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embeddedFontLst>
    <p:embeddedFont>
      <p:font typeface="Lotus" panose="00000400000000000000" pitchFamily="2" charset="-78"/>
      <p:regular r:id="rId10"/>
    </p:embeddedFont>
    <p:embeddedFont>
      <p:font typeface="B Titr" panose="00000700000000000000" pitchFamily="2" charset="-78"/>
      <p:bold r:id="rId11"/>
    </p:embeddedFont>
    <p:embeddedFont>
      <p:font typeface="Titr" pitchFamily="2" charset="-78"/>
      <p:regular r:id="rId12"/>
    </p:embeddedFont>
    <p:embeddedFont>
      <p:font typeface="B Nazanin" panose="00000400000000000000" pitchFamily="2" charset="-78"/>
      <p:regular r:id="rId13"/>
      <p:bold r:id="rId14"/>
    </p:embeddedFont>
    <p:embeddedFont>
      <p:font typeface="Nazanin" panose="00000400000000000000" pitchFamily="2" charset="-78"/>
      <p:regular r:id="rId15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FF"/>
    <a:srgbClr val="6600FF"/>
    <a:srgbClr val="FF6600"/>
    <a:srgbClr val="FF9900"/>
    <a:srgbClr val="CC3300"/>
    <a:srgbClr val="FF3300"/>
    <a:srgbClr val="8BF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40" autoAdjust="0"/>
  </p:normalViewPr>
  <p:slideViewPr>
    <p:cSldViewPr>
      <p:cViewPr varScale="1">
        <p:scale>
          <a:sx n="74" d="100"/>
          <a:sy n="74" d="100"/>
        </p:scale>
        <p:origin x="1044" y="54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fld id="{6DCC8BFB-4C71-4584-882A-5F34227E2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957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BCDF2339-DA06-4F8F-8E8B-4B8FB5365898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26982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F3BB3F17-247B-4867-A2F6-FB5502B5111E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54818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19EDF238-6B50-4DB6-A838-7112E0FEDE32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79273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C2D87F96-A3DF-4C3E-AFDB-D8B484F04841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1037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28" tIns="50914" rIns="101828" bIns="50914"/>
          <a:lstStyle/>
          <a:p>
            <a:pPr defTabSz="1019175" eaLnBrk="0" hangingPunct="0">
              <a:defRPr/>
            </a:pPr>
            <a:endParaRPr lang="en-US" sz="1300">
              <a:latin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28" tIns="50914" rIns="101828" bIns="50914"/>
          <a:lstStyle/>
          <a:p>
            <a:pPr>
              <a:defRPr/>
            </a:pPr>
            <a:endParaRPr lang="en-US" sz="2400"/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477FE-CE83-496E-B824-A479415728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E7079-12A5-4BDA-9671-9256F09F6D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aseline="0"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 baseline="0">
                <a:cs typeface="B Nazanin" pitchFamily="2" charset="-78"/>
              </a:defRPr>
            </a:lvl1pPr>
            <a:lvl2pPr>
              <a:defRPr sz="3200" b="1" baseline="0">
                <a:cs typeface="B Nazanin" pitchFamily="2" charset="-78"/>
              </a:defRPr>
            </a:lvl2pPr>
            <a:lvl3pPr>
              <a:defRPr sz="2800" b="1" baseline="0">
                <a:cs typeface="B Nazanin" pitchFamily="2" charset="-78"/>
              </a:defRPr>
            </a:lvl3pPr>
            <a:lvl4pPr>
              <a:defRPr sz="2400" b="1" baseline="0">
                <a:cs typeface="B Nazanin" pitchFamily="2" charset="-78"/>
              </a:defRPr>
            </a:lvl4pPr>
            <a:lvl5pPr>
              <a:defRPr sz="1800" b="1" baseline="0"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B8D87-7F0C-459F-BC57-1565986A46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F980-3A4E-466B-8073-BF081D394E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D6D4D-4C10-4590-AA96-1FF0B3592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AF9A8-1DE9-4870-A09B-6C9E3C4E1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26D7E-DF04-4785-84AC-D5001EC83C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C909C-C244-46A8-832B-BA95D93E2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F387A-7162-4FE7-AE12-7D42E1E8B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DB4AC-B7B8-452B-9AFB-B3D532808A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  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28" tIns="50914" rIns="101828" bIns="50914"/>
          <a:lstStyle/>
          <a:p>
            <a:pPr defTabSz="1019175" eaLnBrk="0" hangingPunct="0">
              <a:defRPr/>
            </a:pPr>
            <a:endParaRPr lang="en-US" sz="1300">
              <a:latin typeface="Arial" pitchFamily="34" charset="0"/>
            </a:endParaRP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6138" y="6386513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57B6FC0-955B-42A3-AEC6-2A71A58503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ransition>
    <p:cover dir="d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rgbClr val="FF5050"/>
          </a:solidFill>
          <a:latin typeface="+mn-lt"/>
          <a:ea typeface="+mn-ea"/>
          <a:cs typeface="+mn-cs"/>
        </a:defRPr>
      </a:lvl1pPr>
      <a:lvl2pPr marL="741363" indent="-284163" algn="r" rtl="1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×"/>
        <a:defRPr sz="2200">
          <a:solidFill>
            <a:srgbClr val="0000FF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−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−"/>
        <a:defRPr sz="1300">
          <a:solidFill>
            <a:schemeClr val="tx1"/>
          </a:solidFill>
          <a:latin typeface="+mn-lt"/>
          <a:cs typeface="+mn-cs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−"/>
        <a:defRPr sz="1100">
          <a:solidFill>
            <a:schemeClr val="tx1"/>
          </a:solidFill>
          <a:latin typeface="+mn-lt"/>
          <a:cs typeface="+mn-cs"/>
        </a:defRPr>
      </a:lvl5pPr>
      <a:lvl6pPr marL="2514600" indent="-231775" algn="r" rtl="1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100">
          <a:solidFill>
            <a:schemeClr val="tx1"/>
          </a:solidFill>
          <a:latin typeface="+mn-lt"/>
          <a:cs typeface="+mn-cs"/>
        </a:defRPr>
      </a:lvl6pPr>
      <a:lvl7pPr marL="2971800" indent="-231775" algn="r" rtl="1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100">
          <a:solidFill>
            <a:schemeClr val="tx1"/>
          </a:solidFill>
          <a:latin typeface="+mn-lt"/>
          <a:cs typeface="+mn-cs"/>
        </a:defRPr>
      </a:lvl7pPr>
      <a:lvl8pPr marL="3429000" indent="-231775" algn="r" rtl="1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100">
          <a:solidFill>
            <a:schemeClr val="tx1"/>
          </a:solidFill>
          <a:latin typeface="+mn-lt"/>
          <a:cs typeface="+mn-cs"/>
        </a:defRPr>
      </a:lvl8pPr>
      <a:lvl9pPr marL="3886200" indent="-231775" algn="r" rtl="1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fa-IR" dirty="0" smtClean="0"/>
              <a:t>صنعت تراشه‌های برنامه‌پذير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5020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بازیگران اصلی صنعت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Altera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Xilinx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Lattice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err="1" smtClean="0"/>
              <a:t>MicroSemi</a:t>
            </a:r>
            <a:r>
              <a:rPr lang="en-US" dirty="0" smtClean="0"/>
              <a:t> (</a:t>
            </a:r>
            <a:r>
              <a:rPr lang="en-US" dirty="0" err="1" smtClean="0"/>
              <a:t>Actel</a:t>
            </a:r>
            <a:r>
              <a:rPr lang="en-US" dirty="0" smtClean="0"/>
              <a:t>)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Cypress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Atmel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B8D87-7F0C-459F-BC57-1565986A461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611070"/>
      </p:ext>
    </p:extLst>
  </p:cSld>
  <p:clrMapOvr>
    <a:masterClrMapping/>
  </p:clrMapOvr>
  <p:transition>
    <p:cover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بازیگران اصلی صنعت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Altera + Xilinx</a:t>
            </a:r>
          </a:p>
          <a:p>
            <a:pPr lvl="2" algn="l" rtl="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~ 70% - 80%</a:t>
            </a:r>
          </a:p>
          <a:p>
            <a:pPr lvl="3" algn="l" rtl="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Wikiinvest.com </a:t>
            </a:r>
          </a:p>
          <a:p>
            <a:pPr lvl="3" algn="l" rtl="0">
              <a:buFont typeface="Wingdings" panose="05000000000000000000" pitchFamily="2" charset="2"/>
              <a:buChar char="Ø"/>
            </a:pPr>
            <a:r>
              <a:rPr lang="en-US" dirty="0" smtClean="0"/>
              <a:t> finance.yahoo.com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B8D87-7F0C-459F-BC57-1565986A461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91725"/>
      </p:ext>
    </p:extLst>
  </p:cSld>
  <p:clrMapOvr>
    <a:masterClrMapping/>
  </p:clrMapOvr>
  <p:transition>
    <p:cover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/>
              <a:t>مرتضي صاحب الزماني</a:t>
            </a:r>
            <a:r>
              <a:rPr lang="en-US" altLang="en-US" sz="1400" b="0" smtClean="0"/>
              <a:t>             </a:t>
            </a:r>
            <a:r>
              <a:rPr lang="fa-IR" altLang="en-US" sz="1400" b="0" smtClean="0"/>
              <a:t> </a:t>
            </a:r>
            <a:endParaRPr lang="en-US" altLang="en-US" sz="1400" b="0" smtClean="0"/>
          </a:p>
        </p:txBody>
      </p:sp>
      <p:sp>
        <p:nvSpPr>
          <p:cNvPr id="3075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843B06BC-EBE2-4F10-9ABE-195B7053DFD9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4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FPGA Market 2004</a:t>
            </a:r>
          </a:p>
        </p:txBody>
      </p:sp>
      <p:pic>
        <p:nvPicPr>
          <p:cNvPr id="3077" name="Picture 4" descr="figure1_08_09_0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64444" y="1828800"/>
            <a:ext cx="6629400" cy="3848100"/>
          </a:xfrm>
          <a:noFill/>
        </p:spPr>
      </p:pic>
    </p:spTree>
    <p:extLst>
      <p:ext uri="{BB962C8B-B14F-4D97-AF65-F5344CB8AC3E}">
        <p14:creationId xmlns:p14="http://schemas.microsoft.com/office/powerpoint/2010/main" val="3282889496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/>
              <a:t>مرتضي صاحب الزماني</a:t>
            </a:r>
            <a:r>
              <a:rPr lang="en-US" altLang="en-US" sz="1400" b="0" smtClean="0"/>
              <a:t>             </a:t>
            </a:r>
            <a:r>
              <a:rPr lang="fa-IR" altLang="en-US" sz="1400" b="0" smtClean="0"/>
              <a:t> </a:t>
            </a:r>
            <a:endParaRPr lang="en-US" altLang="en-US" sz="1400" b="0" smtClean="0"/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937E6B12-F9E6-4469-A783-FA5BC3B59A92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5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FPGA Market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 algn="l" rtl="0" eaLnBrk="1" hangingPunct="1"/>
            <a:r>
              <a:rPr lang="en-US" altLang="en-US" dirty="0" smtClean="0"/>
              <a:t>September 2010:</a:t>
            </a:r>
          </a:p>
          <a:p>
            <a:pPr lvl="1" algn="l" rtl="0" eaLnBrk="1" hangingPunct="1"/>
            <a:r>
              <a:rPr lang="en-US" altLang="en-US" dirty="0" smtClean="0"/>
              <a:t>Xilinx: 25%</a:t>
            </a:r>
          </a:p>
          <a:p>
            <a:pPr lvl="1" algn="l" rtl="0" eaLnBrk="1" hangingPunct="1"/>
            <a:r>
              <a:rPr lang="en-US" altLang="en-US" dirty="0" smtClean="0"/>
              <a:t>Altera: 27%</a:t>
            </a:r>
          </a:p>
          <a:p>
            <a:pPr lvl="1" algn="l" rtl="0" eaLnBrk="1" hangingPunct="1"/>
            <a:r>
              <a:rPr lang="en-US" altLang="en-US" dirty="0" err="1" smtClean="0"/>
              <a:t>Actel</a:t>
            </a:r>
            <a:r>
              <a:rPr lang="en-US" altLang="en-US" dirty="0" smtClean="0"/>
              <a:t>: 15%</a:t>
            </a:r>
          </a:p>
          <a:p>
            <a:pPr lvl="1" algn="l" rtl="0" eaLnBrk="1" hangingPunct="1"/>
            <a:r>
              <a:rPr lang="en-US" altLang="en-US" dirty="0" smtClean="0"/>
              <a:t>Cypress: 12%</a:t>
            </a:r>
          </a:p>
          <a:p>
            <a:pPr lvl="1" algn="l" rtl="0" eaLnBrk="1" hangingPunct="1"/>
            <a:r>
              <a:rPr lang="en-US" altLang="en-US" dirty="0" smtClean="0"/>
              <a:t>Atmel: 7%</a:t>
            </a:r>
          </a:p>
          <a:p>
            <a:pPr lvl="1" algn="l" rtl="0" eaLnBrk="1" hangingPunct="1"/>
            <a:r>
              <a:rPr lang="en-US" altLang="en-US" dirty="0" smtClean="0"/>
              <a:t>Lattice: 4%</a:t>
            </a:r>
          </a:p>
          <a:p>
            <a:pPr lvl="1" algn="l" rtl="0" eaLnBrk="1" hangingPunct="1"/>
            <a:r>
              <a:rPr lang="en-US" altLang="en-US" dirty="0" smtClean="0"/>
              <a:t>Quick Logic: 3%</a:t>
            </a:r>
          </a:p>
          <a:p>
            <a:pPr lvl="1" algn="l" rtl="0" eaLnBrk="1" hangingPunct="1"/>
            <a:endParaRPr lang="en-US" altLang="en-US" dirty="0" smtClean="0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2057400" y="5943600"/>
            <a:ext cx="3535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en-US" altLang="en-US"/>
              <a:t>http://finance.yahoo.com/</a:t>
            </a:r>
          </a:p>
        </p:txBody>
      </p:sp>
    </p:spTree>
    <p:extLst>
      <p:ext uri="{BB962C8B-B14F-4D97-AF65-F5344CB8AC3E}">
        <p14:creationId xmlns:p14="http://schemas.microsoft.com/office/powerpoint/2010/main" val="2326978145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/>
              <a:t>مرتضي صاحب الزماني</a:t>
            </a:r>
            <a:r>
              <a:rPr lang="en-US" altLang="en-US" sz="1400" b="0" smtClean="0"/>
              <a:t>             </a:t>
            </a:r>
            <a:r>
              <a:rPr lang="fa-IR" altLang="en-US" sz="1400" b="0" smtClean="0"/>
              <a:t> </a:t>
            </a:r>
            <a:endParaRPr lang="en-US" altLang="en-US" sz="1400" b="0" smtClean="0"/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69601EDC-CCFA-4A7C-BA48-C56590FFD919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6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FPGA Market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algn="l" rtl="0" eaLnBrk="1" hangingPunct="1"/>
            <a:r>
              <a:rPr lang="en-US" altLang="en-US" dirty="0" smtClean="0"/>
              <a:t>January 2013:</a:t>
            </a:r>
          </a:p>
          <a:p>
            <a:pPr lvl="1" algn="l" rtl="0" eaLnBrk="1" hangingPunct="1"/>
            <a:r>
              <a:rPr lang="en-US" altLang="en-US" dirty="0" smtClean="0"/>
              <a:t>Xilinx : 51%</a:t>
            </a:r>
          </a:p>
          <a:p>
            <a:pPr lvl="1" algn="l" rtl="0" eaLnBrk="1" hangingPunct="1"/>
            <a:r>
              <a:rPr lang="en-US" altLang="en-US" dirty="0" smtClean="0"/>
              <a:t>Altera: 33%</a:t>
            </a:r>
          </a:p>
          <a:p>
            <a:pPr lvl="1" algn="l" rtl="0" eaLnBrk="1" hangingPunct="1"/>
            <a:r>
              <a:rPr lang="en-US" altLang="en-US" dirty="0" smtClean="0"/>
              <a:t>Lattice: 11%</a:t>
            </a:r>
          </a:p>
          <a:p>
            <a:pPr lvl="1" algn="l" rtl="0" eaLnBrk="1" hangingPunct="1"/>
            <a:r>
              <a:rPr lang="en-US" altLang="en-US" dirty="0" err="1" smtClean="0"/>
              <a:t>Microsemi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Actel</a:t>
            </a:r>
            <a:r>
              <a:rPr lang="en-US" altLang="en-US" dirty="0" smtClean="0"/>
              <a:t>) + others: 5%</a:t>
            </a:r>
          </a:p>
          <a:p>
            <a:pPr lvl="1" algn="l" rtl="0" eaLnBrk="1" hangingPunct="1"/>
            <a:endParaRPr lang="en-US" altLang="en-US" dirty="0" smtClean="0"/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692150" y="5391149"/>
            <a:ext cx="6483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en-US" altLang="en-US" dirty="0"/>
              <a:t>http://www.wikinvest.com/stock/Altera_(ALTR)</a:t>
            </a:r>
          </a:p>
        </p:txBody>
      </p:sp>
      <p:sp>
        <p:nvSpPr>
          <p:cNvPr id="5127" name="Rectangle 6"/>
          <p:cNvSpPr>
            <a:spLocks noChangeArrowheads="1"/>
          </p:cNvSpPr>
          <p:nvPr/>
        </p:nvSpPr>
        <p:spPr bwMode="auto">
          <a:xfrm>
            <a:off x="696443" y="5853112"/>
            <a:ext cx="617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en-US" altLang="en-US" dirty="0"/>
              <a:t>http://www.wikinvest.com/wiki/Xilinx</a:t>
            </a:r>
          </a:p>
        </p:txBody>
      </p:sp>
    </p:spTree>
    <p:extLst>
      <p:ext uri="{BB962C8B-B14F-4D97-AF65-F5344CB8AC3E}">
        <p14:creationId xmlns:p14="http://schemas.microsoft.com/office/powerpoint/2010/main" val="1551006583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/>
              <a:t>مرتضي صاحب الزماني</a:t>
            </a:r>
            <a:r>
              <a:rPr lang="en-US" altLang="en-US" sz="1400" b="0" smtClean="0"/>
              <a:t>             </a:t>
            </a:r>
            <a:r>
              <a:rPr lang="fa-IR" altLang="en-US" sz="1400" b="0" smtClean="0"/>
              <a:t> </a:t>
            </a:r>
            <a:endParaRPr lang="en-US" altLang="en-US" sz="1400" b="0" smtClean="0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F1BAE6BC-9902-448A-93FC-2C22FA85407A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7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Altera PLD Products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00250"/>
            <a:ext cx="3961014" cy="1790700"/>
          </a:xfrm>
        </p:spPr>
        <p:txBody>
          <a:bodyPr/>
          <a:lstStyle/>
          <a:p>
            <a:pPr algn="l" rtl="0" eaLnBrk="1" hangingPunct="1"/>
            <a:r>
              <a:rPr lang="en-US" altLang="en-US" sz="2800" dirty="0" smtClean="0"/>
              <a:t>[wikinvest.com], 2008</a:t>
            </a:r>
          </a:p>
          <a:p>
            <a:pPr algn="l" rtl="0" eaLnBrk="1" hangingPunct="1"/>
            <a:r>
              <a:rPr lang="en-US" altLang="en-US" sz="2800" dirty="0" smtClean="0"/>
              <a:t>(2013: FPGA still 71%)</a:t>
            </a:r>
          </a:p>
          <a:p>
            <a:pPr algn="l" rtl="0" eaLnBrk="1" hangingPunct="1"/>
            <a:endParaRPr lang="en-US" altLang="en-US" sz="2800" dirty="0" smtClean="0"/>
          </a:p>
        </p:txBody>
      </p:sp>
      <p:pic>
        <p:nvPicPr>
          <p:cNvPr id="6150" name="Picture 5" descr="350px-ALTR_salesbyprodu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431" y="1381125"/>
            <a:ext cx="378777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533400" y="5410200"/>
            <a:ext cx="7467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en-US" altLang="en-US" sz="1800" dirty="0"/>
              <a:t>http://www.wikinvest.com/images/thumb/1/1f/ALTR_salesbyproduct.jpg/350px-ALTR_salesbyproduct.jpg</a:t>
            </a:r>
          </a:p>
        </p:txBody>
      </p: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4800600" y="3048000"/>
            <a:ext cx="10668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dirty="0"/>
              <a:t>CPLD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/>
              <a:t>19%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6413500" y="41148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FPGA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/>
              <a:t>71%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5715000" y="2271713"/>
            <a:ext cx="11430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/>
              <a:t>Other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 dirty="0"/>
              <a:t>10%</a:t>
            </a:r>
          </a:p>
        </p:txBody>
      </p:sp>
      <p:sp>
        <p:nvSpPr>
          <p:cNvPr id="6155" name="Rectangle 10"/>
          <p:cNvSpPr>
            <a:spLocks noChangeArrowheads="1"/>
          </p:cNvSpPr>
          <p:nvPr/>
        </p:nvSpPr>
        <p:spPr bwMode="auto">
          <a:xfrm>
            <a:off x="533400" y="5943600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en-US" altLang="en-US" sz="2000" dirty="0"/>
              <a:t>http://www.wikinvest.com/stock/Altera</a:t>
            </a:r>
          </a:p>
        </p:txBody>
      </p:sp>
    </p:spTree>
    <p:extLst>
      <p:ext uri="{BB962C8B-B14F-4D97-AF65-F5344CB8AC3E}">
        <p14:creationId xmlns:p14="http://schemas.microsoft.com/office/powerpoint/2010/main" val="1188707309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Nazan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11944</TotalTime>
  <Words>159</Words>
  <Application>Microsoft Office PowerPoint</Application>
  <PresentationFormat>On-screen Show (4:3)</PresentationFormat>
  <Paragraphs>57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Lotus</vt:lpstr>
      <vt:lpstr>Times New Roman</vt:lpstr>
      <vt:lpstr>B Titr</vt:lpstr>
      <vt:lpstr>Titr</vt:lpstr>
      <vt:lpstr>Wingdings</vt:lpstr>
      <vt:lpstr>B Nazanin</vt:lpstr>
      <vt:lpstr>Nazanin</vt:lpstr>
      <vt:lpstr>1_presentation_template</vt:lpstr>
      <vt:lpstr>صنعت تراشه‌های برنامه‌پذير</vt:lpstr>
      <vt:lpstr>بازیگران اصلی صنعت</vt:lpstr>
      <vt:lpstr>بازیگران اصلی صنعت</vt:lpstr>
      <vt:lpstr>FPGA Market 2004</vt:lpstr>
      <vt:lpstr>FPGA Market</vt:lpstr>
      <vt:lpstr>FPGA Market</vt:lpstr>
      <vt:lpstr>Altera PLD Products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szamani</dc:creator>
  <cp:lastModifiedBy>Parham Alvani</cp:lastModifiedBy>
  <cp:revision>226</cp:revision>
  <dcterms:created xsi:type="dcterms:W3CDTF">1601-01-01T00:00:00Z</dcterms:created>
  <dcterms:modified xsi:type="dcterms:W3CDTF">2016-02-02T13:15:37Z</dcterms:modified>
</cp:coreProperties>
</file>