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2"/>
  </p:notesMasterIdLst>
  <p:sldIdLst>
    <p:sldId id="256" r:id="rId3"/>
    <p:sldId id="335" r:id="rId4"/>
    <p:sldId id="367" r:id="rId5"/>
    <p:sldId id="368" r:id="rId6"/>
    <p:sldId id="375" r:id="rId7"/>
    <p:sldId id="369" r:id="rId8"/>
    <p:sldId id="370" r:id="rId9"/>
    <p:sldId id="371" r:id="rId10"/>
    <p:sldId id="37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CC6600"/>
    <a:srgbClr val="669900"/>
    <a:srgbClr val="CCFFCC"/>
    <a:srgbClr val="990000"/>
    <a:srgbClr val="66FF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0493" autoAdjust="0"/>
  </p:normalViewPr>
  <p:slideViewPr>
    <p:cSldViewPr>
      <p:cViewPr varScale="1">
        <p:scale>
          <a:sx n="78" d="100"/>
          <a:sy n="78" d="100"/>
        </p:scale>
        <p:origin x="276" y="84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888820-A191-40BC-81CD-33A8B976C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6DD8DA-7BCB-4DFA-98BF-115FB1A3627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87DD2D-11E3-485D-935B-19EC1D3561A3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9F8AB9-0409-4782-A604-77F986AD63C7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464229-A019-4710-9BF6-E9A7180E94C3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92268B-97B7-4D11-88CC-E2BDB0B3335C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042BA6-3C76-4CF5-90C9-B7CF59631E5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AA6E50-8F4E-424E-BBD1-3860E749AB96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71A049-D192-4058-BFF4-50CB29099904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BBCFC7-770E-4F36-8692-D9EBB693D56A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1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24020-538F-43C8-9E3D-9563D29E4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48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A6F74-9E8E-49D1-B124-4619AE30A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98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E351-0445-484A-905D-47D450C790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89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6D5C1-DC7B-4A54-8344-8B8CEB9C6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04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22C08-BA81-4377-B564-7DDF2C162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95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82FF9-818E-41B9-9819-3733D73AAC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67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93A0D-B0CA-4323-9F88-CB85D9F87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07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05C8-5425-4FC5-A130-E63EE4EB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61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97F5B-57F8-4F65-A599-393149D66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96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E591C-955B-4041-9730-D22F4ABAD7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2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3200"/>
            </a:lvl3pPr>
            <a:lvl4pPr algn="r" rtl="1">
              <a:defRPr sz="2000"/>
            </a:lvl4pPr>
            <a:lvl5pPr algn="r" rtl="1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B481B-EE36-4C4D-BEFA-1E3665931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944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57940-8F70-4FC3-A032-D4E06CE98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78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BC57D-BC17-4514-AAEF-453E46D6F2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550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EFF40-354F-47C1-9859-B2A11DF38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D223A-A213-43D8-ADF3-34A3FED5A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6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A5D4-7099-4A4A-BD0D-2A05BD57F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53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04B2F-D7F5-41B0-9205-2DFB5829DC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2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D6B7A-FCB1-4780-9BB6-851D4B4F6D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00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111E-9313-456A-BC18-E7492FDD5D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5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15CEA-CB79-418F-AC02-DF843C8F0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4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00C6F-ED13-4C7F-8901-8611002FA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5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71E765-601D-467D-9130-6AF3FC01A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C7A0FB5-ADD3-42EE-B82D-AD01FE99D6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smtClean="0"/>
              <a:t>تراشه ها ي منطقي برنامه پذ ير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مقايسه </a:t>
            </a:r>
            <a:r>
              <a:rPr lang="en-US" altLang="en-US" smtClean="0"/>
              <a:t>FPLD</a:t>
            </a:r>
            <a:r>
              <a:rPr lang="fa-IR" altLang="en-US" smtClean="0"/>
              <a:t> و</a:t>
            </a:r>
            <a:r>
              <a:rPr lang="en-US" altLang="en-US" smtClean="0"/>
              <a:t> ASIC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785813"/>
            <a:ext cx="7772400" cy="4648200"/>
          </a:xfrm>
        </p:spPr>
        <p:txBody>
          <a:bodyPr/>
          <a:lstStyle/>
          <a:p>
            <a:pPr lvl="1"/>
            <a:endParaRPr lang="fa-IR" altLang="en-US" smtClean="0"/>
          </a:p>
          <a:p>
            <a:r>
              <a:rPr lang="fa-IR" altLang="en-US" sz="2800" smtClean="0"/>
              <a:t>گزینه‌های تولید محصول دیجیتال با کاربرد خاص:</a:t>
            </a:r>
          </a:p>
          <a:p>
            <a:endParaRPr lang="fa-IR" altLang="en-US" sz="2800" smtClean="0"/>
          </a:p>
          <a:p>
            <a:pPr lvl="1"/>
            <a:r>
              <a:rPr lang="fa-IR" altLang="en-US" sz="2400" smtClean="0">
                <a:cs typeface="B Nazanin" panose="00000400000000000000" pitchFamily="2" charset="-78"/>
                <a:sym typeface="Wingdings" panose="05000000000000000000" pitchFamily="2" charset="2"/>
              </a:rPr>
              <a:t>طراحی </a:t>
            </a:r>
            <a:r>
              <a:rPr lang="en-US" altLang="en-US" sz="2400" smtClean="0">
                <a:cs typeface="B Nazanin" panose="00000400000000000000" pitchFamily="2" charset="-78"/>
                <a:sym typeface="Wingdings" panose="05000000000000000000" pitchFamily="2" charset="2"/>
              </a:rPr>
              <a:t>ASIC</a:t>
            </a:r>
            <a:r>
              <a:rPr lang="fa-IR" altLang="en-US" sz="2400" smtClean="0">
                <a:cs typeface="B Nazanin" panose="00000400000000000000" pitchFamily="2" charset="-78"/>
                <a:sym typeface="Wingdings" panose="05000000000000000000" pitchFamily="2" charset="2"/>
              </a:rPr>
              <a:t> و ارسال به کارخانه ساخت تراشه</a:t>
            </a:r>
            <a:endParaRPr lang="en-US" altLang="en-US" sz="240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/>
            <a:endParaRPr lang="fa-IR" altLang="en-US" sz="240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/>
            <a:r>
              <a:rPr lang="fa-IR" altLang="en-US" sz="2400" smtClean="0">
                <a:cs typeface="B Nazanin" panose="00000400000000000000" pitchFamily="2" charset="-78"/>
                <a:sym typeface="Wingdings" panose="05000000000000000000" pitchFamily="2" charset="2"/>
              </a:rPr>
              <a:t>طراحی </a:t>
            </a:r>
            <a:r>
              <a:rPr lang="en-US" altLang="en-US" sz="2400" smtClean="0">
                <a:cs typeface="B Nazanin" panose="00000400000000000000" pitchFamily="2" charset="-78"/>
                <a:sym typeface="Wingdings" panose="05000000000000000000" pitchFamily="2" charset="2"/>
              </a:rPr>
              <a:t>FPLD</a:t>
            </a:r>
            <a:r>
              <a:rPr lang="fa-IR" altLang="en-US" sz="2400" smtClean="0">
                <a:cs typeface="B Nazanin" panose="00000400000000000000" pitchFamily="2" charset="-78"/>
                <a:sym typeface="Wingdings" panose="05000000000000000000" pitchFamily="2" charset="2"/>
              </a:rPr>
              <a:t> و خرید تراشه</a:t>
            </a: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C49BC4D-9D66-4734-92C5-11944B9A3FB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مقايسه </a:t>
            </a:r>
            <a:r>
              <a:rPr lang="en-US" altLang="en-US" smtClean="0"/>
              <a:t>FPLD</a:t>
            </a:r>
            <a:r>
              <a:rPr lang="fa-IR" altLang="en-US" smtClean="0"/>
              <a:t> و</a:t>
            </a:r>
            <a:r>
              <a:rPr lang="en-US" altLang="en-US" smtClean="0"/>
              <a:t> ASIC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z="2400" smtClean="0"/>
              <a:t>زمان طراحی و پیاده‌سازی:</a:t>
            </a:r>
          </a:p>
          <a:p>
            <a:pPr lvl="1"/>
            <a:r>
              <a:rPr lang="fa-IR" altLang="en-US" smtClean="0"/>
              <a:t> </a:t>
            </a:r>
            <a:r>
              <a:rPr lang="en-US" altLang="en-US" smtClean="0"/>
              <a:t>ASIC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 طراحی و و شبيه سازي با ابزارها: چند هفته و ماه</a:t>
            </a:r>
          </a:p>
          <a:p>
            <a:pPr lvl="2"/>
            <a:r>
              <a:rPr lang="fa-IR" altLang="en-US" smtClean="0"/>
              <a:t> پیاده‌سازی: چند ماه</a:t>
            </a:r>
            <a:endParaRPr lang="fa-IR" altLang="en-US" sz="2800" smtClean="0"/>
          </a:p>
          <a:p>
            <a:pPr lvl="1"/>
            <a:r>
              <a:rPr lang="fa-IR" altLang="en-US" smtClean="0"/>
              <a:t> </a:t>
            </a:r>
            <a:r>
              <a:rPr lang="en-US" altLang="en-US" smtClean="0"/>
              <a:t>FPLD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 طراحی و و شبيه سازي با ابزارها: چند روز و هفته</a:t>
            </a:r>
          </a:p>
          <a:p>
            <a:pPr lvl="2"/>
            <a:r>
              <a:rPr lang="fa-IR" altLang="en-US" smtClean="0"/>
              <a:t> پیاده‌سازی: چند ثانیه و دقیقه</a:t>
            </a:r>
          </a:p>
          <a:p>
            <a:r>
              <a:rPr lang="fa-IR" altLang="en-US" smtClean="0"/>
              <a:t>نتیجه: </a:t>
            </a:r>
          </a:p>
          <a:p>
            <a:pPr lvl="1"/>
            <a:r>
              <a:rPr lang="fa-IR" altLang="en-US" smtClean="0"/>
              <a:t>برای کاربردهای رقابتی: </a:t>
            </a:r>
            <a:r>
              <a:rPr lang="en-US" altLang="en-US" smtClean="0"/>
              <a:t>FPLD</a:t>
            </a:r>
            <a:r>
              <a:rPr lang="fa-IR" altLang="en-US" smtClean="0"/>
              <a:t> </a:t>
            </a:r>
          </a:p>
          <a:p>
            <a:endParaRPr lang="en-US" altLang="en-US" sz="280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DA4BDEF-38FD-4BD1-9573-5E65BC97557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مقايسه </a:t>
            </a:r>
            <a:r>
              <a:rPr lang="en-US" altLang="en-US" smtClean="0"/>
              <a:t>FPLD</a:t>
            </a:r>
            <a:r>
              <a:rPr lang="fa-IR" altLang="en-US" smtClean="0"/>
              <a:t> و</a:t>
            </a:r>
            <a:r>
              <a:rPr lang="en-US" altLang="en-US" smtClean="0"/>
              <a:t> ASIC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z="2400" smtClean="0"/>
              <a:t>سرعت کار مدار:</a:t>
            </a:r>
          </a:p>
          <a:p>
            <a:pPr lvl="1"/>
            <a:r>
              <a:rPr lang="en-US" altLang="en-US" smtClean="0"/>
              <a:t>FPLD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 سوییچ‌های قابل برنامه‌ریزی</a:t>
            </a:r>
          </a:p>
          <a:p>
            <a:pPr lvl="2"/>
            <a:r>
              <a:rPr lang="fa-IR" altLang="en-US" smtClean="0"/>
              <a:t> سیم‌های بیش از لزوم</a:t>
            </a:r>
          </a:p>
          <a:p>
            <a:pPr lvl="2"/>
            <a:r>
              <a:rPr lang="fa-IR" altLang="en-US" smtClean="0"/>
              <a:t> مدارهای برنامه‌پذیر</a:t>
            </a:r>
          </a:p>
          <a:p>
            <a:r>
              <a:rPr lang="fa-IR" altLang="en-US" sz="2800" smtClean="0"/>
              <a:t>در گذشته:</a:t>
            </a:r>
          </a:p>
          <a:p>
            <a:pPr lvl="1"/>
            <a:r>
              <a:rPr lang="fa-IR" altLang="en-US" smtClean="0"/>
              <a:t>10 برابر کندتر از </a:t>
            </a:r>
            <a:r>
              <a:rPr lang="en-US" altLang="en-US" smtClean="0"/>
              <a:t>ASIC</a:t>
            </a:r>
          </a:p>
          <a:p>
            <a:r>
              <a:rPr lang="fa-IR" altLang="en-US" sz="2800" smtClean="0"/>
              <a:t>اکنون:</a:t>
            </a:r>
          </a:p>
          <a:p>
            <a:pPr lvl="1"/>
            <a:r>
              <a:rPr lang="fa-IR" altLang="en-US" smtClean="0"/>
              <a:t>3 تا 4 برابر</a:t>
            </a:r>
          </a:p>
          <a:p>
            <a:endParaRPr lang="en-US" altLang="en-US" sz="280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717B345-019D-4C21-AEB8-DA4DD7FBEB8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مقايسه </a:t>
            </a:r>
            <a:r>
              <a:rPr lang="en-US" altLang="en-US" smtClean="0"/>
              <a:t>FPLD</a:t>
            </a:r>
            <a:r>
              <a:rPr lang="fa-IR" altLang="en-US" smtClean="0"/>
              <a:t> و</a:t>
            </a:r>
            <a:r>
              <a:rPr lang="en-US" altLang="en-US" smtClean="0"/>
              <a:t> ASIC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z="2400" smtClean="0"/>
              <a:t>مساحت (چگالی) مدار: مقدار مدار منطقی در واحد سطح</a:t>
            </a:r>
          </a:p>
          <a:p>
            <a:pPr lvl="1"/>
            <a:r>
              <a:rPr lang="en-US" altLang="en-US" smtClean="0"/>
              <a:t>FPLD</a:t>
            </a:r>
            <a:r>
              <a:rPr lang="fa-IR" altLang="en-US" smtClean="0"/>
              <a:t>: </a:t>
            </a:r>
          </a:p>
          <a:p>
            <a:pPr lvl="2"/>
            <a:r>
              <a:rPr lang="fa-IR" altLang="en-US" smtClean="0"/>
              <a:t> سوییچ‌های قابل برنامه‌ریزی</a:t>
            </a:r>
          </a:p>
          <a:p>
            <a:pPr lvl="2"/>
            <a:r>
              <a:rPr lang="fa-IR" altLang="en-US" smtClean="0"/>
              <a:t> مدارهای برنامه‌پذیر</a:t>
            </a:r>
          </a:p>
          <a:p>
            <a:pPr lvl="2"/>
            <a:r>
              <a:rPr lang="fa-IR" altLang="en-US" smtClean="0"/>
              <a:t> حافظة نگهداری برنامه</a:t>
            </a:r>
          </a:p>
          <a:p>
            <a:pPr lvl="1"/>
            <a:r>
              <a:rPr lang="fa-IR" altLang="en-US" smtClean="0"/>
              <a:t> 20 تا 40 برابر </a:t>
            </a:r>
            <a:r>
              <a:rPr lang="en-US" altLang="en-US" smtClean="0"/>
              <a:t>ASIC</a:t>
            </a:r>
            <a:endParaRPr lang="fa-IR" altLang="en-US" smtClean="0"/>
          </a:p>
          <a:p>
            <a:endParaRPr lang="en-US" altLang="en-US" sz="280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A9EBD29-E56F-4E57-A979-15077B03197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مقايسه </a:t>
            </a:r>
            <a:r>
              <a:rPr lang="en-US" altLang="en-US" smtClean="0"/>
              <a:t>FPLD</a:t>
            </a:r>
            <a:r>
              <a:rPr lang="fa-IR" altLang="en-US" smtClean="0"/>
              <a:t> و</a:t>
            </a:r>
            <a:r>
              <a:rPr lang="en-US" altLang="en-US" smtClean="0"/>
              <a:t> ASIC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z="2400" smtClean="0"/>
              <a:t>توان مصرفی:</a:t>
            </a:r>
          </a:p>
          <a:p>
            <a:pPr lvl="1"/>
            <a:r>
              <a:rPr lang="en-US" altLang="en-US" smtClean="0"/>
              <a:t>FPLD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 حافظة نگهداری برنامه</a:t>
            </a:r>
          </a:p>
          <a:p>
            <a:pPr lvl="2"/>
            <a:r>
              <a:rPr lang="fa-IR" altLang="en-US" smtClean="0"/>
              <a:t>سوییچ‌های قابل برنامه‌ریزی</a:t>
            </a:r>
          </a:p>
          <a:p>
            <a:pPr lvl="2"/>
            <a:r>
              <a:rPr lang="fa-IR" altLang="en-US" smtClean="0"/>
              <a:t> سیم‌های بیش از لزوم</a:t>
            </a:r>
          </a:p>
          <a:p>
            <a:pPr lvl="2"/>
            <a:r>
              <a:rPr lang="fa-IR" altLang="en-US" smtClean="0"/>
              <a:t> مدارهای برنامه‌پذیر</a:t>
            </a:r>
          </a:p>
          <a:p>
            <a:pPr lvl="1"/>
            <a:r>
              <a:rPr lang="fa-IR" altLang="en-US" smtClean="0"/>
              <a:t>حدود 10 برابر مصرف بیشتر از </a:t>
            </a:r>
            <a:r>
              <a:rPr lang="en-US" altLang="en-US" smtClean="0"/>
              <a:t>ASIC</a:t>
            </a:r>
          </a:p>
          <a:p>
            <a:r>
              <a:rPr lang="fa-IR" altLang="en-US" sz="2800" smtClean="0"/>
              <a:t>نتیجه:</a:t>
            </a:r>
          </a:p>
          <a:p>
            <a:pPr lvl="1"/>
            <a:r>
              <a:rPr lang="fa-IR" altLang="en-US" sz="2400" smtClean="0"/>
              <a:t>کاربردهای باتری‌دار و همراه: </a:t>
            </a:r>
            <a:r>
              <a:rPr lang="en-US" altLang="en-US" sz="2400" smtClean="0"/>
              <a:t>ASIC</a:t>
            </a:r>
            <a:r>
              <a:rPr lang="fa-IR" altLang="en-US" sz="2400" smtClean="0"/>
              <a:t> بهتر</a:t>
            </a:r>
            <a:endParaRPr lang="en-US" altLang="en-US" sz="240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E9BDAEA-E645-4660-8807-81810EF7284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مقايسه </a:t>
            </a:r>
            <a:r>
              <a:rPr lang="en-US" altLang="en-US" smtClean="0"/>
              <a:t>FPLD</a:t>
            </a:r>
            <a:r>
              <a:rPr lang="fa-IR" altLang="en-US" smtClean="0"/>
              <a:t> و</a:t>
            </a:r>
            <a:r>
              <a:rPr lang="en-US" altLang="en-US" smtClean="0"/>
              <a:t> ASIC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z="2400" smtClean="0"/>
              <a:t>ساخت نمونه اولیه محصول:</a:t>
            </a:r>
          </a:p>
          <a:p>
            <a:pPr lvl="1"/>
            <a:r>
              <a:rPr lang="fa-IR" altLang="en-US" smtClean="0"/>
              <a:t>برای تست و ارزیابی محصول (تراشه در کنار سایر بخش‌ها)</a:t>
            </a:r>
          </a:p>
          <a:p>
            <a:pPr lvl="1"/>
            <a:r>
              <a:rPr lang="en-US" altLang="en-US" smtClean="0"/>
              <a:t>ASIC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 چند ماه (اگر کار نکند یا بد کار کند، دوباره و چندباره)</a:t>
            </a:r>
          </a:p>
          <a:p>
            <a:pPr lvl="1"/>
            <a:r>
              <a:rPr lang="en-US" altLang="en-US" smtClean="0"/>
              <a:t>FPLD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2"/>
            <a:r>
              <a:rPr lang="fa-IR" altLang="en-US" smtClean="0"/>
              <a:t> به سرعت در آزمایشگاه (یا حداکثر پس از چند روز برای آماده شدن بورد)</a:t>
            </a:r>
          </a:p>
          <a:p>
            <a:pPr lvl="2"/>
            <a:r>
              <a:rPr lang="fa-IR" altLang="en-US" smtClean="0"/>
              <a:t> هزینه کم تکرار</a:t>
            </a:r>
            <a:endParaRPr lang="en-US" altLang="en-US" smtClean="0"/>
          </a:p>
          <a:p>
            <a:r>
              <a:rPr lang="fa-IR" altLang="en-US" sz="2800" smtClean="0"/>
              <a:t>نتیجه:</a:t>
            </a:r>
          </a:p>
          <a:p>
            <a:pPr lvl="1"/>
            <a:r>
              <a:rPr lang="fa-IR" altLang="en-US" sz="2400" smtClean="0"/>
              <a:t>حتی در کاربردهای حساس به توان و سرعت، مرحلة نمونه‌سازی با </a:t>
            </a:r>
            <a:r>
              <a:rPr lang="en-US" altLang="en-US" sz="2400" smtClean="0"/>
              <a:t>FPLD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52C991F-80ED-4818-A98C-24DC1DB833C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مقايسه </a:t>
            </a:r>
            <a:r>
              <a:rPr lang="en-US" altLang="en-US" smtClean="0"/>
              <a:t>FPLD</a:t>
            </a:r>
            <a:r>
              <a:rPr lang="fa-IR" altLang="en-US" smtClean="0"/>
              <a:t> و</a:t>
            </a:r>
            <a:r>
              <a:rPr lang="en-US" altLang="en-US" smtClean="0"/>
              <a:t> ASIC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z="2400" smtClean="0"/>
              <a:t>هزینة آزمون:</a:t>
            </a:r>
          </a:p>
          <a:p>
            <a:pPr lvl="2"/>
            <a:r>
              <a:rPr lang="fa-IR" altLang="en-US" sz="2400" smtClean="0"/>
              <a:t>فرق آزمون (</a:t>
            </a:r>
            <a:r>
              <a:rPr lang="en-US" altLang="en-US" sz="2400" smtClean="0"/>
              <a:t>test</a:t>
            </a:r>
            <a:r>
              <a:rPr lang="fa-IR" altLang="en-US" sz="2400" smtClean="0"/>
              <a:t>) با درستی‌سنجی (</a:t>
            </a:r>
            <a:r>
              <a:rPr lang="en-US" altLang="en-US" sz="2400" smtClean="0"/>
              <a:t>verification</a:t>
            </a:r>
            <a:r>
              <a:rPr lang="fa-IR" altLang="en-US" sz="2400" smtClean="0"/>
              <a:t>)</a:t>
            </a:r>
          </a:p>
          <a:p>
            <a:pPr lvl="1"/>
            <a:r>
              <a:rPr lang="en-US" altLang="en-US" smtClean="0"/>
              <a:t>ASIC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 به ازای هر طرح، تست همة تراشه‌ها </a:t>
            </a:r>
          </a:p>
          <a:p>
            <a:pPr lvl="2"/>
            <a:r>
              <a:rPr lang="fa-IR" altLang="en-US" smtClean="0"/>
              <a:t> به ازای هر طرح، آزمون‌پذیر کردن </a:t>
            </a:r>
          </a:p>
          <a:p>
            <a:pPr lvl="1"/>
            <a:r>
              <a:rPr lang="en-US" altLang="en-US" smtClean="0"/>
              <a:t>FPLD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2"/>
            <a:r>
              <a:rPr lang="fa-IR" altLang="en-US" smtClean="0"/>
              <a:t> همة تراشه‌ها تست شده‌اند</a:t>
            </a: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9932277-A033-4EE5-8D67-F97FCB0E03D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مقايسه </a:t>
            </a:r>
            <a:r>
              <a:rPr lang="en-US" altLang="en-US" smtClean="0"/>
              <a:t>FPLD</a:t>
            </a:r>
            <a:r>
              <a:rPr lang="fa-IR" altLang="en-US" smtClean="0"/>
              <a:t> و</a:t>
            </a:r>
            <a:r>
              <a:rPr lang="en-US" altLang="en-US" smtClean="0"/>
              <a:t> ASIC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r>
              <a:rPr lang="fa-IR" altLang="en-US" sz="2000" smtClean="0"/>
              <a:t>هزینة مهندسی غیرتکراری: مستقل از تعداد تراشه</a:t>
            </a:r>
          </a:p>
          <a:p>
            <a:pPr lvl="1"/>
            <a:r>
              <a:rPr lang="en-US" altLang="en-US" sz="2400" smtClean="0"/>
              <a:t>ASIC</a:t>
            </a:r>
            <a:r>
              <a:rPr lang="fa-IR" altLang="en-US" sz="2400" smtClean="0"/>
              <a:t>:</a:t>
            </a:r>
          </a:p>
          <a:p>
            <a:pPr lvl="2"/>
            <a:r>
              <a:rPr lang="fa-IR" altLang="en-US" sz="2800" smtClean="0"/>
              <a:t> طراحی و درستی‌سنجی</a:t>
            </a:r>
          </a:p>
          <a:p>
            <a:pPr lvl="2"/>
            <a:r>
              <a:rPr lang="fa-IR" altLang="en-US" sz="2800" smtClean="0"/>
              <a:t>سیلیکون مصرفی</a:t>
            </a:r>
          </a:p>
          <a:p>
            <a:pPr lvl="2"/>
            <a:r>
              <a:rPr lang="fa-IR" altLang="en-US" sz="2800" smtClean="0"/>
              <a:t> ساخت نقاب‌های چینش</a:t>
            </a:r>
          </a:p>
          <a:p>
            <a:pPr lvl="2"/>
            <a:r>
              <a:rPr lang="fa-IR" altLang="en-US" sz="2800" smtClean="0"/>
              <a:t> بسته‌بندی</a:t>
            </a:r>
          </a:p>
          <a:p>
            <a:pPr lvl="2"/>
            <a:r>
              <a:rPr lang="fa-IR" altLang="en-US" sz="2800" smtClean="0"/>
              <a:t> آزمون</a:t>
            </a:r>
          </a:p>
          <a:p>
            <a:pPr lvl="1"/>
            <a:r>
              <a:rPr lang="en-US" altLang="en-US" sz="2400" smtClean="0"/>
              <a:t>FPLD</a:t>
            </a:r>
            <a:r>
              <a:rPr lang="fa-IR" altLang="en-US" sz="2400" smtClean="0"/>
              <a:t>:</a:t>
            </a:r>
            <a:endParaRPr lang="en-US" altLang="en-US" sz="2400" smtClean="0"/>
          </a:p>
          <a:p>
            <a:pPr lvl="2"/>
            <a:r>
              <a:rPr lang="fa-IR" altLang="en-US" sz="2800" smtClean="0"/>
              <a:t> طراحی و درستی‌سنجی</a:t>
            </a:r>
          </a:p>
          <a:p>
            <a:r>
              <a:rPr lang="fa-IR" altLang="en-US" sz="2800" smtClean="0"/>
              <a:t>نتیجه:</a:t>
            </a:r>
          </a:p>
          <a:p>
            <a:pPr lvl="1"/>
            <a:r>
              <a:rPr lang="fa-IR" altLang="en-US" sz="2400" smtClean="0"/>
              <a:t>برای تعداد کم (تا چند هزار)، </a:t>
            </a:r>
            <a:r>
              <a:rPr lang="en-US" altLang="en-US" sz="2400" smtClean="0"/>
              <a:t>ASIC</a:t>
            </a:r>
            <a:r>
              <a:rPr lang="fa-IR" altLang="en-US" sz="2400" smtClean="0"/>
              <a:t> بسیار گران</a:t>
            </a:r>
            <a:endParaRPr lang="en-US" altLang="en-US" sz="240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460E205-F15E-46BA-B506-4964DA10A1C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18751</TotalTime>
  <Words>387</Words>
  <Application>Microsoft Office PowerPoint</Application>
  <PresentationFormat>On-screen Show (4:3)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Times New Roman</vt:lpstr>
      <vt:lpstr>Arial</vt:lpstr>
      <vt:lpstr>B Titr</vt:lpstr>
      <vt:lpstr>B Mitra</vt:lpstr>
      <vt:lpstr>Wingdings</vt:lpstr>
      <vt:lpstr>B Nazanin</vt:lpstr>
      <vt:lpstr>1_presentation_template</vt:lpstr>
      <vt:lpstr>Custom Design</vt:lpstr>
      <vt:lpstr>تراشه ها ي منطقي برنامه پذ ير</vt:lpstr>
      <vt:lpstr>مقايسه FPLD و ASIC</vt:lpstr>
      <vt:lpstr>مقايسه FPLD و ASIC</vt:lpstr>
      <vt:lpstr>مقايسه FPLD و ASIC</vt:lpstr>
      <vt:lpstr>مقايسه FPLD و ASIC</vt:lpstr>
      <vt:lpstr>مقايسه FPLD و ASIC</vt:lpstr>
      <vt:lpstr>مقايسه FPLD و ASIC</vt:lpstr>
      <vt:lpstr>مقايسه FPLD و ASIC</vt:lpstr>
      <vt:lpstr>مقايسه FPLD و ASIC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Parham Alvani</cp:lastModifiedBy>
  <cp:revision>593</cp:revision>
  <dcterms:created xsi:type="dcterms:W3CDTF">1601-01-01T00:00:00Z</dcterms:created>
  <dcterms:modified xsi:type="dcterms:W3CDTF">2016-02-02T13:17:51Z</dcterms:modified>
</cp:coreProperties>
</file>