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40"/>
  </p:notesMasterIdLst>
  <p:sldIdLst>
    <p:sldId id="256" r:id="rId3"/>
    <p:sldId id="493" r:id="rId4"/>
    <p:sldId id="494" r:id="rId5"/>
    <p:sldId id="495" r:id="rId6"/>
    <p:sldId id="496" r:id="rId7"/>
    <p:sldId id="501" r:id="rId8"/>
    <p:sldId id="497" r:id="rId9"/>
    <p:sldId id="500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24" r:id="rId19"/>
    <p:sldId id="510" r:id="rId20"/>
    <p:sldId id="511" r:id="rId21"/>
    <p:sldId id="526" r:id="rId22"/>
    <p:sldId id="512" r:id="rId23"/>
    <p:sldId id="513" r:id="rId24"/>
    <p:sldId id="514" r:id="rId25"/>
    <p:sldId id="517" r:id="rId26"/>
    <p:sldId id="518" r:id="rId27"/>
    <p:sldId id="525" r:id="rId28"/>
    <p:sldId id="519" r:id="rId29"/>
    <p:sldId id="520" r:id="rId30"/>
    <p:sldId id="527" r:id="rId31"/>
    <p:sldId id="521" r:id="rId32"/>
    <p:sldId id="522" r:id="rId33"/>
    <p:sldId id="523" r:id="rId34"/>
    <p:sldId id="515" r:id="rId35"/>
    <p:sldId id="528" r:id="rId36"/>
    <p:sldId id="529" r:id="rId37"/>
    <p:sldId id="530" r:id="rId38"/>
    <p:sldId id="531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0033CC"/>
    <a:srgbClr val="CC6600"/>
    <a:srgbClr val="669900"/>
    <a:srgbClr val="CCFFCC"/>
    <a:srgbClr val="9900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 autoAdjust="0"/>
    <p:restoredTop sz="90493" autoAdjust="0"/>
  </p:normalViewPr>
  <p:slideViewPr>
    <p:cSldViewPr>
      <p:cViewPr varScale="1">
        <p:scale>
          <a:sx n="188" d="100"/>
          <a:sy n="188" d="100"/>
        </p:scale>
        <p:origin x="940" y="120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C089130-75CE-4859-BFB6-EAF9F24ADA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D7B0D79-1566-4E15-9ED2-00228043A9E1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2EB6C95-1F06-4650-8457-20FF3292DCE2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E833F7B-0DFF-44AB-9109-9E8DFCC67D09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62D1E40-FAA4-422E-A8EF-6CAE9AE95AE6}" type="slidenum">
              <a:rPr lang="en-US" altLang="en-US" sz="1200" smtClean="0"/>
              <a:pPr/>
              <a:t>19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4C3FB1B-3CCD-4C03-9127-947753C734F1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F3BAA33-0CAD-4ADC-A286-67F276DE6365}" type="slidenum">
              <a:rPr lang="en-US" altLang="en-US" sz="1200" smtClean="0"/>
              <a:pPr/>
              <a:t>21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74F0B1C-CCF2-4418-AB97-F796D6CC4FAC}" type="slidenum">
              <a:rPr lang="en-US" altLang="en-US" sz="1200" smtClean="0"/>
              <a:pPr/>
              <a:t>22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A0E735F-A8E7-44C7-A3D8-FBD20D947010}" type="slidenum">
              <a:rPr lang="en-US" altLang="en-US" sz="1200" smtClean="0"/>
              <a:pPr/>
              <a:t>23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3B64B46-C329-4E21-BB0D-9A31C6D2997A}" type="slidenum">
              <a:rPr lang="en-US" altLang="en-US" sz="1200" smtClean="0"/>
              <a:pPr/>
              <a:t>24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68BFF5-7682-4EEE-9AAF-6BC179323BCC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945-2ADE-4442-A002-23937FA1EE81}" type="slidenum">
              <a:rPr lang="en-US" altLang="en-US" b="1" smtClean="0">
                <a:cs typeface="Lotus" pitchFamily="2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b="1" smtClean="0">
              <a:cs typeface="Lotus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184E55B-EF4D-41A8-A9FE-740F532285EC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26036CD-2DA4-42E9-8146-5A18B11F46BE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2240CB3-A36B-4DC2-A0C5-E56B47D0E95A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77725AE-7F57-46A7-AD76-DBC73D53DD9D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CC7B107-95A0-4A47-BAB7-FAE2946FFAB4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0EE0CB1-576F-4D0E-9F30-F262778F12BD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17A1DCC-D642-4928-AE95-928EBCADB053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0174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C9325-EEC5-4065-A3EF-F4C9D9F39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5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5F257-9378-4BF6-9550-21B2624B48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075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07975-E873-48B7-A6E3-3E951AD548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262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548BF-16E5-473D-9ED1-F4B2D95580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68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F8460-BF63-45DA-BBD6-67218010F5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617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43631-31D4-45A2-99B2-70A5985267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840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7CEB8-6C81-47C1-87AB-1BEE36DA07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537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CDD39-46F8-4F84-9DD9-A2E196849D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265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F762D-8E7C-44AE-AC20-9F6215C513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617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801B8-FAC5-44D7-9640-326798625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5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04C2D-7FEC-433D-BA3C-49EB444166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923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13084-E889-4ABA-BFCB-0BA7E4E943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238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A4F4-A014-436E-9C25-2DF66BC66F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390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92A39-BDCB-4EB8-9A90-551054D7B1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29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0E6DF-BE1F-4CE6-9165-5124FF5B1F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67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5E37F-121B-469D-84E5-FD98F10A5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39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3B648-3EB9-43BE-86AE-215CA77447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28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BC52A-BBC2-43BB-A803-1D480C6531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2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D71BF-E368-48A5-A0B2-BA38BC92D4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09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C2DD4-380E-4536-8210-191A9712A8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03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0230B-DFE8-42BD-8791-18A8D6B003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88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D56A551-34EC-4A4A-B1C8-9BDD9FD25C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6" r:id="rId1"/>
    <p:sldLayoutId id="2147484965" r:id="rId2"/>
    <p:sldLayoutId id="2147484966" r:id="rId3"/>
    <p:sldLayoutId id="2147484967" r:id="rId4"/>
    <p:sldLayoutId id="2147484968" r:id="rId5"/>
    <p:sldLayoutId id="2147484969" r:id="rId6"/>
    <p:sldLayoutId id="2147484970" r:id="rId7"/>
    <p:sldLayoutId id="2147484971" r:id="rId8"/>
    <p:sldLayoutId id="2147484972" r:id="rId9"/>
    <p:sldLayoutId id="2147484973" r:id="rId10"/>
    <p:sldLayoutId id="2147484974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26D0741-117B-43A2-B7E3-63CAB78AC2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5" r:id="rId1"/>
    <p:sldLayoutId id="2147484976" r:id="rId2"/>
    <p:sldLayoutId id="2147484977" r:id="rId3"/>
    <p:sldLayoutId id="2147484978" r:id="rId4"/>
    <p:sldLayoutId id="2147484979" r:id="rId5"/>
    <p:sldLayoutId id="2147484980" r:id="rId6"/>
    <p:sldLayoutId id="2147484981" r:id="rId7"/>
    <p:sldLayoutId id="2147484982" r:id="rId8"/>
    <p:sldLayoutId id="2147484983" r:id="rId9"/>
    <p:sldLayoutId id="2147484984" r:id="rId10"/>
    <p:sldLayoutId id="21474849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fa-IR" altLang="en-US" smtClean="0"/>
              <a:t>جریان طراحی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Design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جریان طراحی</a:t>
            </a:r>
            <a:endParaRPr lang="en-US" alt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868363"/>
            <a:ext cx="7772400" cy="4648200"/>
          </a:xfrm>
        </p:spPr>
        <p:txBody>
          <a:bodyPr/>
          <a:lstStyle/>
          <a:p>
            <a:r>
              <a:rPr lang="fa-IR" altLang="en-US" smtClean="0"/>
              <a:t>انتساب پایه‌ها:</a:t>
            </a:r>
          </a:p>
          <a:p>
            <a:pPr lvl="1"/>
            <a:r>
              <a:rPr lang="fa-IR" altLang="en-US" smtClean="0"/>
              <a:t>بر اساس طرح کلی بورد </a:t>
            </a:r>
          </a:p>
          <a:p>
            <a:pPr lvl="2"/>
            <a:r>
              <a:rPr lang="fa-IR" altLang="en-US" smtClean="0"/>
              <a:t>محل قرارگیری </a:t>
            </a:r>
            <a:r>
              <a:rPr lang="en-US" altLang="en-US" smtClean="0"/>
              <a:t>PLD</a:t>
            </a:r>
            <a:endParaRPr lang="fa-IR" altLang="en-US" smtClean="0"/>
          </a:p>
          <a:p>
            <a:pPr lvl="2"/>
            <a:r>
              <a:rPr lang="fa-IR" altLang="en-US" smtClean="0"/>
              <a:t>محل قرارگیری سایر تراشه‌ها</a:t>
            </a:r>
          </a:p>
          <a:p>
            <a:pPr lvl="1"/>
            <a:r>
              <a:rPr lang="fa-IR" altLang="en-US" smtClean="0"/>
              <a:t>پایه‌ها</a:t>
            </a:r>
          </a:p>
          <a:p>
            <a:pPr lvl="2"/>
            <a:r>
              <a:rPr lang="fa-IR" altLang="en-US" smtClean="0"/>
              <a:t>عام‌منظوره </a:t>
            </a:r>
            <a:r>
              <a:rPr lang="fa-IR" altLang="en-US" smtClean="0">
                <a:sym typeface="Wingdings" panose="05000000000000000000" pitchFamily="2" charset="2"/>
              </a:rPr>
              <a:t> انتخاب‌های متعدد</a:t>
            </a:r>
            <a:endParaRPr lang="fa-IR" altLang="en-US" smtClean="0"/>
          </a:p>
          <a:p>
            <a:pPr lvl="2"/>
            <a:r>
              <a:rPr lang="fa-IR" altLang="en-US" smtClean="0"/>
              <a:t>خاص‌منظوره:  </a:t>
            </a:r>
            <a:r>
              <a:rPr lang="fa-IR" altLang="en-US" smtClean="0">
                <a:sym typeface="Wingdings" panose="05000000000000000000" pitchFamily="2" charset="2"/>
              </a:rPr>
              <a:t> انتخاب‌های معدود</a:t>
            </a:r>
            <a:endParaRPr lang="fa-IR" altLang="en-US" smtClean="0"/>
          </a:p>
          <a:p>
            <a:pPr lvl="3"/>
            <a:r>
              <a:rPr lang="fa-IR" altLang="en-US" smtClean="0"/>
              <a:t>کلاک سراسری</a:t>
            </a:r>
          </a:p>
          <a:p>
            <a:pPr lvl="3"/>
            <a:r>
              <a:rPr lang="fa-IR" altLang="en-US" smtClean="0"/>
              <a:t>بازنشانی (</a:t>
            </a:r>
            <a:r>
              <a:rPr lang="en-US" altLang="en-US" smtClean="0"/>
              <a:t>reset</a:t>
            </a:r>
            <a:r>
              <a:rPr lang="fa-IR" altLang="en-US" smtClean="0"/>
              <a:t>) سراسری</a:t>
            </a:r>
          </a:p>
          <a:p>
            <a:pPr lvl="1"/>
            <a:r>
              <a:rPr lang="fa-IR" altLang="en-US" smtClean="0"/>
              <a:t>لزوم آشنایی با ساختار تراشه‌ها، وظایف پایه‌ها، امکانات پایه‌ها (مقاومت بالابر، درین باز، ارتباط سریال با سرعت بسیار بالا، ...)</a:t>
            </a:r>
          </a:p>
          <a:p>
            <a:pPr lvl="1"/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7F2903D-BC20-4A4C-932B-68988F529E5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7413" name="Picture 4" descr="High Speed Application board with adc, dac and large virtex FPG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55675"/>
            <a:ext cx="38195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جریان طراحی</a:t>
            </a:r>
            <a:endParaRPr lang="en-US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868363"/>
            <a:ext cx="7772400" cy="1697037"/>
          </a:xfrm>
        </p:spPr>
        <p:txBody>
          <a:bodyPr/>
          <a:lstStyle/>
          <a:p>
            <a:r>
              <a:rPr lang="fa-IR" altLang="en-US" smtClean="0"/>
              <a:t>انتساب پایه‌ها:</a:t>
            </a:r>
          </a:p>
          <a:p>
            <a:pPr lvl="1"/>
            <a:r>
              <a:rPr lang="fa-IR" altLang="en-US" smtClean="0"/>
              <a:t>در مراحل گوناگون تغییر می‌کند</a:t>
            </a:r>
          </a:p>
          <a:p>
            <a:pPr lvl="1"/>
            <a:r>
              <a:rPr lang="fa-IR" altLang="en-US" smtClean="0"/>
              <a:t>اما نیاز به یک تصمیم اولیه بر اساس اطلاعات اولیه</a:t>
            </a:r>
          </a:p>
          <a:p>
            <a:pPr lvl="1"/>
            <a:endParaRPr lang="fa-IR" altLang="en-US" smtClean="0"/>
          </a:p>
          <a:p>
            <a:pPr lvl="1"/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500BD5A-4543-43A7-847A-C2606792230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71550" y="3068638"/>
            <a:ext cx="2808288" cy="11525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9175" eaLnBrk="1" hangingPunct="1">
              <a:defRPr/>
            </a:pPr>
            <a:r>
              <a:rPr lang="fa-IR" b="1" dirty="0">
                <a:cs typeface="B Nazanin" pitchFamily="2" charset="-78"/>
              </a:rPr>
              <a:t>تیم طراحی درون تراشه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148263" y="3068638"/>
            <a:ext cx="2808287" cy="11525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9175" eaLnBrk="1" hangingPunct="1">
              <a:defRPr/>
            </a:pPr>
            <a:r>
              <a:rPr lang="fa-IR" b="1" dirty="0">
                <a:cs typeface="B Nazanin" pitchFamily="2" charset="-78"/>
              </a:rPr>
              <a:t>تیم طراحی بورد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19463" name="Curved Down Arrow 6"/>
          <p:cNvSpPr>
            <a:spLocks noChangeArrowheads="1"/>
          </p:cNvSpPr>
          <p:nvPr/>
        </p:nvSpPr>
        <p:spPr bwMode="auto">
          <a:xfrm>
            <a:off x="2195513" y="2636838"/>
            <a:ext cx="4464050" cy="431800"/>
          </a:xfrm>
          <a:prstGeom prst="curvedDownArrow">
            <a:avLst>
              <a:gd name="adj1" fmla="val 25032"/>
              <a:gd name="adj2" fmla="val 50016"/>
              <a:gd name="adj3" fmla="val 2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64" name="Curved Down Arrow 7"/>
          <p:cNvSpPr>
            <a:spLocks noChangeArrowheads="1"/>
          </p:cNvSpPr>
          <p:nvPr/>
        </p:nvSpPr>
        <p:spPr bwMode="auto">
          <a:xfrm rot="10800000">
            <a:off x="2124075" y="4221163"/>
            <a:ext cx="4464050" cy="431800"/>
          </a:xfrm>
          <a:prstGeom prst="curvedDownArrow">
            <a:avLst>
              <a:gd name="adj1" fmla="val 25032"/>
              <a:gd name="adj2" fmla="val 50016"/>
              <a:gd name="adj3" fmla="val 2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716463" y="4540250"/>
            <a:ext cx="4248150" cy="169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fa-IR" sz="2000" kern="0" dirty="0">
              <a:latin typeface="+mn-lt"/>
              <a:cs typeface="B Mitra" pitchFamily="2" charset="-78"/>
            </a:endParaRPr>
          </a:p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sz="2000" kern="0" dirty="0">
                <a:latin typeface="+mn-lt"/>
                <a:cs typeface="B Mitra" pitchFamily="2" charset="-78"/>
              </a:rPr>
              <a:t>محل قرارگیری تراشه‌ها روی بورد</a:t>
            </a:r>
          </a:p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sz="2000" kern="0" dirty="0">
                <a:latin typeface="+mn-lt"/>
                <a:cs typeface="B Mitra" pitchFamily="2" charset="-78"/>
              </a:rPr>
              <a:t>مسیریابی آسان اتصالات روی بورد</a:t>
            </a:r>
          </a:p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sz="2000" kern="0" dirty="0">
                <a:latin typeface="+mn-lt"/>
                <a:cs typeface="B Mitra" pitchFamily="2" charset="-78"/>
              </a:rPr>
              <a:t>تمامیت سیگنال (</a:t>
            </a:r>
            <a:r>
              <a:rPr lang="en-US" sz="1800" kern="0" dirty="0">
                <a:latin typeface="+mn-lt"/>
                <a:cs typeface="B Mitra" pitchFamily="2" charset="-78"/>
              </a:rPr>
              <a:t>signal integrity</a:t>
            </a:r>
            <a:r>
              <a:rPr lang="fa-IR" sz="2000" kern="0" dirty="0">
                <a:latin typeface="+mn-lt"/>
                <a:cs typeface="B Mitra" pitchFamily="2" charset="-78"/>
              </a:rPr>
              <a:t>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11188" y="4540250"/>
            <a:ext cx="4248150" cy="169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fa-IR" sz="2000" kern="0" dirty="0">
              <a:latin typeface="+mn-lt"/>
              <a:cs typeface="B Mitra" pitchFamily="2" charset="-78"/>
            </a:endParaRPr>
          </a:p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sz="2000" kern="0" dirty="0">
                <a:latin typeface="+mn-lt"/>
                <a:cs typeface="B Mitra" pitchFamily="2" charset="-78"/>
              </a:rPr>
              <a:t>محل قرارگیری اجزای داخل تراشه</a:t>
            </a:r>
          </a:p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sz="2000" kern="0" dirty="0">
                <a:latin typeface="+mn-lt"/>
                <a:cs typeface="B Mitra" pitchFamily="2" charset="-78"/>
              </a:rPr>
              <a:t>مسیریابی آسان اتصالات داخلی</a:t>
            </a:r>
          </a:p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sz="2000" kern="0" dirty="0">
                <a:latin typeface="+mn-lt"/>
                <a:cs typeface="B Mitra" pitchFamily="2" charset="-78"/>
              </a:rPr>
              <a:t>سرعت کلاک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500563" y="2492375"/>
            <a:ext cx="0" cy="374491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جریان طراحی</a:t>
            </a:r>
            <a:endParaRPr lang="en-US" altLang="en-US" smtClean="0"/>
          </a:p>
        </p:txBody>
      </p:sp>
      <p:pic>
        <p:nvPicPr>
          <p:cNvPr id="21508" name="Object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" b="-165"/>
          <a:stretch>
            <a:fillRect/>
          </a:stretch>
        </p:blipFill>
        <p:spPr bwMode="auto">
          <a:xfrm>
            <a:off x="1331913" y="1052513"/>
            <a:ext cx="5943600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جریان طراحی</a:t>
            </a:r>
            <a:endParaRPr lang="en-US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373188"/>
            <a:ext cx="7772400" cy="1695450"/>
          </a:xfrm>
        </p:spPr>
        <p:txBody>
          <a:bodyPr/>
          <a:lstStyle/>
          <a:p>
            <a:r>
              <a:rPr lang="fa-IR" altLang="en-US" smtClean="0"/>
              <a:t>رابطة انتخاب بسته‌بندی با انتساب پایه‌ها:</a:t>
            </a:r>
          </a:p>
          <a:p>
            <a:pPr lvl="1"/>
            <a:r>
              <a:rPr lang="en-US" altLang="en-US" sz="2400" smtClean="0"/>
              <a:t>BGA</a:t>
            </a:r>
            <a:r>
              <a:rPr lang="fa-IR" altLang="en-US" smtClean="0"/>
              <a:t> غیرقابل تغییر پس از قرارگیری روی بورد</a:t>
            </a:r>
          </a:p>
          <a:p>
            <a:pPr lvl="2"/>
            <a:r>
              <a:rPr lang="fa-IR" altLang="en-US" smtClean="0"/>
              <a:t> </a:t>
            </a:r>
            <a:r>
              <a:rPr lang="fa-IR" altLang="en-US" smtClean="0">
                <a:sym typeface="Wingdings" panose="05000000000000000000" pitchFamily="2" charset="2"/>
              </a:rPr>
              <a:t> انتساب حساب شدة پایه‌ها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انتساب چند پایة اضافی برای تغییرات بعدی</a:t>
            </a:r>
            <a:endParaRPr lang="fa-IR" altLang="en-US" smtClean="0"/>
          </a:p>
          <a:p>
            <a:pPr lvl="1"/>
            <a:endParaRPr lang="fa-IR" altLang="en-US" smtClean="0"/>
          </a:p>
          <a:p>
            <a:pPr lvl="1"/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CF747CC-9757-44F6-BF72-4CE65FD0C53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جریان طراحی</a:t>
            </a:r>
            <a:endParaRPr lang="en-US" alt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1412875"/>
            <a:ext cx="7772400" cy="1697038"/>
          </a:xfrm>
        </p:spPr>
        <p:txBody>
          <a:bodyPr/>
          <a:lstStyle/>
          <a:p>
            <a:r>
              <a:rPr lang="fa-IR" altLang="en-US" smtClean="0"/>
              <a:t>طراحی و درستی‌سنجی درون تراشه:</a:t>
            </a:r>
          </a:p>
          <a:p>
            <a:pPr lvl="1"/>
            <a:r>
              <a:rPr lang="fa-IR" altLang="en-US" smtClean="0"/>
              <a:t>مرحلة اصلی و زمان‌بر</a:t>
            </a:r>
          </a:p>
          <a:p>
            <a:pPr lvl="1"/>
            <a:r>
              <a:rPr lang="fa-IR" altLang="en-US" smtClean="0"/>
              <a:t>توضیح مفصل تکنیک‌ها: در طول نیمسال</a:t>
            </a:r>
          </a:p>
          <a:p>
            <a:pPr lvl="1"/>
            <a:r>
              <a:rPr lang="fa-IR" altLang="en-US" smtClean="0"/>
              <a:t>مختصر: در ادامه</a:t>
            </a:r>
          </a:p>
          <a:p>
            <a:pPr lvl="1"/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EA70277-4E1F-4114-AF67-2ECA2DC00EF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65138" y="981075"/>
            <a:ext cx="1928812" cy="1000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>
              <a:defRPr/>
            </a:pPr>
            <a:endParaRPr lang="en-US">
              <a:cs typeface="Arial" charset="0"/>
            </a:endParaRPr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679450" y="1123950"/>
            <a:ext cx="14287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Design Entry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65138" y="2481263"/>
            <a:ext cx="1928812" cy="1000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>
              <a:defRPr/>
            </a:pPr>
            <a:endParaRPr lang="en-US">
              <a:cs typeface="Arial" charset="0"/>
            </a:endParaRPr>
          </a:p>
        </p:txBody>
      </p:sp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679450" y="2624138"/>
            <a:ext cx="14287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Synthesis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65138" y="3981450"/>
            <a:ext cx="1928812" cy="1000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>
              <a:defRPr/>
            </a:pPr>
            <a:endParaRPr lang="en-US">
              <a:cs typeface="Arial" charset="0"/>
            </a:endParaRPr>
          </a:p>
        </p:txBody>
      </p:sp>
      <p:sp>
        <p:nvSpPr>
          <p:cNvPr id="25610" name="TextBox 10"/>
          <p:cNvSpPr txBox="1">
            <a:spLocks noChangeArrowheads="1"/>
          </p:cNvSpPr>
          <p:nvPr/>
        </p:nvSpPr>
        <p:spPr bwMode="auto">
          <a:xfrm>
            <a:off x="679450" y="4124325"/>
            <a:ext cx="14287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Fitting</a:t>
            </a:r>
          </a:p>
        </p:txBody>
      </p:sp>
      <p:cxnSp>
        <p:nvCxnSpPr>
          <p:cNvPr id="25611" name="Straight Arrow Connector 12"/>
          <p:cNvCxnSpPr>
            <a:cxnSpLocks noChangeShapeType="1"/>
            <a:stCxn id="5" idx="2"/>
            <a:endCxn id="7" idx="0"/>
          </p:cNvCxnSpPr>
          <p:nvPr/>
        </p:nvCxnSpPr>
        <p:spPr bwMode="auto">
          <a:xfrm rot="5400000">
            <a:off x="1179512" y="2230438"/>
            <a:ext cx="500063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Straight Arrow Connector 13"/>
          <p:cNvCxnSpPr>
            <a:cxnSpLocks noChangeShapeType="1"/>
          </p:cNvCxnSpPr>
          <p:nvPr/>
        </p:nvCxnSpPr>
        <p:spPr bwMode="auto">
          <a:xfrm rot="5400000">
            <a:off x="1214438" y="3730625"/>
            <a:ext cx="500062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Straight Arrow Connector 14"/>
          <p:cNvCxnSpPr>
            <a:cxnSpLocks noChangeShapeType="1"/>
          </p:cNvCxnSpPr>
          <p:nvPr/>
        </p:nvCxnSpPr>
        <p:spPr bwMode="auto">
          <a:xfrm rot="5400000">
            <a:off x="1216025" y="5230813"/>
            <a:ext cx="500063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4" name="TextBox 15"/>
          <p:cNvSpPr txBox="1">
            <a:spLocks noChangeArrowheads="1"/>
          </p:cNvSpPr>
          <p:nvPr/>
        </p:nvSpPr>
        <p:spPr bwMode="auto">
          <a:xfrm>
            <a:off x="179388" y="5314950"/>
            <a:ext cx="26431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Configuration Bitstream</a:t>
            </a:r>
          </a:p>
        </p:txBody>
      </p:sp>
      <p:sp>
        <p:nvSpPr>
          <p:cNvPr id="25615" name="Rounded Rectangle 16"/>
          <p:cNvSpPr>
            <a:spLocks noChangeArrowheads="1"/>
          </p:cNvSpPr>
          <p:nvPr/>
        </p:nvSpPr>
        <p:spPr bwMode="auto">
          <a:xfrm>
            <a:off x="2751138" y="1981200"/>
            <a:ext cx="1428750" cy="5000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16" name="TextBox 17"/>
          <p:cNvSpPr txBox="1">
            <a:spLocks noChangeArrowheads="1"/>
          </p:cNvSpPr>
          <p:nvPr/>
        </p:nvSpPr>
        <p:spPr bwMode="auto">
          <a:xfrm>
            <a:off x="2679700" y="2124075"/>
            <a:ext cx="157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Simulation</a:t>
            </a: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5617" name="Straight Arrow Connector 18"/>
          <p:cNvCxnSpPr>
            <a:cxnSpLocks noChangeShapeType="1"/>
            <a:endCxn id="25615" idx="1"/>
          </p:cNvCxnSpPr>
          <p:nvPr/>
        </p:nvCxnSpPr>
        <p:spPr bwMode="auto">
          <a:xfrm>
            <a:off x="1444625" y="2230438"/>
            <a:ext cx="1306513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8" name="Rounded Rectangle 24"/>
          <p:cNvSpPr>
            <a:spLocks noChangeArrowheads="1"/>
          </p:cNvSpPr>
          <p:nvPr/>
        </p:nvSpPr>
        <p:spPr bwMode="auto">
          <a:xfrm>
            <a:off x="2787650" y="3481388"/>
            <a:ext cx="1428750" cy="5000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19" name="TextBox 25"/>
          <p:cNvSpPr txBox="1">
            <a:spLocks noChangeArrowheads="1"/>
          </p:cNvSpPr>
          <p:nvPr/>
        </p:nvSpPr>
        <p:spPr bwMode="auto">
          <a:xfrm>
            <a:off x="2716213" y="3552825"/>
            <a:ext cx="157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Simulation</a:t>
            </a: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5620" name="Straight Arrow Connector 26"/>
          <p:cNvCxnSpPr>
            <a:cxnSpLocks noChangeShapeType="1"/>
            <a:endCxn id="25618" idx="1"/>
          </p:cNvCxnSpPr>
          <p:nvPr/>
        </p:nvCxnSpPr>
        <p:spPr bwMode="auto">
          <a:xfrm>
            <a:off x="1470025" y="3729038"/>
            <a:ext cx="1317625" cy="31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1" name="Rounded Rectangle 28"/>
          <p:cNvSpPr>
            <a:spLocks noChangeArrowheads="1"/>
          </p:cNvSpPr>
          <p:nvPr/>
        </p:nvSpPr>
        <p:spPr bwMode="auto">
          <a:xfrm>
            <a:off x="2787650" y="4981575"/>
            <a:ext cx="1428750" cy="5000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22" name="TextBox 29"/>
          <p:cNvSpPr txBox="1">
            <a:spLocks noChangeArrowheads="1"/>
          </p:cNvSpPr>
          <p:nvPr/>
        </p:nvSpPr>
        <p:spPr bwMode="auto">
          <a:xfrm>
            <a:off x="2716213" y="5053013"/>
            <a:ext cx="157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Simulation</a:t>
            </a: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5623" name="Straight Arrow Connector 30"/>
          <p:cNvCxnSpPr>
            <a:cxnSpLocks noChangeShapeType="1"/>
            <a:endCxn id="25621" idx="1"/>
          </p:cNvCxnSpPr>
          <p:nvPr/>
        </p:nvCxnSpPr>
        <p:spPr bwMode="auto">
          <a:xfrm>
            <a:off x="1482725" y="5227638"/>
            <a:ext cx="1304925" cy="476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جریان طراحی</a:t>
            </a:r>
            <a:endParaRPr lang="en-US" alt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373188"/>
            <a:ext cx="7772400" cy="1695450"/>
          </a:xfrm>
        </p:spPr>
        <p:txBody>
          <a:bodyPr/>
          <a:lstStyle/>
          <a:p>
            <a:r>
              <a:rPr lang="fa-IR" altLang="en-US" smtClean="0"/>
              <a:t>پیاده‌سازی درون تراشه: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fa-IR" altLang="en-US" smtClean="0"/>
              <a:t>طراحی و درستی‌سنجی طرح با ابزارها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fa-IR" altLang="en-US" smtClean="0"/>
              <a:t>پیاده‌سازی:</a:t>
            </a:r>
          </a:p>
          <a:p>
            <a:pPr lvl="2"/>
            <a:r>
              <a:rPr lang="fa-IR" altLang="en-US" smtClean="0"/>
              <a:t>تشکیل دنبالة بیتی</a:t>
            </a:r>
          </a:p>
          <a:p>
            <a:pPr lvl="2"/>
            <a:r>
              <a:rPr lang="fa-IR" altLang="en-US" smtClean="0"/>
              <a:t>انتقال به تراشه (یا حافظة بیرونی تراشه)</a:t>
            </a:r>
          </a:p>
          <a:p>
            <a:pPr lvl="2"/>
            <a:r>
              <a:rPr lang="fa-IR" altLang="en-US" smtClean="0"/>
              <a:t>کابل </a:t>
            </a:r>
            <a:r>
              <a:rPr lang="en-US" altLang="en-US" sz="2000" smtClean="0"/>
              <a:t>JTAG</a:t>
            </a:r>
            <a:endParaRPr lang="fa-IR" altLang="en-US" smtClean="0"/>
          </a:p>
          <a:p>
            <a:pPr lvl="1"/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44B0C3C-C046-4C75-8772-519548EB4BF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7653" name="Object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" b="-165"/>
          <a:stretch>
            <a:fillRect/>
          </a:stretch>
        </p:blipFill>
        <p:spPr bwMode="auto">
          <a:xfrm>
            <a:off x="323850" y="1052513"/>
            <a:ext cx="3671888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جریان طراحی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373188"/>
            <a:ext cx="7772400" cy="1695450"/>
          </a:xfrm>
        </p:spPr>
        <p:txBody>
          <a:bodyPr/>
          <a:lstStyle/>
          <a:p>
            <a:r>
              <a:rPr lang="fa-IR" altLang="en-US" smtClean="0"/>
              <a:t>طراحی و ساخت بورد:</a:t>
            </a:r>
          </a:p>
          <a:p>
            <a:pPr lvl="1"/>
            <a:r>
              <a:rPr lang="fa-IR" altLang="en-US" smtClean="0"/>
              <a:t>در نظر گرفتن امکانات کافی روی بورد</a:t>
            </a:r>
          </a:p>
          <a:p>
            <a:pPr lvl="2"/>
            <a:r>
              <a:rPr lang="fa-IR" altLang="en-US" smtClean="0"/>
              <a:t>اجتناب از دوباره‌کاری و ساخت مجدد</a:t>
            </a:r>
          </a:p>
          <a:p>
            <a:pPr lvl="1"/>
            <a:r>
              <a:rPr lang="fa-IR" altLang="en-US" smtClean="0"/>
              <a:t>تعداد لایه‌ها</a:t>
            </a:r>
          </a:p>
          <a:p>
            <a:pPr lvl="1"/>
            <a:r>
              <a:rPr lang="fa-IR" altLang="en-US" smtClean="0"/>
              <a:t>لوازم تسهیل آزمون</a:t>
            </a:r>
          </a:p>
          <a:p>
            <a:pPr lvl="2"/>
            <a:r>
              <a:rPr lang="fa-IR" altLang="en-US" smtClean="0"/>
              <a:t>برای دادن داده از بیرون (سوییچ و ...)</a:t>
            </a:r>
          </a:p>
          <a:p>
            <a:pPr lvl="2"/>
            <a:r>
              <a:rPr lang="fa-IR" altLang="en-US" smtClean="0"/>
              <a:t>برای دیدن نتایج از بیرون (</a:t>
            </a:r>
            <a:r>
              <a:rPr lang="en-US" altLang="en-US" sz="2000" smtClean="0"/>
              <a:t>LED</a:t>
            </a:r>
            <a:r>
              <a:rPr lang="fa-IR" altLang="en-US" sz="2000" smtClean="0"/>
              <a:t>, </a:t>
            </a:r>
            <a:r>
              <a:rPr lang="en-US" altLang="en-US" sz="2000" smtClean="0"/>
              <a:t>LCD</a:t>
            </a:r>
            <a:r>
              <a:rPr lang="fa-IR" altLang="en-US" sz="2000" smtClean="0"/>
              <a:t>، ...)</a:t>
            </a:r>
          </a:p>
          <a:p>
            <a:pPr lvl="2"/>
            <a:endParaRPr lang="fa-IR" altLang="en-US" smtClean="0"/>
          </a:p>
          <a:p>
            <a:pPr lvl="2"/>
            <a:endParaRPr lang="fa-IR" altLang="en-US" smtClean="0"/>
          </a:p>
          <a:p>
            <a:pPr lvl="1"/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1EB4A61-2936-48A0-A180-FC592482F05E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9701" name="Object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" b="-165"/>
          <a:stretch>
            <a:fillRect/>
          </a:stretch>
        </p:blipFill>
        <p:spPr bwMode="auto">
          <a:xfrm>
            <a:off x="323850" y="331788"/>
            <a:ext cx="3671888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ساخت بورد</a:t>
            </a:r>
            <a:endParaRPr lang="en-US" alt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753E70F-D8ED-48B0-B555-8B919C97FE85}" type="slidenum">
              <a:rPr lang="en-US" altLang="en-US" sz="1300" smtClean="0">
                <a:latin typeface="Arial" panose="020B0604020202020204" pitchFamily="34" charset="0"/>
              </a:rPr>
              <a:pPr/>
              <a:t>17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pic>
        <p:nvPicPr>
          <p:cNvPr id="31749" name="Picture 2" descr="http://www.tpub.com/neets/book14/006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684338"/>
            <a:ext cx="30670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2" descr="http://www.jycircuitboard.com/static/upload/images/pcb-multilayer-fabric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052513"/>
            <a:ext cx="3095625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4" descr="http://unicorpindia.com/sample-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50043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جریان طراحی</a:t>
            </a:r>
            <a:endParaRPr lang="en-US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868363"/>
            <a:ext cx="7772400" cy="1697037"/>
          </a:xfrm>
        </p:spPr>
        <p:txBody>
          <a:bodyPr/>
          <a:lstStyle/>
          <a:p>
            <a:r>
              <a:rPr lang="fa-IR" altLang="en-US" smtClean="0"/>
              <a:t>مستندسازی پروژه:</a:t>
            </a:r>
          </a:p>
          <a:p>
            <a:pPr lvl="1"/>
            <a:r>
              <a:rPr lang="fa-IR" altLang="en-US" smtClean="0"/>
              <a:t>در حین انجام پروژه:</a:t>
            </a:r>
          </a:p>
          <a:p>
            <a:pPr lvl="2"/>
            <a:r>
              <a:rPr lang="fa-IR" altLang="en-US" smtClean="0"/>
              <a:t>مقاوم در برابر تغییرات پرسنل</a:t>
            </a:r>
          </a:p>
          <a:p>
            <a:pPr lvl="2"/>
            <a:r>
              <a:rPr lang="fa-IR" altLang="en-US" smtClean="0"/>
              <a:t>آگاهی تیم‌ها از فعالت‌های یکدیگر</a:t>
            </a:r>
          </a:p>
          <a:p>
            <a:pPr lvl="2"/>
            <a:r>
              <a:rPr lang="fa-IR" altLang="en-US" smtClean="0"/>
              <a:t>آگاهی افراد یک تیم از یکدیگر</a:t>
            </a:r>
          </a:p>
          <a:p>
            <a:pPr lvl="2"/>
            <a:r>
              <a:rPr lang="fa-IR" altLang="en-US" smtClean="0"/>
              <a:t>ثبت روند انجام پروژه + تحلیل تصمیمات</a:t>
            </a:r>
          </a:p>
          <a:p>
            <a:r>
              <a:rPr lang="fa-IR" altLang="en-US" smtClean="0"/>
              <a:t>تحلیل پروژه:</a:t>
            </a:r>
          </a:p>
          <a:p>
            <a:pPr lvl="1"/>
            <a:r>
              <a:rPr lang="fa-IR" altLang="en-US" smtClean="0"/>
              <a:t>پس از اتمام پروژه</a:t>
            </a:r>
          </a:p>
          <a:p>
            <a:pPr lvl="1"/>
            <a:r>
              <a:rPr lang="fa-IR" altLang="en-US" smtClean="0"/>
              <a:t>بررسی نقاط ضعف و قوت</a:t>
            </a:r>
          </a:p>
          <a:p>
            <a:pPr lvl="1"/>
            <a:r>
              <a:rPr lang="fa-IR" altLang="en-US" smtClean="0"/>
              <a:t>استفاده از آنها در پروژه‌های آتی</a:t>
            </a:r>
          </a:p>
          <a:p>
            <a:pPr lvl="1"/>
            <a:r>
              <a:rPr lang="fa-IR" altLang="en-US" smtClean="0"/>
              <a:t>بهبود سیستم در آینده</a:t>
            </a:r>
          </a:p>
          <a:p>
            <a:pPr lvl="2"/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987EED6-36C1-4C43-9002-8DC4699B0A4E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32773" name="Object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" b="-165"/>
          <a:stretch>
            <a:fillRect/>
          </a:stretch>
        </p:blipFill>
        <p:spPr bwMode="auto">
          <a:xfrm>
            <a:off x="539750" y="1916113"/>
            <a:ext cx="3671888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طراحی و درستی‌سنجی درون تراشه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85800" y="1412875"/>
            <a:ext cx="7772400" cy="1697038"/>
          </a:xfrm>
        </p:spPr>
        <p:txBody>
          <a:bodyPr/>
          <a:lstStyle/>
          <a:p>
            <a:endParaRPr lang="fa-IR" altLang="en-US" smtClean="0"/>
          </a:p>
          <a:p>
            <a:pPr lvl="1"/>
            <a:endParaRPr lang="fa-IR" altLang="en-US" smtClean="0"/>
          </a:p>
          <a:p>
            <a:pPr lvl="1"/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B04C9B1-19F1-400F-8B6C-60427A1CAB0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3482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093788"/>
            <a:ext cx="6700837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جریان طراحی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959058C-BC2C-42D0-A801-0871CA9AE48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173" name="Object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" b="-165"/>
          <a:stretch>
            <a:fillRect/>
          </a:stretch>
        </p:blipFill>
        <p:spPr bwMode="auto">
          <a:xfrm>
            <a:off x="1187450" y="971550"/>
            <a:ext cx="59436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طراحی و درستی‌سنجی درون تراشه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5800" y="1412875"/>
            <a:ext cx="7772400" cy="1697038"/>
          </a:xfrm>
        </p:spPr>
        <p:txBody>
          <a:bodyPr/>
          <a:lstStyle/>
          <a:p>
            <a:r>
              <a:rPr lang="fa-IR" altLang="en-US" dirty="0" smtClean="0"/>
              <a:t>توصیف طرح:</a:t>
            </a:r>
          </a:p>
          <a:p>
            <a:pPr lvl="1"/>
            <a:r>
              <a:rPr lang="fa-IR" altLang="en-US" dirty="0" smtClean="0"/>
              <a:t>سطح انتقال ثبات:</a:t>
            </a:r>
          </a:p>
          <a:p>
            <a:pPr lvl="2"/>
            <a:r>
              <a:rPr lang="fa-IR" altLang="en-US" dirty="0" smtClean="0"/>
              <a:t>کمیتة استاندارد </a:t>
            </a:r>
            <a:r>
              <a:rPr lang="en-US" altLang="en-US" sz="2000" dirty="0" smtClean="0"/>
              <a:t>VHDL</a:t>
            </a:r>
            <a:r>
              <a:rPr lang="fa-IR" altLang="en-US" sz="1600" dirty="0" smtClean="0"/>
              <a:t>: </a:t>
            </a:r>
            <a:r>
              <a:rPr lang="fa-IR" altLang="en-US" dirty="0" smtClean="0"/>
              <a:t>«سطحی از توصیف طرح دیجیتال که در آن رفتار کلاک‌دار طرح برحسب انتقال داده‌ها بین عناصر حافظه در مدارهای ترتیبی و مدارهای ترکیبی، که می‌توانند نمایندة هر مدار منطقی محاسباتی یا منطقی باشند، بیان می‌شود»</a:t>
            </a:r>
          </a:p>
          <a:p>
            <a:pPr lvl="2"/>
            <a:endParaRPr lang="fa-IR" altLang="en-US" dirty="0" smtClean="0"/>
          </a:p>
          <a:p>
            <a:pPr lvl="1"/>
            <a:endParaRPr lang="fa-IR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3DD33A8-FFF9-4CEF-BA96-49D20EFFCDB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3686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3716338"/>
            <a:ext cx="3528839" cy="25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طراحی و درستی‌سنجی درون تراشه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685800" y="1412875"/>
            <a:ext cx="7772400" cy="1697038"/>
          </a:xfrm>
        </p:spPr>
        <p:txBody>
          <a:bodyPr/>
          <a:lstStyle/>
          <a:p>
            <a:r>
              <a:rPr lang="fa-IR" altLang="en-US" smtClean="0"/>
              <a:t>توصیف طرح:</a:t>
            </a:r>
          </a:p>
          <a:p>
            <a:pPr lvl="1"/>
            <a:r>
              <a:rPr lang="fa-IR" altLang="en-US" smtClean="0"/>
              <a:t>سطح انتقال ثبات:</a:t>
            </a:r>
          </a:p>
          <a:p>
            <a:pPr lvl="2"/>
            <a:endParaRPr lang="fa-IR" altLang="en-US" smtClean="0"/>
          </a:p>
          <a:p>
            <a:pPr lvl="2"/>
            <a:endParaRPr lang="fa-IR" altLang="en-US" smtClean="0"/>
          </a:p>
          <a:p>
            <a:pPr lvl="1"/>
            <a:endParaRPr lang="fa-IR" altLang="en-US" smtClean="0"/>
          </a:p>
          <a:p>
            <a:pPr lvl="1"/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3660D11-B2F4-432E-BA9B-616640F090A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187450" y="1989138"/>
            <a:ext cx="2663825" cy="10080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9175" eaLnBrk="1" hangingPunct="1">
              <a:defRPr/>
            </a:pPr>
            <a:r>
              <a:rPr lang="fa-IR" sz="3200" dirty="0">
                <a:cs typeface="B Nazanin" pitchFamily="2" charset="-78"/>
              </a:rPr>
              <a:t>ترکیبی</a:t>
            </a:r>
            <a:endParaRPr lang="en-US" dirty="0">
              <a:cs typeface="B Nazanin" pitchFamily="2" charset="-78"/>
            </a:endParaRPr>
          </a:p>
        </p:txBody>
      </p:sp>
      <p:cxnSp>
        <p:nvCxnSpPr>
          <p:cNvPr id="38918" name="Straight Arrow Connector 7"/>
          <p:cNvCxnSpPr>
            <a:cxnSpLocks noChangeShapeType="1"/>
          </p:cNvCxnSpPr>
          <p:nvPr/>
        </p:nvCxnSpPr>
        <p:spPr bwMode="auto">
          <a:xfrm>
            <a:off x="539750" y="2060575"/>
            <a:ext cx="936625" cy="73025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9" name="Straight Arrow Connector 8"/>
          <p:cNvCxnSpPr>
            <a:cxnSpLocks noChangeShapeType="1"/>
          </p:cNvCxnSpPr>
          <p:nvPr/>
        </p:nvCxnSpPr>
        <p:spPr bwMode="auto">
          <a:xfrm>
            <a:off x="611188" y="2420938"/>
            <a:ext cx="647700" cy="0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0" name="Straight Arrow Connector 10"/>
          <p:cNvCxnSpPr>
            <a:cxnSpLocks noChangeShapeType="1"/>
          </p:cNvCxnSpPr>
          <p:nvPr/>
        </p:nvCxnSpPr>
        <p:spPr bwMode="auto">
          <a:xfrm flipV="1">
            <a:off x="468313" y="2781300"/>
            <a:ext cx="935037" cy="71438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1" name="Straight Arrow Connector 12"/>
          <p:cNvCxnSpPr>
            <a:cxnSpLocks noChangeShapeType="1"/>
          </p:cNvCxnSpPr>
          <p:nvPr/>
        </p:nvCxnSpPr>
        <p:spPr bwMode="auto">
          <a:xfrm>
            <a:off x="3779838" y="2636838"/>
            <a:ext cx="936625" cy="71437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2" name="Straight Arrow Connector 13"/>
          <p:cNvCxnSpPr>
            <a:cxnSpLocks noChangeShapeType="1"/>
          </p:cNvCxnSpPr>
          <p:nvPr/>
        </p:nvCxnSpPr>
        <p:spPr bwMode="auto">
          <a:xfrm flipV="1">
            <a:off x="3779838" y="2205038"/>
            <a:ext cx="1008062" cy="144462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3" name="Straight Arrow Connector 15"/>
          <p:cNvCxnSpPr>
            <a:cxnSpLocks noChangeShapeType="1"/>
          </p:cNvCxnSpPr>
          <p:nvPr/>
        </p:nvCxnSpPr>
        <p:spPr bwMode="auto">
          <a:xfrm>
            <a:off x="3851275" y="2492375"/>
            <a:ext cx="936625" cy="0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4" name="Rectangle 2"/>
          <p:cNvSpPr>
            <a:spLocks noChangeArrowheads="1"/>
          </p:cNvSpPr>
          <p:nvPr/>
        </p:nvSpPr>
        <p:spPr bwMode="auto">
          <a:xfrm>
            <a:off x="755650" y="3408363"/>
            <a:ext cx="4464050" cy="2554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 (A, B, C, D)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 (A = "1101") then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OUTPUT &lt;= A;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elsif (C = "0110") then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OUTPUT &lt;= B;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else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OUTPUT &lt;= D;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 if;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 process;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طراحی و درستی‌سنجی درون تراشه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85800" y="1412875"/>
            <a:ext cx="7772400" cy="1697038"/>
          </a:xfrm>
        </p:spPr>
        <p:txBody>
          <a:bodyPr/>
          <a:lstStyle/>
          <a:p>
            <a:r>
              <a:rPr lang="fa-IR" altLang="en-US" smtClean="0"/>
              <a:t>توصیف طرح:</a:t>
            </a:r>
          </a:p>
          <a:p>
            <a:pPr lvl="1"/>
            <a:r>
              <a:rPr lang="fa-IR" altLang="en-US" smtClean="0"/>
              <a:t>سطح انتقال ثبات:</a:t>
            </a:r>
          </a:p>
          <a:p>
            <a:pPr lvl="2"/>
            <a:r>
              <a:rPr lang="fa-IR" altLang="en-US" smtClean="0"/>
              <a:t>توصیف ثبات</a:t>
            </a:r>
          </a:p>
          <a:p>
            <a:pPr lvl="2"/>
            <a:endParaRPr lang="fa-IR" altLang="en-US" smtClean="0"/>
          </a:p>
          <a:p>
            <a:pPr lvl="1"/>
            <a:endParaRPr lang="fa-IR" altLang="en-US" smtClean="0"/>
          </a:p>
          <a:p>
            <a:pPr lvl="1"/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09D9082-AF6B-49D9-90D4-850742FBBCE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40965" name="Straight Arrow Connector 7"/>
          <p:cNvCxnSpPr>
            <a:cxnSpLocks noChangeShapeType="1"/>
          </p:cNvCxnSpPr>
          <p:nvPr/>
        </p:nvCxnSpPr>
        <p:spPr bwMode="auto">
          <a:xfrm>
            <a:off x="611188" y="1989138"/>
            <a:ext cx="936625" cy="0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6" name="Straight Arrow Connector 10"/>
          <p:cNvCxnSpPr>
            <a:cxnSpLocks noChangeShapeType="1"/>
          </p:cNvCxnSpPr>
          <p:nvPr/>
        </p:nvCxnSpPr>
        <p:spPr bwMode="auto">
          <a:xfrm>
            <a:off x="539750" y="2924175"/>
            <a:ext cx="1008063" cy="0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7" name="Rectangle 2"/>
          <p:cNvSpPr>
            <a:spLocks noChangeArrowheads="1"/>
          </p:cNvSpPr>
          <p:nvPr/>
        </p:nvSpPr>
        <p:spPr bwMode="auto">
          <a:xfrm>
            <a:off x="396875" y="3849688"/>
            <a:ext cx="4462463" cy="206216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(CLK, RST)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(RST = ’1’)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Q &lt;= ’0’;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elsif (CLK`event and CLK= ’1’)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Q &lt;= D;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if;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 process;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547813" y="1557338"/>
            <a:ext cx="2160587" cy="1584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/>
          </a:p>
        </p:txBody>
      </p:sp>
      <p:sp>
        <p:nvSpPr>
          <p:cNvPr id="21" name="Isosceles Triangle 20"/>
          <p:cNvSpPr/>
          <p:nvPr/>
        </p:nvSpPr>
        <p:spPr bwMode="auto">
          <a:xfrm rot="5400000">
            <a:off x="1512094" y="2817019"/>
            <a:ext cx="287338" cy="21590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طراحی و درستی‌سنجی درون تراشه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85800" y="1412875"/>
            <a:ext cx="7772400" cy="1697038"/>
          </a:xfrm>
        </p:spPr>
        <p:txBody>
          <a:bodyPr/>
          <a:lstStyle/>
          <a:p>
            <a:r>
              <a:rPr lang="fa-IR" altLang="en-US" smtClean="0"/>
              <a:t>توصیف طرح:</a:t>
            </a:r>
          </a:p>
          <a:p>
            <a:pPr lvl="1"/>
            <a:r>
              <a:rPr lang="fa-IR" altLang="en-US" smtClean="0"/>
              <a:t>سطح انتقال ثبات:</a:t>
            </a:r>
          </a:p>
          <a:p>
            <a:pPr lvl="2"/>
            <a:r>
              <a:rPr lang="fa-IR" altLang="en-US" smtClean="0"/>
              <a:t>توصیف مرکب مدار ترکیبی و ثبات</a:t>
            </a:r>
          </a:p>
          <a:p>
            <a:pPr lvl="2"/>
            <a:endParaRPr lang="fa-IR" altLang="en-US" smtClean="0"/>
          </a:p>
          <a:p>
            <a:pPr lvl="2"/>
            <a:endParaRPr lang="fa-IR" altLang="en-US" smtClean="0"/>
          </a:p>
          <a:p>
            <a:pPr lvl="1"/>
            <a:endParaRPr lang="fa-IR" altLang="en-US" smtClean="0"/>
          </a:p>
          <a:p>
            <a:pPr lvl="1"/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CABF3DC-D4B7-4EBB-A150-A09C1E0A02A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43013" name="Straight Arrow Connector 7"/>
          <p:cNvCxnSpPr>
            <a:cxnSpLocks noChangeShapeType="1"/>
          </p:cNvCxnSpPr>
          <p:nvPr/>
        </p:nvCxnSpPr>
        <p:spPr bwMode="auto">
          <a:xfrm>
            <a:off x="611188" y="1989138"/>
            <a:ext cx="936625" cy="0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4" name="Straight Arrow Connector 10"/>
          <p:cNvCxnSpPr>
            <a:cxnSpLocks noChangeShapeType="1"/>
          </p:cNvCxnSpPr>
          <p:nvPr/>
        </p:nvCxnSpPr>
        <p:spPr bwMode="auto">
          <a:xfrm>
            <a:off x="539750" y="2924175"/>
            <a:ext cx="1008063" cy="0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1" name="Rectangle 2"/>
          <p:cNvSpPr>
            <a:spLocks noChangeArrowheads="1"/>
          </p:cNvSpPr>
          <p:nvPr/>
        </p:nvSpPr>
        <p:spPr bwMode="auto">
          <a:xfrm>
            <a:off x="4500563" y="3479800"/>
            <a:ext cx="4462462" cy="280193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(CLK, RST)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(RST = ’1’)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STATE &lt;= ST1;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elsif (CLK`event and CLK= ’1’)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case STATE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when ST1 =&gt; STATE &lt;= ST2;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when ST2 =&gt; STATE &lt;= ST3;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when ST3 =&gt; STATE &lt;= ST1;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 process;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547813" y="1557338"/>
            <a:ext cx="2160587" cy="1584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/>
          </a:p>
        </p:txBody>
      </p:sp>
      <p:sp>
        <p:nvSpPr>
          <p:cNvPr id="21" name="Isosceles Triangle 20"/>
          <p:cNvSpPr/>
          <p:nvPr/>
        </p:nvSpPr>
        <p:spPr bwMode="auto">
          <a:xfrm rot="5400000">
            <a:off x="1512094" y="2817019"/>
            <a:ext cx="287338" cy="21590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43018" name="Straight Arrow Connector 9"/>
          <p:cNvCxnSpPr>
            <a:cxnSpLocks noChangeShapeType="1"/>
          </p:cNvCxnSpPr>
          <p:nvPr/>
        </p:nvCxnSpPr>
        <p:spPr bwMode="auto">
          <a:xfrm>
            <a:off x="611188" y="2205038"/>
            <a:ext cx="936625" cy="0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9" name="Straight Arrow Connector 11"/>
          <p:cNvCxnSpPr>
            <a:cxnSpLocks noChangeShapeType="1"/>
          </p:cNvCxnSpPr>
          <p:nvPr/>
        </p:nvCxnSpPr>
        <p:spPr bwMode="auto">
          <a:xfrm>
            <a:off x="611188" y="2420938"/>
            <a:ext cx="936625" cy="0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Arrow Connector 12"/>
          <p:cNvCxnSpPr>
            <a:cxnSpLocks noChangeShapeType="1"/>
          </p:cNvCxnSpPr>
          <p:nvPr/>
        </p:nvCxnSpPr>
        <p:spPr bwMode="auto">
          <a:xfrm>
            <a:off x="3708400" y="1989138"/>
            <a:ext cx="935038" cy="0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13"/>
          <p:cNvCxnSpPr>
            <a:cxnSpLocks noChangeShapeType="1"/>
          </p:cNvCxnSpPr>
          <p:nvPr/>
        </p:nvCxnSpPr>
        <p:spPr bwMode="auto">
          <a:xfrm>
            <a:off x="3708400" y="2205038"/>
            <a:ext cx="935038" cy="0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2" name="Rectangle 2"/>
          <p:cNvSpPr>
            <a:spLocks noChangeArrowheads="1"/>
          </p:cNvSpPr>
          <p:nvPr/>
        </p:nvSpPr>
        <p:spPr bwMode="auto">
          <a:xfrm>
            <a:off x="254000" y="3870325"/>
            <a:ext cx="4246563" cy="20621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(CLK, RST)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(RST = ’1’)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DATA &lt;= 0;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elsif (CLK`event and CLK= ’1’)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DATA &lt;= A +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 process;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سطوح تجرید</a:t>
            </a:r>
            <a:endParaRPr lang="en-US" altLang="en-US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3995738" y="1000125"/>
            <a:ext cx="4937125" cy="5214938"/>
          </a:xfrm>
        </p:spPr>
        <p:txBody>
          <a:bodyPr/>
          <a:lstStyle/>
          <a:p>
            <a:r>
              <a:rPr lang="fa-IR" altLang="en-US" smtClean="0"/>
              <a:t>سنتز:</a:t>
            </a:r>
          </a:p>
          <a:p>
            <a:pPr lvl="1"/>
            <a:r>
              <a:rPr lang="fa-IR" altLang="en-US" smtClean="0"/>
              <a:t>تبدیل توصیف طرح از یک سطح تحرید به سطح پایین تر</a:t>
            </a:r>
          </a:p>
          <a:p>
            <a:pPr lvl="2"/>
            <a:r>
              <a:rPr lang="fa-IR" altLang="en-US" smtClean="0"/>
              <a:t>با  جزئیات بیشتر</a:t>
            </a: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E41666F-7051-4AF2-936F-AF9381486DF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45061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475" y="549275"/>
            <a:ext cx="7178675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TextBox 1"/>
          <p:cNvSpPr txBox="1">
            <a:spLocks noChangeArrowheads="1"/>
          </p:cNvSpPr>
          <p:nvPr/>
        </p:nvSpPr>
        <p:spPr bwMode="auto">
          <a:xfrm>
            <a:off x="2484438" y="25654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High-Level Synthesis</a:t>
            </a:r>
          </a:p>
        </p:txBody>
      </p:sp>
      <p:sp>
        <p:nvSpPr>
          <p:cNvPr id="45063" name="TextBox 6"/>
          <p:cNvSpPr txBox="1">
            <a:spLocks noChangeArrowheads="1"/>
          </p:cNvSpPr>
          <p:nvPr/>
        </p:nvSpPr>
        <p:spPr bwMode="auto">
          <a:xfrm>
            <a:off x="2447925" y="4365625"/>
            <a:ext cx="3060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Place &amp; Route (Layout Synthesis)</a:t>
            </a:r>
          </a:p>
        </p:txBody>
      </p:sp>
      <p:sp>
        <p:nvSpPr>
          <p:cNvPr id="45064" name="TextBox 7"/>
          <p:cNvSpPr txBox="1">
            <a:spLocks noChangeArrowheads="1"/>
          </p:cNvSpPr>
          <p:nvPr/>
        </p:nvSpPr>
        <p:spPr bwMode="auto">
          <a:xfrm>
            <a:off x="2420938" y="3500438"/>
            <a:ext cx="16462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Logic Synthesis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سنتز</a:t>
            </a:r>
            <a:endParaRPr lang="en-US" altLang="en-US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067175" y="981075"/>
            <a:ext cx="4391025" cy="1417638"/>
          </a:xfrm>
        </p:spPr>
        <p:txBody>
          <a:bodyPr/>
          <a:lstStyle/>
          <a:p>
            <a:r>
              <a:rPr lang="fa-IR" altLang="en-US" smtClean="0"/>
              <a:t>سنتز:</a:t>
            </a:r>
          </a:p>
          <a:p>
            <a:pPr lvl="1"/>
            <a:r>
              <a:rPr lang="fa-IR" altLang="en-US" smtClean="0"/>
              <a:t>به دست آوردن مدار بر حسب بلوک‌ها</a:t>
            </a:r>
          </a:p>
          <a:p>
            <a:pPr lvl="1"/>
            <a:r>
              <a:rPr lang="fa-IR" altLang="en-US" smtClean="0"/>
              <a:t>تبدیل به معادلات بولین و تعدادی بلوک مشخص (ضرب)</a:t>
            </a:r>
          </a:p>
          <a:p>
            <a:pPr lvl="1"/>
            <a:r>
              <a:rPr lang="fa-IR" altLang="en-US" smtClean="0"/>
              <a:t>بهینه‌سازی مستقل از فناوری</a:t>
            </a:r>
            <a:endParaRPr lang="en-US" altLang="en-US" smtClean="0"/>
          </a:p>
          <a:p>
            <a:pPr lvl="1"/>
            <a:r>
              <a:rPr lang="fa-IR" altLang="en-US" smtClean="0"/>
              <a:t>نگاشت فناوری (تبدیل به منابع سخت‌افزاری موجود)</a:t>
            </a:r>
          </a:p>
          <a:p>
            <a:pPr lvl="2"/>
            <a:r>
              <a:rPr lang="en-US" altLang="en-US" smtClean="0"/>
              <a:t>LUT</a:t>
            </a:r>
            <a:r>
              <a:rPr lang="fa-IR" altLang="en-US" smtClean="0"/>
              <a:t>، ضرب‌کننده، ...</a:t>
            </a:r>
          </a:p>
          <a:p>
            <a:pPr lvl="1"/>
            <a:r>
              <a:rPr lang="fa-IR" altLang="en-US" smtClean="0"/>
              <a:t>بهینه‌سازی وابسته به فناوری</a:t>
            </a:r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34F4D1B-9D5B-48A5-9B29-DA39C3FD6FD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9750" y="1090613"/>
            <a:ext cx="3527425" cy="2554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(A, B, C, D)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(A = "1101")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OUTPUT &lt;= A;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elsif (C = "0110")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OUTPUT &lt;=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OUTPUT &lt;= D;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  <p:pic>
        <p:nvPicPr>
          <p:cNvPr id="44038" name="Object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2" r="-3258" b="-150"/>
          <a:stretch>
            <a:fillRect/>
          </a:stretch>
        </p:blipFill>
        <p:spPr bwMode="auto">
          <a:xfrm>
            <a:off x="212725" y="3860800"/>
            <a:ext cx="500697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سنتز</a:t>
            </a:r>
            <a:endParaRPr lang="en-US" altLang="en-US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3419475" y="1219200"/>
            <a:ext cx="5038725" cy="1273175"/>
          </a:xfrm>
        </p:spPr>
        <p:txBody>
          <a:bodyPr/>
          <a:lstStyle/>
          <a:p>
            <a:r>
              <a:rPr lang="fa-IR" altLang="en-US" smtClean="0"/>
              <a:t>فهرست اتصالات (</a:t>
            </a:r>
            <a:r>
              <a:rPr lang="en-US" altLang="en-US" sz="2800" smtClean="0"/>
              <a:t>netlist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FDD9B7B-AE24-454F-950A-ABA06A8F7D0D}" type="slidenum">
              <a:rPr lang="en-US" altLang="en-US" sz="1300" smtClean="0">
                <a:latin typeface="Arial" panose="020B0604020202020204" pitchFamily="34" charset="0"/>
              </a:rPr>
              <a:pPr/>
              <a:t>26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pic>
        <p:nvPicPr>
          <p:cNvPr id="4813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019300"/>
            <a:ext cx="5954713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سنتز</a:t>
            </a:r>
            <a:endParaRPr lang="en-US" altLang="en-US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563938" y="836613"/>
            <a:ext cx="5184775" cy="2736850"/>
          </a:xfrm>
        </p:spPr>
        <p:txBody>
          <a:bodyPr/>
          <a:lstStyle/>
          <a:p>
            <a:r>
              <a:rPr lang="fa-IR" altLang="en-US" smtClean="0"/>
              <a:t>سنتز:</a:t>
            </a:r>
          </a:p>
          <a:p>
            <a:pPr lvl="1"/>
            <a:r>
              <a:rPr lang="fa-IR" altLang="en-US" smtClean="0"/>
              <a:t>استفادة مناسب از منابع سخت‌افزاری:</a:t>
            </a:r>
          </a:p>
          <a:p>
            <a:pPr lvl="2"/>
            <a:r>
              <a:rPr lang="fa-IR" altLang="en-US" smtClean="0"/>
              <a:t>محدودیت (</a:t>
            </a:r>
            <a:r>
              <a:rPr lang="en-US" altLang="en-US" sz="2000" smtClean="0"/>
              <a:t>constraints</a:t>
            </a:r>
            <a:r>
              <a:rPr lang="fa-IR" altLang="en-US" smtClean="0"/>
              <a:t>)</a:t>
            </a:r>
            <a:endParaRPr lang="en-US" altLang="en-US" smtClean="0"/>
          </a:p>
          <a:p>
            <a:pPr lvl="3"/>
            <a:r>
              <a:rPr lang="fa-IR" altLang="en-US" smtClean="0"/>
              <a:t>حداقل فرکانس کلاک</a:t>
            </a:r>
          </a:p>
          <a:p>
            <a:pPr lvl="3"/>
            <a:r>
              <a:rPr lang="fa-IR" altLang="en-US" smtClean="0"/>
              <a:t>نوع کد کردن حالات </a:t>
            </a:r>
            <a:r>
              <a:rPr lang="en-US" altLang="en-US" sz="1800" smtClean="0"/>
              <a:t>FSM</a:t>
            </a:r>
            <a:endParaRPr lang="fa-IR" altLang="en-US" smtClean="0"/>
          </a:p>
          <a:p>
            <a:pPr lvl="2"/>
            <a:r>
              <a:rPr lang="fa-IR" altLang="en-US" smtClean="0"/>
              <a:t>رجوع به </a:t>
            </a:r>
            <a:r>
              <a:rPr lang="en-US" altLang="en-US" sz="2000" smtClean="0"/>
              <a:t>datasheet</a:t>
            </a:r>
            <a:r>
              <a:rPr lang="fa-IR" altLang="en-US" sz="2000" smtClean="0"/>
              <a:t> </a:t>
            </a:r>
            <a:r>
              <a:rPr lang="fa-IR" altLang="en-US" smtClean="0"/>
              <a:t>تراشه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B1A436A-A228-47D9-A3A5-2B6B7A8C7CA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-107950" y="1525588"/>
            <a:ext cx="4614863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altLang="en-US" kern="0" dirty="0" smtClean="0"/>
              <a:t>کتابخانة </a:t>
            </a:r>
            <a:r>
              <a:rPr lang="en-US" altLang="en-US" sz="2400" kern="0" dirty="0" smtClean="0"/>
              <a:t>macro-block</a:t>
            </a:r>
            <a:r>
              <a:rPr lang="fa-IR" altLang="en-US" kern="0" dirty="0" smtClean="0"/>
              <a:t>ها</a:t>
            </a:r>
          </a:p>
          <a:p>
            <a:pPr lvl="2">
              <a:defRPr/>
            </a:pPr>
            <a:r>
              <a:rPr lang="fa-IR" altLang="en-US" kern="0" dirty="0" smtClean="0"/>
              <a:t>دیکودر</a:t>
            </a:r>
          </a:p>
          <a:p>
            <a:pPr lvl="2">
              <a:defRPr/>
            </a:pPr>
            <a:r>
              <a:rPr lang="fa-IR" altLang="en-US" kern="0" dirty="0" smtClean="0"/>
              <a:t>جمع‌کننده</a:t>
            </a:r>
          </a:p>
          <a:p>
            <a:pPr lvl="2">
              <a:defRPr/>
            </a:pPr>
            <a:r>
              <a:rPr lang="fa-IR" altLang="en-US" kern="0" dirty="0" smtClean="0"/>
              <a:t>پردازندة نرم: سنتزشده</a:t>
            </a:r>
          </a:p>
          <a:p>
            <a:pPr lvl="1">
              <a:defRPr/>
            </a:pPr>
            <a:r>
              <a:rPr lang="fa-IR" altLang="en-US" kern="0" dirty="0" smtClean="0"/>
              <a:t>ابزار تولید پودمان (</a:t>
            </a:r>
            <a:r>
              <a:rPr lang="en-US" altLang="en-US" sz="2400" kern="0" dirty="0" err="1" smtClean="0"/>
              <a:t>CoreGen</a:t>
            </a:r>
            <a:r>
              <a:rPr lang="fa-IR" altLang="en-US" kern="0" dirty="0" smtClean="0"/>
              <a:t>)</a:t>
            </a:r>
          </a:p>
          <a:p>
            <a:pPr lvl="2">
              <a:defRPr/>
            </a:pPr>
            <a:r>
              <a:rPr lang="en-US" altLang="en-US" kern="0" dirty="0" smtClean="0"/>
              <a:t>FIFO</a:t>
            </a:r>
          </a:p>
          <a:p>
            <a:pPr lvl="2">
              <a:defRPr/>
            </a:pPr>
            <a:r>
              <a:rPr lang="en-US" altLang="en-US" kern="0" dirty="0" smtClean="0"/>
              <a:t>CORDIC</a:t>
            </a:r>
            <a:endParaRPr lang="fa-IR" altLang="en-US" kern="0" dirty="0" smtClean="0"/>
          </a:p>
        </p:txBody>
      </p:sp>
      <p:pic>
        <p:nvPicPr>
          <p:cNvPr id="4915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17032"/>
            <a:ext cx="3928888" cy="247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سنتز</a:t>
            </a:r>
            <a:endParaRPr lang="en-US" altLang="en-US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692150" y="981075"/>
            <a:ext cx="7766050" cy="3671888"/>
          </a:xfrm>
        </p:spPr>
        <p:txBody>
          <a:bodyPr/>
          <a:lstStyle/>
          <a:p>
            <a:r>
              <a:rPr lang="fa-IR" altLang="en-US" smtClean="0"/>
              <a:t>فرمت فهرست اتصالات:</a:t>
            </a:r>
          </a:p>
          <a:p>
            <a:pPr lvl="1"/>
            <a:r>
              <a:rPr lang="fa-IR" altLang="en-US" smtClean="0"/>
              <a:t>خاص ابزار:</a:t>
            </a:r>
          </a:p>
          <a:p>
            <a:pPr lvl="2"/>
            <a:r>
              <a:rPr lang="en-US" altLang="en-US" smtClean="0">
                <a:sym typeface="Wingdings" panose="05000000000000000000" pitchFamily="2" charset="2"/>
              </a:rPr>
              <a:t>Xilinx</a:t>
            </a:r>
            <a:r>
              <a:rPr lang="fa-IR" altLang="en-US" smtClean="0">
                <a:sym typeface="Wingdings" panose="05000000000000000000" pitchFamily="2" charset="2"/>
              </a:rPr>
              <a:t>: </a:t>
            </a:r>
            <a:r>
              <a:rPr lang="en-US" altLang="en-US" smtClean="0">
                <a:sym typeface="Wingdings" panose="05000000000000000000" pitchFamily="2" charset="2"/>
              </a:rPr>
              <a:t>NGC</a:t>
            </a:r>
          </a:p>
          <a:p>
            <a:pPr lvl="2"/>
            <a:r>
              <a:rPr lang="en-US" altLang="en-US" smtClean="0">
                <a:sym typeface="Wingdings" panose="05000000000000000000" pitchFamily="2" charset="2"/>
              </a:rPr>
              <a:t>Altera</a:t>
            </a:r>
            <a:r>
              <a:rPr lang="fa-IR" altLang="en-US" smtClean="0">
                <a:sym typeface="Wingdings" panose="05000000000000000000" pitchFamily="2" charset="2"/>
              </a:rPr>
              <a:t>: </a:t>
            </a:r>
            <a:r>
              <a:rPr lang="en-US" altLang="en-US" smtClean="0">
                <a:sym typeface="Wingdings" panose="05000000000000000000" pitchFamily="2" charset="2"/>
              </a:rPr>
              <a:t>VQM</a:t>
            </a:r>
          </a:p>
          <a:p>
            <a:pPr lvl="1"/>
            <a:r>
              <a:rPr lang="fa-IR" altLang="en-US" sz="2400" smtClean="0">
                <a:sym typeface="Wingdings" panose="05000000000000000000" pitchFamily="2" charset="2"/>
              </a:rPr>
              <a:t>استاندارد:</a:t>
            </a:r>
          </a:p>
          <a:p>
            <a:pPr lvl="2"/>
            <a:r>
              <a:rPr lang="en-US" altLang="en-US" smtClean="0">
                <a:sym typeface="Wingdings" panose="05000000000000000000" pitchFamily="2" charset="2"/>
              </a:rPr>
              <a:t>EDIF</a:t>
            </a:r>
            <a:r>
              <a:rPr lang="fa-IR" altLang="en-US" smtClean="0">
                <a:sym typeface="Wingdings" panose="05000000000000000000" pitchFamily="2" charset="2"/>
              </a:rPr>
              <a:t> (</a:t>
            </a:r>
            <a:r>
              <a:rPr lang="en-US" altLang="en-US" smtClean="0"/>
              <a:t>Electronic Data Interchange Format</a:t>
            </a:r>
            <a:r>
              <a:rPr lang="fa-IR" altLang="en-US" smtClean="0"/>
              <a:t>)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قابلیت </a:t>
            </a:r>
            <a:r>
              <a:rPr lang="en-US" altLang="en-US" smtClean="0">
                <a:sym typeface="Wingdings" panose="05000000000000000000" pitchFamily="2" charset="2"/>
              </a:rPr>
              <a:t>import</a:t>
            </a:r>
            <a:r>
              <a:rPr lang="fa-IR" altLang="en-US" smtClean="0">
                <a:sym typeface="Wingdings" panose="05000000000000000000" pitchFamily="2" charset="2"/>
              </a:rPr>
              <a:t> و </a:t>
            </a:r>
            <a:r>
              <a:rPr lang="en-US" altLang="en-US" smtClean="0">
                <a:sym typeface="Wingdings" panose="05000000000000000000" pitchFamily="2" charset="2"/>
              </a:rPr>
              <a:t>export</a:t>
            </a:r>
            <a:r>
              <a:rPr lang="fa-IR" altLang="en-US" smtClean="0">
                <a:sym typeface="Wingdings" panose="05000000000000000000" pitchFamily="2" charset="2"/>
              </a:rPr>
              <a:t> کردن به ابزارهای دیگر</a:t>
            </a:r>
          </a:p>
          <a:p>
            <a:pPr lvl="2"/>
            <a:endParaRPr lang="fa-IR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AAA1942-2C60-49F3-96AB-AB7E870D118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درستی‌سنجی</a:t>
            </a:r>
            <a:endParaRPr lang="en-US" altLang="en-US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692150" y="981075"/>
            <a:ext cx="7766050" cy="3671888"/>
          </a:xfrm>
        </p:spPr>
        <p:txBody>
          <a:bodyPr/>
          <a:lstStyle/>
          <a:p>
            <a:r>
              <a:rPr lang="fa-IR" altLang="en-US" smtClean="0"/>
              <a:t>درستی‌سنجی پس از سنتز:</a:t>
            </a:r>
          </a:p>
          <a:p>
            <a:pPr lvl="1"/>
            <a:r>
              <a:rPr lang="fa-IR" altLang="en-US" smtClean="0"/>
              <a:t>شبیه‌سازی:</a:t>
            </a:r>
          </a:p>
          <a:p>
            <a:pPr lvl="2"/>
            <a:r>
              <a:rPr lang="en-US" altLang="en-US" smtClean="0"/>
              <a:t>Testbench</a:t>
            </a:r>
          </a:p>
          <a:p>
            <a:pPr lvl="2"/>
            <a:r>
              <a:rPr lang="fa-IR" altLang="en-US" sz="2000" smtClean="0"/>
              <a:t>اعمال ورودی‌ها و تحلیل خروجی‌ها (داده‌های پیش از سنتز)</a:t>
            </a:r>
          </a:p>
          <a:p>
            <a:pPr lvl="2"/>
            <a:r>
              <a:rPr lang="fa-IR" altLang="en-US" sz="2000" smtClean="0"/>
              <a:t>تفاوت با شبیه‌سازی پیش از سنتز: اطلاعات بسیار بیشتر</a:t>
            </a:r>
          </a:p>
          <a:p>
            <a:pPr lvl="2"/>
            <a:r>
              <a:rPr lang="fa-IR" altLang="en-US" sz="2000" smtClean="0">
                <a:sym typeface="Wingdings" panose="05000000000000000000" pitchFamily="2" charset="2"/>
              </a:rPr>
              <a:t> کندتر</a:t>
            </a:r>
          </a:p>
          <a:p>
            <a:pPr lvl="2"/>
            <a:r>
              <a:rPr lang="fa-IR" altLang="en-US" sz="2000" smtClean="0">
                <a:sym typeface="Wingdings" panose="05000000000000000000" pitchFamily="2" charset="2"/>
              </a:rPr>
              <a:t>علت نیاز به شبیه‌سازی پیش از سنتز؟</a:t>
            </a:r>
          </a:p>
          <a:p>
            <a:pPr lvl="2"/>
            <a:r>
              <a:rPr lang="fa-IR" altLang="en-US" sz="2000" smtClean="0">
                <a:sym typeface="Wingdings" panose="05000000000000000000" pitchFamily="2" charset="2"/>
              </a:rPr>
              <a:t>علت نیاز به شبیه‌سازی پس از سنتز؟</a:t>
            </a:r>
          </a:p>
          <a:p>
            <a:pPr lvl="3"/>
            <a:r>
              <a:rPr lang="fa-IR" altLang="en-US" sz="1600" smtClean="0">
                <a:sym typeface="Wingdings" panose="05000000000000000000" pitchFamily="2" charset="2"/>
              </a:rPr>
              <a:t>طراح بداند چه تولید شده؛ مطلوب؟</a:t>
            </a:r>
          </a:p>
          <a:p>
            <a:pPr lvl="2"/>
            <a:endParaRPr lang="fa-IR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D2B6EF2-9EF6-4748-B8E3-75D26C53D62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جریان طراحی</a:t>
            </a:r>
            <a:endParaRPr lang="en-US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mtClean="0"/>
              <a:t>توصیف نیازمندی‌های سیستم</a:t>
            </a:r>
            <a:r>
              <a:rPr lang="en-US" altLang="en-US" smtClean="0"/>
              <a:t>:</a:t>
            </a:r>
          </a:p>
          <a:p>
            <a:pPr lvl="1"/>
            <a:r>
              <a:rPr lang="fa-IR" altLang="en-US" smtClean="0"/>
              <a:t>نیازمندی اصلی: عملکرد مطلوب</a:t>
            </a:r>
          </a:p>
          <a:p>
            <a:pPr lvl="2"/>
            <a:r>
              <a:rPr lang="fa-IR" altLang="en-US" smtClean="0"/>
              <a:t>چکار کند (نه آنکه چگونه انجام دهد)</a:t>
            </a:r>
          </a:p>
          <a:p>
            <a:pPr lvl="3"/>
            <a:r>
              <a:rPr lang="fa-IR" altLang="en-US" smtClean="0"/>
              <a:t>بعداً به تدریج</a:t>
            </a:r>
          </a:p>
          <a:p>
            <a:pPr lvl="2"/>
            <a:r>
              <a:rPr lang="fa-IR" altLang="en-US" smtClean="0"/>
              <a:t>هزینة قابل قبول</a:t>
            </a:r>
          </a:p>
          <a:p>
            <a:pPr lvl="2"/>
            <a:r>
              <a:rPr lang="fa-IR" altLang="en-US" smtClean="0"/>
              <a:t>نحوة ارتباط با محیط</a:t>
            </a:r>
          </a:p>
          <a:p>
            <a:pPr lvl="3"/>
            <a:r>
              <a:rPr lang="fa-IR" altLang="en-US" smtClean="0"/>
              <a:t>تعداد و نوع درگاه‌ها</a:t>
            </a:r>
          </a:p>
          <a:p>
            <a:pPr lvl="2"/>
            <a:r>
              <a:rPr lang="fa-IR" altLang="en-US" smtClean="0"/>
              <a:t>سرعت قابل قبول</a:t>
            </a:r>
          </a:p>
          <a:p>
            <a:pPr lvl="2"/>
            <a:r>
              <a:rPr lang="fa-IR" altLang="en-US" smtClean="0"/>
              <a:t>توان مصرفی قابل قبول</a:t>
            </a:r>
          </a:p>
          <a:p>
            <a:pPr lvl="1"/>
            <a:r>
              <a:rPr lang="fa-IR" altLang="en-US" smtClean="0"/>
              <a:t>لزوم تخمین مناسب و واقع‌بینانه</a:t>
            </a:r>
          </a:p>
          <a:p>
            <a:pPr lvl="2"/>
            <a:r>
              <a:rPr lang="fa-IR" altLang="en-US" smtClean="0"/>
              <a:t>نیازهای فعلی + کمی حاشیه اطمینان برای ارتقا</a:t>
            </a:r>
          </a:p>
          <a:p>
            <a:pPr lvl="2"/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D82D008-AEAF-4767-8B81-5B5ABD151F5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درستی‌سنجی</a:t>
            </a:r>
            <a:endParaRPr lang="en-US" altLang="en-US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00563" y="981075"/>
            <a:ext cx="3957637" cy="4968875"/>
          </a:xfrm>
        </p:spPr>
        <p:txBody>
          <a:bodyPr/>
          <a:lstStyle/>
          <a:p>
            <a:r>
              <a:rPr lang="fa-IR" altLang="en-US" smtClean="0"/>
              <a:t>درستی‌سنجی پس از سنتز:</a:t>
            </a:r>
          </a:p>
          <a:p>
            <a:pPr lvl="1"/>
            <a:r>
              <a:rPr lang="fa-IR" altLang="en-US" smtClean="0"/>
              <a:t>نیاز به شبیه‌سازی پس از سنتز</a:t>
            </a:r>
          </a:p>
          <a:p>
            <a:pPr lvl="2"/>
            <a:r>
              <a:rPr lang="fa-IR" altLang="en-US" smtClean="0"/>
              <a:t>تولید لچ</a:t>
            </a:r>
          </a:p>
          <a:p>
            <a:pPr lvl="2"/>
            <a:r>
              <a:rPr lang="fa-IR" altLang="en-US" smtClean="0"/>
              <a:t>اجتناب از تفاوت نتایج پیش و پس از سنتز</a:t>
            </a:r>
            <a:endParaRPr lang="en-US" altLang="en-US" smtClean="0"/>
          </a:p>
          <a:p>
            <a:pPr lvl="2"/>
            <a:r>
              <a:rPr lang="fa-IR" altLang="en-US" smtClean="0"/>
              <a:t>لزوم وارد کردن کردن همة سیگنال‌های خوانده شده در لیست حساسیت برای مدارهای ترکیبی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B122306-2600-49EE-A18D-36C7719DFAEE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9750" y="1511300"/>
            <a:ext cx="3527425" cy="20621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(SELECT, A, B)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SELECT = `1`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Z &lt;= A;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9750" y="4010025"/>
            <a:ext cx="3527425" cy="1816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(A, B)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SELECT = `1`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Z &lt;= A;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Z &lt;=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درستی‌سنجی</a:t>
            </a:r>
            <a:endParaRPr lang="en-US" altLang="en-US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211638" y="981075"/>
            <a:ext cx="4246562" cy="4968875"/>
          </a:xfrm>
        </p:spPr>
        <p:txBody>
          <a:bodyPr/>
          <a:lstStyle/>
          <a:p>
            <a:r>
              <a:rPr lang="fa-IR" altLang="en-US" smtClean="0"/>
              <a:t>درستی‌سنجی پس از سنتز:</a:t>
            </a:r>
          </a:p>
          <a:p>
            <a:pPr lvl="1"/>
            <a:r>
              <a:rPr lang="fa-IR" altLang="en-US" smtClean="0"/>
              <a:t>تحلیل مدار</a:t>
            </a:r>
          </a:p>
          <a:p>
            <a:pPr lvl="2"/>
            <a:r>
              <a:rPr lang="fa-IR" altLang="en-US" smtClean="0"/>
              <a:t>تحلیل زمانی: تخمینی</a:t>
            </a:r>
          </a:p>
          <a:p>
            <a:pPr lvl="2"/>
            <a:r>
              <a:rPr lang="fa-IR" altLang="en-US" smtClean="0"/>
              <a:t>تحلیل توان مصرفی: تخمینی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D599DA9-E699-4894-A272-EB951069042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32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468688"/>
            <a:ext cx="5581650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جایابی و مسیریابی</a:t>
            </a:r>
            <a:endParaRPr lang="en-US" altLang="en-US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284663" y="981075"/>
            <a:ext cx="4608512" cy="4968875"/>
          </a:xfrm>
        </p:spPr>
        <p:txBody>
          <a:bodyPr/>
          <a:lstStyle/>
          <a:p>
            <a:r>
              <a:rPr lang="fa-IR" altLang="en-US" smtClean="0"/>
              <a:t>جایابی:</a:t>
            </a:r>
          </a:p>
          <a:p>
            <a:pPr lvl="1"/>
            <a:r>
              <a:rPr lang="fa-IR" altLang="en-US" smtClean="0"/>
              <a:t>تعیین محل هر بلوک منطقی</a:t>
            </a:r>
          </a:p>
          <a:p>
            <a:pPr lvl="1"/>
            <a:r>
              <a:rPr lang="fa-IR" altLang="en-US" smtClean="0"/>
              <a:t>تعیین محل برای بلوک‌های محاسباتی</a:t>
            </a:r>
          </a:p>
          <a:p>
            <a:pPr lvl="1"/>
            <a:r>
              <a:rPr lang="fa-IR" altLang="en-US" smtClean="0"/>
              <a:t>تعیین محل برای حافظه‌ها</a:t>
            </a:r>
          </a:p>
          <a:p>
            <a:pPr lvl="1"/>
            <a:r>
              <a:rPr lang="fa-IR" altLang="en-US" smtClean="0"/>
              <a:t>معیار:</a:t>
            </a:r>
          </a:p>
          <a:p>
            <a:pPr lvl="2"/>
            <a:r>
              <a:rPr lang="fa-IR" altLang="en-US" smtClean="0"/>
              <a:t>نگاشت بلوک‌های متصل به هم در نت لیست به بلوک‌های منطقی نزدیک در </a:t>
            </a:r>
            <a:r>
              <a:rPr lang="en-US" altLang="en-US" smtClean="0"/>
              <a:t>PLD</a:t>
            </a:r>
            <a:endParaRPr lang="fa-IR" altLang="en-US" smtClean="0"/>
          </a:p>
          <a:p>
            <a:pPr lvl="2"/>
            <a:r>
              <a:rPr lang="fa-IR" altLang="en-US" smtClean="0"/>
              <a:t>کاهش تأخیر</a:t>
            </a:r>
          </a:p>
          <a:p>
            <a:pPr lvl="2"/>
            <a:r>
              <a:rPr lang="fa-IR" altLang="en-US" smtClean="0"/>
              <a:t>افزایش احتمال موفقیت مسیریاب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FE63612-AD1B-4448-B049-F447769429A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427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4536504" cy="285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جایابی</a:t>
            </a:r>
            <a:endParaRPr lang="en-US" altLang="en-US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mtClean="0"/>
              <a:t>ورودی جایابی: نت‌لیست</a:t>
            </a:r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21CBB49-62F1-48F6-891E-DBFE20BE5D0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530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847850"/>
            <a:ext cx="59563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79D3B5C-EA68-43E4-829E-7960EF4C17E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2700" smtClean="0"/>
              <a:t>تأثیر جایابی روی موفقیت مسیریابی</a:t>
            </a:r>
            <a:endParaRPr lang="en-US" altLang="en-US" sz="2700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5516563"/>
            <a:ext cx="7772400" cy="936625"/>
          </a:xfrm>
        </p:spPr>
        <p:txBody>
          <a:bodyPr/>
          <a:lstStyle/>
          <a:p>
            <a:pPr lvl="1" eaLnBrk="1" hangingPunct="1"/>
            <a:r>
              <a:rPr lang="fa-IR" altLang="en-US" smtClean="0"/>
              <a:t>تنظیم میزان تلاش توسط طراح</a:t>
            </a:r>
            <a:r>
              <a:rPr lang="en-US" altLang="en-US" smtClean="0"/>
              <a:t> </a:t>
            </a:r>
            <a:r>
              <a:rPr lang="fa-IR" altLang="en-US" smtClean="0"/>
              <a:t> (</a:t>
            </a:r>
            <a:r>
              <a:rPr lang="en-US" altLang="en-US" smtClean="0"/>
              <a:t>effort level</a:t>
            </a:r>
            <a:r>
              <a:rPr lang="fa-IR" altLang="en-US" smtClean="0"/>
              <a:t> یا </a:t>
            </a:r>
            <a:r>
              <a:rPr lang="en-US" altLang="en-US" smtClean="0"/>
              <a:t>opt_level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pic>
        <p:nvPicPr>
          <p:cNvPr id="56325" name="Picture 4" descr="bef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95375"/>
            <a:ext cx="4068763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5" descr="af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192213"/>
            <a:ext cx="4103687" cy="403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مسیریابی (</a:t>
            </a:r>
            <a:r>
              <a:rPr lang="en-US" altLang="en-US" smtClean="0"/>
              <a:t>Routing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3925888" y="1196975"/>
            <a:ext cx="4749800" cy="4670425"/>
          </a:xfrm>
        </p:spPr>
        <p:txBody>
          <a:bodyPr/>
          <a:lstStyle/>
          <a:p>
            <a:r>
              <a:rPr lang="fa-IR" altLang="en-US" smtClean="0"/>
              <a:t>مسیریابی:</a:t>
            </a:r>
          </a:p>
          <a:p>
            <a:pPr lvl="1"/>
            <a:r>
              <a:rPr lang="fa-IR" altLang="en-US" smtClean="0"/>
              <a:t>تعیین مسیرها</a:t>
            </a:r>
          </a:p>
          <a:p>
            <a:pPr lvl="2"/>
            <a:r>
              <a:rPr lang="fa-IR" altLang="en-US" smtClean="0"/>
              <a:t>تعیین نقاط برنامه‌ریزی اتصالات</a:t>
            </a:r>
          </a:p>
          <a:p>
            <a:pPr lvl="3"/>
            <a:r>
              <a:rPr lang="fa-IR" altLang="en-US" smtClean="0"/>
              <a:t>سوییچ</a:t>
            </a:r>
          </a:p>
          <a:p>
            <a:pPr lvl="3"/>
            <a:r>
              <a:rPr lang="en-US" altLang="en-US" sz="1800" smtClean="0"/>
              <a:t>MUX</a:t>
            </a:r>
            <a:endParaRPr lang="fa-IR" altLang="en-US" sz="1800" smtClean="0"/>
          </a:p>
          <a:p>
            <a:pPr lvl="3"/>
            <a:endParaRPr lang="fa-IR" altLang="en-US" sz="1800" smtClean="0"/>
          </a:p>
          <a:p>
            <a:pPr lvl="1"/>
            <a:r>
              <a:rPr lang="fa-IR" altLang="en-US" smtClean="0"/>
              <a:t>جایابی و مسیریابی: بسیار زمان‌بر</a:t>
            </a:r>
          </a:p>
          <a:p>
            <a:pPr lvl="2"/>
            <a:endParaRPr lang="fa-IR" altLang="en-US" smtClean="0"/>
          </a:p>
          <a:p>
            <a:pPr lvl="3"/>
            <a:endParaRPr lang="fa-IR" altLang="en-US" smtClean="0"/>
          </a:p>
          <a:p>
            <a:pPr lvl="1"/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656B0C8-CF91-4FCA-B160-76AE9ED9F31C}" type="slidenum">
              <a:rPr lang="en-US" altLang="en-US" sz="1300" smtClean="0">
                <a:latin typeface="Arial" panose="020B0604020202020204" pitchFamily="34" charset="0"/>
              </a:rPr>
              <a:pPr/>
              <a:t>35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365193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درستی‌سنجی بعد از چینش</a:t>
            </a:r>
            <a:endParaRPr lang="en-US" altLang="en-US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142288" cy="2646362"/>
          </a:xfrm>
        </p:spPr>
        <p:txBody>
          <a:bodyPr/>
          <a:lstStyle/>
          <a:p>
            <a:r>
              <a:rPr lang="fa-IR" altLang="en-US" smtClean="0"/>
              <a:t>شبیه‌سازی بعد از چینش (</a:t>
            </a:r>
            <a:r>
              <a:rPr lang="en-US" altLang="en-US" sz="2800" smtClean="0"/>
              <a:t>post-layout simulation</a:t>
            </a:r>
            <a:r>
              <a:rPr lang="fa-IR" altLang="en-US" smtClean="0"/>
              <a:t>)</a:t>
            </a:r>
          </a:p>
          <a:p>
            <a:pPr lvl="1"/>
            <a:r>
              <a:rPr lang="fa-IR" altLang="en-US" smtClean="0"/>
              <a:t>لزوم:</a:t>
            </a:r>
          </a:p>
          <a:p>
            <a:pPr lvl="2"/>
            <a:r>
              <a:rPr lang="fa-IR" altLang="en-US" smtClean="0"/>
              <a:t>اطلاعات کامل طرح (شامل طول سیم‌ها، تعداد سوییچ‌های موجود در مسیر)</a:t>
            </a:r>
          </a:p>
          <a:p>
            <a:pPr lvl="2"/>
            <a:r>
              <a:rPr lang="fa-IR" altLang="en-US" smtClean="0"/>
              <a:t>تأخیرهای دقیق (حداقل فرکانس کلاک)</a:t>
            </a:r>
          </a:p>
          <a:p>
            <a:pPr lvl="2"/>
            <a:r>
              <a:rPr lang="fa-IR" altLang="en-US" smtClean="0"/>
              <a:t>توان مصرفی دقیق</a:t>
            </a:r>
          </a:p>
          <a:p>
            <a:pPr lvl="1"/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B2AB6E7-4AD8-4996-95DF-BC35C2A25D4A}" type="slidenum">
              <a:rPr lang="en-US" altLang="en-US" sz="1300" smtClean="0">
                <a:latin typeface="Arial" panose="020B0604020202020204" pitchFamily="34" charset="0"/>
              </a:rPr>
              <a:pPr/>
              <a:t>36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cxnSp>
        <p:nvCxnSpPr>
          <p:cNvPr id="59397" name="Elbow Connector 5"/>
          <p:cNvCxnSpPr>
            <a:cxnSpLocks noChangeShapeType="1"/>
          </p:cNvCxnSpPr>
          <p:nvPr/>
        </p:nvCxnSpPr>
        <p:spPr bwMode="auto">
          <a:xfrm flipV="1">
            <a:off x="900113" y="3411538"/>
            <a:ext cx="792162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398" name="Elbow Connector 8"/>
          <p:cNvCxnSpPr>
            <a:cxnSpLocks noChangeShapeType="1"/>
          </p:cNvCxnSpPr>
          <p:nvPr/>
        </p:nvCxnSpPr>
        <p:spPr bwMode="auto">
          <a:xfrm>
            <a:off x="1692275" y="3411538"/>
            <a:ext cx="431800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399" name="Elbow Connector 9"/>
          <p:cNvCxnSpPr>
            <a:cxnSpLocks noChangeShapeType="1"/>
          </p:cNvCxnSpPr>
          <p:nvPr/>
        </p:nvCxnSpPr>
        <p:spPr bwMode="auto">
          <a:xfrm flipV="1">
            <a:off x="2051050" y="3411538"/>
            <a:ext cx="792163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00" name="Elbow Connector 10"/>
          <p:cNvCxnSpPr>
            <a:cxnSpLocks noChangeShapeType="1"/>
          </p:cNvCxnSpPr>
          <p:nvPr/>
        </p:nvCxnSpPr>
        <p:spPr bwMode="auto">
          <a:xfrm>
            <a:off x="2843213" y="3411538"/>
            <a:ext cx="433387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01" name="Elbow Connector 15"/>
          <p:cNvCxnSpPr>
            <a:cxnSpLocks noChangeShapeType="1"/>
          </p:cNvCxnSpPr>
          <p:nvPr/>
        </p:nvCxnSpPr>
        <p:spPr bwMode="auto">
          <a:xfrm flipV="1">
            <a:off x="1187450" y="4132263"/>
            <a:ext cx="792163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02" name="Elbow Connector 16"/>
          <p:cNvCxnSpPr>
            <a:cxnSpLocks noChangeShapeType="1"/>
          </p:cNvCxnSpPr>
          <p:nvPr/>
        </p:nvCxnSpPr>
        <p:spPr bwMode="auto">
          <a:xfrm>
            <a:off x="1979613" y="4132263"/>
            <a:ext cx="431800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03" name="Elbow Connector 17"/>
          <p:cNvCxnSpPr>
            <a:cxnSpLocks noChangeShapeType="1"/>
          </p:cNvCxnSpPr>
          <p:nvPr/>
        </p:nvCxnSpPr>
        <p:spPr bwMode="auto">
          <a:xfrm flipV="1">
            <a:off x="2195513" y="4132263"/>
            <a:ext cx="792162" cy="360362"/>
          </a:xfrm>
          <a:prstGeom prst="bentConnector3">
            <a:avLst>
              <a:gd name="adj1" fmla="val 2494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04" name="Elbow Connector 18"/>
          <p:cNvCxnSpPr>
            <a:cxnSpLocks noChangeShapeType="1"/>
          </p:cNvCxnSpPr>
          <p:nvPr/>
        </p:nvCxnSpPr>
        <p:spPr bwMode="auto">
          <a:xfrm>
            <a:off x="2987675" y="4132263"/>
            <a:ext cx="431800" cy="360362"/>
          </a:xfrm>
          <a:prstGeom prst="bentConnector3">
            <a:avLst>
              <a:gd name="adj1" fmla="val 207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05" name="Straight Arrow Connector 23"/>
          <p:cNvCxnSpPr>
            <a:cxnSpLocks noChangeShapeType="1"/>
          </p:cNvCxnSpPr>
          <p:nvPr/>
        </p:nvCxnSpPr>
        <p:spPr bwMode="auto">
          <a:xfrm>
            <a:off x="1908175" y="3411538"/>
            <a:ext cx="0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406" name="Straight Arrow Connector 26"/>
          <p:cNvCxnSpPr>
            <a:cxnSpLocks noChangeShapeType="1"/>
          </p:cNvCxnSpPr>
          <p:nvPr/>
        </p:nvCxnSpPr>
        <p:spPr bwMode="auto">
          <a:xfrm>
            <a:off x="3059113" y="3411538"/>
            <a:ext cx="0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407" name="Straight Connector 28"/>
          <p:cNvCxnSpPr>
            <a:cxnSpLocks noChangeShapeType="1"/>
          </p:cNvCxnSpPr>
          <p:nvPr/>
        </p:nvCxnSpPr>
        <p:spPr bwMode="auto">
          <a:xfrm flipH="1">
            <a:off x="900113" y="4492625"/>
            <a:ext cx="3587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408" name="TextBox 29"/>
          <p:cNvSpPr txBox="1">
            <a:spLocks noChangeArrowheads="1"/>
          </p:cNvSpPr>
          <p:nvPr/>
        </p:nvSpPr>
        <p:spPr bwMode="auto">
          <a:xfrm>
            <a:off x="684213" y="3463925"/>
            <a:ext cx="647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CLK</a:t>
            </a:r>
          </a:p>
        </p:txBody>
      </p:sp>
      <p:sp>
        <p:nvSpPr>
          <p:cNvPr id="59409" name="TextBox 30"/>
          <p:cNvSpPr txBox="1">
            <a:spLocks noChangeArrowheads="1"/>
          </p:cNvSpPr>
          <p:nvPr/>
        </p:nvSpPr>
        <p:spPr bwMode="auto">
          <a:xfrm>
            <a:off x="684213" y="4111625"/>
            <a:ext cx="647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A</a:t>
            </a:r>
          </a:p>
        </p:txBody>
      </p:sp>
      <p:cxnSp>
        <p:nvCxnSpPr>
          <p:cNvPr id="59410" name="Elbow Connector 31"/>
          <p:cNvCxnSpPr>
            <a:cxnSpLocks noChangeShapeType="1"/>
          </p:cNvCxnSpPr>
          <p:nvPr/>
        </p:nvCxnSpPr>
        <p:spPr bwMode="auto">
          <a:xfrm flipV="1">
            <a:off x="1511300" y="5067300"/>
            <a:ext cx="792163" cy="36036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11" name="Straight Connector 32"/>
          <p:cNvCxnSpPr>
            <a:cxnSpLocks noChangeShapeType="1"/>
          </p:cNvCxnSpPr>
          <p:nvPr/>
        </p:nvCxnSpPr>
        <p:spPr bwMode="auto">
          <a:xfrm flipH="1">
            <a:off x="900113" y="5427663"/>
            <a:ext cx="6477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412" name="TextBox 33"/>
          <p:cNvSpPr txBox="1">
            <a:spLocks noChangeArrowheads="1"/>
          </p:cNvSpPr>
          <p:nvPr/>
        </p:nvSpPr>
        <p:spPr bwMode="auto">
          <a:xfrm>
            <a:off x="684213" y="5048250"/>
            <a:ext cx="647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FFQ</a:t>
            </a:r>
            <a:r>
              <a:rPr lang="en-US" altLang="en-US" sz="1400" baseline="-25000"/>
              <a:t>1</a:t>
            </a:r>
            <a:endParaRPr lang="en-US" altLang="en-US" sz="1400"/>
          </a:p>
        </p:txBody>
      </p:sp>
      <p:cxnSp>
        <p:nvCxnSpPr>
          <p:cNvPr id="59413" name="Straight Connector 36"/>
          <p:cNvCxnSpPr>
            <a:cxnSpLocks noChangeShapeType="1"/>
          </p:cNvCxnSpPr>
          <p:nvPr/>
        </p:nvCxnSpPr>
        <p:spPr bwMode="auto">
          <a:xfrm>
            <a:off x="1908175" y="3556000"/>
            <a:ext cx="0" cy="1871663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59414" name="Straight Connector 38"/>
          <p:cNvCxnSpPr>
            <a:cxnSpLocks noChangeShapeType="1"/>
          </p:cNvCxnSpPr>
          <p:nvPr/>
        </p:nvCxnSpPr>
        <p:spPr bwMode="auto">
          <a:xfrm>
            <a:off x="3059113" y="3556000"/>
            <a:ext cx="0" cy="1871663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59415" name="Elbow Connector 40"/>
          <p:cNvCxnSpPr>
            <a:cxnSpLocks noChangeShapeType="1"/>
          </p:cNvCxnSpPr>
          <p:nvPr/>
        </p:nvCxnSpPr>
        <p:spPr bwMode="auto">
          <a:xfrm>
            <a:off x="2268538" y="5067300"/>
            <a:ext cx="1223962" cy="360363"/>
          </a:xfrm>
          <a:prstGeom prst="bentConnector3">
            <a:avLst>
              <a:gd name="adj1" fmla="val 64093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16" name="Elbow Connector 43"/>
          <p:cNvCxnSpPr>
            <a:cxnSpLocks noChangeShapeType="1"/>
          </p:cNvCxnSpPr>
          <p:nvPr/>
        </p:nvCxnSpPr>
        <p:spPr bwMode="auto">
          <a:xfrm flipV="1">
            <a:off x="1511300" y="5716588"/>
            <a:ext cx="792163" cy="358775"/>
          </a:xfrm>
          <a:prstGeom prst="bentConnector3">
            <a:avLst>
              <a:gd name="adj1" fmla="val 861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17" name="Straight Connector 44"/>
          <p:cNvCxnSpPr>
            <a:cxnSpLocks noChangeShapeType="1"/>
          </p:cNvCxnSpPr>
          <p:nvPr/>
        </p:nvCxnSpPr>
        <p:spPr bwMode="auto">
          <a:xfrm flipH="1">
            <a:off x="900113" y="6075363"/>
            <a:ext cx="6477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418" name="TextBox 45"/>
          <p:cNvSpPr txBox="1">
            <a:spLocks noChangeArrowheads="1"/>
          </p:cNvSpPr>
          <p:nvPr/>
        </p:nvSpPr>
        <p:spPr bwMode="auto">
          <a:xfrm>
            <a:off x="684213" y="5695950"/>
            <a:ext cx="647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Z</a:t>
            </a:r>
          </a:p>
        </p:txBody>
      </p:sp>
      <p:cxnSp>
        <p:nvCxnSpPr>
          <p:cNvPr id="59419" name="Elbow Connector 46"/>
          <p:cNvCxnSpPr>
            <a:cxnSpLocks noChangeShapeType="1"/>
          </p:cNvCxnSpPr>
          <p:nvPr/>
        </p:nvCxnSpPr>
        <p:spPr bwMode="auto">
          <a:xfrm>
            <a:off x="2268538" y="5716588"/>
            <a:ext cx="1223962" cy="358775"/>
          </a:xfrm>
          <a:prstGeom prst="bentConnector3">
            <a:avLst>
              <a:gd name="adj1" fmla="val 64093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20" name="Straight Connector 48"/>
          <p:cNvCxnSpPr>
            <a:cxnSpLocks noChangeShapeType="1"/>
          </p:cNvCxnSpPr>
          <p:nvPr/>
        </p:nvCxnSpPr>
        <p:spPr bwMode="auto">
          <a:xfrm>
            <a:off x="1576388" y="4221163"/>
            <a:ext cx="0" cy="1871662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59421" name="Elbow Connector 49"/>
          <p:cNvCxnSpPr>
            <a:cxnSpLocks noChangeShapeType="1"/>
          </p:cNvCxnSpPr>
          <p:nvPr/>
        </p:nvCxnSpPr>
        <p:spPr bwMode="auto">
          <a:xfrm flipV="1">
            <a:off x="4787900" y="3411538"/>
            <a:ext cx="792163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22" name="Elbow Connector 50"/>
          <p:cNvCxnSpPr>
            <a:cxnSpLocks noChangeShapeType="1"/>
          </p:cNvCxnSpPr>
          <p:nvPr/>
        </p:nvCxnSpPr>
        <p:spPr bwMode="auto">
          <a:xfrm>
            <a:off x="5580063" y="3411538"/>
            <a:ext cx="431800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23" name="Elbow Connector 51"/>
          <p:cNvCxnSpPr>
            <a:cxnSpLocks noChangeShapeType="1"/>
          </p:cNvCxnSpPr>
          <p:nvPr/>
        </p:nvCxnSpPr>
        <p:spPr bwMode="auto">
          <a:xfrm flipV="1">
            <a:off x="5940425" y="3411538"/>
            <a:ext cx="792163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24" name="Elbow Connector 52"/>
          <p:cNvCxnSpPr>
            <a:cxnSpLocks noChangeShapeType="1"/>
          </p:cNvCxnSpPr>
          <p:nvPr/>
        </p:nvCxnSpPr>
        <p:spPr bwMode="auto">
          <a:xfrm>
            <a:off x="6732588" y="3411538"/>
            <a:ext cx="431800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25" name="Elbow Connector 53"/>
          <p:cNvCxnSpPr>
            <a:cxnSpLocks noChangeShapeType="1"/>
          </p:cNvCxnSpPr>
          <p:nvPr/>
        </p:nvCxnSpPr>
        <p:spPr bwMode="auto">
          <a:xfrm flipV="1">
            <a:off x="5076825" y="4132263"/>
            <a:ext cx="790575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26" name="Elbow Connector 54"/>
          <p:cNvCxnSpPr>
            <a:cxnSpLocks noChangeShapeType="1"/>
          </p:cNvCxnSpPr>
          <p:nvPr/>
        </p:nvCxnSpPr>
        <p:spPr bwMode="auto">
          <a:xfrm>
            <a:off x="5867400" y="4132263"/>
            <a:ext cx="433388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27" name="Elbow Connector 55"/>
          <p:cNvCxnSpPr>
            <a:cxnSpLocks noChangeShapeType="1"/>
          </p:cNvCxnSpPr>
          <p:nvPr/>
        </p:nvCxnSpPr>
        <p:spPr bwMode="auto">
          <a:xfrm flipV="1">
            <a:off x="6084888" y="4132263"/>
            <a:ext cx="790575" cy="360362"/>
          </a:xfrm>
          <a:prstGeom prst="bentConnector3">
            <a:avLst>
              <a:gd name="adj1" fmla="val 2494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28" name="Elbow Connector 56"/>
          <p:cNvCxnSpPr>
            <a:cxnSpLocks noChangeShapeType="1"/>
          </p:cNvCxnSpPr>
          <p:nvPr/>
        </p:nvCxnSpPr>
        <p:spPr bwMode="auto">
          <a:xfrm>
            <a:off x="6875463" y="4132263"/>
            <a:ext cx="433387" cy="360362"/>
          </a:xfrm>
          <a:prstGeom prst="bentConnector3">
            <a:avLst>
              <a:gd name="adj1" fmla="val 207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29" name="Straight Arrow Connector 57"/>
          <p:cNvCxnSpPr>
            <a:cxnSpLocks noChangeShapeType="1"/>
          </p:cNvCxnSpPr>
          <p:nvPr/>
        </p:nvCxnSpPr>
        <p:spPr bwMode="auto">
          <a:xfrm>
            <a:off x="5795963" y="3411538"/>
            <a:ext cx="0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430" name="Straight Arrow Connector 58"/>
          <p:cNvCxnSpPr>
            <a:cxnSpLocks noChangeShapeType="1"/>
          </p:cNvCxnSpPr>
          <p:nvPr/>
        </p:nvCxnSpPr>
        <p:spPr bwMode="auto">
          <a:xfrm>
            <a:off x="6948488" y="3411538"/>
            <a:ext cx="0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431" name="Straight Connector 59"/>
          <p:cNvCxnSpPr>
            <a:cxnSpLocks noChangeShapeType="1"/>
          </p:cNvCxnSpPr>
          <p:nvPr/>
        </p:nvCxnSpPr>
        <p:spPr bwMode="auto">
          <a:xfrm flipH="1">
            <a:off x="4787900" y="4492625"/>
            <a:ext cx="3603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432" name="TextBox 60"/>
          <p:cNvSpPr txBox="1">
            <a:spLocks noChangeArrowheads="1"/>
          </p:cNvSpPr>
          <p:nvPr/>
        </p:nvSpPr>
        <p:spPr bwMode="auto">
          <a:xfrm>
            <a:off x="4572000" y="3463925"/>
            <a:ext cx="647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CLK</a:t>
            </a:r>
          </a:p>
        </p:txBody>
      </p:sp>
      <p:sp>
        <p:nvSpPr>
          <p:cNvPr id="59433" name="TextBox 61"/>
          <p:cNvSpPr txBox="1">
            <a:spLocks noChangeArrowheads="1"/>
          </p:cNvSpPr>
          <p:nvPr/>
        </p:nvSpPr>
        <p:spPr bwMode="auto">
          <a:xfrm>
            <a:off x="4572000" y="4111625"/>
            <a:ext cx="647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A</a:t>
            </a:r>
          </a:p>
        </p:txBody>
      </p:sp>
      <p:cxnSp>
        <p:nvCxnSpPr>
          <p:cNvPr id="59434" name="Elbow Connector 62"/>
          <p:cNvCxnSpPr>
            <a:cxnSpLocks noChangeShapeType="1"/>
          </p:cNvCxnSpPr>
          <p:nvPr/>
        </p:nvCxnSpPr>
        <p:spPr bwMode="auto">
          <a:xfrm flipV="1">
            <a:off x="5400675" y="5067300"/>
            <a:ext cx="792163" cy="360363"/>
          </a:xfrm>
          <a:prstGeom prst="bentConnector3">
            <a:avLst>
              <a:gd name="adj1" fmla="val 6633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35" name="Straight Connector 63"/>
          <p:cNvCxnSpPr>
            <a:cxnSpLocks noChangeShapeType="1"/>
          </p:cNvCxnSpPr>
          <p:nvPr/>
        </p:nvCxnSpPr>
        <p:spPr bwMode="auto">
          <a:xfrm flipH="1">
            <a:off x="4787900" y="5427663"/>
            <a:ext cx="6477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436" name="TextBox 64"/>
          <p:cNvSpPr txBox="1">
            <a:spLocks noChangeArrowheads="1"/>
          </p:cNvSpPr>
          <p:nvPr/>
        </p:nvSpPr>
        <p:spPr bwMode="auto">
          <a:xfrm>
            <a:off x="4572000" y="5048250"/>
            <a:ext cx="647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FFQ</a:t>
            </a:r>
            <a:r>
              <a:rPr lang="en-US" altLang="en-US" sz="1400" baseline="-25000"/>
              <a:t>1</a:t>
            </a:r>
            <a:endParaRPr lang="en-US" altLang="en-US" sz="1400"/>
          </a:p>
        </p:txBody>
      </p:sp>
      <p:cxnSp>
        <p:nvCxnSpPr>
          <p:cNvPr id="59437" name="Straight Connector 65"/>
          <p:cNvCxnSpPr>
            <a:cxnSpLocks noChangeShapeType="1"/>
          </p:cNvCxnSpPr>
          <p:nvPr/>
        </p:nvCxnSpPr>
        <p:spPr bwMode="auto">
          <a:xfrm>
            <a:off x="5795963" y="3556000"/>
            <a:ext cx="0" cy="1871663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59438" name="Straight Connector 66"/>
          <p:cNvCxnSpPr>
            <a:cxnSpLocks noChangeShapeType="1"/>
          </p:cNvCxnSpPr>
          <p:nvPr/>
        </p:nvCxnSpPr>
        <p:spPr bwMode="auto">
          <a:xfrm>
            <a:off x="6948488" y="3556000"/>
            <a:ext cx="0" cy="1871663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59439" name="Elbow Connector 67"/>
          <p:cNvCxnSpPr>
            <a:cxnSpLocks noChangeShapeType="1"/>
          </p:cNvCxnSpPr>
          <p:nvPr/>
        </p:nvCxnSpPr>
        <p:spPr bwMode="auto">
          <a:xfrm>
            <a:off x="6156325" y="5067300"/>
            <a:ext cx="1223963" cy="360363"/>
          </a:xfrm>
          <a:prstGeom prst="bentConnector3">
            <a:avLst>
              <a:gd name="adj1" fmla="val 7255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40" name="Elbow Connector 68"/>
          <p:cNvCxnSpPr>
            <a:cxnSpLocks noChangeShapeType="1"/>
          </p:cNvCxnSpPr>
          <p:nvPr/>
        </p:nvCxnSpPr>
        <p:spPr bwMode="auto">
          <a:xfrm flipV="1">
            <a:off x="5400675" y="5716588"/>
            <a:ext cx="792163" cy="358775"/>
          </a:xfrm>
          <a:prstGeom prst="bentConnector3">
            <a:avLst>
              <a:gd name="adj1" fmla="val 21685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41" name="Straight Connector 69"/>
          <p:cNvCxnSpPr>
            <a:cxnSpLocks noChangeShapeType="1"/>
          </p:cNvCxnSpPr>
          <p:nvPr/>
        </p:nvCxnSpPr>
        <p:spPr bwMode="auto">
          <a:xfrm flipH="1">
            <a:off x="4787900" y="6075363"/>
            <a:ext cx="6477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442" name="TextBox 70"/>
          <p:cNvSpPr txBox="1">
            <a:spLocks noChangeArrowheads="1"/>
          </p:cNvSpPr>
          <p:nvPr/>
        </p:nvSpPr>
        <p:spPr bwMode="auto">
          <a:xfrm>
            <a:off x="4572000" y="5695950"/>
            <a:ext cx="647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Z</a:t>
            </a:r>
          </a:p>
        </p:txBody>
      </p:sp>
      <p:cxnSp>
        <p:nvCxnSpPr>
          <p:cNvPr id="59443" name="Elbow Connector 71"/>
          <p:cNvCxnSpPr>
            <a:cxnSpLocks noChangeShapeType="1"/>
          </p:cNvCxnSpPr>
          <p:nvPr/>
        </p:nvCxnSpPr>
        <p:spPr bwMode="auto">
          <a:xfrm>
            <a:off x="6156325" y="5716588"/>
            <a:ext cx="1223963" cy="358775"/>
          </a:xfrm>
          <a:prstGeom prst="bentConnector3">
            <a:avLst>
              <a:gd name="adj1" fmla="val 8382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44" name="Straight Connector 72"/>
          <p:cNvCxnSpPr>
            <a:cxnSpLocks noChangeShapeType="1"/>
          </p:cNvCxnSpPr>
          <p:nvPr/>
        </p:nvCxnSpPr>
        <p:spPr bwMode="auto">
          <a:xfrm>
            <a:off x="5465763" y="4221163"/>
            <a:ext cx="0" cy="1871662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جایابی و مسیریابی</a:t>
            </a:r>
            <a:endParaRPr lang="en-US" altLang="en-US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3995738" y="908050"/>
            <a:ext cx="4462462" cy="4648200"/>
          </a:xfrm>
        </p:spPr>
        <p:txBody>
          <a:bodyPr/>
          <a:lstStyle/>
          <a:p>
            <a:r>
              <a:rPr lang="fa-IR" altLang="en-US" smtClean="0"/>
              <a:t>کنترل با استفاده از محدودیت‌ها:</a:t>
            </a:r>
          </a:p>
          <a:p>
            <a:pPr lvl="1"/>
            <a:r>
              <a:rPr lang="fa-IR" altLang="en-US" smtClean="0"/>
              <a:t>تعیین جای مشخص برای بلوک‌های منطقی</a:t>
            </a:r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CD0E7CF-89A3-4CEA-BCBB-2F8E6AEB0A21}" type="slidenum">
              <a:rPr lang="en-US" altLang="en-US" sz="1300" smtClean="0">
                <a:latin typeface="Arial" panose="020B0604020202020204" pitchFamily="34" charset="0"/>
              </a:rPr>
              <a:pPr/>
              <a:t>37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pic>
        <p:nvPicPr>
          <p:cNvPr id="60421" name="Picture 5" descr="af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0775"/>
            <a:ext cx="4103688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Freeform 5"/>
          <p:cNvSpPr>
            <a:spLocks/>
          </p:cNvSpPr>
          <p:nvPr/>
        </p:nvSpPr>
        <p:spPr bwMode="auto">
          <a:xfrm>
            <a:off x="1474788" y="2038350"/>
            <a:ext cx="2614612" cy="2959100"/>
          </a:xfrm>
          <a:custGeom>
            <a:avLst/>
            <a:gdLst>
              <a:gd name="T0" fmla="*/ 155276 w 2613804"/>
              <a:gd name="T1" fmla="*/ 8627 h 2958861"/>
              <a:gd name="T2" fmla="*/ 155276 w 2613804"/>
              <a:gd name="T3" fmla="*/ 8627 h 2958861"/>
              <a:gd name="T4" fmla="*/ 232913 w 2613804"/>
              <a:gd name="T5" fmla="*/ 43132 h 2958861"/>
              <a:gd name="T6" fmla="*/ 258793 w 2613804"/>
              <a:gd name="T7" fmla="*/ 69012 h 2958861"/>
              <a:gd name="T8" fmla="*/ 345057 w 2613804"/>
              <a:gd name="T9" fmla="*/ 112144 h 2958861"/>
              <a:gd name="T10" fmla="*/ 396815 w 2613804"/>
              <a:gd name="T11" fmla="*/ 146649 h 2958861"/>
              <a:gd name="T12" fmla="*/ 500332 w 2613804"/>
              <a:gd name="T13" fmla="*/ 198408 h 2958861"/>
              <a:gd name="T14" fmla="*/ 577970 w 2613804"/>
              <a:gd name="T15" fmla="*/ 241540 h 2958861"/>
              <a:gd name="T16" fmla="*/ 621102 w 2613804"/>
              <a:gd name="T17" fmla="*/ 258793 h 2958861"/>
              <a:gd name="T18" fmla="*/ 948906 w 2613804"/>
              <a:gd name="T19" fmla="*/ 250166 h 2958861"/>
              <a:gd name="T20" fmla="*/ 1216325 w 2613804"/>
              <a:gd name="T21" fmla="*/ 232914 h 2958861"/>
              <a:gd name="T22" fmla="*/ 1293962 w 2613804"/>
              <a:gd name="T23" fmla="*/ 215661 h 2958861"/>
              <a:gd name="T24" fmla="*/ 1319842 w 2613804"/>
              <a:gd name="T25" fmla="*/ 207034 h 2958861"/>
              <a:gd name="T26" fmla="*/ 1380226 w 2613804"/>
              <a:gd name="T27" fmla="*/ 189781 h 2958861"/>
              <a:gd name="T28" fmla="*/ 1466491 w 2613804"/>
              <a:gd name="T29" fmla="*/ 172529 h 2958861"/>
              <a:gd name="T30" fmla="*/ 1500996 w 2613804"/>
              <a:gd name="T31" fmla="*/ 163902 h 2958861"/>
              <a:gd name="T32" fmla="*/ 1682151 w 2613804"/>
              <a:gd name="T33" fmla="*/ 189781 h 2958861"/>
              <a:gd name="T34" fmla="*/ 1759789 w 2613804"/>
              <a:gd name="T35" fmla="*/ 232914 h 2958861"/>
              <a:gd name="T36" fmla="*/ 1802921 w 2613804"/>
              <a:gd name="T37" fmla="*/ 250166 h 2958861"/>
              <a:gd name="T38" fmla="*/ 1828800 w 2613804"/>
              <a:gd name="T39" fmla="*/ 267419 h 2958861"/>
              <a:gd name="T40" fmla="*/ 1871932 w 2613804"/>
              <a:gd name="T41" fmla="*/ 276046 h 2958861"/>
              <a:gd name="T42" fmla="*/ 1923691 w 2613804"/>
              <a:gd name="T43" fmla="*/ 301925 h 2958861"/>
              <a:gd name="T44" fmla="*/ 1984076 w 2613804"/>
              <a:gd name="T45" fmla="*/ 336431 h 2958861"/>
              <a:gd name="T46" fmla="*/ 2035834 w 2613804"/>
              <a:gd name="T47" fmla="*/ 353683 h 2958861"/>
              <a:gd name="T48" fmla="*/ 2061713 w 2613804"/>
              <a:gd name="T49" fmla="*/ 362310 h 2958861"/>
              <a:gd name="T50" fmla="*/ 2113472 w 2613804"/>
              <a:gd name="T51" fmla="*/ 396815 h 2958861"/>
              <a:gd name="T52" fmla="*/ 2139351 w 2613804"/>
              <a:gd name="T53" fmla="*/ 422695 h 2958861"/>
              <a:gd name="T54" fmla="*/ 2191109 w 2613804"/>
              <a:gd name="T55" fmla="*/ 439947 h 2958861"/>
              <a:gd name="T56" fmla="*/ 2242868 w 2613804"/>
              <a:gd name="T57" fmla="*/ 474453 h 2958861"/>
              <a:gd name="T58" fmla="*/ 2268747 w 2613804"/>
              <a:gd name="T59" fmla="*/ 483080 h 2958861"/>
              <a:gd name="T60" fmla="*/ 2320506 w 2613804"/>
              <a:gd name="T61" fmla="*/ 517585 h 2958861"/>
              <a:gd name="T62" fmla="*/ 2320506 w 2613804"/>
              <a:gd name="T63" fmla="*/ 543464 h 2958861"/>
              <a:gd name="T64" fmla="*/ 1112808 w 2613804"/>
              <a:gd name="T65" fmla="*/ 1475117 h 2958861"/>
              <a:gd name="T66" fmla="*/ 776377 w 2613804"/>
              <a:gd name="T67" fmla="*/ 0 h 2958861"/>
              <a:gd name="T68" fmla="*/ 0 w 2613804"/>
              <a:gd name="T69" fmla="*/ 1897812 h 2958861"/>
              <a:gd name="T70" fmla="*/ 2613804 w 2613804"/>
              <a:gd name="T71" fmla="*/ 1889185 h 2958861"/>
              <a:gd name="T72" fmla="*/ 2234242 w 2613804"/>
              <a:gd name="T73" fmla="*/ 2932981 h 2958861"/>
              <a:gd name="T74" fmla="*/ 2234242 w 2613804"/>
              <a:gd name="T75" fmla="*/ 2932981 h 2958861"/>
              <a:gd name="T76" fmla="*/ 2294626 w 2613804"/>
              <a:gd name="T77" fmla="*/ 2958861 h 295886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613804" h="2958861">
                <a:moveTo>
                  <a:pt x="155276" y="8627"/>
                </a:moveTo>
                <a:lnTo>
                  <a:pt x="155276" y="8627"/>
                </a:lnTo>
                <a:cubicBezTo>
                  <a:pt x="181155" y="20129"/>
                  <a:pt x="208451" y="28862"/>
                  <a:pt x="232913" y="43132"/>
                </a:cubicBezTo>
                <a:cubicBezTo>
                  <a:pt x="243451" y="49279"/>
                  <a:pt x="248403" y="62618"/>
                  <a:pt x="258793" y="69012"/>
                </a:cubicBezTo>
                <a:cubicBezTo>
                  <a:pt x="286173" y="85861"/>
                  <a:pt x="318308" y="94311"/>
                  <a:pt x="345057" y="112144"/>
                </a:cubicBezTo>
                <a:cubicBezTo>
                  <a:pt x="362310" y="123646"/>
                  <a:pt x="378689" y="136579"/>
                  <a:pt x="396815" y="146649"/>
                </a:cubicBezTo>
                <a:cubicBezTo>
                  <a:pt x="430539" y="165384"/>
                  <a:pt x="467251" y="178560"/>
                  <a:pt x="500332" y="198408"/>
                </a:cubicBezTo>
                <a:cubicBezTo>
                  <a:pt x="531440" y="217073"/>
                  <a:pt x="546147" y="227396"/>
                  <a:pt x="577970" y="241540"/>
                </a:cubicBezTo>
                <a:cubicBezTo>
                  <a:pt x="592120" y="247829"/>
                  <a:pt x="606725" y="253042"/>
                  <a:pt x="621102" y="258793"/>
                </a:cubicBezTo>
                <a:lnTo>
                  <a:pt x="948906" y="250166"/>
                </a:lnTo>
                <a:cubicBezTo>
                  <a:pt x="1144789" y="243744"/>
                  <a:pt x="1090621" y="248626"/>
                  <a:pt x="1216325" y="232914"/>
                </a:cubicBezTo>
                <a:cubicBezTo>
                  <a:pt x="1274581" y="213494"/>
                  <a:pt x="1202873" y="235903"/>
                  <a:pt x="1293962" y="215661"/>
                </a:cubicBezTo>
                <a:cubicBezTo>
                  <a:pt x="1302839" y="213688"/>
                  <a:pt x="1311132" y="209647"/>
                  <a:pt x="1319842" y="207034"/>
                </a:cubicBezTo>
                <a:cubicBezTo>
                  <a:pt x="1339893" y="201019"/>
                  <a:pt x="1359849" y="194576"/>
                  <a:pt x="1380226" y="189781"/>
                </a:cubicBezTo>
                <a:cubicBezTo>
                  <a:pt x="1408771" y="183065"/>
                  <a:pt x="1438042" y="179642"/>
                  <a:pt x="1466491" y="172529"/>
                </a:cubicBezTo>
                <a:lnTo>
                  <a:pt x="1500996" y="163902"/>
                </a:lnTo>
                <a:cubicBezTo>
                  <a:pt x="1604425" y="170798"/>
                  <a:pt x="1607942" y="160097"/>
                  <a:pt x="1682151" y="189781"/>
                </a:cubicBezTo>
                <a:cubicBezTo>
                  <a:pt x="1801773" y="237630"/>
                  <a:pt x="1654270" y="174293"/>
                  <a:pt x="1759789" y="232914"/>
                </a:cubicBezTo>
                <a:cubicBezTo>
                  <a:pt x="1773325" y="240434"/>
                  <a:pt x="1789071" y="243241"/>
                  <a:pt x="1802921" y="250166"/>
                </a:cubicBezTo>
                <a:cubicBezTo>
                  <a:pt x="1812194" y="254802"/>
                  <a:pt x="1819093" y="263779"/>
                  <a:pt x="1828800" y="267419"/>
                </a:cubicBezTo>
                <a:cubicBezTo>
                  <a:pt x="1842528" y="272567"/>
                  <a:pt x="1857555" y="273170"/>
                  <a:pt x="1871932" y="276046"/>
                </a:cubicBezTo>
                <a:cubicBezTo>
                  <a:pt x="1946105" y="325493"/>
                  <a:pt x="1852253" y="266205"/>
                  <a:pt x="1923691" y="301925"/>
                </a:cubicBezTo>
                <a:cubicBezTo>
                  <a:pt x="1985934" y="333047"/>
                  <a:pt x="1908465" y="306187"/>
                  <a:pt x="1984076" y="336431"/>
                </a:cubicBezTo>
                <a:cubicBezTo>
                  <a:pt x="2000961" y="343185"/>
                  <a:pt x="2018581" y="347932"/>
                  <a:pt x="2035834" y="353683"/>
                </a:cubicBezTo>
                <a:cubicBezTo>
                  <a:pt x="2044460" y="356558"/>
                  <a:pt x="2054147" y="357266"/>
                  <a:pt x="2061713" y="362310"/>
                </a:cubicBezTo>
                <a:cubicBezTo>
                  <a:pt x="2078966" y="373812"/>
                  <a:pt x="2098810" y="382153"/>
                  <a:pt x="2113472" y="396815"/>
                </a:cubicBezTo>
                <a:cubicBezTo>
                  <a:pt x="2122098" y="405442"/>
                  <a:pt x="2128687" y="416770"/>
                  <a:pt x="2139351" y="422695"/>
                </a:cubicBezTo>
                <a:cubicBezTo>
                  <a:pt x="2155248" y="431527"/>
                  <a:pt x="2191109" y="439947"/>
                  <a:pt x="2191109" y="439947"/>
                </a:cubicBezTo>
                <a:cubicBezTo>
                  <a:pt x="2208362" y="451449"/>
                  <a:pt x="2223197" y="467895"/>
                  <a:pt x="2242868" y="474453"/>
                </a:cubicBezTo>
                <a:cubicBezTo>
                  <a:pt x="2251494" y="477329"/>
                  <a:pt x="2260798" y="478664"/>
                  <a:pt x="2268747" y="483080"/>
                </a:cubicBezTo>
                <a:cubicBezTo>
                  <a:pt x="2286873" y="493150"/>
                  <a:pt x="2320506" y="496850"/>
                  <a:pt x="2320506" y="517585"/>
                </a:cubicBezTo>
                <a:lnTo>
                  <a:pt x="2320506" y="543464"/>
                </a:lnTo>
                <a:lnTo>
                  <a:pt x="1112808" y="1475117"/>
                </a:lnTo>
                <a:lnTo>
                  <a:pt x="776377" y="0"/>
                </a:lnTo>
                <a:lnTo>
                  <a:pt x="0" y="1897812"/>
                </a:lnTo>
                <a:lnTo>
                  <a:pt x="2613804" y="1889185"/>
                </a:lnTo>
                <a:lnTo>
                  <a:pt x="2234242" y="2932981"/>
                </a:lnTo>
                <a:lnTo>
                  <a:pt x="2294626" y="2958861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2268538" y="5683250"/>
            <a:ext cx="5614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>
                <a:latin typeface="Courier"/>
              </a:rPr>
              <a:t>place_cell div_cntr_15889 SLICE_X49Y60/D6LUT</a:t>
            </a:r>
            <a:endParaRPr lang="en-US" altLang="en-US" sz="5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جریان طراحی</a:t>
            </a: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mtClean="0"/>
              <a:t>طراحی معماری سطح سیستم</a:t>
            </a:r>
            <a:r>
              <a:rPr lang="en-US" altLang="en-US" smtClean="0"/>
              <a:t>:</a:t>
            </a:r>
          </a:p>
          <a:p>
            <a:pPr lvl="1"/>
            <a:r>
              <a:rPr lang="fa-IR" altLang="en-US" smtClean="0"/>
              <a:t>مجموعه اجزای اصلی سیستم و نحوه ارتباط آنها با یکدیگر و نیز با خارج از سیستم</a:t>
            </a:r>
          </a:p>
          <a:p>
            <a:pPr lvl="1"/>
            <a:r>
              <a:rPr lang="fa-IR" altLang="en-US" smtClean="0"/>
              <a:t>از چه بلوک‌های آماده‌ای استفاده شود</a:t>
            </a:r>
          </a:p>
          <a:p>
            <a:pPr lvl="1"/>
            <a:r>
              <a:rPr lang="fa-IR" altLang="en-US" smtClean="0"/>
              <a:t>پردازنده؟ یا همه سخت‌افزاری؟</a:t>
            </a:r>
          </a:p>
          <a:p>
            <a:pPr lvl="1"/>
            <a:r>
              <a:rPr lang="fa-IR" altLang="en-US" smtClean="0"/>
              <a:t>نیاز به حافظة خارجی؟ چقدر؟</a:t>
            </a:r>
          </a:p>
          <a:p>
            <a:pPr lvl="1"/>
            <a:r>
              <a:rPr lang="fa-IR" altLang="en-US" smtClean="0"/>
              <a:t>ارتباط با بیرون با </a:t>
            </a:r>
            <a:r>
              <a:rPr lang="en-US" altLang="en-US" sz="2400" smtClean="0"/>
              <a:t>RS232</a:t>
            </a:r>
            <a:r>
              <a:rPr lang="fa-IR" altLang="en-US" smtClean="0"/>
              <a:t> یا پروتکل سریع‌تر؟</a:t>
            </a:r>
          </a:p>
          <a:p>
            <a:pPr lvl="2"/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C0F7B0A-4778-4441-A1DF-67678832F4D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جریان طراحی</a:t>
            </a:r>
            <a:endParaRPr lang="en-US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5800" y="836613"/>
            <a:ext cx="7772400" cy="4648200"/>
          </a:xfrm>
        </p:spPr>
        <p:txBody>
          <a:bodyPr/>
          <a:lstStyle/>
          <a:p>
            <a:r>
              <a:rPr lang="fa-IR" altLang="en-US" smtClean="0"/>
              <a:t>انتخاب تراشه</a:t>
            </a:r>
            <a:r>
              <a:rPr lang="en-US" altLang="en-US" smtClean="0"/>
              <a:t>:</a:t>
            </a:r>
          </a:p>
          <a:p>
            <a:pPr lvl="1"/>
            <a:r>
              <a:rPr lang="fa-IR" altLang="en-US" smtClean="0"/>
              <a:t>فناوری برنامه‌ریزی</a:t>
            </a:r>
          </a:p>
          <a:p>
            <a:pPr lvl="1"/>
            <a:r>
              <a:rPr lang="fa-IR" altLang="en-US" smtClean="0"/>
              <a:t>میزان منابع منطقی</a:t>
            </a:r>
          </a:p>
          <a:p>
            <a:pPr lvl="1"/>
            <a:r>
              <a:rPr lang="fa-IR" altLang="en-US" smtClean="0"/>
              <a:t>میزان حافظة داخلی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81C5CA5-9379-4D38-9144-927CA129A8F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582613" y="3127375"/>
          <a:ext cx="8382000" cy="3254375"/>
        </p:xfrm>
        <a:graphic>
          <a:graphicData uri="http://schemas.openxmlformats.org/drawingml/2006/table">
            <a:tbl>
              <a:tblPr/>
              <a:tblGrid>
                <a:gridCol w="1197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1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 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Spartan-6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Artix-7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Kintex-7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Virtex-7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Kintex</a:t>
                      </a:r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UltraScale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Virtex </a:t>
                      </a:r>
                      <a:r>
                        <a:rPr lang="en-U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UltraScale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7B5D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78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Logic Cells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147,443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215,360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477, 760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1,954,560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1,160,880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4,407,480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78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BlockRAM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4.8Mb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13Mb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34Mb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68Mb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76Mb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115Mb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78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DSP Slices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180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740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1,920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3,600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5,520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2,880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1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Transceiver Count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8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16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32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96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64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104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1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Transceiver Speed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3.2 Gb/s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6.6 Gb/s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12.5 Gb/s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28.05 Gb/s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16.3 Gb/s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32.75 Gb/s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68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Total Transceiver Bandwidth (full duplex)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50 Gb/s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211 Gb/s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800 Gb/s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2,784 Gb/s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2,086 Gb/s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5,101 Gb/s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78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I/O Pins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576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500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500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1,200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832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1,456</a:t>
                      </a:r>
                    </a:p>
                  </a:txBody>
                  <a:tcPr marL="20909" marR="20909" marT="16720" marB="16720">
                    <a:lnL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E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58888" y="1196975"/>
            <a:ext cx="388937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altLang="en-US" kern="0" dirty="0" smtClean="0"/>
              <a:t>نوع امکانات داخلی</a:t>
            </a:r>
          </a:p>
          <a:p>
            <a:pPr lvl="2">
              <a:defRPr/>
            </a:pPr>
            <a:r>
              <a:rPr lang="fa-IR" altLang="en-US" kern="0" dirty="0" smtClean="0"/>
              <a:t>بلوک‌های محاسباتی</a:t>
            </a:r>
          </a:p>
          <a:p>
            <a:pPr lvl="2">
              <a:defRPr/>
            </a:pPr>
            <a:r>
              <a:rPr lang="fa-IR" altLang="en-US" kern="0" dirty="0" smtClean="0"/>
              <a:t>بلوک‌های ارتباط سریال سریع</a:t>
            </a:r>
          </a:p>
          <a:p>
            <a:pPr lvl="2">
              <a:defRPr/>
            </a:pPr>
            <a:r>
              <a:rPr lang="fa-IR" altLang="en-US" kern="0" dirty="0" smtClean="0"/>
              <a:t>بلوک پردازندة سخت</a:t>
            </a:r>
          </a:p>
          <a:p>
            <a:pPr lvl="2">
              <a:defRPr/>
            </a:pPr>
            <a:endParaRPr lang="fa-IR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Spartan 6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mtClean="0"/>
              <a:t>تراشه‌های یک خانواده</a:t>
            </a:r>
            <a:endParaRPr lang="en-US" alt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مرتضي صاحب الزماني</a:t>
            </a:r>
            <a:r>
              <a:rPr lang="en-US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            </a:t>
            </a:r>
            <a:r>
              <a:rPr lang="fa-IR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63573DE2-F889-4902-A923-780DA1B2324A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2205038"/>
            <a:ext cx="8645525" cy="384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جریان طراحی</a:t>
            </a:r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836613"/>
            <a:ext cx="7772400" cy="4648200"/>
          </a:xfrm>
        </p:spPr>
        <p:txBody>
          <a:bodyPr/>
          <a:lstStyle/>
          <a:p>
            <a:r>
              <a:rPr lang="fa-IR" altLang="en-US" smtClean="0"/>
              <a:t>انتخاب تراشه</a:t>
            </a:r>
            <a:r>
              <a:rPr lang="en-US" altLang="en-US" smtClean="0"/>
              <a:t>:</a:t>
            </a:r>
            <a:endParaRPr lang="fa-IR" altLang="en-US" smtClean="0"/>
          </a:p>
          <a:p>
            <a:pPr lvl="1"/>
            <a:r>
              <a:rPr lang="fa-IR" altLang="en-US" smtClean="0"/>
              <a:t>نیاز به تخمین مساحت مورد نیاز</a:t>
            </a:r>
          </a:p>
          <a:p>
            <a:pPr lvl="2"/>
            <a:r>
              <a:rPr lang="fa-IR" altLang="en-US" smtClean="0"/>
              <a:t>بر اساس تجربة قبلی</a:t>
            </a:r>
          </a:p>
          <a:p>
            <a:pPr lvl="1"/>
            <a:r>
              <a:rPr lang="fa-IR" altLang="en-US" smtClean="0"/>
              <a:t>تعداد و نوع درگاه‌ها</a:t>
            </a:r>
          </a:p>
          <a:p>
            <a:pPr lvl="2"/>
            <a:r>
              <a:rPr lang="fa-IR" altLang="en-US" smtClean="0"/>
              <a:t>استاندارد پشتیبانی شده</a:t>
            </a:r>
          </a:p>
          <a:p>
            <a:pPr lvl="2"/>
            <a:r>
              <a:rPr lang="fa-IR" altLang="en-US" smtClean="0"/>
              <a:t>خصوصیات الکتریکی (قدرت راه‌اندازی)</a:t>
            </a:r>
            <a:endParaRPr lang="en-US" altLang="en-US" smtClean="0"/>
          </a:p>
          <a:p>
            <a:pPr lvl="1"/>
            <a:r>
              <a:rPr lang="fa-IR" altLang="en-US" smtClean="0"/>
              <a:t>سرعت تراشه</a:t>
            </a:r>
          </a:p>
          <a:p>
            <a:pPr lvl="2"/>
            <a:r>
              <a:rPr lang="fa-IR" altLang="en-US" smtClean="0"/>
              <a:t> تراشه‌های یکسان با درجة سرعت (</a:t>
            </a:r>
            <a:r>
              <a:rPr lang="en-US" altLang="en-US" sz="2000" smtClean="0"/>
              <a:t>speed grade</a:t>
            </a:r>
            <a:r>
              <a:rPr lang="fa-IR" altLang="en-US" smtClean="0"/>
              <a:t>) متفاوت</a:t>
            </a:r>
          </a:p>
          <a:p>
            <a:pPr lvl="1"/>
            <a:r>
              <a:rPr lang="fa-IR" altLang="en-US" smtClean="0"/>
              <a:t>توان مصرفی</a:t>
            </a:r>
          </a:p>
          <a:p>
            <a:pPr lvl="2"/>
            <a:r>
              <a:rPr lang="fa-IR" altLang="en-US" smtClean="0"/>
              <a:t>مثال: </a:t>
            </a:r>
            <a:r>
              <a:rPr lang="en-US" altLang="en-US" smtClean="0"/>
              <a:t>CoolRunner</a:t>
            </a:r>
            <a:r>
              <a:rPr lang="fa-IR" altLang="en-US" smtClean="0"/>
              <a:t> (</a:t>
            </a:r>
            <a:r>
              <a:rPr lang="en-US" altLang="en-US" sz="2000" smtClean="0"/>
              <a:t>Xilinx CPLD</a:t>
            </a:r>
            <a:r>
              <a:rPr lang="fa-IR" altLang="en-US" smtClean="0"/>
              <a:t>)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71AC00E-1096-40DB-8150-0A707ABA0C2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جریان طراحی</a:t>
            </a:r>
            <a:endParaRPr lang="en-US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836613"/>
            <a:ext cx="7772400" cy="4648200"/>
          </a:xfrm>
        </p:spPr>
        <p:txBody>
          <a:bodyPr/>
          <a:lstStyle/>
          <a:p>
            <a:r>
              <a:rPr lang="fa-IR" altLang="en-US" smtClean="0"/>
              <a:t>انتخاب تراشه</a:t>
            </a:r>
            <a:r>
              <a:rPr lang="en-US" altLang="en-US" smtClean="0"/>
              <a:t>:</a:t>
            </a:r>
            <a:endParaRPr lang="fa-IR" altLang="en-US" smtClean="0"/>
          </a:p>
          <a:p>
            <a:pPr lvl="1"/>
            <a:r>
              <a:rPr lang="fa-IR" altLang="en-US" smtClean="0"/>
              <a:t>موجود بودن در بازار هنگام پایان پروژه (و قدری بعد از آن)</a:t>
            </a:r>
          </a:p>
          <a:p>
            <a:pPr lvl="2"/>
            <a:r>
              <a:rPr lang="fa-IR" altLang="en-US" smtClean="0"/>
              <a:t>انتخاب جدیدترها</a:t>
            </a:r>
          </a:p>
          <a:p>
            <a:pPr lvl="2"/>
            <a:r>
              <a:rPr lang="fa-IR" altLang="en-US" smtClean="0"/>
              <a:t>نه جدیدترین (مشکلات و ضعفها مشخص شوند + قیمت پایین بیاید)</a:t>
            </a:r>
          </a:p>
          <a:p>
            <a:pPr lvl="1"/>
            <a:r>
              <a:rPr lang="fa-IR" altLang="en-US" smtClean="0"/>
              <a:t>دقیقاً متناسب با نیازمندی‌ها؟</a:t>
            </a:r>
          </a:p>
          <a:p>
            <a:pPr lvl="2"/>
            <a:r>
              <a:rPr lang="fa-IR" altLang="en-US" smtClean="0"/>
              <a:t>قدری حاشیة اطمینان برای توسعه و ارتقا</a:t>
            </a:r>
          </a:p>
          <a:p>
            <a:pPr lvl="2"/>
            <a:r>
              <a:rPr lang="fa-IR" altLang="en-US" smtClean="0"/>
              <a:t>حاشیة اطمینان بیش از حد </a:t>
            </a:r>
            <a:r>
              <a:rPr lang="fa-IR" altLang="en-US" smtClean="0">
                <a:sym typeface="Wingdings" panose="05000000000000000000" pitchFamily="2" charset="2"/>
              </a:rPr>
              <a:t> بالا رفتن هزینه</a:t>
            </a:r>
          </a:p>
          <a:p>
            <a:pPr lvl="3"/>
            <a:r>
              <a:rPr lang="fa-IR" altLang="en-US" smtClean="0">
                <a:sym typeface="Wingdings" panose="05000000000000000000" pitchFamily="2" charset="2"/>
              </a:rPr>
              <a:t> (بر خلاف </a:t>
            </a:r>
            <a:r>
              <a:rPr lang="en-US" altLang="en-US" smtClean="0">
                <a:sym typeface="Wingdings" panose="05000000000000000000" pitchFamily="2" charset="2"/>
              </a:rPr>
              <a:t>ASIC</a:t>
            </a:r>
            <a:r>
              <a:rPr lang="fa-IR" altLang="en-US" smtClean="0">
                <a:sym typeface="Wingdings" panose="05000000000000000000" pitchFamily="2" charset="2"/>
              </a:rPr>
              <a:t>)، تأثیر مستقیم در هزینة محصول</a:t>
            </a:r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1C48E19-64EC-465B-8567-66F4E0A191A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انتخاب بسته‌بندی (</a:t>
            </a:r>
            <a:r>
              <a:rPr lang="en-US" altLang="en-US" smtClean="0"/>
              <a:t>Package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635375" y="868363"/>
            <a:ext cx="4822825" cy="4648200"/>
          </a:xfrm>
        </p:spPr>
        <p:txBody>
          <a:bodyPr/>
          <a:lstStyle/>
          <a:p>
            <a:r>
              <a:rPr lang="fa-IR" altLang="en-US" smtClean="0"/>
              <a:t>رایج‌ترین:</a:t>
            </a:r>
          </a:p>
          <a:p>
            <a:pPr lvl="1"/>
            <a:r>
              <a:rPr lang="en-US" altLang="en-US" smtClean="0"/>
              <a:t>QFP</a:t>
            </a:r>
            <a:r>
              <a:rPr lang="fa-IR" altLang="en-US" smtClean="0"/>
              <a:t>: </a:t>
            </a:r>
            <a:r>
              <a:rPr lang="en-US" altLang="en-US" smtClean="0"/>
              <a:t>Quad Flat Pack</a:t>
            </a:r>
            <a:endParaRPr lang="fa-IR" altLang="en-US" smtClean="0"/>
          </a:p>
          <a:p>
            <a:pPr lvl="2"/>
            <a:r>
              <a:rPr lang="fa-IR" altLang="en-US" smtClean="0"/>
              <a:t>دسترسی به پایه‌های تراشه بر روی بورد به طور مستقیم برای بررسی سیگنال با اسیلوسکوپ</a:t>
            </a:r>
          </a:p>
          <a:p>
            <a:pPr lvl="2"/>
            <a:r>
              <a:rPr lang="fa-IR" altLang="en-US" smtClean="0"/>
              <a:t>مناسب برای نمونة اولیه</a:t>
            </a:r>
          </a:p>
          <a:p>
            <a:pPr lvl="2"/>
            <a:r>
              <a:rPr lang="fa-IR" altLang="en-US" smtClean="0"/>
              <a:t>نویزپذیری کمتر (فاصلة پایه‌ها)</a:t>
            </a:r>
          </a:p>
          <a:p>
            <a:pPr lvl="1"/>
            <a:r>
              <a:rPr lang="en-US" altLang="en-US" smtClean="0"/>
              <a:t>BGA</a:t>
            </a:r>
            <a:r>
              <a:rPr lang="fa-IR" altLang="en-US" smtClean="0"/>
              <a:t>: </a:t>
            </a:r>
            <a:r>
              <a:rPr lang="en-US" altLang="en-US" smtClean="0"/>
              <a:t>Ball-Grid Array</a:t>
            </a:r>
          </a:p>
          <a:p>
            <a:pPr lvl="2"/>
            <a:r>
              <a:rPr lang="fa-IR" altLang="en-US" smtClean="0"/>
              <a:t>اندازة کوچک‌تر پکیج</a:t>
            </a:r>
          </a:p>
          <a:p>
            <a:pPr lvl="2"/>
            <a:r>
              <a:rPr lang="fa-IR" altLang="en-US" smtClean="0"/>
              <a:t>انتشار حرارت بهتر</a:t>
            </a:r>
          </a:p>
          <a:p>
            <a:pPr lvl="2"/>
            <a:r>
              <a:rPr lang="fa-IR" altLang="en-US" smtClean="0"/>
              <a:t>مناسب برای تولید انبوه</a:t>
            </a:r>
          </a:p>
          <a:p>
            <a:pPr lvl="2"/>
            <a:endParaRPr lang="fa-IR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41E0661-FF8B-45FD-8842-1008EE1C461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5365" name="Picture 2" descr="TQFPTQF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92150"/>
            <a:ext cx="3167062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4" descr="GE484BGA-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644900"/>
            <a:ext cx="3362325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21355</TotalTime>
  <Words>1398</Words>
  <Application>Microsoft Office PowerPoint</Application>
  <PresentationFormat>On-screen Show (4:3)</PresentationFormat>
  <Paragraphs>412</Paragraphs>
  <Slides>37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Times New Roman</vt:lpstr>
      <vt:lpstr>Arial</vt:lpstr>
      <vt:lpstr>B Titr</vt:lpstr>
      <vt:lpstr>B Mitra</vt:lpstr>
      <vt:lpstr>Wingdings</vt:lpstr>
      <vt:lpstr>B Nazanin</vt:lpstr>
      <vt:lpstr>Courier New</vt:lpstr>
      <vt:lpstr>Calibri</vt:lpstr>
      <vt:lpstr>Courier</vt:lpstr>
      <vt:lpstr>Lotus</vt:lpstr>
      <vt:lpstr>1_presentation_template</vt:lpstr>
      <vt:lpstr>Custom Design</vt:lpstr>
      <vt:lpstr>جریان طراحی</vt:lpstr>
      <vt:lpstr>جریان طراحی</vt:lpstr>
      <vt:lpstr>جریان طراحی</vt:lpstr>
      <vt:lpstr>جریان طراحی</vt:lpstr>
      <vt:lpstr>جریان طراحی</vt:lpstr>
      <vt:lpstr>Spartan 6</vt:lpstr>
      <vt:lpstr>جریان طراحی</vt:lpstr>
      <vt:lpstr>جریان طراحی</vt:lpstr>
      <vt:lpstr>انتخاب بسته‌بندی (Package)</vt:lpstr>
      <vt:lpstr>جریان طراحی</vt:lpstr>
      <vt:lpstr>جریان طراحی</vt:lpstr>
      <vt:lpstr>جریان طراحی</vt:lpstr>
      <vt:lpstr>جریان طراحی</vt:lpstr>
      <vt:lpstr>جریان طراحی</vt:lpstr>
      <vt:lpstr>جریان طراحی</vt:lpstr>
      <vt:lpstr>جریان طراحی</vt:lpstr>
      <vt:lpstr>ساخت بورد</vt:lpstr>
      <vt:lpstr>جریان طراحی</vt:lpstr>
      <vt:lpstr>طراحی و درستی‌سنجی درون تراشه</vt:lpstr>
      <vt:lpstr>طراحی و درستی‌سنجی درون تراشه</vt:lpstr>
      <vt:lpstr>طراحی و درستی‌سنجی درون تراشه</vt:lpstr>
      <vt:lpstr>طراحی و درستی‌سنجی درون تراشه</vt:lpstr>
      <vt:lpstr>طراحی و درستی‌سنجی درون تراشه</vt:lpstr>
      <vt:lpstr>سطوح تجرید</vt:lpstr>
      <vt:lpstr>سنتز</vt:lpstr>
      <vt:lpstr>سنتز</vt:lpstr>
      <vt:lpstr>سنتز</vt:lpstr>
      <vt:lpstr>سنتز</vt:lpstr>
      <vt:lpstr>درستی‌سنجی</vt:lpstr>
      <vt:lpstr>درستی‌سنجی</vt:lpstr>
      <vt:lpstr>درستی‌سنجی</vt:lpstr>
      <vt:lpstr>جایابی و مسیریابی</vt:lpstr>
      <vt:lpstr>جایابی</vt:lpstr>
      <vt:lpstr>تأثیر جایابی روی موفقیت مسیریابی</vt:lpstr>
      <vt:lpstr>مسیریابی (Routing)</vt:lpstr>
      <vt:lpstr>درستی‌سنجی بعد از چینش</vt:lpstr>
      <vt:lpstr>جایابی و مسیریابی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Parham Alvani</cp:lastModifiedBy>
  <cp:revision>853</cp:revision>
  <dcterms:created xsi:type="dcterms:W3CDTF">1601-01-01T00:00:00Z</dcterms:created>
  <dcterms:modified xsi:type="dcterms:W3CDTF">2016-03-01T16:07:23Z</dcterms:modified>
</cp:coreProperties>
</file>