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3"/>
  </p:notesMasterIdLst>
  <p:sldIdLst>
    <p:sldId id="256" r:id="rId3"/>
    <p:sldId id="450" r:id="rId4"/>
    <p:sldId id="441" r:id="rId5"/>
    <p:sldId id="453" r:id="rId6"/>
    <p:sldId id="454" r:id="rId7"/>
    <p:sldId id="455" r:id="rId8"/>
    <p:sldId id="456" r:id="rId9"/>
    <p:sldId id="457" r:id="rId10"/>
    <p:sldId id="458" r:id="rId11"/>
    <p:sldId id="461" r:id="rId12"/>
    <p:sldId id="460" r:id="rId13"/>
    <p:sldId id="463" r:id="rId14"/>
    <p:sldId id="464" r:id="rId15"/>
    <p:sldId id="465" r:id="rId16"/>
    <p:sldId id="466" r:id="rId17"/>
    <p:sldId id="468" r:id="rId18"/>
    <p:sldId id="493" r:id="rId19"/>
    <p:sldId id="467" r:id="rId20"/>
    <p:sldId id="469" r:id="rId21"/>
    <p:sldId id="470" r:id="rId22"/>
    <p:sldId id="471" r:id="rId23"/>
    <p:sldId id="472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2" r:id="rId32"/>
    <p:sldId id="483" r:id="rId33"/>
    <p:sldId id="485" r:id="rId34"/>
    <p:sldId id="484" r:id="rId35"/>
    <p:sldId id="486" r:id="rId36"/>
    <p:sldId id="487" r:id="rId37"/>
    <p:sldId id="488" r:id="rId38"/>
    <p:sldId id="489" r:id="rId39"/>
    <p:sldId id="490" r:id="rId40"/>
    <p:sldId id="491" r:id="rId41"/>
    <p:sldId id="49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3CC"/>
    <a:srgbClr val="CC6600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188" d="100"/>
          <a:sy n="188" d="100"/>
        </p:scale>
        <p:origin x="940" y="12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6BEB412-BF6B-491D-834F-D0A5C1BF9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5625957-E1C0-452F-B5E1-5A19E34920B3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1D31FC-325E-4475-8340-21F47390BAF0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1C9A18-1C7E-4133-ADE2-5614501D8A1D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047871-082E-4E1E-BE10-3D255461C23D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0479F3-066E-4621-A2C1-2260AEB9282C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75733AF-3F0A-4F01-8AC0-8567FF39F74B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839835-3A19-4987-B1B0-198AF9D4F73F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567AEB-E01D-440F-9B32-5C537506A839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9BE2E3-99D5-4F4C-AD33-7CF075F65CAA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b="1" smtClean="0">
              <a:cs typeface="Lotus" pitchFamily="2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5A98F6-D1DC-4B10-A1B8-D59D95EDB120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3CD104A-8388-4AB0-B5E1-4E7C26419400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191793-16AD-4D0F-BA25-BFE8267CC62A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F19601-7C35-4AD7-96FE-C1E2D990EF08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50D892A-241C-4444-BD20-D96A8687EB49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682EB5-EC50-4E00-B0AD-CF5564F1920D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b="1" smtClean="0">
              <a:cs typeface="Lotus" pitchFamily="2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A6C1CB-383E-4000-825C-A63629316F47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F0EDFC8-AD7B-443A-B787-D9A71F84ED9F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BC17520-AE1B-4CAB-8078-3C2B7438F513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DCAC2A8-45F2-4BEA-AF4B-E884AEBDC354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BF6C58B-F609-4124-9486-468C0A69EFE7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D162C5-F76C-4FFF-A35B-C9EE784BFA85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9BC5307-8B0F-42D2-9685-5F08CBFA9FD2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70D13C1-4582-4C70-BF0D-BC63F962DCE2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DD0F531-5D1D-472E-90DC-3EDAB4BD5833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F2A602-94FA-4255-AD9B-1A2A7DF89141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b="1" smtClean="0">
              <a:cs typeface="Lotus" pitchFamily="2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976FDD-1071-434F-9DFA-4762757B4234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12E64C-D615-4C4E-A668-547A887EEF25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DC87E6-C918-4FB7-A3A9-88720DB67338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E5C251-D4FA-4EB0-8777-E3791724DBD9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b="1" smtClean="0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9245F-7544-4338-860B-348058BEC5BC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b="1" smtClean="0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4C1525-3E80-4CC5-B73B-48B3C49EF79C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b="1" smtClean="0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1FED14-BB8C-4DA4-826F-5DCF00B9572F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b="1" smtClean="0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249BAC-968E-4E8F-AEBB-F69B4835D147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b="1" smtClean="0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72F9B4-AAA4-45AB-BC4E-F96309B71284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A77AC7-4344-4A2B-8FC7-29D8D428FB63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418454-7900-4362-9BAE-E1A66494A132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044983-9438-4AAD-AC97-0889C8DA5F93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22EF2B-EA73-473B-9437-33D0620F9AFB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A73996-581F-4810-BE1E-148428BC9948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03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5DD0B-1365-4680-95C0-03047EBA0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9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C6014-2314-4CB3-A5FF-30237D472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0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DE373-A2B3-43A4-9236-828B5D5E93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30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C3C9E-76A2-4F4C-B1E6-2928BFA8F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2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CC08-FA01-4091-9B2D-0A52E88DE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17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8A35E-5B13-4EB4-83B5-339097922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02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BAF4D-44A6-471F-89B7-785CAA4A2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56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7BB3B-A894-4C94-BF02-EE02A3E13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990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58429-D444-469E-BBEE-2BF26CB96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0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96D6E-FBC4-4DCD-87DF-176CB3392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0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E65F-FA02-4044-A4EE-89163D913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982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96725-D82C-48F1-8102-F0BFFB819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5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25810-C601-43A0-81FC-6695A4A7B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697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4F298-1B81-4D88-A35A-F00E793BC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15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4EE6-8F27-4562-AD3A-0CF5936FA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2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7B2E6-CEAB-4E21-A65E-9102FFA08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67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ECA9-3779-4CEA-8B43-AACC98180D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55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03071-3427-4EB1-A75A-3A4D82DCD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7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51C0F-980C-43D1-BC56-C4A6D74F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E825E-6529-4CB6-8D8E-DB19AA5EE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37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733C2-74C8-4C4A-82DA-C6C7677CE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C5E43-42D2-4EB6-AA11-92B6504E5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6C6271-CC4D-42FB-807A-58BE4EE10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0" r:id="rId1"/>
    <p:sldLayoutId id="2147484861" r:id="rId2"/>
    <p:sldLayoutId id="2147484862" r:id="rId3"/>
    <p:sldLayoutId id="2147484863" r:id="rId4"/>
    <p:sldLayoutId id="2147484864" r:id="rId5"/>
    <p:sldLayoutId id="2147484865" r:id="rId6"/>
    <p:sldLayoutId id="2147484866" r:id="rId7"/>
    <p:sldLayoutId id="2147484867" r:id="rId8"/>
    <p:sldLayoutId id="2147484868" r:id="rId9"/>
    <p:sldLayoutId id="2147484869" r:id="rId10"/>
    <p:sldLayoutId id="21474848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video%20files/multi_process_exec2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F:\SZAMANI\fpga\My%20FPGA%20Presentation%2094-2\design\video%20files\process_value_change.avi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ساختارهای ترتیبی و همروند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and Concurrent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92213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Wait for</a:t>
            </a:r>
          </a:p>
          <a:p>
            <a:endParaRPr lang="fa-IR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2E01D43-2561-4630-AB4F-BA783809FE2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468313" y="1822450"/>
            <a:ext cx="5688012" cy="3046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for 10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‘0’;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for 5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for 12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‘0’;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...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92213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Wait on</a:t>
            </a:r>
          </a:p>
          <a:p>
            <a:endParaRPr lang="fa-IR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03B9522-8F57-4BA6-BDE0-F80BEE0E079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3352800"/>
            <a:ext cx="5688012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on CLK;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(CLK = ‘1’)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REG &lt;= DATA;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468313" y="2276475"/>
            <a:ext cx="5688012" cy="585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on SIG1, SIG2, ...;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92213" y="765175"/>
            <a:ext cx="7772400" cy="954088"/>
          </a:xfrm>
        </p:spPr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Wait until</a:t>
            </a:r>
          </a:p>
          <a:p>
            <a:pPr lvl="2"/>
            <a:r>
              <a:rPr lang="fa-IR" altLang="en-US" smtClean="0"/>
              <a:t>نیاز به تغییر هم دارد.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AF3350A-B5B5-4760-A2E4-C96A68F56C6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3476625"/>
            <a:ext cx="5688012" cy="2062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until CLK = ‘1’;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REG &lt;= DATA;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468313" y="2276475"/>
            <a:ext cx="5688012" cy="585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until CONDITION;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92213" y="5210175"/>
            <a:ext cx="7772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wait</a:t>
            </a:r>
            <a:r>
              <a:rPr lang="fa-IR" altLang="en-US" kern="0" dirty="0" smtClean="0"/>
              <a:t>:</a:t>
            </a:r>
            <a:endParaRPr lang="en-US" altLang="en-US" kern="0" dirty="0" smtClean="0"/>
          </a:p>
          <a:p>
            <a:pPr lvl="1">
              <a:defRPr/>
            </a:pPr>
            <a:r>
              <a:rPr lang="en-US" altLang="en-US" kern="0" dirty="0" smtClean="0"/>
              <a:t>Wait</a:t>
            </a:r>
            <a:r>
              <a:rPr lang="fa-IR" altLang="en-US" kern="0" dirty="0" smtClean="0"/>
              <a:t> نامحدود</a:t>
            </a:r>
            <a:endParaRPr lang="en-US" altLang="en-US" kern="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39975" y="5805488"/>
            <a:ext cx="1871663" cy="584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99592" y="918369"/>
            <a:ext cx="7772400" cy="954088"/>
          </a:xfrm>
        </p:spPr>
        <p:txBody>
          <a:bodyPr/>
          <a:lstStyle/>
          <a:p>
            <a:r>
              <a:rPr lang="en-US" altLang="en-US" dirty="0" smtClean="0"/>
              <a:t>assert</a:t>
            </a:r>
            <a:endParaRPr lang="en-US" altLang="en-US" dirty="0" smtClean="0"/>
          </a:p>
          <a:p>
            <a:r>
              <a:rPr lang="en-US" altLang="en-US" dirty="0" smtClean="0"/>
              <a:t>report</a:t>
            </a:r>
            <a:endParaRPr lang="en-US" altLang="en-US" dirty="0" smtClean="0"/>
          </a:p>
          <a:p>
            <a:r>
              <a:rPr lang="en-US" altLang="en-US" dirty="0" smtClean="0"/>
              <a:t>severity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note</a:t>
            </a:r>
          </a:p>
          <a:p>
            <a:pPr lvl="1"/>
            <a:r>
              <a:rPr lang="en-US" altLang="en-US" dirty="0" smtClean="0"/>
              <a:t>warning</a:t>
            </a:r>
          </a:p>
          <a:p>
            <a:pPr lvl="1"/>
            <a:r>
              <a:rPr lang="en-US" altLang="en-US" dirty="0" smtClean="0"/>
              <a:t>error</a:t>
            </a:r>
          </a:p>
          <a:p>
            <a:pPr lvl="1"/>
            <a:r>
              <a:rPr lang="en-US" altLang="en-US" dirty="0" smtClean="0"/>
              <a:t>failure</a:t>
            </a:r>
          </a:p>
          <a:p>
            <a:pPr lvl="1"/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6302266-C172-4495-9A13-695ECF6D08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1809750"/>
            <a:ext cx="5543550" cy="4616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D_SR_FLIPFLOP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STATE : bit := '0';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DFF: process (RST, SET, 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assert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(not (SET = '1' and RST = '1'))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report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"set and rst are both 1"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severity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note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'1‘;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elsif RST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'0‘;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elsif CLK = '1' and clk'EVENT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dff;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 &lt;= 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QB &lt;= not 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468313" y="981075"/>
            <a:ext cx="3887787" cy="8302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assert DESIRABLE_CONDITION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report STRING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severity LEVEL;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1008062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فرایند (</a:t>
            </a:r>
            <a:r>
              <a:rPr lang="en-US" altLang="en-US" dirty="0" smtClean="0"/>
              <a:t>process</a:t>
            </a:r>
            <a:r>
              <a:rPr lang="fa-IR" altLang="en-US" dirty="0" smtClean="0"/>
              <a:t>)</a:t>
            </a:r>
            <a:endParaRPr lang="en-US" alt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fa-IR" altLang="en-US" dirty="0" smtClean="0"/>
              <a:t>1. با لیست حساسیت:</a:t>
            </a:r>
          </a:p>
          <a:p>
            <a:pPr lvl="2">
              <a:defRPr/>
            </a:pPr>
            <a:r>
              <a:rPr lang="fa-IR" altLang="en-US" dirty="0" smtClean="0"/>
              <a:t>مجموعه‌ای از سیگنال‌ها</a:t>
            </a:r>
          </a:p>
          <a:p>
            <a:pPr lvl="2">
              <a:defRPr/>
            </a:pPr>
            <a:r>
              <a:rPr lang="fa-IR" altLang="en-US" dirty="0" smtClean="0"/>
              <a:t>یک بار اجرا</a:t>
            </a:r>
          </a:p>
          <a:p>
            <a:pPr lvl="2">
              <a:defRPr/>
            </a:pPr>
            <a:r>
              <a:rPr lang="fa-IR" altLang="en-US" dirty="0" smtClean="0"/>
              <a:t>تکرار در صورت تغییر در  هر یک از سیگنال‌های لیست</a:t>
            </a:r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0102179-5EB0-4994-BAED-DB4367E38AD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757238" y="3500438"/>
            <a:ext cx="5543550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STH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 (S1, S2, S3)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variable V1: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V1 := ‘0’;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(S1 = V1) then ...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1008062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فرایند (</a:t>
            </a:r>
            <a:r>
              <a:rPr lang="en-US" altLang="en-US" dirty="0" smtClean="0"/>
              <a:t>process</a:t>
            </a:r>
            <a:r>
              <a:rPr lang="fa-IR" altLang="en-US" dirty="0" smtClean="0"/>
              <a:t>)</a:t>
            </a:r>
            <a:endParaRPr lang="en-US" alt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fa-IR" altLang="en-US" dirty="0" smtClean="0"/>
              <a:t>2. با </a:t>
            </a:r>
            <a:r>
              <a:rPr lang="en-US" altLang="en-US" dirty="0" smtClean="0"/>
              <a:t>wait</a:t>
            </a:r>
          </a:p>
          <a:p>
            <a:pPr lvl="1">
              <a:defRPr/>
            </a:pPr>
            <a:r>
              <a:rPr lang="fa-IR" altLang="en-US" dirty="0" smtClean="0"/>
              <a:t>فقط یکی از این دو حالت</a:t>
            </a: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26E981F-614C-4492-835B-598361BCAB4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2887663"/>
            <a:ext cx="5543550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STH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variable V1: integer;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V1 :=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wait for 5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1008062"/>
          </a:xfrm>
        </p:spPr>
        <p:txBody>
          <a:bodyPr/>
          <a:lstStyle/>
          <a:p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فرایند یک دستور </a:t>
            </a:r>
            <a:r>
              <a:rPr lang="fa-IR" altLang="en-US" b="1" smtClean="0"/>
              <a:t>همروند</a:t>
            </a:r>
            <a:r>
              <a:rPr lang="fa-IR" altLang="en-US" smtClean="0"/>
              <a:t> است</a:t>
            </a: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F4A9689-6B64-48B7-86C1-B41D1E34543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468313" y="1917700"/>
            <a:ext cx="4549775" cy="44005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P_ARCH of P_ENT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S1: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G1: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ANDGATE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port map (P1,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P3);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= ‘0’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L2: 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&lt;= ‘0’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P_ARCH;</a:t>
            </a:r>
          </a:p>
        </p:txBody>
      </p:sp>
      <p:sp>
        <p:nvSpPr>
          <p:cNvPr id="35846" name="Rounded Rectangle 1"/>
          <p:cNvSpPr>
            <a:spLocks noChangeArrowheads="1"/>
          </p:cNvSpPr>
          <p:nvPr/>
        </p:nvSpPr>
        <p:spPr bwMode="auto">
          <a:xfrm>
            <a:off x="611188" y="2555875"/>
            <a:ext cx="3960812" cy="368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7" name="Rounded Rectangle 6"/>
          <p:cNvSpPr>
            <a:spLocks noChangeArrowheads="1"/>
          </p:cNvSpPr>
          <p:nvPr/>
        </p:nvSpPr>
        <p:spPr bwMode="auto">
          <a:xfrm>
            <a:off x="611188" y="2997200"/>
            <a:ext cx="3240087" cy="14398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8" name="Rounded Rectangle 7"/>
          <p:cNvSpPr>
            <a:spLocks noChangeArrowheads="1"/>
          </p:cNvSpPr>
          <p:nvPr/>
        </p:nvSpPr>
        <p:spPr bwMode="auto">
          <a:xfrm>
            <a:off x="684213" y="4508500"/>
            <a:ext cx="2087562" cy="1368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5651500" y="2133600"/>
            <a:ext cx="2786063" cy="172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0" name="Rectangle 3"/>
          <p:cNvSpPr>
            <a:spLocks noChangeArrowheads="1"/>
          </p:cNvSpPr>
          <p:nvPr/>
        </p:nvSpPr>
        <p:spPr bwMode="auto">
          <a:xfrm>
            <a:off x="6003925" y="2438400"/>
            <a:ext cx="647700" cy="863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7235825" y="3284538"/>
            <a:ext cx="865188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35852" name="Flowchart: Delay 4"/>
          <p:cNvSpPr>
            <a:spLocks noChangeArrowheads="1"/>
          </p:cNvSpPr>
          <p:nvPr/>
        </p:nvSpPr>
        <p:spPr bwMode="auto">
          <a:xfrm>
            <a:off x="7451725" y="2555875"/>
            <a:ext cx="433388" cy="368300"/>
          </a:xfrm>
          <a:prstGeom prst="flowChartDelay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3" name="TextBox 5"/>
          <p:cNvSpPr txBox="1">
            <a:spLocks noChangeArrowheads="1"/>
          </p:cNvSpPr>
          <p:nvPr/>
        </p:nvSpPr>
        <p:spPr bwMode="auto">
          <a:xfrm>
            <a:off x="6804025" y="2636838"/>
            <a:ext cx="3603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S1</a:t>
            </a:r>
          </a:p>
        </p:txBody>
      </p:sp>
      <p:cxnSp>
        <p:nvCxnSpPr>
          <p:cNvPr id="35854" name="Elbow Connector 12"/>
          <p:cNvCxnSpPr>
            <a:cxnSpLocks noChangeShapeType="1"/>
            <a:stCxn id="35853" idx="2"/>
          </p:cNvCxnSpPr>
          <p:nvPr/>
        </p:nvCxnSpPr>
        <p:spPr bwMode="auto">
          <a:xfrm rot="5400000" flipH="1" flipV="1">
            <a:off x="7193757" y="2656681"/>
            <a:ext cx="49212" cy="466725"/>
          </a:xfrm>
          <a:prstGeom prst="bentConnector4">
            <a:avLst>
              <a:gd name="adj1" fmla="val 98282"/>
              <a:gd name="adj2" fmla="val 6923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Elbow Connector 14"/>
          <p:cNvCxnSpPr>
            <a:cxnSpLocks noChangeShapeType="1"/>
            <a:stCxn id="35849" idx="0"/>
          </p:cNvCxnSpPr>
          <p:nvPr/>
        </p:nvCxnSpPr>
        <p:spPr bwMode="auto">
          <a:xfrm rot="16200000" flipH="1">
            <a:off x="6981031" y="2197894"/>
            <a:ext cx="534988" cy="406400"/>
          </a:xfrm>
          <a:prstGeom prst="bentConnector3">
            <a:avLst>
              <a:gd name="adj1" fmla="val 9908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Elbow Connector 21"/>
          <p:cNvCxnSpPr>
            <a:cxnSpLocks noChangeShapeType="1"/>
          </p:cNvCxnSpPr>
          <p:nvPr/>
        </p:nvCxnSpPr>
        <p:spPr bwMode="auto">
          <a:xfrm rot="16200000" flipH="1">
            <a:off x="6816725" y="3021013"/>
            <a:ext cx="587375" cy="2508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Oval 25"/>
          <p:cNvSpPr>
            <a:spLocks noChangeArrowheads="1"/>
          </p:cNvSpPr>
          <p:nvPr/>
        </p:nvSpPr>
        <p:spPr bwMode="auto">
          <a:xfrm>
            <a:off x="6934200" y="2847975"/>
            <a:ext cx="85725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858" name="Straight Connector 31"/>
          <p:cNvCxnSpPr>
            <a:cxnSpLocks noChangeShapeType="1"/>
            <a:stCxn id="35850" idx="3"/>
            <a:endCxn id="35857" idx="6"/>
          </p:cNvCxnSpPr>
          <p:nvPr/>
        </p:nvCxnSpPr>
        <p:spPr bwMode="auto">
          <a:xfrm>
            <a:off x="6651625" y="2870200"/>
            <a:ext cx="368300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TextBox 37"/>
          <p:cNvSpPr txBox="1">
            <a:spLocks noChangeArrowheads="1"/>
          </p:cNvSpPr>
          <p:nvPr/>
        </p:nvSpPr>
        <p:spPr bwMode="auto">
          <a:xfrm>
            <a:off x="6875463" y="1916113"/>
            <a:ext cx="3603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</a:t>
            </a:r>
          </a:p>
        </p:txBody>
      </p:sp>
      <p:cxnSp>
        <p:nvCxnSpPr>
          <p:cNvPr id="35860" name="Elbow Connector 34"/>
          <p:cNvCxnSpPr>
            <a:cxnSpLocks noChangeShapeType="1"/>
            <a:stCxn id="35852" idx="3"/>
            <a:endCxn id="35849" idx="3"/>
          </p:cNvCxnSpPr>
          <p:nvPr/>
        </p:nvCxnSpPr>
        <p:spPr bwMode="auto">
          <a:xfrm>
            <a:off x="7885113" y="2740025"/>
            <a:ext cx="552450" cy="257175"/>
          </a:xfrm>
          <a:prstGeom prst="bentConnector3">
            <a:avLst>
              <a:gd name="adj1" fmla="val 533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Box 41"/>
          <p:cNvSpPr txBox="1">
            <a:spLocks noChangeArrowheads="1"/>
          </p:cNvSpPr>
          <p:nvPr/>
        </p:nvSpPr>
        <p:spPr bwMode="auto">
          <a:xfrm>
            <a:off x="8388350" y="2863850"/>
            <a:ext cx="360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629150" y="4119563"/>
            <a:ext cx="42386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ارتباط فرایندها با سیگنال</a:t>
            </a:r>
          </a:p>
          <a:p>
            <a:pPr lvl="1">
              <a:defRPr/>
            </a:pPr>
            <a:r>
              <a:rPr lang="fa-IR" altLang="en-US" kern="0" dirty="0" smtClean="0"/>
              <a:t>ارتباط </a:t>
            </a:r>
            <a:r>
              <a:rPr lang="en-US" altLang="en-US" sz="2400" kern="0" dirty="0" smtClean="0"/>
              <a:t>architecture</a:t>
            </a:r>
            <a:r>
              <a:rPr lang="fa-IR" altLang="en-US" kern="0" dirty="0" smtClean="0"/>
              <a:t>ها با درگاه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578D3E65-6FFA-4E98-B53A-3F5DF3C44D87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Communication Model</a:t>
            </a:r>
          </a:p>
        </p:txBody>
      </p:sp>
      <p:pic>
        <p:nvPicPr>
          <p:cNvPr id="37893" name="Picture 4" descr="t_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87450"/>
            <a:ext cx="36163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5014" name="Rectangle 6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3944938" y="5684838"/>
            <a:ext cx="2300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multi_process_exec2.avi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140200" y="836613"/>
            <a:ext cx="4824413" cy="1008062"/>
          </a:xfrm>
        </p:spPr>
        <p:txBody>
          <a:bodyPr/>
          <a:lstStyle/>
          <a:p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توصیف </a:t>
            </a:r>
            <a:r>
              <a:rPr lang="en-US" altLang="en-US" smtClean="0"/>
              <a:t>FF</a:t>
            </a:r>
            <a:r>
              <a:rPr lang="fa-IR" altLang="en-US" smtClean="0"/>
              <a:t> با </a:t>
            </a:r>
            <a:r>
              <a:rPr lang="en-US" altLang="en-US" smtClean="0"/>
              <a:t>wait</a:t>
            </a:r>
            <a:endParaRPr lang="fa-IR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F96D6F-188F-45F6-B3E2-0DF976282C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468313" y="2779713"/>
            <a:ext cx="5543550" cy="26765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RTL of DFF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on CLK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 = ‘1’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QBAR &lt;= not 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431800" y="1703388"/>
            <a:ext cx="4787900" cy="10779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DFF 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port (D, CLK: in std_logic: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Q, QBAR: out std_logic);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DFF;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55875" y="5445125"/>
            <a:ext cx="64087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شبیه‌ساز در هر پریود دو بار فرایند را اجرا می‌کند.</a:t>
            </a:r>
          </a:p>
          <a:p>
            <a:pPr lvl="1">
              <a:defRPr/>
            </a:pPr>
            <a:r>
              <a:rPr lang="fa-IR" altLang="en-US" kern="0" dirty="0" smtClean="0"/>
              <a:t>اجرای دستور انتساب به </a:t>
            </a:r>
            <a:r>
              <a:rPr lang="en-US" altLang="en-US" sz="2400" kern="0" dirty="0" smtClean="0"/>
              <a:t>QBAR</a:t>
            </a:r>
            <a:r>
              <a:rPr lang="fa-IR" altLang="en-US" kern="0" dirty="0" smtClean="0"/>
              <a:t>؟</a:t>
            </a:r>
            <a:endParaRPr lang="fa-IR" altLang="en-US" kern="0" dirty="0"/>
          </a:p>
        </p:txBody>
      </p:sp>
      <p:sp>
        <p:nvSpPr>
          <p:cNvPr id="39944" name="Rounded Rectangle 12"/>
          <p:cNvSpPr>
            <a:spLocks noChangeArrowheads="1"/>
          </p:cNvSpPr>
          <p:nvPr/>
        </p:nvSpPr>
        <p:spPr bwMode="auto">
          <a:xfrm>
            <a:off x="611188" y="4922838"/>
            <a:ext cx="2232025" cy="3063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45" name="Rounded Rectangle 13"/>
          <p:cNvSpPr>
            <a:spLocks noChangeArrowheads="1"/>
          </p:cNvSpPr>
          <p:nvPr/>
        </p:nvSpPr>
        <p:spPr bwMode="auto">
          <a:xfrm>
            <a:off x="611188" y="3294063"/>
            <a:ext cx="3024187" cy="1503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140200" y="692150"/>
            <a:ext cx="4824413" cy="1008063"/>
          </a:xfrm>
        </p:spPr>
        <p:txBody>
          <a:bodyPr/>
          <a:lstStyle/>
          <a:p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توصیف </a:t>
            </a:r>
            <a:r>
              <a:rPr lang="en-US" altLang="en-US" smtClean="0"/>
              <a:t>FF</a:t>
            </a:r>
            <a:r>
              <a:rPr lang="fa-IR" altLang="en-US" smtClean="0"/>
              <a:t> با لیست حساسیت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A3FF855-9B1F-4F3B-AED1-25B90C41669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468313" y="2887663"/>
            <a:ext cx="5543550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RTL of DFF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L:process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 = ‘1’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QBAR &lt;= not 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431800" y="1703388"/>
            <a:ext cx="4787900" cy="10779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DFF 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port (D, CLK: in std_logic: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Q, QBAR: out std_logic);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DFF;</a:t>
            </a:r>
          </a:p>
        </p:txBody>
      </p:sp>
      <p:sp>
        <p:nvSpPr>
          <p:cNvPr id="41991" name="Rounded Rectangle 7"/>
          <p:cNvSpPr>
            <a:spLocks noChangeArrowheads="1"/>
          </p:cNvSpPr>
          <p:nvPr/>
        </p:nvSpPr>
        <p:spPr bwMode="auto">
          <a:xfrm>
            <a:off x="611188" y="4797425"/>
            <a:ext cx="2232025" cy="3048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992" name="Rounded Rectangle 8"/>
          <p:cNvSpPr>
            <a:spLocks noChangeArrowheads="1"/>
          </p:cNvSpPr>
          <p:nvPr/>
        </p:nvSpPr>
        <p:spPr bwMode="auto">
          <a:xfrm>
            <a:off x="611188" y="3357563"/>
            <a:ext cx="3024187" cy="14398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517650"/>
            <a:ext cx="7772400" cy="4648200"/>
          </a:xfrm>
        </p:spPr>
        <p:txBody>
          <a:bodyPr/>
          <a:lstStyle/>
          <a:p>
            <a:r>
              <a:rPr lang="fa-IR" altLang="en-US" smtClean="0"/>
              <a:t>ساختارهای ترتیبی:</a:t>
            </a:r>
          </a:p>
          <a:p>
            <a:pPr lvl="1"/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روال (</a:t>
            </a:r>
            <a:r>
              <a:rPr lang="en-US" altLang="en-US" smtClean="0"/>
              <a:t>procedure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تابع (</a:t>
            </a:r>
            <a:r>
              <a:rPr lang="en-US" altLang="en-US" smtClean="0"/>
              <a:t>function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E26376B-97ED-48C7-86DB-FA580FBBD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z="3200" smtClean="0"/>
              <a:t>متغیر و سیگنال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924300" y="1046163"/>
            <a:ext cx="5040313" cy="5695950"/>
          </a:xfrm>
        </p:spPr>
        <p:txBody>
          <a:bodyPr/>
          <a:lstStyle/>
          <a:p>
            <a:r>
              <a:rPr lang="fa-IR" altLang="en-US" sz="2800" smtClean="0"/>
              <a:t>متغیر و سیگنال در فرایند:</a:t>
            </a:r>
            <a:endParaRPr lang="en-US" altLang="en-US" sz="2800" smtClean="0"/>
          </a:p>
          <a:p>
            <a:pPr lvl="1"/>
            <a:r>
              <a:rPr lang="fa-IR" altLang="en-US" sz="2400" smtClean="0"/>
              <a:t>متغیر: برای ذخیرة مقادیر موقت و استفاده از مقدار آن در دستورهای بعدی</a:t>
            </a:r>
          </a:p>
          <a:p>
            <a:pPr lvl="1"/>
            <a:r>
              <a:rPr lang="fa-IR" altLang="en-US" sz="2400" smtClean="0"/>
              <a:t>سیگنال: حامل سیگنال سخت‌افزاری</a:t>
            </a:r>
          </a:p>
          <a:p>
            <a:pPr lvl="1"/>
            <a:endParaRPr lang="fa-IR" altLang="en-US" sz="2400" smtClean="0"/>
          </a:p>
          <a:p>
            <a:pPr lvl="1"/>
            <a:r>
              <a:rPr lang="fa-IR" altLang="en-US" sz="2400" smtClean="0"/>
              <a:t>متغیر: انتساب فوری</a:t>
            </a:r>
          </a:p>
          <a:p>
            <a:pPr lvl="1"/>
            <a:r>
              <a:rPr lang="fa-IR" altLang="en-US" sz="2400" smtClean="0"/>
              <a:t>سیگنال: تعویق انتساب تا زمان تعلیق فرایند</a:t>
            </a:r>
          </a:p>
          <a:p>
            <a:pPr lvl="2"/>
            <a:r>
              <a:rPr lang="fa-IR" altLang="en-US" sz="2000" smtClean="0"/>
              <a:t>حتی بدون </a:t>
            </a:r>
            <a:r>
              <a:rPr lang="en-US" altLang="en-US" sz="2000" smtClean="0"/>
              <a:t>after</a:t>
            </a:r>
          </a:p>
          <a:p>
            <a:pPr lvl="2"/>
            <a:r>
              <a:rPr lang="fa-IR" altLang="en-US" sz="2000" smtClean="0"/>
              <a:t>علت: عدم وابستگی به زمان رسیدن به دستورپس از تغییر </a:t>
            </a:r>
            <a:r>
              <a:rPr lang="en-US" altLang="en-US" sz="1800" smtClean="0"/>
              <a:t>S2</a:t>
            </a:r>
          </a:p>
          <a:p>
            <a:pPr lvl="1"/>
            <a:r>
              <a:rPr lang="fa-IR" altLang="en-US" sz="2400" smtClean="0"/>
              <a:t>مدت اجرای فرایند از یک تعلیق به تعلیق دیگر: صفر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FCAA1CF-BB8D-4E25-B1EC-EB80A1F3CC3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468313" y="2133600"/>
            <a:ext cx="3527425" cy="3968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S2: std_logic;</a:t>
            </a:r>
            <a:endParaRPr lang="fa-IR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P1:process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S2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= ‘1’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P1;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P2:process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S2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&lt;= ‘1’;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P2;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z="3200" smtClean="0"/>
              <a:t>متغیر و سیگنال</a:t>
            </a:r>
            <a:endParaRPr lang="en-US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476375" y="1046163"/>
            <a:ext cx="7488238" cy="5695950"/>
          </a:xfrm>
        </p:spPr>
        <p:txBody>
          <a:bodyPr/>
          <a:lstStyle/>
          <a:p>
            <a:r>
              <a:rPr lang="fa-IR" altLang="en-US" sz="2800" smtClean="0"/>
              <a:t>کاربرد عملی متغیر و سیگنال در فرایند:</a:t>
            </a:r>
            <a:endParaRPr lang="en-US" altLang="en-US" sz="2800" smtClean="0"/>
          </a:p>
          <a:p>
            <a:pPr lvl="1"/>
            <a:r>
              <a:rPr lang="fa-IR" altLang="en-US" sz="2400" smtClean="0"/>
              <a:t>متغیر: ابتدای فرایند انتقال مقدار سیگنال در متغیر</a:t>
            </a:r>
          </a:p>
          <a:p>
            <a:pPr lvl="1"/>
            <a:r>
              <a:rPr lang="fa-IR" altLang="en-US" sz="2400" smtClean="0"/>
              <a:t>محاسبات با متغیر</a:t>
            </a:r>
          </a:p>
          <a:p>
            <a:pPr lvl="1"/>
            <a:r>
              <a:rPr lang="fa-IR" altLang="en-US" sz="2400" smtClean="0"/>
              <a:t>انتهای فرایند: انتقال نتیجه به سیگنال</a:t>
            </a:r>
            <a:endParaRPr lang="en-US" altLang="en-US" sz="2400" smtClean="0"/>
          </a:p>
          <a:p>
            <a:pPr lvl="1"/>
            <a:r>
              <a:rPr lang="fa-IR" altLang="en-US" sz="2400" smtClean="0"/>
              <a:t>عدم دسترسی به متغیر در بیرون از فرایند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9F966AB-39D4-40A9-B763-CFD779F308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539750" y="3344863"/>
            <a:ext cx="4537075" cy="3108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S1: std_logic;</a:t>
            </a:r>
            <a:endParaRPr lang="fa-IR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P1:process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...)</a:t>
            </a:r>
            <a:endParaRPr lang="fa-IR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V1: integer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V1 &lt;= S1;</a:t>
            </a: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arithmetic/logic operations on V1;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S1 &lt;= V1;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P1;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pic>
        <p:nvPicPr>
          <p:cNvPr id="46086" name="Picture 9" descr="t_1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1800"/>
            <a:ext cx="1976437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9B41C136-C685-4789-9407-2461FC9AE567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sz="3200" smtClean="0"/>
              <a:t>متغیر و سیگنال</a:t>
            </a:r>
            <a:endParaRPr lang="en-US" altLang="en-US" smtClean="0"/>
          </a:p>
        </p:txBody>
      </p:sp>
      <p:pic>
        <p:nvPicPr>
          <p:cNvPr id="606219" name="process_value_change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556792"/>
            <a:ext cx="40767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06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06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62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06219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z="3200" smtClean="0"/>
              <a:t>انتساب سیگنال و فرایند</a:t>
            </a: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39750" y="1046163"/>
            <a:ext cx="8424863" cy="1784350"/>
          </a:xfrm>
        </p:spPr>
        <p:txBody>
          <a:bodyPr/>
          <a:lstStyle/>
          <a:p>
            <a:r>
              <a:rPr lang="fa-IR" altLang="en-US" sz="2800" smtClean="0"/>
              <a:t>شباهت انتساب به سیگنال در بدنة همروند و در اجرای فرایند</a:t>
            </a:r>
            <a:endParaRPr lang="fa-IR" altLang="en-US" sz="240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A053E1-DA53-427F-8E38-C960AB41B23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539750" y="3522663"/>
            <a:ext cx="4537075" cy="203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S2, S3: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P1:process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S1, S2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fa-IR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S3 &lt;= S1 xor S2;</a:t>
            </a: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 P1;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539750" y="1828800"/>
            <a:ext cx="4537075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S2, S3: std_logic;</a:t>
            </a:r>
            <a:endParaRPr lang="fa-IR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S3 &lt;= S1 xor S2;</a:t>
            </a: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995738" y="836613"/>
            <a:ext cx="4968875" cy="2592387"/>
          </a:xfrm>
        </p:spPr>
        <p:txBody>
          <a:bodyPr/>
          <a:lstStyle/>
          <a:p>
            <a:r>
              <a:rPr lang="fa-IR" altLang="en-US" smtClean="0"/>
              <a:t>تابع:</a:t>
            </a:r>
            <a:endParaRPr lang="en-US" altLang="en-US" smtClean="0"/>
          </a:p>
          <a:p>
            <a:pPr lvl="1"/>
            <a:r>
              <a:rPr lang="fa-IR" altLang="en-US" smtClean="0"/>
              <a:t>دریافت مقادیر با پارامتر</a:t>
            </a:r>
          </a:p>
          <a:p>
            <a:pPr lvl="1"/>
            <a:r>
              <a:rPr lang="fa-IR" altLang="en-US" smtClean="0"/>
              <a:t>انجام محاسبات</a:t>
            </a:r>
          </a:p>
          <a:p>
            <a:pPr lvl="1"/>
            <a:r>
              <a:rPr lang="fa-IR" altLang="en-US" smtClean="0"/>
              <a:t>بازگرداندن یک نتیجه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فراخوانی: </a:t>
            </a:r>
            <a:endParaRPr lang="en-US" altLang="en-US" smtClean="0"/>
          </a:p>
          <a:p>
            <a:pPr lvl="2"/>
            <a:r>
              <a:rPr lang="fa-IR" altLang="en-US" smtClean="0"/>
              <a:t>به جای عبارت</a:t>
            </a:r>
            <a:endParaRPr lang="en-US" altLang="en-US" smtClean="0"/>
          </a:p>
          <a:p>
            <a:pPr lvl="2"/>
            <a:r>
              <a:rPr lang="fa-IR" altLang="en-US" smtClean="0"/>
              <a:t>در بدنة ترتیبی</a:t>
            </a:r>
          </a:p>
          <a:p>
            <a:pPr lvl="2"/>
            <a:r>
              <a:rPr lang="fa-IR" altLang="en-US" smtClean="0"/>
              <a:t>در بدنة همروند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/>
              <a:t>دستورهای ترتیبی غیر از </a:t>
            </a:r>
            <a:r>
              <a:rPr lang="en-US" altLang="en-US" smtClean="0"/>
              <a:t>wait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8D95122-54D4-4FF8-80A0-4922E0A2E6B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2997200"/>
            <a:ext cx="5543550" cy="26781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STH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 (...)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FCOUT (A, B, CIN)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‘0’ then ...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RES &lt;=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FCOUT (A, B, CIN)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 FLAG;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2592387"/>
          </a:xfrm>
        </p:spPr>
        <p:txBody>
          <a:bodyPr/>
          <a:lstStyle/>
          <a:p>
            <a:r>
              <a:rPr lang="fa-IR" altLang="en-US" smtClean="0"/>
              <a:t>تابع:</a:t>
            </a:r>
          </a:p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5411ED2-12F3-4E34-A733-6F179FDD547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7543" y="1556792"/>
            <a:ext cx="8330381" cy="224676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COUNT1 (X: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 </a:t>
            </a:r>
            <a:r>
              <a:rPr lang="en-US" altLang="en-US" sz="1400" strike="sngStrike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is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 integer := 0;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for I in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X’range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loop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X(I) = ‘1’ then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+ 1;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loop;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COUNT1;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8313" y="3968750"/>
            <a:ext cx="5543550" cy="2246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L1: process (...)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A: std_logic_vector (0 to 3);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A: std_logic_vector (15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COUNT1 (A) &gt; 2 then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for I in 1 to COUNT1(B)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916238" y="620713"/>
            <a:ext cx="6048375" cy="2592387"/>
          </a:xfrm>
        </p:spPr>
        <p:txBody>
          <a:bodyPr/>
          <a:lstStyle/>
          <a:p>
            <a:r>
              <a:rPr lang="fa-IR" altLang="en-US" smtClean="0"/>
              <a:t>روال </a:t>
            </a:r>
            <a:r>
              <a:rPr lang="fa-IR" altLang="en-US" sz="2800" smtClean="0"/>
              <a:t>(</a:t>
            </a:r>
            <a:r>
              <a:rPr lang="en-US" altLang="en-US" sz="2800" smtClean="0"/>
              <a:t>procedure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دریافت مقادیر با پارامتر</a:t>
            </a:r>
          </a:p>
          <a:p>
            <a:pPr lvl="1"/>
            <a:r>
              <a:rPr lang="fa-IR" altLang="en-US" smtClean="0"/>
              <a:t>انجام محاسبات و عملیات (همة دستورهای ترتیبی)</a:t>
            </a:r>
          </a:p>
          <a:p>
            <a:pPr lvl="1"/>
            <a:r>
              <a:rPr lang="fa-IR" altLang="en-US" smtClean="0"/>
              <a:t>فراخوانی: </a:t>
            </a:r>
            <a:endParaRPr lang="en-US" altLang="en-US" smtClean="0"/>
          </a:p>
          <a:p>
            <a:pPr lvl="2"/>
            <a:r>
              <a:rPr lang="fa-IR" altLang="en-US" smtClean="0"/>
              <a:t>به جای دستور</a:t>
            </a:r>
            <a:endParaRPr lang="en-US" altLang="en-US" smtClean="0"/>
          </a:p>
          <a:p>
            <a:pPr lvl="2"/>
            <a:r>
              <a:rPr lang="fa-IR" altLang="en-US" smtClean="0"/>
              <a:t>در بدنة ترتیبی</a:t>
            </a:r>
          </a:p>
          <a:p>
            <a:pPr lvl="2"/>
            <a:r>
              <a:rPr lang="fa-IR" altLang="en-US" smtClean="0"/>
              <a:t>در بدنة همروند</a:t>
            </a:r>
          </a:p>
          <a:p>
            <a:pPr lvl="1"/>
            <a:r>
              <a:rPr lang="fa-IR" altLang="en-US" smtClean="0"/>
              <a:t>پارامترها:</a:t>
            </a:r>
          </a:p>
          <a:p>
            <a:pPr lvl="2"/>
            <a:r>
              <a:rPr lang="fa-IR" altLang="en-US" smtClean="0"/>
              <a:t>ورودی (</a:t>
            </a:r>
            <a:r>
              <a:rPr lang="en-US" altLang="en-US" smtClean="0"/>
              <a:t>in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خروجی (برای بازگرداندن یک یا چند نتیجه) (</a:t>
            </a:r>
            <a:r>
              <a:rPr lang="en-US" altLang="en-US" smtClean="0"/>
              <a:t>out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ورودی-خروجی (</a:t>
            </a:r>
            <a:r>
              <a:rPr lang="en-US" altLang="en-US" smtClean="0"/>
              <a:t>inout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020D090-53FA-4EBE-BB67-26739B3344D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916238" y="620713"/>
            <a:ext cx="6048375" cy="2592387"/>
          </a:xfrm>
        </p:spPr>
        <p:txBody>
          <a:bodyPr/>
          <a:lstStyle/>
          <a:p>
            <a:r>
              <a:rPr lang="fa-IR" altLang="en-US" smtClean="0"/>
              <a:t>روال </a:t>
            </a:r>
            <a:r>
              <a:rPr lang="fa-IR" altLang="en-US" sz="2800" smtClean="0"/>
              <a:t>(</a:t>
            </a:r>
            <a:r>
              <a:rPr lang="en-US" altLang="en-US" sz="2800" smtClean="0"/>
              <a:t>procedure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B42CC2D-0F66-41A9-AA1E-2D785A4BE70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838" y="2601913"/>
            <a:ext cx="8329612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procedure MINMAX (signal S1, S2: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signal MIN, MAX: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integer)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S1 &gt; S2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MAX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MIN &lt;= S2;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MAX &lt;= S2;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MIN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procedure MINMAX;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76375" y="908050"/>
            <a:ext cx="7343775" cy="4752975"/>
          </a:xfrm>
        </p:spPr>
        <p:txBody>
          <a:bodyPr/>
          <a:lstStyle/>
          <a:p>
            <a:r>
              <a:rPr lang="fa-IR" altLang="en-US" smtClean="0"/>
              <a:t>روال </a:t>
            </a:r>
            <a:r>
              <a:rPr lang="fa-IR" altLang="en-US" sz="2800" smtClean="0"/>
              <a:t>(</a:t>
            </a:r>
            <a:r>
              <a:rPr lang="en-US" altLang="en-US" sz="2800" smtClean="0"/>
              <a:t>procedure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z="2800" smtClean="0"/>
          </a:p>
          <a:p>
            <a:pPr lvl="1"/>
            <a:r>
              <a:rPr lang="fa-IR" altLang="en-US" smtClean="0"/>
              <a:t>فراخوانی در بدنة ترتیبی:</a:t>
            </a:r>
          </a:p>
          <a:p>
            <a:pPr lvl="2"/>
            <a:r>
              <a:rPr lang="fa-IR" altLang="en-US" smtClean="0"/>
              <a:t>زمان رسیدن به آن</a:t>
            </a:r>
          </a:p>
          <a:p>
            <a:pPr lvl="1"/>
            <a:r>
              <a:rPr lang="fa-IR" altLang="en-US" smtClean="0"/>
              <a:t>فراخوانی در بدنة همروند:</a:t>
            </a:r>
          </a:p>
          <a:p>
            <a:pPr lvl="2"/>
            <a:r>
              <a:rPr lang="fa-IR" altLang="en-US" smtClean="0"/>
              <a:t>هر بار پارامتر ورودی سیگنال تغییر کند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/>
              <a:t>همة دستورهای ترتیبی مجازند</a:t>
            </a:r>
          </a:p>
          <a:p>
            <a:pPr lvl="1"/>
            <a:r>
              <a:rPr lang="en-US" altLang="en-US" smtClean="0"/>
              <a:t>Wait</a:t>
            </a:r>
            <a:r>
              <a:rPr lang="fa-IR" altLang="en-US" smtClean="0"/>
              <a:t> در صورتی که تابعی آن را فراخوانی نکرده باشد!</a:t>
            </a: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C608DB-52CD-42AD-96C0-7648B50A60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2771775" y="908050"/>
            <a:ext cx="6192838" cy="5113338"/>
          </a:xfrm>
        </p:spPr>
        <p:txBody>
          <a:bodyPr/>
          <a:lstStyle/>
          <a:p>
            <a:r>
              <a:rPr lang="fa-IR" altLang="en-US" smtClean="0"/>
              <a:t>حالت و کلاس پارامترها در تابع و روال:</a:t>
            </a:r>
          </a:p>
          <a:p>
            <a:pPr lvl="1"/>
            <a:r>
              <a:rPr lang="fa-IR" altLang="en-US" smtClean="0"/>
              <a:t>تابع:</a:t>
            </a:r>
          </a:p>
          <a:p>
            <a:pPr lvl="2"/>
            <a:r>
              <a:rPr lang="en-US" altLang="en-US" sz="2000" smtClean="0"/>
              <a:t>constant</a:t>
            </a:r>
          </a:p>
          <a:p>
            <a:pPr lvl="2"/>
            <a:r>
              <a:rPr lang="en-US" altLang="en-US" sz="2000" smtClean="0"/>
              <a:t>signal</a:t>
            </a:r>
          </a:p>
          <a:p>
            <a:pPr lvl="2"/>
            <a:r>
              <a:rPr lang="en-US" altLang="en-US" sz="2000" smtClean="0"/>
              <a:t>file</a:t>
            </a:r>
          </a:p>
          <a:p>
            <a:pPr lvl="1"/>
            <a:endParaRPr lang="en-US" altLang="en-US" smtClean="0"/>
          </a:p>
          <a:p>
            <a:pPr lvl="1"/>
            <a:r>
              <a:rPr lang="fa-IR" altLang="en-US" smtClean="0"/>
              <a:t>روال:</a:t>
            </a:r>
          </a:p>
          <a:p>
            <a:pPr lvl="2"/>
            <a:r>
              <a:rPr lang="en-US" altLang="en-US" sz="2000" smtClean="0"/>
              <a:t>constant</a:t>
            </a:r>
          </a:p>
          <a:p>
            <a:pPr lvl="2"/>
            <a:r>
              <a:rPr lang="en-US" altLang="en-US" sz="2000" smtClean="0"/>
              <a:t>signal</a:t>
            </a:r>
          </a:p>
          <a:p>
            <a:pPr lvl="2"/>
            <a:r>
              <a:rPr lang="en-US" altLang="en-US" sz="2000" smtClean="0"/>
              <a:t>file</a:t>
            </a:r>
            <a:endParaRPr lang="fa-IR" altLang="en-US" sz="2000" smtClean="0"/>
          </a:p>
          <a:p>
            <a:pPr lvl="2"/>
            <a:r>
              <a:rPr lang="en-US" altLang="en-US" sz="2000" smtClean="0"/>
              <a:t>variable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14D4283-7674-4066-B555-4671D43DFA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850" y="2081213"/>
          <a:ext cx="6096000" cy="250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16110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857276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03911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3392900"/>
                    </a:ext>
                  </a:extLst>
                </a:gridCol>
              </a:tblGrid>
              <a:tr h="396391">
                <a:tc gridSpan="2"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روال</a:t>
                      </a:r>
                      <a:endParaRPr lang="en-US" sz="2000" b="1" dirty="0"/>
                    </a:p>
                  </a:txBody>
                  <a:tcPr marT="45737" marB="4573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تابع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2082829217"/>
                  </a:ext>
                </a:extLst>
              </a:tr>
              <a:tr h="70130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out</a:t>
                      </a:r>
                    </a:p>
                    <a:p>
                      <a:pPr algn="ctr" rtl="0"/>
                      <a:r>
                        <a:rPr lang="en-US" sz="2000" b="1" dirty="0" err="1" smtClean="0"/>
                        <a:t>inout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in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in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حالت</a:t>
                      </a:r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382187344"/>
                  </a:ext>
                </a:extLst>
              </a:tr>
              <a:tr h="100622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signal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variable</a:t>
                      </a:r>
                    </a:p>
                    <a:p>
                      <a:pPr algn="ctr" rtl="0"/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signal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variable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constant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signal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constant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کلاس</a:t>
                      </a:r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559773185"/>
                  </a:ext>
                </a:extLst>
              </a:tr>
              <a:tr h="396391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file</a:t>
                      </a:r>
                      <a:endParaRPr lang="en-US" sz="2000" b="1" dirty="0"/>
                    </a:p>
                  </a:txBody>
                  <a:tcPr marT="45737" marB="4573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بدون حالت</a:t>
                      </a:r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5491752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03350" y="1382713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حالت‌ها و کلاس‌های مجاز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1050" y="4572000"/>
            <a:ext cx="41052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کلاس پیش‌فرض:</a:t>
            </a:r>
          </a:p>
          <a:p>
            <a:pPr lvl="2">
              <a:defRPr/>
            </a:pPr>
            <a:r>
              <a:rPr lang="fa-IR" altLang="en-US" kern="0" dirty="0" smtClean="0"/>
              <a:t>برای </a:t>
            </a:r>
            <a:r>
              <a:rPr lang="en-US" altLang="en-US" sz="2000" kern="0" dirty="0" smtClean="0"/>
              <a:t>in</a:t>
            </a:r>
            <a:r>
              <a:rPr lang="fa-IR" altLang="en-US" sz="2000" kern="0" dirty="0" smtClean="0"/>
              <a:t>: </a:t>
            </a:r>
            <a:r>
              <a:rPr lang="en-US" altLang="en-US" sz="2000" kern="0" dirty="0" smtClean="0"/>
              <a:t>constant</a:t>
            </a:r>
          </a:p>
          <a:p>
            <a:pPr lvl="2">
              <a:defRPr/>
            </a:pPr>
            <a:r>
              <a:rPr lang="fa-IR" altLang="en-US" kern="0" dirty="0" smtClean="0"/>
              <a:t>برای </a:t>
            </a:r>
            <a:r>
              <a:rPr lang="en-US" altLang="en-US" sz="2000" kern="0" dirty="0" smtClean="0"/>
              <a:t>out</a:t>
            </a:r>
            <a:r>
              <a:rPr lang="fa-IR" altLang="en-US" sz="2000" kern="0" dirty="0" smtClean="0"/>
              <a:t>: </a:t>
            </a:r>
            <a:r>
              <a:rPr lang="en-US" altLang="en-US" sz="2000" kern="0" dirty="0" smtClean="0"/>
              <a:t>variable</a:t>
            </a:r>
          </a:p>
          <a:p>
            <a:pPr lvl="2">
              <a:defRPr/>
            </a:pPr>
            <a:r>
              <a:rPr lang="fa-IR" altLang="en-US" kern="0" dirty="0" smtClean="0"/>
              <a:t>برای </a:t>
            </a:r>
            <a:r>
              <a:rPr lang="en-US" altLang="en-US" sz="2000" kern="0" dirty="0" err="1" smtClean="0"/>
              <a:t>inout</a:t>
            </a:r>
            <a:r>
              <a:rPr lang="fa-IR" altLang="en-US" sz="2000" kern="0" dirty="0" smtClean="0"/>
              <a:t>: </a:t>
            </a:r>
            <a:r>
              <a:rPr lang="en-US" altLang="en-US" sz="2000" kern="0" dirty="0" smtClean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fa-IR" altLang="en-US" smtClean="0"/>
              <a:t>انتساب سیگنال: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9E4EEE2-1CC9-47EC-A5CC-E47499E8D74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1484313"/>
            <a:ext cx="5111750" cy="339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MYSIG &lt;= (A or B) xor C after 10 ns;</a:t>
            </a: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468313" y="2133600"/>
            <a:ext cx="5111750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 &lt;= not CLK after PERIOD/2;</a:t>
            </a:r>
          </a:p>
        </p:txBody>
      </p:sp>
      <p:sp>
        <p:nvSpPr>
          <p:cNvPr id="9223" name="Rectangle 2"/>
          <p:cNvSpPr>
            <a:spLocks noChangeArrowheads="1"/>
          </p:cNvSpPr>
          <p:nvPr/>
        </p:nvSpPr>
        <p:spPr bwMode="auto">
          <a:xfrm>
            <a:off x="468313" y="3051175"/>
            <a:ext cx="8329612" cy="15700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&lt;= ‘0’, ‘1’ after 5 ns, ‘0’ after 7 ns, ‘1’ after 12 ns,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4213" y="4849813"/>
            <a:ext cx="7772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انتساب مقدار اولیه: با نماد :=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8313" y="5538788"/>
            <a:ext cx="5111750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S1: bit := ‘0’;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76375" y="908050"/>
            <a:ext cx="7343775" cy="4033838"/>
          </a:xfrm>
        </p:spPr>
        <p:txBody>
          <a:bodyPr/>
          <a:lstStyle/>
          <a:p>
            <a:r>
              <a:rPr lang="fa-IR" altLang="en-US" smtClean="0"/>
              <a:t>گرانبار کردن </a:t>
            </a:r>
            <a:r>
              <a:rPr lang="fa-IR" altLang="en-US" sz="2800" smtClean="0"/>
              <a:t>(</a:t>
            </a:r>
            <a:r>
              <a:rPr lang="en-US" altLang="en-US" sz="2800" smtClean="0"/>
              <a:t>overloading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z="2800" smtClean="0"/>
          </a:p>
          <a:p>
            <a:pPr lvl="1"/>
            <a:r>
              <a:rPr lang="fa-IR" altLang="en-US" smtClean="0"/>
              <a:t>چند زیربرنامه با نام یکسان:</a:t>
            </a:r>
          </a:p>
          <a:p>
            <a:pPr lvl="2"/>
            <a:r>
              <a:rPr lang="fa-IR" altLang="en-US" smtClean="0"/>
              <a:t> تعداد و/یا نوع پارامترها متفاوت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/>
              <a:t>نام یکتای تابع:</a:t>
            </a:r>
          </a:p>
          <a:p>
            <a:pPr lvl="2"/>
            <a:r>
              <a:rPr lang="fa-IR" altLang="en-US" smtClean="0"/>
              <a:t>نام تابع + نوع دادة هر پارامتر + نوع مقدار بازگردانده شده</a:t>
            </a:r>
            <a:endParaRPr lang="en-US" altLang="en-US" smtClean="0"/>
          </a:p>
          <a:p>
            <a:pPr lvl="2"/>
            <a:r>
              <a:rPr lang="fa-IR" altLang="en-US" smtClean="0"/>
              <a:t>نام پارامتر و کلاس پارامترها جزو نام یکتا نیست.</a:t>
            </a:r>
          </a:p>
          <a:p>
            <a:pPr lvl="2"/>
            <a:endParaRPr lang="fa-IR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431CDBC-8DF6-4A82-9AD8-2A119435863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838" y="4924425"/>
            <a:ext cx="5534025" cy="739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FUNC1 (integer I: bit B) return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FUNC1 (real r: bit B) return bit;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71BA1BEF-B745-4060-A90C-C9169EF66315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66565" name="Text Box 1028"/>
          <p:cNvSpPr txBox="1">
            <a:spLocks noChangeArrowheads="1"/>
          </p:cNvSpPr>
          <p:nvPr/>
        </p:nvSpPr>
        <p:spPr bwMode="auto">
          <a:xfrm>
            <a:off x="539750" y="2492375"/>
            <a:ext cx="4267200" cy="3786188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procedure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READ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line;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character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procedure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READ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line;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character;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   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GOOD</a:t>
            </a:r>
            <a:r>
              <a:rPr lang="en-US" altLang="en-US" sz="1600" b="0">
                <a:solidFill>
                  <a:srgbClr val="FF0000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FF0000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600" b="0">
                <a:solidFill>
                  <a:srgbClr val="FF0000"/>
                </a:solidFill>
                <a:latin typeface="Times New Roman" panose="02020603050405020304" pitchFamily="18" charset="0"/>
                <a:cs typeface="Lotus" pitchFamily="2" charset="0"/>
              </a:rPr>
              <a:t>     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boolean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procedure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READ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line;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);</a:t>
            </a:r>
            <a:endParaRPr lang="fa-IR" altLang="en-US" sz="1600" b="0">
              <a:solidFill>
                <a:srgbClr val="0000CC"/>
              </a:solidFill>
              <a:latin typeface="Helvetica" panose="020B0604020202020204" pitchFamily="34" charset="0"/>
              <a:cs typeface="Lotus" pitchFamily="2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itchFamily="2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procedure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READ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line;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integer;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GOOD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boolean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itchFamily="2" charset="0"/>
            </a:endParaRPr>
          </a:p>
        </p:txBody>
      </p:sp>
      <p:sp>
        <p:nvSpPr>
          <p:cNvPr id="66566" name="Rectangle 1"/>
          <p:cNvSpPr>
            <a:spLocks noChangeArrowheads="1"/>
          </p:cNvSpPr>
          <p:nvPr/>
        </p:nvSpPr>
        <p:spPr bwMode="auto">
          <a:xfrm>
            <a:off x="471488" y="1916113"/>
            <a:ext cx="5829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procedure READLINE (file F: TEXT; L: inout LINE);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76375" y="908050"/>
            <a:ext cx="7343775" cy="216058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kern="0" dirty="0" smtClean="0"/>
              <a:t>پکیج </a:t>
            </a:r>
            <a:r>
              <a:rPr lang="en-US" altLang="en-US" kern="0" dirty="0" err="1" smtClean="0"/>
              <a:t>textio</a:t>
            </a:r>
            <a:r>
              <a:rPr lang="fa-IR" altLang="en-US" kern="0" dirty="0" smtClean="0"/>
              <a:t>:</a:t>
            </a:r>
          </a:p>
          <a:p>
            <a:pPr lvl="1">
              <a:defRPr/>
            </a:pPr>
            <a:r>
              <a:rPr lang="fa-IR" altLang="en-US" sz="2600" kern="0" dirty="0" smtClean="0"/>
              <a:t>استخراج داده‌ها با نوع داده‌های گوناگون از یک </a:t>
            </a:r>
            <a:r>
              <a:rPr lang="en-US" altLang="en-US" sz="2600" kern="0" dirty="0" smtClean="0"/>
              <a:t>line</a:t>
            </a:r>
            <a:r>
              <a:rPr lang="fa-IR" altLang="en-US" sz="2600" kern="0" dirty="0" smtClean="0"/>
              <a:t>:</a:t>
            </a:r>
            <a:endParaRPr lang="en-US" altLang="en-US" sz="26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عملگرها</a:t>
            </a:r>
            <a:endParaRPr lang="en-US" alt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476375" y="908050"/>
            <a:ext cx="7343775" cy="4033838"/>
          </a:xfrm>
        </p:spPr>
        <p:txBody>
          <a:bodyPr/>
          <a:lstStyle/>
          <a:p>
            <a:r>
              <a:rPr lang="fa-IR" altLang="en-US" smtClean="0"/>
              <a:t>عملگر</a:t>
            </a:r>
            <a:endParaRPr lang="en-US" altLang="en-US" sz="2800" smtClean="0"/>
          </a:p>
          <a:p>
            <a:pPr lvl="1"/>
            <a:r>
              <a:rPr lang="fa-IR" altLang="en-US" smtClean="0"/>
              <a:t>مانند تابع با یک یا دو عملوند</a:t>
            </a:r>
          </a:p>
          <a:p>
            <a:pPr lvl="1"/>
            <a:r>
              <a:rPr lang="fa-IR" altLang="en-US" smtClean="0"/>
              <a:t>طراح می‌تواند گرانبار کند</a:t>
            </a:r>
          </a:p>
          <a:p>
            <a:pPr lvl="2"/>
            <a:r>
              <a:rPr lang="fa-IR" altLang="en-US" smtClean="0"/>
              <a:t>نه برای انواع داده‌ای که عملگر برای آن تعریف شده</a:t>
            </a:r>
          </a:p>
          <a:p>
            <a:pPr lvl="2"/>
            <a:r>
              <a:rPr lang="fa-IR" altLang="en-US" smtClean="0"/>
              <a:t>نه برای نمادهای غیر عملگر (مثل </a:t>
            </a:r>
            <a:r>
              <a:rPr lang="en-US" altLang="en-US" smtClean="0"/>
              <a:t>@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 تعداد و/یا نوع پارامترها متفاوت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5594DE1-BED1-4F2C-AA20-2DE8DA12E90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عملگرها</a:t>
            </a:r>
            <a:endParaRPr lang="en-US" altLang="en-US" smtClean="0"/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7EE77B0-1E85-4B4C-8364-13DA6BAB93E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12788" y="866775"/>
            <a:ext cx="7315200" cy="5657850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package P_BIT_ARITH 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function "+" (L: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; R: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 return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; -- 1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function "+" (L: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; R: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 return bit_vector;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-- 2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function "+" (L: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; R: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 return bit_vector;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-- 3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function "+" (L: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; R: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) return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;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-- 4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 P_BIT_ARITH;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itchFamily="2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use work.P_BIT_ARITH.all;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itchFamily="2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entity OVERLOADED 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port(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A_VEC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, 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B_VEC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 in 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(3 downto 0);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A_INT, B_INT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 in 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range 0 to 15;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Q_VEC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 out 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(3 downto 0);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Q_INT: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out 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range 0 to 15);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 OVERLOADED;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architecture EXAMPLE of OVERLOADED 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begin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Q_VEC &lt;= A_VEC + B_VEC; -- a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Q_VEC &lt;= A_INT + B_VEC; -- b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Q_VEC &lt;= A_VEC + B_INT; -- c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Q_VEC &lt;= A_INT + B_INT; -- d  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  <a:sym typeface="Wingdings" panose="05000000000000000000" pitchFamily="2" charset="2"/>
              </a:rPr>
              <a:t> </a:t>
            </a:r>
            <a:r>
              <a:rPr lang="en-US" altLang="en-US" sz="1400" b="0">
                <a:solidFill>
                  <a:srgbClr val="FF0000"/>
                </a:solidFill>
                <a:latin typeface="Helvetica" panose="020B0604020202020204" pitchFamily="34" charset="0"/>
                <a:cs typeface="Lotus" pitchFamily="2" charset="0"/>
                <a:sym typeface="Wingdings" panose="05000000000000000000" pitchFamily="2" charset="2"/>
              </a:rPr>
              <a:t>Error: INT+INT returns INT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Q_INT &lt;= A_VEC + B_VEC; -- e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Q_INT &lt;= A_INT + B_INT; -- f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 EXAMPLE;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ساختارهای همروند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Concurrent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دستورهای همروند</a:t>
            </a:r>
            <a:endParaRPr lang="en-US" alt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ساختار همروند:</a:t>
            </a:r>
          </a:p>
          <a:p>
            <a:pPr lvl="1"/>
            <a:r>
              <a:rPr lang="fa-IR" altLang="en-US" smtClean="0"/>
              <a:t>پیش‌فرض</a:t>
            </a:r>
          </a:p>
          <a:p>
            <a:r>
              <a:rPr lang="fa-IR" altLang="en-US" smtClean="0"/>
              <a:t>دستورهای همروند:</a:t>
            </a:r>
          </a:p>
          <a:p>
            <a:pPr lvl="1"/>
            <a:r>
              <a:rPr lang="fa-IR" altLang="en-US" smtClean="0"/>
              <a:t>انتساب سیگنال</a:t>
            </a:r>
          </a:p>
          <a:p>
            <a:pPr lvl="1"/>
            <a:r>
              <a:rPr lang="fa-IR" altLang="en-US" smtClean="0"/>
              <a:t>ایجاد نمونه</a:t>
            </a:r>
          </a:p>
          <a:p>
            <a:pPr lvl="1"/>
            <a:r>
              <a:rPr lang="fa-IR" altLang="en-US" smtClean="0"/>
              <a:t>فراخوانی روال</a:t>
            </a:r>
          </a:p>
          <a:p>
            <a:pPr lvl="1"/>
            <a:r>
              <a:rPr lang="fa-IR" altLang="en-US" smtClean="0"/>
              <a:t>فرایند</a:t>
            </a:r>
          </a:p>
          <a:p>
            <a:pPr lvl="1"/>
            <a:r>
              <a:rPr lang="fa-IR" altLang="en-US" smtClean="0"/>
              <a:t>انتساب سیگنال شرطی </a:t>
            </a:r>
          </a:p>
          <a:p>
            <a:pPr lvl="2"/>
            <a:r>
              <a:rPr lang="en-US" altLang="en-US" smtClean="0"/>
              <a:t>when-else</a:t>
            </a:r>
          </a:p>
          <a:p>
            <a:pPr lvl="1"/>
            <a:r>
              <a:rPr lang="fa-IR" altLang="en-US" smtClean="0"/>
              <a:t>انتساب سیگنال انتخابی</a:t>
            </a:r>
          </a:p>
          <a:p>
            <a:pPr lvl="2"/>
            <a:r>
              <a:rPr lang="en-US" altLang="en-US" smtClean="0"/>
              <a:t>with-select-when</a:t>
            </a:r>
            <a:endParaRPr lang="fa-IR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A50B33E-5A5D-41F7-80EA-18973EA1E3D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53578019-5FD1-411C-9760-97597EC76C75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Signal Assignment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3581400" y="1752600"/>
            <a:ext cx="4267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Condition is a Boolean expression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Mandatory else path, unless unconditional assignment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conditions may overlap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priority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Similar to if ..., elsif ..., else constructs </a:t>
            </a: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368300" y="1912938"/>
            <a:ext cx="3124200" cy="2598737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TARGET &lt;= VALUE_1 when CONDITION_1 else</a:t>
            </a:r>
            <a:b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</a:t>
            </a:r>
            <a: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VALUE_2 when CONDITION_2 else</a:t>
            </a:r>
            <a:b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</a:t>
            </a:r>
            <a: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. . .</a:t>
            </a:r>
            <a:b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8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</a:t>
            </a:r>
            <a:r>
              <a:rPr lang="en-US" altLang="en-US" sz="18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VALUE_n;</a:t>
            </a:r>
          </a:p>
        </p:txBody>
      </p:sp>
      <p:sp>
        <p:nvSpPr>
          <p:cNvPr id="531479" name="Text Box 23"/>
          <p:cNvSpPr txBox="1">
            <a:spLocks noChangeArrowheads="1"/>
          </p:cNvSpPr>
          <p:nvPr/>
        </p:nvSpPr>
        <p:spPr bwMode="auto">
          <a:xfrm>
            <a:off x="762000" y="53340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ar-SA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  </a:t>
            </a:r>
            <a:r>
              <a:rPr lang="fa-IR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هرگاه تغييري روي </a:t>
            </a:r>
            <a:r>
              <a:rPr lang="fa-IR" altLang="en-US" sz="2000">
                <a:solidFill>
                  <a:srgbClr val="FF0000"/>
                </a:solidFill>
                <a:latin typeface="Times New Roman" panose="02020603050405020304" pitchFamily="18" charset="0"/>
                <a:cs typeface="Lotus" pitchFamily="2" charset="0"/>
              </a:rPr>
              <a:t>سيگنالهاي</a:t>
            </a:r>
            <a:r>
              <a:rPr lang="fa-IR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 سمت راست رخ دهد اين انتساب بار ديگر ارزيابي مي شود (هميشه فعال است)</a:t>
            </a: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build="p" autoUpdateAnimBg="0"/>
      <p:bldP spid="5314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14792A6F-3B8C-432C-97E0-B9537E53BC64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Conditional Signal Assignment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52438" y="1052513"/>
            <a:ext cx="5703887" cy="54451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6363" indent="-106363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	entity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CONDITIONAL_ASSIGNMENT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(A,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X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(3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downto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0);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Z_CONC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(3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downto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0);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Z_SEQ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bit_vector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(3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downto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0));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 CONDITIONAL_ASSIGNMENT;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architecture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EXAMPLE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of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CONDITIONAL_ASSIGNMENT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begin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Concurrent version of conditional signal assignment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Z_CONC &lt;= B when X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=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"1111" else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 when X &gt; "1000" else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A;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Equivalent sequential statements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process (A,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X)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begin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if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(X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=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"1111")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then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Z_SEQ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&lt;=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elsif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(X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&gt;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"1000")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then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Z_SEQ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&lt;=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else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Z_SEQ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&lt;=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A;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if;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 process;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EXAMPLE;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6386513" y="3716338"/>
            <a:ext cx="2362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ar-SA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</a:t>
            </a:r>
            <a:r>
              <a:rPr lang="fa-I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توجه: در پروسس، همة سيگنالهاي سمت راست انتساب در ليست حساسيت آمده اند.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98184A40-73B5-4A33-8553-5BF7D3111E26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Selected Signal Assignment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4038600" y="1752600"/>
            <a:ext cx="4267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Choice options must not overlap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All choice options have to be covered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single values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value range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selection of values</a:t>
            </a:r>
            <a:b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</a:b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("|" means "or")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"when others" covers all remaining choice options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rPr>
              <a:t>Similar to case ..., when ... constructs</a:t>
            </a: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338138" y="1912938"/>
            <a:ext cx="3657600" cy="37941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with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EXPRESSION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select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TARGET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&lt;=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VALUE_1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CHOICE_1,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VALUE_2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CHOICE_2 | CHOICE_3,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VALUE_3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CHOICE_4 to CHOICE_5,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VALUE_n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others;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F9DA3C79-EB85-4C7E-B004-87239489FFC8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Selected Signal Assignment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524001" y="981075"/>
            <a:ext cx="4848200" cy="5478423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06363" indent="-106363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entity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SELECTED_ASSIGNMENT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port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(A,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X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range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0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to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15;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Z_CONC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out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integer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range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0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to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15;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Z_SEQ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: out integer range 0 to 15);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SELECTED_ASSIGNMENT;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architecture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EXAMPLE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of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SELECTED_ASSIGNMENT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is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begin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Concurrent version of selected signal assignment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with X select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Z_CONC &lt;= A when 0,</a:t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 when 7 | 9,</a:t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 when 1 to 5,</a:t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       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0 when others;</a:t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-- Equivalent sequential statements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process (A, B, C, X)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begin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case X is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 0 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=&gt; Z_SEQ &lt;= A;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 7 | 9 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=&gt; Z_SEQ &lt;= B;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 1 to 5 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=&gt; Z_SEQ &lt;= C;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when others =&gt; Z_SEQ &lt;= 0;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      end case;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 end process;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itchFamily="2" charset="0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EXAMPLE;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fa-IR" altLang="en-US" smtClean="0"/>
              <a:t>انتساب متغیر:</a:t>
            </a:r>
            <a:endParaRPr lang="en-US" altLang="en-US" smtClean="0"/>
          </a:p>
          <a:p>
            <a:endParaRPr lang="fa-IR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C127A30-99EF-44E5-AACA-E7755597A12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68313" y="1484313"/>
            <a:ext cx="5111750" cy="339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MYVAR := (A or B) xor C;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4213" y="2133600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بدون زمان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itchFamily="2" charset="0"/>
            </a:endParaRP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0F04BC72-0855-407D-8522-F0C1B5E60A56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Selected Signal Assignment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755650" y="2120900"/>
            <a:ext cx="7273925" cy="31083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6363" indent="-106363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entity MUX4 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 port (DIN : in std_logic_vector (3 downto 0);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          SEL : in std_logic_vector (1 downto 0);: in integer range 0 to 15;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          DOUT : out std_logic);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 MUX2;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architecture ARCHMUX of MUX4 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begin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  with SEL select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      DOUT &lt;= DIN (3) when “11”,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                       DIN (2) when “10”,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                     DIN (1) when “01”,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                      DIN (0) when others;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itchFamily="2" charset="0"/>
              </a:rPr>
              <a:t>end ARCHMUX;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If-then-else</a:t>
            </a:r>
            <a:r>
              <a:rPr lang="fa-IR" altLang="en-US" smtClean="0"/>
              <a:t>:</a:t>
            </a:r>
            <a:endParaRPr lang="en-US" altLang="en-US" smtClean="0"/>
          </a:p>
          <a:p>
            <a:endParaRPr lang="fa-IR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8EB222F-CDDA-42EA-A396-47A2DA616AD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68313" y="1463675"/>
            <a:ext cx="5111750" cy="831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CONDITION 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468313" y="2420938"/>
            <a:ext cx="5111750" cy="15700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if CONDITION 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468313" y="4221163"/>
            <a:ext cx="5111750" cy="20621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CONDITION 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 CONDITION 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· · ·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Case-when</a:t>
            </a:r>
            <a:r>
              <a:rPr lang="fa-IR" altLang="en-US" smtClean="0"/>
              <a:t>:</a:t>
            </a:r>
            <a:endParaRPr lang="en-US" altLang="en-US" smtClean="0"/>
          </a:p>
          <a:p>
            <a:endParaRPr lang="fa-IR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A9848C8-FA71-4CEC-840F-2A7E7A1F483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68313" y="1557338"/>
            <a:ext cx="5111750" cy="3784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case  EXPRESSION  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VALUE_1  =&gt;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VALUE_2 | VALUE_3   =&gt;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VALUE_4 to VALUE_N  =&gt;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 others =&gt;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  case 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188" y="5426075"/>
            <a:ext cx="7772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سازگاری نوع دادة مقادیر و عبارت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8DFE7DB-894E-42BA-8CB4-B7239AE898B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68313" y="901700"/>
            <a:ext cx="7559675" cy="5264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(SELECT: in std_logic_vector (1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D0, D1, D2, D3: in std_logic_vector (7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DOUT: in std_logic_vector (7 downto 0));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(SELECT, D0, D1, D2, D3)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SELECT 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    when  ”00” =&gt; DOUT &lt;= D0;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    when  ”01” =&gt; DOUT &lt;= D1;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    when  ”10” =&gt; DOUT &lt;= D2;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     when  ”11” =&gt; DOUT &lt;= D3;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     when  others =&gt; DOUT &lt;= “XXXXXXXX”;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 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20938"/>
            <a:ext cx="7772400" cy="1079500"/>
          </a:xfrm>
        </p:spPr>
        <p:txBody>
          <a:bodyPr/>
          <a:lstStyle/>
          <a:p>
            <a:pPr lvl="1"/>
            <a:r>
              <a:rPr lang="fa-IR" altLang="en-US" smtClean="0">
                <a:solidFill>
                  <a:schemeClr val="tx1"/>
                </a:solidFill>
              </a:rPr>
              <a:t>همة حالت‌ها باید پوشش داده شوند.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716463" y="2997200"/>
            <a:ext cx="36718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2 to 5</a:t>
            </a:r>
            <a:r>
              <a:rPr lang="fa-IR" kern="0" dirty="0" smtClean="0">
                <a:solidFill>
                  <a:schemeClr val="tx1"/>
                </a:solidFill>
              </a:rPr>
              <a:t> صحیح اما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“00” to “11”</a:t>
            </a:r>
            <a:r>
              <a:rPr lang="fa-IR" sz="1600" b="1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a-IR" kern="0" dirty="0" smtClean="0">
                <a:solidFill>
                  <a:schemeClr val="tx1"/>
                </a:solidFill>
              </a:rPr>
              <a:t>غلط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2916238" y="5084763"/>
            <a:ext cx="562451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kern="0" dirty="0" smtClean="0">
                <a:solidFill>
                  <a:schemeClr val="tx1"/>
                </a:solidFill>
              </a:rPr>
              <a:t>همة حالت‌ها باید ناهمپوشان باشند:</a:t>
            </a:r>
          </a:p>
          <a:p>
            <a:pPr marL="457200" lvl="1" indent="0" algn="l" rtl="0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2 =&gt; …</a:t>
            </a:r>
          </a:p>
          <a:p>
            <a:pPr marL="457200" lvl="1" indent="0" algn="l" rtl="0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1 to 4 =&gt;</a:t>
            </a:r>
            <a:endParaRPr 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92213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loop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for loop</a:t>
            </a:r>
          </a:p>
          <a:p>
            <a:endParaRPr lang="fa-IR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85D6AA5-9AB6-4F7D-A602-7159BBD9451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68313" y="1311275"/>
            <a:ext cx="5688012" cy="4276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 FOR_LOOP 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port (A : in    integer range 0 to 3;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Z  : out bit_vector (3 downto 0));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FOR_LOOP;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EXAMPLE of FOR_LOOP 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   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(A)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Z &lt;= "0000";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for  I  in  0 to 3  loop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if (A = I) 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Z(I) &lt;= `1`;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end 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end loop;      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EXAMPLE;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188" y="5641975"/>
            <a:ext cx="7772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مولد توازن در کتاب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6405C5-0BEC-4454-95AC-05E5A213BE7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68313" y="922844"/>
            <a:ext cx="5471839" cy="5509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CONV_INT 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port (VECTOR: in   bit_vector(7 downto 0);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RESULT:  out integer);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CONV_INT;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C of CONV_INT is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process(VECTOR)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variable TMP: integer;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variable I       : integer;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TMP := 0;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 := VECTOR'high;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while (I &gt;= VECTOR'low) loop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if (VECTOR(I)='1') 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TMP := TMP + 2**I;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end 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I := I - 1;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end loop;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RESULT &lt;= TMP;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 process;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C;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5652120" y="1772816"/>
            <a:ext cx="3091880" cy="1728192"/>
          </a:xfrm>
        </p:spPr>
        <p:txBody>
          <a:bodyPr/>
          <a:lstStyle/>
          <a:p>
            <a:r>
              <a:rPr lang="en-US" altLang="en-US" dirty="0" smtClean="0"/>
              <a:t>loop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while loop</a:t>
            </a:r>
          </a:p>
          <a:p>
            <a:endParaRPr lang="fa-I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20456</TotalTime>
  <Words>1986</Words>
  <Application>Microsoft Office PowerPoint</Application>
  <PresentationFormat>On-screen Show (4:3)</PresentationFormat>
  <Paragraphs>567</Paragraphs>
  <Slides>40</Slides>
  <Notes>39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Times New Roman</vt:lpstr>
      <vt:lpstr>Arial</vt:lpstr>
      <vt:lpstr>B Titr</vt:lpstr>
      <vt:lpstr>B Mitra</vt:lpstr>
      <vt:lpstr>Wingdings</vt:lpstr>
      <vt:lpstr>Courier New</vt:lpstr>
      <vt:lpstr>Calibri</vt:lpstr>
      <vt:lpstr>Lotus</vt:lpstr>
      <vt:lpstr>B Nazanin</vt:lpstr>
      <vt:lpstr>Helvetica</vt:lpstr>
      <vt:lpstr>1_presentation_template</vt:lpstr>
      <vt:lpstr>Custom Design</vt:lpstr>
      <vt:lpstr>ساختارهای ترتیبی و همروند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VHDL Communication Model</vt:lpstr>
      <vt:lpstr>ساختارهای ترتیبی</vt:lpstr>
      <vt:lpstr>ساختارهای ترتیبی</vt:lpstr>
      <vt:lpstr>متغیر و سیگنال</vt:lpstr>
      <vt:lpstr>متغیر و سیگنال</vt:lpstr>
      <vt:lpstr>متغیر و سیگنال</vt:lpstr>
      <vt:lpstr>انتساب سیگنال و فرایند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عملگرها</vt:lpstr>
      <vt:lpstr>عملگرها</vt:lpstr>
      <vt:lpstr>ساختارهای همروند</vt:lpstr>
      <vt:lpstr>دستورهای همروند</vt:lpstr>
      <vt:lpstr>Conditional Signal Assignment</vt:lpstr>
      <vt:lpstr>Conditional Signal Assignment</vt:lpstr>
      <vt:lpstr>Selected Signal Assignment</vt:lpstr>
      <vt:lpstr>Selected Signal Assignment</vt:lpstr>
      <vt:lpstr>Selected Signal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818</cp:revision>
  <dcterms:created xsi:type="dcterms:W3CDTF">1601-01-01T00:00:00Z</dcterms:created>
  <dcterms:modified xsi:type="dcterms:W3CDTF">2016-02-23T16:58:39Z</dcterms:modified>
</cp:coreProperties>
</file>