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Dosis"/>
      <p:regular r:id="rId42"/>
      <p:bold r:id="rId43"/>
    </p:embeddedFont>
    <p:embeddedFont>
      <p:font typeface="Economica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Playfair Display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73797A-83A1-43EE-AE1F-15B904695089}">
  <a:tblStyle styleId="{2D73797A-83A1-43EE-AE1F-15B9046950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Dosis-regular.fntdata"/><Relationship Id="rId41" Type="http://schemas.openxmlformats.org/officeDocument/2006/relationships/slide" Target="slides/slide36.xml"/><Relationship Id="rId44" Type="http://schemas.openxmlformats.org/officeDocument/2006/relationships/font" Target="fonts/Economica-regular.fntdata"/><Relationship Id="rId43" Type="http://schemas.openxmlformats.org/officeDocument/2006/relationships/font" Target="fonts/Dosis-bold.fntdata"/><Relationship Id="rId46" Type="http://schemas.openxmlformats.org/officeDocument/2006/relationships/font" Target="fonts/Economica-italic.fntdata"/><Relationship Id="rId45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font" Target="fonts/Economica-boldItalic.fntdata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PlayfairDisplay-bold.fntdata"/><Relationship Id="rId52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55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54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Economica"/>
              <a:buNone/>
              <a:defRPr sz="5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280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conomica"/>
              <a:buChar char="●"/>
              <a:defRPr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conomica"/>
              <a:buChar char="○"/>
              <a:defRPr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conomica"/>
              <a:buChar char="■"/>
              <a:defRPr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conomica"/>
              <a:buChar char="●"/>
              <a:defRPr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conomica"/>
              <a:buChar char="○"/>
              <a:defRPr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conomica"/>
              <a:buChar char="■"/>
              <a:defRPr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conomica"/>
              <a:buChar char="●"/>
              <a:defRPr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conomica"/>
              <a:buChar char="○"/>
              <a:defRPr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Economica"/>
              <a:buChar char="■"/>
              <a:defRPr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942186" y="941938"/>
            <a:ext cx="3259625" cy="325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9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ciencedirect.com/science/article/pii/S1877050913009939" TargetMode="External"/><Relationship Id="rId4" Type="http://schemas.openxmlformats.org/officeDocument/2006/relationships/hyperlink" Target="https://dl.acm.org/citation.cfm?id=2591672" TargetMode="External"/><Relationship Id="rId5" Type="http://schemas.openxmlformats.org/officeDocument/2006/relationships/hyperlink" Target="https://arxiv.org/abs/1709.0380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Going Deeper with Convolutional Neural Network for Stock Market Prediction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922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Advisor		:	Dr. Yu-Yen Ou</a:t>
            </a:r>
            <a:endParaRPr sz="2400">
              <a:solidFill>
                <a:srgbClr val="00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Student	:	Rosdyana Mangir Irawan Kusuma</a:t>
            </a:r>
            <a:endParaRPr sz="2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42225" y="423862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TAIWAN, MARCH 2018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Hu, Guosheng, et al. "</a:t>
            </a:r>
            <a:r>
              <a:rPr b="1" lang="en"/>
              <a:t>Deep Stock Representation Learning: From Candlestick Charts to Investment Decisions.</a:t>
            </a:r>
            <a:r>
              <a:rPr lang="en"/>
              <a:t>" arXiv preprint arXiv:1709.03803 (2017).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novel investment </a:t>
            </a:r>
            <a:r>
              <a:rPr b="1" lang="en"/>
              <a:t>decision strategy</a:t>
            </a:r>
            <a:r>
              <a:rPr lang="en"/>
              <a:t> (IDS) based on deep learning.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Convolutional AutoEncoder</a:t>
            </a:r>
            <a:r>
              <a:rPr lang="en"/>
              <a:t> to learn a stock representation of candlestick charts.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Financial Times Stock Exchange 100 Index (FTSE 100)</a:t>
            </a:r>
            <a:r>
              <a:rPr lang="en"/>
              <a:t> data.</a:t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DESIGN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6254516" y="1318143"/>
            <a:ext cx="2604522" cy="2460300"/>
            <a:chOff x="6254516" y="1318143"/>
            <a:chExt cx="2604522" cy="2460300"/>
          </a:xfrm>
        </p:grpSpPr>
        <p:sp>
          <p:nvSpPr>
            <p:cNvPr id="140" name="Shape 140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FINAL RESULT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3269751" y="1318143"/>
            <a:ext cx="2604522" cy="2460300"/>
            <a:chOff x="3269751" y="1318143"/>
            <a:chExt cx="2604522" cy="2460300"/>
          </a:xfrm>
        </p:grpSpPr>
        <p:sp>
          <p:nvSpPr>
            <p:cNvPr id="145" name="Shape 145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 ALGORITHM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Shape 148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1776626" y="1318143"/>
            <a:ext cx="2604522" cy="2460300"/>
            <a:chOff x="1776626" y="1318143"/>
            <a:chExt cx="2604522" cy="2460300"/>
          </a:xfrm>
        </p:grpSpPr>
        <p:grpSp>
          <p:nvGrpSpPr>
            <p:cNvPr id="150" name="Shape 150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51" name="Shape 151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PREPROCESSING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3" name="Shape 153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4" name="Shape 154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284959" y="1318143"/>
            <a:ext cx="2604522" cy="2460300"/>
            <a:chOff x="284959" y="1318143"/>
            <a:chExt cx="2604522" cy="2460300"/>
          </a:xfrm>
        </p:grpSpPr>
        <p:sp>
          <p:nvSpPr>
            <p:cNvPr id="156" name="Shape 156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Shape 158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4761418" y="1318143"/>
            <a:ext cx="2604522" cy="2460300"/>
            <a:chOff x="4761418" y="1318143"/>
            <a:chExt cx="2604522" cy="2460300"/>
          </a:xfrm>
        </p:grpSpPr>
        <p:sp>
          <p:nvSpPr>
            <p:cNvPr id="161" name="Shape 161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Shape 163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AND TESTING EVALUATIONS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Shape 164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610" y="0"/>
            <a:ext cx="315877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USING YAHOO! FINANCE API.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80" name="Shape 18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{2D73797A-83A1-43EE-AE1F-15B904695089}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SYMBOL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TRAINING DATA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TESTING DATA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FTW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2012/02/28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2016/12/31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2017/01/03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2018/03/16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ETW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2000/06/23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2016/12/31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2017/01/03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2018/03/16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IDX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2009/01/20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2016/12/31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2017/01/03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2018/03/16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EIDO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2010/05/07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2016/12/31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2017/01/03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2018/03/16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850" y="307620"/>
            <a:ext cx="2190438" cy="13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1659450" y="4030800"/>
            <a:ext cx="5825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*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TOP ETF BASED ON ETFDB.COM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90" name="Shape 190"/>
          <p:cNvGraphicFramePr/>
          <p:nvPr/>
        </p:nvGraphicFramePr>
        <p:xfrm>
          <a:off x="1141000" y="18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{2D73797A-83A1-43EE-AE1F-15B904695089}</a:tableStyleId>
              </a:tblPr>
              <a:tblGrid>
                <a:gridCol w="1578875"/>
                <a:gridCol w="1578875"/>
                <a:gridCol w="1578875"/>
                <a:gridCol w="1578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SYMBOL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COUNTRY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TRAINING DATA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TESTING DATA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FTW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1221 TD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297 TD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EWT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4158 TD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297 TD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IDX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2004 TD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297 TD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EIDO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1677 TD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297 TD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30891" l="0" r="23259" t="0"/>
          <a:stretch/>
        </p:blipFill>
        <p:spPr>
          <a:xfrm>
            <a:off x="3176300" y="2285650"/>
            <a:ext cx="453674" cy="3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30891" l="0" r="23259" t="0"/>
          <a:stretch/>
        </p:blipFill>
        <p:spPr>
          <a:xfrm>
            <a:off x="3176300" y="2715087"/>
            <a:ext cx="453674" cy="3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300" y="3089686"/>
            <a:ext cx="453675" cy="30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300" y="3460711"/>
            <a:ext cx="453675" cy="30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3" name="Shape 203"/>
          <p:cNvGraphicFramePr/>
          <p:nvPr/>
        </p:nvGraphicFramePr>
        <p:xfrm>
          <a:off x="9524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{2D73797A-83A1-43EE-AE1F-15B904695089}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5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10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20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SYMBOL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TRAINING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TESTING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TRAINING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TESTING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TRAINING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TESTING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1215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298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1210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293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1200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283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4152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298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4147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293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4137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283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1998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298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1993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293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1983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283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1671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298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1666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293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1656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283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Shape 210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211" name="Shape 21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LABELLING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Labelling dataset based on signal ( 1, 0 ).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214" name="Shape 2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SLIDING WINDOWS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Using Sliding window to generate days period.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217" name="Shape 2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CONVERT TO CANDLESTICK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Using matplotlib to convert from stock market data ( Open, Close, High, Low and Volume ) into custom Candlestick Chart.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595175" y="1195903"/>
            <a:ext cx="2983800" cy="3420300"/>
          </a:xfrm>
          <a:prstGeom prst="rect">
            <a:avLst/>
          </a:prstGeom>
          <a:noFill/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 flipH="1" rot="10800000">
            <a:off x="1597278" y="1195949"/>
            <a:ext cx="2979600" cy="1482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597278" y="1344149"/>
            <a:ext cx="12678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W1</a:t>
            </a:r>
            <a:endParaRPr b="1" sz="42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740836" y="2452218"/>
            <a:ext cx="387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D1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2320852" y="2452218"/>
            <a:ext cx="387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D2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2865062" y="2452218"/>
            <a:ext cx="387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D3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3454845" y="2452218"/>
            <a:ext cx="387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D4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" name="Shape 232"/>
          <p:cNvCxnSpPr/>
          <p:nvPr/>
        </p:nvCxnSpPr>
        <p:spPr>
          <a:xfrm rot="10800000">
            <a:off x="2197185" y="2452410"/>
            <a:ext cx="0" cy="21594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2793864" y="2452410"/>
            <a:ext cx="0" cy="21594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x="3390544" y="2452410"/>
            <a:ext cx="0" cy="21594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3979994" y="2457025"/>
            <a:ext cx="0" cy="215940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6" name="Shape 236"/>
          <p:cNvSpPr txBox="1"/>
          <p:nvPr/>
        </p:nvSpPr>
        <p:spPr>
          <a:xfrm>
            <a:off x="4085070" y="2457008"/>
            <a:ext cx="387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D5</a:t>
            </a:r>
            <a:endParaRPr sz="7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4575828" y="1195852"/>
            <a:ext cx="2983721" cy="3420461"/>
            <a:chOff x="484200" y="1431525"/>
            <a:chExt cx="2553900" cy="2927725"/>
          </a:xfrm>
        </p:grpSpPr>
        <p:grpSp>
          <p:nvGrpSpPr>
            <p:cNvPr id="238" name="Shape 238"/>
            <p:cNvGrpSpPr/>
            <p:nvPr/>
          </p:nvGrpSpPr>
          <p:grpSpPr>
            <a:xfrm>
              <a:off x="484200" y="1431525"/>
              <a:ext cx="2553900" cy="2927725"/>
              <a:chOff x="3975900" y="1431525"/>
              <a:chExt cx="2553900" cy="2927725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3975900" y="1431550"/>
                <a:ext cx="2553900" cy="2927700"/>
              </a:xfrm>
              <a:prstGeom prst="rect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 flipH="1" rot="10800000">
                <a:off x="3975900" y="1431525"/>
                <a:ext cx="2550300" cy="1269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 txBox="1"/>
              <p:nvPr/>
            </p:nvSpPr>
            <p:spPr>
              <a:xfrm>
                <a:off x="3975900" y="1558425"/>
                <a:ext cx="1085100" cy="7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200">
                    <a:solidFill>
                      <a:srgbClr val="0944A1"/>
                    </a:solidFill>
                    <a:latin typeface="Roboto"/>
                    <a:ea typeface="Roboto"/>
                    <a:cs typeface="Roboto"/>
                    <a:sym typeface="Roboto"/>
                  </a:rPr>
                  <a:t>W2</a:t>
                </a:r>
                <a:endParaRPr b="1" sz="4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2" name="Shape 242"/>
              <p:cNvSpPr txBox="1"/>
              <p:nvPr/>
            </p:nvSpPr>
            <p:spPr>
              <a:xfrm>
                <a:off x="4098775" y="2506850"/>
                <a:ext cx="331200" cy="1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0944A1"/>
                    </a:solidFill>
                    <a:latin typeface="Roboto"/>
                    <a:ea typeface="Roboto"/>
                    <a:cs typeface="Roboto"/>
                    <a:sym typeface="Roboto"/>
                  </a:rPr>
                  <a:t>D1</a:t>
                </a:r>
                <a:endParaRPr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3" name="Shape 243"/>
              <p:cNvSpPr txBox="1"/>
              <p:nvPr/>
            </p:nvSpPr>
            <p:spPr>
              <a:xfrm>
                <a:off x="4595225" y="2506850"/>
                <a:ext cx="331200" cy="1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0944A1"/>
                    </a:solidFill>
                    <a:latin typeface="Roboto"/>
                    <a:ea typeface="Roboto"/>
                    <a:cs typeface="Roboto"/>
                    <a:sym typeface="Roboto"/>
                  </a:rPr>
                  <a:t>D2</a:t>
                </a:r>
                <a:endParaRPr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4" name="Shape 244"/>
              <p:cNvSpPr txBox="1"/>
              <p:nvPr/>
            </p:nvSpPr>
            <p:spPr>
              <a:xfrm>
                <a:off x="5061028" y="2506850"/>
                <a:ext cx="331200" cy="1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0944A1"/>
                    </a:solidFill>
                    <a:latin typeface="Roboto"/>
                    <a:ea typeface="Roboto"/>
                    <a:cs typeface="Roboto"/>
                    <a:sym typeface="Roboto"/>
                  </a:rPr>
                  <a:t>D3</a:t>
                </a:r>
                <a:endParaRPr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5" name="Shape 245"/>
              <p:cNvSpPr txBox="1"/>
              <p:nvPr/>
            </p:nvSpPr>
            <p:spPr>
              <a:xfrm>
                <a:off x="5565837" y="2506850"/>
                <a:ext cx="331200" cy="1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0944A1"/>
                    </a:solidFill>
                    <a:latin typeface="Roboto"/>
                    <a:ea typeface="Roboto"/>
                    <a:cs typeface="Roboto"/>
                    <a:sym typeface="Roboto"/>
                  </a:rPr>
                  <a:t>D4</a:t>
                </a:r>
                <a:endParaRPr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46" name="Shape 246"/>
              <p:cNvCxnSpPr/>
              <p:nvPr/>
            </p:nvCxnSpPr>
            <p:spPr>
              <a:xfrm rot="10800000">
                <a:off x="4489375" y="2507000"/>
                <a:ext cx="0" cy="184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Shape 247"/>
              <p:cNvCxnSpPr/>
              <p:nvPr/>
            </p:nvCxnSpPr>
            <p:spPr>
              <a:xfrm rot="10800000">
                <a:off x="5000087" y="2507000"/>
                <a:ext cx="0" cy="184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 rot="10800000">
                <a:off x="5510800" y="2507000"/>
                <a:ext cx="0" cy="184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49" name="Shape 249"/>
            <p:cNvCxnSpPr/>
            <p:nvPr/>
          </p:nvCxnSpPr>
          <p:spPr>
            <a:xfrm rot="10800000">
              <a:off x="2523625" y="251095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50" name="Shape 250"/>
            <p:cNvSpPr txBox="1"/>
            <p:nvPr/>
          </p:nvSpPr>
          <p:spPr>
            <a:xfrm>
              <a:off x="2613562" y="25109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D5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" name="Shape 251"/>
          <p:cNvSpPr/>
          <p:nvPr/>
        </p:nvSpPr>
        <p:spPr>
          <a:xfrm>
            <a:off x="2197185" y="3073213"/>
            <a:ext cx="2983800" cy="242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CANDLESTICK  DATA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2786635" y="3418190"/>
            <a:ext cx="2983800" cy="242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CANDLESTICK  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390514" y="3763167"/>
            <a:ext cx="2983800" cy="242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CANDLESTICK  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987238" y="4108145"/>
            <a:ext cx="2983800" cy="242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CANDLESTICK  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569444" y="2745906"/>
            <a:ext cx="615300" cy="242400"/>
          </a:xfrm>
          <a:prstGeom prst="rect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184919" y="3073213"/>
            <a:ext cx="615300" cy="242400"/>
          </a:xfrm>
          <a:prstGeom prst="rect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762803" y="3418190"/>
            <a:ext cx="615300" cy="242400"/>
          </a:xfrm>
          <a:prstGeom prst="rect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74306" y="3763167"/>
            <a:ext cx="615300" cy="242400"/>
          </a:xfrm>
          <a:prstGeom prst="rect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6971029" y="4108145"/>
            <a:ext cx="615300" cy="242400"/>
          </a:xfrm>
          <a:prstGeom prst="rect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1595175" y="2745892"/>
            <a:ext cx="2983800" cy="242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CANDLESTICK  </a:t>
            </a: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CANDLESTICK CHART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975" y="1428762"/>
            <a:ext cx="2771750" cy="22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419500" cy="32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OUTLINE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INTRODUCTION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RELATED WORK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METHODOLOGY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en" sz="3000"/>
              <a:t>RESULT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CANDLESTICK CHART</a:t>
            </a:r>
            <a:endParaRPr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7" name="Shape 277"/>
          <p:cNvGrpSpPr/>
          <p:nvPr/>
        </p:nvGrpSpPr>
        <p:grpSpPr>
          <a:xfrm>
            <a:off x="3851201" y="1345831"/>
            <a:ext cx="4981094" cy="2451823"/>
            <a:chOff x="545545" y="1340050"/>
            <a:chExt cx="7193955" cy="3541050"/>
          </a:xfrm>
        </p:grpSpPr>
        <p:sp>
          <p:nvSpPr>
            <p:cNvPr id="278" name="Shape 278"/>
            <p:cNvSpPr/>
            <p:nvPr/>
          </p:nvSpPr>
          <p:spPr>
            <a:xfrm>
              <a:off x="2384163" y="1406775"/>
              <a:ext cx="3743100" cy="30021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63825" y="3796400"/>
              <a:ext cx="405900" cy="612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372042" y="3537850"/>
              <a:ext cx="405900" cy="870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4080258" y="3741875"/>
              <a:ext cx="405900" cy="66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4788474" y="4068525"/>
              <a:ext cx="405900" cy="340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496690" y="3741975"/>
              <a:ext cx="405900" cy="666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627139" y="1573650"/>
              <a:ext cx="405900" cy="1266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335355" y="1771650"/>
              <a:ext cx="405900" cy="870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043571" y="2001600"/>
              <a:ext cx="405900" cy="666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751788" y="1771650"/>
              <a:ext cx="405900" cy="11268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460004" y="1975650"/>
              <a:ext cx="405900" cy="666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9" name="Shape 289"/>
            <p:cNvCxnSpPr>
              <a:stCxn id="284" idx="0"/>
            </p:cNvCxnSpPr>
            <p:nvPr/>
          </p:nvCxnSpPr>
          <p:spPr>
            <a:xfrm rot="10800000">
              <a:off x="2830089" y="1448550"/>
              <a:ext cx="0" cy="12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Shape 290"/>
            <p:cNvCxnSpPr>
              <a:stCxn id="284" idx="2"/>
            </p:cNvCxnSpPr>
            <p:nvPr/>
          </p:nvCxnSpPr>
          <p:spPr>
            <a:xfrm>
              <a:off x="2830089" y="2840550"/>
              <a:ext cx="0" cy="16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Shape 291"/>
            <p:cNvCxnSpPr>
              <a:stCxn id="285" idx="0"/>
            </p:cNvCxnSpPr>
            <p:nvPr/>
          </p:nvCxnSpPr>
          <p:spPr>
            <a:xfrm rot="10800000">
              <a:off x="3538305" y="1673250"/>
              <a:ext cx="0" cy="9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Shape 292"/>
            <p:cNvCxnSpPr>
              <a:stCxn id="285" idx="2"/>
            </p:cNvCxnSpPr>
            <p:nvPr/>
          </p:nvCxnSpPr>
          <p:spPr>
            <a:xfrm>
              <a:off x="3538305" y="2642550"/>
              <a:ext cx="0" cy="13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Shape 293"/>
            <p:cNvCxnSpPr>
              <a:stCxn id="286" idx="0"/>
            </p:cNvCxnSpPr>
            <p:nvPr/>
          </p:nvCxnSpPr>
          <p:spPr>
            <a:xfrm>
              <a:off x="4246521" y="200160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Shape 294"/>
            <p:cNvCxnSpPr>
              <a:stCxn id="286" idx="0"/>
            </p:cNvCxnSpPr>
            <p:nvPr/>
          </p:nvCxnSpPr>
          <p:spPr>
            <a:xfrm>
              <a:off x="4246521" y="200160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Shape 295"/>
            <p:cNvCxnSpPr>
              <a:stCxn id="286" idx="0"/>
            </p:cNvCxnSpPr>
            <p:nvPr/>
          </p:nvCxnSpPr>
          <p:spPr>
            <a:xfrm rot="10800000">
              <a:off x="4246521" y="1849200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Shape 296"/>
            <p:cNvCxnSpPr>
              <a:stCxn id="286" idx="2"/>
            </p:cNvCxnSpPr>
            <p:nvPr/>
          </p:nvCxnSpPr>
          <p:spPr>
            <a:xfrm>
              <a:off x="4246521" y="2668500"/>
              <a:ext cx="0" cy="25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Shape 297"/>
            <p:cNvCxnSpPr>
              <a:stCxn id="287" idx="0"/>
            </p:cNvCxnSpPr>
            <p:nvPr/>
          </p:nvCxnSpPr>
          <p:spPr>
            <a:xfrm rot="10800000">
              <a:off x="4954738" y="1659450"/>
              <a:ext cx="0" cy="11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Shape 298"/>
            <p:cNvCxnSpPr>
              <a:stCxn id="287" idx="2"/>
            </p:cNvCxnSpPr>
            <p:nvPr/>
          </p:nvCxnSpPr>
          <p:spPr>
            <a:xfrm>
              <a:off x="4954738" y="2898450"/>
              <a:ext cx="0" cy="19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Shape 299"/>
            <p:cNvCxnSpPr>
              <a:stCxn id="288" idx="0"/>
            </p:cNvCxnSpPr>
            <p:nvPr/>
          </p:nvCxnSpPr>
          <p:spPr>
            <a:xfrm rot="10800000">
              <a:off x="5662954" y="1878150"/>
              <a:ext cx="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Shape 300"/>
            <p:cNvCxnSpPr>
              <a:stCxn id="288" idx="2"/>
            </p:cNvCxnSpPr>
            <p:nvPr/>
          </p:nvCxnSpPr>
          <p:spPr>
            <a:xfrm>
              <a:off x="5662954" y="2642550"/>
              <a:ext cx="0" cy="14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" name="Shape 301"/>
            <p:cNvSpPr/>
            <p:nvPr/>
          </p:nvSpPr>
          <p:spPr>
            <a:xfrm>
              <a:off x="545545" y="1340050"/>
              <a:ext cx="1779300" cy="870900"/>
            </a:xfrm>
            <a:prstGeom prst="wedgeEllipseCallout">
              <a:avLst>
                <a:gd fmla="val 46622" name="adj1"/>
                <a:gd fmla="val 48264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Economica"/>
                  <a:ea typeface="Economica"/>
                  <a:cs typeface="Economica"/>
                  <a:sym typeface="Economica"/>
                </a:rPr>
                <a:t>OHLC INDICATOR</a:t>
              </a:r>
              <a:endParaRPr sz="1200"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5902600" y="3238425"/>
              <a:ext cx="1836900" cy="830100"/>
            </a:xfrm>
            <a:prstGeom prst="wedgeEllipseCallout">
              <a:avLst>
                <a:gd fmla="val -45185" name="adj1"/>
                <a:gd fmla="val 58189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Economica"/>
                  <a:ea typeface="Economica"/>
                  <a:cs typeface="Economica"/>
                  <a:sym typeface="Economica"/>
                </a:rPr>
                <a:t>VOLUME INDICATOR</a:t>
              </a:r>
              <a:endParaRPr sz="1200">
                <a:latin typeface="Economica"/>
                <a:ea typeface="Economica"/>
                <a:cs typeface="Economica"/>
                <a:sym typeface="Economica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4080275" y="4308400"/>
              <a:ext cx="75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48</a:t>
              </a:r>
              <a:endParaRPr sz="1800"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6168200" y="2429700"/>
              <a:ext cx="75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48</a:t>
              </a: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281225" y="1564675"/>
              <a:ext cx="3930600" cy="11268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124400" y="3430675"/>
              <a:ext cx="3930600" cy="11268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50" y="1568313"/>
            <a:ext cx="3149775" cy="181110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512150" y="3332188"/>
            <a:ext cx="2911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GENERAL CANDLESTICK CHART</a:t>
            </a:r>
            <a:endParaRPr sz="1200"/>
          </a:p>
        </p:txBody>
      </p:sp>
      <p:sp>
        <p:nvSpPr>
          <p:cNvPr id="309" name="Shape 309"/>
          <p:cNvSpPr txBox="1"/>
          <p:nvPr/>
        </p:nvSpPr>
        <p:spPr>
          <a:xfrm>
            <a:off x="5405048" y="3745128"/>
            <a:ext cx="2478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</a:t>
            </a:r>
            <a:r>
              <a:rPr lang="en" sz="1200"/>
              <a:t>CANDLESTICK CHART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CANDLESTICK CHART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520600" cy="264669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2492425" y="3694750"/>
            <a:ext cx="39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 IN CANDLESTICK CHART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LABELLING DATASET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n-period days for labelling the binary classification.</a:t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88" y="2011229"/>
            <a:ext cx="4105425" cy="23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LABELLING DATASET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Calculate the percentage change from sequence to </a:t>
            </a:r>
            <a:r>
              <a:rPr lang="en"/>
              <a:t>labeling</a:t>
            </a:r>
            <a:r>
              <a:rPr lang="en"/>
              <a:t> the multi classification.</a:t>
            </a:r>
            <a:endParaRPr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802901" y="198302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 Price, Close Price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857675" y="3953625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373887" y="395362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890075" y="395362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5406300" y="395362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6922500" y="395362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857638" y="283267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&lt;= -2 %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2373850" y="283267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&gt; -2 % &amp; N &lt; 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890038" y="283267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&gt; 0 &amp; N &lt; 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5406262" y="283267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&gt;= 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6922462" y="283267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== 0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45" name="Shape 345"/>
          <p:cNvCxnSpPr>
            <a:stCxn id="334" idx="2"/>
            <a:endCxn id="340" idx="0"/>
          </p:cNvCxnSpPr>
          <p:nvPr/>
        </p:nvCxnSpPr>
        <p:spPr>
          <a:xfrm rot="5400000">
            <a:off x="2852201" y="1112875"/>
            <a:ext cx="407100" cy="3032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Shape 346"/>
          <p:cNvCxnSpPr>
            <a:stCxn id="334" idx="2"/>
            <a:endCxn id="341" idx="0"/>
          </p:cNvCxnSpPr>
          <p:nvPr/>
        </p:nvCxnSpPr>
        <p:spPr>
          <a:xfrm rot="5400000">
            <a:off x="3610301" y="1870975"/>
            <a:ext cx="407100" cy="1516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Shape 347"/>
          <p:cNvCxnSpPr>
            <a:stCxn id="334" idx="2"/>
            <a:endCxn id="342" idx="0"/>
          </p:cNvCxnSpPr>
          <p:nvPr/>
        </p:nvCxnSpPr>
        <p:spPr>
          <a:xfrm flipH="1" rot="-5400000">
            <a:off x="4368701" y="2628775"/>
            <a:ext cx="4071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>
            <a:stCxn id="334" idx="2"/>
            <a:endCxn id="343" idx="0"/>
          </p:cNvCxnSpPr>
          <p:nvPr/>
        </p:nvCxnSpPr>
        <p:spPr>
          <a:xfrm flipH="1" rot="-5400000">
            <a:off x="5126501" y="1870975"/>
            <a:ext cx="407100" cy="1516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Shape 349"/>
          <p:cNvCxnSpPr>
            <a:stCxn id="334" idx="2"/>
            <a:endCxn id="344" idx="0"/>
          </p:cNvCxnSpPr>
          <p:nvPr/>
        </p:nvCxnSpPr>
        <p:spPr>
          <a:xfrm flipH="1" rot="-5400000">
            <a:off x="5884601" y="1112875"/>
            <a:ext cx="407100" cy="3032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Shape 350"/>
          <p:cNvCxnSpPr>
            <a:stCxn id="340" idx="2"/>
            <a:endCxn id="335" idx="0"/>
          </p:cNvCxnSpPr>
          <p:nvPr/>
        </p:nvCxnSpPr>
        <p:spPr>
          <a:xfrm flipH="1" rot="-5400000">
            <a:off x="1200688" y="3614028"/>
            <a:ext cx="678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Shape 351"/>
          <p:cNvCxnSpPr>
            <a:stCxn id="341" idx="2"/>
            <a:endCxn id="336" idx="0"/>
          </p:cNvCxnSpPr>
          <p:nvPr/>
        </p:nvCxnSpPr>
        <p:spPr>
          <a:xfrm flipH="1" rot="-5400000">
            <a:off x="2716900" y="3614028"/>
            <a:ext cx="6783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Shape 352"/>
          <p:cNvCxnSpPr>
            <a:stCxn id="342" idx="2"/>
            <a:endCxn id="337" idx="0"/>
          </p:cNvCxnSpPr>
          <p:nvPr/>
        </p:nvCxnSpPr>
        <p:spPr>
          <a:xfrm flipH="1" rot="-5400000">
            <a:off x="4233088" y="3614028"/>
            <a:ext cx="6783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Shape 353"/>
          <p:cNvCxnSpPr>
            <a:stCxn id="343" idx="2"/>
            <a:endCxn id="338" idx="0"/>
          </p:cNvCxnSpPr>
          <p:nvPr/>
        </p:nvCxnSpPr>
        <p:spPr>
          <a:xfrm flipH="1" rot="-5400000">
            <a:off x="5749312" y="3614028"/>
            <a:ext cx="6783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Shape 354"/>
          <p:cNvCxnSpPr>
            <a:stCxn id="344" idx="2"/>
            <a:endCxn id="339" idx="0"/>
          </p:cNvCxnSpPr>
          <p:nvPr/>
        </p:nvCxnSpPr>
        <p:spPr>
          <a:xfrm flipH="1" rot="-5400000">
            <a:off x="7265512" y="3614028"/>
            <a:ext cx="6783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247" y="445025"/>
            <a:ext cx="4018903" cy="7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ALGORITHM</a:t>
            </a:r>
            <a:endParaRPr/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CNN </a:t>
            </a:r>
            <a:r>
              <a:rPr lang="en" sz="2400"/>
              <a:t>with </a:t>
            </a:r>
            <a:r>
              <a:rPr b="1" lang="en" sz="2400"/>
              <a:t>ResNet </a:t>
            </a:r>
            <a:r>
              <a:rPr lang="en" sz="2400"/>
              <a:t>Architecture.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</a:t>
            </a:r>
            <a:r>
              <a:rPr lang="en" sz="2400"/>
              <a:t>ecognize visual patterns directly from pixel images.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Increasing the depth should increase the accuracy of the network, as long as over-fitting is taken care of.</a:t>
            </a:r>
            <a:endParaRPr sz="2400"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926" y="2980775"/>
            <a:ext cx="2714200" cy="15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3481900" y="4469550"/>
            <a:ext cx="2572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https://www.kdnuggets.com/2017/08/intuitive-guide-deep-network-architectures.html</a:t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150" y="890375"/>
            <a:ext cx="4967700" cy="39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CNNs architecture</a:t>
            </a:r>
            <a:endParaRPr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0" name="Shape 380"/>
          <p:cNvGraphicFramePr/>
          <p:nvPr/>
        </p:nvGraphicFramePr>
        <p:xfrm>
          <a:off x="1093775" y="13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{2D73797A-83A1-43EE-AE1F-15B904695089}</a:tableStyleId>
              </a:tblPr>
              <a:tblGrid>
                <a:gridCol w="669300"/>
                <a:gridCol w="1175950"/>
                <a:gridCol w="3552125"/>
                <a:gridCol w="1552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Year</a:t>
                      </a:r>
                      <a:endParaRPr b="1"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CNN</a:t>
                      </a:r>
                      <a:endParaRPr b="1"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Developed by</a:t>
                      </a:r>
                      <a:endParaRPr b="1"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Top-5-error </a:t>
                      </a:r>
                      <a:endParaRPr b="1"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rate</a:t>
                      </a:r>
                      <a:endParaRPr b="1"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2012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AlexNet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Alex Krizhevsky, Geoffrey Hinton, Ilya Sutskever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15.3 %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2013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ZFNet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Matthew Zeller, Rob Fergus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14.8 %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2014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GoogLeNet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Google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6.67 %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2014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VGG Net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Simonyan, Zisserman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7.3 %</a:t>
                      </a:r>
                      <a:endParaRPr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2015</a:t>
                      </a:r>
                      <a:endParaRPr b="1"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ResNet</a:t>
                      </a:r>
                      <a:endParaRPr b="1"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Kaiming He</a:t>
                      </a:r>
                      <a:endParaRPr b="1"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Dosis"/>
                          <a:ea typeface="Dosis"/>
                          <a:cs typeface="Dosis"/>
                          <a:sym typeface="Dosis"/>
                        </a:rPr>
                        <a:t>3.57 %</a:t>
                      </a:r>
                      <a:endParaRPr b="1" sz="16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5238"/>
            <a:ext cx="29718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00" y="3149500"/>
            <a:ext cx="2857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3150" y="3187600"/>
            <a:ext cx="38481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3150" y="1815250"/>
            <a:ext cx="4869150" cy="10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- 152</a:t>
            </a:r>
            <a:endParaRPr/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4" name="Shape 40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{2D73797A-83A1-43EE-AE1F-15B904695089}</a:tableStyleId>
              </a:tblPr>
              <a:tblGrid>
                <a:gridCol w="1039950"/>
                <a:gridCol w="1570900"/>
                <a:gridCol w="1494550"/>
                <a:gridCol w="1670400"/>
                <a:gridCol w="1494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SYMBOL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ACC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SENSITIVITY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SPECITIVITY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MCC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50</a:t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3" name="Shape 413"/>
          <p:cNvGraphicFramePr/>
          <p:nvPr/>
        </p:nvGraphicFramePr>
        <p:xfrm>
          <a:off x="3684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{2D73797A-83A1-43EE-AE1F-15B904695089}</a:tableStyleId>
              </a:tblPr>
              <a:tblGrid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5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10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20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Acc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82.20%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86.20%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90.80%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87.40%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92.90%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78.80%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82.00%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Spec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86.80%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78.60%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86.50%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88.50%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77.80%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90.60%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78.30%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73.50%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77.70%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Sens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83.40%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93.40%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86.50%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86.60%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93.90%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88.70%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MCC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63.60%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72.50%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63.70%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63.10%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74.40%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63.00%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66.90%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83.50%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67.40%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54.20%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60.50%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101</a:t>
            </a:r>
            <a:endParaRPr/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3684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{2D73797A-83A1-43EE-AE1F-15B904695089}</a:tableStyleId>
              </a:tblPr>
              <a:tblGrid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5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10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20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Acc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79.20%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87.20%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82.60%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77.90%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88.40%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86.00%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78.50%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91.20%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79.20%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Spec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75.60%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88.20%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70.30%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88.50%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67.50%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88.40%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89.40%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73.50%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75.50%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Sens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86.40%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83.80%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92.90%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83.80%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71.50%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91.90%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98.30%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82.20%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83.60%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MCC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57.20%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74.50%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75.10%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71.90%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52.30%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59.20%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79.60%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54.80%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58.00%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152</a:t>
            </a:r>
            <a:endParaRPr/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9" name="Shape 429"/>
          <p:cNvGraphicFramePr/>
          <p:nvPr/>
        </p:nvGraphicFramePr>
        <p:xfrm>
          <a:off x="3684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{2D73797A-83A1-43EE-AE1F-15B904695089}</a:tableStyleId>
              </a:tblPr>
              <a:tblGrid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  <a:gridCol w="645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5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10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20 PERIODS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EWT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FTW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EIDO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IDX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Acc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77.90%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77.90%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89.10%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88.40%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77.80%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92.60%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86.90%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69.30%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81.60%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Spec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68.30%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75.40%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83.80%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86.90%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79.40%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91.80%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83.00%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52.00%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68.10%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Sens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89.10%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90.80%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92.30%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89.50%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83.10%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91.80%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89.30%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78.40%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88.40%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MCC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59.50%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69.80%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55.40%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57.30%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55.50%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63.00%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82.90%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72.10%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31.00%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57.80%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achieved the best result using ResNet 50 around 92.90% with EWT and 20 period days.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</a:t>
            </a:r>
            <a:r>
              <a:rPr lang="en" sz="2400"/>
              <a:t>successfully</a:t>
            </a:r>
            <a:r>
              <a:rPr lang="en" sz="2400"/>
              <a:t> using candlestick chart to predict stock market according to the good result.</a:t>
            </a:r>
            <a:endParaRPr sz="2400"/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Image augmentation for data processing.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Prediction on multiclass to prove the architecture.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 service to easy understanding.</a:t>
            </a:r>
            <a:endParaRPr sz="2400"/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Shape 457"/>
          <p:cNvSpPr/>
          <p:nvPr/>
        </p:nvSpPr>
        <p:spPr>
          <a:xfrm rot="-5400000">
            <a:off x="-376200" y="2455264"/>
            <a:ext cx="1967700" cy="5919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7x7 Conv, 64/2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Shape 458"/>
          <p:cNvSpPr/>
          <p:nvPr/>
        </p:nvSpPr>
        <p:spPr>
          <a:xfrm rot="-5400000">
            <a:off x="798543" y="2242114"/>
            <a:ext cx="1967700" cy="1018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1x1 Conv, 64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3x3 Conv, 64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1x1 Conv, 256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Shape 459"/>
          <p:cNvCxnSpPr>
            <a:stCxn id="457" idx="2"/>
            <a:endCxn id="458" idx="0"/>
          </p:cNvCxnSpPr>
          <p:nvPr/>
        </p:nvCxnSpPr>
        <p:spPr>
          <a:xfrm>
            <a:off x="903600" y="2751214"/>
            <a:ext cx="3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Shape 460"/>
          <p:cNvSpPr/>
          <p:nvPr/>
        </p:nvSpPr>
        <p:spPr>
          <a:xfrm rot="-5400000">
            <a:off x="2186248" y="2242114"/>
            <a:ext cx="1967700" cy="1018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1x1 Conv, 64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3x3 Conv, 64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1x1 Conv, 256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Shape 461"/>
          <p:cNvCxnSpPr>
            <a:stCxn id="458" idx="2"/>
            <a:endCxn id="460" idx="0"/>
          </p:cNvCxnSpPr>
          <p:nvPr/>
        </p:nvCxnSpPr>
        <p:spPr>
          <a:xfrm>
            <a:off x="2291493" y="2751214"/>
            <a:ext cx="3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Shape 462"/>
          <p:cNvSpPr/>
          <p:nvPr/>
        </p:nvSpPr>
        <p:spPr>
          <a:xfrm rot="-5400000">
            <a:off x="3573953" y="2242114"/>
            <a:ext cx="1967700" cy="1018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1x1 Conv, 64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3x3 Conv, 64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1x1 Conv, 256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3" name="Shape 463"/>
          <p:cNvCxnSpPr>
            <a:stCxn id="458" idx="1"/>
            <a:endCxn id="462" idx="1"/>
          </p:cNvCxnSpPr>
          <p:nvPr/>
        </p:nvCxnSpPr>
        <p:spPr>
          <a:xfrm flipH="1" rot="-5400000">
            <a:off x="3169743" y="2347714"/>
            <a:ext cx="600" cy="2775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Shape 464"/>
          <p:cNvCxnSpPr>
            <a:stCxn id="460" idx="2"/>
            <a:endCxn id="462" idx="0"/>
          </p:cNvCxnSpPr>
          <p:nvPr/>
        </p:nvCxnSpPr>
        <p:spPr>
          <a:xfrm>
            <a:off x="3679198" y="2751214"/>
            <a:ext cx="3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Shape 465"/>
          <p:cNvSpPr/>
          <p:nvPr/>
        </p:nvSpPr>
        <p:spPr>
          <a:xfrm rot="-5400000">
            <a:off x="4961658" y="2242114"/>
            <a:ext cx="1967700" cy="1018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1x1 Conv, 128/2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3x3 Conv, 128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1x1 Conv, 512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Shape 466"/>
          <p:cNvSpPr/>
          <p:nvPr/>
        </p:nvSpPr>
        <p:spPr>
          <a:xfrm rot="-5400000">
            <a:off x="6349363" y="2242114"/>
            <a:ext cx="1967700" cy="1018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1x1 Conv, 128/2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3x3 Conv, 128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1x1 Conv, 512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Shape 467"/>
          <p:cNvSpPr/>
          <p:nvPr/>
        </p:nvSpPr>
        <p:spPr>
          <a:xfrm rot="-5400000">
            <a:off x="7737067" y="2242114"/>
            <a:ext cx="1967700" cy="1018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1x1 Conv, 128/2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3x3 Conv, 128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1x1 Conv, 512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Shape 468"/>
          <p:cNvCxnSpPr>
            <a:stCxn id="462" idx="2"/>
            <a:endCxn id="465" idx="0"/>
          </p:cNvCxnSpPr>
          <p:nvPr/>
        </p:nvCxnSpPr>
        <p:spPr>
          <a:xfrm>
            <a:off x="5066903" y="2751214"/>
            <a:ext cx="3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Shape 469"/>
          <p:cNvCxnSpPr>
            <a:stCxn id="465" idx="2"/>
            <a:endCxn id="466" idx="0"/>
          </p:cNvCxnSpPr>
          <p:nvPr/>
        </p:nvCxnSpPr>
        <p:spPr>
          <a:xfrm>
            <a:off x="6454608" y="2751214"/>
            <a:ext cx="3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Shape 470"/>
          <p:cNvCxnSpPr>
            <a:stCxn id="466" idx="2"/>
            <a:endCxn id="467" idx="0"/>
          </p:cNvCxnSpPr>
          <p:nvPr/>
        </p:nvCxnSpPr>
        <p:spPr>
          <a:xfrm>
            <a:off x="7842313" y="2751214"/>
            <a:ext cx="3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Shape 471"/>
          <p:cNvSpPr txBox="1"/>
          <p:nvPr/>
        </p:nvSpPr>
        <p:spPr>
          <a:xfrm>
            <a:off x="2144124" y="4073288"/>
            <a:ext cx="1904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Cfg[0] blocks</a:t>
            </a:r>
            <a:endParaRPr/>
          </a:p>
        </p:txBody>
      </p:sp>
      <p:cxnSp>
        <p:nvCxnSpPr>
          <p:cNvPr id="472" name="Shape 472"/>
          <p:cNvCxnSpPr>
            <a:stCxn id="465" idx="1"/>
            <a:endCxn id="467" idx="1"/>
          </p:cNvCxnSpPr>
          <p:nvPr/>
        </p:nvCxnSpPr>
        <p:spPr>
          <a:xfrm flipH="1" rot="-5400000">
            <a:off x="7332858" y="2347714"/>
            <a:ext cx="600" cy="2775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Shape 473"/>
          <p:cNvSpPr txBox="1"/>
          <p:nvPr/>
        </p:nvSpPr>
        <p:spPr>
          <a:xfrm>
            <a:off x="6307239" y="4073288"/>
            <a:ext cx="2051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Cfg[1] blocks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-9790" r="9790" t="0"/>
          <a:stretch/>
        </p:blipFill>
        <p:spPr>
          <a:xfrm>
            <a:off x="6093600" y="1666300"/>
            <a:ext cx="1929475" cy="19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1325" y="1607012"/>
            <a:ext cx="1929475" cy="19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6548" y="2198202"/>
            <a:ext cx="1810899" cy="132493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614900" y="3399750"/>
            <a:ext cx="980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TRADER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450375" y="3483750"/>
            <a:ext cx="1708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133425" y="3483750"/>
            <a:ext cx="1224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MOTIVATIONS</a:t>
            </a:r>
            <a:endParaRPr sz="22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Prediction on stock market</a:t>
            </a:r>
            <a:r>
              <a:rPr lang="en" sz="2400"/>
              <a:t> prices are a </a:t>
            </a:r>
            <a:r>
              <a:rPr b="1" lang="en" sz="2400"/>
              <a:t>great challenge</a:t>
            </a:r>
            <a:r>
              <a:rPr lang="en" sz="2400"/>
              <a:t> due to fact that it’s </a:t>
            </a:r>
            <a:r>
              <a:rPr b="1" lang="en" sz="2400"/>
              <a:t>immensely complex, chaotic </a:t>
            </a:r>
            <a:r>
              <a:rPr lang="en" sz="2400"/>
              <a:t>and </a:t>
            </a:r>
            <a:r>
              <a:rPr b="1" lang="en" sz="2400"/>
              <a:t>dynamic environment</a:t>
            </a:r>
            <a:r>
              <a:rPr lang="en" sz="2400"/>
              <a:t>, it has proven to be a </a:t>
            </a:r>
            <a:r>
              <a:rPr lang="en" sz="2400"/>
              <a:t>very </a:t>
            </a:r>
            <a:r>
              <a:rPr b="1" lang="en" sz="2400"/>
              <a:t>difficult task</a:t>
            </a:r>
            <a:r>
              <a:rPr lang="en" sz="2400"/>
              <a:t>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No similar work</a:t>
            </a:r>
            <a:r>
              <a:rPr lang="en" sz="2400">
                <a:solidFill>
                  <a:schemeClr val="dk1"/>
                </a:solidFill>
              </a:rPr>
              <a:t> was done for the </a:t>
            </a:r>
            <a:r>
              <a:rPr b="1" lang="en" sz="2400">
                <a:solidFill>
                  <a:schemeClr val="dk1"/>
                </a:solidFill>
              </a:rPr>
              <a:t>Taiwan </a:t>
            </a:r>
            <a:r>
              <a:rPr lang="en" sz="2400">
                <a:solidFill>
                  <a:schemeClr val="dk1"/>
                </a:solidFill>
              </a:rPr>
              <a:t>and </a:t>
            </a:r>
            <a:r>
              <a:rPr b="1" lang="en" sz="2400">
                <a:solidFill>
                  <a:schemeClr val="dk1"/>
                </a:solidFill>
              </a:rPr>
              <a:t>Indonesian market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GOALS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Prove that </a:t>
            </a:r>
            <a:r>
              <a:rPr b="1" lang="en" sz="2400"/>
              <a:t>data driven</a:t>
            </a:r>
            <a:r>
              <a:rPr lang="en" sz="2400"/>
              <a:t> (price driven) still can be manage for stock market </a:t>
            </a:r>
            <a:r>
              <a:rPr b="1" lang="en" sz="2400"/>
              <a:t>prediction</a:t>
            </a:r>
            <a:r>
              <a:rPr lang="en" sz="2400"/>
              <a:t>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</a:t>
            </a:r>
            <a:r>
              <a:rPr b="1" lang="en" sz="2400"/>
              <a:t>deeper CNN</a:t>
            </a:r>
            <a:r>
              <a:rPr lang="en" sz="2400"/>
              <a:t>s architecture to get </a:t>
            </a:r>
            <a:r>
              <a:rPr b="1" lang="en" sz="2400"/>
              <a:t>good result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This work try to </a:t>
            </a:r>
            <a:r>
              <a:rPr b="1" lang="en" sz="2400">
                <a:solidFill>
                  <a:schemeClr val="dk1"/>
                </a:solidFill>
              </a:rPr>
              <a:t>predict</a:t>
            </a:r>
            <a:r>
              <a:rPr lang="en" sz="2400">
                <a:solidFill>
                  <a:schemeClr val="dk1"/>
                </a:solidFill>
              </a:rPr>
              <a:t> if the price of a particular stock is going to go </a:t>
            </a:r>
            <a:r>
              <a:rPr b="1" lang="en" sz="2400">
                <a:solidFill>
                  <a:schemeClr val="dk1"/>
                </a:solidFill>
              </a:rPr>
              <a:t>up</a:t>
            </a:r>
            <a:r>
              <a:rPr lang="en" sz="2400">
                <a:solidFill>
                  <a:schemeClr val="dk1"/>
                </a:solidFill>
              </a:rPr>
              <a:t> or </a:t>
            </a:r>
            <a:r>
              <a:rPr b="1" lang="en" sz="2400">
                <a:solidFill>
                  <a:schemeClr val="dk1"/>
                </a:solidFill>
              </a:rPr>
              <a:t>down </a:t>
            </a:r>
            <a:r>
              <a:rPr lang="en" sz="2400">
                <a:solidFill>
                  <a:schemeClr val="dk1"/>
                </a:solidFill>
              </a:rPr>
              <a:t>in the </a:t>
            </a:r>
            <a:r>
              <a:rPr b="1" lang="en" sz="2400">
                <a:solidFill>
                  <a:schemeClr val="dk1"/>
                </a:solidFill>
              </a:rPr>
              <a:t>near future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{2D73797A-83A1-43EE-AE1F-15B904695089}</a:tableStyleId>
              </a:tblPr>
              <a:tblGrid>
                <a:gridCol w="4837400"/>
                <a:gridCol w="2947700"/>
                <a:gridCol w="678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Title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Author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Year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3"/>
                        </a:rPr>
                        <a:t>On the Effectiveness of Candlestick Chart Analysis for the Brazilian Stock Market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Hércules A. ,doPradoaEdilsonFernedaaLuis, C.R.MoraisaAlfredo, ,J.B.LuizbEduardoMatsurac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2013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4"/>
                        </a:rPr>
                        <a:t>Stock Prediction by Searching for Similarities in Candlestick Charts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Chih-Fong Tsai,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Zen-Yu Quan 	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2014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5"/>
                        </a:rPr>
                        <a:t>Deep Stock Representation Learning: From Candlestick Charts to Investment Decisions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Guosheng Hu, Yuxin Hu, Kai Yang, Zehao Yu, Flood Sung, Zhihong Zhang, Fei Xie, Jianguo Liu, Neil Robertson, Timothy Hospedales, Qiangwei Miemie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2017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Prado, Hércules A., et al. "</a:t>
            </a:r>
            <a:r>
              <a:rPr b="1" lang="en"/>
              <a:t>On the effectiveness of candlestick chart analysis for the Brazilian stock market.</a:t>
            </a:r>
            <a:r>
              <a:rPr lang="en"/>
              <a:t>" Procedia Computer Science 22 (</a:t>
            </a:r>
            <a:r>
              <a:rPr b="1" lang="en"/>
              <a:t>2013</a:t>
            </a:r>
            <a:r>
              <a:rPr lang="en"/>
              <a:t>): 1136-1145.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 candlestick charts to </a:t>
            </a:r>
            <a:r>
              <a:rPr b="1" lang="en"/>
              <a:t>study </a:t>
            </a:r>
            <a:r>
              <a:rPr lang="en"/>
              <a:t>the </a:t>
            </a:r>
            <a:r>
              <a:rPr b="1" lang="en"/>
              <a:t>behavior </a:t>
            </a:r>
            <a:r>
              <a:rPr lang="en"/>
              <a:t>of </a:t>
            </a:r>
            <a:r>
              <a:rPr b="1" lang="en"/>
              <a:t>brazilian stock market</a:t>
            </a:r>
            <a:r>
              <a:rPr lang="en"/>
              <a:t> with </a:t>
            </a:r>
            <a:r>
              <a:rPr b="1" lang="en"/>
              <a:t>16 candlestick patterns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using </a:t>
            </a:r>
            <a:r>
              <a:rPr b="1" lang="en"/>
              <a:t>statistical </a:t>
            </a:r>
            <a:r>
              <a:rPr lang="en"/>
              <a:t>and </a:t>
            </a:r>
            <a:r>
              <a:rPr b="1" lang="en"/>
              <a:t>frequential analysis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Tsai, Chih-Fong, and Zen-Yu Quan. "</a:t>
            </a:r>
            <a:r>
              <a:rPr b="1" lang="en"/>
              <a:t>Stock prediction by searching for similarities in candlestick charts." ACM Transactions on Management Information Systems</a:t>
            </a:r>
            <a:r>
              <a:rPr lang="en"/>
              <a:t> (TMIS) 5.2 (</a:t>
            </a:r>
            <a:r>
              <a:rPr b="1" lang="en"/>
              <a:t>2014</a:t>
            </a:r>
            <a:r>
              <a:rPr lang="en"/>
              <a:t>): 9.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Candlestick </a:t>
            </a:r>
            <a:r>
              <a:rPr lang="en"/>
              <a:t>chart </a:t>
            </a:r>
            <a:r>
              <a:rPr b="1" lang="en"/>
              <a:t>analysis </a:t>
            </a:r>
            <a:r>
              <a:rPr lang="en"/>
              <a:t>method for making stock </a:t>
            </a:r>
            <a:r>
              <a:rPr b="1" lang="en"/>
              <a:t>predictions </a:t>
            </a:r>
            <a:r>
              <a:rPr lang="en"/>
              <a:t>based on the idea of </a:t>
            </a:r>
            <a:r>
              <a:rPr b="1" lang="en"/>
              <a:t>content-based image retrieval (CBIR)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b="1" lang="en"/>
              <a:t>seven </a:t>
            </a:r>
            <a:r>
              <a:rPr lang="en"/>
              <a:t>different </a:t>
            </a:r>
            <a:r>
              <a:rPr b="1" lang="en"/>
              <a:t>wavelet-based texture </a:t>
            </a:r>
            <a:r>
              <a:rPr lang="en"/>
              <a:t>features from candlestick charts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DJIA (Dow Jones Industrial Average Index) </a:t>
            </a:r>
            <a:r>
              <a:rPr lang="en"/>
              <a:t>data</a:t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