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40" roundtripDataSignature="AMtx7miDhhZ+sWvyS4uaVsnfFFbdgHTo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CA9182-1B6D-4C45-A30E-041419647EC8}">
  <a:tblStyle styleId="{A7CA9182-1B6D-4C45-A30E-041419647EC8}" styleName="Table_0">
    <a:wholeTbl>
      <a:tcTxStyle b="off" i="off">
        <a:font>
          <a:latin typeface="Arial"/>
          <a:ea typeface="Arial"/>
          <a:cs typeface="Arial"/>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40000"/>
            </a:schemeClr>
          </a:solidFill>
        </a:fill>
      </a:tcStyle>
    </a:band1H>
    <a:band2H>
      <a:tcTxStyle/>
    </a:band2H>
    <a:band1V>
      <a:tcTxStyle/>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fill>
          <a:solidFill>
            <a:schemeClr val="accent3">
              <a:alpha val="40000"/>
            </a:schemeClr>
          </a:solidFill>
        </a:fill>
      </a:tcStyle>
    </a:band1V>
    <a:band2V>
      <a:tcTxStyle/>
    </a:band2V>
    <a:la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chemeClr val="lt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 name="Google Shape;43;p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1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3: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4: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5: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6: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9: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20: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9: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9733a7391_0_3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219733a7391_0_34: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2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30: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3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33: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34: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4: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131a6cd522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31a6cd522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38: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3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4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5: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6: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8: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9: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10: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1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43"/>
          <p:cNvSpPr txBox="1"/>
          <p:nvPr>
            <p:ph type="title"/>
          </p:nvPr>
        </p:nvSpPr>
        <p:spPr>
          <a:xfrm>
            <a:off x="1312784" y="2440847"/>
            <a:ext cx="9566430" cy="13665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4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44"/>
          <p:cNvSpPr txBox="1"/>
          <p:nvPr>
            <p:ph type="title"/>
          </p:nvPr>
        </p:nvSpPr>
        <p:spPr>
          <a:xfrm>
            <a:off x="1312784" y="2440847"/>
            <a:ext cx="9566430" cy="13665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4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 name="Google Shape;21;p4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24" name="Shape 24"/>
        <p:cNvGrpSpPr/>
        <p:nvPr/>
      </p:nvGrpSpPr>
      <p:grpSpPr>
        <a:xfrm>
          <a:off x="0" y="0"/>
          <a:ext cx="0" cy="0"/>
          <a:chOff x="0" y="0"/>
          <a:chExt cx="0" cy="0"/>
        </a:xfrm>
      </p:grpSpPr>
      <p:sp>
        <p:nvSpPr>
          <p:cNvPr id="25" name="Google Shape;25;p45"/>
          <p:cNvSpPr txBox="1"/>
          <p:nvPr>
            <p:ph type="title"/>
          </p:nvPr>
        </p:nvSpPr>
        <p:spPr>
          <a:xfrm>
            <a:off x="1312784" y="2440847"/>
            <a:ext cx="9566430" cy="13665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4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4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4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31" name="Shape 31"/>
        <p:cNvGrpSpPr/>
        <p:nvPr/>
      </p:nvGrpSpPr>
      <p:grpSpPr>
        <a:xfrm>
          <a:off x="0" y="0"/>
          <a:ext cx="0" cy="0"/>
          <a:chOff x="0" y="0"/>
          <a:chExt cx="0" cy="0"/>
        </a:xfrm>
      </p:grpSpPr>
      <p:sp>
        <p:nvSpPr>
          <p:cNvPr id="32" name="Google Shape;32;p4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5" name="Shape 35"/>
        <p:cNvGrpSpPr/>
        <p:nvPr/>
      </p:nvGrpSpPr>
      <p:grpSpPr>
        <a:xfrm>
          <a:off x="0" y="0"/>
          <a:ext cx="0" cy="0"/>
          <a:chOff x="0" y="0"/>
          <a:chExt cx="0" cy="0"/>
        </a:xfrm>
      </p:grpSpPr>
      <p:sp>
        <p:nvSpPr>
          <p:cNvPr id="36" name="Google Shape;36;p46"/>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1"/>
          <p:cNvSpPr/>
          <p:nvPr/>
        </p:nvSpPr>
        <p:spPr>
          <a:xfrm>
            <a:off x="0" y="11"/>
            <a:ext cx="12192000" cy="819150"/>
          </a:xfrm>
          <a:custGeom>
            <a:rect b="b" l="l" r="r" t="t"/>
            <a:pathLst>
              <a:path extrusionOk="0" h="819150" w="12192000">
                <a:moveTo>
                  <a:pt x="12191999" y="819150"/>
                </a:moveTo>
                <a:lnTo>
                  <a:pt x="0" y="819150"/>
                </a:lnTo>
                <a:lnTo>
                  <a:pt x="0" y="0"/>
                </a:lnTo>
                <a:lnTo>
                  <a:pt x="12191999" y="0"/>
                </a:lnTo>
                <a:lnTo>
                  <a:pt x="12191999" y="819150"/>
                </a:lnTo>
                <a:close/>
              </a:path>
            </a:pathLst>
          </a:custGeom>
          <a:solidFill>
            <a:srgbClr val="D4DBE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41"/>
          <p:cNvSpPr/>
          <p:nvPr/>
        </p:nvSpPr>
        <p:spPr>
          <a:xfrm>
            <a:off x="11" y="6457951"/>
            <a:ext cx="9608820" cy="0"/>
          </a:xfrm>
          <a:custGeom>
            <a:rect b="b" l="l" r="r" t="t"/>
            <a:pathLst>
              <a:path extrusionOk="0" h="120000" w="9608820">
                <a:moveTo>
                  <a:pt x="0" y="0"/>
                </a:moveTo>
                <a:lnTo>
                  <a:pt x="9608456" y="0"/>
                </a:lnTo>
              </a:path>
            </a:pathLst>
          </a:custGeom>
          <a:noFill/>
          <a:ln cap="flat" cmpd="sng" w="9525">
            <a:solidFill>
              <a:srgbClr val="4472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41"/>
          <p:cNvSpPr txBox="1"/>
          <p:nvPr>
            <p:ph type="title"/>
          </p:nvPr>
        </p:nvSpPr>
        <p:spPr>
          <a:xfrm>
            <a:off x="1312784" y="2440847"/>
            <a:ext cx="9566430" cy="136652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4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0" name="Google Shape;10;p4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4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4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7.png"/><Relationship Id="rId5"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jp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jp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1.jp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jpg"/><Relationship Id="rId4" Type="http://schemas.openxmlformats.org/officeDocument/2006/relationships/image" Target="../media/image2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1.jpg"/><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linkedin.com/in/padmavathy-karthikeyan-505b79143" TargetMode="External"/><Relationship Id="rId4" Type="http://schemas.openxmlformats.org/officeDocument/2006/relationships/hyperlink" Target="https://www.linkedin.com/in/padmavathy-karthikeyan-505b79143" TargetMode="External"/><Relationship Id="rId5"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drive.google.com/file/d/1-lo_x-3DOrGlDnwvh71bZ6eKHE4-E7ZB/view" TargetMode="External"/><Relationship Id="rId4" Type="http://schemas.openxmlformats.org/officeDocument/2006/relationships/image" Target="../media/image1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1.jpg"/><Relationship Id="rId4" Type="http://schemas.openxmlformats.org/officeDocument/2006/relationships/image" Target="../media/image2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jpg"/><Relationship Id="rId4"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 name="Shape 44"/>
        <p:cNvGrpSpPr/>
        <p:nvPr/>
      </p:nvGrpSpPr>
      <p:grpSpPr>
        <a:xfrm>
          <a:off x="0" y="0"/>
          <a:ext cx="0" cy="0"/>
          <a:chOff x="0" y="0"/>
          <a:chExt cx="0" cy="0"/>
        </a:xfrm>
      </p:grpSpPr>
      <p:sp>
        <p:nvSpPr>
          <p:cNvPr id="45" name="Google Shape;45;p2"/>
          <p:cNvSpPr txBox="1"/>
          <p:nvPr>
            <p:ph type="title"/>
          </p:nvPr>
        </p:nvSpPr>
        <p:spPr>
          <a:xfrm>
            <a:off x="382824" y="-26671"/>
            <a:ext cx="10496400" cy="874598"/>
          </a:xfrm>
          <a:prstGeom prst="rect">
            <a:avLst/>
          </a:prstGeom>
          <a:noFill/>
          <a:ln>
            <a:noFill/>
          </a:ln>
        </p:spPr>
        <p:txBody>
          <a:bodyPr anchorCtr="0" anchor="t" bIns="0" lIns="0" spcFirstLastPara="1" rIns="0" wrap="square" tIns="12700">
            <a:spAutoFit/>
          </a:bodyPr>
          <a:lstStyle/>
          <a:p>
            <a:pPr indent="-1023617" lvl="0" marL="1399540" marR="5080" rtl="0" algn="l">
              <a:lnSpc>
                <a:spcPct val="100000"/>
              </a:lnSpc>
              <a:spcBef>
                <a:spcPts val="0"/>
              </a:spcBef>
              <a:spcAft>
                <a:spcPts val="0"/>
              </a:spcAft>
              <a:buSzPts val="1400"/>
              <a:buNone/>
            </a:pPr>
            <a:r>
              <a:rPr lang="en-IN" sz="5600">
                <a:solidFill>
                  <a:srgbClr val="17365D"/>
                </a:solidFill>
              </a:rPr>
              <a:t>         </a:t>
            </a:r>
            <a:r>
              <a:rPr lang="en-IN" sz="3200">
                <a:solidFill>
                  <a:srgbClr val="6F0523"/>
                </a:solidFill>
              </a:rPr>
              <a:t>MEDICAL INVENTORY OPTIMIZATION</a:t>
            </a:r>
            <a:endParaRPr sz="3200">
              <a:solidFill>
                <a:srgbClr val="6F0523"/>
              </a:solidFill>
            </a:endParaRPr>
          </a:p>
        </p:txBody>
      </p:sp>
      <p:sp>
        <p:nvSpPr>
          <p:cNvPr id="46" name="Google Shape;46;p2"/>
          <p:cNvSpPr/>
          <p:nvPr/>
        </p:nvSpPr>
        <p:spPr>
          <a:xfrm>
            <a:off x="3718559" y="5524784"/>
            <a:ext cx="4755515" cy="27305"/>
          </a:xfrm>
          <a:custGeom>
            <a:rect b="b" l="l" r="r" t="t"/>
            <a:pathLst>
              <a:path extrusionOk="0" h="27304" w="4755515">
                <a:moveTo>
                  <a:pt x="4755199" y="27199"/>
                </a:moveTo>
                <a:lnTo>
                  <a:pt x="0" y="27199"/>
                </a:lnTo>
                <a:lnTo>
                  <a:pt x="0" y="0"/>
                </a:lnTo>
                <a:lnTo>
                  <a:pt x="4755199" y="0"/>
                </a:lnTo>
                <a:lnTo>
                  <a:pt x="4755199" y="27199"/>
                </a:lnTo>
                <a:close/>
              </a:path>
            </a:pathLst>
          </a:custGeom>
          <a:solidFill>
            <a:srgbClr val="ED7D3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7" name="Google Shape;47;p2"/>
          <p:cNvPicPr preferRelativeResize="0"/>
          <p:nvPr/>
        </p:nvPicPr>
        <p:blipFill rotWithShape="1">
          <a:blip r:embed="rId3">
            <a:alphaModFix/>
          </a:blip>
          <a:srcRect b="0" l="0" r="0" t="0"/>
          <a:stretch/>
        </p:blipFill>
        <p:spPr>
          <a:xfrm>
            <a:off x="9915532" y="6244059"/>
            <a:ext cx="2221446" cy="503431"/>
          </a:xfrm>
          <a:prstGeom prst="rect">
            <a:avLst/>
          </a:prstGeom>
          <a:noFill/>
          <a:ln>
            <a:noFill/>
          </a:ln>
        </p:spPr>
      </p:pic>
      <p:sp>
        <p:nvSpPr>
          <p:cNvPr id="48" name="Google Shape;48;p2"/>
          <p:cNvSpPr/>
          <p:nvPr/>
        </p:nvSpPr>
        <p:spPr>
          <a:xfrm>
            <a:off x="0" y="6464596"/>
            <a:ext cx="9598025" cy="0"/>
          </a:xfrm>
          <a:custGeom>
            <a:rect b="b" l="l" r="r" t="t"/>
            <a:pathLst>
              <a:path extrusionOk="0" h="120000" w="9598025">
                <a:moveTo>
                  <a:pt x="0" y="0"/>
                </a:moveTo>
                <a:lnTo>
                  <a:pt x="9597656" y="0"/>
                </a:lnTo>
              </a:path>
            </a:pathLst>
          </a:custGeom>
          <a:noFill/>
          <a:ln cap="flat" cmpd="sng" w="9525">
            <a:solidFill>
              <a:srgbClr val="3E6EC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Defining Data Science for Architects | Web Age Solutions" id="49" name="Google Shape;49;p2"/>
          <p:cNvPicPr preferRelativeResize="0"/>
          <p:nvPr/>
        </p:nvPicPr>
        <p:blipFill rotWithShape="1">
          <a:blip r:embed="rId4">
            <a:alphaModFix/>
          </a:blip>
          <a:srcRect b="0" l="0" r="0" t="0"/>
          <a:stretch/>
        </p:blipFill>
        <p:spPr>
          <a:xfrm>
            <a:off x="6516914" y="1347284"/>
            <a:ext cx="5690961" cy="5507200"/>
          </a:xfrm>
          <a:prstGeom prst="rect">
            <a:avLst/>
          </a:prstGeom>
          <a:noFill/>
          <a:ln>
            <a:noFill/>
          </a:ln>
        </p:spPr>
      </p:pic>
      <p:pic>
        <p:nvPicPr>
          <p:cNvPr descr="6 Reasons Why You Need Medical Inventory Management Software | Sortly" id="50" name="Google Shape;50;p2"/>
          <p:cNvPicPr preferRelativeResize="0"/>
          <p:nvPr/>
        </p:nvPicPr>
        <p:blipFill rotWithShape="1">
          <a:blip r:embed="rId5">
            <a:alphaModFix/>
          </a:blip>
          <a:srcRect b="0" l="0" r="0" t="0"/>
          <a:stretch/>
        </p:blipFill>
        <p:spPr>
          <a:xfrm>
            <a:off x="364" y="1305912"/>
            <a:ext cx="6502036" cy="55520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2"/>
          <p:cNvPicPr preferRelativeResize="0"/>
          <p:nvPr/>
        </p:nvPicPr>
        <p:blipFill rotWithShape="1">
          <a:blip r:embed="rId3">
            <a:alphaModFix/>
          </a:blip>
          <a:srcRect b="0" l="0" r="0" t="0"/>
          <a:stretch/>
        </p:blipFill>
        <p:spPr>
          <a:xfrm>
            <a:off x="9580951" y="6040102"/>
            <a:ext cx="2592012" cy="805374"/>
          </a:xfrm>
          <a:prstGeom prst="rect">
            <a:avLst/>
          </a:prstGeom>
          <a:noFill/>
          <a:ln>
            <a:noFill/>
          </a:ln>
        </p:spPr>
      </p:pic>
      <p:sp>
        <p:nvSpPr>
          <p:cNvPr id="127" name="Google Shape;127;p12"/>
          <p:cNvSpPr txBox="1"/>
          <p:nvPr>
            <p:ph type="title"/>
          </p:nvPr>
        </p:nvSpPr>
        <p:spPr>
          <a:xfrm>
            <a:off x="228600" y="162638"/>
            <a:ext cx="2906395"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Technical Stacks</a:t>
            </a:r>
            <a:endParaRPr sz="3200"/>
          </a:p>
        </p:txBody>
      </p:sp>
      <p:sp>
        <p:nvSpPr>
          <p:cNvPr id="128" name="Google Shape;128;p12"/>
          <p:cNvSpPr txBox="1"/>
          <p:nvPr/>
        </p:nvSpPr>
        <p:spPr>
          <a:xfrm>
            <a:off x="382825" y="1200550"/>
            <a:ext cx="11096400" cy="36327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2"/>
              </a:buClr>
              <a:buSzPts val="2000"/>
              <a:buFont typeface="Calibri"/>
              <a:buChar char="➢"/>
            </a:pPr>
            <a:r>
              <a:rPr b="0" i="0" lang="en-IN" sz="1800" u="none" cap="none" strike="noStrike">
                <a:solidFill>
                  <a:srgbClr val="002060"/>
                </a:solidFill>
                <a:latin typeface="Arial"/>
                <a:ea typeface="Arial"/>
                <a:cs typeface="Arial"/>
                <a:sym typeface="Arial"/>
              </a:rPr>
              <a:t>Data Collection                 :   From Client</a:t>
            </a:r>
            <a:endParaRPr b="0" i="0" sz="1800" u="none" cap="none" strike="noStrike">
              <a:solidFill>
                <a:srgbClr val="00206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2060"/>
              </a:solidFill>
              <a:latin typeface="Arial"/>
              <a:ea typeface="Arial"/>
              <a:cs typeface="Arial"/>
              <a:sym typeface="Arial"/>
            </a:endParaRPr>
          </a:p>
          <a:p>
            <a:pPr indent="-355600" lvl="0" marL="457200" marR="0" rtl="0" algn="l">
              <a:lnSpc>
                <a:spcPct val="100000"/>
              </a:lnSpc>
              <a:spcBef>
                <a:spcPts val="0"/>
              </a:spcBef>
              <a:spcAft>
                <a:spcPts val="0"/>
              </a:spcAft>
              <a:buClr>
                <a:schemeClr val="dk2"/>
              </a:buClr>
              <a:buSzPts val="2000"/>
              <a:buFont typeface="Calibri"/>
              <a:buChar char="➢"/>
            </a:pPr>
            <a:r>
              <a:rPr b="0" i="0" lang="en-IN" sz="1800" u="none" cap="none" strike="noStrike">
                <a:solidFill>
                  <a:srgbClr val="002060"/>
                </a:solidFill>
                <a:latin typeface="Arial"/>
                <a:ea typeface="Arial"/>
                <a:cs typeface="Arial"/>
                <a:sym typeface="Arial"/>
              </a:rPr>
              <a:t>Data Pre-processing         :   Pandas, NumPy,  ScikitLearn</a:t>
            </a:r>
            <a:endParaRPr b="0" i="0" sz="1800" u="none" cap="none" strike="noStrike">
              <a:solidFill>
                <a:srgbClr val="00206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2060"/>
              </a:solidFill>
              <a:latin typeface="Arial"/>
              <a:ea typeface="Arial"/>
              <a:cs typeface="Arial"/>
              <a:sym typeface="Arial"/>
            </a:endParaRPr>
          </a:p>
          <a:p>
            <a:pPr indent="-355600" lvl="0" marL="457200" marR="0" rtl="0" algn="l">
              <a:lnSpc>
                <a:spcPct val="100000"/>
              </a:lnSpc>
              <a:spcBef>
                <a:spcPts val="0"/>
              </a:spcBef>
              <a:spcAft>
                <a:spcPts val="0"/>
              </a:spcAft>
              <a:buClr>
                <a:schemeClr val="dk2"/>
              </a:buClr>
              <a:buSzPts val="2000"/>
              <a:buFont typeface="Calibri"/>
              <a:buChar char="➢"/>
            </a:pPr>
            <a:r>
              <a:rPr b="0" i="0" lang="en-IN" sz="1800" u="none" cap="none" strike="noStrike">
                <a:solidFill>
                  <a:srgbClr val="002060"/>
                </a:solidFill>
                <a:latin typeface="Arial"/>
                <a:ea typeface="Arial"/>
                <a:cs typeface="Arial"/>
                <a:sym typeface="Arial"/>
              </a:rPr>
              <a:t>Model Building                  :   StatsModels</a:t>
            </a:r>
            <a:endParaRPr b="0" i="0" sz="1800" u="none" cap="none" strike="noStrike">
              <a:solidFill>
                <a:srgbClr val="00206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2060"/>
              </a:solidFill>
              <a:latin typeface="Arial"/>
              <a:ea typeface="Arial"/>
              <a:cs typeface="Arial"/>
              <a:sym typeface="Arial"/>
            </a:endParaRPr>
          </a:p>
          <a:p>
            <a:pPr indent="-355600" lvl="0" marL="457200" marR="0" rtl="0" algn="l">
              <a:lnSpc>
                <a:spcPct val="100000"/>
              </a:lnSpc>
              <a:spcBef>
                <a:spcPts val="0"/>
              </a:spcBef>
              <a:spcAft>
                <a:spcPts val="0"/>
              </a:spcAft>
              <a:buClr>
                <a:schemeClr val="dk2"/>
              </a:buClr>
              <a:buSzPts val="2000"/>
              <a:buFont typeface="Calibri"/>
              <a:buChar char="➢"/>
            </a:pPr>
            <a:r>
              <a:rPr b="0" i="0" lang="en-IN" sz="1800" u="none" cap="none" strike="noStrike">
                <a:solidFill>
                  <a:srgbClr val="002060"/>
                </a:solidFill>
                <a:latin typeface="Arial"/>
                <a:ea typeface="Arial"/>
                <a:cs typeface="Arial"/>
                <a:sym typeface="Arial"/>
              </a:rPr>
              <a:t>Deployment                      :   Streamlit</a:t>
            </a:r>
            <a:endParaRPr b="0" i="0" sz="1800" u="none" cap="none" strike="noStrike">
              <a:solidFill>
                <a:srgbClr val="00206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2060"/>
              </a:solidFill>
              <a:latin typeface="Arial"/>
              <a:ea typeface="Arial"/>
              <a:cs typeface="Arial"/>
              <a:sym typeface="Arial"/>
            </a:endParaRPr>
          </a:p>
          <a:p>
            <a:pPr indent="-355600" lvl="0" marL="457200" marR="0" rtl="0" algn="l">
              <a:lnSpc>
                <a:spcPct val="100000"/>
              </a:lnSpc>
              <a:spcBef>
                <a:spcPts val="0"/>
              </a:spcBef>
              <a:spcAft>
                <a:spcPts val="0"/>
              </a:spcAft>
              <a:buClr>
                <a:schemeClr val="dk2"/>
              </a:buClr>
              <a:buSzPts val="2000"/>
              <a:buFont typeface="Calibri"/>
              <a:buChar char="➢"/>
            </a:pPr>
            <a:r>
              <a:rPr b="0" i="0" lang="en-IN" sz="1800" u="none" cap="none" strike="noStrike">
                <a:solidFill>
                  <a:srgbClr val="002060"/>
                </a:solidFill>
                <a:latin typeface="Arial"/>
                <a:ea typeface="Arial"/>
                <a:cs typeface="Arial"/>
                <a:sym typeface="Arial"/>
              </a:rPr>
              <a:t>Database Management    :   MySQL</a:t>
            </a:r>
            <a:endParaRPr b="0" i="0" sz="1800" u="none" cap="none" strike="noStrike">
              <a:solidFill>
                <a:srgbClr val="00206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rPr b="0" i="0" lang="en-IN" sz="1800" u="none" cap="none" strike="noStrike">
                <a:solidFill>
                  <a:srgbClr val="002060"/>
                </a:solidFill>
                <a:latin typeface="Arial"/>
                <a:ea typeface="Arial"/>
                <a:cs typeface="Arial"/>
                <a:sym typeface="Arial"/>
              </a:rPr>
              <a:t> </a:t>
            </a:r>
            <a:endParaRPr b="0" i="0" sz="1800" u="none" cap="none" strike="noStrike">
              <a:solidFill>
                <a:srgbClr val="002060"/>
              </a:solidFill>
              <a:latin typeface="Arial"/>
              <a:ea typeface="Arial"/>
              <a:cs typeface="Arial"/>
              <a:sym typeface="Arial"/>
            </a:endParaRPr>
          </a:p>
          <a:p>
            <a:pPr indent="-355600" lvl="0" marL="457200" marR="0" rtl="0" algn="l">
              <a:lnSpc>
                <a:spcPct val="100000"/>
              </a:lnSpc>
              <a:spcBef>
                <a:spcPts val="0"/>
              </a:spcBef>
              <a:spcAft>
                <a:spcPts val="0"/>
              </a:spcAft>
              <a:buClr>
                <a:schemeClr val="dk2"/>
              </a:buClr>
              <a:buSzPts val="2000"/>
              <a:buFont typeface="Calibri"/>
              <a:buChar char="➢"/>
            </a:pPr>
            <a:r>
              <a:rPr b="0" i="0" lang="en-IN" sz="1800" u="none" cap="none" strike="noStrike">
                <a:solidFill>
                  <a:srgbClr val="002060"/>
                </a:solidFill>
                <a:latin typeface="Arial"/>
                <a:ea typeface="Arial"/>
                <a:cs typeface="Arial"/>
                <a:sym typeface="Arial"/>
              </a:rPr>
              <a:t>Programming Language   :   Python, SQL</a:t>
            </a:r>
            <a:endParaRPr b="0" i="0" sz="18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3"/>
          <p:cNvPicPr preferRelativeResize="0"/>
          <p:nvPr/>
        </p:nvPicPr>
        <p:blipFill rotWithShape="1">
          <a:blip r:embed="rId3">
            <a:alphaModFix/>
          </a:blip>
          <a:srcRect b="0" l="0" r="0" t="0"/>
          <a:stretch/>
        </p:blipFill>
        <p:spPr>
          <a:xfrm>
            <a:off x="9580950" y="6053750"/>
            <a:ext cx="2592012" cy="804249"/>
          </a:xfrm>
          <a:prstGeom prst="rect">
            <a:avLst/>
          </a:prstGeom>
          <a:noFill/>
          <a:ln>
            <a:noFill/>
          </a:ln>
        </p:spPr>
      </p:pic>
      <p:sp>
        <p:nvSpPr>
          <p:cNvPr id="134" name="Google Shape;134;p13"/>
          <p:cNvSpPr txBox="1"/>
          <p:nvPr>
            <p:ph type="title"/>
          </p:nvPr>
        </p:nvSpPr>
        <p:spPr>
          <a:xfrm>
            <a:off x="301625" y="158100"/>
            <a:ext cx="48594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Project Architecture</a:t>
            </a:r>
            <a:endParaRPr/>
          </a:p>
        </p:txBody>
      </p:sp>
      <p:pic>
        <p:nvPicPr>
          <p:cNvPr id="135" name="Google Shape;135;p13"/>
          <p:cNvPicPr preferRelativeResize="0"/>
          <p:nvPr/>
        </p:nvPicPr>
        <p:blipFill>
          <a:blip r:embed="rId4">
            <a:alphaModFix/>
          </a:blip>
          <a:stretch>
            <a:fillRect/>
          </a:stretch>
        </p:blipFill>
        <p:spPr>
          <a:xfrm>
            <a:off x="-19050" y="663600"/>
            <a:ext cx="12192001" cy="6016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rotWithShape="1">
          <a:blip r:embed="rId3">
            <a:alphaModFix/>
          </a:blip>
          <a:srcRect b="0" l="0" r="0" t="0"/>
          <a:stretch/>
        </p:blipFill>
        <p:spPr>
          <a:xfrm>
            <a:off x="9580950" y="6053750"/>
            <a:ext cx="2592012" cy="804249"/>
          </a:xfrm>
          <a:prstGeom prst="rect">
            <a:avLst/>
          </a:prstGeom>
          <a:noFill/>
          <a:ln>
            <a:noFill/>
          </a:ln>
        </p:spPr>
      </p:pic>
      <p:sp>
        <p:nvSpPr>
          <p:cNvPr id="141" name="Google Shape;141;p14"/>
          <p:cNvSpPr txBox="1"/>
          <p:nvPr>
            <p:ph type="title"/>
          </p:nvPr>
        </p:nvSpPr>
        <p:spPr>
          <a:xfrm>
            <a:off x="301625" y="158106"/>
            <a:ext cx="617601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Data Collection and Understanding</a:t>
            </a:r>
            <a:endParaRPr sz="3200"/>
          </a:p>
        </p:txBody>
      </p:sp>
      <p:sp>
        <p:nvSpPr>
          <p:cNvPr id="142" name="Google Shape;142;p14"/>
          <p:cNvSpPr txBox="1"/>
          <p:nvPr/>
        </p:nvSpPr>
        <p:spPr>
          <a:xfrm>
            <a:off x="19038" y="852180"/>
            <a:ext cx="11585700" cy="58477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IN" sz="2000" u="none" cap="none" strike="noStrike">
                <a:solidFill>
                  <a:srgbClr val="38761D"/>
                </a:solidFill>
                <a:latin typeface="Arial"/>
                <a:ea typeface="Arial"/>
                <a:cs typeface="Arial"/>
                <a:sym typeface="Arial"/>
              </a:rPr>
              <a:t>Data Collection       </a:t>
            </a:r>
            <a:r>
              <a:rPr b="0" i="0" lang="en-IN" sz="1800" u="none" cap="none" strike="noStrike">
                <a:solidFill>
                  <a:schemeClr val="dk2"/>
                </a:solidFill>
                <a:latin typeface="Arial"/>
                <a:ea typeface="Arial"/>
                <a:cs typeface="Arial"/>
                <a:sym typeface="Arial"/>
              </a:rPr>
              <a:t>Received from the Client</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IN" sz="2000" u="none" cap="none" strike="noStrike">
                <a:solidFill>
                  <a:srgbClr val="38761D"/>
                </a:solidFill>
                <a:latin typeface="Arial"/>
                <a:ea typeface="Arial"/>
                <a:cs typeface="Arial"/>
                <a:sym typeface="Arial"/>
              </a:rPr>
              <a:t>Data Understanding</a:t>
            </a:r>
            <a:endParaRPr b="1" i="0" sz="2000" u="none" cap="none" strike="noStrike">
              <a:solidFill>
                <a:srgbClr val="38761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2"/>
                </a:solidFill>
                <a:latin typeface="Arial"/>
                <a:ea typeface="Arial"/>
                <a:cs typeface="Arial"/>
                <a:sym typeface="Arial"/>
              </a:rPr>
              <a:t>The data has got 14 columns and 14213 rows</a:t>
            </a:r>
            <a:endParaRPr b="0" i="0" sz="18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None/>
            </a:pPr>
            <a:r>
              <a:rPr b="1" i="0" lang="en-IN" sz="2000" u="none" cap="none" strike="noStrike">
                <a:solidFill>
                  <a:srgbClr val="38761D"/>
                </a:solidFill>
                <a:latin typeface="Arial"/>
                <a:ea typeface="Arial"/>
                <a:cs typeface="Arial"/>
                <a:sym typeface="Arial"/>
              </a:rPr>
              <a:t>VARIABLE NAME</a:t>
            </a:r>
            <a:r>
              <a:rPr b="0" i="0" lang="en-IN" sz="1800" u="none" cap="none" strike="noStrike">
                <a:solidFill>
                  <a:schemeClr val="dk2"/>
                </a:solidFill>
                <a:latin typeface="Arial"/>
                <a:ea typeface="Arial"/>
                <a:cs typeface="Arial"/>
                <a:sym typeface="Arial"/>
              </a:rPr>
              <a:t>	</a:t>
            </a:r>
            <a:r>
              <a:rPr b="1" i="0" lang="en-IN" sz="2000" u="none" cap="none" strike="noStrike">
                <a:solidFill>
                  <a:srgbClr val="38761D"/>
                </a:solidFill>
                <a:latin typeface="Arial"/>
                <a:ea typeface="Arial"/>
                <a:cs typeface="Arial"/>
                <a:sym typeface="Arial"/>
              </a:rPr>
              <a:t>VARIABLE DESCRIPTION</a:t>
            </a:r>
            <a:endParaRPr/>
          </a:p>
          <a:p>
            <a:pPr indent="0" lvl="0" marL="0" marR="0" rtl="0" algn="l">
              <a:lnSpc>
                <a:spcPct val="100000"/>
              </a:lnSpc>
              <a:spcBef>
                <a:spcPts val="0"/>
              </a:spcBef>
              <a:spcAft>
                <a:spcPts val="0"/>
              </a:spcAft>
              <a:buNone/>
            </a:pPr>
            <a:r>
              <a:rPr b="0" i="0" lang="en-IN" sz="1800" u="none" cap="none" strike="noStrike">
                <a:solidFill>
                  <a:srgbClr val="002060"/>
                </a:solidFill>
                <a:latin typeface="Arial"/>
                <a:ea typeface="Arial"/>
                <a:cs typeface="Arial"/>
                <a:sym typeface="Arial"/>
              </a:rPr>
              <a:t>Typeofsales	             Type of sale of the drug. Either the drug is sold or returned.</a:t>
            </a:r>
            <a:endParaRPr/>
          </a:p>
          <a:p>
            <a:pPr indent="0" lvl="0" marL="0" marR="0" rtl="0" algn="l">
              <a:lnSpc>
                <a:spcPct val="100000"/>
              </a:lnSpc>
              <a:spcBef>
                <a:spcPts val="0"/>
              </a:spcBef>
              <a:spcAft>
                <a:spcPts val="0"/>
              </a:spcAft>
              <a:buNone/>
            </a:pPr>
            <a:r>
              <a:rPr b="0" i="0" lang="en-IN" sz="1800" u="none" cap="none" strike="noStrike">
                <a:solidFill>
                  <a:srgbClr val="002060"/>
                </a:solidFill>
                <a:latin typeface="Arial"/>
                <a:ea typeface="Arial"/>
                <a:cs typeface="Arial"/>
                <a:sym typeface="Arial"/>
              </a:rPr>
              <a:t>Patient_ID	             ID of a patient</a:t>
            </a:r>
            <a:endParaRPr/>
          </a:p>
          <a:p>
            <a:pPr indent="0" lvl="0" marL="0" marR="0" rtl="0" algn="l">
              <a:lnSpc>
                <a:spcPct val="100000"/>
              </a:lnSpc>
              <a:spcBef>
                <a:spcPts val="0"/>
              </a:spcBef>
              <a:spcAft>
                <a:spcPts val="0"/>
              </a:spcAft>
              <a:buNone/>
            </a:pPr>
            <a:r>
              <a:rPr b="0" i="0" lang="en-IN" sz="1800" u="none" cap="none" strike="noStrike">
                <a:solidFill>
                  <a:srgbClr val="002060"/>
                </a:solidFill>
                <a:latin typeface="Arial"/>
                <a:ea typeface="Arial"/>
                <a:cs typeface="Arial"/>
                <a:sym typeface="Arial"/>
              </a:rPr>
              <a:t>Specialisation	             Name of Specialisation (eg. Cardiology)</a:t>
            </a:r>
            <a:endParaRPr/>
          </a:p>
          <a:p>
            <a:pPr indent="0" lvl="0" marL="0" marR="0" rtl="0" algn="l">
              <a:lnSpc>
                <a:spcPct val="100000"/>
              </a:lnSpc>
              <a:spcBef>
                <a:spcPts val="0"/>
              </a:spcBef>
              <a:spcAft>
                <a:spcPts val="0"/>
              </a:spcAft>
              <a:buNone/>
            </a:pPr>
            <a:r>
              <a:rPr b="0" i="0" lang="en-IN" sz="1800" u="none" cap="none" strike="noStrike">
                <a:solidFill>
                  <a:srgbClr val="002060"/>
                </a:solidFill>
                <a:latin typeface="Arial"/>
                <a:ea typeface="Arial"/>
                <a:cs typeface="Arial"/>
                <a:sym typeface="Arial"/>
              </a:rPr>
              <a:t>Dept 	                           Pharmacy, the formulation is related with.</a:t>
            </a:r>
            <a:endParaRPr/>
          </a:p>
          <a:p>
            <a:pPr indent="0" lvl="0" marL="0" marR="0" rtl="0" algn="l">
              <a:lnSpc>
                <a:spcPct val="100000"/>
              </a:lnSpc>
              <a:spcBef>
                <a:spcPts val="0"/>
              </a:spcBef>
              <a:spcAft>
                <a:spcPts val="0"/>
              </a:spcAft>
              <a:buNone/>
            </a:pPr>
            <a:r>
              <a:rPr b="0" i="0" lang="en-IN" sz="1800" u="none" cap="none" strike="noStrike">
                <a:solidFill>
                  <a:srgbClr val="002060"/>
                </a:solidFill>
                <a:latin typeface="Arial"/>
                <a:ea typeface="Arial"/>
                <a:cs typeface="Arial"/>
                <a:sym typeface="Arial"/>
              </a:rPr>
              <a:t>Dateofbill 	             Date of purchase of medicine</a:t>
            </a:r>
            <a:endParaRPr/>
          </a:p>
          <a:p>
            <a:pPr indent="0" lvl="0" marL="0" marR="0" rtl="0" algn="l">
              <a:lnSpc>
                <a:spcPct val="100000"/>
              </a:lnSpc>
              <a:spcBef>
                <a:spcPts val="0"/>
              </a:spcBef>
              <a:spcAft>
                <a:spcPts val="0"/>
              </a:spcAft>
              <a:buNone/>
            </a:pPr>
            <a:r>
              <a:rPr b="0" i="0" lang="en-IN" sz="1800" u="none" cap="none" strike="noStrike">
                <a:solidFill>
                  <a:srgbClr val="002060"/>
                </a:solidFill>
                <a:latin typeface="Arial"/>
                <a:ea typeface="Arial"/>
                <a:cs typeface="Arial"/>
                <a:sym typeface="Arial"/>
              </a:rPr>
              <a:t>Quantity	                           Quantity of the drug</a:t>
            </a:r>
            <a:endParaRPr/>
          </a:p>
          <a:p>
            <a:pPr indent="0" lvl="0" marL="0" marR="0" rtl="0" algn="l">
              <a:lnSpc>
                <a:spcPct val="100000"/>
              </a:lnSpc>
              <a:spcBef>
                <a:spcPts val="0"/>
              </a:spcBef>
              <a:spcAft>
                <a:spcPts val="0"/>
              </a:spcAft>
              <a:buNone/>
            </a:pPr>
            <a:r>
              <a:rPr b="0" i="0" lang="en-IN" sz="1800" u="none" cap="none" strike="noStrike">
                <a:solidFill>
                  <a:srgbClr val="002060"/>
                </a:solidFill>
                <a:latin typeface="Arial"/>
                <a:ea typeface="Arial"/>
                <a:cs typeface="Arial"/>
                <a:sym typeface="Arial"/>
              </a:rPr>
              <a:t>ReturnQuantity	             Quantity of drug returned by patient to the pharmacy </a:t>
            </a:r>
            <a:endParaRPr/>
          </a:p>
          <a:p>
            <a:pPr indent="0" lvl="0" marL="0" marR="0" rtl="0" algn="l">
              <a:lnSpc>
                <a:spcPct val="100000"/>
              </a:lnSpc>
              <a:spcBef>
                <a:spcPts val="0"/>
              </a:spcBef>
              <a:spcAft>
                <a:spcPts val="0"/>
              </a:spcAft>
              <a:buNone/>
            </a:pPr>
            <a:r>
              <a:rPr b="0" i="0" lang="en-IN" sz="1800" u="none" cap="none" strike="noStrike">
                <a:solidFill>
                  <a:srgbClr val="002060"/>
                </a:solidFill>
                <a:latin typeface="Arial"/>
                <a:ea typeface="Arial"/>
                <a:cs typeface="Arial"/>
                <a:sym typeface="Arial"/>
              </a:rPr>
              <a:t>Final_Cost  	             Final Cost of the drug (Quantity included)</a:t>
            </a:r>
            <a:endParaRPr/>
          </a:p>
          <a:p>
            <a:pPr indent="0" lvl="0" marL="0" marR="0" rtl="0" algn="l">
              <a:lnSpc>
                <a:spcPct val="100000"/>
              </a:lnSpc>
              <a:spcBef>
                <a:spcPts val="0"/>
              </a:spcBef>
              <a:spcAft>
                <a:spcPts val="0"/>
              </a:spcAft>
              <a:buNone/>
            </a:pPr>
            <a:r>
              <a:rPr b="0" i="0" lang="en-IN" sz="1800" u="none" cap="none" strike="noStrike">
                <a:solidFill>
                  <a:srgbClr val="002060"/>
                </a:solidFill>
                <a:latin typeface="Arial"/>
                <a:ea typeface="Arial"/>
                <a:cs typeface="Arial"/>
                <a:sym typeface="Arial"/>
              </a:rPr>
              <a:t>Final_Sales 	             Final sales of drug</a:t>
            </a:r>
            <a:endParaRPr/>
          </a:p>
          <a:p>
            <a:pPr indent="0" lvl="0" marL="0" marR="0" rtl="0" algn="l">
              <a:lnSpc>
                <a:spcPct val="100000"/>
              </a:lnSpc>
              <a:spcBef>
                <a:spcPts val="0"/>
              </a:spcBef>
              <a:spcAft>
                <a:spcPts val="0"/>
              </a:spcAft>
              <a:buNone/>
            </a:pPr>
            <a:r>
              <a:rPr b="0" i="0" lang="en-IN" sz="1800" u="none" cap="none" strike="noStrike">
                <a:solidFill>
                  <a:srgbClr val="002060"/>
                </a:solidFill>
                <a:latin typeface="Arial"/>
                <a:ea typeface="Arial"/>
                <a:cs typeface="Arial"/>
                <a:sym typeface="Arial"/>
              </a:rPr>
              <a:t>RtnMRP 	             MRP of returned drug (Quantity included)</a:t>
            </a:r>
            <a:endParaRPr/>
          </a:p>
          <a:p>
            <a:pPr indent="0" lvl="0" marL="0" marR="0" rtl="0" algn="l">
              <a:lnSpc>
                <a:spcPct val="100000"/>
              </a:lnSpc>
              <a:spcBef>
                <a:spcPts val="0"/>
              </a:spcBef>
              <a:spcAft>
                <a:spcPts val="0"/>
              </a:spcAft>
              <a:buNone/>
            </a:pPr>
            <a:r>
              <a:rPr b="0" i="0" lang="en-IN" sz="1800" u="none" cap="none" strike="noStrike">
                <a:solidFill>
                  <a:srgbClr val="002060"/>
                </a:solidFill>
                <a:latin typeface="Arial"/>
                <a:ea typeface="Arial"/>
                <a:cs typeface="Arial"/>
                <a:sym typeface="Arial"/>
              </a:rPr>
              <a:t>Formulation 	             Type of formulation</a:t>
            </a:r>
            <a:endParaRPr/>
          </a:p>
          <a:p>
            <a:pPr indent="0" lvl="0" marL="0" marR="0" rtl="0" algn="l">
              <a:lnSpc>
                <a:spcPct val="100000"/>
              </a:lnSpc>
              <a:spcBef>
                <a:spcPts val="0"/>
              </a:spcBef>
              <a:spcAft>
                <a:spcPts val="0"/>
              </a:spcAft>
              <a:buNone/>
            </a:pPr>
            <a:r>
              <a:rPr b="0" i="0" lang="en-IN" sz="1800" u="none" cap="none" strike="noStrike">
                <a:solidFill>
                  <a:srgbClr val="002060"/>
                </a:solidFill>
                <a:latin typeface="Arial"/>
                <a:ea typeface="Arial"/>
                <a:cs typeface="Arial"/>
                <a:sym typeface="Arial"/>
              </a:rPr>
              <a:t>DrugName	             Generic name of the drug</a:t>
            </a:r>
            <a:endParaRPr/>
          </a:p>
          <a:p>
            <a:pPr indent="0" lvl="0" marL="0" marR="0" rtl="0" algn="l">
              <a:lnSpc>
                <a:spcPct val="100000"/>
              </a:lnSpc>
              <a:spcBef>
                <a:spcPts val="0"/>
              </a:spcBef>
              <a:spcAft>
                <a:spcPts val="0"/>
              </a:spcAft>
              <a:buNone/>
            </a:pPr>
            <a:r>
              <a:rPr b="0" i="0" lang="en-IN" sz="1800" u="none" cap="none" strike="noStrike">
                <a:solidFill>
                  <a:srgbClr val="002060"/>
                </a:solidFill>
                <a:latin typeface="Arial"/>
                <a:ea typeface="Arial"/>
                <a:cs typeface="Arial"/>
                <a:sym typeface="Arial"/>
              </a:rPr>
              <a:t>SubCat 	                           Subcategory (Type) to the category of drugs.</a:t>
            </a:r>
            <a:endParaRPr/>
          </a:p>
          <a:p>
            <a:pPr indent="0" lvl="0" marL="0" marR="0" rtl="0" algn="l">
              <a:lnSpc>
                <a:spcPct val="100000"/>
              </a:lnSpc>
              <a:spcBef>
                <a:spcPts val="0"/>
              </a:spcBef>
              <a:spcAft>
                <a:spcPts val="0"/>
              </a:spcAft>
              <a:buNone/>
            </a:pPr>
            <a:r>
              <a:rPr b="0" i="0" lang="en-IN" sz="1800" u="none" cap="none" strike="noStrike">
                <a:solidFill>
                  <a:srgbClr val="002060"/>
                </a:solidFill>
                <a:latin typeface="Arial"/>
                <a:ea typeface="Arial"/>
                <a:cs typeface="Arial"/>
                <a:sym typeface="Arial"/>
              </a:rPr>
              <a:t>SubCat1 	             Subcategory (condition) to the category of drugs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5"/>
          <p:cNvPicPr preferRelativeResize="0"/>
          <p:nvPr/>
        </p:nvPicPr>
        <p:blipFill rotWithShape="1">
          <a:blip r:embed="rId3">
            <a:alphaModFix/>
          </a:blip>
          <a:srcRect b="0" l="0" r="0" t="0"/>
          <a:stretch/>
        </p:blipFill>
        <p:spPr>
          <a:xfrm>
            <a:off x="9567303" y="6040102"/>
            <a:ext cx="2592011" cy="806074"/>
          </a:xfrm>
          <a:prstGeom prst="rect">
            <a:avLst/>
          </a:prstGeom>
          <a:noFill/>
          <a:ln>
            <a:noFill/>
          </a:ln>
        </p:spPr>
      </p:pic>
      <p:sp>
        <p:nvSpPr>
          <p:cNvPr id="148" name="Google Shape;148;p15"/>
          <p:cNvSpPr txBox="1"/>
          <p:nvPr>
            <p:ph type="title"/>
          </p:nvPr>
        </p:nvSpPr>
        <p:spPr>
          <a:xfrm>
            <a:off x="301625" y="158337"/>
            <a:ext cx="3184525"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Data	Information</a:t>
            </a:r>
            <a:endParaRPr sz="3200"/>
          </a:p>
        </p:txBody>
      </p:sp>
      <p:sp>
        <p:nvSpPr>
          <p:cNvPr id="149" name="Google Shape;149;p15"/>
          <p:cNvSpPr txBox="1"/>
          <p:nvPr/>
        </p:nvSpPr>
        <p:spPr>
          <a:xfrm>
            <a:off x="159050" y="989950"/>
            <a:ext cx="11978400" cy="307773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2"/>
              </a:solidFill>
              <a:latin typeface="Calibri"/>
              <a:ea typeface="Calibri"/>
              <a:cs typeface="Calibri"/>
              <a:sym typeface="Calibri"/>
            </a:endParaRPr>
          </a:p>
          <a:p>
            <a:pPr indent="-355600" lvl="0" marL="457200" marR="0" rtl="0" algn="l">
              <a:lnSpc>
                <a:spcPct val="100000"/>
              </a:lnSpc>
              <a:spcBef>
                <a:spcPts val="0"/>
              </a:spcBef>
              <a:spcAft>
                <a:spcPts val="0"/>
              </a:spcAft>
              <a:buClr>
                <a:srgbClr val="00B050"/>
              </a:buClr>
              <a:buSzPts val="2000"/>
              <a:buFont typeface="Calibri"/>
              <a:buChar char="➢"/>
            </a:pPr>
            <a:r>
              <a:rPr b="1" i="0" lang="en-IN" sz="2000" u="none" cap="none" strike="noStrike">
                <a:solidFill>
                  <a:srgbClr val="00B050"/>
                </a:solidFill>
                <a:latin typeface="Arial"/>
                <a:ea typeface="Arial"/>
                <a:cs typeface="Arial"/>
                <a:sym typeface="Arial"/>
              </a:rPr>
              <a:t>Number Of Columns :  14</a:t>
            </a:r>
            <a:endParaRPr b="1" i="0" sz="2000" u="none" cap="none" strike="noStrike">
              <a:solidFill>
                <a:srgbClr val="00B050"/>
              </a:solidFill>
              <a:latin typeface="Arial"/>
              <a:ea typeface="Arial"/>
              <a:cs typeface="Arial"/>
              <a:sym typeface="Arial"/>
            </a:endParaRPr>
          </a:p>
          <a:p>
            <a:pPr indent="-228600" lvl="0" marL="457200" marR="0" rtl="0" algn="l">
              <a:lnSpc>
                <a:spcPct val="100000"/>
              </a:lnSpc>
              <a:spcBef>
                <a:spcPts val="0"/>
              </a:spcBef>
              <a:spcAft>
                <a:spcPts val="0"/>
              </a:spcAft>
              <a:buClr>
                <a:srgbClr val="00B050"/>
              </a:buClr>
              <a:buSzPts val="2000"/>
              <a:buFont typeface="Calibri"/>
              <a:buNone/>
            </a:pPr>
            <a:r>
              <a:t/>
            </a:r>
            <a:endParaRPr b="1" i="0" sz="2000" u="none" cap="none" strike="noStrike">
              <a:solidFill>
                <a:srgbClr val="00B050"/>
              </a:solidFill>
              <a:latin typeface="Arial"/>
              <a:ea typeface="Arial"/>
              <a:cs typeface="Arial"/>
              <a:sym typeface="Arial"/>
            </a:endParaRPr>
          </a:p>
          <a:p>
            <a:pPr indent="-355600" lvl="0" marL="457200" marR="0" rtl="0" algn="l">
              <a:lnSpc>
                <a:spcPct val="100000"/>
              </a:lnSpc>
              <a:spcBef>
                <a:spcPts val="0"/>
              </a:spcBef>
              <a:spcAft>
                <a:spcPts val="0"/>
              </a:spcAft>
              <a:buClr>
                <a:srgbClr val="00B050"/>
              </a:buClr>
              <a:buSzPts val="2000"/>
              <a:buFont typeface="Calibri"/>
              <a:buChar char="➢"/>
            </a:pPr>
            <a:r>
              <a:rPr b="1" i="0" lang="en-IN" sz="2000" u="none" cap="none" strike="noStrike">
                <a:solidFill>
                  <a:srgbClr val="00B050"/>
                </a:solidFill>
                <a:latin typeface="Arial"/>
                <a:ea typeface="Arial"/>
                <a:cs typeface="Arial"/>
                <a:sym typeface="Arial"/>
              </a:rPr>
              <a:t>Number Of Rows :  14218</a:t>
            </a:r>
            <a:endParaRPr b="1" i="0" sz="2000" u="none" cap="none" strike="noStrike">
              <a:solidFill>
                <a:srgbClr val="00B050"/>
              </a:solidFill>
              <a:latin typeface="Arial"/>
              <a:ea typeface="Arial"/>
              <a:cs typeface="Arial"/>
              <a:sym typeface="Arial"/>
            </a:endParaRPr>
          </a:p>
          <a:p>
            <a:pPr indent="-228600" lvl="0" marL="457200" marR="0" rtl="0" algn="l">
              <a:lnSpc>
                <a:spcPct val="100000"/>
              </a:lnSpc>
              <a:spcBef>
                <a:spcPts val="0"/>
              </a:spcBef>
              <a:spcAft>
                <a:spcPts val="0"/>
              </a:spcAft>
              <a:buClr>
                <a:srgbClr val="00B050"/>
              </a:buClr>
              <a:buSzPts val="2000"/>
              <a:buFont typeface="Calibri"/>
              <a:buNone/>
            </a:pPr>
            <a:r>
              <a:t/>
            </a:r>
            <a:endParaRPr b="1" i="0" sz="2000" u="none" cap="none" strike="noStrike">
              <a:solidFill>
                <a:srgbClr val="00B050"/>
              </a:solidFill>
              <a:latin typeface="Arial"/>
              <a:ea typeface="Arial"/>
              <a:cs typeface="Arial"/>
              <a:sym typeface="Arial"/>
            </a:endParaRPr>
          </a:p>
          <a:p>
            <a:pPr indent="-355600" lvl="0" marL="457200" marR="0" rtl="0" algn="l">
              <a:lnSpc>
                <a:spcPct val="100000"/>
              </a:lnSpc>
              <a:spcBef>
                <a:spcPts val="0"/>
              </a:spcBef>
              <a:spcAft>
                <a:spcPts val="0"/>
              </a:spcAft>
              <a:buClr>
                <a:srgbClr val="00B050"/>
              </a:buClr>
              <a:buSzPts val="2000"/>
              <a:buFont typeface="Calibri"/>
              <a:buChar char="➢"/>
            </a:pPr>
            <a:r>
              <a:rPr b="1" i="0" lang="en-IN" sz="2000" u="none" cap="none" strike="noStrike">
                <a:solidFill>
                  <a:srgbClr val="00B050"/>
                </a:solidFill>
                <a:latin typeface="Arial"/>
                <a:ea typeface="Arial"/>
                <a:cs typeface="Arial"/>
                <a:sym typeface="Arial"/>
              </a:rPr>
              <a:t>Categorical Columns : 7</a:t>
            </a:r>
            <a:endParaRPr b="1" i="0" sz="2000" u="none" cap="none" strike="noStrike">
              <a:solidFill>
                <a:srgbClr val="00B050"/>
              </a:solidFill>
              <a:latin typeface="Arial"/>
              <a:ea typeface="Arial"/>
              <a:cs typeface="Arial"/>
              <a:sym typeface="Arial"/>
            </a:endParaRPr>
          </a:p>
          <a:p>
            <a:pPr indent="-228600" lvl="0" marL="457200" marR="0" rtl="0" algn="l">
              <a:lnSpc>
                <a:spcPct val="100000"/>
              </a:lnSpc>
              <a:spcBef>
                <a:spcPts val="0"/>
              </a:spcBef>
              <a:spcAft>
                <a:spcPts val="0"/>
              </a:spcAft>
              <a:buClr>
                <a:srgbClr val="00B050"/>
              </a:buClr>
              <a:buSzPts val="2000"/>
              <a:buFont typeface="Calibri"/>
              <a:buNone/>
            </a:pPr>
            <a:r>
              <a:t/>
            </a:r>
            <a:endParaRPr b="1" i="0" sz="2000" u="none" cap="none" strike="noStrike">
              <a:solidFill>
                <a:srgbClr val="00B050"/>
              </a:solidFill>
              <a:latin typeface="Arial"/>
              <a:ea typeface="Arial"/>
              <a:cs typeface="Arial"/>
              <a:sym typeface="Arial"/>
            </a:endParaRPr>
          </a:p>
          <a:p>
            <a:pPr indent="-355600" lvl="0" marL="457200" marR="0" rtl="0" algn="l">
              <a:lnSpc>
                <a:spcPct val="100000"/>
              </a:lnSpc>
              <a:spcBef>
                <a:spcPts val="0"/>
              </a:spcBef>
              <a:spcAft>
                <a:spcPts val="0"/>
              </a:spcAft>
              <a:buClr>
                <a:srgbClr val="00B050"/>
              </a:buClr>
              <a:buSzPts val="2000"/>
              <a:buFont typeface="Calibri"/>
              <a:buChar char="➢"/>
            </a:pPr>
            <a:r>
              <a:rPr b="1" i="0" lang="en-IN" sz="2000" u="none" cap="none" strike="noStrike">
                <a:solidFill>
                  <a:srgbClr val="00B050"/>
                </a:solidFill>
                <a:latin typeface="Arial"/>
                <a:ea typeface="Arial"/>
                <a:cs typeface="Arial"/>
                <a:sym typeface="Arial"/>
              </a:rPr>
              <a:t>Numerical Columns : 7</a:t>
            </a:r>
            <a:endParaRPr b="1" i="0" sz="2000" u="none" cap="none" strike="noStrike">
              <a:solidFill>
                <a:srgbClr val="00B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6"/>
          <p:cNvPicPr preferRelativeResize="0"/>
          <p:nvPr/>
        </p:nvPicPr>
        <p:blipFill rotWithShape="1">
          <a:blip r:embed="rId3">
            <a:alphaModFix/>
          </a:blip>
          <a:srcRect b="0" l="0" r="0" t="0"/>
          <a:stretch/>
        </p:blipFill>
        <p:spPr>
          <a:xfrm>
            <a:off x="9580950" y="6040102"/>
            <a:ext cx="2592012" cy="805374"/>
          </a:xfrm>
          <a:prstGeom prst="rect">
            <a:avLst/>
          </a:prstGeom>
          <a:noFill/>
          <a:ln>
            <a:noFill/>
          </a:ln>
        </p:spPr>
      </p:pic>
      <p:sp>
        <p:nvSpPr>
          <p:cNvPr id="155" name="Google Shape;155;p16"/>
          <p:cNvSpPr txBox="1"/>
          <p:nvPr>
            <p:ph type="title"/>
          </p:nvPr>
        </p:nvSpPr>
        <p:spPr>
          <a:xfrm>
            <a:off x="301625" y="158106"/>
            <a:ext cx="281178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Data Dictionary</a:t>
            </a:r>
            <a:endParaRPr sz="3200"/>
          </a:p>
        </p:txBody>
      </p:sp>
      <p:sp>
        <p:nvSpPr>
          <p:cNvPr id="156" name="Google Shape;156;p16"/>
          <p:cNvSpPr txBox="1"/>
          <p:nvPr/>
        </p:nvSpPr>
        <p:spPr>
          <a:xfrm>
            <a:off x="407963" y="1548046"/>
            <a:ext cx="8739553" cy="42473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VARIABLE NAME	VARIABLE DESCRIPTION</a:t>
            </a:r>
            <a:endParaRPr/>
          </a:p>
          <a:p>
            <a:pPr indent="0" lvl="0" marL="0" marR="0" rtl="0" algn="just">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Typeofsales	           Type of sale of the drug. Either the drug is sold or returned.</a:t>
            </a:r>
            <a:endParaRPr/>
          </a:p>
          <a:p>
            <a:pPr indent="0" lvl="0" marL="0" marR="0" rtl="0" algn="just">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Patient_ID	            ID of a patient</a:t>
            </a:r>
            <a:endParaRPr/>
          </a:p>
          <a:p>
            <a:pPr indent="0" lvl="0" marL="0" marR="0" rtl="0" algn="just">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Specialisation	            Name of Specialisation (eg. Cardiology)</a:t>
            </a:r>
            <a:endParaRPr/>
          </a:p>
          <a:p>
            <a:pPr indent="0" lvl="0" marL="0" marR="0" rtl="0" algn="just">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Dept 	                          Pharmacy, the formulation is related with.</a:t>
            </a:r>
            <a:endParaRPr/>
          </a:p>
          <a:p>
            <a:pPr indent="0" lvl="0" marL="0" marR="0" rtl="0" algn="just">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Dateofbill 	            Date of purchase of medicine</a:t>
            </a:r>
            <a:endParaRPr/>
          </a:p>
          <a:p>
            <a:pPr indent="0" lvl="0" marL="0" marR="0" rtl="0" algn="just">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Quantity	                          Quantity of the drug</a:t>
            </a:r>
            <a:endParaRPr/>
          </a:p>
          <a:p>
            <a:pPr indent="0" lvl="0" marL="0" marR="0" rtl="0" algn="just">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ReturnQuantity	            Quantity of drug returned by patient to the pharmacy </a:t>
            </a:r>
            <a:endParaRPr/>
          </a:p>
          <a:p>
            <a:pPr indent="0" lvl="0" marL="0" marR="0" rtl="0" algn="just">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Final_Cost  	            Final Cost of the drug (Quantity included)</a:t>
            </a:r>
            <a:endParaRPr/>
          </a:p>
          <a:p>
            <a:pPr indent="0" lvl="0" marL="0" marR="0" rtl="0" algn="just">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Final_Sales 	            Final sales of drug</a:t>
            </a:r>
            <a:endParaRPr/>
          </a:p>
          <a:p>
            <a:pPr indent="0" lvl="0" marL="0" marR="0" rtl="0" algn="just">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RtnMRP 	            MRP of returned drug (Quantity included)</a:t>
            </a:r>
            <a:endParaRPr/>
          </a:p>
          <a:p>
            <a:pPr indent="0" lvl="0" marL="0" marR="0" rtl="0" algn="just">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Formulation 	            Type of formulation</a:t>
            </a:r>
            <a:endParaRPr/>
          </a:p>
          <a:p>
            <a:pPr indent="0" lvl="0" marL="0" marR="0" rtl="0" algn="just">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DrugName	            Generic name of the drug</a:t>
            </a:r>
            <a:endParaRPr/>
          </a:p>
          <a:p>
            <a:pPr indent="0" lvl="0" marL="0" marR="0" rtl="0" algn="just">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SubCat 	                           Subcategory (Type) to the category of drugs.</a:t>
            </a:r>
            <a:endParaRPr/>
          </a:p>
          <a:p>
            <a:pPr indent="0" lvl="0" marL="0" marR="0" rtl="0" algn="just">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SubCat1 	            Subcategory (condition) to the category of drugs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7"/>
          <p:cNvPicPr preferRelativeResize="0"/>
          <p:nvPr/>
        </p:nvPicPr>
        <p:blipFill rotWithShape="1">
          <a:blip r:embed="rId3">
            <a:alphaModFix/>
          </a:blip>
          <a:srcRect b="0" l="0" r="0" t="0"/>
          <a:stretch/>
        </p:blipFill>
        <p:spPr>
          <a:xfrm>
            <a:off x="9580951" y="5971861"/>
            <a:ext cx="2592012" cy="805374"/>
          </a:xfrm>
          <a:prstGeom prst="rect">
            <a:avLst/>
          </a:prstGeom>
          <a:noFill/>
          <a:ln>
            <a:noFill/>
          </a:ln>
        </p:spPr>
      </p:pic>
      <p:sp>
        <p:nvSpPr>
          <p:cNvPr id="162" name="Google Shape;162;p17"/>
          <p:cNvSpPr txBox="1"/>
          <p:nvPr>
            <p:ph type="title"/>
          </p:nvPr>
        </p:nvSpPr>
        <p:spPr>
          <a:xfrm>
            <a:off x="242445" y="186901"/>
            <a:ext cx="3796665"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System Requirements</a:t>
            </a:r>
            <a:endParaRPr sz="3200"/>
          </a:p>
        </p:txBody>
      </p:sp>
      <p:sp>
        <p:nvSpPr>
          <p:cNvPr id="163" name="Google Shape;163;p17"/>
          <p:cNvSpPr txBox="1"/>
          <p:nvPr/>
        </p:nvSpPr>
        <p:spPr>
          <a:xfrm>
            <a:off x="498388" y="1554263"/>
            <a:ext cx="11582400" cy="3693278"/>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2"/>
              </a:buClr>
              <a:buSzPts val="2000"/>
              <a:buFont typeface="Calibri"/>
              <a:buChar char="➢"/>
            </a:pPr>
            <a:r>
              <a:rPr b="0" i="0" lang="en-IN" sz="1800" u="none" cap="none" strike="noStrike">
                <a:solidFill>
                  <a:schemeClr val="dk2"/>
                </a:solidFill>
                <a:latin typeface="Arial"/>
                <a:ea typeface="Arial"/>
                <a:cs typeface="Arial"/>
                <a:sym typeface="Arial"/>
              </a:rPr>
              <a:t>Operating System : Windows 10 or Above</a:t>
            </a:r>
            <a:endParaRPr b="0" i="0" sz="18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2"/>
              </a:solidFill>
              <a:latin typeface="Arial"/>
              <a:ea typeface="Arial"/>
              <a:cs typeface="Arial"/>
              <a:sym typeface="Arial"/>
            </a:endParaRPr>
          </a:p>
          <a:p>
            <a:pPr indent="-355600" lvl="0" marL="457200" marR="0" rtl="0" algn="l">
              <a:lnSpc>
                <a:spcPct val="100000"/>
              </a:lnSpc>
              <a:spcBef>
                <a:spcPts val="0"/>
              </a:spcBef>
              <a:spcAft>
                <a:spcPts val="0"/>
              </a:spcAft>
              <a:buClr>
                <a:schemeClr val="dk2"/>
              </a:buClr>
              <a:buSzPts val="2000"/>
              <a:buFont typeface="Calibri"/>
              <a:buChar char="➢"/>
            </a:pPr>
            <a:r>
              <a:rPr b="0" i="0" lang="en-IN" sz="1800" u="none" cap="none" strike="noStrike">
                <a:solidFill>
                  <a:schemeClr val="dk2"/>
                </a:solidFill>
                <a:latin typeface="Arial"/>
                <a:ea typeface="Arial"/>
                <a:cs typeface="Arial"/>
                <a:sym typeface="Arial"/>
              </a:rPr>
              <a:t>Processor : Intel Core i5 or Higher</a:t>
            </a:r>
            <a:endParaRPr b="0" i="0" sz="18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2"/>
              </a:solidFill>
              <a:latin typeface="Arial"/>
              <a:ea typeface="Arial"/>
              <a:cs typeface="Arial"/>
              <a:sym typeface="Arial"/>
            </a:endParaRPr>
          </a:p>
          <a:p>
            <a:pPr indent="-355600" lvl="0" marL="457200" marR="0" rtl="0" algn="l">
              <a:lnSpc>
                <a:spcPct val="100000"/>
              </a:lnSpc>
              <a:spcBef>
                <a:spcPts val="0"/>
              </a:spcBef>
              <a:spcAft>
                <a:spcPts val="0"/>
              </a:spcAft>
              <a:buClr>
                <a:schemeClr val="dk2"/>
              </a:buClr>
              <a:buSzPts val="2000"/>
              <a:buFont typeface="Calibri"/>
              <a:buChar char="➢"/>
            </a:pPr>
            <a:r>
              <a:rPr b="0" i="0" lang="en-IN" sz="1800" u="none" cap="none" strike="noStrike">
                <a:solidFill>
                  <a:schemeClr val="dk2"/>
                </a:solidFill>
                <a:latin typeface="Arial"/>
                <a:ea typeface="Arial"/>
                <a:cs typeface="Arial"/>
                <a:sym typeface="Arial"/>
              </a:rPr>
              <a:t>RAM :  2 GB or Higher</a:t>
            </a:r>
            <a:endParaRPr b="0" i="0" sz="18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2"/>
              </a:solidFill>
              <a:latin typeface="Arial"/>
              <a:ea typeface="Arial"/>
              <a:cs typeface="Arial"/>
              <a:sym typeface="Arial"/>
            </a:endParaRPr>
          </a:p>
          <a:p>
            <a:pPr indent="-355600" lvl="0" marL="457200" marR="0" rtl="0" algn="l">
              <a:lnSpc>
                <a:spcPct val="100000"/>
              </a:lnSpc>
              <a:spcBef>
                <a:spcPts val="0"/>
              </a:spcBef>
              <a:spcAft>
                <a:spcPts val="0"/>
              </a:spcAft>
              <a:buClr>
                <a:schemeClr val="dk2"/>
              </a:buClr>
              <a:buSzPts val="2000"/>
              <a:buFont typeface="Calibri"/>
              <a:buChar char="➢"/>
            </a:pPr>
            <a:r>
              <a:rPr b="0" i="0" lang="en-IN" sz="1800" u="none" cap="none" strike="noStrike">
                <a:solidFill>
                  <a:schemeClr val="dk2"/>
                </a:solidFill>
                <a:latin typeface="Arial"/>
                <a:ea typeface="Arial"/>
                <a:cs typeface="Arial"/>
                <a:sym typeface="Arial"/>
              </a:rPr>
              <a:t>Hard Disc : 100 GB or Higher</a:t>
            </a:r>
            <a:endParaRPr b="0" i="0" sz="18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2"/>
              </a:solidFill>
              <a:latin typeface="Arial"/>
              <a:ea typeface="Arial"/>
              <a:cs typeface="Arial"/>
              <a:sym typeface="Arial"/>
            </a:endParaRPr>
          </a:p>
          <a:p>
            <a:pPr indent="-355600" lvl="0" marL="457200" marR="0" rtl="0" algn="l">
              <a:lnSpc>
                <a:spcPct val="100000"/>
              </a:lnSpc>
              <a:spcBef>
                <a:spcPts val="0"/>
              </a:spcBef>
              <a:spcAft>
                <a:spcPts val="0"/>
              </a:spcAft>
              <a:buClr>
                <a:schemeClr val="dk2"/>
              </a:buClr>
              <a:buSzPts val="2000"/>
              <a:buFont typeface="Calibri"/>
              <a:buChar char="➢"/>
            </a:pPr>
            <a:r>
              <a:rPr b="0" i="0" lang="en-IN" sz="1800" u="none" cap="none" strike="noStrike">
                <a:solidFill>
                  <a:schemeClr val="dk2"/>
                </a:solidFill>
                <a:latin typeface="Arial"/>
                <a:ea typeface="Arial"/>
                <a:cs typeface="Arial"/>
                <a:sym typeface="Arial"/>
              </a:rPr>
              <a:t>Platforms Used : Python, SQL,  Spyder 4.5, TABLEAU</a:t>
            </a:r>
            <a:endParaRPr b="0" i="0" sz="18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2"/>
              </a:solidFill>
              <a:latin typeface="Arial"/>
              <a:ea typeface="Arial"/>
              <a:cs typeface="Arial"/>
              <a:sym typeface="Arial"/>
            </a:endParaRPr>
          </a:p>
          <a:p>
            <a:pPr indent="-355600" lvl="0" marL="457200" marR="0" rtl="0" algn="l">
              <a:lnSpc>
                <a:spcPct val="100000"/>
              </a:lnSpc>
              <a:spcBef>
                <a:spcPts val="0"/>
              </a:spcBef>
              <a:spcAft>
                <a:spcPts val="0"/>
              </a:spcAft>
              <a:buClr>
                <a:schemeClr val="dk2"/>
              </a:buClr>
              <a:buSzPts val="2000"/>
              <a:buFont typeface="Calibri"/>
              <a:buChar char="➢"/>
            </a:pPr>
            <a:r>
              <a:rPr b="0" i="0" lang="en-IN" sz="1800" u="none" cap="none" strike="noStrike">
                <a:solidFill>
                  <a:schemeClr val="dk2"/>
                </a:solidFill>
                <a:latin typeface="Arial"/>
                <a:ea typeface="Arial"/>
                <a:cs typeface="Arial"/>
                <a:sym typeface="Arial"/>
              </a:rPr>
              <a:t>Internet Connection :  High Speed Broadband Connection </a:t>
            </a:r>
            <a:endParaRPr b="0" i="0" sz="18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173301" y="1090348"/>
            <a:ext cx="9566430" cy="4154984"/>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br>
              <a:rPr b="0" lang="en-IN" sz="1800">
                <a:solidFill>
                  <a:schemeClr val="dk2"/>
                </a:solidFill>
                <a:latin typeface="Arial"/>
                <a:ea typeface="Arial"/>
                <a:cs typeface="Arial"/>
                <a:sym typeface="Arial"/>
              </a:rPr>
            </a:br>
            <a:r>
              <a:rPr b="0" lang="en-IN" sz="1800">
                <a:solidFill>
                  <a:schemeClr val="accent1"/>
                </a:solidFill>
                <a:latin typeface="Arial"/>
                <a:ea typeface="Arial"/>
                <a:cs typeface="Arial"/>
                <a:sym typeface="Arial"/>
              </a:rPr>
              <a:t>The EDA is to gain insights into the data that can be used to inform further analysis and modeling. This process involves examining the data for patterns, trends, and outliers, as well as identifying missing values and potential errors in the data</a:t>
            </a:r>
            <a:br>
              <a:rPr b="0" lang="en-IN" sz="1800">
                <a:solidFill>
                  <a:schemeClr val="accent1"/>
                </a:solidFill>
                <a:latin typeface="Arial"/>
                <a:ea typeface="Arial"/>
                <a:cs typeface="Arial"/>
                <a:sym typeface="Arial"/>
              </a:rPr>
            </a:br>
            <a:br>
              <a:rPr b="0" lang="en-IN" sz="1800">
                <a:solidFill>
                  <a:schemeClr val="accent1"/>
                </a:solidFill>
                <a:latin typeface="Arial"/>
                <a:ea typeface="Arial"/>
                <a:cs typeface="Arial"/>
                <a:sym typeface="Arial"/>
              </a:rPr>
            </a:br>
            <a:r>
              <a:rPr b="0" lang="en-IN" sz="1800">
                <a:solidFill>
                  <a:srgbClr val="00B050"/>
                </a:solidFill>
                <a:latin typeface="Arial"/>
                <a:ea typeface="Arial"/>
                <a:cs typeface="Arial"/>
                <a:sym typeface="Arial"/>
              </a:rPr>
              <a:t>First moment Business decision :</a:t>
            </a:r>
            <a:br>
              <a:rPr b="0" lang="en-IN" sz="1800">
                <a:solidFill>
                  <a:srgbClr val="00B050"/>
                </a:solidFill>
                <a:latin typeface="Arial"/>
                <a:ea typeface="Arial"/>
                <a:cs typeface="Arial"/>
                <a:sym typeface="Arial"/>
              </a:rPr>
            </a:br>
            <a:r>
              <a:rPr b="0" lang="en-IN" sz="1800">
                <a:solidFill>
                  <a:schemeClr val="dk2"/>
                </a:solidFill>
                <a:latin typeface="Arial"/>
                <a:ea typeface="Arial"/>
                <a:cs typeface="Arial"/>
                <a:sym typeface="Arial"/>
              </a:rPr>
              <a:t> </a:t>
            </a:r>
            <a:r>
              <a:rPr b="0" lang="en-IN" sz="1800">
                <a:solidFill>
                  <a:schemeClr val="accent1"/>
                </a:solidFill>
                <a:latin typeface="Arial"/>
                <a:ea typeface="Arial"/>
                <a:cs typeface="Arial"/>
                <a:sym typeface="Arial"/>
              </a:rPr>
              <a:t>Measures of Central Tendency -&gt; Mean, Median, Mode</a:t>
            </a:r>
            <a:br>
              <a:rPr b="0" lang="en-IN" sz="1800">
                <a:solidFill>
                  <a:schemeClr val="accent1"/>
                </a:solidFill>
                <a:latin typeface="Arial"/>
                <a:ea typeface="Arial"/>
                <a:cs typeface="Arial"/>
                <a:sym typeface="Arial"/>
              </a:rPr>
            </a:br>
            <a:br>
              <a:rPr b="0" i="0" lang="en-IN" sz="1800" u="none" cap="none" strike="noStrike">
                <a:solidFill>
                  <a:schemeClr val="dk2"/>
                </a:solidFill>
                <a:latin typeface="Arial"/>
                <a:ea typeface="Arial"/>
                <a:cs typeface="Arial"/>
                <a:sym typeface="Arial"/>
              </a:rPr>
            </a:br>
            <a:r>
              <a:rPr b="0" i="0" lang="en-IN" sz="1800" u="none" cap="none" strike="noStrike">
                <a:solidFill>
                  <a:srgbClr val="00B050"/>
                </a:solidFill>
                <a:latin typeface="Arial"/>
                <a:ea typeface="Arial"/>
                <a:cs typeface="Arial"/>
                <a:sym typeface="Arial"/>
              </a:rPr>
              <a:t>Second moment business decision:</a:t>
            </a:r>
            <a:br>
              <a:rPr b="0" i="0" lang="en-IN" sz="1800" u="none" cap="none" strike="noStrike">
                <a:solidFill>
                  <a:schemeClr val="dk2"/>
                </a:solidFill>
                <a:latin typeface="Arial"/>
                <a:ea typeface="Arial"/>
                <a:cs typeface="Arial"/>
                <a:sym typeface="Arial"/>
              </a:rPr>
            </a:br>
            <a:r>
              <a:rPr b="0" i="0" lang="en-IN" sz="1800" u="none" cap="none" strike="noStrike">
                <a:solidFill>
                  <a:schemeClr val="accent1"/>
                </a:solidFill>
                <a:latin typeface="Arial"/>
                <a:ea typeface="Arial"/>
                <a:cs typeface="Arial"/>
                <a:sym typeface="Arial"/>
              </a:rPr>
              <a:t>Measures of Dispersion -&gt; Variance, Standard Deviation, Range</a:t>
            </a:r>
            <a:br>
              <a:rPr b="0" i="0" lang="en-IN" sz="1800" u="none" cap="none" strike="noStrike">
                <a:solidFill>
                  <a:schemeClr val="dk2"/>
                </a:solidFill>
                <a:latin typeface="Arial"/>
                <a:ea typeface="Arial"/>
                <a:cs typeface="Arial"/>
                <a:sym typeface="Arial"/>
              </a:rPr>
            </a:br>
            <a:br>
              <a:rPr b="0" i="0" lang="en-IN" sz="1800" u="none" cap="none" strike="noStrike">
                <a:solidFill>
                  <a:srgbClr val="00B050"/>
                </a:solidFill>
                <a:latin typeface="Arial"/>
                <a:ea typeface="Arial"/>
                <a:cs typeface="Arial"/>
                <a:sym typeface="Arial"/>
              </a:rPr>
            </a:br>
            <a:r>
              <a:rPr b="0" i="0" lang="en-IN" sz="1800" u="none" cap="none" strike="noStrike">
                <a:solidFill>
                  <a:srgbClr val="00B050"/>
                </a:solidFill>
                <a:latin typeface="Arial"/>
                <a:ea typeface="Arial"/>
                <a:cs typeface="Arial"/>
                <a:sym typeface="Arial"/>
              </a:rPr>
              <a:t>Third moment business decision </a:t>
            </a:r>
            <a:r>
              <a:rPr b="0" i="0" lang="en-IN" sz="1800" u="none" cap="none" strike="noStrike">
                <a:solidFill>
                  <a:schemeClr val="dk2"/>
                </a:solidFill>
                <a:latin typeface="Arial"/>
                <a:ea typeface="Arial"/>
                <a:cs typeface="Arial"/>
                <a:sym typeface="Arial"/>
              </a:rPr>
              <a:t>- </a:t>
            </a:r>
            <a:r>
              <a:rPr b="0" i="0" lang="en-IN" sz="1800" u="none" cap="none" strike="noStrike">
                <a:solidFill>
                  <a:schemeClr val="accent1"/>
                </a:solidFill>
                <a:latin typeface="Arial"/>
                <a:ea typeface="Arial"/>
                <a:cs typeface="Arial"/>
                <a:sym typeface="Arial"/>
              </a:rPr>
              <a:t>Skewness</a:t>
            </a:r>
            <a:br>
              <a:rPr b="0" i="0" lang="en-IN" sz="1800" u="none" cap="none" strike="noStrike">
                <a:solidFill>
                  <a:schemeClr val="dk2"/>
                </a:solidFill>
                <a:latin typeface="Arial"/>
                <a:ea typeface="Arial"/>
                <a:cs typeface="Arial"/>
                <a:sym typeface="Arial"/>
              </a:rPr>
            </a:br>
            <a:r>
              <a:rPr b="0" i="0" lang="en-IN" sz="1800" u="none" cap="none" strike="noStrike">
                <a:solidFill>
                  <a:srgbClr val="00B050"/>
                </a:solidFill>
                <a:latin typeface="Arial"/>
                <a:ea typeface="Arial"/>
                <a:cs typeface="Arial"/>
                <a:sym typeface="Arial"/>
              </a:rPr>
              <a:t>Fourth moment business decision </a:t>
            </a:r>
            <a:r>
              <a:rPr b="0" i="0" lang="en-IN" sz="1800" u="none" cap="none" strike="noStrike">
                <a:solidFill>
                  <a:schemeClr val="accent1"/>
                </a:solidFill>
                <a:latin typeface="Arial"/>
                <a:ea typeface="Arial"/>
                <a:cs typeface="Arial"/>
                <a:sym typeface="Arial"/>
              </a:rPr>
              <a:t>- kurtosis</a:t>
            </a:r>
            <a:br>
              <a:rPr b="0" i="0" lang="en-IN" sz="1800" u="none" cap="none" strike="noStrike">
                <a:solidFill>
                  <a:schemeClr val="dk2"/>
                </a:solidFill>
                <a:latin typeface="Arial"/>
                <a:ea typeface="Arial"/>
                <a:cs typeface="Arial"/>
                <a:sym typeface="Arial"/>
              </a:rPr>
            </a:br>
            <a:br>
              <a:rPr b="0" i="0" lang="en-IN" sz="1800" u="none" cap="none" strike="noStrike">
                <a:solidFill>
                  <a:schemeClr val="dk2"/>
                </a:solidFill>
                <a:latin typeface="Arial"/>
                <a:ea typeface="Arial"/>
                <a:cs typeface="Arial"/>
                <a:sym typeface="Arial"/>
              </a:rPr>
            </a:br>
            <a:endParaRPr b="0" sz="1800">
              <a:solidFill>
                <a:schemeClr val="accent1"/>
              </a:solidFill>
              <a:latin typeface="Arial"/>
              <a:ea typeface="Arial"/>
              <a:cs typeface="Arial"/>
              <a:sym typeface="Arial"/>
            </a:endParaRPr>
          </a:p>
        </p:txBody>
      </p:sp>
      <p:sp>
        <p:nvSpPr>
          <p:cNvPr id="169" name="Google Shape;169;p28"/>
          <p:cNvSpPr txBox="1"/>
          <p:nvPr/>
        </p:nvSpPr>
        <p:spPr>
          <a:xfrm>
            <a:off x="784273" y="275177"/>
            <a:ext cx="609834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800" u="none" cap="none" strike="noStrike">
                <a:solidFill>
                  <a:srgbClr val="00B050"/>
                </a:solidFill>
                <a:latin typeface="Arial"/>
                <a:ea typeface="Arial"/>
                <a:cs typeface="Arial"/>
                <a:sym typeface="Arial"/>
              </a:rPr>
              <a:t>EDA (Exploratory Data 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13446" y="180625"/>
            <a:ext cx="62586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EDA Description</a:t>
            </a:r>
            <a:endParaRPr sz="3200"/>
          </a:p>
        </p:txBody>
      </p:sp>
      <p:sp>
        <p:nvSpPr>
          <p:cNvPr id="175" name="Google Shape;175;p19"/>
          <p:cNvSpPr txBox="1"/>
          <p:nvPr/>
        </p:nvSpPr>
        <p:spPr>
          <a:xfrm>
            <a:off x="11777168" y="6384226"/>
            <a:ext cx="17970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IN" sz="1200" u="none" cap="none" strike="noStrike">
                <a:solidFill>
                  <a:srgbClr val="888888"/>
                </a:solidFill>
                <a:latin typeface="Calibri"/>
                <a:ea typeface="Calibri"/>
                <a:cs typeface="Calibri"/>
                <a:sym typeface="Calibri"/>
              </a:rPr>
              <a:t>22</a:t>
            </a:r>
            <a:endParaRPr b="0" i="0" sz="1200" u="none" cap="none" strike="noStrike">
              <a:solidFill>
                <a:schemeClr val="dk1"/>
              </a:solidFill>
              <a:latin typeface="Calibri"/>
              <a:ea typeface="Calibri"/>
              <a:cs typeface="Calibri"/>
              <a:sym typeface="Calibri"/>
            </a:endParaRPr>
          </a:p>
        </p:txBody>
      </p:sp>
      <p:pic>
        <p:nvPicPr>
          <p:cNvPr id="176" name="Google Shape;176;p19"/>
          <p:cNvPicPr preferRelativeResize="0"/>
          <p:nvPr/>
        </p:nvPicPr>
        <p:blipFill rotWithShape="1">
          <a:blip r:embed="rId3">
            <a:alphaModFix/>
          </a:blip>
          <a:srcRect b="0" l="0" r="0" t="0"/>
          <a:stretch/>
        </p:blipFill>
        <p:spPr>
          <a:xfrm>
            <a:off x="9580950" y="6040102"/>
            <a:ext cx="2592012" cy="805374"/>
          </a:xfrm>
          <a:prstGeom prst="rect">
            <a:avLst/>
          </a:prstGeom>
          <a:noFill/>
          <a:ln>
            <a:noFill/>
          </a:ln>
        </p:spPr>
      </p:pic>
      <p:sp>
        <p:nvSpPr>
          <p:cNvPr id="177" name="Google Shape;177;p19"/>
          <p:cNvSpPr txBox="1"/>
          <p:nvPr/>
        </p:nvSpPr>
        <p:spPr>
          <a:xfrm>
            <a:off x="422325" y="1147900"/>
            <a:ext cx="11465100" cy="954077"/>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2500"/>
              <a:buFont typeface="Arial"/>
              <a:buNone/>
            </a:pPr>
            <a:r>
              <a:t/>
            </a:r>
            <a:endParaRPr b="1" i="0" sz="25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chemeClr val="dk2"/>
              </a:solidFill>
              <a:latin typeface="Calibri"/>
              <a:ea typeface="Calibri"/>
              <a:cs typeface="Calibri"/>
              <a:sym typeface="Calibri"/>
            </a:endParaRPr>
          </a:p>
        </p:txBody>
      </p:sp>
      <p:graphicFrame>
        <p:nvGraphicFramePr>
          <p:cNvPr id="178" name="Google Shape;178;p19"/>
          <p:cNvGraphicFramePr/>
          <p:nvPr/>
        </p:nvGraphicFramePr>
        <p:xfrm>
          <a:off x="1" y="798239"/>
          <a:ext cx="3000000" cy="3000000"/>
        </p:xfrm>
        <a:graphic>
          <a:graphicData uri="http://schemas.openxmlformats.org/drawingml/2006/table">
            <a:tbl>
              <a:tblPr bandRow="1" firstRow="1">
                <a:gradFill>
                  <a:gsLst>
                    <a:gs pos="0">
                      <a:srgbClr val="DAFEA4"/>
                    </a:gs>
                    <a:gs pos="35000">
                      <a:srgbClr val="E3FEBF"/>
                    </a:gs>
                    <a:gs pos="100000">
                      <a:srgbClr val="F4FEE6"/>
                    </a:gs>
                  </a:gsLst>
                  <a:lin ang="16200000" scaled="0"/>
                </a:gradFill>
                <a:tableStyleId>{A7CA9182-1B6D-4C45-A30E-041419647EC8}</a:tableStyleId>
              </a:tblPr>
              <a:tblGrid>
                <a:gridCol w="1930400"/>
                <a:gridCol w="2618550"/>
                <a:gridCol w="2428625"/>
                <a:gridCol w="1547325"/>
                <a:gridCol w="1489275"/>
                <a:gridCol w="419775"/>
                <a:gridCol w="1739000"/>
              </a:tblGrid>
              <a:tr h="228600">
                <a:tc>
                  <a:txBody>
                    <a:bodyPr/>
                    <a:lstStyle/>
                    <a:p>
                      <a:pPr indent="0" lvl="0" marL="0" marR="0" rtl="0" algn="l">
                        <a:lnSpc>
                          <a:spcPct val="100000"/>
                        </a:lnSpc>
                        <a:spcBef>
                          <a:spcPts val="0"/>
                        </a:spcBef>
                        <a:spcAft>
                          <a:spcPts val="0"/>
                        </a:spcAft>
                        <a:buNone/>
                      </a:pPr>
                      <a:r>
                        <a:rPr lang="en-IN" sz="1800" u="none" cap="none" strike="noStrike"/>
                        <a:t>FEATURES</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lt1"/>
                          </a:solidFill>
                          <a:latin typeface="Arial"/>
                          <a:ea typeface="Arial"/>
                          <a:cs typeface="Arial"/>
                          <a:sym typeface="Arial"/>
                        </a:rPr>
                        <a:t>First Moment Business </a:t>
                      </a:r>
                      <a:r>
                        <a:rPr lang="en-IN" sz="1800" u="none" cap="none" strike="noStrike"/>
                        <a:t>decision</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MEAN        MEDIAN      MODE</a:t>
                      </a:r>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None/>
                      </a:pPr>
                      <a:r>
                        <a:rPr lang="en-IN" sz="1800" u="none" cap="none" strike="noStrike"/>
                        <a:t>Second moment business decision</a:t>
                      </a:r>
                      <a:endParaRPr/>
                    </a:p>
                    <a:p>
                      <a:pPr indent="0" lvl="0" marL="0" marR="0" rtl="0" algn="l">
                        <a:lnSpc>
                          <a:spcPct val="100000"/>
                        </a:lnSpc>
                        <a:spcBef>
                          <a:spcPts val="0"/>
                        </a:spcBef>
                        <a:spcAft>
                          <a:spcPts val="0"/>
                        </a:spcAft>
                        <a:buNone/>
                      </a:pPr>
                      <a:r>
                        <a:t/>
                      </a:r>
                      <a:endParaRPr sz="1600" u="none" cap="none" strike="noStrike"/>
                    </a:p>
                    <a:p>
                      <a:pPr indent="0" lvl="0" marL="0" marR="0" rtl="0" algn="l">
                        <a:lnSpc>
                          <a:spcPct val="100000"/>
                        </a:lnSpc>
                        <a:spcBef>
                          <a:spcPts val="0"/>
                        </a:spcBef>
                        <a:spcAft>
                          <a:spcPts val="0"/>
                        </a:spcAft>
                        <a:buNone/>
                      </a:pPr>
                      <a:r>
                        <a:rPr b="0" lang="en-IN" sz="1600" u="none" cap="none" strike="noStrike"/>
                        <a:t>STANDARD DEVIATION   </a:t>
                      </a:r>
                      <a:r>
                        <a:rPr b="0" lang="en-IN" sz="1400" u="none" cap="none" strike="noStrike"/>
                        <a:t>VARIANCE</a:t>
                      </a:r>
                      <a:endParaRPr/>
                    </a:p>
                  </a:txBody>
                  <a:tcPr marT="45725" marB="45725" marR="91450" marL="91450"/>
                </a:tc>
                <a:tc>
                  <a:txBody>
                    <a:bodyPr/>
                    <a:lstStyle/>
                    <a:p>
                      <a:pPr indent="0" lvl="0" marL="0" marR="0" rtl="0" algn="ctr">
                        <a:lnSpc>
                          <a:spcPct val="100000"/>
                        </a:lnSpc>
                        <a:spcBef>
                          <a:spcPts val="0"/>
                        </a:spcBef>
                        <a:spcAft>
                          <a:spcPts val="0"/>
                        </a:spcAft>
                        <a:buNone/>
                      </a:pPr>
                      <a:r>
                        <a:rPr lang="en-IN" sz="1800" u="none" cap="none" strike="noStrike"/>
                        <a:t>Third moment business decision</a:t>
                      </a:r>
                      <a:endParaRPr/>
                    </a:p>
                  </a:txBody>
                  <a:tcPr marT="45725" marB="45725" marR="91450" marL="91450"/>
                </a:tc>
                <a:tc>
                  <a:txBody>
                    <a:bodyPr/>
                    <a:lstStyle/>
                    <a:p>
                      <a:pPr indent="0" lvl="0" marL="0" marR="0" rtl="0" algn="ctr">
                        <a:lnSpc>
                          <a:spcPct val="100000"/>
                        </a:lnSpc>
                        <a:spcBef>
                          <a:spcPts val="0"/>
                        </a:spcBef>
                        <a:spcAft>
                          <a:spcPts val="0"/>
                        </a:spcAft>
                        <a:buNone/>
                      </a:pPr>
                      <a:r>
                        <a:rPr lang="en-IN" sz="1800" u="none" cap="none" strike="noStrike"/>
                        <a:t>Fourth moment business decision</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776650">
                <a:tc>
                  <a:txBody>
                    <a:bodyPr/>
                    <a:lstStyle/>
                    <a:p>
                      <a:pPr indent="0" lvl="0" marL="0" marR="0" rtl="0" algn="l">
                        <a:lnSpc>
                          <a:spcPct val="100000"/>
                        </a:lnSpc>
                        <a:spcBef>
                          <a:spcPts val="0"/>
                        </a:spcBef>
                        <a:spcAft>
                          <a:spcPts val="0"/>
                        </a:spcAft>
                        <a:buNone/>
                      </a:pPr>
                      <a:r>
                        <a:rPr lang="en-IN" sz="1400" u="none" cap="none" strike="noStrike">
                          <a:solidFill>
                            <a:schemeClr val="lt1"/>
                          </a:solidFill>
                        </a:rPr>
                        <a:t>PATIENT_ID </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1.20180    1.20180      </a:t>
                      </a:r>
                      <a:r>
                        <a:rPr b="0" i="0" lang="en-IN" sz="1400" u="none" cap="none" strike="noStrike">
                          <a:solidFill>
                            <a:schemeClr val="dk1"/>
                          </a:solidFill>
                          <a:latin typeface="Arial"/>
                          <a:ea typeface="Arial"/>
                          <a:cs typeface="Arial"/>
                          <a:sym typeface="Arial"/>
                        </a:rPr>
                        <a:t>1.20180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28102.2            7.897</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-1.366</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15</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776650">
                <a:tc>
                  <a:txBody>
                    <a:bodyPr/>
                    <a:lstStyle/>
                    <a:p>
                      <a:pPr indent="0" lvl="0" marL="0" marR="0" rtl="0" algn="l">
                        <a:lnSpc>
                          <a:spcPct val="100000"/>
                        </a:lnSpc>
                        <a:spcBef>
                          <a:spcPts val="0"/>
                        </a:spcBef>
                        <a:spcAft>
                          <a:spcPts val="0"/>
                        </a:spcAft>
                        <a:buNone/>
                      </a:pPr>
                      <a:r>
                        <a:rPr lang="en-IN" sz="1400" u="none" cap="none" strike="noStrike">
                          <a:solidFill>
                            <a:schemeClr val="accent2"/>
                          </a:solidFill>
                        </a:rPr>
                        <a:t>QUANTITY </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2.23174    1.0000         1.0</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5.132                2.633</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11.341</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15</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776650">
                <a:tc>
                  <a:txBody>
                    <a:bodyPr/>
                    <a:lstStyle/>
                    <a:p>
                      <a:pPr indent="0" lvl="0" marL="0" marR="0" rtl="0" algn="l">
                        <a:lnSpc>
                          <a:spcPct val="100000"/>
                        </a:lnSpc>
                        <a:spcBef>
                          <a:spcPts val="0"/>
                        </a:spcBef>
                        <a:spcAft>
                          <a:spcPts val="0"/>
                        </a:spcAft>
                        <a:buNone/>
                      </a:pPr>
                      <a:r>
                        <a:rPr lang="en-IN" sz="1400" u="none" cap="none" strike="noStrike">
                          <a:solidFill>
                            <a:schemeClr val="lt1"/>
                          </a:solidFill>
                        </a:rPr>
                        <a:t>RETURN_QUANTITY</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2.9195      0.0000         0.0</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1.643                2.700</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17.172</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15</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776650">
                <a:tc>
                  <a:txBody>
                    <a:bodyPr/>
                    <a:lstStyle/>
                    <a:p>
                      <a:pPr indent="0" lvl="0" marL="0" marR="0" rtl="0" algn="l">
                        <a:lnSpc>
                          <a:spcPct val="100000"/>
                        </a:lnSpc>
                        <a:spcBef>
                          <a:spcPts val="0"/>
                        </a:spcBef>
                        <a:spcAft>
                          <a:spcPts val="0"/>
                        </a:spcAft>
                        <a:buNone/>
                      </a:pPr>
                      <a:r>
                        <a:rPr lang="en-IN" sz="1400" u="none" cap="none" strike="noStrike">
                          <a:solidFill>
                            <a:schemeClr val="accent2"/>
                          </a:solidFill>
                        </a:rPr>
                        <a:t>FINAL_COST</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1.24824    5.3650         </a:t>
                      </a:r>
                      <a:r>
                        <a:rPr b="0" i="0" lang="en-IN" sz="1400" u="none" cap="none" strike="noStrike">
                          <a:solidFill>
                            <a:schemeClr val="dk1"/>
                          </a:solidFill>
                          <a:latin typeface="Arial"/>
                          <a:ea typeface="Arial"/>
                          <a:cs typeface="Arial"/>
                          <a:sym typeface="Arial"/>
                        </a:rPr>
                        <a:t>49.352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464.7                2.160</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34.508</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15</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776650">
                <a:tc>
                  <a:txBody>
                    <a:bodyPr/>
                    <a:lstStyle/>
                    <a:p>
                      <a:pPr indent="0" lvl="0" marL="0" marR="0" rtl="0" algn="l">
                        <a:lnSpc>
                          <a:spcPct val="100000"/>
                        </a:lnSpc>
                        <a:spcBef>
                          <a:spcPts val="0"/>
                        </a:spcBef>
                        <a:spcAft>
                          <a:spcPts val="0"/>
                        </a:spcAft>
                        <a:buNone/>
                      </a:pPr>
                      <a:r>
                        <a:rPr lang="en-IN" sz="1400" u="none" cap="none" strike="noStrike">
                          <a:solidFill>
                            <a:schemeClr val="lt1"/>
                          </a:solidFill>
                        </a:rPr>
                        <a:t>FINAL_SALES</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2.34038    8.6424         </a:t>
                      </a:r>
                      <a:r>
                        <a:rPr b="0" i="0" lang="en-IN" sz="1400" u="none" cap="none" strike="noStrike">
                          <a:solidFill>
                            <a:schemeClr val="dk1"/>
                          </a:solidFill>
                          <a:latin typeface="Arial"/>
                          <a:ea typeface="Arial"/>
                          <a:cs typeface="Arial"/>
                          <a:sym typeface="Arial"/>
                        </a:rPr>
                        <a:t>0.0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671.2                4.505</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21.006</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15</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776650">
                <a:tc>
                  <a:txBody>
                    <a:bodyPr/>
                    <a:lstStyle/>
                    <a:p>
                      <a:pPr indent="0" lvl="0" marL="0" marR="0" rtl="0" algn="l">
                        <a:lnSpc>
                          <a:spcPct val="100000"/>
                        </a:lnSpc>
                        <a:spcBef>
                          <a:spcPts val="0"/>
                        </a:spcBef>
                        <a:spcAft>
                          <a:spcPts val="0"/>
                        </a:spcAft>
                        <a:buNone/>
                      </a:pPr>
                      <a:r>
                        <a:rPr lang="en-IN" sz="1400" u="none" cap="none" strike="noStrike">
                          <a:solidFill>
                            <a:schemeClr val="accent2"/>
                          </a:solidFill>
                        </a:rPr>
                        <a:t>RETURN_MRP</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2.9126      0.0000         </a:t>
                      </a:r>
                      <a:r>
                        <a:rPr b="0" i="0" lang="en-IN" sz="1400" u="none" cap="none" strike="noStrike">
                          <a:solidFill>
                            <a:schemeClr val="dk1"/>
                          </a:solidFill>
                          <a:latin typeface="Arial"/>
                          <a:ea typeface="Arial"/>
                          <a:cs typeface="Arial"/>
                          <a:sym typeface="Arial"/>
                        </a:rPr>
                        <a:t>0.0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182.2                3.321</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15.797</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15</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cxnSp>
        <p:nvCxnSpPr>
          <p:cNvPr id="179" name="Google Shape;179;p19"/>
          <p:cNvCxnSpPr/>
          <p:nvPr/>
        </p:nvCxnSpPr>
        <p:spPr>
          <a:xfrm>
            <a:off x="1955409" y="1364566"/>
            <a:ext cx="2926080" cy="0"/>
          </a:xfrm>
          <a:prstGeom prst="straightConnector1">
            <a:avLst/>
          </a:prstGeom>
          <a:noFill/>
          <a:ln cap="flat" cmpd="sng" w="9525">
            <a:solidFill>
              <a:srgbClr val="97B853"/>
            </a:solidFill>
            <a:prstDash val="solid"/>
            <a:round/>
            <a:headEnd len="sm" w="sm" type="none"/>
            <a:tailEnd len="sm" w="sm" type="none"/>
          </a:ln>
        </p:spPr>
      </p:cxnSp>
      <p:cxnSp>
        <p:nvCxnSpPr>
          <p:cNvPr id="180" name="Google Shape;180;p19"/>
          <p:cNvCxnSpPr/>
          <p:nvPr/>
        </p:nvCxnSpPr>
        <p:spPr>
          <a:xfrm>
            <a:off x="2751021" y="1560193"/>
            <a:ext cx="0" cy="5375043"/>
          </a:xfrm>
          <a:prstGeom prst="straightConnector1">
            <a:avLst/>
          </a:prstGeom>
          <a:noFill/>
          <a:ln cap="flat" cmpd="sng" w="9525">
            <a:solidFill>
              <a:srgbClr val="97B853"/>
            </a:solidFill>
            <a:prstDash val="solid"/>
            <a:round/>
            <a:headEnd len="sm" w="sm" type="none"/>
            <a:tailEnd len="sm" w="sm" type="none"/>
          </a:ln>
        </p:spPr>
      </p:cxnSp>
      <p:cxnSp>
        <p:nvCxnSpPr>
          <p:cNvPr id="181" name="Google Shape;181;p19"/>
          <p:cNvCxnSpPr/>
          <p:nvPr/>
        </p:nvCxnSpPr>
        <p:spPr>
          <a:xfrm>
            <a:off x="3738879" y="1523771"/>
            <a:ext cx="0" cy="5417246"/>
          </a:xfrm>
          <a:prstGeom prst="straightConnector1">
            <a:avLst/>
          </a:prstGeom>
          <a:noFill/>
          <a:ln cap="flat" cmpd="sng" w="9525">
            <a:solidFill>
              <a:srgbClr val="97B853"/>
            </a:solidFill>
            <a:prstDash val="solid"/>
            <a:round/>
            <a:headEnd len="sm" w="sm" type="none"/>
            <a:tailEnd len="sm" w="sm" type="none"/>
          </a:ln>
        </p:spPr>
      </p:cxnSp>
      <p:pic>
        <p:nvPicPr>
          <p:cNvPr descr="Introduction to Exploratory Data Analysis (EDA) in Python" id="182" name="Google Shape;182;p19"/>
          <p:cNvPicPr preferRelativeResize="0"/>
          <p:nvPr/>
        </p:nvPicPr>
        <p:blipFill rotWithShape="1">
          <a:blip r:embed="rId4">
            <a:alphaModFix/>
          </a:blip>
          <a:srcRect b="0" l="0" r="0" t="0"/>
          <a:stretch/>
        </p:blipFill>
        <p:spPr>
          <a:xfrm>
            <a:off x="9826172" y="798239"/>
            <a:ext cx="2366337" cy="6153455"/>
          </a:xfrm>
          <a:prstGeom prst="rect">
            <a:avLst/>
          </a:prstGeom>
          <a:noFill/>
          <a:ln>
            <a:noFill/>
          </a:ln>
        </p:spPr>
      </p:pic>
      <p:cxnSp>
        <p:nvCxnSpPr>
          <p:cNvPr id="183" name="Google Shape;183;p19"/>
          <p:cNvCxnSpPr/>
          <p:nvPr/>
        </p:nvCxnSpPr>
        <p:spPr>
          <a:xfrm>
            <a:off x="5767758" y="1828799"/>
            <a:ext cx="0" cy="5136962"/>
          </a:xfrm>
          <a:prstGeom prst="straightConnector1">
            <a:avLst/>
          </a:prstGeom>
          <a:noFill/>
          <a:ln cap="flat" cmpd="sng" w="9525">
            <a:solidFill>
              <a:srgbClr val="97B853"/>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0"/>
          <p:cNvPicPr preferRelativeResize="0"/>
          <p:nvPr/>
        </p:nvPicPr>
        <p:blipFill rotWithShape="1">
          <a:blip r:embed="rId3">
            <a:alphaModFix/>
          </a:blip>
          <a:srcRect b="0" l="0" r="0" t="0"/>
          <a:stretch/>
        </p:blipFill>
        <p:spPr>
          <a:xfrm>
            <a:off x="9580950" y="6040102"/>
            <a:ext cx="2592012" cy="805374"/>
          </a:xfrm>
          <a:prstGeom prst="rect">
            <a:avLst/>
          </a:prstGeom>
          <a:noFill/>
          <a:ln>
            <a:noFill/>
          </a:ln>
        </p:spPr>
      </p:pic>
      <p:sp>
        <p:nvSpPr>
          <p:cNvPr id="189" name="Google Shape;189;p20"/>
          <p:cNvSpPr txBox="1"/>
          <p:nvPr>
            <p:ph type="title"/>
          </p:nvPr>
        </p:nvSpPr>
        <p:spPr>
          <a:xfrm>
            <a:off x="117350" y="171275"/>
            <a:ext cx="93480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Missing Values Observation</a:t>
            </a:r>
            <a:endParaRPr sz="3200"/>
          </a:p>
        </p:txBody>
      </p:sp>
      <p:pic>
        <p:nvPicPr>
          <p:cNvPr id="190" name="Google Shape;190;p20"/>
          <p:cNvPicPr preferRelativeResize="0"/>
          <p:nvPr/>
        </p:nvPicPr>
        <p:blipFill rotWithShape="1">
          <a:blip r:embed="rId4">
            <a:alphaModFix/>
          </a:blip>
          <a:srcRect b="0" l="0" r="0" t="0"/>
          <a:stretch/>
        </p:blipFill>
        <p:spPr>
          <a:xfrm>
            <a:off x="18875" y="787791"/>
            <a:ext cx="8660892" cy="4997165"/>
          </a:xfrm>
          <a:prstGeom prst="rect">
            <a:avLst/>
          </a:prstGeom>
          <a:noFill/>
          <a:ln>
            <a:noFill/>
          </a:ln>
        </p:spPr>
      </p:pic>
      <p:sp>
        <p:nvSpPr>
          <p:cNvPr id="191" name="Google Shape;191;p20"/>
          <p:cNvSpPr txBox="1"/>
          <p:nvPr/>
        </p:nvSpPr>
        <p:spPr>
          <a:xfrm>
            <a:off x="1913203" y="5824747"/>
            <a:ext cx="541606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600" u="none" cap="none" strike="noStrike">
                <a:solidFill>
                  <a:schemeClr val="accent2"/>
                </a:solidFill>
                <a:latin typeface="Arial"/>
                <a:ea typeface="Arial"/>
                <a:cs typeface="Arial"/>
                <a:sym typeface="Arial"/>
              </a:rPr>
              <a:t>The imputation is done to reduce the missing values</a:t>
            </a:r>
            <a:endParaRPr b="0" i="0" sz="1600" u="none" cap="none" strike="noStrike">
              <a:solidFill>
                <a:schemeClr val="accent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154745" y="1603717"/>
            <a:ext cx="3010486" cy="4220307"/>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IN" sz="1800">
                <a:solidFill>
                  <a:schemeClr val="dk2"/>
                </a:solidFill>
                <a:latin typeface="Arial"/>
                <a:ea typeface="Arial"/>
                <a:cs typeface="Arial"/>
                <a:sym typeface="Arial"/>
              </a:rPr>
              <a:t>1.By importing the seaborn library we use to see the grid of scatter plots</a:t>
            </a:r>
            <a:br>
              <a:rPr b="0" lang="en-IN" sz="1800">
                <a:solidFill>
                  <a:schemeClr val="dk2"/>
                </a:solidFill>
                <a:latin typeface="Arial"/>
                <a:ea typeface="Arial"/>
                <a:cs typeface="Arial"/>
                <a:sym typeface="Arial"/>
              </a:rPr>
            </a:br>
            <a:br>
              <a:rPr b="0" lang="en-IN" sz="1800">
                <a:solidFill>
                  <a:schemeClr val="dk2"/>
                </a:solidFill>
                <a:latin typeface="Arial"/>
                <a:ea typeface="Arial"/>
                <a:cs typeface="Arial"/>
                <a:sym typeface="Arial"/>
              </a:rPr>
            </a:br>
            <a:r>
              <a:rPr b="0" lang="en-IN" sz="1800">
                <a:solidFill>
                  <a:schemeClr val="dk2"/>
                </a:solidFill>
                <a:latin typeface="Arial"/>
                <a:ea typeface="Arial"/>
                <a:cs typeface="Arial"/>
                <a:sym typeface="Arial"/>
              </a:rPr>
              <a:t>2.Each plot in the grid shows the relationship between two variables. </a:t>
            </a:r>
            <a:br>
              <a:rPr b="0" lang="en-IN" sz="1800">
                <a:solidFill>
                  <a:schemeClr val="dk2"/>
                </a:solidFill>
                <a:latin typeface="Arial"/>
                <a:ea typeface="Arial"/>
                <a:cs typeface="Arial"/>
                <a:sym typeface="Arial"/>
              </a:rPr>
            </a:br>
            <a:br>
              <a:rPr b="0" lang="en-IN" sz="1800">
                <a:solidFill>
                  <a:schemeClr val="dk2"/>
                </a:solidFill>
                <a:latin typeface="Arial"/>
                <a:ea typeface="Arial"/>
                <a:cs typeface="Arial"/>
                <a:sym typeface="Arial"/>
              </a:rPr>
            </a:br>
            <a:r>
              <a:rPr b="0" lang="en-IN" sz="1800">
                <a:solidFill>
                  <a:schemeClr val="dk2"/>
                </a:solidFill>
                <a:latin typeface="Arial"/>
                <a:ea typeface="Arial"/>
                <a:cs typeface="Arial"/>
                <a:sym typeface="Arial"/>
              </a:rPr>
              <a:t>3. The variables are plotted on the x and y axis, and each data point in the plot represents the values of the two variables for a single observation in the Data Frame. </a:t>
            </a:r>
            <a:endParaRPr b="0" sz="1800">
              <a:solidFill>
                <a:schemeClr val="dk2"/>
              </a:solidFill>
              <a:latin typeface="Arial"/>
              <a:ea typeface="Arial"/>
              <a:cs typeface="Arial"/>
              <a:sym typeface="Arial"/>
            </a:endParaRPr>
          </a:p>
        </p:txBody>
      </p:sp>
      <p:pic>
        <p:nvPicPr>
          <p:cNvPr id="197" name="Google Shape;197;p29"/>
          <p:cNvPicPr preferRelativeResize="0"/>
          <p:nvPr/>
        </p:nvPicPr>
        <p:blipFill rotWithShape="1">
          <a:blip r:embed="rId3">
            <a:alphaModFix/>
          </a:blip>
          <a:srcRect b="0" l="0" r="0" t="0"/>
          <a:stretch/>
        </p:blipFill>
        <p:spPr>
          <a:xfrm>
            <a:off x="3165230" y="825500"/>
            <a:ext cx="9026769" cy="6032500"/>
          </a:xfrm>
          <a:prstGeom prst="rect">
            <a:avLst/>
          </a:prstGeom>
          <a:noFill/>
          <a:ln>
            <a:noFill/>
          </a:ln>
        </p:spPr>
      </p:pic>
      <p:sp>
        <p:nvSpPr>
          <p:cNvPr id="198" name="Google Shape;198;p29"/>
          <p:cNvSpPr txBox="1"/>
          <p:nvPr/>
        </p:nvSpPr>
        <p:spPr>
          <a:xfrm>
            <a:off x="711200" y="319314"/>
            <a:ext cx="658948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200" u="none" cap="none" strike="noStrike">
                <a:solidFill>
                  <a:srgbClr val="3A763A"/>
                </a:solidFill>
                <a:latin typeface="Arial"/>
                <a:ea typeface="Arial"/>
                <a:cs typeface="Arial"/>
                <a:sym typeface="Arial"/>
              </a:rPr>
              <a:t>Data Visualization </a:t>
            </a:r>
            <a:endParaRPr b="0" i="0" sz="3200" u="none" cap="none" strike="noStrike">
              <a:solidFill>
                <a:srgbClr val="3A763A"/>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title"/>
          </p:nvPr>
        </p:nvSpPr>
        <p:spPr>
          <a:xfrm>
            <a:off x="315969" y="172523"/>
            <a:ext cx="3343275"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Project Leadership</a:t>
            </a:r>
            <a:endParaRPr sz="3200"/>
          </a:p>
        </p:txBody>
      </p:sp>
      <p:pic>
        <p:nvPicPr>
          <p:cNvPr id="56" name="Google Shape;56;p3"/>
          <p:cNvPicPr preferRelativeResize="0"/>
          <p:nvPr/>
        </p:nvPicPr>
        <p:blipFill rotWithShape="1">
          <a:blip r:embed="rId3">
            <a:alphaModFix/>
          </a:blip>
          <a:srcRect b="0" l="0" r="0" t="0"/>
          <a:stretch/>
        </p:blipFill>
        <p:spPr>
          <a:xfrm>
            <a:off x="9915532" y="6244059"/>
            <a:ext cx="2221446" cy="503431"/>
          </a:xfrm>
          <a:prstGeom prst="rect">
            <a:avLst/>
          </a:prstGeom>
          <a:noFill/>
          <a:ln>
            <a:noFill/>
          </a:ln>
        </p:spPr>
      </p:pic>
      <p:grpSp>
        <p:nvGrpSpPr>
          <p:cNvPr id="57" name="Google Shape;57;p3"/>
          <p:cNvGrpSpPr/>
          <p:nvPr/>
        </p:nvGrpSpPr>
        <p:grpSpPr>
          <a:xfrm>
            <a:off x="228600" y="1327150"/>
            <a:ext cx="5842397" cy="2388658"/>
            <a:chOff x="205882" y="1297708"/>
            <a:chExt cx="5842397" cy="2388658"/>
          </a:xfrm>
        </p:grpSpPr>
        <p:pic>
          <p:nvPicPr>
            <p:cNvPr id="58" name="Google Shape;58;p3"/>
            <p:cNvPicPr preferRelativeResize="0"/>
            <p:nvPr/>
          </p:nvPicPr>
          <p:blipFill rotWithShape="1">
            <a:blip r:embed="rId4">
              <a:alphaModFix/>
            </a:blip>
            <a:srcRect b="0" l="0" r="0" t="0"/>
            <a:stretch/>
          </p:blipFill>
          <p:spPr>
            <a:xfrm>
              <a:off x="205882" y="2657828"/>
              <a:ext cx="1961860" cy="1028538"/>
            </a:xfrm>
            <a:prstGeom prst="rect">
              <a:avLst/>
            </a:prstGeom>
            <a:noFill/>
            <a:ln>
              <a:noFill/>
            </a:ln>
          </p:spPr>
        </p:pic>
        <p:pic>
          <p:nvPicPr>
            <p:cNvPr id="59" name="Google Shape;59;p3"/>
            <p:cNvPicPr preferRelativeResize="0"/>
            <p:nvPr/>
          </p:nvPicPr>
          <p:blipFill rotWithShape="1">
            <a:blip r:embed="rId5">
              <a:alphaModFix/>
            </a:blip>
            <a:srcRect b="0" l="0" r="0" t="0"/>
            <a:stretch/>
          </p:blipFill>
          <p:spPr>
            <a:xfrm>
              <a:off x="500400" y="1329459"/>
              <a:ext cx="1372824" cy="1353768"/>
            </a:xfrm>
            <a:prstGeom prst="rect">
              <a:avLst/>
            </a:prstGeom>
            <a:noFill/>
            <a:ln>
              <a:noFill/>
            </a:ln>
          </p:spPr>
        </p:pic>
        <p:sp>
          <p:nvSpPr>
            <p:cNvPr id="60" name="Google Shape;60;p3"/>
            <p:cNvSpPr/>
            <p:nvPr/>
          </p:nvSpPr>
          <p:spPr>
            <a:xfrm>
              <a:off x="468650" y="1297708"/>
              <a:ext cx="1436370" cy="1417320"/>
            </a:xfrm>
            <a:custGeom>
              <a:rect b="b" l="l" r="r" t="t"/>
              <a:pathLst>
                <a:path extrusionOk="0" h="1417320" w="1436370">
                  <a:moveTo>
                    <a:pt x="0" y="708634"/>
                  </a:moveTo>
                  <a:lnTo>
                    <a:pt x="1656" y="660117"/>
                  </a:lnTo>
                  <a:lnTo>
                    <a:pt x="6555" y="612476"/>
                  </a:lnTo>
                  <a:lnTo>
                    <a:pt x="14590" y="565819"/>
                  </a:lnTo>
                  <a:lnTo>
                    <a:pt x="25653" y="520251"/>
                  </a:lnTo>
                  <a:lnTo>
                    <a:pt x="39637" y="475876"/>
                  </a:lnTo>
                  <a:lnTo>
                    <a:pt x="56436" y="432801"/>
                  </a:lnTo>
                  <a:lnTo>
                    <a:pt x="75943" y="391132"/>
                  </a:lnTo>
                  <a:lnTo>
                    <a:pt x="98050" y="350973"/>
                  </a:lnTo>
                  <a:lnTo>
                    <a:pt x="122650" y="312430"/>
                  </a:lnTo>
                  <a:lnTo>
                    <a:pt x="149638" y="275609"/>
                  </a:lnTo>
                  <a:lnTo>
                    <a:pt x="178905" y="240615"/>
                  </a:lnTo>
                  <a:lnTo>
                    <a:pt x="210344" y="207554"/>
                  </a:lnTo>
                  <a:lnTo>
                    <a:pt x="243850" y="176531"/>
                  </a:lnTo>
                  <a:lnTo>
                    <a:pt x="279314" y="147652"/>
                  </a:lnTo>
                  <a:lnTo>
                    <a:pt x="316631" y="121023"/>
                  </a:lnTo>
                  <a:lnTo>
                    <a:pt x="355692" y="96749"/>
                  </a:lnTo>
                  <a:lnTo>
                    <a:pt x="396391" y="74935"/>
                  </a:lnTo>
                  <a:lnTo>
                    <a:pt x="438621" y="55688"/>
                  </a:lnTo>
                  <a:lnTo>
                    <a:pt x="482275" y="39111"/>
                  </a:lnTo>
                  <a:lnTo>
                    <a:pt x="527246" y="25313"/>
                  </a:lnTo>
                  <a:lnTo>
                    <a:pt x="573427" y="14396"/>
                  </a:lnTo>
                  <a:lnTo>
                    <a:pt x="620712" y="6468"/>
                  </a:lnTo>
                  <a:lnTo>
                    <a:pt x="668992" y="1634"/>
                  </a:lnTo>
                  <a:lnTo>
                    <a:pt x="718162" y="0"/>
                  </a:lnTo>
                  <a:lnTo>
                    <a:pt x="769884" y="1838"/>
                  </a:lnTo>
                  <a:lnTo>
                    <a:pt x="821039" y="7305"/>
                  </a:lnTo>
                  <a:lnTo>
                    <a:pt x="871444" y="16326"/>
                  </a:lnTo>
                  <a:lnTo>
                    <a:pt x="920919" y="28827"/>
                  </a:lnTo>
                  <a:lnTo>
                    <a:pt x="969282" y="44734"/>
                  </a:lnTo>
                  <a:lnTo>
                    <a:pt x="1016353" y="63972"/>
                  </a:lnTo>
                  <a:lnTo>
                    <a:pt x="1061951" y="86469"/>
                  </a:lnTo>
                  <a:lnTo>
                    <a:pt x="1105893" y="112149"/>
                  </a:lnTo>
                  <a:lnTo>
                    <a:pt x="1147999" y="140940"/>
                  </a:lnTo>
                  <a:lnTo>
                    <a:pt x="1188089" y="172766"/>
                  </a:lnTo>
                  <a:lnTo>
                    <a:pt x="1225979" y="207554"/>
                  </a:lnTo>
                  <a:lnTo>
                    <a:pt x="1261235" y="244942"/>
                  </a:lnTo>
                  <a:lnTo>
                    <a:pt x="1293489" y="284499"/>
                  </a:lnTo>
                  <a:lnTo>
                    <a:pt x="1322667" y="326047"/>
                  </a:lnTo>
                  <a:lnTo>
                    <a:pt x="1348692" y="369406"/>
                  </a:lnTo>
                  <a:lnTo>
                    <a:pt x="1371492" y="414399"/>
                  </a:lnTo>
                  <a:lnTo>
                    <a:pt x="1390989" y="460845"/>
                  </a:lnTo>
                  <a:lnTo>
                    <a:pt x="1407110" y="508567"/>
                  </a:lnTo>
                  <a:lnTo>
                    <a:pt x="1419779" y="557386"/>
                  </a:lnTo>
                  <a:lnTo>
                    <a:pt x="1428921" y="607122"/>
                  </a:lnTo>
                  <a:lnTo>
                    <a:pt x="1434461" y="657598"/>
                  </a:lnTo>
                  <a:lnTo>
                    <a:pt x="1436324" y="708634"/>
                  </a:lnTo>
                  <a:lnTo>
                    <a:pt x="1434668" y="757151"/>
                  </a:lnTo>
                  <a:lnTo>
                    <a:pt x="1429769" y="804791"/>
                  </a:lnTo>
                  <a:lnTo>
                    <a:pt x="1421734" y="851449"/>
                  </a:lnTo>
                  <a:lnTo>
                    <a:pt x="1410671" y="897017"/>
                  </a:lnTo>
                  <a:lnTo>
                    <a:pt x="1396687" y="941392"/>
                  </a:lnTo>
                  <a:lnTo>
                    <a:pt x="1379888" y="984467"/>
                  </a:lnTo>
                  <a:lnTo>
                    <a:pt x="1360381" y="1026136"/>
                  </a:lnTo>
                  <a:lnTo>
                    <a:pt x="1338274" y="1066295"/>
                  </a:lnTo>
                  <a:lnTo>
                    <a:pt x="1313674" y="1104838"/>
                  </a:lnTo>
                  <a:lnTo>
                    <a:pt x="1286686" y="1141659"/>
                  </a:lnTo>
                  <a:lnTo>
                    <a:pt x="1257419" y="1176653"/>
                  </a:lnTo>
                  <a:lnTo>
                    <a:pt x="1225980" y="1209714"/>
                  </a:lnTo>
                  <a:lnTo>
                    <a:pt x="1192474" y="1240737"/>
                  </a:lnTo>
                  <a:lnTo>
                    <a:pt x="1157010" y="1269616"/>
                  </a:lnTo>
                  <a:lnTo>
                    <a:pt x="1119693" y="1296245"/>
                  </a:lnTo>
                  <a:lnTo>
                    <a:pt x="1080632" y="1320519"/>
                  </a:lnTo>
                  <a:lnTo>
                    <a:pt x="1039933" y="1342333"/>
                  </a:lnTo>
                  <a:lnTo>
                    <a:pt x="997703" y="1361580"/>
                  </a:lnTo>
                  <a:lnTo>
                    <a:pt x="954049" y="1378157"/>
                  </a:lnTo>
                  <a:lnTo>
                    <a:pt x="909078" y="1391955"/>
                  </a:lnTo>
                  <a:lnTo>
                    <a:pt x="862897" y="1402872"/>
                  </a:lnTo>
                  <a:lnTo>
                    <a:pt x="815612" y="1410799"/>
                  </a:lnTo>
                  <a:lnTo>
                    <a:pt x="767332" y="1415634"/>
                  </a:lnTo>
                  <a:lnTo>
                    <a:pt x="718162" y="1417268"/>
                  </a:lnTo>
                  <a:lnTo>
                    <a:pt x="668992" y="1415634"/>
                  </a:lnTo>
                  <a:lnTo>
                    <a:pt x="620712" y="1410799"/>
                  </a:lnTo>
                  <a:lnTo>
                    <a:pt x="573427" y="1402872"/>
                  </a:lnTo>
                  <a:lnTo>
                    <a:pt x="527246" y="1391955"/>
                  </a:lnTo>
                  <a:lnTo>
                    <a:pt x="482275" y="1378157"/>
                  </a:lnTo>
                  <a:lnTo>
                    <a:pt x="438621" y="1361580"/>
                  </a:lnTo>
                  <a:lnTo>
                    <a:pt x="396391" y="1342333"/>
                  </a:lnTo>
                  <a:lnTo>
                    <a:pt x="355692" y="1320519"/>
                  </a:lnTo>
                  <a:lnTo>
                    <a:pt x="316631" y="1296245"/>
                  </a:lnTo>
                  <a:lnTo>
                    <a:pt x="279314" y="1269616"/>
                  </a:lnTo>
                  <a:lnTo>
                    <a:pt x="243850" y="1240737"/>
                  </a:lnTo>
                  <a:lnTo>
                    <a:pt x="210344" y="1209714"/>
                  </a:lnTo>
                  <a:lnTo>
                    <a:pt x="178905" y="1176653"/>
                  </a:lnTo>
                  <a:lnTo>
                    <a:pt x="149638" y="1141659"/>
                  </a:lnTo>
                  <a:lnTo>
                    <a:pt x="122650" y="1104838"/>
                  </a:lnTo>
                  <a:lnTo>
                    <a:pt x="98050" y="1066295"/>
                  </a:lnTo>
                  <a:lnTo>
                    <a:pt x="75943" y="1026136"/>
                  </a:lnTo>
                  <a:lnTo>
                    <a:pt x="56436" y="984467"/>
                  </a:lnTo>
                  <a:lnTo>
                    <a:pt x="39637" y="941392"/>
                  </a:lnTo>
                  <a:lnTo>
                    <a:pt x="25653" y="897017"/>
                  </a:lnTo>
                  <a:lnTo>
                    <a:pt x="14590" y="851449"/>
                  </a:lnTo>
                  <a:lnTo>
                    <a:pt x="6555" y="804791"/>
                  </a:lnTo>
                  <a:lnTo>
                    <a:pt x="1656" y="757151"/>
                  </a:lnTo>
                  <a:lnTo>
                    <a:pt x="0" y="708634"/>
                  </a:lnTo>
                  <a:close/>
                </a:path>
              </a:pathLst>
            </a:custGeom>
            <a:noFill/>
            <a:ln cap="flat" cmpd="sng" w="6347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3"/>
            <p:cNvSpPr/>
            <p:nvPr/>
          </p:nvSpPr>
          <p:spPr>
            <a:xfrm>
              <a:off x="2035714" y="1463040"/>
              <a:ext cx="4012565" cy="1107440"/>
            </a:xfrm>
            <a:custGeom>
              <a:rect b="b" l="l" r="r" t="t"/>
              <a:pathLst>
                <a:path extrusionOk="0" h="1107439" w="4012565">
                  <a:moveTo>
                    <a:pt x="0" y="184513"/>
                  </a:moveTo>
                  <a:lnTo>
                    <a:pt x="6590" y="135462"/>
                  </a:lnTo>
                  <a:lnTo>
                    <a:pt x="25191" y="91385"/>
                  </a:lnTo>
                  <a:lnTo>
                    <a:pt x="54042" y="54042"/>
                  </a:lnTo>
                  <a:lnTo>
                    <a:pt x="91385" y="25191"/>
                  </a:lnTo>
                  <a:lnTo>
                    <a:pt x="135462" y="6590"/>
                  </a:lnTo>
                  <a:lnTo>
                    <a:pt x="184512" y="0"/>
                  </a:lnTo>
                  <a:lnTo>
                    <a:pt x="3827875" y="0"/>
                  </a:lnTo>
                  <a:lnTo>
                    <a:pt x="3898486" y="14045"/>
                  </a:lnTo>
                  <a:lnTo>
                    <a:pt x="3958346" y="54042"/>
                  </a:lnTo>
                  <a:lnTo>
                    <a:pt x="3998343" y="113902"/>
                  </a:lnTo>
                  <a:lnTo>
                    <a:pt x="4012388" y="184513"/>
                  </a:lnTo>
                  <a:lnTo>
                    <a:pt x="4012388" y="922542"/>
                  </a:lnTo>
                  <a:lnTo>
                    <a:pt x="4005798" y="971593"/>
                  </a:lnTo>
                  <a:lnTo>
                    <a:pt x="3987197" y="1015670"/>
                  </a:lnTo>
                  <a:lnTo>
                    <a:pt x="3958346" y="1053013"/>
                  </a:lnTo>
                  <a:lnTo>
                    <a:pt x="3921003" y="1081864"/>
                  </a:lnTo>
                  <a:lnTo>
                    <a:pt x="3876926" y="1100465"/>
                  </a:lnTo>
                  <a:lnTo>
                    <a:pt x="3827875" y="1107055"/>
                  </a:lnTo>
                  <a:lnTo>
                    <a:pt x="184512" y="1107055"/>
                  </a:lnTo>
                  <a:lnTo>
                    <a:pt x="135462" y="1100465"/>
                  </a:lnTo>
                  <a:lnTo>
                    <a:pt x="91385" y="1081864"/>
                  </a:lnTo>
                  <a:lnTo>
                    <a:pt x="54042" y="1053013"/>
                  </a:lnTo>
                  <a:lnTo>
                    <a:pt x="25191" y="1015670"/>
                  </a:lnTo>
                  <a:lnTo>
                    <a:pt x="6590" y="971593"/>
                  </a:lnTo>
                  <a:lnTo>
                    <a:pt x="0" y="922542"/>
                  </a:lnTo>
                  <a:lnTo>
                    <a:pt x="0" y="184513"/>
                  </a:lnTo>
                  <a:close/>
                </a:path>
              </a:pathLst>
            </a:custGeom>
            <a:noFill/>
            <a:ln cap="flat" cmpd="sng" w="12675">
              <a:solidFill>
                <a:srgbClr val="4472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2" name="Google Shape;62;p3"/>
          <p:cNvSpPr txBox="1"/>
          <p:nvPr/>
        </p:nvSpPr>
        <p:spPr>
          <a:xfrm>
            <a:off x="2191356" y="1589849"/>
            <a:ext cx="3561079" cy="83629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Times New Roman"/>
                <a:ea typeface="Times New Roman"/>
                <a:cs typeface="Times New Roman"/>
                <a:sym typeface="Times New Roman"/>
              </a:rPr>
              <a:t>Sharat Manikonda</a:t>
            </a:r>
            <a:endParaRPr b="0" i="0" sz="20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Clr>
                <a:srgbClr val="000000"/>
              </a:buClr>
              <a:buSzPts val="1900"/>
              <a:buFont typeface="Arial"/>
              <a:buNone/>
            </a:pPr>
            <a:r>
              <a:rPr b="0" i="0" lang="en-IN" sz="1900" u="none" cap="none" strike="noStrike">
                <a:solidFill>
                  <a:schemeClr val="dk1"/>
                </a:solidFill>
                <a:latin typeface="Times New Roman"/>
                <a:ea typeface="Times New Roman"/>
                <a:cs typeface="Times New Roman"/>
                <a:sym typeface="Times New Roman"/>
              </a:rPr>
              <a:t>Director at Innodatatics and Sponsor</a:t>
            </a:r>
            <a:endParaRPr b="0" i="0" sz="19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20"/>
              </a:spcBef>
              <a:spcAft>
                <a:spcPts val="0"/>
              </a:spcAft>
              <a:buClr>
                <a:srgbClr val="000000"/>
              </a:buClr>
              <a:buSzPts val="1400"/>
              <a:buFont typeface="Arial"/>
              <a:buNone/>
            </a:pPr>
            <a:r>
              <a:rPr b="1" i="0" lang="en-IN" sz="1400" u="sng" cap="none" strike="noStrike">
                <a:solidFill>
                  <a:srgbClr val="2E75B5"/>
                </a:solidFill>
                <a:latin typeface="Times New Roman"/>
                <a:ea typeface="Times New Roman"/>
                <a:cs typeface="Times New Roman"/>
                <a:sym typeface="Times New Roman"/>
              </a:rPr>
              <a:t>linkedin.com/in/sharat-chandra</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1312784" y="2440847"/>
            <a:ext cx="9566430" cy="136652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sp>
        <p:nvSpPr>
          <p:cNvPr id="204" name="Google Shape;204;p36"/>
          <p:cNvSpPr txBox="1"/>
          <p:nvPr/>
        </p:nvSpPr>
        <p:spPr>
          <a:xfrm>
            <a:off x="362857" y="259769"/>
            <a:ext cx="6096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800" u="none" cap="none" strike="noStrike">
                <a:solidFill>
                  <a:srgbClr val="3A763A"/>
                </a:solidFill>
                <a:latin typeface="Arial"/>
                <a:ea typeface="Arial"/>
                <a:cs typeface="Arial"/>
                <a:sym typeface="Arial"/>
              </a:rPr>
              <a:t>Data Visualization </a:t>
            </a:r>
            <a:endParaRPr b="0" i="0" sz="2800" u="none" cap="none" strike="noStrike">
              <a:solidFill>
                <a:srgbClr val="3A763A"/>
              </a:solidFill>
              <a:latin typeface="Arial"/>
              <a:ea typeface="Arial"/>
              <a:cs typeface="Arial"/>
              <a:sym typeface="Arial"/>
            </a:endParaRPr>
          </a:p>
        </p:txBody>
      </p:sp>
      <p:pic>
        <p:nvPicPr>
          <p:cNvPr id="205" name="Google Shape;205;p36"/>
          <p:cNvPicPr preferRelativeResize="0"/>
          <p:nvPr/>
        </p:nvPicPr>
        <p:blipFill rotWithShape="1">
          <a:blip r:embed="rId3">
            <a:alphaModFix/>
          </a:blip>
          <a:srcRect b="0" l="0" r="0" t="0"/>
          <a:stretch/>
        </p:blipFill>
        <p:spPr>
          <a:xfrm>
            <a:off x="43544" y="824043"/>
            <a:ext cx="11088913" cy="4658375"/>
          </a:xfrm>
          <a:prstGeom prst="rect">
            <a:avLst/>
          </a:prstGeom>
          <a:noFill/>
          <a:ln>
            <a:noFill/>
          </a:ln>
        </p:spPr>
      </p:pic>
      <p:sp>
        <p:nvSpPr>
          <p:cNvPr id="206" name="Google Shape;206;p36"/>
          <p:cNvSpPr txBox="1"/>
          <p:nvPr/>
        </p:nvSpPr>
        <p:spPr>
          <a:xfrm>
            <a:off x="769257" y="5689600"/>
            <a:ext cx="8345714"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800" u="none" cap="none" strike="noStrike">
                <a:solidFill>
                  <a:srgbClr val="374151"/>
                </a:solidFill>
                <a:latin typeface="Arial"/>
                <a:ea typeface="Arial"/>
                <a:cs typeface="Arial"/>
                <a:sym typeface="Arial"/>
              </a:rPr>
              <a:t> </a:t>
            </a:r>
            <a:r>
              <a:rPr b="0" i="0" lang="en-IN" sz="1800" u="none" cap="none" strike="noStrike">
                <a:solidFill>
                  <a:srgbClr val="3A763A"/>
                </a:solidFill>
                <a:latin typeface="Arial"/>
                <a:ea typeface="Arial"/>
                <a:cs typeface="Arial"/>
                <a:sym typeface="Arial"/>
              </a:rPr>
              <a:t>The histogram represents KDE (Kernel Density Estimation) according to quantity </a:t>
            </a:r>
            <a:endParaRPr b="0" i="0" sz="1800" u="none" cap="none" strike="noStrike">
              <a:solidFill>
                <a:srgbClr val="3A763A"/>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7"/>
          <p:cNvSpPr txBox="1"/>
          <p:nvPr>
            <p:ph type="title"/>
          </p:nvPr>
        </p:nvSpPr>
        <p:spPr>
          <a:xfrm>
            <a:off x="1312784" y="2440847"/>
            <a:ext cx="9566430" cy="136652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sp>
        <p:nvSpPr>
          <p:cNvPr id="212" name="Google Shape;212;p47"/>
          <p:cNvSpPr txBox="1"/>
          <p:nvPr/>
        </p:nvSpPr>
        <p:spPr>
          <a:xfrm>
            <a:off x="435429" y="288797"/>
            <a:ext cx="6096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800" u="none" cap="none" strike="noStrike">
                <a:solidFill>
                  <a:srgbClr val="3A763A"/>
                </a:solidFill>
                <a:latin typeface="Arial"/>
                <a:ea typeface="Arial"/>
                <a:cs typeface="Arial"/>
                <a:sym typeface="Arial"/>
              </a:rPr>
              <a:t>Data Visualization </a:t>
            </a:r>
            <a:endParaRPr b="0" i="0" sz="2800" u="none" cap="none" strike="noStrike">
              <a:solidFill>
                <a:srgbClr val="3A763A"/>
              </a:solidFill>
              <a:latin typeface="Arial"/>
              <a:ea typeface="Arial"/>
              <a:cs typeface="Arial"/>
              <a:sym typeface="Arial"/>
            </a:endParaRPr>
          </a:p>
        </p:txBody>
      </p:sp>
      <p:pic>
        <p:nvPicPr>
          <p:cNvPr id="213" name="Google Shape;213;p47"/>
          <p:cNvPicPr preferRelativeResize="0"/>
          <p:nvPr/>
        </p:nvPicPr>
        <p:blipFill rotWithShape="1">
          <a:blip r:embed="rId3">
            <a:alphaModFix/>
          </a:blip>
          <a:srcRect b="0" l="0" r="0" t="0"/>
          <a:stretch/>
        </p:blipFill>
        <p:spPr>
          <a:xfrm>
            <a:off x="24948" y="843591"/>
            <a:ext cx="10854265" cy="5170818"/>
          </a:xfrm>
          <a:prstGeom prst="rect">
            <a:avLst/>
          </a:prstGeom>
          <a:noFill/>
          <a:ln>
            <a:noFill/>
          </a:ln>
        </p:spPr>
      </p:pic>
      <p:sp>
        <p:nvSpPr>
          <p:cNvPr id="214" name="Google Shape;214;p47"/>
          <p:cNvSpPr txBox="1"/>
          <p:nvPr/>
        </p:nvSpPr>
        <p:spPr>
          <a:xfrm>
            <a:off x="1312783" y="6183086"/>
            <a:ext cx="64378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rgbClr val="E36C09"/>
                </a:solidFill>
                <a:latin typeface="Arial"/>
                <a:ea typeface="Arial"/>
                <a:cs typeface="Arial"/>
                <a:sym typeface="Arial"/>
              </a:rPr>
              <a:t>The histogram represents the value counts of the drug names</a:t>
            </a:r>
            <a:endParaRPr b="0" i="0" sz="1800" u="none" cap="none" strike="noStrike">
              <a:solidFill>
                <a:srgbClr val="E36C09"/>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219733a7391_0_34"/>
          <p:cNvPicPr preferRelativeResize="0"/>
          <p:nvPr/>
        </p:nvPicPr>
        <p:blipFill rotWithShape="1">
          <a:blip r:embed="rId3">
            <a:alphaModFix/>
          </a:blip>
          <a:srcRect b="0" l="0" r="0" t="0"/>
          <a:stretch/>
        </p:blipFill>
        <p:spPr>
          <a:xfrm>
            <a:off x="9580950" y="6040102"/>
            <a:ext cx="2592012" cy="805374"/>
          </a:xfrm>
          <a:prstGeom prst="rect">
            <a:avLst/>
          </a:prstGeom>
          <a:noFill/>
          <a:ln>
            <a:noFill/>
          </a:ln>
        </p:spPr>
      </p:pic>
      <p:sp>
        <p:nvSpPr>
          <p:cNvPr id="220" name="Google Shape;220;g219733a7391_0_34"/>
          <p:cNvSpPr txBox="1"/>
          <p:nvPr>
            <p:ph type="title"/>
          </p:nvPr>
        </p:nvSpPr>
        <p:spPr>
          <a:xfrm>
            <a:off x="301625" y="158106"/>
            <a:ext cx="3216300" cy="99770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Data visualization Visualization</a:t>
            </a:r>
            <a:endParaRPr sz="3200"/>
          </a:p>
        </p:txBody>
      </p:sp>
      <p:pic>
        <p:nvPicPr>
          <p:cNvPr id="221" name="Google Shape;221;g219733a7391_0_34"/>
          <p:cNvPicPr preferRelativeResize="0"/>
          <p:nvPr/>
        </p:nvPicPr>
        <p:blipFill rotWithShape="1">
          <a:blip r:embed="rId4">
            <a:alphaModFix/>
          </a:blip>
          <a:srcRect b="0" l="0" r="0" t="0"/>
          <a:stretch/>
        </p:blipFill>
        <p:spPr>
          <a:xfrm>
            <a:off x="0" y="730727"/>
            <a:ext cx="11001829" cy="4658375"/>
          </a:xfrm>
          <a:prstGeom prst="rect">
            <a:avLst/>
          </a:prstGeom>
          <a:noFill/>
          <a:ln>
            <a:noFill/>
          </a:ln>
        </p:spPr>
      </p:pic>
      <p:sp>
        <p:nvSpPr>
          <p:cNvPr id="222" name="Google Shape;222;g219733a7391_0_34"/>
          <p:cNvSpPr txBox="1"/>
          <p:nvPr/>
        </p:nvSpPr>
        <p:spPr>
          <a:xfrm>
            <a:off x="624114" y="5805714"/>
            <a:ext cx="734422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800" u="none" cap="none" strike="noStrike">
                <a:solidFill>
                  <a:srgbClr val="E36C09"/>
                </a:solidFill>
                <a:latin typeface="Arial"/>
                <a:ea typeface="Arial"/>
                <a:cs typeface="Arial"/>
                <a:sym typeface="Arial"/>
              </a:rPr>
              <a:t>The histogram represents quantity of value counts and frequency related to the return quantity</a:t>
            </a:r>
            <a:endParaRPr b="0" i="0" sz="1800" u="none" cap="none" strike="noStrike">
              <a:solidFill>
                <a:srgbClr val="E36C09"/>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7"/>
          <p:cNvPicPr preferRelativeResize="0"/>
          <p:nvPr/>
        </p:nvPicPr>
        <p:blipFill rotWithShape="1">
          <a:blip r:embed="rId3">
            <a:alphaModFix/>
          </a:blip>
          <a:srcRect b="0" l="0" r="0" t="0"/>
          <a:stretch/>
        </p:blipFill>
        <p:spPr>
          <a:xfrm>
            <a:off x="9580950" y="6040102"/>
            <a:ext cx="2592012" cy="805374"/>
          </a:xfrm>
          <a:prstGeom prst="rect">
            <a:avLst/>
          </a:prstGeom>
          <a:noFill/>
          <a:ln>
            <a:noFill/>
          </a:ln>
        </p:spPr>
      </p:pic>
      <p:sp>
        <p:nvSpPr>
          <p:cNvPr id="228" name="Google Shape;228;p27"/>
          <p:cNvSpPr txBox="1"/>
          <p:nvPr>
            <p:ph type="title"/>
          </p:nvPr>
        </p:nvSpPr>
        <p:spPr>
          <a:xfrm>
            <a:off x="301625" y="158106"/>
            <a:ext cx="2714625"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solidFill>
                  <a:srgbClr val="4F6128"/>
                </a:solidFill>
              </a:rPr>
              <a:t>Model Building</a:t>
            </a:r>
            <a:endParaRPr sz="3200">
              <a:solidFill>
                <a:srgbClr val="4F6128"/>
              </a:solidFill>
            </a:endParaRPr>
          </a:p>
        </p:txBody>
      </p:sp>
      <p:sp>
        <p:nvSpPr>
          <p:cNvPr id="229" name="Google Shape;229;p27"/>
          <p:cNvSpPr/>
          <p:nvPr/>
        </p:nvSpPr>
        <p:spPr>
          <a:xfrm>
            <a:off x="230880" y="732731"/>
            <a:ext cx="11942082" cy="6125269"/>
          </a:xfrm>
          <a:prstGeom prst="rect">
            <a:avLst/>
          </a:prstGeom>
          <a:noFill/>
          <a:ln>
            <a:noFill/>
          </a:ln>
        </p:spPr>
        <p:txBody>
          <a:bodyPr anchorCtr="0" anchor="ctr" bIns="198375" lIns="0" spcFirstLastPara="1" rIns="0" wrap="square" tIns="198375">
            <a:spAutoFit/>
          </a:bodyPr>
          <a:lstStyle/>
          <a:p>
            <a:pPr indent="-285750" lvl="0" marL="285750" marR="0" rtl="0" algn="l">
              <a:lnSpc>
                <a:spcPct val="100000"/>
              </a:lnSpc>
              <a:spcBef>
                <a:spcPts val="0"/>
              </a:spcBef>
              <a:spcAft>
                <a:spcPts val="0"/>
              </a:spcAft>
              <a:buClr>
                <a:schemeClr val="dk2"/>
              </a:buClr>
              <a:buSzPts val="1600"/>
              <a:buFont typeface="Noto Sans Symbols"/>
              <a:buChar char="❖"/>
            </a:pPr>
            <a:r>
              <a:rPr b="0" i="0" lang="en-IN" sz="1600" u="none" cap="none" strike="noStrike">
                <a:solidFill>
                  <a:schemeClr val="dk2"/>
                </a:solidFill>
                <a:latin typeface="Arial"/>
                <a:ea typeface="Arial"/>
                <a:cs typeface="Arial"/>
                <a:sym typeface="Arial"/>
              </a:rPr>
              <a:t>ARIMA stands for Autoregressive Integrated Moving Average. It is a statistical model used for time series forecasting. The ARIMA model uses past values of the series to predict future values, and it accounts for any trend, seasonality, and other statistical properties of the data.</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600"/>
              <a:buFont typeface="Arial"/>
              <a:buNone/>
            </a:pPr>
            <a:r>
              <a:rPr b="0" i="0" lang="en-IN" sz="1600" u="none" cap="none" strike="noStrike">
                <a:solidFill>
                  <a:schemeClr val="dk2"/>
                </a:solidFill>
                <a:latin typeface="Arial"/>
                <a:ea typeface="Arial"/>
                <a:cs typeface="Arial"/>
                <a:sym typeface="Arial"/>
              </a:rPr>
              <a:t>ARIMA models consist of three main components:</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2"/>
              </a:solidFill>
              <a:latin typeface="Arial"/>
              <a:ea typeface="Arial"/>
              <a:cs typeface="Arial"/>
              <a:sym typeface="Arial"/>
            </a:endParaRPr>
          </a:p>
          <a:p>
            <a:pPr indent="-101600" lvl="0" marL="0" marR="0" rtl="0" algn="l">
              <a:lnSpc>
                <a:spcPct val="100000"/>
              </a:lnSpc>
              <a:spcBef>
                <a:spcPts val="0"/>
              </a:spcBef>
              <a:spcAft>
                <a:spcPts val="0"/>
              </a:spcAft>
              <a:buClr>
                <a:schemeClr val="dk2"/>
              </a:buClr>
              <a:buSzPts val="1600"/>
              <a:buFont typeface="Arial"/>
              <a:buAutoNum type="arabicPeriod"/>
            </a:pPr>
            <a:r>
              <a:rPr b="0" i="0" lang="en-IN" sz="1600" u="none" cap="none" strike="noStrike">
                <a:solidFill>
                  <a:schemeClr val="dk2"/>
                </a:solidFill>
                <a:latin typeface="Arial"/>
                <a:ea typeface="Arial"/>
                <a:cs typeface="Arial"/>
                <a:sym typeface="Arial"/>
              </a:rPr>
              <a:t>Autoregression (AR) - this component uses past values of the series to predict future values. The autoregressive term refers to the regression of the series on its own past values.</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2"/>
              </a:solidFill>
              <a:latin typeface="Arial"/>
              <a:ea typeface="Arial"/>
              <a:cs typeface="Arial"/>
              <a:sym typeface="Arial"/>
            </a:endParaRPr>
          </a:p>
          <a:p>
            <a:pPr indent="-101600" lvl="0" marL="0" marR="0" rtl="0" algn="l">
              <a:lnSpc>
                <a:spcPct val="100000"/>
              </a:lnSpc>
              <a:spcBef>
                <a:spcPts val="0"/>
              </a:spcBef>
              <a:spcAft>
                <a:spcPts val="0"/>
              </a:spcAft>
              <a:buClr>
                <a:schemeClr val="dk2"/>
              </a:buClr>
              <a:buSzPts val="1600"/>
              <a:buFont typeface="Arial"/>
              <a:buAutoNum type="arabicPeriod"/>
            </a:pPr>
            <a:r>
              <a:rPr b="0" i="0" lang="en-IN" sz="1600" u="none" cap="none" strike="noStrike">
                <a:solidFill>
                  <a:schemeClr val="dk2"/>
                </a:solidFill>
                <a:latin typeface="Arial"/>
                <a:ea typeface="Arial"/>
                <a:cs typeface="Arial"/>
                <a:sym typeface="Arial"/>
              </a:rPr>
              <a:t>Integrated (I) - this component accounts for the integration of the series, which means that the data has been transformed to be stationary. Stationary data is data that does not have any trend or seasonality.</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2"/>
              </a:solidFill>
              <a:latin typeface="Arial"/>
              <a:ea typeface="Arial"/>
              <a:cs typeface="Arial"/>
              <a:sym typeface="Arial"/>
            </a:endParaRPr>
          </a:p>
          <a:p>
            <a:pPr indent="-101600" lvl="0" marL="0" marR="0" rtl="0" algn="l">
              <a:lnSpc>
                <a:spcPct val="100000"/>
              </a:lnSpc>
              <a:spcBef>
                <a:spcPts val="0"/>
              </a:spcBef>
              <a:spcAft>
                <a:spcPts val="0"/>
              </a:spcAft>
              <a:buClr>
                <a:schemeClr val="dk2"/>
              </a:buClr>
              <a:buSzPts val="1600"/>
              <a:buFont typeface="Arial"/>
              <a:buAutoNum type="arabicPeriod"/>
            </a:pPr>
            <a:r>
              <a:rPr b="0" i="0" lang="en-IN" sz="1600" u="none" cap="none" strike="noStrike">
                <a:solidFill>
                  <a:schemeClr val="dk2"/>
                </a:solidFill>
                <a:latin typeface="Arial"/>
                <a:ea typeface="Arial"/>
                <a:cs typeface="Arial"/>
                <a:sym typeface="Arial"/>
              </a:rPr>
              <a:t>Moving Average (MA) - this component uses past errors in the series to predict future values. The moving average term refers to the regression of the series on past errors.</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600"/>
              <a:buFont typeface="Arial"/>
              <a:buNone/>
            </a:pPr>
            <a:r>
              <a:rPr b="0" i="0" lang="en-IN" sz="1600" u="none" cap="none" strike="noStrike">
                <a:solidFill>
                  <a:schemeClr val="dk2"/>
                </a:solidFill>
                <a:latin typeface="Arial"/>
                <a:ea typeface="Arial"/>
                <a:cs typeface="Arial"/>
                <a:sym typeface="Arial"/>
              </a:rPr>
              <a:t>ARIMA models can be written as ARIMA(p,d,q), where p is the order of the autoregressive term, d is the degree of differencing (integration), and q is the order of the moving average term. These parameters can be determined through a process called model selection, where the best combination of p, d, and q is chosen based on various statistical measures such as AIC, BIC, and MSE.</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600"/>
              <a:buFont typeface="Arial"/>
              <a:buNone/>
            </a:pPr>
            <a:r>
              <a:rPr b="0" i="0" lang="en-IN" sz="1600" u="none" cap="none" strike="noStrike">
                <a:solidFill>
                  <a:schemeClr val="dk2"/>
                </a:solidFill>
                <a:latin typeface="Arial"/>
                <a:ea typeface="Arial"/>
                <a:cs typeface="Arial"/>
                <a:sym typeface="Arial"/>
              </a:rPr>
              <a:t>ARIMA models can be used for short-term forecasting of time series data and can be extended to forecast long-term trends by incorporating external factors such as economic indicators or demographic data.</a:t>
            </a:r>
            <a:endParaRPr/>
          </a:p>
          <a:p>
            <a:pPr indent="0" lvl="0" marL="0" marR="0" rtl="0" algn="l">
              <a:lnSpc>
                <a:spcPct val="100000"/>
              </a:lnSpc>
              <a:spcBef>
                <a:spcPts val="0"/>
              </a:spcBef>
              <a:spcAft>
                <a:spcPts val="0"/>
              </a:spcAft>
              <a:buClr>
                <a:schemeClr val="dk2"/>
              </a:buClr>
              <a:buSzPts val="1800"/>
              <a:buFont typeface="Arial"/>
              <a:buNone/>
            </a:pPr>
            <a:br>
              <a:rPr b="0" i="0" lang="en-IN" sz="1800" u="none" cap="none" strike="noStrike">
                <a:solidFill>
                  <a:schemeClr val="dk2"/>
                </a:solidFill>
                <a:latin typeface="Arial"/>
                <a:ea typeface="Arial"/>
                <a:cs typeface="Arial"/>
                <a:sym typeface="Arial"/>
              </a:rPr>
            </a:b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8"/>
          <p:cNvSpPr txBox="1"/>
          <p:nvPr>
            <p:ph type="title"/>
          </p:nvPr>
        </p:nvSpPr>
        <p:spPr>
          <a:xfrm>
            <a:off x="427413" y="1103086"/>
            <a:ext cx="9566430" cy="928913"/>
          </a:xfrm>
          <a:prstGeom prst="rect">
            <a:avLst/>
          </a:prstGeom>
          <a:noFill/>
          <a:ln>
            <a:noFill/>
          </a:ln>
        </p:spPr>
        <p:txBody>
          <a:bodyPr anchorCtr="0" anchor="t" bIns="0" lIns="0" spcFirstLastPara="1" rIns="0" wrap="square" tIns="0">
            <a:spAutoFit/>
          </a:bodyPr>
          <a:lstStyle/>
          <a:p>
            <a:pPr indent="-285750" lvl="0" marL="285750" rtl="0" algn="l">
              <a:lnSpc>
                <a:spcPct val="100000"/>
              </a:lnSpc>
              <a:spcBef>
                <a:spcPts val="0"/>
              </a:spcBef>
              <a:spcAft>
                <a:spcPts val="0"/>
              </a:spcAft>
              <a:buSzPts val="1400"/>
              <a:buFont typeface="Noto Sans Symbols"/>
              <a:buChar char="❖"/>
            </a:pPr>
            <a:r>
              <a:rPr b="0" i="0" lang="en-IN" sz="1800">
                <a:solidFill>
                  <a:schemeClr val="dk2"/>
                </a:solidFill>
                <a:latin typeface="Arial"/>
                <a:ea typeface="Arial"/>
                <a:cs typeface="Arial"/>
                <a:sym typeface="Arial"/>
              </a:rPr>
              <a:t>SARIMAX (Seasonal Autoregressive Integrated Moving Average with exogenous variables) is an extension of the ARIMA model that takes into account seasonality and external variables.</a:t>
            </a:r>
            <a:br>
              <a:rPr b="0" i="0" lang="en-IN" sz="1800">
                <a:solidFill>
                  <a:schemeClr val="dk2"/>
                </a:solidFill>
                <a:latin typeface="Arial"/>
                <a:ea typeface="Arial"/>
                <a:cs typeface="Arial"/>
                <a:sym typeface="Arial"/>
              </a:rPr>
            </a:br>
            <a:r>
              <a:rPr b="0" i="0" lang="en-IN" sz="1800">
                <a:solidFill>
                  <a:schemeClr val="dk2"/>
                </a:solidFill>
                <a:latin typeface="Arial"/>
                <a:ea typeface="Arial"/>
                <a:cs typeface="Arial"/>
                <a:sym typeface="Arial"/>
              </a:rPr>
              <a:t> It is a powerful time series forecasting model that is widely used in data science</a:t>
            </a:r>
            <a:r>
              <a:rPr b="0" i="0" lang="en-IN">
                <a:solidFill>
                  <a:schemeClr val="dk2"/>
                </a:solidFill>
                <a:latin typeface="Arial"/>
                <a:ea typeface="Arial"/>
                <a:cs typeface="Arial"/>
                <a:sym typeface="Arial"/>
              </a:rPr>
              <a:t>.</a:t>
            </a:r>
            <a:endParaRPr>
              <a:solidFill>
                <a:schemeClr val="dk2"/>
              </a:solidFill>
            </a:endParaRPr>
          </a:p>
        </p:txBody>
      </p:sp>
      <p:sp>
        <p:nvSpPr>
          <p:cNvPr id="235" name="Google Shape;235;p48"/>
          <p:cNvSpPr txBox="1"/>
          <p:nvPr/>
        </p:nvSpPr>
        <p:spPr>
          <a:xfrm>
            <a:off x="304799" y="171339"/>
            <a:ext cx="60960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200" u="none" cap="none" strike="noStrike">
                <a:solidFill>
                  <a:srgbClr val="4F6128"/>
                </a:solidFill>
                <a:latin typeface="Times New Roman"/>
                <a:ea typeface="Times New Roman"/>
                <a:cs typeface="Times New Roman"/>
                <a:sym typeface="Times New Roman"/>
              </a:rPr>
              <a:t>Model Building</a:t>
            </a:r>
            <a:endParaRPr/>
          </a:p>
        </p:txBody>
      </p:sp>
      <p:sp>
        <p:nvSpPr>
          <p:cNvPr id="236" name="Google Shape;236;p48"/>
          <p:cNvSpPr/>
          <p:nvPr/>
        </p:nvSpPr>
        <p:spPr>
          <a:xfrm>
            <a:off x="302442" y="2269553"/>
            <a:ext cx="11573681" cy="4555608"/>
          </a:xfrm>
          <a:prstGeom prst="rect">
            <a:avLst/>
          </a:prstGeom>
          <a:noFill/>
          <a:ln>
            <a:noFill/>
          </a:ln>
        </p:spPr>
        <p:txBody>
          <a:bodyPr anchorCtr="0" anchor="ctr" bIns="198375" lIns="0" spcFirstLastPara="1" rIns="0" wrap="square" tIns="198375">
            <a:spAutoFit/>
          </a:bodyPr>
          <a:lstStyle/>
          <a:p>
            <a:pPr indent="0" lvl="0" marL="0" marR="0" rtl="0" algn="l">
              <a:lnSpc>
                <a:spcPct val="100000"/>
              </a:lnSpc>
              <a:spcBef>
                <a:spcPts val="0"/>
              </a:spcBef>
              <a:spcAft>
                <a:spcPts val="0"/>
              </a:spcAft>
              <a:buClr>
                <a:schemeClr val="dk2"/>
              </a:buClr>
              <a:buSzPts val="1800"/>
              <a:buFont typeface="Arial"/>
              <a:buNone/>
            </a:pPr>
            <a:r>
              <a:rPr b="0" i="0" lang="en-IN" sz="1800" u="none" cap="none" strike="noStrike">
                <a:solidFill>
                  <a:schemeClr val="dk2"/>
                </a:solidFill>
                <a:latin typeface="Arial"/>
                <a:ea typeface="Arial"/>
                <a:cs typeface="Arial"/>
                <a:sym typeface="Arial"/>
              </a:rPr>
              <a:t>The SARIMAX model consists of the following components:</a:t>
            </a:r>
            <a:endParaRPr/>
          </a:p>
          <a:p>
            <a:pPr indent="-114300" lvl="0" marL="0" marR="0" rtl="0" algn="l">
              <a:lnSpc>
                <a:spcPct val="100000"/>
              </a:lnSpc>
              <a:spcBef>
                <a:spcPts val="0"/>
              </a:spcBef>
              <a:spcAft>
                <a:spcPts val="0"/>
              </a:spcAft>
              <a:buClr>
                <a:schemeClr val="dk2"/>
              </a:buClr>
              <a:buSzPts val="1800"/>
              <a:buFont typeface="Arial"/>
              <a:buAutoNum type="arabicPeriod"/>
            </a:pPr>
            <a:r>
              <a:rPr b="0" i="0" lang="en-IN" sz="1800" u="none" cap="none" strike="noStrike">
                <a:solidFill>
                  <a:schemeClr val="dk2"/>
                </a:solidFill>
                <a:latin typeface="Arial"/>
                <a:ea typeface="Arial"/>
                <a:cs typeface="Arial"/>
                <a:sym typeface="Arial"/>
              </a:rPr>
              <a:t>Autoregression (AR) </a:t>
            </a:r>
            <a:endParaRPr/>
          </a:p>
          <a:p>
            <a:pPr indent="-114300" lvl="0" marL="0" marR="0" rtl="0" algn="l">
              <a:lnSpc>
                <a:spcPct val="100000"/>
              </a:lnSpc>
              <a:spcBef>
                <a:spcPts val="0"/>
              </a:spcBef>
              <a:spcAft>
                <a:spcPts val="0"/>
              </a:spcAft>
              <a:buClr>
                <a:schemeClr val="dk2"/>
              </a:buClr>
              <a:buSzPts val="1800"/>
              <a:buFont typeface="Arial"/>
              <a:buAutoNum type="arabicPeriod"/>
            </a:pPr>
            <a:r>
              <a:rPr b="0" i="0" lang="en-IN" sz="1800" u="none" cap="none" strike="noStrike">
                <a:solidFill>
                  <a:schemeClr val="dk2"/>
                </a:solidFill>
                <a:latin typeface="Arial"/>
                <a:ea typeface="Arial"/>
                <a:cs typeface="Arial"/>
                <a:sym typeface="Arial"/>
              </a:rPr>
              <a:t>Integrated (I) </a:t>
            </a:r>
            <a:endParaRPr/>
          </a:p>
          <a:p>
            <a:pPr indent="-114300" lvl="0" marL="0" marR="0" rtl="0" algn="l">
              <a:lnSpc>
                <a:spcPct val="100000"/>
              </a:lnSpc>
              <a:spcBef>
                <a:spcPts val="0"/>
              </a:spcBef>
              <a:spcAft>
                <a:spcPts val="0"/>
              </a:spcAft>
              <a:buClr>
                <a:schemeClr val="dk2"/>
              </a:buClr>
              <a:buSzPts val="1800"/>
              <a:buFont typeface="Arial"/>
              <a:buAutoNum type="arabicPeriod"/>
            </a:pPr>
            <a:r>
              <a:rPr b="0" i="0" lang="en-IN" sz="1800" u="none" cap="none" strike="noStrike">
                <a:solidFill>
                  <a:schemeClr val="dk2"/>
                </a:solidFill>
                <a:latin typeface="Arial"/>
                <a:ea typeface="Arial"/>
                <a:cs typeface="Arial"/>
                <a:sym typeface="Arial"/>
              </a:rPr>
              <a:t>Moving Average (MA) </a:t>
            </a:r>
            <a:endParaRPr/>
          </a:p>
          <a:p>
            <a:pPr indent="-114300" lvl="0" marL="0" marR="0" rtl="0" algn="l">
              <a:lnSpc>
                <a:spcPct val="100000"/>
              </a:lnSpc>
              <a:spcBef>
                <a:spcPts val="0"/>
              </a:spcBef>
              <a:spcAft>
                <a:spcPts val="0"/>
              </a:spcAft>
              <a:buClr>
                <a:schemeClr val="dk2"/>
              </a:buClr>
              <a:buSzPts val="1800"/>
              <a:buFont typeface="Arial"/>
              <a:buAutoNum type="arabicPeriod"/>
            </a:pPr>
            <a:r>
              <a:rPr b="0" i="0" lang="en-IN" sz="1800" u="none" cap="none" strike="noStrike">
                <a:solidFill>
                  <a:schemeClr val="dk2"/>
                </a:solidFill>
                <a:latin typeface="Arial"/>
                <a:ea typeface="Arial"/>
                <a:cs typeface="Arial"/>
                <a:sym typeface="Arial"/>
              </a:rPr>
              <a:t>Seasonality </a:t>
            </a:r>
            <a:endParaRPr/>
          </a:p>
          <a:p>
            <a:pPr indent="-114300" lvl="0" marL="0" marR="0" rtl="0" algn="l">
              <a:lnSpc>
                <a:spcPct val="100000"/>
              </a:lnSpc>
              <a:spcBef>
                <a:spcPts val="0"/>
              </a:spcBef>
              <a:spcAft>
                <a:spcPts val="0"/>
              </a:spcAft>
              <a:buClr>
                <a:schemeClr val="dk2"/>
              </a:buClr>
              <a:buSzPts val="1800"/>
              <a:buFont typeface="Arial"/>
              <a:buAutoNum type="arabicPeriod"/>
            </a:pPr>
            <a:r>
              <a:rPr b="0" i="0" lang="en-IN" sz="1800" u="none" cap="none" strike="noStrike">
                <a:solidFill>
                  <a:schemeClr val="dk2"/>
                </a:solidFill>
                <a:latin typeface="Arial"/>
                <a:ea typeface="Arial"/>
                <a:cs typeface="Arial"/>
                <a:sym typeface="Arial"/>
              </a:rPr>
              <a:t>Exogenous variables </a:t>
            </a:r>
            <a:endParaRPr/>
          </a:p>
          <a:p>
            <a:pPr indent="-285750" lvl="0" marL="285750" marR="0" rtl="0" algn="l">
              <a:lnSpc>
                <a:spcPct val="100000"/>
              </a:lnSpc>
              <a:spcBef>
                <a:spcPts val="0"/>
              </a:spcBef>
              <a:spcAft>
                <a:spcPts val="0"/>
              </a:spcAft>
              <a:buClr>
                <a:schemeClr val="dk2"/>
              </a:buClr>
              <a:buSzPts val="1800"/>
              <a:buFont typeface="Noto Sans Symbols"/>
              <a:buChar char="❖"/>
            </a:pPr>
            <a:r>
              <a:rPr b="0" i="0" lang="en-IN" sz="1800" u="none" cap="none" strike="noStrike">
                <a:solidFill>
                  <a:schemeClr val="dk2"/>
                </a:solidFill>
                <a:latin typeface="Arial"/>
                <a:ea typeface="Arial"/>
                <a:cs typeface="Arial"/>
                <a:sym typeface="Arial"/>
              </a:rPr>
              <a:t>The SARIMAX model is often written as SARIMAX(p, d, q)(P, D, Q, s), where p, d, and q are the ARIMA model</a:t>
            </a:r>
            <a:endParaRPr/>
          </a:p>
          <a:p>
            <a:pPr indent="-285750" lvl="0" marL="285750" marR="0" rtl="0" algn="l">
              <a:lnSpc>
                <a:spcPct val="100000"/>
              </a:lnSpc>
              <a:spcBef>
                <a:spcPts val="0"/>
              </a:spcBef>
              <a:spcAft>
                <a:spcPts val="0"/>
              </a:spcAft>
              <a:buClr>
                <a:schemeClr val="dk2"/>
              </a:buClr>
              <a:buSzPts val="1800"/>
              <a:buFont typeface="Noto Sans Symbols"/>
              <a:buChar char="❖"/>
            </a:pPr>
            <a:r>
              <a:rPr b="0" i="0" lang="en-IN" sz="1800" u="none" cap="none" strike="noStrike">
                <a:solidFill>
                  <a:schemeClr val="dk2"/>
                </a:solidFill>
                <a:latin typeface="Arial"/>
                <a:ea typeface="Arial"/>
                <a:cs typeface="Arial"/>
                <a:sym typeface="Arial"/>
              </a:rPr>
              <a:t>The parameters and P, D, Q, and s are the seasonal parameters. The s parameter represents the length of the</a:t>
            </a:r>
            <a:endParaRPr/>
          </a:p>
          <a:p>
            <a:pPr indent="0" lvl="0" marL="0" marR="0" rtl="0" algn="l">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 seasonal </a:t>
            </a:r>
            <a:endParaRPr/>
          </a:p>
          <a:p>
            <a:pPr indent="-285750" lvl="0" marL="285750" marR="0" rtl="0" algn="l">
              <a:lnSpc>
                <a:spcPct val="100000"/>
              </a:lnSpc>
              <a:spcBef>
                <a:spcPts val="0"/>
              </a:spcBef>
              <a:spcAft>
                <a:spcPts val="0"/>
              </a:spcAft>
              <a:buClr>
                <a:schemeClr val="dk2"/>
              </a:buClr>
              <a:buSzPts val="1800"/>
              <a:buFont typeface="Noto Sans Symbols"/>
              <a:buChar char="❖"/>
            </a:pPr>
            <a:r>
              <a:rPr b="0" i="0" lang="en-IN" sz="1800" u="none" cap="none" strike="noStrike">
                <a:solidFill>
                  <a:schemeClr val="dk2"/>
                </a:solidFill>
                <a:latin typeface="Arial"/>
                <a:ea typeface="Arial"/>
                <a:cs typeface="Arial"/>
                <a:sym typeface="Arial"/>
              </a:rPr>
              <a:t> P, D, and Q parameters are the seasonal counterparts to p, d, and q.</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800"/>
              <a:buFont typeface="Arial"/>
              <a:buNone/>
            </a:pPr>
            <a:r>
              <a:rPr b="0" i="0" lang="en-IN" sz="1800" u="none" cap="none" strike="noStrike">
                <a:solidFill>
                  <a:schemeClr val="dk2"/>
                </a:solidFill>
                <a:latin typeface="Arial"/>
                <a:ea typeface="Arial"/>
                <a:cs typeface="Arial"/>
                <a:sym typeface="Arial"/>
              </a:rPr>
              <a:t>SARIMAX models are widely used in finance, economics, and other fields to forecast time series data. </a:t>
            </a:r>
            <a:endParaRPr/>
          </a:p>
          <a:p>
            <a:pPr indent="0" lvl="0" marL="0" marR="0" rtl="0" algn="l">
              <a:lnSpc>
                <a:spcPct val="100000"/>
              </a:lnSpc>
              <a:spcBef>
                <a:spcPts val="0"/>
              </a:spcBef>
              <a:spcAft>
                <a:spcPts val="0"/>
              </a:spcAft>
              <a:buClr>
                <a:schemeClr val="dk2"/>
              </a:buClr>
              <a:buSzPts val="1800"/>
              <a:buFont typeface="Arial"/>
              <a:buNone/>
            </a:pPr>
            <a:r>
              <a:rPr b="0" i="0" lang="en-IN" sz="1800" u="none" cap="none" strike="noStrike">
                <a:solidFill>
                  <a:schemeClr val="dk2"/>
                </a:solidFill>
                <a:latin typeface="Arial"/>
                <a:ea typeface="Arial"/>
                <a:cs typeface="Arial"/>
                <a:sym typeface="Arial"/>
              </a:rPr>
              <a:t>They are particularly useful for forecasting data with complex seasonal patterns or when there are</a:t>
            </a:r>
            <a:endParaRPr/>
          </a:p>
          <a:p>
            <a:pPr indent="0" lvl="0" marL="0" marR="0" rtl="0" algn="l">
              <a:lnSpc>
                <a:spcPct val="100000"/>
              </a:lnSpc>
              <a:spcBef>
                <a:spcPts val="0"/>
              </a:spcBef>
              <a:spcAft>
                <a:spcPts val="0"/>
              </a:spcAft>
              <a:buClr>
                <a:schemeClr val="dk2"/>
              </a:buClr>
              <a:buSzPts val="1800"/>
              <a:buFont typeface="Arial"/>
              <a:buNone/>
            </a:pPr>
            <a:r>
              <a:rPr b="0" i="0" lang="en-IN" sz="1800" u="none" cap="none" strike="noStrike">
                <a:solidFill>
                  <a:schemeClr val="dk2"/>
                </a:solidFill>
                <a:latin typeface="Arial"/>
                <a:ea typeface="Arial"/>
                <a:cs typeface="Arial"/>
                <a:sym typeface="Arial"/>
              </a:rPr>
              <a:t> external variables that influence the data.</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0"/>
          <p:cNvPicPr preferRelativeResize="0"/>
          <p:nvPr/>
        </p:nvPicPr>
        <p:blipFill rotWithShape="1">
          <a:blip r:embed="rId3">
            <a:alphaModFix/>
          </a:blip>
          <a:srcRect b="0" l="0" r="0" t="0"/>
          <a:stretch/>
        </p:blipFill>
        <p:spPr>
          <a:xfrm>
            <a:off x="9580950" y="6040102"/>
            <a:ext cx="2592012" cy="805374"/>
          </a:xfrm>
          <a:prstGeom prst="rect">
            <a:avLst/>
          </a:prstGeom>
          <a:noFill/>
          <a:ln>
            <a:noFill/>
          </a:ln>
        </p:spPr>
      </p:pic>
      <p:sp>
        <p:nvSpPr>
          <p:cNvPr id="242" name="Google Shape;242;p30"/>
          <p:cNvSpPr txBox="1"/>
          <p:nvPr>
            <p:ph type="title"/>
          </p:nvPr>
        </p:nvSpPr>
        <p:spPr>
          <a:xfrm>
            <a:off x="301625" y="158100"/>
            <a:ext cx="98484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latin typeface="Arial"/>
                <a:ea typeface="Arial"/>
                <a:cs typeface="Arial"/>
                <a:sym typeface="Arial"/>
              </a:rPr>
              <a:t>Model Accuracy Comparison - ARIMA</a:t>
            </a:r>
            <a:endParaRPr sz="3200">
              <a:latin typeface="Arial"/>
              <a:ea typeface="Arial"/>
              <a:cs typeface="Arial"/>
              <a:sym typeface="Arial"/>
            </a:endParaRPr>
          </a:p>
        </p:txBody>
      </p:sp>
      <p:pic>
        <p:nvPicPr>
          <p:cNvPr id="243" name="Google Shape;243;p30"/>
          <p:cNvPicPr preferRelativeResize="0"/>
          <p:nvPr/>
        </p:nvPicPr>
        <p:blipFill rotWithShape="1">
          <a:blip r:embed="rId4">
            <a:alphaModFix/>
          </a:blip>
          <a:srcRect b="0" l="0" r="0" t="0"/>
          <a:stretch/>
        </p:blipFill>
        <p:spPr>
          <a:xfrm>
            <a:off x="423343" y="1338324"/>
            <a:ext cx="9157607" cy="3242583"/>
          </a:xfrm>
          <a:prstGeom prst="rect">
            <a:avLst/>
          </a:prstGeom>
          <a:noFill/>
          <a:ln>
            <a:noFill/>
          </a:ln>
        </p:spPr>
      </p:pic>
      <p:sp>
        <p:nvSpPr>
          <p:cNvPr id="244" name="Google Shape;244;p30"/>
          <p:cNvSpPr/>
          <p:nvPr/>
        </p:nvSpPr>
        <p:spPr>
          <a:xfrm>
            <a:off x="3738238" y="4895006"/>
            <a:ext cx="1487587"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953734"/>
              </a:buClr>
              <a:buSzPts val="1800"/>
              <a:buFont typeface="Arial"/>
              <a:buNone/>
            </a:pPr>
            <a:r>
              <a:rPr b="0" i="0" lang="en-IN" sz="1800" u="none" cap="none" strike="noStrike">
                <a:solidFill>
                  <a:srgbClr val="953734"/>
                </a:solidFill>
                <a:latin typeface="Arial"/>
                <a:ea typeface="Arial"/>
                <a:cs typeface="Arial"/>
                <a:sym typeface="Arial"/>
              </a:rPr>
              <a:t>mape : 1.63%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9"/>
          <p:cNvSpPr txBox="1"/>
          <p:nvPr>
            <p:ph type="title"/>
          </p:nvPr>
        </p:nvSpPr>
        <p:spPr>
          <a:xfrm>
            <a:off x="1312784" y="2440847"/>
            <a:ext cx="9566430" cy="136652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250" name="Google Shape;250;p49"/>
          <p:cNvPicPr preferRelativeResize="0"/>
          <p:nvPr/>
        </p:nvPicPr>
        <p:blipFill rotWithShape="1">
          <a:blip r:embed="rId3">
            <a:alphaModFix/>
          </a:blip>
          <a:srcRect b="0" l="0" r="0" t="0"/>
          <a:stretch/>
        </p:blipFill>
        <p:spPr>
          <a:xfrm>
            <a:off x="348343" y="1658597"/>
            <a:ext cx="11074401" cy="3540805"/>
          </a:xfrm>
          <a:prstGeom prst="rect">
            <a:avLst/>
          </a:prstGeom>
          <a:noFill/>
          <a:ln>
            <a:noFill/>
          </a:ln>
        </p:spPr>
      </p:pic>
      <p:sp>
        <p:nvSpPr>
          <p:cNvPr id="251" name="Google Shape;251;p49"/>
          <p:cNvSpPr txBox="1"/>
          <p:nvPr/>
        </p:nvSpPr>
        <p:spPr>
          <a:xfrm>
            <a:off x="892627" y="230740"/>
            <a:ext cx="609600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200" u="none" cap="none" strike="noStrike">
                <a:solidFill>
                  <a:srgbClr val="4F6128"/>
                </a:solidFill>
                <a:latin typeface="Arial"/>
                <a:ea typeface="Arial"/>
                <a:cs typeface="Arial"/>
                <a:sym typeface="Arial"/>
              </a:rPr>
              <a:t>Model Accuracy Comparison - </a:t>
            </a:r>
            <a:r>
              <a:rPr b="1" i="0" lang="en-IN" sz="2800" u="none" cap="none" strike="noStrike">
                <a:solidFill>
                  <a:srgbClr val="4F6128"/>
                </a:solidFill>
                <a:latin typeface="Arial"/>
                <a:ea typeface="Arial"/>
                <a:cs typeface="Arial"/>
                <a:sym typeface="Arial"/>
              </a:rPr>
              <a:t>SARIMAX</a:t>
            </a:r>
            <a:endParaRPr/>
          </a:p>
        </p:txBody>
      </p:sp>
      <p:sp>
        <p:nvSpPr>
          <p:cNvPr id="252" name="Google Shape;252;p49"/>
          <p:cNvSpPr/>
          <p:nvPr/>
        </p:nvSpPr>
        <p:spPr>
          <a:xfrm>
            <a:off x="4397956" y="5566153"/>
            <a:ext cx="1487587" cy="83099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mape : 0.58%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n-I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1"/>
          <p:cNvPicPr preferRelativeResize="0"/>
          <p:nvPr/>
        </p:nvPicPr>
        <p:blipFill rotWithShape="1">
          <a:blip r:embed="rId3">
            <a:alphaModFix/>
          </a:blip>
          <a:srcRect b="0" l="0" r="0" t="0"/>
          <a:stretch/>
        </p:blipFill>
        <p:spPr>
          <a:xfrm>
            <a:off x="9580950" y="6040102"/>
            <a:ext cx="2592012" cy="805374"/>
          </a:xfrm>
          <a:prstGeom prst="rect">
            <a:avLst/>
          </a:prstGeom>
          <a:noFill/>
          <a:ln>
            <a:noFill/>
          </a:ln>
        </p:spPr>
      </p:pic>
      <p:sp>
        <p:nvSpPr>
          <p:cNvPr id="258" name="Google Shape;258;p31"/>
          <p:cNvSpPr txBox="1"/>
          <p:nvPr>
            <p:ph type="title"/>
          </p:nvPr>
        </p:nvSpPr>
        <p:spPr>
          <a:xfrm>
            <a:off x="301625" y="158100"/>
            <a:ext cx="99666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solidFill>
                  <a:srgbClr val="4F6128"/>
                </a:solidFill>
              </a:rPr>
              <a:t>Best Model</a:t>
            </a:r>
            <a:r>
              <a:rPr lang="en-IN" sz="3200"/>
              <a:t>	</a:t>
            </a:r>
            <a:endParaRPr sz="3200"/>
          </a:p>
        </p:txBody>
      </p:sp>
      <p:sp>
        <p:nvSpPr>
          <p:cNvPr id="259" name="Google Shape;259;p31"/>
          <p:cNvSpPr txBox="1"/>
          <p:nvPr/>
        </p:nvSpPr>
        <p:spPr>
          <a:xfrm>
            <a:off x="631775" y="2908682"/>
            <a:ext cx="10134600" cy="6155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400"/>
              <a:buFont typeface="Arial"/>
              <a:buNone/>
            </a:pPr>
            <a:r>
              <a:rPr b="1" i="0" lang="en-IN" sz="3400" u="none" cap="none" strike="noStrike">
                <a:solidFill>
                  <a:schemeClr val="dk2"/>
                </a:solidFill>
                <a:latin typeface="Calibri"/>
                <a:ea typeface="Calibri"/>
                <a:cs typeface="Calibri"/>
                <a:sym typeface="Calibri"/>
              </a:rPr>
              <a:t>  </a:t>
            </a:r>
            <a:r>
              <a:rPr b="0" i="0" lang="en-IN" sz="1800" u="none" cap="none" strike="noStrike">
                <a:solidFill>
                  <a:schemeClr val="dk2"/>
                </a:solidFill>
                <a:latin typeface="Arial"/>
                <a:ea typeface="Arial"/>
                <a:cs typeface="Arial"/>
                <a:sym typeface="Arial"/>
              </a:rPr>
              <a:t>ARIMA model with top 20 drugs and some values are</a:t>
            </a:r>
            <a:endParaRPr b="0" i="0" sz="1800" u="none" cap="none" strike="noStrike">
              <a:solidFill>
                <a:schemeClr val="dk2"/>
              </a:solidFill>
              <a:latin typeface="Arial"/>
              <a:ea typeface="Arial"/>
              <a:cs typeface="Arial"/>
              <a:sym typeface="Arial"/>
            </a:endParaRPr>
          </a:p>
        </p:txBody>
      </p:sp>
      <p:sp>
        <p:nvSpPr>
          <p:cNvPr id="260" name="Google Shape;260;p31"/>
          <p:cNvSpPr txBox="1"/>
          <p:nvPr/>
        </p:nvSpPr>
        <p:spPr>
          <a:xfrm>
            <a:off x="493485" y="1924045"/>
            <a:ext cx="6096000" cy="9233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IN" sz="1800" u="none" cap="none" strike="noStrike">
                <a:solidFill>
                  <a:schemeClr val="dk2"/>
                </a:solidFill>
                <a:latin typeface="Arial"/>
                <a:ea typeface="Arial"/>
                <a:cs typeface="Arial"/>
                <a:sym typeface="Arial"/>
              </a:rPr>
              <a:t>Its flexibility, accuracy, robustness, and explainability make it the best model for forecasting in many applications.</a:t>
            </a:r>
            <a:endParaRPr b="0" i="0" sz="1800" u="none" cap="none" strike="noStrike">
              <a:solidFill>
                <a:schemeClr val="dk2"/>
              </a:solidFill>
              <a:latin typeface="Arial"/>
              <a:ea typeface="Arial"/>
              <a:cs typeface="Arial"/>
              <a:sym typeface="Arial"/>
            </a:endParaRPr>
          </a:p>
        </p:txBody>
      </p:sp>
      <p:sp>
        <p:nvSpPr>
          <p:cNvPr id="261" name="Google Shape;261;p31"/>
          <p:cNvSpPr txBox="1"/>
          <p:nvPr/>
        </p:nvSpPr>
        <p:spPr>
          <a:xfrm>
            <a:off x="493485" y="1000715"/>
            <a:ext cx="8476343" cy="9233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IN" sz="1800" u="none" cap="none" strike="noStrike">
                <a:solidFill>
                  <a:schemeClr val="dk2"/>
                </a:solidFill>
                <a:latin typeface="Arial"/>
                <a:ea typeface="Arial"/>
                <a:cs typeface="Arial"/>
                <a:sym typeface="Arial"/>
              </a:rPr>
              <a:t>ARIMA (Autoregressive Integrated Moving Average) is a popular time series forecasting model that is widely used in various fields such as finance, economics, and engineering</a:t>
            </a:r>
            <a:r>
              <a:rPr b="0" i="0" lang="en-IN" sz="1400" u="none" cap="none" strike="noStrike">
                <a:solidFill>
                  <a:srgbClr val="37415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62" name="Google Shape;262;p31"/>
          <p:cNvPicPr preferRelativeResize="0"/>
          <p:nvPr/>
        </p:nvPicPr>
        <p:blipFill rotWithShape="1">
          <a:blip r:embed="rId4">
            <a:alphaModFix/>
          </a:blip>
          <a:srcRect b="0" l="0" r="0" t="0"/>
          <a:stretch/>
        </p:blipFill>
        <p:spPr>
          <a:xfrm>
            <a:off x="1307949" y="3949318"/>
            <a:ext cx="3365207" cy="241053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3"/>
          <p:cNvPicPr preferRelativeResize="0"/>
          <p:nvPr/>
        </p:nvPicPr>
        <p:blipFill rotWithShape="1">
          <a:blip r:embed="rId3">
            <a:alphaModFix/>
          </a:blip>
          <a:srcRect b="0" l="0" r="0" t="0"/>
          <a:stretch/>
        </p:blipFill>
        <p:spPr>
          <a:xfrm>
            <a:off x="9580951" y="5971861"/>
            <a:ext cx="2592012" cy="805374"/>
          </a:xfrm>
          <a:prstGeom prst="rect">
            <a:avLst/>
          </a:prstGeom>
          <a:noFill/>
          <a:ln>
            <a:noFill/>
          </a:ln>
        </p:spPr>
      </p:pic>
      <p:sp>
        <p:nvSpPr>
          <p:cNvPr id="268" name="Google Shape;268;p33"/>
          <p:cNvSpPr txBox="1"/>
          <p:nvPr>
            <p:ph type="title"/>
          </p:nvPr>
        </p:nvSpPr>
        <p:spPr>
          <a:xfrm>
            <a:off x="343350" y="147975"/>
            <a:ext cx="62922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Screen short of output</a:t>
            </a:r>
            <a:endParaRPr/>
          </a:p>
        </p:txBody>
      </p:sp>
      <p:pic>
        <p:nvPicPr>
          <p:cNvPr id="269" name="Google Shape;269;p33"/>
          <p:cNvPicPr preferRelativeResize="0"/>
          <p:nvPr/>
        </p:nvPicPr>
        <p:blipFill rotWithShape="1">
          <a:blip r:embed="rId4">
            <a:alphaModFix/>
          </a:blip>
          <a:srcRect b="0" l="0" r="0" t="0"/>
          <a:stretch/>
        </p:blipFill>
        <p:spPr>
          <a:xfrm>
            <a:off x="0" y="769258"/>
            <a:ext cx="12192000" cy="50799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4"/>
          <p:cNvPicPr preferRelativeResize="0"/>
          <p:nvPr/>
        </p:nvPicPr>
        <p:blipFill rotWithShape="1">
          <a:blip r:embed="rId3">
            <a:alphaModFix/>
          </a:blip>
          <a:srcRect b="0" l="0" r="0" t="0"/>
          <a:stretch/>
        </p:blipFill>
        <p:spPr>
          <a:xfrm>
            <a:off x="9580951" y="5971861"/>
            <a:ext cx="2592012" cy="805374"/>
          </a:xfrm>
          <a:prstGeom prst="rect">
            <a:avLst/>
          </a:prstGeom>
          <a:noFill/>
          <a:ln>
            <a:noFill/>
          </a:ln>
        </p:spPr>
      </p:pic>
      <p:sp>
        <p:nvSpPr>
          <p:cNvPr id="275" name="Google Shape;275;p34"/>
          <p:cNvSpPr txBox="1"/>
          <p:nvPr>
            <p:ph type="title"/>
          </p:nvPr>
        </p:nvSpPr>
        <p:spPr>
          <a:xfrm>
            <a:off x="301624" y="161050"/>
            <a:ext cx="69654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Screen short of output</a:t>
            </a:r>
            <a:endParaRPr sz="3200"/>
          </a:p>
        </p:txBody>
      </p:sp>
      <p:pic>
        <p:nvPicPr>
          <p:cNvPr id="276" name="Google Shape;276;p34"/>
          <p:cNvPicPr preferRelativeResize="0"/>
          <p:nvPr/>
        </p:nvPicPr>
        <p:blipFill rotWithShape="1">
          <a:blip r:embed="rId4">
            <a:alphaModFix/>
          </a:blip>
          <a:srcRect b="0" l="0" r="0" t="0"/>
          <a:stretch/>
        </p:blipFill>
        <p:spPr>
          <a:xfrm>
            <a:off x="0" y="812800"/>
            <a:ext cx="12192000" cy="51590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nvSpPr>
        <p:spPr>
          <a:xfrm>
            <a:off x="1981200" y="3276600"/>
            <a:ext cx="7696200" cy="795089"/>
          </a:xfrm>
          <a:prstGeom prst="rect">
            <a:avLst/>
          </a:prstGeom>
          <a:noFill/>
          <a:ln>
            <a:noFill/>
          </a:ln>
        </p:spPr>
        <p:txBody>
          <a:bodyPr anchorCtr="0" anchor="t" bIns="0" lIns="0" spcFirstLastPara="1" rIns="0" wrap="square" tIns="12700">
            <a:spAutoFit/>
          </a:bodyPr>
          <a:lstStyle/>
          <a:p>
            <a:pPr indent="3175" lvl="0" marL="12065" marR="5080" rtl="0" algn="ctr">
              <a:lnSpc>
                <a:spcPct val="100000"/>
              </a:lnSpc>
              <a:spcBef>
                <a:spcPts val="0"/>
              </a:spcBef>
              <a:spcAft>
                <a:spcPts val="0"/>
              </a:spcAft>
              <a:buClr>
                <a:srgbClr val="000000"/>
              </a:buClr>
              <a:buSzPts val="3000"/>
              <a:buFont typeface="Arial"/>
              <a:buNone/>
            </a:pPr>
            <a:r>
              <a:rPr b="1" i="0" lang="en-IN" sz="2000" u="none" cap="none" strike="noStrike">
                <a:solidFill>
                  <a:srgbClr val="17365D"/>
                </a:solidFill>
                <a:latin typeface="Arial"/>
                <a:ea typeface="Arial"/>
                <a:cs typeface="Arial"/>
                <a:sym typeface="Arial"/>
              </a:rPr>
              <a:t>NAME: PADMAVATHY.D</a:t>
            </a:r>
            <a:endParaRPr b="0" i="0" sz="2000" u="none" cap="none" strike="noStrike">
              <a:solidFill>
                <a:srgbClr val="000000"/>
              </a:solidFill>
              <a:latin typeface="Arial"/>
              <a:ea typeface="Arial"/>
              <a:cs typeface="Arial"/>
              <a:sym typeface="Arial"/>
            </a:endParaRPr>
          </a:p>
          <a:p>
            <a:pPr indent="3175" lvl="0" marL="12065" marR="5080" rtl="0" algn="ctr">
              <a:lnSpc>
                <a:spcPct val="100000"/>
              </a:lnSpc>
              <a:spcBef>
                <a:spcPts val="100"/>
              </a:spcBef>
              <a:spcAft>
                <a:spcPts val="0"/>
              </a:spcAft>
              <a:buClr>
                <a:srgbClr val="000000"/>
              </a:buClr>
              <a:buSzPts val="3000"/>
              <a:buFont typeface="Arial"/>
              <a:buNone/>
            </a:pPr>
            <a:r>
              <a:rPr b="1" i="0" lang="en-IN" sz="3000" u="sng" cap="none" strike="noStrike">
                <a:solidFill>
                  <a:schemeClr val="dk1"/>
                </a:solidFill>
                <a:latin typeface="Arial"/>
                <a:ea typeface="Arial"/>
                <a:cs typeface="Arial"/>
                <a:sym typeface="Arial"/>
                <a:hlinkClick r:id="rId3">
                  <a:extLst>
                    <a:ext uri="{A12FA001-AC4F-418D-AE19-62706E023703}">
                      <ahyp:hlinkClr val="tx"/>
                    </a:ext>
                  </a:extLst>
                </a:hlinkClick>
              </a:rPr>
              <a:t> </a:t>
            </a:r>
            <a:r>
              <a:rPr b="1" i="0" lang="en-IN" sz="3000" u="sng" cap="none" strike="noStrike">
                <a:solidFill>
                  <a:srgbClr val="0070C0"/>
                </a:solidFill>
                <a:latin typeface="Arial"/>
                <a:ea typeface="Arial"/>
                <a:cs typeface="Arial"/>
                <a:sym typeface="Arial"/>
                <a:hlinkClick r:id="rId4">
                  <a:extLst>
                    <a:ext uri="{A12FA001-AC4F-418D-AE19-62706E023703}">
                      <ahyp:hlinkClr val="tx"/>
                    </a:ext>
                  </a:extLst>
                </a:hlinkClick>
              </a:rPr>
              <a:t>https://www.linkedin.com/profilelink</a:t>
            </a:r>
            <a:endParaRPr b="0" i="0" sz="3000" u="none" cap="none" strike="noStrike">
              <a:solidFill>
                <a:schemeClr val="dk1"/>
              </a:solidFill>
              <a:latin typeface="Arial"/>
              <a:ea typeface="Arial"/>
              <a:cs typeface="Arial"/>
              <a:sym typeface="Arial"/>
            </a:endParaRPr>
          </a:p>
        </p:txBody>
      </p:sp>
      <p:pic>
        <p:nvPicPr>
          <p:cNvPr id="68" name="Google Shape;68;p4"/>
          <p:cNvPicPr preferRelativeResize="0"/>
          <p:nvPr/>
        </p:nvPicPr>
        <p:blipFill rotWithShape="1">
          <a:blip r:embed="rId5">
            <a:alphaModFix/>
          </a:blip>
          <a:srcRect b="0" l="0" r="0" t="0"/>
          <a:stretch/>
        </p:blipFill>
        <p:spPr>
          <a:xfrm>
            <a:off x="9915532" y="6244059"/>
            <a:ext cx="2221446" cy="503431"/>
          </a:xfrm>
          <a:prstGeom prst="rect">
            <a:avLst/>
          </a:prstGeom>
          <a:noFill/>
          <a:ln>
            <a:noFill/>
          </a:ln>
        </p:spPr>
      </p:pic>
      <p:sp>
        <p:nvSpPr>
          <p:cNvPr id="69" name="Google Shape;69;p4"/>
          <p:cNvSpPr txBox="1"/>
          <p:nvPr>
            <p:ph type="title"/>
          </p:nvPr>
        </p:nvSpPr>
        <p:spPr>
          <a:xfrm>
            <a:off x="1312784" y="2440847"/>
            <a:ext cx="9566430" cy="246221"/>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IN" sz="800"/>
              <a:t>.</a:t>
            </a:r>
            <a:br>
              <a:rPr lang="en-IN" sz="800"/>
            </a:br>
            <a:endParaRPr sz="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131a6cd522_0_0"/>
          <p:cNvSpPr txBox="1"/>
          <p:nvPr>
            <p:ph type="title"/>
          </p:nvPr>
        </p:nvSpPr>
        <p:spPr>
          <a:xfrm>
            <a:off x="437284" y="-3"/>
            <a:ext cx="95664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IN"/>
              <a:t>Video of the output</a:t>
            </a:r>
            <a:endParaRPr/>
          </a:p>
        </p:txBody>
      </p:sp>
      <p:pic>
        <p:nvPicPr>
          <p:cNvPr id="282" name="Google Shape;282;g2131a6cd522_0_0" title="deployment_output.mp4">
            <a:hlinkClick r:id="rId3"/>
          </p:cNvPr>
          <p:cNvPicPr preferRelativeResize="0"/>
          <p:nvPr/>
        </p:nvPicPr>
        <p:blipFill>
          <a:blip r:embed="rId4">
            <a:alphaModFix/>
          </a:blip>
          <a:stretch>
            <a:fillRect/>
          </a:stretch>
        </p:blipFill>
        <p:spPr>
          <a:xfrm>
            <a:off x="152400" y="829800"/>
            <a:ext cx="12039600" cy="602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8"/>
          <p:cNvPicPr preferRelativeResize="0"/>
          <p:nvPr/>
        </p:nvPicPr>
        <p:blipFill rotWithShape="1">
          <a:blip r:embed="rId3">
            <a:alphaModFix/>
          </a:blip>
          <a:srcRect b="0" l="0" r="0" t="0"/>
          <a:stretch/>
        </p:blipFill>
        <p:spPr>
          <a:xfrm>
            <a:off x="9580951" y="5971861"/>
            <a:ext cx="2592012" cy="805374"/>
          </a:xfrm>
          <a:prstGeom prst="rect">
            <a:avLst/>
          </a:prstGeom>
          <a:noFill/>
          <a:ln>
            <a:noFill/>
          </a:ln>
        </p:spPr>
      </p:pic>
      <p:sp>
        <p:nvSpPr>
          <p:cNvPr id="288" name="Google Shape;288;p38"/>
          <p:cNvSpPr txBox="1"/>
          <p:nvPr>
            <p:ph type="title"/>
          </p:nvPr>
        </p:nvSpPr>
        <p:spPr>
          <a:xfrm>
            <a:off x="228600" y="96902"/>
            <a:ext cx="2487295"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Future Scopes</a:t>
            </a:r>
            <a:endParaRPr sz="3200"/>
          </a:p>
        </p:txBody>
      </p:sp>
      <p:sp>
        <p:nvSpPr>
          <p:cNvPr id="289" name="Google Shape;289;p38"/>
          <p:cNvSpPr/>
          <p:nvPr/>
        </p:nvSpPr>
        <p:spPr>
          <a:xfrm>
            <a:off x="228600" y="512427"/>
            <a:ext cx="30092906" cy="6771599"/>
          </a:xfrm>
          <a:prstGeom prst="rect">
            <a:avLst/>
          </a:prstGeom>
          <a:noFill/>
          <a:ln>
            <a:noFill/>
          </a:ln>
        </p:spPr>
        <p:txBody>
          <a:bodyPr anchorCtr="0" anchor="ctr" bIns="198375" lIns="0" spcFirstLastPara="1" rIns="0" wrap="square" tIns="198375">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2"/>
              </a:buClr>
              <a:buSzPts val="1800"/>
              <a:buFont typeface="Arial"/>
              <a:buAutoNum type="arabicPeriod"/>
            </a:pPr>
            <a:r>
              <a:rPr b="0" i="0" lang="en-IN" sz="1800" u="none" cap="none" strike="noStrike">
                <a:solidFill>
                  <a:schemeClr val="dk2"/>
                </a:solidFill>
                <a:latin typeface="Arial"/>
                <a:ea typeface="Arial"/>
                <a:cs typeface="Arial"/>
                <a:sym typeface="Arial"/>
              </a:rPr>
              <a:t>Predictive analytics: Data science can be used to predict demand for medical supplies and equipment based</a:t>
            </a:r>
            <a:endParaRPr/>
          </a:p>
          <a:p>
            <a:pPr indent="0" lvl="0" marL="0" marR="0" rtl="0" algn="l">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 on past usage patterns, seasonal trends, and other factors.</a:t>
            </a:r>
            <a:endParaRPr/>
          </a:p>
          <a:p>
            <a:pPr indent="0" lvl="0" marL="0" marR="0" rtl="0" algn="l">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 By accurately forecasting demand, healthcare providers can optimize their inventory levels and avoid </a:t>
            </a:r>
            <a:endParaRPr/>
          </a:p>
          <a:p>
            <a:pPr indent="0" lvl="0" marL="0" marR="0" rtl="0" algn="l">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stockouts or overstocking.</a:t>
            </a:r>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114300" lvl="0" marL="0" marR="0" rtl="0" algn="l">
              <a:lnSpc>
                <a:spcPct val="100000"/>
              </a:lnSpc>
              <a:spcBef>
                <a:spcPts val="0"/>
              </a:spcBef>
              <a:spcAft>
                <a:spcPts val="0"/>
              </a:spcAft>
              <a:buClr>
                <a:schemeClr val="dk2"/>
              </a:buClr>
              <a:buSzPts val="1800"/>
              <a:buFont typeface="Arial"/>
              <a:buAutoNum type="arabicPeriod" startAt="2"/>
            </a:pPr>
            <a:r>
              <a:rPr b="0" i="0" lang="en-IN" sz="1800" u="none" cap="none" strike="noStrike">
                <a:solidFill>
                  <a:schemeClr val="dk2"/>
                </a:solidFill>
                <a:latin typeface="Arial"/>
                <a:ea typeface="Arial"/>
                <a:cs typeface="Arial"/>
                <a:sym typeface="Arial"/>
              </a:rPr>
              <a:t>Real-time inventory tracking: Real-time tracking of inventory levels can be accomplished using Iot devices and</a:t>
            </a:r>
            <a:endParaRPr/>
          </a:p>
          <a:p>
            <a:pPr indent="0" lvl="0" marL="0" marR="0" rtl="0" algn="l">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 sensors. By monitoring inventory levels in real-time, healthcare providers can quickly identify when supplies are </a:t>
            </a:r>
            <a:endParaRPr/>
          </a:p>
          <a:p>
            <a:pPr indent="0" lvl="0" marL="0" marR="0" rtl="0" algn="l">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running low and restock before a shortage occurs.</a:t>
            </a:r>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114300" lvl="0" marL="0" marR="0" rtl="0" algn="l">
              <a:lnSpc>
                <a:spcPct val="100000"/>
              </a:lnSpc>
              <a:spcBef>
                <a:spcPts val="0"/>
              </a:spcBef>
              <a:spcAft>
                <a:spcPts val="0"/>
              </a:spcAft>
              <a:buClr>
                <a:schemeClr val="dk2"/>
              </a:buClr>
              <a:buSzPts val="1800"/>
              <a:buFont typeface="Arial"/>
              <a:buAutoNum type="arabicPeriod" startAt="3"/>
            </a:pPr>
            <a:r>
              <a:rPr b="0" i="0" lang="en-IN" sz="1800" u="none" cap="none" strike="noStrike">
                <a:solidFill>
                  <a:schemeClr val="dk2"/>
                </a:solidFill>
                <a:latin typeface="Arial"/>
                <a:ea typeface="Arial"/>
                <a:cs typeface="Arial"/>
                <a:sym typeface="Arial"/>
              </a:rPr>
              <a:t>Supply chain management: Supply chain management is an important aspect of medical inventory optimization.</a:t>
            </a:r>
            <a:endParaRPr/>
          </a:p>
          <a:p>
            <a:pPr indent="0" lvl="0" marL="0" marR="0" rtl="0" algn="l">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 Data science can be used to identify bottlenecks in the supply chain and suggest ways to optimize the flow</a:t>
            </a:r>
            <a:endParaRPr/>
          </a:p>
          <a:p>
            <a:pPr indent="0" lvl="0" marL="0" marR="0" rtl="0" algn="l">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 of goods and materials.</a:t>
            </a:r>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114300" lvl="0" marL="0" marR="0" rtl="0" algn="l">
              <a:lnSpc>
                <a:spcPct val="100000"/>
              </a:lnSpc>
              <a:spcBef>
                <a:spcPts val="0"/>
              </a:spcBef>
              <a:spcAft>
                <a:spcPts val="0"/>
              </a:spcAft>
              <a:buClr>
                <a:schemeClr val="dk2"/>
              </a:buClr>
              <a:buSzPts val="1800"/>
              <a:buFont typeface="Arial"/>
              <a:buAutoNum type="arabicPeriod" startAt="4"/>
            </a:pPr>
            <a:r>
              <a:rPr b="0" i="0" lang="en-IN" sz="1800" u="none" cap="none" strike="noStrike">
                <a:solidFill>
                  <a:schemeClr val="dk2"/>
                </a:solidFill>
                <a:latin typeface="Arial"/>
                <a:ea typeface="Arial"/>
                <a:cs typeface="Arial"/>
                <a:sym typeface="Arial"/>
              </a:rPr>
              <a:t>Cost optimization: Healthcare providers are under pressure to reduce costs while maintaining high-quality care.</a:t>
            </a:r>
            <a:endParaRPr/>
          </a:p>
          <a:p>
            <a:pPr indent="0" lvl="0" marL="0" marR="0" rtl="0" algn="l">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 Data science can be used to optimize inventory levels and reduce waste, leading to cost savings for</a:t>
            </a:r>
            <a:endParaRPr/>
          </a:p>
          <a:p>
            <a:pPr indent="0" lvl="0" marL="0" marR="0" rtl="0" algn="l">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 healthcare providers.</a:t>
            </a:r>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114300" lvl="0" marL="0" marR="0" rtl="0" algn="l">
              <a:lnSpc>
                <a:spcPct val="100000"/>
              </a:lnSpc>
              <a:spcBef>
                <a:spcPts val="0"/>
              </a:spcBef>
              <a:spcAft>
                <a:spcPts val="0"/>
              </a:spcAft>
              <a:buClr>
                <a:schemeClr val="dk2"/>
              </a:buClr>
              <a:buSzPts val="1800"/>
              <a:buFont typeface="Arial"/>
              <a:buAutoNum type="arabicPeriod" startAt="5"/>
            </a:pPr>
            <a:r>
              <a:rPr b="0" i="0" lang="en-IN" sz="1800" u="none" cap="none" strike="noStrike">
                <a:solidFill>
                  <a:schemeClr val="dk2"/>
                </a:solidFill>
                <a:latin typeface="Arial"/>
                <a:ea typeface="Arial"/>
                <a:cs typeface="Arial"/>
                <a:sym typeface="Arial"/>
              </a:rPr>
              <a:t>Automated ordering: Data science can be used to automate the ordering process for medical supplies </a:t>
            </a:r>
            <a:endParaRPr/>
          </a:p>
          <a:p>
            <a:pPr indent="0" lvl="0" marL="0" marR="0" rtl="0" algn="l">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and equipment. By integrating inventory management systems with ordering systems, healthcare providers can </a:t>
            </a:r>
            <a:endParaRPr/>
          </a:p>
          <a:p>
            <a:pPr indent="0" lvl="0" marL="0" marR="0" rtl="0" algn="l">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streamline the ordering process and reduce the risk of human error.</a:t>
            </a:r>
            <a:endParaRPr/>
          </a:p>
          <a:p>
            <a:pPr indent="0" lvl="0" marL="0" marR="0" rtl="0" algn="l">
              <a:lnSpc>
                <a:spcPct val="100000"/>
              </a:lnSpc>
              <a:spcBef>
                <a:spcPts val="0"/>
              </a:spcBef>
              <a:spcAft>
                <a:spcPts val="0"/>
              </a:spcAft>
              <a:buClr>
                <a:schemeClr val="dk2"/>
              </a:buClr>
              <a:buSzPts val="1800"/>
              <a:buFont typeface="Arial"/>
              <a:buNone/>
            </a:pPr>
            <a:br>
              <a:rPr b="0" i="0" lang="en-IN" sz="1800" u="none" cap="none" strike="noStrike">
                <a:solidFill>
                  <a:schemeClr val="dk2"/>
                </a:solidFill>
                <a:latin typeface="Arial"/>
                <a:ea typeface="Arial"/>
                <a:cs typeface="Arial"/>
                <a:sym typeface="Arial"/>
              </a:rPr>
            </a:b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9"/>
          <p:cNvPicPr preferRelativeResize="0"/>
          <p:nvPr/>
        </p:nvPicPr>
        <p:blipFill rotWithShape="1">
          <a:blip r:embed="rId3">
            <a:alphaModFix/>
          </a:blip>
          <a:srcRect b="0" l="0" r="0" t="0"/>
          <a:stretch/>
        </p:blipFill>
        <p:spPr>
          <a:xfrm>
            <a:off x="9580951" y="5971861"/>
            <a:ext cx="2592012" cy="805374"/>
          </a:xfrm>
          <a:prstGeom prst="rect">
            <a:avLst/>
          </a:prstGeom>
          <a:noFill/>
          <a:ln>
            <a:noFill/>
          </a:ln>
        </p:spPr>
      </p:pic>
      <p:sp>
        <p:nvSpPr>
          <p:cNvPr id="295" name="Google Shape;295;p39"/>
          <p:cNvSpPr txBox="1"/>
          <p:nvPr>
            <p:ph type="title"/>
          </p:nvPr>
        </p:nvSpPr>
        <p:spPr>
          <a:xfrm>
            <a:off x="149225" y="95726"/>
            <a:ext cx="168021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Queries ?</a:t>
            </a:r>
            <a:endParaRPr/>
          </a:p>
        </p:txBody>
      </p:sp>
      <p:pic>
        <p:nvPicPr>
          <p:cNvPr id="296" name="Google Shape;296;p39"/>
          <p:cNvPicPr preferRelativeResize="0"/>
          <p:nvPr/>
        </p:nvPicPr>
        <p:blipFill rotWithShape="1">
          <a:blip r:embed="rId4">
            <a:alphaModFix/>
          </a:blip>
          <a:srcRect b="0" l="0" r="0" t="0"/>
          <a:stretch/>
        </p:blipFill>
        <p:spPr>
          <a:xfrm>
            <a:off x="2486998" y="1168646"/>
            <a:ext cx="7218002" cy="452070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0" name="Shape 300"/>
        <p:cNvGrpSpPr/>
        <p:nvPr/>
      </p:nvGrpSpPr>
      <p:grpSpPr>
        <a:xfrm>
          <a:off x="0" y="0"/>
          <a:ext cx="0" cy="0"/>
          <a:chOff x="0" y="0"/>
          <a:chExt cx="0" cy="0"/>
        </a:xfrm>
      </p:grpSpPr>
      <p:pic>
        <p:nvPicPr>
          <p:cNvPr id="301" name="Google Shape;301;p40"/>
          <p:cNvPicPr preferRelativeResize="0"/>
          <p:nvPr/>
        </p:nvPicPr>
        <p:blipFill rotWithShape="1">
          <a:blip r:embed="rId3">
            <a:alphaModFix/>
          </a:blip>
          <a:srcRect b="0" l="0" r="0" t="0"/>
          <a:stretch/>
        </p:blipFill>
        <p:spPr>
          <a:xfrm>
            <a:off x="9915532" y="6244060"/>
            <a:ext cx="2221446" cy="503430"/>
          </a:xfrm>
          <a:prstGeom prst="rect">
            <a:avLst/>
          </a:prstGeom>
          <a:noFill/>
          <a:ln>
            <a:noFill/>
          </a:ln>
        </p:spPr>
      </p:pic>
      <p:sp>
        <p:nvSpPr>
          <p:cNvPr id="302" name="Google Shape;302;p40"/>
          <p:cNvSpPr/>
          <p:nvPr/>
        </p:nvSpPr>
        <p:spPr>
          <a:xfrm>
            <a:off x="0" y="6464596"/>
            <a:ext cx="9598025" cy="0"/>
          </a:xfrm>
          <a:custGeom>
            <a:rect b="b" l="l" r="r" t="t"/>
            <a:pathLst>
              <a:path extrusionOk="0" h="120000" w="9598025">
                <a:moveTo>
                  <a:pt x="0" y="0"/>
                </a:moveTo>
                <a:lnTo>
                  <a:pt x="9597656" y="0"/>
                </a:lnTo>
              </a:path>
            </a:pathLst>
          </a:custGeom>
          <a:noFill/>
          <a:ln cap="flat" cmpd="sng" w="9525">
            <a:solidFill>
              <a:srgbClr val="3B7FF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03" name="Google Shape;303;p40"/>
          <p:cNvPicPr preferRelativeResize="0"/>
          <p:nvPr/>
        </p:nvPicPr>
        <p:blipFill rotWithShape="1">
          <a:blip r:embed="rId4">
            <a:alphaModFix/>
          </a:blip>
          <a:srcRect b="0" l="0" r="0" t="0"/>
          <a:stretch/>
        </p:blipFill>
        <p:spPr>
          <a:xfrm>
            <a:off x="3468685" y="630705"/>
            <a:ext cx="5374054" cy="51829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 name="Shape 73"/>
        <p:cNvGrpSpPr/>
        <p:nvPr/>
      </p:nvGrpSpPr>
      <p:grpSpPr>
        <a:xfrm>
          <a:off x="0" y="0"/>
          <a:ext cx="0" cy="0"/>
          <a:chOff x="0" y="0"/>
          <a:chExt cx="0" cy="0"/>
        </a:xfrm>
      </p:grpSpPr>
      <p:sp>
        <p:nvSpPr>
          <p:cNvPr id="74" name="Google Shape;74;p5"/>
          <p:cNvSpPr/>
          <p:nvPr/>
        </p:nvSpPr>
        <p:spPr>
          <a:xfrm>
            <a:off x="0" y="2"/>
            <a:ext cx="12192000" cy="819785"/>
          </a:xfrm>
          <a:custGeom>
            <a:rect b="b" l="l" r="r" t="t"/>
            <a:pathLst>
              <a:path extrusionOk="0" h="819785" w="12192000">
                <a:moveTo>
                  <a:pt x="12191999" y="819299"/>
                </a:moveTo>
                <a:lnTo>
                  <a:pt x="0" y="819299"/>
                </a:lnTo>
                <a:lnTo>
                  <a:pt x="0" y="0"/>
                </a:lnTo>
                <a:lnTo>
                  <a:pt x="12191999" y="0"/>
                </a:lnTo>
                <a:lnTo>
                  <a:pt x="12191999" y="819299"/>
                </a:lnTo>
                <a:close/>
              </a:path>
            </a:pathLst>
          </a:custGeom>
          <a:solidFill>
            <a:srgbClr val="D4DBE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5"/>
          <p:cNvSpPr/>
          <p:nvPr/>
        </p:nvSpPr>
        <p:spPr>
          <a:xfrm>
            <a:off x="0" y="6457951"/>
            <a:ext cx="9608820" cy="0"/>
          </a:xfrm>
          <a:custGeom>
            <a:rect b="b" l="l" r="r" t="t"/>
            <a:pathLst>
              <a:path extrusionOk="0" h="120000" w="9608820">
                <a:moveTo>
                  <a:pt x="0" y="0"/>
                </a:moveTo>
                <a:lnTo>
                  <a:pt x="9608399" y="0"/>
                </a:lnTo>
              </a:path>
            </a:pathLst>
          </a:custGeom>
          <a:noFill/>
          <a:ln cap="flat" cmpd="sng" w="9525">
            <a:solidFill>
              <a:srgbClr val="4472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5"/>
          <p:cNvSpPr txBox="1"/>
          <p:nvPr>
            <p:ph type="title"/>
          </p:nvPr>
        </p:nvSpPr>
        <p:spPr>
          <a:xfrm>
            <a:off x="236309" y="152335"/>
            <a:ext cx="1583055"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Contents</a:t>
            </a:r>
            <a:endParaRPr sz="3200"/>
          </a:p>
        </p:txBody>
      </p:sp>
      <p:sp>
        <p:nvSpPr>
          <p:cNvPr id="77" name="Google Shape;77;p5"/>
          <p:cNvSpPr txBox="1"/>
          <p:nvPr/>
        </p:nvSpPr>
        <p:spPr>
          <a:xfrm>
            <a:off x="11854482" y="6384217"/>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IN" sz="1200" u="none" cap="none" strike="noStrike">
                <a:solidFill>
                  <a:srgbClr val="888888"/>
                </a:solidFill>
                <a:latin typeface="Calibri"/>
                <a:ea typeface="Calibri"/>
                <a:cs typeface="Calibri"/>
                <a:sym typeface="Calibri"/>
              </a:rPr>
              <a:t>6</a:t>
            </a:r>
            <a:endParaRPr b="0" i="0" sz="1200" u="none" cap="none" strike="noStrike">
              <a:solidFill>
                <a:schemeClr val="dk1"/>
              </a:solidFill>
              <a:latin typeface="Calibri"/>
              <a:ea typeface="Calibri"/>
              <a:cs typeface="Calibri"/>
              <a:sym typeface="Calibri"/>
            </a:endParaRPr>
          </a:p>
        </p:txBody>
      </p:sp>
      <p:pic>
        <p:nvPicPr>
          <p:cNvPr id="78" name="Google Shape;78;p5"/>
          <p:cNvPicPr preferRelativeResize="0"/>
          <p:nvPr/>
        </p:nvPicPr>
        <p:blipFill rotWithShape="1">
          <a:blip r:embed="rId3">
            <a:alphaModFix/>
          </a:blip>
          <a:srcRect b="0" l="0" r="0" t="0"/>
          <a:stretch/>
        </p:blipFill>
        <p:spPr>
          <a:xfrm>
            <a:off x="9599989" y="6038978"/>
            <a:ext cx="2592010" cy="805374"/>
          </a:xfrm>
          <a:prstGeom prst="rect">
            <a:avLst/>
          </a:prstGeom>
          <a:noFill/>
          <a:ln>
            <a:noFill/>
          </a:ln>
        </p:spPr>
      </p:pic>
      <p:sp>
        <p:nvSpPr>
          <p:cNvPr id="79" name="Google Shape;79;p5"/>
          <p:cNvSpPr txBox="1"/>
          <p:nvPr/>
        </p:nvSpPr>
        <p:spPr>
          <a:xfrm>
            <a:off x="236309" y="990600"/>
            <a:ext cx="11721000" cy="5078273"/>
          </a:xfrm>
          <a:prstGeom prst="rect">
            <a:avLst/>
          </a:prstGeom>
          <a:noFill/>
          <a:ln>
            <a:noFill/>
          </a:ln>
        </p:spPr>
        <p:txBody>
          <a:bodyPr anchorCtr="0" anchor="t" bIns="45700" lIns="91425" spcFirstLastPara="1" rIns="91425" wrap="square" tIns="45700">
            <a:spAutoFit/>
          </a:bodyPr>
          <a:lstStyle/>
          <a:p>
            <a:pPr indent="-285750" lvl="2" marL="1200150" marR="0" rtl="0" algn="l">
              <a:lnSpc>
                <a:spcPct val="100000"/>
              </a:lnSpc>
              <a:spcBef>
                <a:spcPts val="0"/>
              </a:spcBef>
              <a:spcAft>
                <a:spcPts val="0"/>
              </a:spcAft>
              <a:buClr>
                <a:srgbClr val="00B050"/>
              </a:buClr>
              <a:buSzPts val="2268"/>
              <a:buFont typeface="Noto Sans Symbols"/>
              <a:buChar char="❖"/>
            </a:pPr>
            <a:r>
              <a:rPr b="1" i="0" lang="en-IN" sz="1800" u="none" cap="none" strike="noStrike">
                <a:solidFill>
                  <a:srgbClr val="205867"/>
                </a:solidFill>
                <a:latin typeface="Arial"/>
                <a:ea typeface="Arial"/>
                <a:cs typeface="Arial"/>
                <a:sym typeface="Arial"/>
              </a:rPr>
              <a:t>Project Overview and Scope</a:t>
            </a:r>
            <a:endParaRPr b="0" i="0" sz="1800" u="none" cap="none" strike="noStrike">
              <a:solidFill>
                <a:srgbClr val="000000"/>
              </a:solidFill>
              <a:latin typeface="Arial"/>
              <a:ea typeface="Arial"/>
              <a:cs typeface="Arial"/>
              <a:sym typeface="Arial"/>
            </a:endParaRPr>
          </a:p>
          <a:p>
            <a:pPr indent="-171450" lvl="2" marL="1200150" marR="0" rtl="0" algn="l">
              <a:lnSpc>
                <a:spcPct val="100000"/>
              </a:lnSpc>
              <a:spcBef>
                <a:spcPts val="0"/>
              </a:spcBef>
              <a:spcAft>
                <a:spcPts val="0"/>
              </a:spcAft>
              <a:buClr>
                <a:srgbClr val="000000"/>
              </a:buClr>
              <a:buSzPts val="1800"/>
              <a:buFont typeface="Noto Sans Symbols"/>
              <a:buNone/>
            </a:pPr>
            <a:r>
              <a:t/>
            </a:r>
            <a:endParaRPr b="1" i="0" sz="1800" u="none" cap="none" strike="noStrike">
              <a:solidFill>
                <a:srgbClr val="205867"/>
              </a:solidFill>
              <a:latin typeface="Arial"/>
              <a:ea typeface="Arial"/>
              <a:cs typeface="Arial"/>
              <a:sym typeface="Arial"/>
            </a:endParaRPr>
          </a:p>
          <a:p>
            <a:pPr indent="-285750" lvl="2" marL="1200150" marR="0" rtl="0" algn="l">
              <a:lnSpc>
                <a:spcPct val="100000"/>
              </a:lnSpc>
              <a:spcBef>
                <a:spcPts val="0"/>
              </a:spcBef>
              <a:spcAft>
                <a:spcPts val="0"/>
              </a:spcAft>
              <a:buClr>
                <a:srgbClr val="00B050"/>
              </a:buClr>
              <a:buSzPts val="2268"/>
              <a:buFont typeface="Noto Sans Symbols"/>
              <a:buChar char="❖"/>
            </a:pPr>
            <a:r>
              <a:rPr b="1" i="0" lang="en-IN" sz="1800" u="none" cap="none" strike="noStrike">
                <a:solidFill>
                  <a:srgbClr val="205867"/>
                </a:solidFill>
                <a:latin typeface="Arial"/>
                <a:ea typeface="Arial"/>
                <a:cs typeface="Arial"/>
                <a:sym typeface="Arial"/>
              </a:rPr>
              <a:t>Business Problem</a:t>
            </a:r>
            <a:endParaRPr b="0" i="0" sz="1800" u="none" cap="none" strike="noStrike">
              <a:solidFill>
                <a:srgbClr val="000000"/>
              </a:solidFill>
              <a:latin typeface="Arial"/>
              <a:ea typeface="Arial"/>
              <a:cs typeface="Arial"/>
              <a:sym typeface="Arial"/>
            </a:endParaRPr>
          </a:p>
          <a:p>
            <a:pPr indent="-171450" lvl="2" marL="1200150" marR="0" rtl="0" algn="l">
              <a:lnSpc>
                <a:spcPct val="100000"/>
              </a:lnSpc>
              <a:spcBef>
                <a:spcPts val="0"/>
              </a:spcBef>
              <a:spcAft>
                <a:spcPts val="0"/>
              </a:spcAft>
              <a:buClr>
                <a:srgbClr val="000000"/>
              </a:buClr>
              <a:buSzPts val="1800"/>
              <a:buFont typeface="Noto Sans Symbols"/>
              <a:buNone/>
            </a:pPr>
            <a:r>
              <a:t/>
            </a:r>
            <a:endParaRPr b="1" i="0" sz="1800" u="none" cap="none" strike="noStrike">
              <a:solidFill>
                <a:srgbClr val="205867"/>
              </a:solidFill>
              <a:latin typeface="Arial"/>
              <a:ea typeface="Arial"/>
              <a:cs typeface="Arial"/>
              <a:sym typeface="Arial"/>
            </a:endParaRPr>
          </a:p>
          <a:p>
            <a:pPr indent="-285750" lvl="2" marL="1200150" marR="0" rtl="0" algn="l">
              <a:lnSpc>
                <a:spcPct val="100000"/>
              </a:lnSpc>
              <a:spcBef>
                <a:spcPts val="0"/>
              </a:spcBef>
              <a:spcAft>
                <a:spcPts val="0"/>
              </a:spcAft>
              <a:buClr>
                <a:srgbClr val="00B050"/>
              </a:buClr>
              <a:buSzPts val="2268"/>
              <a:buFont typeface="Noto Sans Symbols"/>
              <a:buChar char="❖"/>
            </a:pPr>
            <a:r>
              <a:rPr b="1" i="0" lang="en-IN" sz="1800" u="none" cap="none" strike="noStrike">
                <a:solidFill>
                  <a:srgbClr val="205867"/>
                </a:solidFill>
                <a:latin typeface="Arial"/>
                <a:ea typeface="Arial"/>
                <a:cs typeface="Arial"/>
                <a:sym typeface="Arial"/>
              </a:rPr>
              <a:t>Objective, Constraints</a:t>
            </a:r>
            <a:endParaRPr b="0" i="0" sz="1800" u="none" cap="none" strike="noStrike">
              <a:solidFill>
                <a:srgbClr val="000000"/>
              </a:solidFill>
              <a:latin typeface="Arial"/>
              <a:ea typeface="Arial"/>
              <a:cs typeface="Arial"/>
              <a:sym typeface="Arial"/>
            </a:endParaRPr>
          </a:p>
          <a:p>
            <a:pPr indent="-171450" lvl="2" marL="1200150" marR="0" rtl="0" algn="l">
              <a:lnSpc>
                <a:spcPct val="100000"/>
              </a:lnSpc>
              <a:spcBef>
                <a:spcPts val="0"/>
              </a:spcBef>
              <a:spcAft>
                <a:spcPts val="0"/>
              </a:spcAft>
              <a:buClr>
                <a:srgbClr val="000000"/>
              </a:buClr>
              <a:buSzPts val="1800"/>
              <a:buFont typeface="Noto Sans Symbols"/>
              <a:buNone/>
            </a:pPr>
            <a:r>
              <a:t/>
            </a:r>
            <a:endParaRPr b="1" i="0" sz="1800" u="none" cap="none" strike="noStrike">
              <a:solidFill>
                <a:srgbClr val="205867"/>
              </a:solidFill>
              <a:latin typeface="Arial"/>
              <a:ea typeface="Arial"/>
              <a:cs typeface="Arial"/>
              <a:sym typeface="Arial"/>
            </a:endParaRPr>
          </a:p>
          <a:p>
            <a:pPr indent="-285750" lvl="2" marL="1200150" marR="0" rtl="0" algn="l">
              <a:lnSpc>
                <a:spcPct val="100000"/>
              </a:lnSpc>
              <a:spcBef>
                <a:spcPts val="0"/>
              </a:spcBef>
              <a:spcAft>
                <a:spcPts val="0"/>
              </a:spcAft>
              <a:buClr>
                <a:srgbClr val="00B050"/>
              </a:buClr>
              <a:buSzPts val="2268"/>
              <a:buFont typeface="Noto Sans Symbols"/>
              <a:buChar char="❖"/>
            </a:pPr>
            <a:r>
              <a:rPr b="1" i="0" lang="en-IN" sz="1800" u="none" cap="none" strike="noStrike">
                <a:solidFill>
                  <a:srgbClr val="205867"/>
                </a:solidFill>
                <a:latin typeface="Arial"/>
                <a:ea typeface="Arial"/>
                <a:cs typeface="Arial"/>
                <a:sym typeface="Arial"/>
              </a:rPr>
              <a:t>CRISP-ML(Q) Methodology</a:t>
            </a:r>
            <a:endParaRPr b="0" i="0" sz="1800" u="none" cap="none" strike="noStrike">
              <a:solidFill>
                <a:srgbClr val="000000"/>
              </a:solidFill>
              <a:latin typeface="Arial"/>
              <a:ea typeface="Arial"/>
              <a:cs typeface="Arial"/>
              <a:sym typeface="Arial"/>
            </a:endParaRPr>
          </a:p>
          <a:p>
            <a:pPr indent="-171450" lvl="2" marL="1200150" marR="0" rtl="0" algn="l">
              <a:lnSpc>
                <a:spcPct val="100000"/>
              </a:lnSpc>
              <a:spcBef>
                <a:spcPts val="0"/>
              </a:spcBef>
              <a:spcAft>
                <a:spcPts val="0"/>
              </a:spcAft>
              <a:buClr>
                <a:srgbClr val="000000"/>
              </a:buClr>
              <a:buSzPts val="1800"/>
              <a:buFont typeface="Noto Sans Symbols"/>
              <a:buNone/>
            </a:pPr>
            <a:r>
              <a:t/>
            </a:r>
            <a:endParaRPr b="1" i="0" sz="1800" u="none" cap="none" strike="noStrike">
              <a:solidFill>
                <a:srgbClr val="205867"/>
              </a:solidFill>
              <a:latin typeface="Arial"/>
              <a:ea typeface="Arial"/>
              <a:cs typeface="Arial"/>
              <a:sym typeface="Arial"/>
            </a:endParaRPr>
          </a:p>
          <a:p>
            <a:pPr indent="-285750" lvl="2" marL="1200150" marR="0" rtl="0" algn="l">
              <a:lnSpc>
                <a:spcPct val="100000"/>
              </a:lnSpc>
              <a:spcBef>
                <a:spcPts val="0"/>
              </a:spcBef>
              <a:spcAft>
                <a:spcPts val="0"/>
              </a:spcAft>
              <a:buClr>
                <a:srgbClr val="00B050"/>
              </a:buClr>
              <a:buSzPts val="2268"/>
              <a:buFont typeface="Noto Sans Symbols"/>
              <a:buChar char="❖"/>
            </a:pPr>
            <a:r>
              <a:rPr b="1" i="0" lang="en-IN" sz="1800" u="none" cap="none" strike="noStrike">
                <a:solidFill>
                  <a:srgbClr val="205867"/>
                </a:solidFill>
                <a:latin typeface="Arial"/>
                <a:ea typeface="Arial"/>
                <a:cs typeface="Arial"/>
                <a:sym typeface="Arial"/>
              </a:rPr>
              <a:t>Technical Stacks</a:t>
            </a:r>
            <a:endParaRPr b="0" i="0" sz="1800" u="none" cap="none" strike="noStrike">
              <a:solidFill>
                <a:srgbClr val="000000"/>
              </a:solidFill>
              <a:latin typeface="Arial"/>
              <a:ea typeface="Arial"/>
              <a:cs typeface="Arial"/>
              <a:sym typeface="Arial"/>
            </a:endParaRPr>
          </a:p>
          <a:p>
            <a:pPr indent="-171450" lvl="2" marL="1200150" marR="0" rtl="0" algn="l">
              <a:lnSpc>
                <a:spcPct val="100000"/>
              </a:lnSpc>
              <a:spcBef>
                <a:spcPts val="0"/>
              </a:spcBef>
              <a:spcAft>
                <a:spcPts val="0"/>
              </a:spcAft>
              <a:buClr>
                <a:srgbClr val="000000"/>
              </a:buClr>
              <a:buSzPts val="1800"/>
              <a:buFont typeface="Noto Sans Symbols"/>
              <a:buNone/>
            </a:pPr>
            <a:r>
              <a:t/>
            </a:r>
            <a:endParaRPr b="1" i="0" sz="1800" u="none" cap="none" strike="noStrike">
              <a:solidFill>
                <a:srgbClr val="205867"/>
              </a:solidFill>
              <a:latin typeface="Arial"/>
              <a:ea typeface="Arial"/>
              <a:cs typeface="Arial"/>
              <a:sym typeface="Arial"/>
            </a:endParaRPr>
          </a:p>
          <a:p>
            <a:pPr indent="-285750" lvl="2" marL="1200150" marR="0" rtl="0" algn="l">
              <a:lnSpc>
                <a:spcPct val="100000"/>
              </a:lnSpc>
              <a:spcBef>
                <a:spcPts val="0"/>
              </a:spcBef>
              <a:spcAft>
                <a:spcPts val="0"/>
              </a:spcAft>
              <a:buClr>
                <a:srgbClr val="00B050"/>
              </a:buClr>
              <a:buSzPts val="2268"/>
              <a:buFont typeface="Noto Sans Symbols"/>
              <a:buChar char="❖"/>
            </a:pPr>
            <a:r>
              <a:rPr b="1" i="0" lang="en-IN" sz="1800" u="none" cap="none" strike="noStrike">
                <a:solidFill>
                  <a:srgbClr val="205867"/>
                </a:solidFill>
                <a:latin typeface="Arial"/>
                <a:ea typeface="Arial"/>
                <a:cs typeface="Arial"/>
                <a:sym typeface="Arial"/>
              </a:rPr>
              <a:t>Project Architecture</a:t>
            </a:r>
            <a:endParaRPr b="0" i="0" sz="1800" u="none" cap="none" strike="noStrike">
              <a:solidFill>
                <a:srgbClr val="000000"/>
              </a:solidFill>
              <a:latin typeface="Arial"/>
              <a:ea typeface="Arial"/>
              <a:cs typeface="Arial"/>
              <a:sym typeface="Arial"/>
            </a:endParaRPr>
          </a:p>
          <a:p>
            <a:pPr indent="-171450" lvl="2" marL="1200150" marR="0" rtl="0" algn="l">
              <a:lnSpc>
                <a:spcPct val="100000"/>
              </a:lnSpc>
              <a:spcBef>
                <a:spcPts val="0"/>
              </a:spcBef>
              <a:spcAft>
                <a:spcPts val="0"/>
              </a:spcAft>
              <a:buClr>
                <a:srgbClr val="000000"/>
              </a:buClr>
              <a:buSzPts val="1800"/>
              <a:buFont typeface="Noto Sans Symbols"/>
              <a:buNone/>
            </a:pPr>
            <a:r>
              <a:t/>
            </a:r>
            <a:endParaRPr b="1" i="0" sz="1800" u="none" cap="none" strike="noStrike">
              <a:solidFill>
                <a:srgbClr val="205867"/>
              </a:solidFill>
              <a:latin typeface="Arial"/>
              <a:ea typeface="Arial"/>
              <a:cs typeface="Arial"/>
              <a:sym typeface="Arial"/>
            </a:endParaRPr>
          </a:p>
          <a:p>
            <a:pPr indent="-285750" lvl="2" marL="1200150" marR="0" rtl="0" algn="l">
              <a:lnSpc>
                <a:spcPct val="100000"/>
              </a:lnSpc>
              <a:spcBef>
                <a:spcPts val="0"/>
              </a:spcBef>
              <a:spcAft>
                <a:spcPts val="0"/>
              </a:spcAft>
              <a:buClr>
                <a:srgbClr val="00B050"/>
              </a:buClr>
              <a:buSzPts val="2268"/>
              <a:buFont typeface="Noto Sans Symbols"/>
              <a:buChar char="❖"/>
            </a:pPr>
            <a:r>
              <a:rPr b="1" i="0" lang="en-IN" sz="1800" u="none" cap="none" strike="noStrike">
                <a:solidFill>
                  <a:srgbClr val="205867"/>
                </a:solidFill>
                <a:latin typeface="Arial"/>
                <a:ea typeface="Arial"/>
                <a:cs typeface="Arial"/>
                <a:sym typeface="Arial"/>
              </a:rPr>
              <a:t>Data Collection and Understanding</a:t>
            </a:r>
            <a:endParaRPr b="0" i="0" sz="1800" u="none" cap="none" strike="noStrike">
              <a:solidFill>
                <a:srgbClr val="000000"/>
              </a:solidFill>
              <a:latin typeface="Arial"/>
              <a:ea typeface="Arial"/>
              <a:cs typeface="Arial"/>
              <a:sym typeface="Arial"/>
            </a:endParaRPr>
          </a:p>
          <a:p>
            <a:pPr indent="-141732" lvl="2" marL="1344168" marR="0" rtl="0" algn="l">
              <a:lnSpc>
                <a:spcPct val="100000"/>
              </a:lnSpc>
              <a:spcBef>
                <a:spcPts val="0"/>
              </a:spcBef>
              <a:spcAft>
                <a:spcPts val="0"/>
              </a:spcAft>
              <a:buClr>
                <a:srgbClr val="00B050"/>
              </a:buClr>
              <a:buSzPts val="2268"/>
              <a:buFont typeface="Noto Sans Symbols"/>
              <a:buNone/>
            </a:pPr>
            <a:r>
              <a:t/>
            </a:r>
            <a:endParaRPr b="1" i="0" sz="1800" u="none" cap="none" strike="noStrike">
              <a:solidFill>
                <a:srgbClr val="205867"/>
              </a:solidFill>
              <a:latin typeface="Arial"/>
              <a:ea typeface="Arial"/>
              <a:cs typeface="Arial"/>
              <a:sym typeface="Arial"/>
            </a:endParaRPr>
          </a:p>
          <a:p>
            <a:pPr indent="-285750" lvl="2" marL="1200150" marR="0" rtl="0" algn="l">
              <a:lnSpc>
                <a:spcPct val="100000"/>
              </a:lnSpc>
              <a:spcBef>
                <a:spcPts val="0"/>
              </a:spcBef>
              <a:spcAft>
                <a:spcPts val="0"/>
              </a:spcAft>
              <a:buClr>
                <a:srgbClr val="00B050"/>
              </a:buClr>
              <a:buSzPts val="2268"/>
              <a:buFont typeface="Noto Sans Symbols"/>
              <a:buChar char="❖"/>
            </a:pPr>
            <a:r>
              <a:rPr b="1" i="0" lang="en-IN" sz="1800" u="none" cap="none" strike="noStrike">
                <a:solidFill>
                  <a:srgbClr val="205867"/>
                </a:solidFill>
                <a:latin typeface="Arial"/>
                <a:ea typeface="Arial"/>
                <a:cs typeface="Arial"/>
                <a:sym typeface="Arial"/>
              </a:rPr>
              <a:t>Data Information</a:t>
            </a:r>
            <a:endParaRPr b="0" i="0" sz="1800" u="none" cap="none" strike="noStrike">
              <a:solidFill>
                <a:srgbClr val="000000"/>
              </a:solidFill>
              <a:latin typeface="Arial"/>
              <a:ea typeface="Arial"/>
              <a:cs typeface="Arial"/>
              <a:sym typeface="Arial"/>
            </a:endParaRPr>
          </a:p>
          <a:p>
            <a:pPr indent="-141732" lvl="2" marL="1344168" marR="0" rtl="0" algn="l">
              <a:lnSpc>
                <a:spcPct val="100000"/>
              </a:lnSpc>
              <a:spcBef>
                <a:spcPts val="0"/>
              </a:spcBef>
              <a:spcAft>
                <a:spcPts val="0"/>
              </a:spcAft>
              <a:buClr>
                <a:srgbClr val="00B050"/>
              </a:buClr>
              <a:buSzPts val="2268"/>
              <a:buFont typeface="Noto Sans Symbols"/>
              <a:buNone/>
            </a:pPr>
            <a:r>
              <a:t/>
            </a:r>
            <a:endParaRPr b="1" i="0" sz="1800" u="none" cap="none" strike="noStrike">
              <a:solidFill>
                <a:srgbClr val="205867"/>
              </a:solidFill>
              <a:latin typeface="Arial"/>
              <a:ea typeface="Arial"/>
              <a:cs typeface="Arial"/>
              <a:sym typeface="Arial"/>
            </a:endParaRPr>
          </a:p>
          <a:p>
            <a:pPr indent="-285750" lvl="2" marL="1200150" marR="0" rtl="0" algn="l">
              <a:lnSpc>
                <a:spcPct val="100000"/>
              </a:lnSpc>
              <a:spcBef>
                <a:spcPts val="0"/>
              </a:spcBef>
              <a:spcAft>
                <a:spcPts val="0"/>
              </a:spcAft>
              <a:buClr>
                <a:srgbClr val="00B050"/>
              </a:buClr>
              <a:buSzPts val="2268"/>
              <a:buFont typeface="Noto Sans Symbols"/>
              <a:buChar char="❖"/>
            </a:pPr>
            <a:r>
              <a:rPr b="1" i="0" lang="en-IN" sz="1800" u="none" cap="none" strike="noStrike">
                <a:solidFill>
                  <a:srgbClr val="205867"/>
                </a:solidFill>
                <a:latin typeface="Arial"/>
                <a:ea typeface="Arial"/>
                <a:cs typeface="Arial"/>
                <a:sym typeface="Arial"/>
              </a:rPr>
              <a:t>Data Dictionary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1143000" y="914400"/>
            <a:ext cx="9566400" cy="4708981"/>
          </a:xfrm>
          <a:prstGeom prst="rect">
            <a:avLst/>
          </a:prstGeom>
          <a:noFill/>
          <a:ln>
            <a:noFill/>
          </a:ln>
        </p:spPr>
        <p:txBody>
          <a:bodyPr anchorCtr="0" anchor="t" bIns="0" lIns="0" spcFirstLastPara="1" rIns="0" wrap="square" tIns="0">
            <a:spAutoFit/>
          </a:bodyPr>
          <a:lstStyle/>
          <a:p>
            <a:pPr indent="-355600" lvl="0" marL="457200" rtl="0" algn="l">
              <a:lnSpc>
                <a:spcPct val="100000"/>
              </a:lnSpc>
              <a:spcBef>
                <a:spcPts val="0"/>
              </a:spcBef>
              <a:spcAft>
                <a:spcPts val="0"/>
              </a:spcAft>
              <a:buClr>
                <a:schemeClr val="dk2"/>
              </a:buClr>
              <a:buSzPts val="2000"/>
              <a:buFont typeface="Noto Sans Symbols"/>
              <a:buChar char="❖"/>
            </a:pPr>
            <a:r>
              <a:rPr lang="en-IN" sz="1800">
                <a:solidFill>
                  <a:schemeClr val="dk2"/>
                </a:solidFill>
                <a:latin typeface="Arial"/>
                <a:ea typeface="Arial"/>
                <a:cs typeface="Arial"/>
                <a:sym typeface="Arial"/>
              </a:rPr>
              <a:t>System Requirements</a:t>
            </a:r>
            <a:endParaRPr sz="1800">
              <a:solidFill>
                <a:schemeClr val="dk2"/>
              </a:solidFill>
              <a:latin typeface="Arial"/>
              <a:ea typeface="Arial"/>
              <a:cs typeface="Arial"/>
              <a:sym typeface="Arial"/>
            </a:endParaRPr>
          </a:p>
          <a:p>
            <a:pPr indent="-196850" lvl="0" marL="1657350" rtl="0" algn="l">
              <a:lnSpc>
                <a:spcPct val="100000"/>
              </a:lnSpc>
              <a:spcBef>
                <a:spcPts val="0"/>
              </a:spcBef>
              <a:spcAft>
                <a:spcPts val="0"/>
              </a:spcAft>
              <a:buSzPts val="1400"/>
              <a:buFont typeface="Noto Sans Symbols"/>
              <a:buNone/>
            </a:pPr>
            <a:r>
              <a:t/>
            </a:r>
            <a:endParaRPr sz="1800">
              <a:solidFill>
                <a:schemeClr val="dk2"/>
              </a:solidFill>
              <a:latin typeface="Arial"/>
              <a:ea typeface="Arial"/>
              <a:cs typeface="Arial"/>
              <a:sym typeface="Arial"/>
            </a:endParaRPr>
          </a:p>
          <a:p>
            <a:pPr indent="-355600" lvl="0" marL="457200" rtl="0" algn="l">
              <a:lnSpc>
                <a:spcPct val="100000"/>
              </a:lnSpc>
              <a:spcBef>
                <a:spcPts val="0"/>
              </a:spcBef>
              <a:spcAft>
                <a:spcPts val="0"/>
              </a:spcAft>
              <a:buClr>
                <a:schemeClr val="dk2"/>
              </a:buClr>
              <a:buSzPts val="2000"/>
              <a:buFont typeface="Noto Sans Symbols"/>
              <a:buChar char="❖"/>
            </a:pPr>
            <a:r>
              <a:rPr lang="en-IN" sz="1800">
                <a:solidFill>
                  <a:schemeClr val="dk2"/>
                </a:solidFill>
                <a:latin typeface="Arial"/>
                <a:ea typeface="Arial"/>
                <a:cs typeface="Arial"/>
                <a:sym typeface="Arial"/>
              </a:rPr>
              <a:t>Exploratory Data Analysis [EDA]</a:t>
            </a:r>
            <a:endParaRPr sz="1800">
              <a:solidFill>
                <a:schemeClr val="dk2"/>
              </a:solidFill>
              <a:latin typeface="Arial"/>
              <a:ea typeface="Arial"/>
              <a:cs typeface="Arial"/>
              <a:sym typeface="Arial"/>
            </a:endParaRPr>
          </a:p>
          <a:p>
            <a:pPr indent="-196850" lvl="0" marL="1657350" rtl="0" algn="l">
              <a:lnSpc>
                <a:spcPct val="100000"/>
              </a:lnSpc>
              <a:spcBef>
                <a:spcPts val="0"/>
              </a:spcBef>
              <a:spcAft>
                <a:spcPts val="0"/>
              </a:spcAft>
              <a:buSzPts val="1400"/>
              <a:buFont typeface="Noto Sans Symbols"/>
              <a:buNone/>
            </a:pPr>
            <a:r>
              <a:t/>
            </a:r>
            <a:endParaRPr sz="1800">
              <a:solidFill>
                <a:schemeClr val="dk2"/>
              </a:solidFill>
              <a:latin typeface="Arial"/>
              <a:ea typeface="Arial"/>
              <a:cs typeface="Arial"/>
              <a:sym typeface="Arial"/>
            </a:endParaRPr>
          </a:p>
          <a:p>
            <a:pPr indent="-355600" lvl="0" marL="457200" rtl="0" algn="l">
              <a:lnSpc>
                <a:spcPct val="100000"/>
              </a:lnSpc>
              <a:spcBef>
                <a:spcPts val="0"/>
              </a:spcBef>
              <a:spcAft>
                <a:spcPts val="0"/>
              </a:spcAft>
              <a:buClr>
                <a:schemeClr val="dk2"/>
              </a:buClr>
              <a:buSzPts val="2000"/>
              <a:buFont typeface="Noto Sans Symbols"/>
              <a:buChar char="❖"/>
            </a:pPr>
            <a:r>
              <a:rPr lang="en-IN" sz="1800">
                <a:solidFill>
                  <a:schemeClr val="dk2"/>
                </a:solidFill>
                <a:latin typeface="Arial"/>
                <a:ea typeface="Arial"/>
                <a:cs typeface="Arial"/>
                <a:sym typeface="Arial"/>
              </a:rPr>
              <a:t>EDA Description</a:t>
            </a:r>
            <a:endParaRPr sz="1800">
              <a:solidFill>
                <a:schemeClr val="dk2"/>
              </a:solidFill>
              <a:latin typeface="Arial"/>
              <a:ea typeface="Arial"/>
              <a:cs typeface="Arial"/>
              <a:sym typeface="Arial"/>
            </a:endParaRPr>
          </a:p>
          <a:p>
            <a:pPr indent="-196850" lvl="0" marL="1657350" rtl="0" algn="l">
              <a:lnSpc>
                <a:spcPct val="100000"/>
              </a:lnSpc>
              <a:spcBef>
                <a:spcPts val="0"/>
              </a:spcBef>
              <a:spcAft>
                <a:spcPts val="0"/>
              </a:spcAft>
              <a:buSzPts val="1400"/>
              <a:buFont typeface="Noto Sans Symbols"/>
              <a:buNone/>
            </a:pPr>
            <a:r>
              <a:t/>
            </a:r>
            <a:endParaRPr sz="1800">
              <a:solidFill>
                <a:schemeClr val="dk2"/>
              </a:solidFill>
              <a:latin typeface="Arial"/>
              <a:ea typeface="Arial"/>
              <a:cs typeface="Arial"/>
              <a:sym typeface="Arial"/>
            </a:endParaRPr>
          </a:p>
          <a:p>
            <a:pPr indent="-355600" lvl="0" marL="457200" rtl="0" algn="l">
              <a:lnSpc>
                <a:spcPct val="100000"/>
              </a:lnSpc>
              <a:spcBef>
                <a:spcPts val="0"/>
              </a:spcBef>
              <a:spcAft>
                <a:spcPts val="0"/>
              </a:spcAft>
              <a:buClr>
                <a:schemeClr val="dk2"/>
              </a:buClr>
              <a:buSzPts val="2000"/>
              <a:buFont typeface="Noto Sans Symbols"/>
              <a:buChar char="❖"/>
            </a:pPr>
            <a:r>
              <a:rPr lang="en-IN" sz="1800">
                <a:solidFill>
                  <a:schemeClr val="dk2"/>
                </a:solidFill>
                <a:latin typeface="Arial"/>
                <a:ea typeface="Arial"/>
                <a:cs typeface="Arial"/>
                <a:sym typeface="Arial"/>
              </a:rPr>
              <a:t>Missing Values Observation</a:t>
            </a:r>
            <a:endParaRPr sz="1800">
              <a:solidFill>
                <a:schemeClr val="dk2"/>
              </a:solidFill>
              <a:latin typeface="Arial"/>
              <a:ea typeface="Arial"/>
              <a:cs typeface="Arial"/>
              <a:sym typeface="Arial"/>
            </a:endParaRPr>
          </a:p>
          <a:p>
            <a:pPr indent="-196850" lvl="0" marL="1657350" rtl="0" algn="l">
              <a:lnSpc>
                <a:spcPct val="100000"/>
              </a:lnSpc>
              <a:spcBef>
                <a:spcPts val="0"/>
              </a:spcBef>
              <a:spcAft>
                <a:spcPts val="0"/>
              </a:spcAft>
              <a:buSzPts val="1400"/>
              <a:buFont typeface="Noto Sans Symbols"/>
              <a:buNone/>
            </a:pPr>
            <a:r>
              <a:t/>
            </a:r>
            <a:endParaRPr sz="1800">
              <a:solidFill>
                <a:schemeClr val="dk2"/>
              </a:solidFill>
              <a:latin typeface="Arial"/>
              <a:ea typeface="Arial"/>
              <a:cs typeface="Arial"/>
              <a:sym typeface="Arial"/>
            </a:endParaRPr>
          </a:p>
          <a:p>
            <a:pPr indent="-355600" lvl="0" marL="457200" rtl="0" algn="l">
              <a:lnSpc>
                <a:spcPct val="100000"/>
              </a:lnSpc>
              <a:spcBef>
                <a:spcPts val="0"/>
              </a:spcBef>
              <a:spcAft>
                <a:spcPts val="0"/>
              </a:spcAft>
              <a:buClr>
                <a:schemeClr val="dk2"/>
              </a:buClr>
              <a:buSzPts val="2000"/>
              <a:buFont typeface="Noto Sans Symbols"/>
              <a:buChar char="❖"/>
            </a:pPr>
            <a:r>
              <a:rPr lang="en-IN" sz="1800">
                <a:solidFill>
                  <a:schemeClr val="dk2"/>
                </a:solidFill>
                <a:latin typeface="Arial"/>
                <a:ea typeface="Arial"/>
                <a:cs typeface="Arial"/>
                <a:sym typeface="Arial"/>
              </a:rPr>
              <a:t>Data Visualization</a:t>
            </a:r>
            <a:endParaRPr sz="1800">
              <a:solidFill>
                <a:schemeClr val="dk2"/>
              </a:solidFill>
              <a:latin typeface="Arial"/>
              <a:ea typeface="Arial"/>
              <a:cs typeface="Arial"/>
              <a:sym typeface="Arial"/>
            </a:endParaRPr>
          </a:p>
          <a:p>
            <a:pPr indent="-196850" lvl="0" marL="1657350" rtl="0" algn="l">
              <a:lnSpc>
                <a:spcPct val="100000"/>
              </a:lnSpc>
              <a:spcBef>
                <a:spcPts val="0"/>
              </a:spcBef>
              <a:spcAft>
                <a:spcPts val="0"/>
              </a:spcAft>
              <a:buSzPts val="1400"/>
              <a:buFont typeface="Noto Sans Symbols"/>
              <a:buNone/>
            </a:pPr>
            <a:r>
              <a:t/>
            </a:r>
            <a:endParaRPr sz="1800">
              <a:solidFill>
                <a:schemeClr val="dk2"/>
              </a:solidFill>
              <a:latin typeface="Arial"/>
              <a:ea typeface="Arial"/>
              <a:cs typeface="Arial"/>
              <a:sym typeface="Arial"/>
            </a:endParaRPr>
          </a:p>
          <a:p>
            <a:pPr indent="-355600" lvl="0" marL="457200" rtl="0" algn="l">
              <a:lnSpc>
                <a:spcPct val="100000"/>
              </a:lnSpc>
              <a:spcBef>
                <a:spcPts val="0"/>
              </a:spcBef>
              <a:spcAft>
                <a:spcPts val="0"/>
              </a:spcAft>
              <a:buClr>
                <a:schemeClr val="dk2"/>
              </a:buClr>
              <a:buSzPts val="2000"/>
              <a:buFont typeface="Noto Sans Symbols"/>
              <a:buChar char="❖"/>
            </a:pPr>
            <a:r>
              <a:rPr lang="en-IN" sz="1800">
                <a:solidFill>
                  <a:schemeClr val="dk2"/>
                </a:solidFill>
                <a:latin typeface="Arial"/>
                <a:ea typeface="Arial"/>
                <a:cs typeface="Arial"/>
                <a:sym typeface="Arial"/>
              </a:rPr>
              <a:t>Model Building</a:t>
            </a:r>
            <a:endParaRPr sz="1800">
              <a:solidFill>
                <a:schemeClr val="dk2"/>
              </a:solidFill>
              <a:latin typeface="Arial"/>
              <a:ea typeface="Arial"/>
              <a:cs typeface="Arial"/>
              <a:sym typeface="Arial"/>
            </a:endParaRPr>
          </a:p>
          <a:p>
            <a:pPr indent="-196850" lvl="0" marL="1657350" rtl="0" algn="l">
              <a:lnSpc>
                <a:spcPct val="100000"/>
              </a:lnSpc>
              <a:spcBef>
                <a:spcPts val="0"/>
              </a:spcBef>
              <a:spcAft>
                <a:spcPts val="0"/>
              </a:spcAft>
              <a:buSzPts val="1400"/>
              <a:buFont typeface="Noto Sans Symbols"/>
              <a:buNone/>
            </a:pPr>
            <a:r>
              <a:t/>
            </a:r>
            <a:endParaRPr sz="1800">
              <a:solidFill>
                <a:schemeClr val="dk2"/>
              </a:solidFill>
              <a:latin typeface="Arial"/>
              <a:ea typeface="Arial"/>
              <a:cs typeface="Arial"/>
              <a:sym typeface="Arial"/>
            </a:endParaRPr>
          </a:p>
          <a:p>
            <a:pPr indent="-355600" lvl="0" marL="457200" rtl="0" algn="l">
              <a:lnSpc>
                <a:spcPct val="100000"/>
              </a:lnSpc>
              <a:spcBef>
                <a:spcPts val="0"/>
              </a:spcBef>
              <a:spcAft>
                <a:spcPts val="0"/>
              </a:spcAft>
              <a:buClr>
                <a:schemeClr val="dk2"/>
              </a:buClr>
              <a:buSzPts val="2000"/>
              <a:buFont typeface="Noto Sans Symbols"/>
              <a:buChar char="❖"/>
            </a:pPr>
            <a:r>
              <a:rPr lang="en-IN" sz="1800">
                <a:solidFill>
                  <a:schemeClr val="dk2"/>
                </a:solidFill>
                <a:latin typeface="Arial"/>
                <a:ea typeface="Arial"/>
                <a:cs typeface="Arial"/>
                <a:sym typeface="Arial"/>
              </a:rPr>
              <a:t>Model Accuracy Comparison</a:t>
            </a:r>
            <a:endParaRPr sz="1800">
              <a:solidFill>
                <a:schemeClr val="dk2"/>
              </a:solidFill>
              <a:latin typeface="Arial"/>
              <a:ea typeface="Arial"/>
              <a:cs typeface="Arial"/>
              <a:sym typeface="Arial"/>
            </a:endParaRPr>
          </a:p>
          <a:p>
            <a:pPr indent="-196850" lvl="0" marL="1657350" rtl="0" algn="l">
              <a:lnSpc>
                <a:spcPct val="100000"/>
              </a:lnSpc>
              <a:spcBef>
                <a:spcPts val="0"/>
              </a:spcBef>
              <a:spcAft>
                <a:spcPts val="0"/>
              </a:spcAft>
              <a:buSzPts val="1400"/>
              <a:buFont typeface="Noto Sans Symbols"/>
              <a:buNone/>
            </a:pPr>
            <a:r>
              <a:t/>
            </a:r>
            <a:endParaRPr sz="1800">
              <a:solidFill>
                <a:schemeClr val="dk2"/>
              </a:solidFill>
              <a:latin typeface="Arial"/>
              <a:ea typeface="Arial"/>
              <a:cs typeface="Arial"/>
              <a:sym typeface="Arial"/>
            </a:endParaRPr>
          </a:p>
          <a:p>
            <a:pPr indent="-355600" lvl="0" marL="457200" rtl="0" algn="l">
              <a:lnSpc>
                <a:spcPct val="100000"/>
              </a:lnSpc>
              <a:spcBef>
                <a:spcPts val="0"/>
              </a:spcBef>
              <a:spcAft>
                <a:spcPts val="0"/>
              </a:spcAft>
              <a:buClr>
                <a:schemeClr val="dk2"/>
              </a:buClr>
              <a:buSzPts val="2000"/>
              <a:buFont typeface="Noto Sans Symbols"/>
              <a:buChar char="❖"/>
            </a:pPr>
            <a:r>
              <a:rPr lang="en-IN" sz="1800">
                <a:solidFill>
                  <a:schemeClr val="dk2"/>
                </a:solidFill>
                <a:latin typeface="Arial"/>
                <a:ea typeface="Arial"/>
                <a:cs typeface="Arial"/>
                <a:sym typeface="Arial"/>
              </a:rPr>
              <a:t>Model Deployment - Strategy</a:t>
            </a:r>
            <a:endParaRPr sz="1800">
              <a:solidFill>
                <a:schemeClr val="dk2"/>
              </a:solidFill>
              <a:latin typeface="Arial"/>
              <a:ea typeface="Arial"/>
              <a:cs typeface="Arial"/>
              <a:sym typeface="Arial"/>
            </a:endParaRPr>
          </a:p>
          <a:p>
            <a:pPr indent="-196850" lvl="0" marL="1657350" rtl="0" algn="l">
              <a:lnSpc>
                <a:spcPct val="100000"/>
              </a:lnSpc>
              <a:spcBef>
                <a:spcPts val="0"/>
              </a:spcBef>
              <a:spcAft>
                <a:spcPts val="0"/>
              </a:spcAft>
              <a:buSzPts val="1400"/>
              <a:buFont typeface="Noto Sans Symbols"/>
              <a:buNone/>
            </a:pPr>
            <a:r>
              <a:t/>
            </a:r>
            <a:endParaRPr sz="1800">
              <a:solidFill>
                <a:schemeClr val="dk2"/>
              </a:solidFill>
              <a:latin typeface="Arial"/>
              <a:ea typeface="Arial"/>
              <a:cs typeface="Arial"/>
              <a:sym typeface="Arial"/>
            </a:endParaRPr>
          </a:p>
          <a:p>
            <a:pPr indent="-355600" lvl="0" marL="457200" rtl="0" algn="l">
              <a:lnSpc>
                <a:spcPct val="100000"/>
              </a:lnSpc>
              <a:spcBef>
                <a:spcPts val="0"/>
              </a:spcBef>
              <a:spcAft>
                <a:spcPts val="0"/>
              </a:spcAft>
              <a:buClr>
                <a:schemeClr val="dk2"/>
              </a:buClr>
              <a:buSzPts val="2000"/>
              <a:buFont typeface="Noto Sans Symbols"/>
              <a:buChar char="❖"/>
            </a:pPr>
            <a:r>
              <a:rPr lang="en-IN" sz="1800">
                <a:solidFill>
                  <a:schemeClr val="dk2"/>
                </a:solidFill>
                <a:latin typeface="Arial"/>
                <a:ea typeface="Arial"/>
                <a:cs typeface="Arial"/>
                <a:sym typeface="Arial"/>
              </a:rPr>
              <a:t>Screen shot of output</a:t>
            </a:r>
            <a:endParaRPr sz="1800">
              <a:latin typeface="Arial"/>
              <a:ea typeface="Arial"/>
              <a:cs typeface="Arial"/>
              <a:sym typeface="Arial"/>
            </a:endParaRPr>
          </a:p>
        </p:txBody>
      </p:sp>
      <p:sp>
        <p:nvSpPr>
          <p:cNvPr id="85" name="Google Shape;85;p6"/>
          <p:cNvSpPr txBox="1"/>
          <p:nvPr/>
        </p:nvSpPr>
        <p:spPr>
          <a:xfrm>
            <a:off x="228600" y="152400"/>
            <a:ext cx="63246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IN" sz="3200" u="none" cap="none" strike="noStrike">
                <a:solidFill>
                  <a:schemeClr val="dk1"/>
                </a:solidFill>
                <a:latin typeface="Times New Roman"/>
                <a:ea typeface="Times New Roman"/>
                <a:cs typeface="Times New Roman"/>
                <a:sym typeface="Times New Roman"/>
              </a:rPr>
              <a:t>Contents</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8"/>
          <p:cNvSpPr/>
          <p:nvPr/>
        </p:nvSpPr>
        <p:spPr>
          <a:xfrm>
            <a:off x="0" y="2"/>
            <a:ext cx="12192000" cy="819785"/>
          </a:xfrm>
          <a:custGeom>
            <a:rect b="b" l="l" r="r" t="t"/>
            <a:pathLst>
              <a:path extrusionOk="0" h="819785" w="12192000">
                <a:moveTo>
                  <a:pt x="12191999" y="819299"/>
                </a:moveTo>
                <a:lnTo>
                  <a:pt x="0" y="819299"/>
                </a:lnTo>
                <a:lnTo>
                  <a:pt x="0" y="0"/>
                </a:lnTo>
                <a:lnTo>
                  <a:pt x="12191999" y="0"/>
                </a:lnTo>
                <a:lnTo>
                  <a:pt x="12191999" y="819299"/>
                </a:lnTo>
                <a:close/>
              </a:path>
            </a:pathLst>
          </a:custGeom>
          <a:solidFill>
            <a:srgbClr val="D4DBE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8"/>
          <p:cNvSpPr/>
          <p:nvPr/>
        </p:nvSpPr>
        <p:spPr>
          <a:xfrm>
            <a:off x="0" y="6457951"/>
            <a:ext cx="9608820" cy="0"/>
          </a:xfrm>
          <a:custGeom>
            <a:rect b="b" l="l" r="r" t="t"/>
            <a:pathLst>
              <a:path extrusionOk="0" h="120000" w="9608820">
                <a:moveTo>
                  <a:pt x="0" y="0"/>
                </a:moveTo>
                <a:lnTo>
                  <a:pt x="9608399" y="0"/>
                </a:lnTo>
              </a:path>
            </a:pathLst>
          </a:custGeom>
          <a:noFill/>
          <a:ln cap="flat" cmpd="sng" w="9525">
            <a:solidFill>
              <a:srgbClr val="4472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8"/>
          <p:cNvSpPr txBox="1"/>
          <p:nvPr>
            <p:ph type="title"/>
          </p:nvPr>
        </p:nvSpPr>
        <p:spPr>
          <a:xfrm>
            <a:off x="301625" y="171930"/>
            <a:ext cx="492125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Project Overview and Scope</a:t>
            </a:r>
            <a:endParaRPr sz="3200"/>
          </a:p>
        </p:txBody>
      </p:sp>
      <p:sp>
        <p:nvSpPr>
          <p:cNvPr id="93" name="Google Shape;93;p8"/>
          <p:cNvSpPr txBox="1"/>
          <p:nvPr/>
        </p:nvSpPr>
        <p:spPr>
          <a:xfrm>
            <a:off x="11854482" y="6384217"/>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IN" sz="1200" u="none" cap="none" strike="noStrike">
                <a:solidFill>
                  <a:srgbClr val="888888"/>
                </a:solidFill>
                <a:latin typeface="Calibri"/>
                <a:ea typeface="Calibri"/>
                <a:cs typeface="Calibri"/>
                <a:sym typeface="Calibri"/>
              </a:rPr>
              <a:t>7</a:t>
            </a:r>
            <a:endParaRPr b="0" i="0" sz="1200" u="none" cap="none" strike="noStrike">
              <a:solidFill>
                <a:schemeClr val="dk1"/>
              </a:solidFill>
              <a:latin typeface="Calibri"/>
              <a:ea typeface="Calibri"/>
              <a:cs typeface="Calibri"/>
              <a:sym typeface="Calibri"/>
            </a:endParaRPr>
          </a:p>
        </p:txBody>
      </p:sp>
      <p:pic>
        <p:nvPicPr>
          <p:cNvPr id="94" name="Google Shape;94;p8"/>
          <p:cNvPicPr preferRelativeResize="0"/>
          <p:nvPr/>
        </p:nvPicPr>
        <p:blipFill rotWithShape="1">
          <a:blip r:embed="rId3">
            <a:alphaModFix/>
          </a:blip>
          <a:srcRect b="0" l="0" r="0" t="0"/>
          <a:stretch/>
        </p:blipFill>
        <p:spPr>
          <a:xfrm>
            <a:off x="9580950" y="6040102"/>
            <a:ext cx="2592012" cy="805374"/>
          </a:xfrm>
          <a:prstGeom prst="rect">
            <a:avLst/>
          </a:prstGeom>
          <a:noFill/>
          <a:ln>
            <a:noFill/>
          </a:ln>
        </p:spPr>
      </p:pic>
      <p:sp>
        <p:nvSpPr>
          <p:cNvPr id="95" name="Google Shape;95;p8"/>
          <p:cNvSpPr txBox="1"/>
          <p:nvPr/>
        </p:nvSpPr>
        <p:spPr>
          <a:xfrm>
            <a:off x="198882" y="1244505"/>
            <a:ext cx="11655600" cy="20620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1800" u="none" cap="none" strike="noStrike">
                <a:solidFill>
                  <a:schemeClr val="dk2"/>
                </a:solidFill>
                <a:latin typeface="Arial"/>
                <a:ea typeface="Arial"/>
                <a:cs typeface="Arial"/>
                <a:sym typeface="Arial"/>
              </a:rPr>
              <a:t>The goal of the project is to optimize the inventory of drugs based on number of drugs sold and returned. In this way we can forecast the future and the past. Exploratory data analysis have to be used to achieve the goal. Tableau is used for data visualization and forecasting is done using ML algorithms.</a:t>
            </a:r>
            <a:endParaRPr/>
          </a:p>
          <a:p>
            <a:pPr indent="0" lvl="0" marL="0" marR="0" rtl="0" algn="l">
              <a:lnSpc>
                <a:spcPct val="100000"/>
              </a:lnSpc>
              <a:spcBef>
                <a:spcPts val="0"/>
              </a:spcBef>
              <a:spcAft>
                <a:spcPts val="0"/>
              </a:spcAft>
              <a:buClr>
                <a:srgbClr val="000000"/>
              </a:buClr>
              <a:buSzPts val="2800"/>
              <a:buFont typeface="Arial"/>
              <a:buNone/>
            </a:pPr>
            <a:r>
              <a:rPr b="1" i="0" lang="en-IN" sz="1800" u="none" cap="none" strike="noStrike">
                <a:solidFill>
                  <a:srgbClr val="38761D"/>
                </a:solidFill>
                <a:latin typeface="Arial"/>
                <a:ea typeface="Arial"/>
                <a:cs typeface="Arial"/>
                <a:sym typeface="Arial"/>
              </a:rPr>
              <a:t>Scope</a:t>
            </a:r>
            <a:endParaRPr/>
          </a:p>
          <a:p>
            <a:pPr indent="0" lvl="0" marL="0" marR="0" rtl="0" algn="l">
              <a:lnSpc>
                <a:spcPct val="100000"/>
              </a:lnSpc>
              <a:spcBef>
                <a:spcPts val="0"/>
              </a:spcBef>
              <a:spcAft>
                <a:spcPts val="0"/>
              </a:spcAft>
              <a:buNone/>
            </a:pPr>
            <a:r>
              <a:rPr b="0" i="0" lang="en-IN" sz="1800" u="none" cap="none" strike="noStrike">
                <a:solidFill>
                  <a:schemeClr val="dk2"/>
                </a:solidFill>
                <a:latin typeface="Arial"/>
                <a:ea typeface="Arial"/>
                <a:cs typeface="Arial"/>
                <a:sym typeface="Arial"/>
              </a:rPr>
              <a:t>The project involves optimizing inventory levels, minimizing wastage, and improving supply chain efficiency to reduce costs and ensure that medical supplies are readily available when needed.</a:t>
            </a:r>
            <a:endParaRPr/>
          </a:p>
          <a:p>
            <a:pPr indent="0" lvl="0" marL="0" marR="0" rtl="0" algn="l">
              <a:lnSpc>
                <a:spcPct val="100000"/>
              </a:lnSpc>
              <a:spcBef>
                <a:spcPts val="0"/>
              </a:spcBef>
              <a:spcAft>
                <a:spcPts val="0"/>
              </a:spcAft>
              <a:buClr>
                <a:srgbClr val="000000"/>
              </a:buClr>
              <a:buSzPts val="2800"/>
              <a:buFont typeface="Arial"/>
              <a:buNone/>
            </a:pPr>
            <a:r>
              <a:t/>
            </a:r>
            <a:endParaRPr b="1" i="0" sz="2000" u="none" cap="none" strike="noStrike">
              <a:solidFill>
                <a:schemeClr val="dk2"/>
              </a:solidFill>
              <a:latin typeface="Arial"/>
              <a:ea typeface="Arial"/>
              <a:cs typeface="Arial"/>
              <a:sym typeface="Arial"/>
            </a:endParaRPr>
          </a:p>
        </p:txBody>
      </p:sp>
      <p:pic>
        <p:nvPicPr>
          <p:cNvPr descr="A Guide to Master a Fail-Safe Scope Management Plan - Project Office Journal" id="96" name="Google Shape;96;p8"/>
          <p:cNvPicPr preferRelativeResize="0"/>
          <p:nvPr/>
        </p:nvPicPr>
        <p:blipFill rotWithShape="1">
          <a:blip r:embed="rId4">
            <a:alphaModFix/>
          </a:blip>
          <a:srcRect b="0" l="0" r="0" t="0"/>
          <a:stretch/>
        </p:blipFill>
        <p:spPr>
          <a:xfrm>
            <a:off x="19039" y="3306568"/>
            <a:ext cx="12172962" cy="35389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p9"/>
          <p:cNvSpPr txBox="1"/>
          <p:nvPr>
            <p:ph type="title"/>
          </p:nvPr>
        </p:nvSpPr>
        <p:spPr>
          <a:xfrm>
            <a:off x="911225" y="740479"/>
            <a:ext cx="30930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solidFill>
                  <a:srgbClr val="38761D"/>
                </a:solidFill>
              </a:rPr>
              <a:t>Business Problem</a:t>
            </a:r>
            <a:endParaRPr sz="3200">
              <a:solidFill>
                <a:srgbClr val="38761D"/>
              </a:solidFill>
            </a:endParaRPr>
          </a:p>
        </p:txBody>
      </p:sp>
      <p:sp>
        <p:nvSpPr>
          <p:cNvPr id="102" name="Google Shape;102;p9"/>
          <p:cNvSpPr txBox="1"/>
          <p:nvPr/>
        </p:nvSpPr>
        <p:spPr>
          <a:xfrm>
            <a:off x="1059761" y="1718335"/>
            <a:ext cx="10217700" cy="1513215"/>
          </a:xfrm>
          <a:prstGeom prst="rect">
            <a:avLst/>
          </a:prstGeom>
          <a:noFill/>
          <a:ln>
            <a:noFill/>
          </a:ln>
        </p:spPr>
        <p:txBody>
          <a:bodyPr anchorCtr="0" anchor="t" bIns="0" lIns="0" spcFirstLastPara="1" rIns="0" wrap="square" tIns="96500">
            <a:spAutoFit/>
          </a:bodyPr>
          <a:lstStyle/>
          <a:p>
            <a:pPr indent="0" lvl="0" marL="12065" marR="0" rtl="0" algn="l">
              <a:lnSpc>
                <a:spcPct val="100000"/>
              </a:lnSpc>
              <a:spcBef>
                <a:spcPts val="0"/>
              </a:spcBef>
              <a:spcAft>
                <a:spcPts val="0"/>
              </a:spcAft>
              <a:buNone/>
            </a:pPr>
            <a:r>
              <a:rPr b="0" i="0" lang="en-IN" sz="2800" u="none" cap="none" strike="noStrike">
                <a:solidFill>
                  <a:srgbClr val="17365D"/>
                </a:solidFill>
                <a:latin typeface="Calibri"/>
                <a:ea typeface="Calibri"/>
                <a:cs typeface="Calibri"/>
                <a:sym typeface="Calibri"/>
              </a:rPr>
              <a:t>      </a:t>
            </a:r>
            <a:r>
              <a:rPr b="0" i="0" lang="en-IN" sz="1800" u="none" cap="none" strike="noStrike">
                <a:solidFill>
                  <a:schemeClr val="dk2"/>
                </a:solidFill>
                <a:latin typeface="Arial"/>
                <a:ea typeface="Arial"/>
                <a:cs typeface="Arial"/>
                <a:sym typeface="Arial"/>
              </a:rPr>
              <a:t>To do analysis on Medical inventory optimization based on drugs and to Inventory deals with warehouses for the storage of drugs according to the condition of the patients and the number of drugs being sold and returned. By forecasting we can optimize the inventory for future and past .</a:t>
            </a:r>
            <a:endParaRPr/>
          </a:p>
          <a:p>
            <a:pPr indent="0" lvl="0" marL="12065"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Calibri"/>
              <a:ea typeface="Calibri"/>
              <a:cs typeface="Calibri"/>
              <a:sym typeface="Calibri"/>
            </a:endParaRPr>
          </a:p>
        </p:txBody>
      </p:sp>
      <p:pic>
        <p:nvPicPr>
          <p:cNvPr id="103" name="Google Shape;103;p9"/>
          <p:cNvPicPr preferRelativeResize="0"/>
          <p:nvPr/>
        </p:nvPicPr>
        <p:blipFill rotWithShape="1">
          <a:blip r:embed="rId3">
            <a:alphaModFix/>
          </a:blip>
          <a:srcRect b="0" l="0" r="0" t="0"/>
          <a:stretch/>
        </p:blipFill>
        <p:spPr>
          <a:xfrm>
            <a:off x="9580950" y="6192413"/>
            <a:ext cx="2527211" cy="610120"/>
          </a:xfrm>
          <a:prstGeom prst="rect">
            <a:avLst/>
          </a:prstGeom>
          <a:noFill/>
          <a:ln>
            <a:noFill/>
          </a:ln>
        </p:spPr>
      </p:pic>
      <p:pic>
        <p:nvPicPr>
          <p:cNvPr descr="10 Step Process for Effective Business Problem Solving" id="104" name="Google Shape;104;p9"/>
          <p:cNvPicPr preferRelativeResize="0"/>
          <p:nvPr/>
        </p:nvPicPr>
        <p:blipFill rotWithShape="1">
          <a:blip r:embed="rId4">
            <a:alphaModFix/>
          </a:blip>
          <a:srcRect b="0" l="0" r="0" t="0"/>
          <a:stretch/>
        </p:blipFill>
        <p:spPr>
          <a:xfrm>
            <a:off x="1" y="3231550"/>
            <a:ext cx="12192000" cy="35630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1061350" y="655891"/>
            <a:ext cx="3954900"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2800">
                <a:solidFill>
                  <a:srgbClr val="38761D"/>
                </a:solidFill>
                <a:latin typeface="Arial"/>
                <a:ea typeface="Arial"/>
                <a:cs typeface="Arial"/>
                <a:sym typeface="Arial"/>
              </a:rPr>
              <a:t>Objective</a:t>
            </a:r>
            <a:endParaRPr/>
          </a:p>
        </p:txBody>
      </p:sp>
      <p:sp>
        <p:nvSpPr>
          <p:cNvPr id="110" name="Google Shape;110;p10"/>
          <p:cNvSpPr txBox="1"/>
          <p:nvPr/>
        </p:nvSpPr>
        <p:spPr>
          <a:xfrm>
            <a:off x="779996" y="1393414"/>
            <a:ext cx="5796600" cy="1397819"/>
          </a:xfrm>
          <a:prstGeom prst="rect">
            <a:avLst/>
          </a:prstGeom>
          <a:noFill/>
          <a:ln>
            <a:noFill/>
          </a:ln>
        </p:spPr>
        <p:txBody>
          <a:bodyPr anchorCtr="0" anchor="t" bIns="0" lIns="0" spcFirstLastPara="1" rIns="0" wrap="square" tIns="12700">
            <a:spAutoFit/>
          </a:bodyPr>
          <a:lstStyle/>
          <a:p>
            <a:pPr indent="-297815" lvl="0" marL="297815" marR="0" rtl="0" algn="l">
              <a:lnSpc>
                <a:spcPct val="100000"/>
              </a:lnSpc>
              <a:spcBef>
                <a:spcPts val="0"/>
              </a:spcBef>
              <a:spcAft>
                <a:spcPts val="0"/>
              </a:spcAft>
              <a:buClr>
                <a:schemeClr val="dk2"/>
              </a:buClr>
              <a:buSzPts val="2400"/>
              <a:buFont typeface="Noto Sans Symbols"/>
              <a:buChar char="❖"/>
            </a:pPr>
            <a:r>
              <a:rPr b="0" i="0" lang="en-IN" sz="1800" u="none" cap="none" strike="noStrike">
                <a:solidFill>
                  <a:schemeClr val="dk2"/>
                </a:solidFill>
                <a:latin typeface="Arial"/>
                <a:ea typeface="Arial"/>
                <a:cs typeface="Arial"/>
                <a:sym typeface="Arial"/>
              </a:rPr>
              <a:t>Minimize Bouncing Rate to Zero</a:t>
            </a:r>
            <a:endParaRPr/>
          </a:p>
          <a:p>
            <a:pPr indent="-297815" lvl="0" marL="297815" marR="0" rtl="0" algn="l">
              <a:lnSpc>
                <a:spcPct val="100000"/>
              </a:lnSpc>
              <a:spcBef>
                <a:spcPts val="0"/>
              </a:spcBef>
              <a:spcAft>
                <a:spcPts val="0"/>
              </a:spcAft>
              <a:buClr>
                <a:schemeClr val="dk2"/>
              </a:buClr>
              <a:buSzPts val="2400"/>
              <a:buFont typeface="Noto Sans Symbols"/>
              <a:buChar char="❖"/>
            </a:pPr>
            <a:r>
              <a:rPr b="0" i="0" lang="en-IN" sz="1800" u="none" cap="none" strike="noStrike">
                <a:solidFill>
                  <a:schemeClr val="dk2"/>
                </a:solidFill>
                <a:latin typeface="Arial"/>
                <a:ea typeface="Arial"/>
                <a:cs typeface="Arial"/>
                <a:sym typeface="Arial"/>
              </a:rPr>
              <a:t>Increasing efficiency and reducing costs</a:t>
            </a:r>
            <a:endParaRPr b="0" i="0" sz="1800" u="none" cap="none" strike="noStrike">
              <a:solidFill>
                <a:schemeClr val="dk2"/>
              </a:solidFill>
              <a:latin typeface="Arial"/>
              <a:ea typeface="Arial"/>
              <a:cs typeface="Arial"/>
              <a:sym typeface="Arial"/>
            </a:endParaRPr>
          </a:p>
          <a:p>
            <a:pPr indent="-297815" lvl="0" marL="297815" marR="0" rtl="0" algn="l">
              <a:lnSpc>
                <a:spcPct val="100000"/>
              </a:lnSpc>
              <a:spcBef>
                <a:spcPts val="0"/>
              </a:spcBef>
              <a:spcAft>
                <a:spcPts val="0"/>
              </a:spcAft>
              <a:buClr>
                <a:schemeClr val="dk2"/>
              </a:buClr>
              <a:buSzPts val="2400"/>
              <a:buFont typeface="Noto Sans Symbols"/>
              <a:buChar char="❖"/>
            </a:pPr>
            <a:r>
              <a:rPr b="0" i="0" lang="en-IN" sz="1800" u="none" cap="none" strike="noStrike">
                <a:solidFill>
                  <a:schemeClr val="dk2"/>
                </a:solidFill>
                <a:latin typeface="Arial"/>
                <a:ea typeface="Arial"/>
                <a:cs typeface="Arial"/>
                <a:sym typeface="Arial"/>
              </a:rPr>
              <a:t>Maximize the Profit</a:t>
            </a:r>
            <a:endParaRPr/>
          </a:p>
          <a:p>
            <a:pPr indent="-297815" lvl="0" marL="297815" marR="0" rtl="0" algn="l">
              <a:lnSpc>
                <a:spcPct val="100000"/>
              </a:lnSpc>
              <a:spcBef>
                <a:spcPts val="0"/>
              </a:spcBef>
              <a:spcAft>
                <a:spcPts val="0"/>
              </a:spcAft>
              <a:buClr>
                <a:schemeClr val="dk2"/>
              </a:buClr>
              <a:buSzPts val="2400"/>
              <a:buFont typeface="Noto Sans Symbols"/>
              <a:buChar char="❖"/>
            </a:pPr>
            <a:r>
              <a:rPr b="0" i="0" lang="en-IN" sz="1800" u="none" cap="none" strike="noStrike">
                <a:solidFill>
                  <a:schemeClr val="dk2"/>
                </a:solidFill>
                <a:latin typeface="Arial"/>
                <a:ea typeface="Arial"/>
                <a:cs typeface="Arial"/>
                <a:sym typeface="Arial"/>
              </a:rPr>
              <a:t>Improving stock management and reducing waste</a:t>
            </a:r>
            <a:endParaRPr/>
          </a:p>
          <a:p>
            <a:pPr indent="-297815" lvl="0" marL="297815" marR="0" rtl="0" algn="l">
              <a:lnSpc>
                <a:spcPct val="100000"/>
              </a:lnSpc>
              <a:spcBef>
                <a:spcPts val="0"/>
              </a:spcBef>
              <a:spcAft>
                <a:spcPts val="0"/>
              </a:spcAft>
              <a:buClr>
                <a:schemeClr val="dk2"/>
              </a:buClr>
              <a:buSzPts val="2400"/>
              <a:buFont typeface="Noto Sans Symbols"/>
              <a:buChar char="❖"/>
            </a:pPr>
            <a:r>
              <a:rPr b="0" i="0" lang="en-IN" sz="1800" u="none" cap="none" strike="noStrike">
                <a:solidFill>
                  <a:schemeClr val="dk2"/>
                </a:solidFill>
                <a:latin typeface="Arial"/>
                <a:ea typeface="Arial"/>
                <a:cs typeface="Arial"/>
                <a:sym typeface="Arial"/>
              </a:rPr>
              <a:t>Enhancing customer satisfaction</a:t>
            </a:r>
            <a:endParaRPr b="0" i="0" sz="1800" u="none" cap="none" strike="noStrike">
              <a:solidFill>
                <a:schemeClr val="dk2"/>
              </a:solidFill>
              <a:latin typeface="Arial"/>
              <a:ea typeface="Arial"/>
              <a:cs typeface="Arial"/>
              <a:sym typeface="Arial"/>
            </a:endParaRPr>
          </a:p>
        </p:txBody>
      </p:sp>
      <p:sp>
        <p:nvSpPr>
          <p:cNvPr id="111" name="Google Shape;111;p10"/>
          <p:cNvSpPr txBox="1"/>
          <p:nvPr/>
        </p:nvSpPr>
        <p:spPr>
          <a:xfrm>
            <a:off x="779996" y="3054156"/>
            <a:ext cx="6482400" cy="1167627"/>
          </a:xfrm>
          <a:prstGeom prst="rect">
            <a:avLst/>
          </a:prstGeom>
          <a:noFill/>
          <a:ln>
            <a:noFill/>
          </a:ln>
        </p:spPr>
        <p:txBody>
          <a:bodyPr anchorCtr="0" anchor="t" bIns="0" lIns="0" spcFirstLastPara="1" rIns="0" wrap="square" tIns="79375">
            <a:spAutoFit/>
          </a:bodyPr>
          <a:lstStyle/>
          <a:p>
            <a:pPr indent="0" lvl="0" marL="92075" marR="0" rtl="0" algn="l">
              <a:lnSpc>
                <a:spcPct val="100000"/>
              </a:lnSpc>
              <a:spcBef>
                <a:spcPts val="0"/>
              </a:spcBef>
              <a:spcAft>
                <a:spcPts val="0"/>
              </a:spcAft>
              <a:buClr>
                <a:srgbClr val="000000"/>
              </a:buClr>
              <a:buSzPts val="2900"/>
              <a:buFont typeface="Arial"/>
              <a:buNone/>
            </a:pPr>
            <a:r>
              <a:rPr b="1" i="0" lang="en-IN" sz="2800" u="none" cap="none" strike="noStrike">
                <a:solidFill>
                  <a:srgbClr val="38761D"/>
                </a:solidFill>
                <a:latin typeface="Arial"/>
                <a:ea typeface="Arial"/>
                <a:cs typeface="Arial"/>
                <a:sym typeface="Arial"/>
              </a:rPr>
              <a:t>Constraints</a:t>
            </a:r>
            <a:endParaRPr b="1" i="0" sz="2800" u="none" cap="none" strike="noStrike">
              <a:solidFill>
                <a:srgbClr val="38761D"/>
              </a:solidFill>
              <a:latin typeface="Arial"/>
              <a:ea typeface="Arial"/>
              <a:cs typeface="Arial"/>
              <a:sym typeface="Arial"/>
            </a:endParaRPr>
          </a:p>
          <a:p>
            <a:pPr indent="-297815" lvl="0" marL="297815" marR="0" rtl="0" algn="l">
              <a:lnSpc>
                <a:spcPct val="100000"/>
              </a:lnSpc>
              <a:spcBef>
                <a:spcPts val="390"/>
              </a:spcBef>
              <a:spcAft>
                <a:spcPts val="0"/>
              </a:spcAft>
              <a:buClr>
                <a:schemeClr val="dk2"/>
              </a:buClr>
              <a:buSzPts val="2200"/>
              <a:buFont typeface="Noto Sans Symbols"/>
              <a:buChar char="❖"/>
            </a:pPr>
            <a:r>
              <a:rPr b="0" i="0" lang="en-IN" sz="1800" u="none" cap="none" strike="noStrike">
                <a:solidFill>
                  <a:schemeClr val="dk2"/>
                </a:solidFill>
                <a:latin typeface="Arial"/>
                <a:ea typeface="Arial"/>
                <a:cs typeface="Arial"/>
                <a:sym typeface="Arial"/>
              </a:rPr>
              <a:t>Data availability and quality</a:t>
            </a:r>
            <a:endParaRPr/>
          </a:p>
          <a:p>
            <a:pPr indent="-297815" lvl="0" marL="297815" marR="0" rtl="0" algn="l">
              <a:lnSpc>
                <a:spcPct val="100000"/>
              </a:lnSpc>
              <a:spcBef>
                <a:spcPts val="390"/>
              </a:spcBef>
              <a:spcAft>
                <a:spcPts val="0"/>
              </a:spcAft>
              <a:buClr>
                <a:schemeClr val="dk2"/>
              </a:buClr>
              <a:buSzPts val="2200"/>
              <a:buFont typeface="Noto Sans Symbols"/>
              <a:buChar char="❖"/>
            </a:pPr>
            <a:r>
              <a:rPr b="0" i="0" lang="en-IN" sz="1800" u="none" cap="none" strike="noStrike">
                <a:solidFill>
                  <a:schemeClr val="dk2"/>
                </a:solidFill>
                <a:latin typeface="Arial"/>
                <a:ea typeface="Arial"/>
                <a:cs typeface="Arial"/>
                <a:sym typeface="Arial"/>
              </a:rPr>
              <a:t>Uncertainty in future events</a:t>
            </a:r>
            <a:endParaRPr/>
          </a:p>
        </p:txBody>
      </p:sp>
      <p:pic>
        <p:nvPicPr>
          <p:cNvPr id="112" name="Google Shape;112;p10"/>
          <p:cNvPicPr preferRelativeResize="0"/>
          <p:nvPr/>
        </p:nvPicPr>
        <p:blipFill rotWithShape="1">
          <a:blip r:embed="rId3">
            <a:alphaModFix/>
          </a:blip>
          <a:srcRect b="0" l="0" r="0" t="0"/>
          <a:stretch/>
        </p:blipFill>
        <p:spPr>
          <a:xfrm>
            <a:off x="9580950" y="6192413"/>
            <a:ext cx="2527211" cy="610120"/>
          </a:xfrm>
          <a:prstGeom prst="rect">
            <a:avLst/>
          </a:prstGeom>
          <a:noFill/>
          <a:ln>
            <a:noFill/>
          </a:ln>
        </p:spPr>
      </p:pic>
      <p:pic>
        <p:nvPicPr>
          <p:cNvPr id="113" name="Google Shape;113;p10"/>
          <p:cNvPicPr preferRelativeResize="0"/>
          <p:nvPr/>
        </p:nvPicPr>
        <p:blipFill rotWithShape="1">
          <a:blip r:embed="rId4">
            <a:alphaModFix/>
          </a:blip>
          <a:srcRect b="0" l="0" r="0" t="0"/>
          <a:stretch/>
        </p:blipFill>
        <p:spPr>
          <a:xfrm>
            <a:off x="6569589" y="55468"/>
            <a:ext cx="5691187" cy="68025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1"/>
          <p:cNvPicPr preferRelativeResize="0"/>
          <p:nvPr/>
        </p:nvPicPr>
        <p:blipFill rotWithShape="1">
          <a:blip r:embed="rId3">
            <a:alphaModFix/>
          </a:blip>
          <a:srcRect b="0" l="0" r="0" t="0"/>
          <a:stretch/>
        </p:blipFill>
        <p:spPr>
          <a:xfrm>
            <a:off x="9580951" y="6040102"/>
            <a:ext cx="2592012" cy="805374"/>
          </a:xfrm>
          <a:prstGeom prst="rect">
            <a:avLst/>
          </a:prstGeom>
          <a:noFill/>
          <a:ln>
            <a:noFill/>
          </a:ln>
        </p:spPr>
      </p:pic>
      <p:sp>
        <p:nvSpPr>
          <p:cNvPr id="119" name="Google Shape;119;p11"/>
          <p:cNvSpPr txBox="1"/>
          <p:nvPr>
            <p:ph type="title"/>
          </p:nvPr>
        </p:nvSpPr>
        <p:spPr>
          <a:xfrm>
            <a:off x="268016" y="172394"/>
            <a:ext cx="499872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3200"/>
              <a:t>CRISP-ML(Q) Methodology</a:t>
            </a:r>
            <a:endParaRPr sz="3200"/>
          </a:p>
        </p:txBody>
      </p:sp>
      <p:sp>
        <p:nvSpPr>
          <p:cNvPr id="120" name="Google Shape;120;p11"/>
          <p:cNvSpPr txBox="1"/>
          <p:nvPr/>
        </p:nvSpPr>
        <p:spPr>
          <a:xfrm>
            <a:off x="152392" y="1284838"/>
            <a:ext cx="11887200" cy="32470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IN" sz="1800" u="none" cap="none" strike="noStrike">
                <a:solidFill>
                  <a:schemeClr val="dk2"/>
                </a:solidFill>
                <a:latin typeface="Calibri"/>
                <a:ea typeface="Calibri"/>
                <a:cs typeface="Calibri"/>
                <a:sym typeface="Calibri"/>
              </a:rPr>
              <a:t>( 1 )   </a:t>
            </a:r>
            <a:r>
              <a:rPr b="0" i="0" lang="en-IN" sz="1800" u="none" cap="none" strike="noStrike">
                <a:solidFill>
                  <a:schemeClr val="dk2"/>
                </a:solidFill>
                <a:latin typeface="Arial"/>
                <a:ea typeface="Arial"/>
                <a:cs typeface="Arial"/>
                <a:sym typeface="Arial"/>
              </a:rPr>
              <a:t>Business Understanding and Data Understanding</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1800" u="none" cap="none" strike="noStrike">
                <a:solidFill>
                  <a:schemeClr val="dk2"/>
                </a:solidFill>
                <a:latin typeface="Arial"/>
                <a:ea typeface="Arial"/>
                <a:cs typeface="Arial"/>
                <a:sym typeface="Arial"/>
              </a:rPr>
              <a:t>( 2 )   Data Preparation</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1800" u="none" cap="none" strike="noStrike">
                <a:solidFill>
                  <a:schemeClr val="dk2"/>
                </a:solidFill>
                <a:latin typeface="Arial"/>
                <a:ea typeface="Arial"/>
                <a:cs typeface="Arial"/>
                <a:sym typeface="Arial"/>
              </a:rPr>
              <a:t>( 3 )   Model Building</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1800" u="none" cap="none" strike="noStrike">
                <a:solidFill>
                  <a:schemeClr val="dk2"/>
                </a:solidFill>
                <a:latin typeface="Arial"/>
                <a:ea typeface="Arial"/>
                <a:cs typeface="Arial"/>
                <a:sym typeface="Arial"/>
              </a:rPr>
              <a:t>( 4 )   Evaluation</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1800" u="none" cap="none" strike="noStrike">
                <a:solidFill>
                  <a:schemeClr val="dk2"/>
                </a:solidFill>
                <a:latin typeface="Arial"/>
                <a:ea typeface="Arial"/>
                <a:cs typeface="Arial"/>
                <a:sym typeface="Arial"/>
              </a:rPr>
              <a:t>( 5 )   Model Deployment</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1800" u="none" cap="none" strike="noStrike">
                <a:solidFill>
                  <a:schemeClr val="dk2"/>
                </a:solidFill>
                <a:latin typeface="Arial"/>
                <a:ea typeface="Arial"/>
                <a:cs typeface="Arial"/>
                <a:sym typeface="Arial"/>
              </a:rPr>
              <a:t>( 6 )   Monitoring and Maintenance   </a:t>
            </a:r>
            <a:endParaRPr b="0" i="0" sz="1800" u="none" cap="none" strike="noStrike">
              <a:solidFill>
                <a:schemeClr val="dk2"/>
              </a:solidFill>
              <a:latin typeface="Arial"/>
              <a:ea typeface="Arial"/>
              <a:cs typeface="Arial"/>
              <a:sym typeface="Arial"/>
            </a:endParaRPr>
          </a:p>
        </p:txBody>
      </p:sp>
      <p:pic>
        <p:nvPicPr>
          <p:cNvPr descr="Crisp DM methodology - Smart Vision Europe" id="121" name="Google Shape;121;p11"/>
          <p:cNvPicPr preferRelativeResize="0"/>
          <p:nvPr/>
        </p:nvPicPr>
        <p:blipFill rotWithShape="1">
          <a:blip r:embed="rId4">
            <a:alphaModFix/>
          </a:blip>
          <a:srcRect b="0" l="0" r="0" t="0"/>
          <a:stretch/>
        </p:blipFill>
        <p:spPr>
          <a:xfrm>
            <a:off x="5946950" y="858130"/>
            <a:ext cx="6235674" cy="59998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2023-03-03T09:11:48Z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2023-01-26T00:00:00Z</vt:filetime>
  </property>
  <property fmtid="{D5CDD505-2E9C-101B-9397-08002B2CF9AE}" pid="3" name="Creator">
    <vt:lpwstr>PDFium</vt:lpwstr>
  </property>
  <property fmtid="{D5CDD505-2E9C-101B-9397-08002B2CF9AE}" pid="4" name="LastSaved">
    <vt:filetime>2023-01-26T00:00:00Z</vt:filetime>
  </property>
</Properties>
</file>