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9" r:id="rId3"/>
    <p:sldId id="337" r:id="rId4"/>
    <p:sldId id="338" r:id="rId5"/>
    <p:sldId id="381" r:id="rId6"/>
    <p:sldId id="341" r:id="rId7"/>
    <p:sldId id="342" r:id="rId9"/>
    <p:sldId id="345" r:id="rId10"/>
    <p:sldId id="353" r:id="rId11"/>
    <p:sldId id="382" r:id="rId12"/>
    <p:sldId id="355" r:id="rId13"/>
    <p:sldId id="356" r:id="rId14"/>
    <p:sldId id="357" r:id="rId15"/>
    <p:sldId id="383" r:id="rId16"/>
    <p:sldId id="38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4FD1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35" autoAdjust="0"/>
  </p:normalViewPr>
  <p:slideViewPr>
    <p:cSldViewPr>
      <p:cViewPr varScale="1">
        <p:scale>
          <a:sx n="82" d="100"/>
          <a:sy n="82" d="100"/>
        </p:scale>
        <p:origin x="14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0EE5330-2684-47C6-96F8-F0BB22FDA577}" type="doc">
      <dgm:prSet loTypeId="urn:microsoft.com/office/officeart/2005/8/layout/pyramid1" loCatId="pyramid" qsTypeId="urn:microsoft.com/office/officeart/2005/8/quickstyle/simple1" qsCatId="simple" csTypeId="urn:microsoft.com/office/officeart/2005/8/colors/colorful2" csCatId="colorful" phldr="1"/>
      <dgm:spPr/>
    </dgm:pt>
    <dgm:pt modelId="{17138FA8-5CCE-49BA-A90A-BC8C1F2AAA6F}">
      <dgm:prSet phldrT="[文本]" custT="1"/>
      <dgm:spPr>
        <a:solidFill>
          <a:srgbClr val="FF0000"/>
        </a:solidFill>
      </dgm:spPr>
      <dgm:t>
        <a:bodyPr/>
        <a:lstStyle/>
        <a:p>
          <a:r>
            <a:rPr lang="zh-CN" altLang="en-US" sz="1800" b="1" kern="1200" dirty="0" smtClean="0">
              <a:solidFill>
                <a:schemeClr val="tx1"/>
              </a:solidFill>
              <a:latin typeface="+mn-lt"/>
              <a:ea typeface="黑体" panose="02010609060101010101" pitchFamily="49" charset="-122"/>
              <a:cs typeface="+mn-cs"/>
            </a:rPr>
            <a:t>确诊者</a:t>
          </a:r>
          <a:r>
            <a:rPr lang="en-US" altLang="zh-CN" sz="1800" b="1" kern="1200" dirty="0" smtClean="0">
              <a:solidFill>
                <a:schemeClr val="tx1"/>
              </a:solidFill>
              <a:latin typeface="+mn-lt"/>
              <a:ea typeface="黑体" panose="02010609060101010101" pitchFamily="49" charset="-122"/>
              <a:cs typeface="+mn-cs"/>
            </a:rPr>
            <a:t/>
          </a:r>
          <a:br>
            <a:rPr lang="en-US" altLang="zh-CN" sz="1800" b="1" kern="1200" dirty="0" smtClean="0">
              <a:solidFill>
                <a:schemeClr val="tx1"/>
              </a:solidFill>
              <a:latin typeface="+mn-lt"/>
              <a:ea typeface="黑体" panose="02010609060101010101" pitchFamily="49" charset="-122"/>
              <a:cs typeface="+mn-cs"/>
            </a:rPr>
          </a:br>
          <a:r>
            <a:rPr lang="zh-CN" altLang="en-US" sz="1800" b="1" kern="1200" dirty="0" smtClean="0">
              <a:solidFill>
                <a:schemeClr val="tx1"/>
              </a:solidFill>
              <a:latin typeface="+mn-lt"/>
              <a:ea typeface="黑体" panose="02010609060101010101" pitchFamily="49" charset="-122"/>
              <a:cs typeface="+mn-cs"/>
            </a:rPr>
            <a:t>（实验室）</a:t>
          </a:r>
          <a:endParaRPr lang="zh-CN" altLang="en-US" sz="1800" b="1" kern="1200" dirty="0">
            <a:solidFill>
              <a:schemeClr val="tx1"/>
            </a:solidFill>
            <a:latin typeface="+mn-lt"/>
            <a:ea typeface="黑体" panose="02010609060101010101" pitchFamily="49" charset="-122"/>
            <a:cs typeface="+mn-cs"/>
          </a:endParaRPr>
        </a:p>
      </dgm:t>
    </dgm:pt>
    <dgm:pt modelId="{8BF1F40A-CAA1-44E4-8A6F-80957A55156B}" cxnId="{4F143472-8148-4418-B257-79D87B27DD7B}" type="parTrans">
      <dgm:prSet/>
      <dgm:spPr/>
      <dgm:t>
        <a:bodyPr/>
        <a:lstStyle/>
        <a:p>
          <a:endParaRPr lang="zh-CN" altLang="en-US" sz="2000">
            <a:latin typeface="+mn-ea"/>
            <a:ea typeface="+mn-ea"/>
          </a:endParaRPr>
        </a:p>
      </dgm:t>
    </dgm:pt>
    <dgm:pt modelId="{7A89F5A9-F7BA-44BD-9693-49DD442B2087}" cxnId="{4F143472-8148-4418-B257-79D87B27DD7B}" type="sibTrans">
      <dgm:prSet/>
      <dgm:spPr/>
      <dgm:t>
        <a:bodyPr/>
        <a:lstStyle/>
        <a:p>
          <a:endParaRPr lang="zh-CN" altLang="en-US" sz="2000">
            <a:latin typeface="+mn-ea"/>
            <a:ea typeface="+mn-ea"/>
          </a:endParaRPr>
        </a:p>
      </dgm:t>
    </dgm:pt>
    <dgm:pt modelId="{BA18CD92-06A1-49E9-9FD9-44C1454BD388}">
      <dgm:prSet phldrT="[文本]" custT="1"/>
      <dgm:spPr>
        <a:solidFill>
          <a:schemeClr val="accent1">
            <a:lumMod val="60000"/>
            <a:lumOff val="40000"/>
          </a:schemeClr>
        </a:solidFill>
      </dgm:spPr>
      <dgm:t>
        <a:bodyPr/>
        <a:lstStyle/>
        <a:p>
          <a:r>
            <a:rPr lang="zh-CN" altLang="en-US" sz="1800" b="1" kern="1200" dirty="0" smtClean="0">
              <a:solidFill>
                <a:srgbClr val="274E75"/>
              </a:solidFill>
              <a:latin typeface="+mn-lt"/>
              <a:ea typeface="黑体" panose="02010609060101010101" pitchFamily="49" charset="-122"/>
              <a:cs typeface="+mn-cs"/>
            </a:rPr>
            <a:t>显性感染者（家长）</a:t>
          </a:r>
          <a:endParaRPr lang="zh-CN" altLang="en-US" sz="1800" b="1" kern="1200" dirty="0">
            <a:solidFill>
              <a:srgbClr val="274E75"/>
            </a:solidFill>
            <a:latin typeface="+mn-lt"/>
            <a:ea typeface="黑体" panose="02010609060101010101" pitchFamily="49" charset="-122"/>
            <a:cs typeface="+mn-cs"/>
          </a:endParaRPr>
        </a:p>
      </dgm:t>
    </dgm:pt>
    <dgm:pt modelId="{85FA20A8-8C7B-4785-95FF-66DCCBE1E278}" cxnId="{24839636-42FD-4CED-9120-1B3DF9F28784}" type="parTrans">
      <dgm:prSet/>
      <dgm:spPr/>
      <dgm:t>
        <a:bodyPr/>
        <a:lstStyle/>
        <a:p>
          <a:endParaRPr lang="zh-CN" altLang="en-US" sz="2000">
            <a:latin typeface="+mn-ea"/>
            <a:ea typeface="+mn-ea"/>
          </a:endParaRPr>
        </a:p>
      </dgm:t>
    </dgm:pt>
    <dgm:pt modelId="{D637A1E3-B092-4125-9FC9-981E13DDFC31}" cxnId="{24839636-42FD-4CED-9120-1B3DF9F28784}" type="sibTrans">
      <dgm:prSet/>
      <dgm:spPr/>
      <dgm:t>
        <a:bodyPr/>
        <a:lstStyle/>
        <a:p>
          <a:endParaRPr lang="zh-CN" altLang="en-US" sz="2000">
            <a:latin typeface="+mn-ea"/>
            <a:ea typeface="+mn-ea"/>
          </a:endParaRPr>
        </a:p>
      </dgm:t>
    </dgm:pt>
    <dgm:pt modelId="{BCEA75B9-D71A-4197-944C-73E4547717AB}">
      <dgm:prSet phldrT="[文本]" custT="1"/>
      <dgm:spPr>
        <a:solidFill>
          <a:srgbClr val="92D050"/>
        </a:solidFill>
      </dgm:spPr>
      <dgm:t>
        <a:bodyPr/>
        <a:lstStyle/>
        <a:p>
          <a:r>
            <a:rPr lang="zh-CN" altLang="en-US" sz="1800" b="1" kern="1200" dirty="0" smtClean="0">
              <a:solidFill>
                <a:srgbClr val="274E75"/>
              </a:solidFill>
              <a:latin typeface="+mn-lt"/>
              <a:ea typeface="黑体" panose="02010609060101010101" pitchFamily="49" charset="-122"/>
              <a:cs typeface="+mn-cs"/>
            </a:rPr>
            <a:t>感染者（学校）</a:t>
          </a:r>
          <a:endParaRPr lang="zh-CN" altLang="en-US" sz="1800" b="1" kern="1200" dirty="0">
            <a:solidFill>
              <a:srgbClr val="274E75"/>
            </a:solidFill>
            <a:latin typeface="+mn-lt"/>
            <a:ea typeface="黑体" panose="02010609060101010101" pitchFamily="49" charset="-122"/>
            <a:cs typeface="+mn-cs"/>
          </a:endParaRPr>
        </a:p>
      </dgm:t>
    </dgm:pt>
    <dgm:pt modelId="{8B52F57A-CD0F-4DCA-9099-62EA8CEA9710}" cxnId="{72F82990-9FC5-46DE-AFFE-24F759152882}" type="parTrans">
      <dgm:prSet/>
      <dgm:spPr/>
      <dgm:t>
        <a:bodyPr/>
        <a:lstStyle/>
        <a:p>
          <a:endParaRPr lang="zh-CN" altLang="en-US" sz="2000">
            <a:latin typeface="+mn-ea"/>
            <a:ea typeface="+mn-ea"/>
          </a:endParaRPr>
        </a:p>
      </dgm:t>
    </dgm:pt>
    <dgm:pt modelId="{98CC0601-40F8-4B7E-8F7D-07FECDFD8810}" cxnId="{72F82990-9FC5-46DE-AFFE-24F759152882}" type="sibTrans">
      <dgm:prSet/>
      <dgm:spPr/>
      <dgm:t>
        <a:bodyPr/>
        <a:lstStyle/>
        <a:p>
          <a:endParaRPr lang="zh-CN" altLang="en-US" sz="2000">
            <a:latin typeface="+mn-ea"/>
            <a:ea typeface="+mn-ea"/>
          </a:endParaRPr>
        </a:p>
      </dgm:t>
    </dgm:pt>
    <dgm:pt modelId="{71836306-11A4-44EC-BBB6-D46665505A26}">
      <dgm:prSet custT="1"/>
      <dgm:spPr>
        <a:solidFill>
          <a:srgbClr val="FFC000"/>
        </a:solidFill>
      </dgm:spPr>
      <dgm:t>
        <a:bodyPr/>
        <a:lstStyle/>
        <a:p>
          <a:r>
            <a:rPr lang="zh-CN" altLang="en-US" sz="1800" b="1" kern="1200" dirty="0" smtClean="0">
              <a:solidFill>
                <a:srgbClr val="274E75"/>
              </a:solidFill>
              <a:latin typeface="+mn-lt"/>
              <a:ea typeface="黑体" panose="02010609060101010101" pitchFamily="49" charset="-122"/>
              <a:cs typeface="+mn-cs"/>
            </a:rPr>
            <a:t>就诊者（医院）</a:t>
          </a:r>
          <a:endParaRPr lang="zh-CN" altLang="en-US" sz="1800" b="1" kern="1200" dirty="0">
            <a:solidFill>
              <a:srgbClr val="274E75"/>
            </a:solidFill>
            <a:latin typeface="+mn-lt"/>
            <a:ea typeface="黑体" panose="02010609060101010101" pitchFamily="49" charset="-122"/>
            <a:cs typeface="+mn-cs"/>
          </a:endParaRPr>
        </a:p>
      </dgm:t>
    </dgm:pt>
    <dgm:pt modelId="{53BBF9BE-589F-4313-8934-FD31BA7F0A08}" cxnId="{839CAF11-548B-4523-94AF-A4FEE324E140}" type="parTrans">
      <dgm:prSet/>
      <dgm:spPr/>
      <dgm:t>
        <a:bodyPr/>
        <a:lstStyle/>
        <a:p>
          <a:endParaRPr lang="zh-CN" altLang="en-US" sz="2000">
            <a:latin typeface="+mn-ea"/>
            <a:ea typeface="+mn-ea"/>
          </a:endParaRPr>
        </a:p>
      </dgm:t>
    </dgm:pt>
    <dgm:pt modelId="{8FF3DECC-45F8-4718-BE2B-A21D7FB6CB3D}" cxnId="{839CAF11-548B-4523-94AF-A4FEE324E140}" type="sibTrans">
      <dgm:prSet/>
      <dgm:spPr/>
      <dgm:t>
        <a:bodyPr/>
        <a:lstStyle/>
        <a:p>
          <a:endParaRPr lang="zh-CN" altLang="en-US" sz="2000">
            <a:latin typeface="+mn-ea"/>
            <a:ea typeface="+mn-ea"/>
          </a:endParaRPr>
        </a:p>
      </dgm:t>
    </dgm:pt>
    <dgm:pt modelId="{84BBE40C-9D07-47CA-AC65-50C6C2B86CB3}" type="pres">
      <dgm:prSet presAssocID="{40EE5330-2684-47C6-96F8-F0BB22FDA577}" presName="Name0" presStyleCnt="0">
        <dgm:presLayoutVars>
          <dgm:dir/>
          <dgm:animLvl val="lvl"/>
          <dgm:resizeHandles val="exact"/>
        </dgm:presLayoutVars>
      </dgm:prSet>
      <dgm:spPr/>
    </dgm:pt>
    <dgm:pt modelId="{D90EB727-72E2-4AA7-80B7-1FB11694766F}" type="pres">
      <dgm:prSet presAssocID="{17138FA8-5CCE-49BA-A90A-BC8C1F2AAA6F}" presName="Name8" presStyleCnt="0"/>
      <dgm:spPr/>
    </dgm:pt>
    <dgm:pt modelId="{9F748FC1-AEC9-4F0F-BAD4-90200BEB654E}" type="pres">
      <dgm:prSet presAssocID="{17138FA8-5CCE-49BA-A90A-BC8C1F2AAA6F}" presName="level" presStyleLbl="node1" presStyleIdx="0" presStyleCnt="4">
        <dgm:presLayoutVars>
          <dgm:chMax val="1"/>
          <dgm:bulletEnabled val="1"/>
        </dgm:presLayoutVars>
      </dgm:prSet>
      <dgm:spPr/>
      <dgm:t>
        <a:bodyPr/>
        <a:lstStyle/>
        <a:p>
          <a:endParaRPr lang="zh-CN" altLang="en-US"/>
        </a:p>
      </dgm:t>
    </dgm:pt>
    <dgm:pt modelId="{A4F071A7-0B45-43D0-9847-1079E0E03880}" type="pres">
      <dgm:prSet presAssocID="{17138FA8-5CCE-49BA-A90A-BC8C1F2AAA6F}" presName="levelTx" presStyleLbl="revTx" presStyleIdx="0" presStyleCnt="0">
        <dgm:presLayoutVars>
          <dgm:chMax val="1"/>
          <dgm:bulletEnabled val="1"/>
        </dgm:presLayoutVars>
      </dgm:prSet>
      <dgm:spPr/>
      <dgm:t>
        <a:bodyPr/>
        <a:lstStyle/>
        <a:p>
          <a:endParaRPr lang="zh-CN" altLang="en-US"/>
        </a:p>
      </dgm:t>
    </dgm:pt>
    <dgm:pt modelId="{E9FCC1EF-D285-4E5C-BBFF-4CA2E2779631}" type="pres">
      <dgm:prSet presAssocID="{71836306-11A4-44EC-BBB6-D46665505A26}" presName="Name8" presStyleCnt="0"/>
      <dgm:spPr/>
    </dgm:pt>
    <dgm:pt modelId="{A952D299-93D2-4C79-B279-B53A28B4F0DE}" type="pres">
      <dgm:prSet presAssocID="{71836306-11A4-44EC-BBB6-D46665505A26}" presName="level" presStyleLbl="node1" presStyleIdx="1" presStyleCnt="4" custLinFactNeighborX="696" custLinFactNeighborY="1056">
        <dgm:presLayoutVars>
          <dgm:chMax val="1"/>
          <dgm:bulletEnabled val="1"/>
        </dgm:presLayoutVars>
      </dgm:prSet>
      <dgm:spPr/>
      <dgm:t>
        <a:bodyPr/>
        <a:lstStyle/>
        <a:p>
          <a:endParaRPr lang="zh-CN" altLang="en-US"/>
        </a:p>
      </dgm:t>
    </dgm:pt>
    <dgm:pt modelId="{347AB5B1-3BBA-47E7-8E1A-EC7721BBD2BE}" type="pres">
      <dgm:prSet presAssocID="{71836306-11A4-44EC-BBB6-D46665505A26}" presName="levelTx" presStyleLbl="revTx" presStyleIdx="0" presStyleCnt="0">
        <dgm:presLayoutVars>
          <dgm:chMax val="1"/>
          <dgm:bulletEnabled val="1"/>
        </dgm:presLayoutVars>
      </dgm:prSet>
      <dgm:spPr/>
      <dgm:t>
        <a:bodyPr/>
        <a:lstStyle/>
        <a:p>
          <a:endParaRPr lang="zh-CN" altLang="en-US"/>
        </a:p>
      </dgm:t>
    </dgm:pt>
    <dgm:pt modelId="{158EED6A-008F-4262-A373-1817897CA959}" type="pres">
      <dgm:prSet presAssocID="{BA18CD92-06A1-49E9-9FD9-44C1454BD388}" presName="Name8" presStyleCnt="0"/>
      <dgm:spPr/>
    </dgm:pt>
    <dgm:pt modelId="{1C08DDFC-E960-4873-B411-0B36A58622F9}" type="pres">
      <dgm:prSet presAssocID="{BA18CD92-06A1-49E9-9FD9-44C1454BD388}" presName="level" presStyleLbl="node1" presStyleIdx="2" presStyleCnt="4">
        <dgm:presLayoutVars>
          <dgm:chMax val="1"/>
          <dgm:bulletEnabled val="1"/>
        </dgm:presLayoutVars>
      </dgm:prSet>
      <dgm:spPr/>
      <dgm:t>
        <a:bodyPr/>
        <a:lstStyle/>
        <a:p>
          <a:endParaRPr lang="zh-CN" altLang="en-US"/>
        </a:p>
      </dgm:t>
    </dgm:pt>
    <dgm:pt modelId="{7DDFF90E-8351-4BA5-913D-25BEA34224EE}" type="pres">
      <dgm:prSet presAssocID="{BA18CD92-06A1-49E9-9FD9-44C1454BD388}" presName="levelTx" presStyleLbl="revTx" presStyleIdx="0" presStyleCnt="0">
        <dgm:presLayoutVars>
          <dgm:chMax val="1"/>
          <dgm:bulletEnabled val="1"/>
        </dgm:presLayoutVars>
      </dgm:prSet>
      <dgm:spPr/>
      <dgm:t>
        <a:bodyPr/>
        <a:lstStyle/>
        <a:p>
          <a:endParaRPr lang="zh-CN" altLang="en-US"/>
        </a:p>
      </dgm:t>
    </dgm:pt>
    <dgm:pt modelId="{7F6020B7-2D41-4D11-93E3-FC8094479AB9}" type="pres">
      <dgm:prSet presAssocID="{BCEA75B9-D71A-4197-944C-73E4547717AB}" presName="Name8" presStyleCnt="0"/>
      <dgm:spPr/>
    </dgm:pt>
    <dgm:pt modelId="{C40A8A28-B02F-422B-B5A1-9D4C9A98D4C8}" type="pres">
      <dgm:prSet presAssocID="{BCEA75B9-D71A-4197-944C-73E4547717AB}" presName="level" presStyleLbl="node1" presStyleIdx="3" presStyleCnt="4" custLinFactNeighborX="-393" custLinFactNeighborY="3708">
        <dgm:presLayoutVars>
          <dgm:chMax val="1"/>
          <dgm:bulletEnabled val="1"/>
        </dgm:presLayoutVars>
      </dgm:prSet>
      <dgm:spPr/>
      <dgm:t>
        <a:bodyPr/>
        <a:lstStyle/>
        <a:p>
          <a:endParaRPr lang="zh-CN" altLang="en-US"/>
        </a:p>
      </dgm:t>
    </dgm:pt>
    <dgm:pt modelId="{D04AC476-0BBD-461D-ACAB-FED622A501E2}" type="pres">
      <dgm:prSet presAssocID="{BCEA75B9-D71A-4197-944C-73E4547717AB}" presName="levelTx" presStyleLbl="revTx" presStyleIdx="0" presStyleCnt="0">
        <dgm:presLayoutVars>
          <dgm:chMax val="1"/>
          <dgm:bulletEnabled val="1"/>
        </dgm:presLayoutVars>
      </dgm:prSet>
      <dgm:spPr/>
      <dgm:t>
        <a:bodyPr/>
        <a:lstStyle/>
        <a:p>
          <a:endParaRPr lang="zh-CN" altLang="en-US"/>
        </a:p>
      </dgm:t>
    </dgm:pt>
  </dgm:ptLst>
  <dgm:cxnLst>
    <dgm:cxn modelId="{8AC6FC58-DEC6-4B0E-B872-D9CBE9A62E5C}" type="presOf" srcId="{71836306-11A4-44EC-BBB6-D46665505A26}" destId="{A952D299-93D2-4C79-B279-B53A28B4F0DE}" srcOrd="0" destOrd="0" presId="urn:microsoft.com/office/officeart/2005/8/layout/pyramid1"/>
    <dgm:cxn modelId="{323BAD03-275A-4CE0-B6D7-E651E8A752B1}" type="presOf" srcId="{BCEA75B9-D71A-4197-944C-73E4547717AB}" destId="{D04AC476-0BBD-461D-ACAB-FED622A501E2}" srcOrd="1" destOrd="0" presId="urn:microsoft.com/office/officeart/2005/8/layout/pyramid1"/>
    <dgm:cxn modelId="{72F82990-9FC5-46DE-AFFE-24F759152882}" srcId="{40EE5330-2684-47C6-96F8-F0BB22FDA577}" destId="{BCEA75B9-D71A-4197-944C-73E4547717AB}" srcOrd="3" destOrd="0" parTransId="{8B52F57A-CD0F-4DCA-9099-62EA8CEA9710}" sibTransId="{98CC0601-40F8-4B7E-8F7D-07FECDFD8810}"/>
    <dgm:cxn modelId="{839CAF11-548B-4523-94AF-A4FEE324E140}" srcId="{40EE5330-2684-47C6-96F8-F0BB22FDA577}" destId="{71836306-11A4-44EC-BBB6-D46665505A26}" srcOrd="1" destOrd="0" parTransId="{53BBF9BE-589F-4313-8934-FD31BA7F0A08}" sibTransId="{8FF3DECC-45F8-4718-BE2B-A21D7FB6CB3D}"/>
    <dgm:cxn modelId="{4F143472-8148-4418-B257-79D87B27DD7B}" srcId="{40EE5330-2684-47C6-96F8-F0BB22FDA577}" destId="{17138FA8-5CCE-49BA-A90A-BC8C1F2AAA6F}" srcOrd="0" destOrd="0" parTransId="{8BF1F40A-CAA1-44E4-8A6F-80957A55156B}" sibTransId="{7A89F5A9-F7BA-44BD-9693-49DD442B2087}"/>
    <dgm:cxn modelId="{A8D88C2F-8B6B-49BF-9C34-39911E8A197E}" type="presOf" srcId="{17138FA8-5CCE-49BA-A90A-BC8C1F2AAA6F}" destId="{9F748FC1-AEC9-4F0F-BAD4-90200BEB654E}" srcOrd="0" destOrd="0" presId="urn:microsoft.com/office/officeart/2005/8/layout/pyramid1"/>
    <dgm:cxn modelId="{07A267C0-24F2-4BBA-BC27-2936410ADD20}" type="presOf" srcId="{BA18CD92-06A1-49E9-9FD9-44C1454BD388}" destId="{7DDFF90E-8351-4BA5-913D-25BEA34224EE}" srcOrd="1" destOrd="0" presId="urn:microsoft.com/office/officeart/2005/8/layout/pyramid1"/>
    <dgm:cxn modelId="{AABFB92A-8996-40FB-AB15-5CE634C0B25A}" type="presOf" srcId="{71836306-11A4-44EC-BBB6-D46665505A26}" destId="{347AB5B1-3BBA-47E7-8E1A-EC7721BBD2BE}" srcOrd="1" destOrd="0" presId="urn:microsoft.com/office/officeart/2005/8/layout/pyramid1"/>
    <dgm:cxn modelId="{B2AA223C-4FE2-4678-8C83-58D65E0C038B}" type="presOf" srcId="{40EE5330-2684-47C6-96F8-F0BB22FDA577}" destId="{84BBE40C-9D07-47CA-AC65-50C6C2B86CB3}" srcOrd="0" destOrd="0" presId="urn:microsoft.com/office/officeart/2005/8/layout/pyramid1"/>
    <dgm:cxn modelId="{B46CC863-230B-48D1-A963-07CA993B72FD}" type="presOf" srcId="{BCEA75B9-D71A-4197-944C-73E4547717AB}" destId="{C40A8A28-B02F-422B-B5A1-9D4C9A98D4C8}" srcOrd="0" destOrd="0" presId="urn:microsoft.com/office/officeart/2005/8/layout/pyramid1"/>
    <dgm:cxn modelId="{6DDD45C8-E389-4808-86DB-B31E1F898B54}" type="presOf" srcId="{BA18CD92-06A1-49E9-9FD9-44C1454BD388}" destId="{1C08DDFC-E960-4873-B411-0B36A58622F9}" srcOrd="0" destOrd="0" presId="urn:microsoft.com/office/officeart/2005/8/layout/pyramid1"/>
    <dgm:cxn modelId="{24839636-42FD-4CED-9120-1B3DF9F28784}" srcId="{40EE5330-2684-47C6-96F8-F0BB22FDA577}" destId="{BA18CD92-06A1-49E9-9FD9-44C1454BD388}" srcOrd="2" destOrd="0" parTransId="{85FA20A8-8C7B-4785-95FF-66DCCBE1E278}" sibTransId="{D637A1E3-B092-4125-9FC9-981E13DDFC31}"/>
    <dgm:cxn modelId="{B76F8A2B-DF55-456E-B1D9-928B0E823789}" type="presOf" srcId="{17138FA8-5CCE-49BA-A90A-BC8C1F2AAA6F}" destId="{A4F071A7-0B45-43D0-9847-1079E0E03880}" srcOrd="1" destOrd="0" presId="urn:microsoft.com/office/officeart/2005/8/layout/pyramid1"/>
    <dgm:cxn modelId="{AD11B3DE-9D30-4A19-AB06-01E7D924698B}" type="presParOf" srcId="{84BBE40C-9D07-47CA-AC65-50C6C2B86CB3}" destId="{D90EB727-72E2-4AA7-80B7-1FB11694766F}" srcOrd="0" destOrd="0" presId="urn:microsoft.com/office/officeart/2005/8/layout/pyramid1"/>
    <dgm:cxn modelId="{1EB482C1-AD5D-4F92-8286-623751DEBA9B}" type="presParOf" srcId="{D90EB727-72E2-4AA7-80B7-1FB11694766F}" destId="{9F748FC1-AEC9-4F0F-BAD4-90200BEB654E}" srcOrd="0" destOrd="0" presId="urn:microsoft.com/office/officeart/2005/8/layout/pyramid1"/>
    <dgm:cxn modelId="{7797D1D0-F1D9-4938-A592-97A5351A5434}" type="presParOf" srcId="{D90EB727-72E2-4AA7-80B7-1FB11694766F}" destId="{A4F071A7-0B45-43D0-9847-1079E0E03880}" srcOrd="1" destOrd="0" presId="urn:microsoft.com/office/officeart/2005/8/layout/pyramid1"/>
    <dgm:cxn modelId="{C01A7CB1-6017-40E1-AE86-1CEAF477AC65}" type="presParOf" srcId="{84BBE40C-9D07-47CA-AC65-50C6C2B86CB3}" destId="{E9FCC1EF-D285-4E5C-BBFF-4CA2E2779631}" srcOrd="1" destOrd="0" presId="urn:microsoft.com/office/officeart/2005/8/layout/pyramid1"/>
    <dgm:cxn modelId="{F05D6C17-1130-44F1-BC49-31A50B0E41EE}" type="presParOf" srcId="{E9FCC1EF-D285-4E5C-BBFF-4CA2E2779631}" destId="{A952D299-93D2-4C79-B279-B53A28B4F0DE}" srcOrd="0" destOrd="0" presId="urn:microsoft.com/office/officeart/2005/8/layout/pyramid1"/>
    <dgm:cxn modelId="{B17144B2-CC18-46DB-8B24-8D15ECA9E9DC}" type="presParOf" srcId="{E9FCC1EF-D285-4E5C-BBFF-4CA2E2779631}" destId="{347AB5B1-3BBA-47E7-8E1A-EC7721BBD2BE}" srcOrd="1" destOrd="0" presId="urn:microsoft.com/office/officeart/2005/8/layout/pyramid1"/>
    <dgm:cxn modelId="{F39368C0-C7BD-4960-A5C2-B469B448409A}" type="presParOf" srcId="{84BBE40C-9D07-47CA-AC65-50C6C2B86CB3}" destId="{158EED6A-008F-4262-A373-1817897CA959}" srcOrd="2" destOrd="0" presId="urn:microsoft.com/office/officeart/2005/8/layout/pyramid1"/>
    <dgm:cxn modelId="{317352D2-1796-4896-91C4-AFF324AA82AB}" type="presParOf" srcId="{158EED6A-008F-4262-A373-1817897CA959}" destId="{1C08DDFC-E960-4873-B411-0B36A58622F9}" srcOrd="0" destOrd="0" presId="urn:microsoft.com/office/officeart/2005/8/layout/pyramid1"/>
    <dgm:cxn modelId="{BA3C4463-1C95-4090-9614-67075296C5AB}" type="presParOf" srcId="{158EED6A-008F-4262-A373-1817897CA959}" destId="{7DDFF90E-8351-4BA5-913D-25BEA34224EE}" srcOrd="1" destOrd="0" presId="urn:microsoft.com/office/officeart/2005/8/layout/pyramid1"/>
    <dgm:cxn modelId="{5F885EA4-FEAE-400F-B493-2B5D4959F69F}" type="presParOf" srcId="{84BBE40C-9D07-47CA-AC65-50C6C2B86CB3}" destId="{7F6020B7-2D41-4D11-93E3-FC8094479AB9}" srcOrd="3" destOrd="0" presId="urn:microsoft.com/office/officeart/2005/8/layout/pyramid1"/>
    <dgm:cxn modelId="{CEFB105D-2088-43FA-97B7-6182ABDDD3FB}" type="presParOf" srcId="{7F6020B7-2D41-4D11-93E3-FC8094479AB9}" destId="{C40A8A28-B02F-422B-B5A1-9D4C9A98D4C8}" srcOrd="0" destOrd="0" presId="urn:microsoft.com/office/officeart/2005/8/layout/pyramid1"/>
    <dgm:cxn modelId="{CBEFB809-F316-453B-912E-F9A959481E3A}" type="presParOf" srcId="{7F6020B7-2D41-4D11-93E3-FC8094479AB9}" destId="{D04AC476-0BBD-461D-ACAB-FED622A501E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48FC1-AEC9-4F0F-BAD4-90200BEB654E}">
      <dsp:nvSpPr>
        <dsp:cNvPr id="0" name=""/>
        <dsp:cNvSpPr/>
      </dsp:nvSpPr>
      <dsp:spPr>
        <a:xfrm>
          <a:off x="1940131" y="0"/>
          <a:ext cx="1293421" cy="863101"/>
        </a:xfrm>
        <a:prstGeom prst="trapezoid">
          <a:avLst>
            <a:gd name="adj" fmla="val 74929"/>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1"/>
              </a:solidFill>
              <a:latin typeface="+mn-lt"/>
              <a:ea typeface="黑体" pitchFamily="49" charset="-122"/>
              <a:cs typeface="+mn-cs"/>
            </a:rPr>
            <a:t>确诊者</a:t>
          </a:r>
          <a:r>
            <a:rPr lang="en-US" altLang="zh-CN" sz="1800" b="1" kern="1200" dirty="0" smtClean="0">
              <a:solidFill>
                <a:schemeClr val="tx1"/>
              </a:solidFill>
              <a:latin typeface="+mn-lt"/>
              <a:ea typeface="黑体" pitchFamily="49" charset="-122"/>
              <a:cs typeface="+mn-cs"/>
            </a:rPr>
            <a:t/>
          </a:r>
          <a:br>
            <a:rPr lang="en-US" altLang="zh-CN" sz="1800" b="1" kern="1200" dirty="0" smtClean="0">
              <a:solidFill>
                <a:schemeClr val="tx1"/>
              </a:solidFill>
              <a:latin typeface="+mn-lt"/>
              <a:ea typeface="黑体" pitchFamily="49" charset="-122"/>
              <a:cs typeface="+mn-cs"/>
            </a:rPr>
          </a:br>
          <a:r>
            <a:rPr lang="zh-CN" altLang="en-US" sz="1800" b="1" kern="1200" dirty="0" smtClean="0">
              <a:solidFill>
                <a:schemeClr val="tx1"/>
              </a:solidFill>
              <a:latin typeface="+mn-lt"/>
              <a:ea typeface="黑体" pitchFamily="49" charset="-122"/>
              <a:cs typeface="+mn-cs"/>
            </a:rPr>
            <a:t>（实验室）</a:t>
          </a:r>
          <a:endParaRPr lang="zh-CN" altLang="en-US" sz="1800" b="1" kern="1200" dirty="0">
            <a:solidFill>
              <a:schemeClr val="tx1"/>
            </a:solidFill>
            <a:latin typeface="+mn-lt"/>
            <a:ea typeface="黑体" pitchFamily="49" charset="-122"/>
            <a:cs typeface="+mn-cs"/>
          </a:endParaRPr>
        </a:p>
      </dsp:txBody>
      <dsp:txXfrm>
        <a:off x="1940131" y="0"/>
        <a:ext cx="1293421" cy="863101"/>
      </dsp:txXfrm>
    </dsp:sp>
    <dsp:sp modelId="{A952D299-93D2-4C79-B279-B53A28B4F0DE}">
      <dsp:nvSpPr>
        <dsp:cNvPr id="0" name=""/>
        <dsp:cNvSpPr/>
      </dsp:nvSpPr>
      <dsp:spPr>
        <a:xfrm>
          <a:off x="1311425" y="872216"/>
          <a:ext cx="2586842" cy="863101"/>
        </a:xfrm>
        <a:prstGeom prst="trapezoid">
          <a:avLst>
            <a:gd name="adj" fmla="val 74929"/>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274E75"/>
              </a:solidFill>
              <a:latin typeface="+mn-lt"/>
              <a:ea typeface="黑体" pitchFamily="49" charset="-122"/>
              <a:cs typeface="+mn-cs"/>
            </a:rPr>
            <a:t>就诊者（医院）</a:t>
          </a:r>
          <a:endParaRPr lang="zh-CN" altLang="en-US" sz="1800" b="1" kern="1200" dirty="0">
            <a:solidFill>
              <a:srgbClr val="274E75"/>
            </a:solidFill>
            <a:latin typeface="+mn-lt"/>
            <a:ea typeface="黑体" pitchFamily="49" charset="-122"/>
            <a:cs typeface="+mn-cs"/>
          </a:endParaRPr>
        </a:p>
      </dsp:txBody>
      <dsp:txXfrm>
        <a:off x="1764123" y="872216"/>
        <a:ext cx="1681447" cy="863101"/>
      </dsp:txXfrm>
    </dsp:sp>
    <dsp:sp modelId="{1C08DDFC-E960-4873-B411-0B36A58622F9}">
      <dsp:nvSpPr>
        <dsp:cNvPr id="0" name=""/>
        <dsp:cNvSpPr/>
      </dsp:nvSpPr>
      <dsp:spPr>
        <a:xfrm>
          <a:off x="646710" y="1726203"/>
          <a:ext cx="3880263" cy="863101"/>
        </a:xfrm>
        <a:prstGeom prst="trapezoid">
          <a:avLst>
            <a:gd name="adj" fmla="val 74929"/>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274E75"/>
              </a:solidFill>
              <a:latin typeface="+mn-lt"/>
              <a:ea typeface="黑体" pitchFamily="49" charset="-122"/>
              <a:cs typeface="+mn-cs"/>
            </a:rPr>
            <a:t>显性感染者（家长）</a:t>
          </a:r>
          <a:endParaRPr lang="zh-CN" altLang="en-US" sz="1800" b="1" kern="1200" dirty="0">
            <a:solidFill>
              <a:srgbClr val="274E75"/>
            </a:solidFill>
            <a:latin typeface="+mn-lt"/>
            <a:ea typeface="黑体" pitchFamily="49" charset="-122"/>
            <a:cs typeface="+mn-cs"/>
          </a:endParaRPr>
        </a:p>
      </dsp:txBody>
      <dsp:txXfrm>
        <a:off x="1325756" y="1726203"/>
        <a:ext cx="2522171" cy="863101"/>
      </dsp:txXfrm>
    </dsp:sp>
    <dsp:sp modelId="{C40A8A28-B02F-422B-B5A1-9D4C9A98D4C8}">
      <dsp:nvSpPr>
        <dsp:cNvPr id="0" name=""/>
        <dsp:cNvSpPr/>
      </dsp:nvSpPr>
      <dsp:spPr>
        <a:xfrm>
          <a:off x="0" y="2589305"/>
          <a:ext cx="5173684" cy="863101"/>
        </a:xfrm>
        <a:prstGeom prst="trapezoid">
          <a:avLst>
            <a:gd name="adj" fmla="val 74929"/>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274E75"/>
              </a:solidFill>
              <a:latin typeface="+mn-lt"/>
              <a:ea typeface="黑体" pitchFamily="49" charset="-122"/>
              <a:cs typeface="+mn-cs"/>
            </a:rPr>
            <a:t>感染者（学校）</a:t>
          </a:r>
          <a:endParaRPr lang="zh-CN" altLang="en-US" sz="1800" b="1" kern="1200" dirty="0">
            <a:solidFill>
              <a:srgbClr val="274E75"/>
            </a:solidFill>
            <a:latin typeface="+mn-lt"/>
            <a:ea typeface="黑体" pitchFamily="49" charset="-122"/>
            <a:cs typeface="+mn-cs"/>
          </a:endParaRPr>
        </a:p>
      </dsp:txBody>
      <dsp:txXfrm>
        <a:off x="905394" y="2589305"/>
        <a:ext cx="3362895" cy="86310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1B443-D1E0-4002-9A85-1C6979B0F3D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A0009B-7C06-43C3-A8E6-C52A0FA3DBC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Classification of noroviruses into 7 </a:t>
            </a:r>
            <a:r>
              <a:rPr lang="en-US" altLang="zh-CN" sz="1200" b="0" i="0" kern="1200" dirty="0" err="1">
                <a:solidFill>
                  <a:schemeClr val="tx1"/>
                </a:solidFill>
                <a:effectLst/>
                <a:latin typeface="+mn-lt"/>
                <a:ea typeface="+mn-ea"/>
                <a:cs typeface="+mn-cs"/>
              </a:rPr>
              <a:t>genogroups</a:t>
            </a:r>
            <a:r>
              <a:rPr lang="en-US" altLang="zh-CN" sz="1200" b="0" i="0" kern="1200" dirty="0">
                <a:solidFill>
                  <a:schemeClr val="tx1"/>
                </a:solidFill>
                <a:effectLst/>
                <a:latin typeface="+mn-lt"/>
                <a:ea typeface="+mn-ea"/>
                <a:cs typeface="+mn-cs"/>
              </a:rPr>
              <a:t> (GI to GVII) based on amino acid sequence diversity in the complete VP1 capsid protein. To build the phylogenetic tree, capsid sequences from 105 strains representing the spatial and temporal sequence diversity of noroviruses from diverse geographic regions across the world were selected. Viruses belonging to GI, GII, and GIV infect humans, except GII.11, GII.18, and GII.19 viruses, which infect porcine species, and GIV.2 viruses, which infect canine species. GII.15 viruses, which have been detected only in humans, form a tentative new </a:t>
            </a:r>
            <a:r>
              <a:rPr lang="en-US" altLang="zh-CN" sz="1200" b="0" i="0" kern="1200" dirty="0" err="1">
                <a:solidFill>
                  <a:schemeClr val="tx1"/>
                </a:solidFill>
                <a:effectLst/>
                <a:latin typeface="+mn-lt"/>
                <a:ea typeface="+mn-ea"/>
                <a:cs typeface="+mn-cs"/>
              </a:rPr>
              <a:t>genogroup</a:t>
            </a:r>
            <a:r>
              <a:rPr lang="en-US" altLang="zh-CN" sz="1200" b="0" i="0" kern="1200" dirty="0">
                <a:solidFill>
                  <a:schemeClr val="tx1"/>
                </a:solidFill>
                <a:effectLst/>
                <a:latin typeface="+mn-lt"/>
                <a:ea typeface="+mn-ea"/>
                <a:cs typeface="+mn-cs"/>
              </a:rPr>
              <a:t> (dotted circle). GIII viruses infect cows and sheep, GIV.2 infects canines, GV.1 and GV.2 infect mice and rats, respectively, and GVI and GVII infect canine species. GII.4 viruses (arrow) are responsible for the majority of norovirus infections worldwide. The scale bar reflects the number of amino acid substitutions per site.</a:t>
            </a:r>
            <a:endParaRPr lang="zh-CN" altLang="en-US" dirty="0"/>
          </a:p>
        </p:txBody>
      </p:sp>
      <p:sp>
        <p:nvSpPr>
          <p:cNvPr id="4" name="灯片编号占位符 3"/>
          <p:cNvSpPr>
            <a:spLocks noGrp="1"/>
          </p:cNvSpPr>
          <p:nvPr>
            <p:ph type="sldNum" sz="quarter" idx="10"/>
          </p:nvPr>
        </p:nvSpPr>
        <p:spPr/>
        <p:txBody>
          <a:bodyPr/>
          <a:lstStyle/>
          <a:p>
            <a:pPr>
              <a:defRPr/>
            </a:pPr>
            <a:fld id="{BA8A9291-47C1-451F-964D-4FE0198E176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hasCustomPrompt="1"/>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C913308-F349-4B6D-A68A-DD1791B4A57B}" type="slidenum">
              <a:rPr lang="zh-CN" altLang="en-US" smtClean="0"/>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hasCustomPrompt="1"/>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4" name="Text Placeholder 3"/>
          <p:cNvSpPr>
            <a:spLocks noGrp="1"/>
          </p:cNvSpPr>
          <p:nvPr>
            <p:ph type="body" sz="half" idx="2" hasCustomPrompt="1"/>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C913308-F349-4B6D-A68A-DD1791B4A57B}" type="slidenum">
              <a:rPr lang="zh-CN" altLang="en-US" smtClean="0"/>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4" name="Text Placeholder 3"/>
          <p:cNvSpPr>
            <a:spLocks noGrp="1"/>
          </p:cNvSpPr>
          <p:nvPr>
            <p:ph type="body" sz="half" idx="2" hasCustomPrompt="1"/>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942416" y="627406"/>
            <a:ext cx="4716348" cy="5283817"/>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1942415" y="2133600"/>
            <a:ext cx="6591985" cy="377762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942416" y="2136706"/>
            <a:ext cx="3197531" cy="376739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5337307" y="2136706"/>
            <a:ext cx="3197093" cy="376739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942415" y="2802888"/>
            <a:ext cx="3197532" cy="3105703"/>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5333715" y="2799660"/>
            <a:ext cx="3195680" cy="3105703"/>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4743494" y="446089"/>
            <a:ext cx="3790906" cy="5414963"/>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043608" y="404664"/>
            <a:ext cx="6126162" cy="830997"/>
          </a:xfrm>
          <a:prstGeom prst="rect">
            <a:avLst/>
          </a:prstGeom>
          <a:noFill/>
          <a:ln w="9525">
            <a:noFill/>
            <a:miter lim="800000"/>
          </a:ln>
        </p:spPr>
        <p:txBody>
          <a:bodyPr>
            <a:spAutoFit/>
          </a:bodyPr>
          <a:lstStyle/>
          <a:p>
            <a:pPr algn="ctr">
              <a:spcBef>
                <a:spcPct val="50000"/>
              </a:spcBef>
            </a:pPr>
            <a:r>
              <a:rPr lang="zh-CN" altLang="en-US" sz="4800" b="1" dirty="0">
                <a:solidFill>
                  <a:srgbClr val="FF0000"/>
                </a:solidFill>
                <a:latin typeface="黑体" panose="02010609060101010101" pitchFamily="49" charset="-122"/>
                <a:ea typeface="黑体" panose="02010609060101010101" pitchFamily="49" charset="-122"/>
              </a:rPr>
              <a:t>诺如病毒</a:t>
            </a:r>
            <a:endParaRPr lang="zh-CN" altLang="en-US" sz="4800" b="1" dirty="0">
              <a:solidFill>
                <a:srgbClr val="FF0000"/>
              </a:solidFill>
              <a:latin typeface="黑体" panose="02010609060101010101" pitchFamily="49" charset="-122"/>
              <a:ea typeface="黑体" panose="02010609060101010101" pitchFamily="49" charset="-122"/>
            </a:endParaRPr>
          </a:p>
        </p:txBody>
      </p:sp>
      <p:pic>
        <p:nvPicPr>
          <p:cNvPr id="5123" name="Picture 4" descr="Norovirus"/>
          <p:cNvPicPr>
            <a:picLocks noChangeAspect="1" noChangeArrowheads="1"/>
          </p:cNvPicPr>
          <p:nvPr/>
        </p:nvPicPr>
        <p:blipFill>
          <a:blip r:embed="rId1"/>
          <a:srcRect/>
          <a:stretch>
            <a:fillRect/>
          </a:stretch>
        </p:blipFill>
        <p:spPr bwMode="auto">
          <a:xfrm>
            <a:off x="2195736" y="1700808"/>
            <a:ext cx="4192588" cy="423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780" y="524510"/>
            <a:ext cx="8521700" cy="1320800"/>
          </a:xfrm>
        </p:spPr>
        <p:txBody>
          <a:bodyPr>
            <a:normAutofit/>
          </a:bodyPr>
          <a:lstStyle/>
          <a:p>
            <a:r>
              <a:rPr lang="zh-CN" altLang="en-US" dirty="0" smtClean="0">
                <a:solidFill>
                  <a:schemeClr val="tx1"/>
                </a:solidFill>
                <a:latin typeface="黑体" panose="02010609060101010101" pitchFamily="49" charset="-122"/>
                <a:ea typeface="黑体" panose="02010609060101010101" pitchFamily="49" charset="-122"/>
              </a:rPr>
              <a:t>学校传染病监测和疫情报告</a:t>
            </a:r>
            <a:r>
              <a:rPr lang="en-US" altLang="zh-CN" dirty="0" smtClean="0">
                <a:solidFill>
                  <a:schemeClr val="tx1"/>
                </a:solidFill>
                <a:latin typeface="黑体" panose="02010609060101010101" pitchFamily="49" charset="-122"/>
                <a:ea typeface="黑体" panose="02010609060101010101" pitchFamily="49" charset="-122"/>
              </a:rPr>
              <a:t>——</a:t>
            </a:r>
            <a:r>
              <a:rPr lang="zh-CN" altLang="en-US" dirty="0" smtClean="0">
                <a:solidFill>
                  <a:srgbClr val="FF0000"/>
                </a:solidFill>
                <a:latin typeface="黑体" panose="02010609060101010101" pitchFamily="49" charset="-122"/>
                <a:ea typeface="黑体" panose="02010609060101010101" pitchFamily="49" charset="-122"/>
              </a:rPr>
              <a:t>症状监测</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79512" y="1340768"/>
            <a:ext cx="8207375" cy="1944216"/>
          </a:xfrm>
        </p:spPr>
        <p:txBody>
          <a:bodyPr/>
          <a:lstStyle/>
          <a:p>
            <a:pPr>
              <a:lnSpc>
                <a:spcPct val="150000"/>
              </a:lnSpc>
              <a:buFont typeface="Wingdings" panose="05000000000000000000" pitchFamily="2" charset="2"/>
              <a:buChar char="Ø"/>
            </a:pPr>
            <a:r>
              <a:rPr lang="zh-CN" altLang="en-US" sz="3200" dirty="0" smtClean="0"/>
              <a:t>等医院反馈为法定传染病？</a:t>
            </a:r>
            <a:endParaRPr lang="en-US" altLang="zh-CN" sz="3200" dirty="0" smtClean="0"/>
          </a:p>
          <a:p>
            <a:pPr>
              <a:lnSpc>
                <a:spcPct val="150000"/>
              </a:lnSpc>
              <a:buFont typeface="Wingdings" panose="05000000000000000000" pitchFamily="2" charset="2"/>
              <a:buChar char="Ø"/>
            </a:pPr>
            <a:r>
              <a:rPr lang="zh-CN" altLang="en-US" sz="3200" dirty="0" smtClean="0"/>
              <a:t>等具体诊断为诺如病毒？</a:t>
            </a:r>
            <a:endParaRPr lang="zh-CN" altLang="en-US" sz="3200" dirty="0"/>
          </a:p>
        </p:txBody>
      </p:sp>
      <p:pic>
        <p:nvPicPr>
          <p:cNvPr id="450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8184" y="1272339"/>
            <a:ext cx="2550622" cy="1808244"/>
          </a:xfrm>
          <a:prstGeom prst="rect">
            <a:avLst/>
          </a:prstGeom>
          <a:solidFill>
            <a:schemeClr val="bg1">
              <a:alpha val="0"/>
            </a:schemeClr>
          </a:solidFill>
          <a:ln>
            <a:noFill/>
          </a:ln>
        </p:spPr>
      </p:pic>
      <p:sp>
        <p:nvSpPr>
          <p:cNvPr id="8" name="右弧形箭头 7"/>
          <p:cNvSpPr/>
          <p:nvPr/>
        </p:nvSpPr>
        <p:spPr>
          <a:xfrm rot="11079006" flipH="1">
            <a:off x="5231902" y="5368837"/>
            <a:ext cx="333872" cy="768969"/>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9" name="右弧形箭头 8"/>
          <p:cNvSpPr/>
          <p:nvPr/>
        </p:nvSpPr>
        <p:spPr>
          <a:xfrm rot="11079006" flipH="1">
            <a:off x="4530611" y="4562426"/>
            <a:ext cx="333872" cy="768969"/>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10" name="右弧形箭头 9"/>
          <p:cNvSpPr/>
          <p:nvPr/>
        </p:nvSpPr>
        <p:spPr>
          <a:xfrm rot="11079006" flipH="1">
            <a:off x="3810534" y="3561777"/>
            <a:ext cx="333872" cy="768969"/>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11" name="文本框 12"/>
          <p:cNvSpPr txBox="1"/>
          <p:nvPr/>
        </p:nvSpPr>
        <p:spPr>
          <a:xfrm>
            <a:off x="4499990" y="3716783"/>
            <a:ext cx="2133479"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病毒阳性率</a:t>
            </a:r>
            <a:endParaRPr lang="zh-CN" altLang="en-US" b="1" dirty="0">
              <a:solidFill>
                <a:srgbClr val="C00000"/>
              </a:solidFill>
              <a:latin typeface="黑体" panose="02010609060101010101" pitchFamily="49" charset="-122"/>
              <a:ea typeface="黑体" panose="02010609060101010101" pitchFamily="49" charset="-122"/>
            </a:endParaRPr>
          </a:p>
        </p:txBody>
      </p:sp>
      <p:graphicFrame>
        <p:nvGraphicFramePr>
          <p:cNvPr id="12" name="内容占位符 7"/>
          <p:cNvGraphicFramePr/>
          <p:nvPr/>
        </p:nvGraphicFramePr>
        <p:xfrm>
          <a:off x="27440" y="3094893"/>
          <a:ext cx="5173685" cy="3452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框 15"/>
          <p:cNvSpPr txBox="1"/>
          <p:nvPr/>
        </p:nvSpPr>
        <p:spPr>
          <a:xfrm>
            <a:off x="5364087" y="4762244"/>
            <a:ext cx="2880321"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就诊率</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4" name="文本框 16"/>
          <p:cNvSpPr txBox="1"/>
          <p:nvPr/>
        </p:nvSpPr>
        <p:spPr>
          <a:xfrm>
            <a:off x="5977184" y="5568655"/>
            <a:ext cx="2450267" cy="369332"/>
          </a:xfrm>
          <a:prstGeom prst="rect">
            <a:avLst/>
          </a:prstGeom>
          <a:noFill/>
        </p:spPr>
        <p:txBody>
          <a:bodyPr wrap="square" rtlCol="0">
            <a:spAutoFit/>
          </a:bodyPr>
          <a:lstStyle/>
          <a:p>
            <a:r>
              <a:rPr lang="zh-CN" altLang="en-US" b="1" dirty="0">
                <a:solidFill>
                  <a:srgbClr val="C00000"/>
                </a:solidFill>
                <a:latin typeface="黑体" panose="02010609060101010101" pitchFamily="49" charset="-122"/>
                <a:ea typeface="黑体" panose="02010609060101010101" pitchFamily="49" charset="-122"/>
              </a:rPr>
              <a:t>显性感染率</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4" name="矩形 3"/>
          <p:cNvSpPr/>
          <p:nvPr/>
        </p:nvSpPr>
        <p:spPr>
          <a:xfrm>
            <a:off x="6873314" y="6488668"/>
            <a:ext cx="2270686" cy="369332"/>
          </a:xfrm>
          <a:prstGeom prst="rect">
            <a:avLst/>
          </a:prstGeom>
        </p:spPr>
        <p:txBody>
          <a:bodyPr wrap="none">
            <a:spAutoFit/>
          </a:bodyPr>
          <a:lstStyle/>
          <a:p>
            <a:r>
              <a:rPr lang="en-US" altLang="zh-CN" b="1" dirty="0"/>
              <a:t>DB11/T 1326—2016</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880" y="543601"/>
            <a:ext cx="7992888" cy="1320800"/>
          </a:xfrm>
        </p:spPr>
        <p:txBody>
          <a:bodyPr/>
          <a:lstStyle/>
          <a:p>
            <a:r>
              <a:rPr lang="zh-CN" altLang="zh-CN" b="1" dirty="0" smtClean="0">
                <a:solidFill>
                  <a:schemeClr val="tx1"/>
                </a:solidFill>
              </a:rPr>
              <a:t>学校学生呕吐</a:t>
            </a:r>
            <a:r>
              <a:rPr lang="zh-CN" altLang="en-US" b="1" dirty="0" smtClean="0">
                <a:solidFill>
                  <a:schemeClr val="tx1"/>
                </a:solidFill>
              </a:rPr>
              <a:t>了！（诺如）</a:t>
            </a:r>
            <a:endParaRPr lang="zh-CN" altLang="en-US" b="1" dirty="0">
              <a:solidFill>
                <a:schemeClr val="tx1"/>
              </a:solidFill>
            </a:endParaRPr>
          </a:p>
        </p:txBody>
      </p:sp>
      <p:sp>
        <p:nvSpPr>
          <p:cNvPr id="3" name="内容占位符 2"/>
          <p:cNvSpPr>
            <a:spLocks noGrp="1"/>
          </p:cNvSpPr>
          <p:nvPr>
            <p:ph idx="1"/>
          </p:nvPr>
        </p:nvSpPr>
        <p:spPr>
          <a:xfrm>
            <a:off x="395536" y="1268760"/>
            <a:ext cx="5688632" cy="5183187"/>
          </a:xfrm>
        </p:spPr>
        <p:txBody>
          <a:bodyPr>
            <a:normAutofit/>
          </a:bodyPr>
          <a:lstStyle/>
          <a:p>
            <a:pPr marL="0" indent="0">
              <a:lnSpc>
                <a:spcPct val="150000"/>
              </a:lnSpc>
              <a:buNone/>
            </a:pPr>
            <a:r>
              <a:rPr lang="zh-CN" altLang="zh-CN" sz="2000" b="1" dirty="0" smtClean="0"/>
              <a:t>立即按照消毒</a:t>
            </a:r>
            <a:r>
              <a:rPr lang="zh-CN" altLang="zh-CN" sz="2000" b="1" dirty="0"/>
              <a:t>和应急</a:t>
            </a:r>
            <a:r>
              <a:rPr lang="zh-CN" altLang="zh-CN" sz="2000" b="1" dirty="0" smtClean="0"/>
              <a:t>处置</a:t>
            </a:r>
            <a:r>
              <a:rPr lang="zh-CN" altLang="en-US" sz="2000" b="1" dirty="0" smtClean="0"/>
              <a:t>（</a:t>
            </a:r>
            <a:r>
              <a:rPr lang="zh-CN" altLang="en-US" sz="2000" b="1" dirty="0" smtClean="0">
                <a:solidFill>
                  <a:srgbClr val="FF0000"/>
                </a:solidFill>
              </a:rPr>
              <a:t>酒精、免洗手消、滴露无效</a:t>
            </a:r>
            <a:r>
              <a:rPr lang="zh-CN" altLang="en-US" sz="2000" b="1" dirty="0" smtClean="0"/>
              <a:t>）</a:t>
            </a:r>
            <a:r>
              <a:rPr lang="zh-CN" altLang="zh-CN" sz="2000" b="1" dirty="0" smtClean="0"/>
              <a:t>。</a:t>
            </a:r>
            <a:endParaRPr lang="zh-CN" altLang="zh-CN" sz="2000" b="1" dirty="0"/>
          </a:p>
          <a:p>
            <a:pPr marL="0" indent="0">
              <a:lnSpc>
                <a:spcPct val="150000"/>
              </a:lnSpc>
              <a:buNone/>
            </a:pPr>
            <a:r>
              <a:rPr lang="en-US" altLang="zh-CN" sz="2000" b="1" dirty="0" smtClean="0"/>
              <a:t>  </a:t>
            </a:r>
            <a:r>
              <a:rPr lang="zh-CN" altLang="zh-CN" sz="2000" b="1" dirty="0" smtClean="0"/>
              <a:t>发病学生（单独</a:t>
            </a:r>
            <a:r>
              <a:rPr lang="zh-CN" altLang="zh-CN" sz="2000" b="1" dirty="0"/>
              <a:t>隔离，通知老师带其就医或回家休息。立即向校医汇报。</a:t>
            </a:r>
            <a:endParaRPr lang="zh-CN" altLang="zh-CN" sz="2000" b="1" dirty="0"/>
          </a:p>
          <a:p>
            <a:pPr marL="0" indent="0">
              <a:lnSpc>
                <a:spcPct val="150000"/>
              </a:lnSpc>
              <a:buNone/>
            </a:pPr>
            <a:r>
              <a:rPr lang="en-US" altLang="zh-CN" sz="2000" b="1" dirty="0" smtClean="0"/>
              <a:t>   2</a:t>
            </a:r>
            <a:r>
              <a:rPr lang="zh-CN" altLang="zh-CN" sz="2000" b="1" dirty="0"/>
              <a:t>例以下病例由学校自行</a:t>
            </a:r>
            <a:r>
              <a:rPr lang="zh-CN" altLang="zh-CN" sz="2000" b="1" dirty="0" smtClean="0"/>
              <a:t>处置，若</a:t>
            </a:r>
            <a:r>
              <a:rPr lang="zh-CN" altLang="zh-CN" sz="2000" b="1" dirty="0"/>
              <a:t>达到聚集性疫情</a:t>
            </a:r>
            <a:r>
              <a:rPr lang="zh-CN" altLang="zh-CN" sz="2000" b="1" dirty="0" smtClean="0"/>
              <a:t>标准</a:t>
            </a:r>
            <a:r>
              <a:rPr lang="zh-CN" altLang="en-US" sz="2000" b="1" dirty="0" smtClean="0"/>
              <a:t>（</a:t>
            </a:r>
            <a:r>
              <a:rPr lang="en-US" altLang="zh-CN" sz="2000" b="1" dirty="0" smtClean="0">
                <a:solidFill>
                  <a:srgbClr val="FF0000"/>
                </a:solidFill>
              </a:rPr>
              <a:t>3</a:t>
            </a:r>
            <a:r>
              <a:rPr lang="zh-CN" altLang="en-US" sz="2000" b="1" dirty="0" smtClean="0">
                <a:solidFill>
                  <a:srgbClr val="FF0000"/>
                </a:solidFill>
              </a:rPr>
              <a:t>天</a:t>
            </a:r>
            <a:r>
              <a:rPr lang="en-US" altLang="zh-CN" sz="2000" b="1" dirty="0" smtClean="0">
                <a:solidFill>
                  <a:srgbClr val="FF0000"/>
                </a:solidFill>
              </a:rPr>
              <a:t>3</a:t>
            </a:r>
            <a:r>
              <a:rPr lang="zh-CN" altLang="en-US" sz="2000" b="1" dirty="0" smtClean="0">
                <a:solidFill>
                  <a:srgbClr val="FF0000"/>
                </a:solidFill>
              </a:rPr>
              <a:t>例</a:t>
            </a:r>
            <a:r>
              <a:rPr lang="zh-CN" altLang="en-US" sz="2000" b="1" dirty="0" smtClean="0"/>
              <a:t>）</a:t>
            </a:r>
            <a:endParaRPr lang="en-US" altLang="zh-CN" sz="2000" b="1" dirty="0" smtClean="0"/>
          </a:p>
          <a:p>
            <a:pPr marL="0" indent="0">
              <a:lnSpc>
                <a:spcPct val="150000"/>
              </a:lnSpc>
              <a:buNone/>
            </a:pPr>
            <a:r>
              <a:rPr lang="zh-CN" altLang="en-US" sz="2000" b="1" dirty="0" smtClean="0"/>
              <a:t>       学校</a:t>
            </a:r>
            <a:r>
              <a:rPr lang="en-US" altLang="zh-CN" sz="2000" b="1" dirty="0"/>
              <a:t>——</a:t>
            </a:r>
            <a:r>
              <a:rPr lang="zh-CN" altLang="zh-CN" sz="2000" b="1" dirty="0" smtClean="0"/>
              <a:t>需</a:t>
            </a:r>
            <a:r>
              <a:rPr lang="zh-CN" altLang="zh-CN" sz="2000" b="1" dirty="0"/>
              <a:t>立即电话汇报向</a:t>
            </a:r>
            <a:r>
              <a:rPr lang="zh-CN" altLang="zh-CN" sz="2000" b="1" dirty="0" smtClean="0">
                <a:solidFill>
                  <a:srgbClr val="FF0000"/>
                </a:solidFill>
              </a:rPr>
              <a:t>地段</a:t>
            </a:r>
            <a:r>
              <a:rPr lang="zh-CN" altLang="zh-CN" sz="2000" b="1" dirty="0">
                <a:solidFill>
                  <a:srgbClr val="FF0000"/>
                </a:solidFill>
              </a:rPr>
              <a:t>保健科</a:t>
            </a:r>
            <a:r>
              <a:rPr lang="zh-CN" altLang="en-US" sz="2000" b="1" dirty="0" smtClean="0"/>
              <a:t>       </a:t>
            </a:r>
            <a:endParaRPr lang="en-US" altLang="zh-CN" sz="2000" b="1" dirty="0" smtClean="0"/>
          </a:p>
          <a:p>
            <a:pPr>
              <a:lnSpc>
                <a:spcPct val="150000"/>
              </a:lnSpc>
              <a:buFont typeface="Wingdings 3" panose="05040102010807070707" charset="2"/>
              <a:buChar char="u"/>
            </a:pPr>
            <a:endParaRPr lang="zh-CN" altLang="en-US" sz="2400" b="1"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754814">
            <a:off x="6121795" y="2052703"/>
            <a:ext cx="3790950" cy="335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724128" y="1235894"/>
            <a:ext cx="3262432" cy="461665"/>
          </a:xfrm>
          <a:prstGeom prst="rect">
            <a:avLst/>
          </a:prstGeom>
          <a:noFill/>
        </p:spPr>
        <p:txBody>
          <a:bodyPr wrap="none" rtlCol="0">
            <a:spAutoFit/>
          </a:bodyPr>
          <a:lstStyle/>
          <a:p>
            <a:r>
              <a:rPr lang="zh-CN" altLang="en-US" sz="2400" b="1" dirty="0" smtClean="0">
                <a:solidFill>
                  <a:srgbClr val="FF0000"/>
                </a:solidFill>
              </a:rPr>
              <a:t>请通知到每一位老师！</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circle(in)">
                                      <p:cBhvr>
                                        <p:cTn id="1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783455" y="2492896"/>
            <a:ext cx="4347408" cy="3456384"/>
          </a:xfrm>
          <a:prstGeom prst="rect">
            <a:avLst/>
          </a:prstGeom>
        </p:spPr>
      </p:pic>
      <p:sp>
        <p:nvSpPr>
          <p:cNvPr id="2" name="标题 1"/>
          <p:cNvSpPr>
            <a:spLocks noGrp="1"/>
          </p:cNvSpPr>
          <p:nvPr>
            <p:ph type="title"/>
          </p:nvPr>
        </p:nvSpPr>
        <p:spPr>
          <a:xfrm>
            <a:off x="1187624" y="563934"/>
            <a:ext cx="7704856" cy="1280890"/>
          </a:xfrm>
        </p:spPr>
        <p:txBody>
          <a:bodyPr>
            <a:normAutofit/>
          </a:bodyPr>
          <a:lstStyle/>
          <a:p>
            <a:r>
              <a:rPr lang="zh-CN" altLang="en-US" b="1" dirty="0" smtClean="0">
                <a:solidFill>
                  <a:schemeClr val="tx1"/>
                </a:solidFill>
              </a:rPr>
              <a:t>学校或托幼机构发生疫情了！</a:t>
            </a:r>
            <a:r>
              <a:rPr lang="en-US" altLang="zh-CN" b="1" dirty="0" smtClean="0">
                <a:solidFill>
                  <a:schemeClr val="tx1"/>
                </a:solidFill>
              </a:rPr>
              <a:t>(</a:t>
            </a:r>
            <a:r>
              <a:rPr lang="zh-CN" altLang="en-US" b="1" dirty="0" smtClean="0">
                <a:solidFill>
                  <a:schemeClr val="tx1"/>
                </a:solidFill>
              </a:rPr>
              <a:t>诺如</a:t>
            </a:r>
            <a:r>
              <a:rPr lang="en-US" altLang="zh-CN" b="1" dirty="0" smtClean="0">
                <a:solidFill>
                  <a:schemeClr val="tx1"/>
                </a:solidFill>
              </a:rPr>
              <a:t>)</a:t>
            </a:r>
            <a:endParaRPr lang="zh-CN" altLang="en-US" b="1" dirty="0">
              <a:solidFill>
                <a:schemeClr val="tx1"/>
              </a:solidFill>
            </a:endParaRPr>
          </a:p>
        </p:txBody>
      </p:sp>
      <p:sp>
        <p:nvSpPr>
          <p:cNvPr id="3" name="内容占位符 2"/>
          <p:cNvSpPr>
            <a:spLocks noGrp="1"/>
          </p:cNvSpPr>
          <p:nvPr>
            <p:ph idx="1"/>
          </p:nvPr>
        </p:nvSpPr>
        <p:spPr>
          <a:xfrm>
            <a:off x="638510" y="2060848"/>
            <a:ext cx="7490792" cy="3777622"/>
          </a:xfrm>
        </p:spPr>
        <p:txBody>
          <a:bodyPr>
            <a:normAutofit/>
          </a:bodyPr>
          <a:lstStyle/>
          <a:p>
            <a:pPr marL="0" indent="0">
              <a:buNone/>
            </a:pPr>
            <a:r>
              <a:rPr lang="zh-CN" altLang="en-US" b="1" dirty="0" smtClean="0"/>
              <a:t>    准备资料：人员分布、平面图、发病情况、以往记录，联系人</a:t>
            </a:r>
            <a:r>
              <a:rPr lang="en-US" altLang="zh-CN" b="1" dirty="0" smtClean="0"/>
              <a:t>……</a:t>
            </a:r>
            <a:endParaRPr lang="en-US" altLang="zh-CN" b="1" dirty="0" smtClean="0"/>
          </a:p>
          <a:p>
            <a:pPr marL="0" indent="0">
              <a:buNone/>
            </a:pPr>
            <a:r>
              <a:rPr lang="zh-CN" altLang="en-US" b="1" dirty="0" smtClean="0"/>
              <a:t>    配合工作</a:t>
            </a:r>
            <a:endParaRPr lang="en-US" altLang="zh-CN" b="1" dirty="0" smtClean="0"/>
          </a:p>
          <a:p>
            <a:pPr marL="457200" lvl="1" indent="0">
              <a:buNone/>
            </a:pPr>
            <a:r>
              <a:rPr lang="zh-CN" altLang="en-US" b="1" dirty="0" smtClean="0"/>
              <a:t>和学院沟通；</a:t>
            </a:r>
            <a:endParaRPr lang="en-US" altLang="zh-CN" b="1" dirty="0" smtClean="0"/>
          </a:p>
          <a:p>
            <a:pPr marL="457200" lvl="1" indent="0">
              <a:buNone/>
            </a:pPr>
            <a:r>
              <a:rPr lang="zh-CN" altLang="en-US" b="1" dirty="0" smtClean="0"/>
              <a:t>病例及带毒者管理；</a:t>
            </a:r>
            <a:endParaRPr lang="en-US" altLang="zh-CN" b="1" dirty="0" smtClean="0"/>
          </a:p>
          <a:p>
            <a:pPr marL="457200" lvl="1" indent="0">
              <a:buNone/>
            </a:pPr>
            <a:r>
              <a:rPr lang="zh-CN" altLang="en-US" b="1" dirty="0" smtClean="0"/>
              <a:t>消毒；</a:t>
            </a:r>
            <a:endParaRPr lang="en-US" altLang="zh-CN" b="1" dirty="0" smtClean="0"/>
          </a:p>
          <a:p>
            <a:pPr marL="457200" lvl="1" indent="0">
              <a:buNone/>
            </a:pPr>
            <a:r>
              <a:rPr lang="zh-CN" altLang="en-US" b="1" dirty="0" smtClean="0"/>
              <a:t>采样；</a:t>
            </a:r>
            <a:endParaRPr lang="en-US" altLang="zh-CN" b="1" dirty="0" smtClean="0"/>
          </a:p>
          <a:p>
            <a:pPr marL="457200" lvl="1" indent="0">
              <a:buNone/>
            </a:pPr>
            <a:r>
              <a:rPr lang="zh-CN" altLang="en-US" b="1" dirty="0" smtClean="0"/>
              <a:t>避免人员聚集；</a:t>
            </a:r>
            <a:endParaRPr lang="en-US" altLang="zh-CN" b="1" dirty="0" smtClean="0"/>
          </a:p>
          <a:p>
            <a:pPr marL="457200" lvl="1" indent="0">
              <a:buNone/>
            </a:pPr>
            <a:r>
              <a:rPr lang="zh-CN" altLang="en-US" b="1" dirty="0" smtClean="0"/>
              <a:t>加强食堂和饮用水管理；</a:t>
            </a:r>
            <a:endParaRPr lang="en-US" altLang="zh-CN" b="1" dirty="0" smtClean="0"/>
          </a:p>
          <a:p>
            <a:pPr marL="457200" lvl="1" indent="0">
              <a:buNone/>
            </a:pPr>
            <a:r>
              <a:rPr lang="zh-CN" altLang="en-US" b="1" dirty="0" smtClean="0"/>
              <a:t>报送信息</a:t>
            </a:r>
            <a:endParaRPr lang="en-US" altLang="zh-CN"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9" y="624110"/>
            <a:ext cx="7130752" cy="1280890"/>
          </a:xfrm>
        </p:spPr>
        <p:txBody>
          <a:bodyPr/>
          <a:lstStyle/>
          <a:p>
            <a:r>
              <a:rPr lang="zh-CN" altLang="en-US" dirty="0">
                <a:solidFill>
                  <a:schemeClr val="tx1"/>
                </a:solidFill>
                <a:latin typeface="黑体" panose="02010609060101010101" pitchFamily="49" charset="-122"/>
                <a:ea typeface="黑体" panose="02010609060101010101" pitchFamily="49" charset="-122"/>
              </a:rPr>
              <a:t>防</a:t>
            </a:r>
            <a:r>
              <a:rPr lang="zh-CN" altLang="en-US" dirty="0" smtClean="0">
                <a:solidFill>
                  <a:schemeClr val="tx1"/>
                </a:solidFill>
                <a:latin typeface="黑体" panose="02010609060101010101" pitchFamily="49" charset="-122"/>
                <a:ea typeface="黑体" panose="02010609060101010101" pitchFamily="49" charset="-122"/>
              </a:rPr>
              <a:t>控中存在的问题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403649" y="2133600"/>
            <a:ext cx="7130751" cy="3777622"/>
          </a:xfrm>
        </p:spPr>
        <p:txBody>
          <a:bodyPr>
            <a:noAutofit/>
          </a:bodyPr>
          <a:lstStyle/>
          <a:p>
            <a:pPr>
              <a:lnSpc>
                <a:spcPct val="150000"/>
              </a:lnSpc>
              <a:buFont typeface="Wingdings" panose="05000000000000000000" pitchFamily="2" charset="2"/>
              <a:buChar char="Ø"/>
            </a:pPr>
            <a:r>
              <a:rPr lang="zh-CN" altLang="en-US" sz="2400" b="1" dirty="0" smtClean="0">
                <a:latin typeface="+mn-ea"/>
              </a:rPr>
              <a:t>拖把混用</a:t>
            </a:r>
            <a:endParaRPr lang="en-US" altLang="zh-CN" sz="2400" b="1" dirty="0" smtClean="0">
              <a:latin typeface="+mn-ea"/>
            </a:endParaRPr>
          </a:p>
          <a:p>
            <a:pPr>
              <a:lnSpc>
                <a:spcPct val="150000"/>
              </a:lnSpc>
              <a:buFont typeface="Wingdings" panose="05000000000000000000" pitchFamily="2" charset="2"/>
              <a:buChar char="Ø"/>
            </a:pPr>
            <a:r>
              <a:rPr lang="zh-CN" altLang="en-US" sz="2400" b="1" dirty="0">
                <a:latin typeface="+mn-ea"/>
              </a:rPr>
              <a:t>日常</a:t>
            </a:r>
            <a:r>
              <a:rPr lang="zh-CN" altLang="en-US" sz="2400" b="1" dirty="0" smtClean="0">
                <a:latin typeface="+mn-ea"/>
              </a:rPr>
              <a:t>消毒仅落实于纸面</a:t>
            </a:r>
            <a:endParaRPr lang="en-US" altLang="zh-CN" sz="2400" b="1" dirty="0" smtClean="0">
              <a:latin typeface="+mn-ea"/>
            </a:endParaRPr>
          </a:p>
          <a:p>
            <a:pPr>
              <a:lnSpc>
                <a:spcPct val="150000"/>
              </a:lnSpc>
              <a:buFont typeface="Wingdings" panose="05000000000000000000" pitchFamily="2" charset="2"/>
              <a:buChar char="Ø"/>
            </a:pPr>
            <a:r>
              <a:rPr lang="zh-CN" altLang="en-US" sz="2400" b="1" dirty="0">
                <a:latin typeface="+mn-ea"/>
              </a:rPr>
              <a:t>出现病例</a:t>
            </a:r>
            <a:r>
              <a:rPr lang="zh-CN" altLang="en-US" sz="2400" b="1" dirty="0" smtClean="0">
                <a:latin typeface="+mn-ea"/>
              </a:rPr>
              <a:t>后不知如何处置</a:t>
            </a:r>
            <a:endParaRPr lang="en-US" altLang="zh-CN" sz="2400" b="1" dirty="0" smtClean="0">
              <a:latin typeface="+mn-ea"/>
            </a:endParaRPr>
          </a:p>
          <a:p>
            <a:pPr>
              <a:lnSpc>
                <a:spcPct val="150000"/>
              </a:lnSpc>
              <a:buFont typeface="Wingdings" panose="05000000000000000000" pitchFamily="2" charset="2"/>
              <a:buChar char="Ø"/>
            </a:pPr>
            <a:r>
              <a:rPr lang="zh-CN" altLang="en-US" sz="2400" b="1" dirty="0">
                <a:latin typeface="+mn-ea"/>
              </a:rPr>
              <a:t>因病</a:t>
            </a:r>
            <a:r>
              <a:rPr lang="zh-CN" altLang="en-US" sz="2400" b="1" dirty="0" smtClean="0">
                <a:latin typeface="+mn-ea"/>
              </a:rPr>
              <a:t>缺勤制度形同虚设</a:t>
            </a:r>
            <a:endParaRPr lang="en-US" altLang="zh-CN" sz="2400" b="1" dirty="0" smtClean="0">
              <a:latin typeface="+mn-ea"/>
            </a:endParaRPr>
          </a:p>
          <a:p>
            <a:pPr>
              <a:lnSpc>
                <a:spcPct val="150000"/>
              </a:lnSpc>
              <a:buFont typeface="Wingdings" panose="05000000000000000000" pitchFamily="2" charset="2"/>
              <a:buChar char="Ø"/>
            </a:pPr>
            <a:r>
              <a:rPr lang="zh-CN" altLang="en-US" sz="2400" b="1" dirty="0">
                <a:latin typeface="+mn-ea"/>
              </a:rPr>
              <a:t>小</a:t>
            </a:r>
            <a:r>
              <a:rPr lang="zh-CN" altLang="en-US" sz="2400" b="1" dirty="0" smtClean="0">
                <a:latin typeface="+mn-ea"/>
              </a:rPr>
              <a:t>疫情不上报</a:t>
            </a:r>
            <a:endParaRPr lang="en-US" altLang="zh-CN" sz="2400" b="1" dirty="0" smtClean="0">
              <a:latin typeface="+mn-ea"/>
            </a:endParaRPr>
          </a:p>
          <a:p>
            <a:pPr>
              <a:lnSpc>
                <a:spcPct val="150000"/>
              </a:lnSpc>
              <a:buFont typeface="Wingdings" panose="05000000000000000000" pitchFamily="2" charset="2"/>
              <a:buChar char="Ø"/>
            </a:pPr>
            <a:r>
              <a:rPr lang="en-US" altLang="zh-CN" sz="2400" b="1" dirty="0">
                <a:latin typeface="+mn-ea"/>
              </a:rPr>
              <a:t>……</a:t>
            </a: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620688"/>
            <a:ext cx="6589199" cy="1280890"/>
          </a:xfrm>
        </p:spPr>
        <p:txBody>
          <a:bodyPr/>
          <a:lstStyle/>
          <a:p>
            <a:r>
              <a:rPr lang="zh-CN" altLang="en-US" b="1" dirty="0" smtClean="0">
                <a:solidFill>
                  <a:schemeClr val="tx1"/>
                </a:solidFill>
              </a:rPr>
              <a:t>小结</a:t>
            </a:r>
            <a:endParaRPr lang="zh-CN" altLang="en-US" b="1" dirty="0">
              <a:solidFill>
                <a:schemeClr val="tx1"/>
              </a:solidFill>
            </a:endParaRPr>
          </a:p>
        </p:txBody>
      </p:sp>
      <p:sp>
        <p:nvSpPr>
          <p:cNvPr id="3" name="内容占位符 2"/>
          <p:cNvSpPr>
            <a:spLocks noGrp="1"/>
          </p:cNvSpPr>
          <p:nvPr>
            <p:ph idx="1"/>
          </p:nvPr>
        </p:nvSpPr>
        <p:spPr>
          <a:xfrm>
            <a:off x="1043608" y="1412776"/>
            <a:ext cx="7416824" cy="4628587"/>
          </a:xfrm>
        </p:spPr>
        <p:txBody>
          <a:bodyPr>
            <a:normAutofit fontScale="70000" lnSpcReduction="20000"/>
          </a:bodyPr>
          <a:lstStyle/>
          <a:p>
            <a:pPr>
              <a:lnSpc>
                <a:spcPct val="150000"/>
              </a:lnSpc>
              <a:buFont typeface="Wingdings" panose="05000000000000000000" pitchFamily="2" charset="2"/>
              <a:buChar char="Ø"/>
            </a:pPr>
            <a:r>
              <a:rPr lang="zh-CN" altLang="en-US" sz="2900" b="1" dirty="0" smtClean="0"/>
              <a:t>学校和托幼机构是诺如病毒疫情的“重灾区”；</a:t>
            </a:r>
            <a:endParaRPr lang="en-US" altLang="zh-CN" sz="2900" b="1" dirty="0" smtClean="0"/>
          </a:p>
          <a:p>
            <a:pPr>
              <a:lnSpc>
                <a:spcPct val="150000"/>
              </a:lnSpc>
              <a:buFont typeface="Wingdings" panose="05000000000000000000" pitchFamily="2" charset="2"/>
              <a:buChar char="Ø"/>
            </a:pPr>
            <a:r>
              <a:rPr lang="zh-CN" altLang="en-US" sz="2900" b="1" dirty="0" smtClean="0"/>
              <a:t>诺如病毒监测在学校或者托幼机构属于</a:t>
            </a:r>
            <a:r>
              <a:rPr lang="zh-CN" altLang="en-US" sz="2900" b="1" dirty="0" smtClean="0">
                <a:solidFill>
                  <a:srgbClr val="FF0000"/>
                </a:solidFill>
              </a:rPr>
              <a:t>症状监测</a:t>
            </a:r>
            <a:r>
              <a:rPr lang="en-US" altLang="zh-CN" sz="2900" b="1" dirty="0" smtClean="0"/>
              <a:t>——</a:t>
            </a:r>
            <a:r>
              <a:rPr lang="zh-CN" altLang="en-US" sz="2900" b="1" dirty="0" smtClean="0"/>
              <a:t>尤其在疫情处理中；</a:t>
            </a:r>
            <a:endParaRPr lang="en-US" altLang="zh-CN" sz="2900" b="1" dirty="0" smtClean="0"/>
          </a:p>
          <a:p>
            <a:pPr>
              <a:lnSpc>
                <a:spcPct val="150000"/>
              </a:lnSpc>
              <a:buFont typeface="Wingdings" panose="05000000000000000000" pitchFamily="2" charset="2"/>
              <a:buChar char="Ø"/>
            </a:pPr>
            <a:r>
              <a:rPr lang="en-US" altLang="zh-CN" sz="2900" b="1" dirty="0" smtClean="0"/>
              <a:t>2017</a:t>
            </a:r>
            <a:r>
              <a:rPr lang="zh-CN" altLang="en-US" sz="2900" b="1" dirty="0" smtClean="0"/>
              <a:t>年新变异株的出现导致</a:t>
            </a:r>
            <a:r>
              <a:rPr lang="zh-CN" altLang="en-US" sz="2900" b="1" dirty="0">
                <a:solidFill>
                  <a:srgbClr val="FF0000"/>
                </a:solidFill>
              </a:rPr>
              <a:t>疫情迅猛上升</a:t>
            </a:r>
            <a:r>
              <a:rPr lang="zh-CN" altLang="en-US" sz="2900" b="1" dirty="0" smtClean="0"/>
              <a:t>；</a:t>
            </a:r>
            <a:r>
              <a:rPr lang="en-US" altLang="zh-CN" sz="2900" b="1" dirty="0" smtClean="0"/>
              <a:t>2018</a:t>
            </a:r>
            <a:r>
              <a:rPr lang="zh-CN" altLang="en-US" sz="2900" b="1" dirty="0" smtClean="0"/>
              <a:t>年</a:t>
            </a:r>
            <a:r>
              <a:rPr lang="zh-CN" altLang="en-US" sz="2900" b="1" smtClean="0"/>
              <a:t>趋于平稳，根据北京市监测，目前未发现诺如病毒新的变异株</a:t>
            </a:r>
            <a:endParaRPr lang="en-US" altLang="zh-CN" sz="2900" b="1" dirty="0" smtClean="0"/>
          </a:p>
          <a:p>
            <a:pPr>
              <a:lnSpc>
                <a:spcPct val="150000"/>
              </a:lnSpc>
              <a:buFont typeface="Wingdings" panose="05000000000000000000" pitchFamily="2" charset="2"/>
              <a:buChar char="Ø"/>
            </a:pPr>
            <a:r>
              <a:rPr lang="zh-CN" altLang="en-US" sz="2900" b="1" dirty="0" smtClean="0"/>
              <a:t>诺</a:t>
            </a:r>
            <a:r>
              <a:rPr lang="zh-CN" altLang="en-US" sz="2900" b="1" dirty="0"/>
              <a:t>如</a:t>
            </a:r>
            <a:r>
              <a:rPr lang="zh-CN" altLang="en-US" sz="2900" b="1" dirty="0" smtClean="0"/>
              <a:t>病毒传播力、致病力均极强</a:t>
            </a:r>
            <a:r>
              <a:rPr lang="en-US" altLang="zh-CN" sz="2900" b="1" dirty="0" smtClean="0"/>
              <a:t>——</a:t>
            </a:r>
            <a:r>
              <a:rPr lang="zh-CN" altLang="en-US" sz="2900" b="1" dirty="0" smtClean="0"/>
              <a:t>但属于</a:t>
            </a:r>
            <a:r>
              <a:rPr lang="zh-CN" altLang="en-US" sz="2900" b="1" dirty="0">
                <a:solidFill>
                  <a:srgbClr val="FF0000"/>
                </a:solidFill>
              </a:rPr>
              <a:t>自限性疾病</a:t>
            </a:r>
            <a:r>
              <a:rPr lang="zh-CN" altLang="en-US" sz="2900" b="1" dirty="0" smtClean="0"/>
              <a:t>；</a:t>
            </a:r>
            <a:endParaRPr lang="en-US" altLang="zh-CN" sz="2900" b="1" dirty="0" smtClean="0"/>
          </a:p>
          <a:p>
            <a:pPr>
              <a:lnSpc>
                <a:spcPct val="150000"/>
              </a:lnSpc>
              <a:buFont typeface="Wingdings" panose="05000000000000000000" pitchFamily="2" charset="2"/>
              <a:buChar char="Ø"/>
            </a:pPr>
            <a:r>
              <a:rPr lang="zh-CN" altLang="en-US" sz="2900" b="1" dirty="0"/>
              <a:t>不可能</a:t>
            </a:r>
            <a:r>
              <a:rPr lang="zh-CN" altLang="en-US" sz="2900" b="1" dirty="0" smtClean="0"/>
              <a:t>绝对避免学校或托幼机构出现诺如病毒感染病例；</a:t>
            </a:r>
            <a:endParaRPr lang="en-US" altLang="zh-CN" sz="2900" b="1" dirty="0" smtClean="0"/>
          </a:p>
          <a:p>
            <a:pPr marL="0" indent="0">
              <a:lnSpc>
                <a:spcPct val="150000"/>
              </a:lnSpc>
              <a:buNone/>
            </a:pPr>
            <a:r>
              <a:rPr lang="zh-CN" altLang="en-US" sz="2900" b="1"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548680"/>
            <a:ext cx="7309280" cy="864096"/>
          </a:xfrm>
        </p:spPr>
        <p:txBody>
          <a:bodyPr>
            <a:normAutofit/>
          </a:bodyPr>
          <a:lstStyle/>
          <a:p>
            <a:r>
              <a:rPr lang="zh-CN" altLang="zh-CN" b="1" dirty="0">
                <a:solidFill>
                  <a:schemeClr val="tx1"/>
                </a:solidFill>
                <a:latin typeface="黑体" panose="02010609060101010101" pitchFamily="49" charset="-122"/>
                <a:ea typeface="黑体" panose="02010609060101010101" pitchFamily="49" charset="-122"/>
              </a:rPr>
              <a:t>诺如病毒基本要点</a:t>
            </a: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755576" y="1628800"/>
            <a:ext cx="7885344" cy="3230245"/>
          </a:xfrm>
          <a:prstGeom prst="rect">
            <a:avLst/>
          </a:prstGeom>
        </p:spPr>
        <p:txBody>
          <a:bodyPr wrap="square">
            <a:spAutoFit/>
          </a:bodyPr>
          <a:lstStyle/>
          <a:p>
            <a:r>
              <a:rPr lang="zh-CN" altLang="zh-CN" sz="2400" b="1" dirty="0" smtClean="0">
                <a:solidFill>
                  <a:srgbClr val="FF0000"/>
                </a:solidFill>
              </a:rPr>
              <a:t> </a:t>
            </a:r>
            <a:endParaRPr lang="zh-CN" altLang="zh-CN" sz="2400" dirty="0" smtClean="0">
              <a:solidFill>
                <a:srgbClr val="FF0000"/>
              </a:solidFill>
            </a:endParaRPr>
          </a:p>
          <a:p>
            <a:r>
              <a:rPr lang="en-US" altLang="zh-CN" b="1" dirty="0" smtClean="0"/>
              <a:t>      </a:t>
            </a:r>
            <a:r>
              <a:rPr lang="zh-CN" altLang="zh-CN" b="1" dirty="0" smtClean="0"/>
              <a:t>诺如病毒变异快、环境抵抗力强、感染剂量低，感染后潜伏期短、排毒时间长、免疫保护时间短，且传播途径多样、全人群普遍易感，因此，诺如病毒具有高度传染性和快速传播能力。诺如病毒感染发病的主要表现为</a:t>
            </a:r>
            <a:r>
              <a:rPr lang="zh-CN" altLang="zh-CN" b="1" dirty="0" smtClean="0">
                <a:solidFill>
                  <a:srgbClr val="FF0000"/>
                </a:solidFill>
              </a:rPr>
              <a:t>腹泻和</a:t>
            </a:r>
            <a:r>
              <a:rPr lang="en-US" altLang="zh-CN" b="1" dirty="0" smtClean="0">
                <a:solidFill>
                  <a:srgbClr val="FF0000"/>
                </a:solidFill>
              </a:rPr>
              <a:t>/</a:t>
            </a:r>
            <a:r>
              <a:rPr lang="zh-CN" altLang="zh-CN" b="1" dirty="0" smtClean="0">
                <a:solidFill>
                  <a:srgbClr val="FF0000"/>
                </a:solidFill>
              </a:rPr>
              <a:t>或呕吐，国际上通常称之为急性胃肠炎。</a:t>
            </a:r>
            <a:r>
              <a:rPr lang="zh-CN" altLang="zh-CN" b="1" dirty="0" smtClean="0"/>
              <a:t>我国一直将其列入</a:t>
            </a:r>
            <a:r>
              <a:rPr lang="zh-CN" altLang="zh-CN" b="1" dirty="0" smtClean="0">
                <a:solidFill>
                  <a:srgbClr val="FF0000"/>
                </a:solidFill>
              </a:rPr>
              <a:t>丙类传染病中</a:t>
            </a:r>
            <a:r>
              <a:rPr lang="en-US" altLang="zh-CN" b="1" dirty="0" smtClean="0">
                <a:solidFill>
                  <a:srgbClr val="FF0000"/>
                </a:solidFill>
              </a:rPr>
              <a:t>“</a:t>
            </a:r>
            <a:r>
              <a:rPr lang="zh-CN" altLang="zh-CN" b="1" dirty="0" smtClean="0">
                <a:solidFill>
                  <a:srgbClr val="FF0000"/>
                </a:solidFill>
              </a:rPr>
              <a:t>其他感染性腹泻病</a:t>
            </a:r>
            <a:r>
              <a:rPr lang="en-US" altLang="zh-CN" b="1" dirty="0" smtClean="0">
                <a:solidFill>
                  <a:srgbClr val="FF0000"/>
                </a:solidFill>
              </a:rPr>
              <a:t>(</a:t>
            </a:r>
            <a:r>
              <a:rPr lang="zh-CN" altLang="zh-CN" b="1" dirty="0" smtClean="0">
                <a:solidFill>
                  <a:srgbClr val="FF0000"/>
                </a:solidFill>
              </a:rPr>
              <a:t>除霍乱、细菌性和阿米巴性痢疾、伤寒和副伤寒以外的感染性腹泻病</a:t>
            </a:r>
            <a:r>
              <a:rPr lang="en-US" altLang="zh-CN" b="1" dirty="0" smtClean="0">
                <a:solidFill>
                  <a:srgbClr val="FF0000"/>
                </a:solidFill>
              </a:rPr>
              <a:t>)” </a:t>
            </a:r>
            <a:r>
              <a:rPr lang="zh-CN" altLang="zh-CN" b="1" dirty="0" smtClean="0">
                <a:solidFill>
                  <a:srgbClr val="FF0000"/>
                </a:solidFill>
              </a:rPr>
              <a:t>进行报告管理，这在一定程度上影响了以呕吐为主要症状的诺如病毒感染病例及其暴发的报告。</a:t>
            </a:r>
            <a:r>
              <a:rPr lang="zh-CN" altLang="zh-CN" b="1" dirty="0" smtClean="0"/>
              <a:t>诺如病毒是全球急性胃肠炎散发病例和暴发疫情的主要致病原，疾病负担严重。</a:t>
            </a:r>
            <a:r>
              <a:rPr lang="en-US" altLang="zh-CN" b="1" dirty="0" smtClean="0"/>
              <a:t>2013 </a:t>
            </a:r>
            <a:r>
              <a:rPr lang="zh-CN" altLang="zh-CN" b="1" dirty="0" smtClean="0"/>
              <a:t>年以来，我国其他感染性腹泻病暴发多以诺如病毒暴发疫情为主，尤其是</a:t>
            </a:r>
            <a:r>
              <a:rPr lang="en-US" altLang="zh-CN" b="1" dirty="0" smtClean="0"/>
              <a:t>2014 </a:t>
            </a:r>
            <a:r>
              <a:rPr lang="zh-CN" altLang="zh-CN" b="1" dirty="0" smtClean="0"/>
              <a:t>年冬季以来，诺如病毒暴发疫情大幅增加，显著高于历年水平</a:t>
            </a:r>
            <a:endParaRPr lang="zh-CN" altLang="zh-CN"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0178" y="692696"/>
            <a:ext cx="6589199" cy="1280890"/>
          </a:xfrm>
        </p:spPr>
        <p:txBody>
          <a:bodyPr>
            <a:normAutofit/>
          </a:bodyPr>
          <a:lstStyle/>
          <a:p>
            <a:r>
              <a:rPr lang="zh-CN" altLang="zh-CN" b="1" dirty="0">
                <a:solidFill>
                  <a:schemeClr val="tx1"/>
                </a:solidFill>
                <a:latin typeface="黑体" panose="02010609060101010101" pitchFamily="49" charset="-122"/>
                <a:ea typeface="黑体" panose="02010609060101010101" pitchFamily="49" charset="-122"/>
              </a:rPr>
              <a:t>诺如病毒基本</a:t>
            </a:r>
            <a:r>
              <a:rPr lang="zh-CN" altLang="zh-CN" b="1" dirty="0" smtClean="0">
                <a:solidFill>
                  <a:schemeClr val="tx1"/>
                </a:solidFill>
                <a:latin typeface="黑体" panose="02010609060101010101" pitchFamily="49" charset="-122"/>
                <a:ea typeface="黑体" panose="02010609060101010101" pitchFamily="49" charset="-122"/>
              </a:rPr>
              <a:t>要点</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09598" y="1542216"/>
            <a:ext cx="7274769" cy="4499147"/>
          </a:xfrm>
        </p:spPr>
        <p:txBody>
          <a:bodyPr>
            <a:normAutofit lnSpcReduction="10000"/>
          </a:bodyPr>
          <a:lstStyle/>
          <a:p>
            <a:pPr defTabSz="914400">
              <a:lnSpc>
                <a:spcPct val="150000"/>
              </a:lnSpc>
              <a:buFont typeface="Wingdings" panose="05000000000000000000" pitchFamily="2" charset="2"/>
              <a:buChar char="Ø"/>
            </a:pPr>
            <a:r>
              <a:rPr lang="zh-CN" altLang="en-US" sz="2400" b="1" dirty="0">
                <a:solidFill>
                  <a:schemeClr val="tx1"/>
                </a:solidFill>
              </a:rPr>
              <a:t>诺如病毒（</a:t>
            </a:r>
            <a:r>
              <a:rPr lang="en-US" altLang="zh-CN" sz="2400" b="1" dirty="0">
                <a:solidFill>
                  <a:schemeClr val="tx1"/>
                </a:solidFill>
              </a:rPr>
              <a:t>Norovirus</a:t>
            </a:r>
            <a:r>
              <a:rPr lang="zh-CN" altLang="en-US" sz="2400" b="1" dirty="0">
                <a:solidFill>
                  <a:schemeClr val="tx1"/>
                </a:solidFill>
              </a:rPr>
              <a:t>），是一种引起非细菌性急性胃肠炎的病毒。</a:t>
            </a:r>
            <a:endParaRPr lang="en-US" altLang="zh-CN" sz="2400" b="1" dirty="0">
              <a:solidFill>
                <a:schemeClr val="tx1"/>
              </a:solidFill>
            </a:endParaRPr>
          </a:p>
          <a:p>
            <a:pPr defTabSz="914400">
              <a:lnSpc>
                <a:spcPct val="150000"/>
              </a:lnSpc>
              <a:buFont typeface="Wingdings" panose="05000000000000000000" pitchFamily="2" charset="2"/>
              <a:buChar char="Ø"/>
            </a:pPr>
            <a:r>
              <a:rPr lang="zh-CN" altLang="en-US" sz="2500" b="1" dirty="0">
                <a:solidFill>
                  <a:schemeClr val="tx1"/>
                </a:solidFill>
              </a:rPr>
              <a:t>诺如病毒感染性腹泻在全世界范围内均有流行，全年均可发生感染，感染对象主要是</a:t>
            </a:r>
            <a:r>
              <a:rPr lang="zh-CN" altLang="en-US" sz="2500" b="1" dirty="0">
                <a:solidFill>
                  <a:srgbClr val="FF0000"/>
                </a:solidFill>
              </a:rPr>
              <a:t>成人和学龄儿童</a:t>
            </a:r>
            <a:r>
              <a:rPr lang="zh-CN" altLang="en-US" sz="2500" b="1" dirty="0">
                <a:solidFill>
                  <a:schemeClr val="tx1"/>
                </a:solidFill>
              </a:rPr>
              <a:t>，</a:t>
            </a:r>
            <a:r>
              <a:rPr lang="zh-CN" altLang="en-US" sz="2500" b="1" dirty="0">
                <a:solidFill>
                  <a:srgbClr val="FF0000"/>
                </a:solidFill>
              </a:rPr>
              <a:t>寒冷季节</a:t>
            </a:r>
            <a:r>
              <a:rPr lang="zh-CN" altLang="en-US" sz="2500" b="1" dirty="0">
                <a:solidFill>
                  <a:schemeClr val="tx1"/>
                </a:solidFill>
              </a:rPr>
              <a:t>呈现高发。</a:t>
            </a:r>
            <a:endParaRPr lang="en-US" altLang="zh-CN" sz="2500" b="1" dirty="0">
              <a:solidFill>
                <a:schemeClr val="tx1"/>
              </a:solidFill>
            </a:endParaRPr>
          </a:p>
          <a:p>
            <a:pPr>
              <a:lnSpc>
                <a:spcPct val="150000"/>
              </a:lnSpc>
            </a:pPr>
            <a:r>
              <a:rPr lang="zh-CN" altLang="zh-CN" sz="2000" b="1" dirty="0" smtClean="0">
                <a:latin typeface="+mn-ea"/>
                <a:sym typeface="+mn-ea"/>
              </a:rPr>
              <a:t>诺</a:t>
            </a:r>
            <a:r>
              <a:rPr lang="zh-CN" altLang="zh-CN" sz="2000" b="1" dirty="0">
                <a:latin typeface="+mn-ea"/>
                <a:sym typeface="+mn-ea"/>
              </a:rPr>
              <a:t>如病毒主要通过病人的粪便排出，也可通过呕吐物排出。病人在潜伏期即可排出诺如病毒，排毒高峰在发病后</a:t>
            </a:r>
            <a:r>
              <a:rPr lang="en-US" altLang="zh-CN" sz="2000" b="1" dirty="0">
                <a:latin typeface="+mn-ea"/>
                <a:sym typeface="+mn-ea"/>
              </a:rPr>
              <a:t>2‐5 </a:t>
            </a:r>
            <a:r>
              <a:rPr lang="zh-CN" altLang="zh-CN" sz="2000" b="1" dirty="0">
                <a:latin typeface="+mn-ea"/>
                <a:sym typeface="+mn-ea"/>
              </a:rPr>
              <a:t>天，持续约</a:t>
            </a:r>
            <a:r>
              <a:rPr lang="en-US" altLang="zh-CN" sz="2000" b="1" dirty="0">
                <a:latin typeface="+mn-ea"/>
                <a:sym typeface="+mn-ea"/>
              </a:rPr>
              <a:t>2‐3 </a:t>
            </a:r>
            <a:r>
              <a:rPr lang="zh-CN" altLang="zh-CN" sz="2000" b="1" dirty="0">
                <a:latin typeface="+mn-ea"/>
                <a:sym typeface="+mn-ea"/>
              </a:rPr>
              <a:t>周，最长排毒期有报道超过</a:t>
            </a:r>
            <a:r>
              <a:rPr lang="en-US" altLang="zh-CN" sz="2000" b="1" dirty="0" smtClean="0">
                <a:latin typeface="+mn-ea"/>
                <a:sym typeface="+mn-ea"/>
              </a:rPr>
              <a:t>56</a:t>
            </a:r>
            <a:r>
              <a:rPr lang="zh-CN" altLang="zh-CN" sz="2000" b="1" dirty="0" smtClean="0">
                <a:latin typeface="+mn-ea"/>
                <a:sym typeface="+mn-ea"/>
              </a:rPr>
              <a:t>天</a:t>
            </a:r>
            <a:endParaRPr lang="zh-CN" altLang="en-US" sz="2000" b="1" dirty="0">
              <a:latin typeface="+mn-ea"/>
            </a:endParaRPr>
          </a:p>
          <a:p>
            <a:pPr>
              <a:lnSpc>
                <a:spcPct val="150000"/>
              </a:lnSpc>
            </a:pPr>
            <a:endParaRPr lang="zh-CN" altLang="en-US" sz="2000" b="1" dirty="0">
              <a:solidFill>
                <a:srgbClr val="000000"/>
              </a:solidFill>
              <a:latin typeface="黑体" panose="02010609060101010101" pitchFamily="49" charset="-122"/>
              <a:ea typeface="黑体" panose="02010609060101010101" pitchFamily="49" charset="-122"/>
            </a:endParaRPr>
          </a:p>
        </p:txBody>
      </p:sp>
      <p:grpSp>
        <p:nvGrpSpPr>
          <p:cNvPr id="7" name="组合 6"/>
          <p:cNvGrpSpPr/>
          <p:nvPr/>
        </p:nvGrpSpPr>
        <p:grpSpPr>
          <a:xfrm>
            <a:off x="6084168" y="-23899"/>
            <a:ext cx="3059831" cy="932617"/>
            <a:chOff x="3623081" y="5373215"/>
            <a:chExt cx="4146237" cy="1223542"/>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23081" y="5373216"/>
              <a:ext cx="1741007" cy="1223541"/>
            </a:xfrm>
            <a:prstGeom prst="rect">
              <a:avLst/>
            </a:prstGeom>
            <a:ln w="9525">
              <a:solidFill>
                <a:schemeClr val="tx1"/>
              </a:solidFill>
            </a:ln>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5373215"/>
              <a:ext cx="2405230" cy="1223541"/>
            </a:xfrm>
            <a:prstGeom prst="rect">
              <a:avLst/>
            </a:prstGeom>
            <a:ln w="9525">
              <a:solidFill>
                <a:schemeClr val="tx1"/>
              </a:solidFill>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302881">
            <a:off x="6521450" y="3956050"/>
            <a:ext cx="1854200"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1" name="标题 1"/>
          <p:cNvSpPr>
            <a:spLocks noGrp="1"/>
          </p:cNvSpPr>
          <p:nvPr>
            <p:ph type="title"/>
          </p:nvPr>
        </p:nvSpPr>
        <p:spPr>
          <a:xfrm>
            <a:off x="1259631" y="609600"/>
            <a:ext cx="6912769" cy="1320800"/>
          </a:xfrm>
        </p:spPr>
        <p:txBody>
          <a:bodyPr>
            <a:normAutofit fontScale="90000"/>
          </a:bodyPr>
          <a:lstStyle/>
          <a:p>
            <a:r>
              <a:rPr lang="zh-CN" altLang="en-US" sz="4000" dirty="0" smtClean="0">
                <a:solidFill>
                  <a:schemeClr val="tx1"/>
                </a:solidFill>
                <a:latin typeface="微软雅黑" panose="020B0503020204020204" pitchFamily="34" charset="-122"/>
                <a:ea typeface="微软雅黑" panose="020B0503020204020204" pitchFamily="34" charset="-122"/>
              </a:rPr>
              <a:t>诺如病毒基本要点</a:t>
            </a:r>
            <a:r>
              <a:rPr lang="en-US" altLang="zh-CN" sz="4000" dirty="0" smtClean="0">
                <a:solidFill>
                  <a:schemeClr val="tx1"/>
                </a:solidFill>
                <a:latin typeface="微软雅黑" panose="020B0503020204020204" pitchFamily="34" charset="-122"/>
                <a:ea typeface="微软雅黑" panose="020B0503020204020204" pitchFamily="34" charset="-122"/>
              </a:rPr>
              <a:t>——</a:t>
            </a:r>
            <a:r>
              <a:rPr lang="zh-CN" altLang="en-US" sz="4000" dirty="0" smtClean="0">
                <a:solidFill>
                  <a:schemeClr val="tx1"/>
                </a:solidFill>
                <a:latin typeface="微软雅黑" panose="020B0503020204020204" pitchFamily="34" charset="-122"/>
                <a:ea typeface="微软雅黑" panose="020B0503020204020204" pitchFamily="34" charset="-122"/>
              </a:rPr>
              <a:t>疑似病例</a:t>
            </a:r>
            <a:br>
              <a:rPr lang="en-US" altLang="zh-CN" sz="4000" dirty="0" smtClean="0">
                <a:solidFill>
                  <a:schemeClr val="tx1"/>
                </a:solidFill>
                <a:latin typeface="微软雅黑" panose="020B0503020204020204" pitchFamily="34" charset="-122"/>
                <a:ea typeface="微软雅黑" panose="020B0503020204020204" pitchFamily="34" charset="-122"/>
              </a:rPr>
            </a:br>
            <a:endParaRPr lang="zh-CN" altLang="en-US" sz="4000" dirty="0" smtClean="0">
              <a:solidFill>
                <a:schemeClr val="tx1"/>
              </a:solidFill>
              <a:latin typeface="微软雅黑" panose="020B0503020204020204" pitchFamily="34" charset="-122"/>
              <a:ea typeface="微软雅黑" panose="020B0503020204020204" pitchFamily="34" charset="-122"/>
            </a:endParaRPr>
          </a:p>
        </p:txBody>
      </p:sp>
      <p:sp>
        <p:nvSpPr>
          <p:cNvPr id="22532" name="内容占位符 2"/>
          <p:cNvSpPr>
            <a:spLocks noGrp="1"/>
          </p:cNvSpPr>
          <p:nvPr>
            <p:ph idx="1"/>
          </p:nvPr>
        </p:nvSpPr>
        <p:spPr>
          <a:xfrm>
            <a:off x="395288" y="1550988"/>
            <a:ext cx="8207375" cy="1871662"/>
          </a:xfrm>
        </p:spPr>
        <p:txBody>
          <a:bodyPr/>
          <a:lstStyle/>
          <a:p>
            <a:pPr>
              <a:lnSpc>
                <a:spcPct val="150000"/>
              </a:lnSpc>
              <a:buFont typeface="Wingdings" panose="05000000000000000000" pitchFamily="2" charset="2"/>
              <a:buChar char="Ø"/>
            </a:pPr>
            <a:r>
              <a:rPr lang="en-US" altLang="zh-CN" sz="3200" b="1" dirty="0" smtClean="0">
                <a:solidFill>
                  <a:srgbClr val="FF0000"/>
                </a:solidFill>
                <a:latin typeface="微软雅黑" panose="020B0503020204020204" pitchFamily="34" charset="-122"/>
                <a:ea typeface="微软雅黑" panose="020B0503020204020204" pitchFamily="34" charset="-122"/>
              </a:rPr>
              <a:t>24 </a:t>
            </a:r>
            <a:r>
              <a:rPr lang="zh-CN" altLang="zh-CN" sz="3200" b="1" dirty="0" smtClean="0">
                <a:solidFill>
                  <a:srgbClr val="FF0000"/>
                </a:solidFill>
                <a:latin typeface="微软雅黑" panose="020B0503020204020204" pitchFamily="34" charset="-122"/>
                <a:ea typeface="微软雅黑" panose="020B0503020204020204" pitchFamily="34" charset="-122"/>
              </a:rPr>
              <a:t>小时内排便≥</a:t>
            </a:r>
            <a:r>
              <a:rPr lang="en-US" altLang="zh-CN" sz="3200" b="1" dirty="0" smtClean="0">
                <a:solidFill>
                  <a:srgbClr val="FF0000"/>
                </a:solidFill>
                <a:latin typeface="微软雅黑" panose="020B0503020204020204" pitchFamily="34" charset="-122"/>
                <a:ea typeface="微软雅黑" panose="020B0503020204020204" pitchFamily="34" charset="-122"/>
              </a:rPr>
              <a:t>3 </a:t>
            </a:r>
            <a:r>
              <a:rPr lang="zh-CN" altLang="zh-CN" sz="3200" b="1" dirty="0" smtClean="0">
                <a:solidFill>
                  <a:srgbClr val="FF0000"/>
                </a:solidFill>
                <a:latin typeface="微软雅黑" panose="020B0503020204020204" pitchFamily="34" charset="-122"/>
                <a:ea typeface="微软雅黑" panose="020B0503020204020204" pitchFamily="34" charset="-122"/>
              </a:rPr>
              <a:t>次且有性状改变</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sz="3200" b="1" dirty="0" smtClean="0">
                <a:solidFill>
                  <a:srgbClr val="FF0000"/>
                </a:solidFill>
                <a:latin typeface="微软雅黑" panose="020B0503020204020204" pitchFamily="34" charset="-122"/>
                <a:ea typeface="微软雅黑" panose="020B0503020204020204" pitchFamily="34" charset="-122"/>
              </a:rPr>
              <a:t>24 </a:t>
            </a:r>
            <a:r>
              <a:rPr lang="zh-CN" altLang="zh-CN" sz="3200" b="1" dirty="0" smtClean="0">
                <a:solidFill>
                  <a:srgbClr val="FF0000"/>
                </a:solidFill>
                <a:latin typeface="微软雅黑" panose="020B0503020204020204" pitchFamily="34" charset="-122"/>
                <a:ea typeface="微软雅黑" panose="020B0503020204020204" pitchFamily="34" charset="-122"/>
              </a:rPr>
              <a:t>小时内出现呕吐者</a:t>
            </a:r>
            <a:endParaRPr lang="en-US" altLang="zh-CN" sz="3200" dirty="0" smtClean="0">
              <a:latin typeface="微软雅黑" panose="020B0503020204020204" pitchFamily="34" charset="-122"/>
              <a:ea typeface="微软雅黑" panose="020B0503020204020204" pitchFamily="34" charset="-122"/>
            </a:endParaRPr>
          </a:p>
        </p:txBody>
      </p:sp>
      <p:grpSp>
        <p:nvGrpSpPr>
          <p:cNvPr id="22533" name="组合 7"/>
          <p:cNvGrpSpPr/>
          <p:nvPr/>
        </p:nvGrpSpPr>
        <p:grpSpPr bwMode="auto">
          <a:xfrm>
            <a:off x="7491413" y="1879600"/>
            <a:ext cx="1627187" cy="936625"/>
            <a:chOff x="7285221" y="2505217"/>
            <a:chExt cx="1627946" cy="936104"/>
          </a:xfrm>
        </p:grpSpPr>
        <p:sp>
          <p:nvSpPr>
            <p:cNvPr id="4" name="右大括号 3"/>
            <p:cNvSpPr/>
            <p:nvPr/>
          </p:nvSpPr>
          <p:spPr bwMode="auto">
            <a:xfrm>
              <a:off x="7285221" y="2505217"/>
              <a:ext cx="432001" cy="936104"/>
            </a:xfrm>
            <a:prstGeom prst="righ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宋体" panose="02010600030101010101" pitchFamily="2" charset="-122"/>
              </a:endParaRPr>
            </a:p>
          </p:txBody>
        </p:sp>
        <p:sp>
          <p:nvSpPr>
            <p:cNvPr id="22544" name="TextBox 4"/>
            <p:cNvSpPr txBox="1">
              <a:spLocks noChangeArrowheads="1"/>
            </p:cNvSpPr>
            <p:nvPr/>
          </p:nvSpPr>
          <p:spPr bwMode="auto">
            <a:xfrm>
              <a:off x="7793950" y="2657887"/>
              <a:ext cx="11192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eaLnBrk="1" hangingPunct="1"/>
              <a:r>
                <a:rPr lang="zh-CN" altLang="en-US" sz="3200" b="1" i="0">
                  <a:solidFill>
                    <a:srgbClr val="FF0000"/>
                  </a:solidFill>
                </a:rPr>
                <a:t>和</a:t>
              </a:r>
              <a:r>
                <a:rPr lang="en-US" altLang="zh-CN" sz="3200" b="1" i="0">
                  <a:solidFill>
                    <a:srgbClr val="FF0000"/>
                  </a:solidFill>
                </a:rPr>
                <a:t>/</a:t>
              </a:r>
              <a:r>
                <a:rPr lang="zh-CN" altLang="en-US" sz="3200" b="1" i="0">
                  <a:solidFill>
                    <a:srgbClr val="FF0000"/>
                  </a:solidFill>
                </a:rPr>
                <a:t>或</a:t>
              </a:r>
              <a:endParaRPr lang="zh-CN" altLang="en-US" sz="3200" b="1" i="0">
                <a:solidFill>
                  <a:srgbClr val="FF0000"/>
                </a:solidFill>
              </a:endParaRPr>
            </a:p>
          </p:txBody>
        </p:sp>
      </p:grpSp>
      <p:grpSp>
        <p:nvGrpSpPr>
          <p:cNvPr id="22534" name="组合 16"/>
          <p:cNvGrpSpPr/>
          <p:nvPr/>
        </p:nvGrpSpPr>
        <p:grpSpPr bwMode="auto">
          <a:xfrm>
            <a:off x="388938" y="4197350"/>
            <a:ext cx="8180387" cy="1357313"/>
            <a:chOff x="1975891" y="4201164"/>
            <a:chExt cx="9015249" cy="1608658"/>
          </a:xfrm>
        </p:grpSpPr>
        <p:grpSp>
          <p:nvGrpSpPr>
            <p:cNvPr id="9" name="组 4"/>
            <p:cNvGrpSpPr/>
            <p:nvPr/>
          </p:nvGrpSpPr>
          <p:grpSpPr>
            <a:xfrm>
              <a:off x="1975891" y="4201164"/>
              <a:ext cx="5692860" cy="1608658"/>
              <a:chOff x="5460858" y="2585223"/>
              <a:chExt cx="5692860" cy="1681542"/>
            </a:xfrm>
            <a:solidFill>
              <a:schemeClr val="accent1">
                <a:lumMod val="60000"/>
                <a:lumOff val="40000"/>
              </a:schemeClr>
            </a:solidFill>
          </p:grpSpPr>
          <p:sp>
            <p:nvSpPr>
              <p:cNvPr id="10" name="椭圆 9"/>
              <p:cNvSpPr/>
              <p:nvPr/>
            </p:nvSpPr>
            <p:spPr>
              <a:xfrm>
                <a:off x="5460858" y="2603694"/>
                <a:ext cx="2557782" cy="16630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11" name="文本占位符 3"/>
              <p:cNvSpPr txBox="1"/>
              <p:nvPr/>
            </p:nvSpPr>
            <p:spPr>
              <a:xfrm>
                <a:off x="5772750" y="2916448"/>
                <a:ext cx="1933997" cy="1037563"/>
              </a:xfrm>
              <a:prstGeom prst="rect">
                <a:avLst/>
              </a:prstGeom>
              <a:solidFill>
                <a:srgbClr val="00B0F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Arial" panose="020B0604020202020204" pitchFamily="34" charset="0"/>
                  <a:buNone/>
                  <a:defRPr/>
                </a:pPr>
                <a:r>
                  <a:rPr kumimoji="1" lang="zh-CN" altLang="en-US" sz="2400" i="0" dirty="0" smtClean="0"/>
                  <a:t>其他感染性腹泻</a:t>
                </a:r>
                <a:endParaRPr kumimoji="1" lang="zh-CN" altLang="en-US" sz="2400" i="0" dirty="0"/>
              </a:p>
            </p:txBody>
          </p:sp>
          <p:sp>
            <p:nvSpPr>
              <p:cNvPr id="16" name="椭圆 15"/>
              <p:cNvSpPr/>
              <p:nvPr/>
            </p:nvSpPr>
            <p:spPr>
              <a:xfrm>
                <a:off x="8595936" y="2585223"/>
                <a:ext cx="2557782" cy="166307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grpSp>
        <p:sp>
          <p:nvSpPr>
            <p:cNvPr id="22541" name="文本占位符 3"/>
            <p:cNvSpPr txBox="1"/>
            <p:nvPr/>
          </p:nvSpPr>
          <p:spPr bwMode="auto">
            <a:xfrm>
              <a:off x="5115606" y="4680103"/>
              <a:ext cx="2548509" cy="638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algn="ctr" eaLnBrk="1" hangingPunct="1">
                <a:lnSpc>
                  <a:spcPct val="130000"/>
                </a:lnSpc>
                <a:spcBef>
                  <a:spcPts val="1000"/>
                </a:spcBef>
                <a:buFont typeface="Arial" panose="020B0604020202020204" pitchFamily="34" charset="0"/>
                <a:buNone/>
              </a:pPr>
              <a:r>
                <a:rPr kumimoji="1" lang="zh-CN" altLang="en-US" sz="2400" i="0">
                  <a:ea typeface="黑体" panose="02010609060101010101" pitchFamily="49" charset="-122"/>
                </a:rPr>
                <a:t>呕吐者</a:t>
              </a:r>
              <a:endParaRPr kumimoji="1" lang="zh-CN" altLang="en-US" sz="2400" i="0">
                <a:ea typeface="黑体" panose="02010609060101010101" pitchFamily="49" charset="-122"/>
              </a:endParaRPr>
            </a:p>
          </p:txBody>
        </p:sp>
        <p:sp>
          <p:nvSpPr>
            <p:cNvPr id="22542" name="文本占位符 3"/>
            <p:cNvSpPr txBox="1"/>
            <p:nvPr/>
          </p:nvSpPr>
          <p:spPr bwMode="auto">
            <a:xfrm>
              <a:off x="8442631" y="4616213"/>
              <a:ext cx="2548509" cy="63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algn="ctr" eaLnBrk="1" hangingPunct="1">
                <a:lnSpc>
                  <a:spcPct val="130000"/>
                </a:lnSpc>
                <a:spcBef>
                  <a:spcPts val="1000"/>
                </a:spcBef>
                <a:buFont typeface="Arial" panose="020B0604020202020204" pitchFamily="34" charset="0"/>
                <a:buNone/>
              </a:pPr>
              <a:r>
                <a:rPr kumimoji="1" lang="zh-CN" altLang="en-US" sz="2400" b="1" i="0">
                  <a:solidFill>
                    <a:srgbClr val="FFC000"/>
                  </a:solidFill>
                  <a:ea typeface="黑体" panose="02010609060101010101" pitchFamily="49" charset="-122"/>
                </a:rPr>
                <a:t>诺如疑似病例</a:t>
              </a:r>
              <a:endParaRPr kumimoji="1" lang="zh-CN" altLang="en-US" sz="2400" b="1" i="0">
                <a:solidFill>
                  <a:srgbClr val="FFC000"/>
                </a:solidFill>
                <a:ea typeface="黑体" panose="02010609060101010101" pitchFamily="49" charset="-122"/>
              </a:endParaRPr>
            </a:p>
          </p:txBody>
        </p:sp>
      </p:grpSp>
      <p:sp>
        <p:nvSpPr>
          <p:cNvPr id="22535" name="矩形 17"/>
          <p:cNvSpPr>
            <a:spLocks noChangeArrowheads="1"/>
          </p:cNvSpPr>
          <p:nvPr/>
        </p:nvSpPr>
        <p:spPr bwMode="auto">
          <a:xfrm>
            <a:off x="388938" y="6481763"/>
            <a:ext cx="8759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algn="r" eaLnBrk="1" hangingPunct="1"/>
            <a:r>
              <a:rPr lang="zh-CN" altLang="en-US" b="1"/>
              <a:t>诺如病毒感染暴发调查和预防控制技术指南（</a:t>
            </a:r>
            <a:r>
              <a:rPr lang="en-US" altLang="zh-CN" b="1"/>
              <a:t>2015</a:t>
            </a:r>
            <a:r>
              <a:rPr lang="zh-CN" altLang="en-US" b="1"/>
              <a:t>版）</a:t>
            </a:r>
            <a:r>
              <a:rPr lang="en-US" altLang="zh-CN" b="1"/>
              <a:t>+</a:t>
            </a:r>
            <a:r>
              <a:rPr lang="zh-CN" altLang="en-US" b="1"/>
              <a:t>北京市方案</a:t>
            </a:r>
            <a:endParaRPr lang="zh-CN" altLang="en-US" b="1"/>
          </a:p>
        </p:txBody>
      </p:sp>
      <p:sp>
        <p:nvSpPr>
          <p:cNvPr id="22536" name="TextBox 1"/>
          <p:cNvSpPr txBox="1">
            <a:spLocks noChangeArrowheads="1"/>
          </p:cNvSpPr>
          <p:nvPr/>
        </p:nvSpPr>
        <p:spPr bwMode="auto">
          <a:xfrm>
            <a:off x="2794000" y="4494213"/>
            <a:ext cx="438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eaLnBrk="1" hangingPunct="1"/>
            <a:r>
              <a:rPr lang="zh-CN" altLang="en-US" sz="3600" b="1" i="0">
                <a:sym typeface="Symbol" panose="05050102010706020507" pitchFamily="18" charset="2"/>
              </a:rPr>
              <a:t></a:t>
            </a:r>
            <a:endParaRPr lang="zh-CN" altLang="en-US" sz="3600" b="1" i="0"/>
          </a:p>
        </p:txBody>
      </p:sp>
      <p:sp>
        <p:nvSpPr>
          <p:cNvPr id="22537" name="TextBox 16"/>
          <p:cNvSpPr txBox="1">
            <a:spLocks noChangeArrowheads="1"/>
          </p:cNvSpPr>
          <p:nvPr/>
        </p:nvSpPr>
        <p:spPr bwMode="auto">
          <a:xfrm>
            <a:off x="5730875" y="4494213"/>
            <a:ext cx="454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eaLnBrk="1" hangingPunct="1"/>
            <a:r>
              <a:rPr lang="en-US" altLang="zh-CN" sz="3600" b="1" i="0"/>
              <a:t>=</a:t>
            </a:r>
            <a:endParaRPr lang="zh-CN" altLang="en-US" sz="3600" b="1" i="0"/>
          </a:p>
        </p:txBody>
      </p:sp>
      <p:sp>
        <p:nvSpPr>
          <p:cNvPr id="22538" name="TextBox 1"/>
          <p:cNvSpPr txBox="1">
            <a:spLocks noChangeArrowheads="1"/>
          </p:cNvSpPr>
          <p:nvPr/>
        </p:nvSpPr>
        <p:spPr bwMode="auto">
          <a:xfrm>
            <a:off x="625475" y="5692775"/>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eaLnBrk="1" hangingPunct="1"/>
            <a:r>
              <a:rPr lang="zh-CN" altLang="en-US" b="1" i="0">
                <a:solidFill>
                  <a:srgbClr val="FF0000"/>
                </a:solidFill>
              </a:rPr>
              <a:t>法定丙类传染病</a:t>
            </a:r>
            <a:endParaRPr lang="zh-CN" altLang="en-US" b="1" i="0">
              <a:solidFill>
                <a:srgbClr val="FF0000"/>
              </a:solidFill>
            </a:endParaRPr>
          </a:p>
        </p:txBody>
      </p:sp>
      <p:sp>
        <p:nvSpPr>
          <p:cNvPr id="22539" name="TextBox 19"/>
          <p:cNvSpPr txBox="1">
            <a:spLocks noChangeArrowheads="1"/>
          </p:cNvSpPr>
          <p:nvPr/>
        </p:nvSpPr>
        <p:spPr bwMode="auto">
          <a:xfrm>
            <a:off x="3494088" y="5692775"/>
            <a:ext cx="157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eaLnBrk="1" hangingPunct="1"/>
            <a:r>
              <a:rPr lang="zh-CN" altLang="en-US" b="1" i="0">
                <a:solidFill>
                  <a:srgbClr val="0070C0"/>
                </a:solidFill>
              </a:rPr>
              <a:t>非法定传染病</a:t>
            </a:r>
            <a:endParaRPr lang="zh-CN" altLang="en-US" b="1" i="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624110"/>
            <a:ext cx="7274769" cy="1280890"/>
          </a:xfrm>
        </p:spPr>
        <p:txBody>
          <a:bodyPr>
            <a:normAutofit/>
          </a:bodyPr>
          <a:lstStyle/>
          <a:p>
            <a:pPr lvl="0"/>
            <a:r>
              <a:rPr lang="zh-CN" altLang="zh-CN" b="1" dirty="0">
                <a:solidFill>
                  <a:schemeClr val="tx1"/>
                </a:solidFill>
                <a:latin typeface="黑体" panose="02010609060101010101" pitchFamily="49" charset="-122"/>
                <a:ea typeface="黑体" panose="02010609060101010101" pitchFamily="49" charset="-122"/>
              </a:rPr>
              <a:t>诺如病毒基本</a:t>
            </a:r>
            <a:r>
              <a:rPr lang="zh-CN" altLang="zh-CN" b="1" dirty="0" smtClean="0">
                <a:solidFill>
                  <a:schemeClr val="tx1"/>
                </a:solidFill>
                <a:latin typeface="黑体" panose="02010609060101010101" pitchFamily="49" charset="-122"/>
                <a:ea typeface="黑体" panose="02010609060101010101" pitchFamily="49" charset="-122"/>
              </a:rPr>
              <a:t>要点</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71600" y="1628800"/>
            <a:ext cx="7418784" cy="3777622"/>
          </a:xfrm>
        </p:spPr>
        <p:txBody>
          <a:bodyPr>
            <a:normAutofit/>
          </a:bodyPr>
          <a:lstStyle/>
          <a:p>
            <a:pPr>
              <a:lnSpc>
                <a:spcPct val="150000"/>
              </a:lnSpc>
              <a:buFont typeface="Wingdings" panose="05000000000000000000" pitchFamily="2" charset="2"/>
              <a:buChar char="Ø"/>
            </a:pPr>
            <a:r>
              <a:rPr lang="zh-CN" altLang="en-US" sz="2400" b="1" dirty="0" smtClean="0">
                <a:latin typeface="+mn-ea"/>
              </a:rPr>
              <a:t>诺如病毒对环境具有较高的抵抗力</a:t>
            </a:r>
            <a:endParaRPr lang="en-US" altLang="zh-CN" sz="2400" b="1" dirty="0" smtClean="0">
              <a:latin typeface="+mn-ea"/>
            </a:endParaRPr>
          </a:p>
          <a:p>
            <a:pPr marL="457200" lvl="1" indent="0">
              <a:lnSpc>
                <a:spcPct val="150000"/>
              </a:lnSpc>
              <a:buNone/>
            </a:pPr>
            <a:r>
              <a:rPr lang="en-US" altLang="zh-CN" sz="2000" b="1" dirty="0" smtClean="0">
                <a:latin typeface="+mn-ea"/>
              </a:rPr>
              <a:t>0</a:t>
            </a:r>
            <a:r>
              <a:rPr lang="en-US" altLang="zh-CN" sz="2000" b="1" dirty="0">
                <a:latin typeface="+mn-ea"/>
              </a:rPr>
              <a:t>℃‐60℃</a:t>
            </a:r>
            <a:r>
              <a:rPr lang="zh-CN" altLang="en-US" sz="2000" b="1" dirty="0">
                <a:latin typeface="+mn-ea"/>
              </a:rPr>
              <a:t>的温度范围</a:t>
            </a:r>
            <a:r>
              <a:rPr lang="zh-CN" altLang="en-US" sz="2000" b="1" dirty="0" smtClean="0">
                <a:latin typeface="+mn-ea"/>
              </a:rPr>
              <a:t>内可存活；</a:t>
            </a:r>
            <a:endParaRPr lang="en-US" altLang="zh-CN" sz="2000" b="1" dirty="0" smtClean="0">
              <a:latin typeface="+mn-ea"/>
            </a:endParaRPr>
          </a:p>
          <a:p>
            <a:pPr marL="457200" lvl="1" indent="0">
              <a:lnSpc>
                <a:spcPct val="150000"/>
              </a:lnSpc>
              <a:buNone/>
            </a:pPr>
            <a:r>
              <a:rPr lang="zh-CN" altLang="en-US" sz="2000" b="1" dirty="0" smtClean="0">
                <a:latin typeface="+mn-ea"/>
              </a:rPr>
              <a:t>能</a:t>
            </a:r>
            <a:r>
              <a:rPr lang="zh-CN" altLang="en-US" sz="2000" b="1" dirty="0">
                <a:latin typeface="+mn-ea"/>
              </a:rPr>
              <a:t>耐受</a:t>
            </a:r>
            <a:r>
              <a:rPr lang="en-US" altLang="zh-CN" sz="2000" b="1" dirty="0">
                <a:latin typeface="+mn-ea"/>
              </a:rPr>
              <a:t>pH2.7 </a:t>
            </a:r>
            <a:r>
              <a:rPr lang="zh-CN" altLang="en-US" sz="2000" b="1" dirty="0">
                <a:latin typeface="+mn-ea"/>
              </a:rPr>
              <a:t>的环境室温下</a:t>
            </a:r>
            <a:r>
              <a:rPr lang="en-US" altLang="zh-CN" sz="2000" b="1" dirty="0">
                <a:latin typeface="+mn-ea"/>
              </a:rPr>
              <a:t>3 </a:t>
            </a:r>
            <a:r>
              <a:rPr lang="zh-CN" altLang="en-US" sz="2000" b="1" dirty="0" smtClean="0">
                <a:latin typeface="+mn-ea"/>
              </a:rPr>
              <a:t>小时；</a:t>
            </a:r>
            <a:endParaRPr lang="en-US" altLang="zh-CN" sz="2000" b="1" dirty="0" smtClean="0">
              <a:latin typeface="+mn-ea"/>
            </a:endParaRPr>
          </a:p>
          <a:p>
            <a:pPr marL="457200" lvl="1" indent="0">
              <a:lnSpc>
                <a:spcPct val="150000"/>
              </a:lnSpc>
              <a:buNone/>
            </a:pPr>
            <a:r>
              <a:rPr lang="zh-CN" altLang="en-US" sz="2000" b="1" dirty="0">
                <a:latin typeface="+mn-ea"/>
              </a:rPr>
              <a:t>能耐受</a:t>
            </a:r>
            <a:r>
              <a:rPr lang="zh-CN" altLang="en-US" sz="2000" b="1" dirty="0" smtClean="0">
                <a:latin typeface="+mn-ea"/>
              </a:rPr>
              <a:t>普通</a:t>
            </a:r>
            <a:r>
              <a:rPr lang="zh-CN" altLang="en-US" sz="2000" b="1" dirty="0">
                <a:latin typeface="+mn-ea"/>
              </a:rPr>
              <a:t>饮用水</a:t>
            </a:r>
            <a:r>
              <a:rPr lang="zh-CN" altLang="en-US" sz="2000" b="1" dirty="0" smtClean="0">
                <a:latin typeface="+mn-ea"/>
              </a:rPr>
              <a:t>中的</a:t>
            </a:r>
            <a:r>
              <a:rPr lang="zh-CN" altLang="en-US" sz="2000" b="1" dirty="0">
                <a:latin typeface="+mn-ea"/>
              </a:rPr>
              <a:t>氯离子</a:t>
            </a:r>
            <a:r>
              <a:rPr lang="zh-CN" altLang="en-US" sz="2000" b="1" dirty="0" smtClean="0">
                <a:latin typeface="+mn-ea"/>
              </a:rPr>
              <a:t>浓度；</a:t>
            </a:r>
            <a:endParaRPr lang="en-US" altLang="zh-CN" sz="2000" b="1" dirty="0" smtClean="0">
              <a:latin typeface="+mn-ea"/>
            </a:endParaRPr>
          </a:p>
          <a:p>
            <a:pPr marL="457200" lvl="1" indent="0">
              <a:lnSpc>
                <a:spcPct val="150000"/>
              </a:lnSpc>
              <a:buNone/>
            </a:pPr>
            <a:r>
              <a:rPr lang="zh-CN" altLang="en-US" sz="2000" b="1" dirty="0" smtClean="0">
                <a:solidFill>
                  <a:srgbClr val="FF0000"/>
                </a:solidFill>
                <a:latin typeface="+mn-ea"/>
              </a:rPr>
              <a:t>酒精</a:t>
            </a:r>
            <a:r>
              <a:rPr lang="zh-CN" altLang="en-US" sz="2000" b="1" dirty="0">
                <a:solidFill>
                  <a:srgbClr val="FF0000"/>
                </a:solidFill>
                <a:latin typeface="+mn-ea"/>
              </a:rPr>
              <a:t>和免冲洗洗手液没有灭活效果</a:t>
            </a:r>
            <a:r>
              <a:rPr lang="zh-CN" altLang="en-US" sz="2000" b="1" dirty="0">
                <a:latin typeface="+mn-ea"/>
              </a:rPr>
              <a:t>。</a:t>
            </a:r>
            <a:endParaRPr lang="zh-CN" altLang="en-US" sz="2000" b="1" dirty="0">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491926"/>
            <a:ext cx="6589200" cy="1280890"/>
          </a:xfrm>
        </p:spPr>
        <p:txBody>
          <a:bodyPr/>
          <a:lstStyle/>
          <a:p>
            <a:r>
              <a:rPr lang="zh-CN" altLang="zh-CN" b="1" dirty="0">
                <a:solidFill>
                  <a:schemeClr val="tx1"/>
                </a:solidFill>
                <a:latin typeface="黑体" panose="02010609060101010101" pitchFamily="49" charset="-122"/>
                <a:ea typeface="黑体" panose="02010609060101010101" pitchFamily="49" charset="-122"/>
              </a:rPr>
              <a:t>诺如病毒基本要点</a:t>
            </a: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755576" y="1772816"/>
            <a:ext cx="7237272" cy="3600986"/>
          </a:xfrm>
          <a:prstGeom prst="rect">
            <a:avLst/>
          </a:prstGeom>
        </p:spPr>
        <p:txBody>
          <a:bodyPr wrap="square">
            <a:spAutoFit/>
          </a:bodyPr>
          <a:lstStyle/>
          <a:p>
            <a:pPr marL="342900" lvl="0" indent="-342900">
              <a:buClr>
                <a:schemeClr val="accent1"/>
              </a:buClr>
              <a:buFont typeface="Wingdings" panose="05000000000000000000" pitchFamily="2" charset="2"/>
              <a:buChar char="Ø"/>
            </a:pPr>
            <a:r>
              <a:rPr lang="zh-CN" altLang="zh-CN" sz="2400" b="1" dirty="0">
                <a:latin typeface="+mn-ea"/>
              </a:rPr>
              <a:t>流行</a:t>
            </a:r>
            <a:r>
              <a:rPr lang="zh-CN" altLang="zh-CN" sz="2400" b="1" dirty="0" smtClean="0">
                <a:latin typeface="+mn-ea"/>
              </a:rPr>
              <a:t>特征</a:t>
            </a:r>
            <a:endParaRPr lang="en-US" altLang="zh-CN" sz="2400" b="1" dirty="0" smtClean="0">
              <a:latin typeface="+mn-ea"/>
            </a:endParaRPr>
          </a:p>
          <a:p>
            <a:pPr lvl="0"/>
            <a:endParaRPr lang="zh-CN" altLang="zh-CN" sz="2400" dirty="0">
              <a:latin typeface="+mn-ea"/>
            </a:endParaRPr>
          </a:p>
          <a:p>
            <a:pPr eaLnBrk="0" fontAlgn="base" hangingPunct="0"/>
            <a:r>
              <a:rPr lang="zh-CN" altLang="zh-CN" sz="2000" dirty="0">
                <a:latin typeface="+mn-ea"/>
              </a:rPr>
              <a:t>（一）</a:t>
            </a:r>
            <a:r>
              <a:rPr lang="zh-CN" altLang="en-US" sz="2000" b="1" dirty="0">
                <a:latin typeface="+mn-ea"/>
              </a:rPr>
              <a:t>传染源</a:t>
            </a:r>
            <a:r>
              <a:rPr lang="zh-CN" altLang="en-US" sz="2000" dirty="0">
                <a:latin typeface="+mn-ea"/>
              </a:rPr>
              <a:t>    病人、病毒</a:t>
            </a:r>
            <a:r>
              <a:rPr lang="zh-CN" altLang="en-US" sz="2000" dirty="0" smtClean="0">
                <a:latin typeface="+mn-ea"/>
              </a:rPr>
              <a:t>携带者</a:t>
            </a:r>
            <a:endParaRPr lang="en-US" altLang="zh-CN" sz="2000" dirty="0" smtClean="0">
              <a:latin typeface="+mn-ea"/>
            </a:endParaRPr>
          </a:p>
          <a:p>
            <a:pPr eaLnBrk="0" fontAlgn="base" hangingPunct="0"/>
            <a:endParaRPr lang="en-US" altLang="zh-CN" sz="2000" dirty="0">
              <a:latin typeface="+mn-ea"/>
            </a:endParaRPr>
          </a:p>
          <a:p>
            <a:pPr eaLnBrk="0" fontAlgn="base" hangingPunct="0"/>
            <a:r>
              <a:rPr lang="zh-CN" altLang="zh-CN" sz="2000" dirty="0">
                <a:latin typeface="+mn-ea"/>
              </a:rPr>
              <a:t>（二）</a:t>
            </a:r>
            <a:r>
              <a:rPr lang="zh-CN" altLang="zh-CN" sz="2000" b="1" dirty="0">
                <a:latin typeface="+mn-ea"/>
              </a:rPr>
              <a:t>传播途径</a:t>
            </a:r>
            <a:r>
              <a:rPr lang="zh-CN" altLang="zh-CN" sz="2000" dirty="0">
                <a:latin typeface="+mn-ea"/>
              </a:rPr>
              <a:t> </a:t>
            </a:r>
            <a:r>
              <a:rPr lang="en-US" altLang="zh-CN" sz="2000" dirty="0">
                <a:latin typeface="+mn-ea"/>
              </a:rPr>
              <a:t> </a:t>
            </a:r>
            <a:r>
              <a:rPr lang="zh-CN" altLang="zh-CN" sz="2000" dirty="0">
                <a:latin typeface="+mn-ea"/>
              </a:rPr>
              <a:t>诺如病毒传播途径包括人传人、经食物和经水</a:t>
            </a:r>
            <a:r>
              <a:rPr lang="zh-CN" altLang="zh-CN" sz="2000" dirty="0" smtClean="0">
                <a:latin typeface="+mn-ea"/>
              </a:rPr>
              <a:t>传播</a:t>
            </a:r>
            <a:endParaRPr lang="en-US" altLang="zh-CN" sz="2000" dirty="0" smtClean="0">
              <a:latin typeface="+mn-ea"/>
            </a:endParaRPr>
          </a:p>
          <a:p>
            <a:pPr eaLnBrk="0" fontAlgn="base" hangingPunct="0"/>
            <a:endParaRPr lang="zh-CN" altLang="zh-CN" sz="2000" dirty="0">
              <a:latin typeface="+mn-ea"/>
            </a:endParaRPr>
          </a:p>
          <a:p>
            <a:pPr eaLnBrk="0" fontAlgn="base" hangingPunct="0"/>
            <a:r>
              <a:rPr lang="zh-CN" altLang="zh-CN" sz="2000" dirty="0">
                <a:latin typeface="+mn-ea"/>
              </a:rPr>
              <a:t>（三）</a:t>
            </a:r>
            <a:r>
              <a:rPr lang="zh-CN" altLang="zh-CN" sz="2000" b="1" dirty="0">
                <a:latin typeface="+mn-ea"/>
              </a:rPr>
              <a:t>易感人群 </a:t>
            </a:r>
            <a:r>
              <a:rPr lang="en-US" altLang="zh-CN" sz="2000" b="1" dirty="0" smtClean="0">
                <a:latin typeface="+mn-ea"/>
              </a:rPr>
              <a:t> </a:t>
            </a:r>
            <a:r>
              <a:rPr lang="zh-CN" altLang="en-US" sz="2000" dirty="0">
                <a:latin typeface="+mn-ea"/>
              </a:rPr>
              <a:t>人群普遍易感</a:t>
            </a:r>
            <a:endParaRPr lang="en-US" altLang="zh-CN" sz="2000" dirty="0">
              <a:latin typeface="+mn-ea"/>
            </a:endParaRPr>
          </a:p>
          <a:p>
            <a:pPr eaLnBrk="0" fontAlgn="base" hangingPunct="0"/>
            <a:endParaRPr lang="en-US" altLang="zh-CN" sz="2000" b="1" dirty="0" smtClean="0">
              <a:latin typeface="+mn-ea"/>
            </a:endParaRPr>
          </a:p>
          <a:p>
            <a:pPr eaLnBrk="0" fontAlgn="base" hangingPunct="0"/>
            <a:r>
              <a:rPr lang="zh-CN" altLang="en-US" sz="2000" b="1" dirty="0" smtClean="0">
                <a:latin typeface="+mn-ea"/>
              </a:rPr>
              <a:t>（四）季节性</a:t>
            </a:r>
            <a:r>
              <a:rPr lang="en-US" altLang="zh-CN" sz="2000" b="1" dirty="0" smtClean="0">
                <a:latin typeface="+mn-ea"/>
              </a:rPr>
              <a:t>    </a:t>
            </a:r>
            <a:r>
              <a:rPr lang="zh-CN" altLang="zh-CN" sz="2000" dirty="0" smtClean="0">
                <a:latin typeface="+mn-ea"/>
              </a:rPr>
              <a:t>具有</a:t>
            </a:r>
            <a:r>
              <a:rPr lang="zh-CN" altLang="zh-CN" sz="2000" dirty="0">
                <a:latin typeface="+mn-ea"/>
              </a:rPr>
              <a:t>明显的季节性，人们常把它称为</a:t>
            </a:r>
            <a:r>
              <a:rPr lang="en-US" altLang="zh-CN" sz="2000" dirty="0">
                <a:solidFill>
                  <a:srgbClr val="FF0000"/>
                </a:solidFill>
                <a:latin typeface="+mn-ea"/>
              </a:rPr>
              <a:t>“</a:t>
            </a:r>
            <a:r>
              <a:rPr lang="zh-CN" altLang="zh-CN" sz="2000" dirty="0">
                <a:solidFill>
                  <a:srgbClr val="FF0000"/>
                </a:solidFill>
                <a:latin typeface="+mn-ea"/>
              </a:rPr>
              <a:t>冬季呕吐</a:t>
            </a:r>
            <a:r>
              <a:rPr lang="zh-CN" altLang="zh-CN" sz="2000" dirty="0" smtClean="0">
                <a:solidFill>
                  <a:srgbClr val="FF0000"/>
                </a:solidFill>
                <a:latin typeface="+mn-ea"/>
              </a:rPr>
              <a:t>病</a:t>
            </a:r>
            <a:r>
              <a:rPr lang="zh-CN" altLang="en-US" sz="2000" dirty="0" smtClean="0">
                <a:solidFill>
                  <a:srgbClr val="FF0000"/>
                </a:solidFill>
                <a:latin typeface="+mn-ea"/>
              </a:rPr>
              <a:t>”</a:t>
            </a:r>
            <a:endParaRPr lang="zh-CN" altLang="zh-CN" sz="2000" dirty="0">
              <a:solidFill>
                <a:srgbClr val="FF0000"/>
              </a:solidFill>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1331640" y="548680"/>
            <a:ext cx="6589199" cy="1280890"/>
          </a:xfrm>
        </p:spPr>
        <p:txBody>
          <a:bodyPr>
            <a:normAutofit/>
          </a:bodyPr>
          <a:lstStyle/>
          <a:p>
            <a:pPr>
              <a:defRPr/>
            </a:pPr>
            <a:r>
              <a:rPr lang="zh-CN" altLang="zh-CN" b="1" dirty="0">
                <a:solidFill>
                  <a:schemeClr val="tx1"/>
                </a:solidFill>
                <a:latin typeface="黑体" panose="02010609060101010101" pitchFamily="49" charset="-122"/>
                <a:ea typeface="黑体" panose="02010609060101010101" pitchFamily="49" charset="-122"/>
              </a:rPr>
              <a:t>诺如病毒基本要点</a:t>
            </a:r>
            <a:endParaRPr lang="zh-CN" altLang="en-US" b="1" dirty="0" smtClean="0">
              <a:latin typeface="黑体" panose="02010609060101010101" pitchFamily="49" charset="-122"/>
              <a:ea typeface="黑体" panose="02010609060101010101" pitchFamily="49" charset="-122"/>
            </a:endParaRPr>
          </a:p>
        </p:txBody>
      </p:sp>
      <p:sp>
        <p:nvSpPr>
          <p:cNvPr id="822275" name="Rectangle 3"/>
          <p:cNvSpPr>
            <a:spLocks noGrp="1" noRot="1" noChangeArrowheads="1"/>
          </p:cNvSpPr>
          <p:nvPr>
            <p:ph idx="1"/>
          </p:nvPr>
        </p:nvSpPr>
        <p:spPr>
          <a:xfrm>
            <a:off x="609599" y="1628800"/>
            <a:ext cx="7577138" cy="4498975"/>
          </a:xfrm>
        </p:spPr>
        <p:txBody>
          <a:bodyPr>
            <a:normAutofit fontScale="92500" lnSpcReduction="20000"/>
          </a:bodyPr>
          <a:lstStyle/>
          <a:p>
            <a:pPr lvl="0">
              <a:buFont typeface="Wingdings" panose="05000000000000000000" pitchFamily="2" charset="2"/>
              <a:buChar char="Ø"/>
            </a:pPr>
            <a:r>
              <a:rPr lang="zh-CN" altLang="zh-CN" sz="2400" b="1" dirty="0"/>
              <a:t>临床症状</a:t>
            </a:r>
            <a:endParaRPr lang="zh-CN" altLang="zh-CN" sz="2400" dirty="0"/>
          </a:p>
          <a:p>
            <a:pPr marL="0" indent="0">
              <a:lnSpc>
                <a:spcPct val="150000"/>
              </a:lnSpc>
              <a:buNone/>
            </a:pPr>
            <a:r>
              <a:rPr lang="en-US" altLang="zh-CN" sz="1900" b="1" dirty="0" smtClean="0">
                <a:latin typeface="华文宋体" panose="02010600040101010101" pitchFamily="2" charset="-122"/>
                <a:ea typeface="华文宋体" panose="02010600040101010101" pitchFamily="2" charset="-122"/>
              </a:rPr>
              <a:t>      </a:t>
            </a:r>
            <a:r>
              <a:rPr lang="zh-CN" altLang="zh-CN" sz="1900" b="1" dirty="0" smtClean="0">
                <a:latin typeface="华文宋体" panose="02010600040101010101" pitchFamily="2" charset="-122"/>
                <a:ea typeface="华文宋体" panose="02010600040101010101" pitchFamily="2" charset="-122"/>
              </a:rPr>
              <a:t>（</a:t>
            </a:r>
            <a:r>
              <a:rPr lang="zh-CN" altLang="zh-CN" sz="1900" b="1" dirty="0">
                <a:latin typeface="+mn-ea"/>
              </a:rPr>
              <a:t>一）潜伏期</a:t>
            </a:r>
            <a:endParaRPr lang="zh-CN" altLang="zh-CN" sz="1900" b="1" dirty="0">
              <a:latin typeface="+mn-ea"/>
            </a:endParaRPr>
          </a:p>
          <a:p>
            <a:pPr marL="0" indent="0">
              <a:lnSpc>
                <a:spcPct val="150000"/>
              </a:lnSpc>
              <a:buNone/>
            </a:pPr>
            <a:r>
              <a:rPr lang="en-US" altLang="zh-CN" sz="1900" b="1" dirty="0">
                <a:latin typeface="+mn-ea"/>
              </a:rPr>
              <a:t>     </a:t>
            </a:r>
            <a:r>
              <a:rPr lang="zh-CN" altLang="zh-CN" sz="1900" b="1" dirty="0">
                <a:latin typeface="+mn-ea"/>
              </a:rPr>
              <a:t>诺如病毒的潜伏期相对较短，通常</a:t>
            </a:r>
            <a:r>
              <a:rPr lang="en-US" altLang="zh-CN" sz="1900" b="1" dirty="0">
                <a:latin typeface="+mn-ea"/>
              </a:rPr>
              <a:t>12‐48 </a:t>
            </a:r>
            <a:r>
              <a:rPr lang="zh-CN" altLang="zh-CN" sz="1900" b="1" dirty="0">
                <a:latin typeface="+mn-ea"/>
              </a:rPr>
              <a:t>小时。</a:t>
            </a:r>
            <a:endParaRPr lang="zh-CN" altLang="zh-CN" sz="1900" b="1" dirty="0">
              <a:latin typeface="+mn-ea"/>
            </a:endParaRPr>
          </a:p>
          <a:p>
            <a:pPr marL="0" indent="0">
              <a:lnSpc>
                <a:spcPct val="150000"/>
              </a:lnSpc>
              <a:buNone/>
            </a:pPr>
            <a:r>
              <a:rPr lang="en-US" altLang="zh-CN" sz="1900" b="1" smtClean="0">
                <a:latin typeface="+mn-ea"/>
              </a:rPr>
              <a:t>   </a:t>
            </a:r>
            <a:r>
              <a:rPr lang="zh-CN" altLang="zh-CN" sz="1900" b="1" smtClean="0">
                <a:latin typeface="+mn-ea"/>
              </a:rPr>
              <a:t>（</a:t>
            </a:r>
            <a:r>
              <a:rPr lang="zh-CN" altLang="zh-CN" sz="1900" b="1" dirty="0">
                <a:latin typeface="+mn-ea"/>
              </a:rPr>
              <a:t>二）临床表现</a:t>
            </a:r>
            <a:endParaRPr lang="zh-CN" altLang="zh-CN" sz="1900" b="1" dirty="0">
              <a:latin typeface="+mn-ea"/>
            </a:endParaRPr>
          </a:p>
          <a:p>
            <a:pPr marL="0" indent="0">
              <a:lnSpc>
                <a:spcPct val="150000"/>
              </a:lnSpc>
              <a:buNone/>
            </a:pPr>
            <a:r>
              <a:rPr lang="en-US" altLang="zh-CN" sz="1900" b="1" dirty="0">
                <a:latin typeface="+mn-ea"/>
              </a:rPr>
              <a:t>     </a:t>
            </a:r>
            <a:r>
              <a:rPr lang="zh-CN" altLang="zh-CN" sz="1900" b="1" dirty="0">
                <a:latin typeface="+mn-ea"/>
              </a:rPr>
              <a:t>诺如病毒感染发病以轻症为主，最常见症状是腹泻和呕吐，其次为恶心、腹痛、头痛、发热、畏寒和肌肉酸痛等。</a:t>
            </a:r>
            <a:r>
              <a:rPr lang="zh-CN" altLang="zh-CN" sz="1900" b="1" dirty="0">
                <a:solidFill>
                  <a:srgbClr val="FF0000"/>
                </a:solidFill>
                <a:latin typeface="+mn-ea"/>
              </a:rPr>
              <a:t>研究发现成人中腹泻更常见</a:t>
            </a:r>
            <a:r>
              <a:rPr lang="zh-CN" altLang="zh-CN" sz="1900" b="1" dirty="0">
                <a:latin typeface="+mn-ea"/>
              </a:rPr>
              <a:t>，</a:t>
            </a:r>
            <a:r>
              <a:rPr lang="zh-CN" altLang="zh-CN" sz="1900" b="1" dirty="0">
                <a:solidFill>
                  <a:srgbClr val="FF0000"/>
                </a:solidFill>
                <a:latin typeface="+mn-ea"/>
              </a:rPr>
              <a:t>儿童比成人更容易出现呕吐</a:t>
            </a:r>
            <a:r>
              <a:rPr lang="zh-CN" altLang="zh-CN" sz="1900" b="1" dirty="0">
                <a:latin typeface="+mn-ea"/>
              </a:rPr>
              <a:t>。</a:t>
            </a:r>
            <a:endParaRPr lang="zh-CN" altLang="zh-CN" sz="1900" b="1" dirty="0">
              <a:latin typeface="+mn-ea"/>
            </a:endParaRPr>
          </a:p>
          <a:p>
            <a:pPr marL="0" indent="0">
              <a:lnSpc>
                <a:spcPct val="150000"/>
              </a:lnSpc>
              <a:buNone/>
            </a:pPr>
            <a:r>
              <a:rPr lang="en-US" altLang="zh-CN" sz="1900" b="1" dirty="0">
                <a:latin typeface="+mn-ea"/>
              </a:rPr>
              <a:t>    </a:t>
            </a:r>
            <a:r>
              <a:rPr lang="zh-CN" altLang="zh-CN" sz="1900" b="1" dirty="0">
                <a:latin typeface="+mn-ea"/>
              </a:rPr>
              <a:t>诺如病毒感染病例的病程通常较短，症状持续时间平均为</a:t>
            </a:r>
            <a:r>
              <a:rPr lang="en-US" altLang="zh-CN" sz="1900" b="1" dirty="0">
                <a:latin typeface="+mn-ea"/>
              </a:rPr>
              <a:t>2‐3 </a:t>
            </a:r>
            <a:r>
              <a:rPr lang="zh-CN" altLang="zh-CN" sz="1900" b="1" dirty="0" smtClean="0">
                <a:latin typeface="+mn-ea"/>
              </a:rPr>
              <a:t>天</a:t>
            </a:r>
            <a:endParaRPr lang="en-US" altLang="zh-CN" sz="1900" b="1" dirty="0" smtClean="0">
              <a:latin typeface="+mn-ea"/>
            </a:endParaRPr>
          </a:p>
          <a:p>
            <a:pPr marL="0" indent="0">
              <a:lnSpc>
                <a:spcPct val="160000"/>
              </a:lnSpc>
              <a:spcBef>
                <a:spcPts val="600"/>
              </a:spcBef>
              <a:buNone/>
            </a:pPr>
            <a:r>
              <a:rPr lang="zh-CN" altLang="en-US" sz="1900" b="1" dirty="0" smtClean="0">
                <a:latin typeface="+mn-ea"/>
              </a:rPr>
              <a:t>    多</a:t>
            </a:r>
            <a:r>
              <a:rPr lang="zh-CN" altLang="en-US" sz="1900" b="1" dirty="0">
                <a:latin typeface="+mn-ea"/>
              </a:rPr>
              <a:t>呈自限性，恢复后无后遗症，预后较好，少有死亡病例。</a:t>
            </a:r>
            <a:endParaRPr lang="en-US" altLang="zh-CN" sz="1900" b="1" dirty="0">
              <a:latin typeface="+mn-ea"/>
            </a:endParaRPr>
          </a:p>
          <a:p>
            <a:pPr marL="0" indent="0">
              <a:lnSpc>
                <a:spcPct val="160000"/>
              </a:lnSpc>
              <a:spcBef>
                <a:spcPts val="600"/>
              </a:spcBef>
              <a:buNone/>
            </a:pPr>
            <a:r>
              <a:rPr lang="zh-CN" altLang="en-US" sz="1900" b="1" dirty="0" smtClean="0">
                <a:latin typeface="+mn-ea"/>
              </a:rPr>
              <a:t>  免疫</a:t>
            </a:r>
            <a:r>
              <a:rPr lang="zh-CN" altLang="en-US" sz="1900" b="1" dirty="0">
                <a:latin typeface="+mn-ea"/>
              </a:rPr>
              <a:t>期短暂，可反复感染。</a:t>
            </a:r>
            <a:endParaRPr lang="zh-CN" altLang="en-US" sz="1900" b="1" dirty="0">
              <a:latin typeface="+mn-ea"/>
            </a:endParaRPr>
          </a:p>
          <a:p>
            <a:pPr marL="0" indent="0">
              <a:lnSpc>
                <a:spcPct val="150000"/>
              </a:lnSpc>
              <a:buNone/>
            </a:pPr>
            <a:endParaRPr lang="zh-CN" altLang="zh-CN" sz="1900" b="1"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476672"/>
            <a:ext cx="6589199" cy="1280890"/>
          </a:xfrm>
        </p:spPr>
        <p:txBody>
          <a:bodyPr/>
          <a:lstStyle/>
          <a:p>
            <a:pPr>
              <a:lnSpc>
                <a:spcPct val="150000"/>
              </a:lnSpc>
            </a:pPr>
            <a:r>
              <a:rPr lang="zh-CN" altLang="zh-CN" b="1" dirty="0">
                <a:solidFill>
                  <a:schemeClr val="tx1"/>
                </a:solidFill>
                <a:latin typeface="黑体" panose="02010609060101010101" pitchFamily="49" charset="-122"/>
                <a:ea typeface="黑体" panose="02010609060101010101" pitchFamily="49" charset="-122"/>
              </a:rPr>
              <a:t>诺如病毒基本要点</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3528" y="1556792"/>
            <a:ext cx="8210872" cy="4968552"/>
          </a:xfrm>
        </p:spPr>
        <p:txBody>
          <a:bodyPr>
            <a:normAutofit fontScale="92500"/>
          </a:bodyPr>
          <a:lstStyle/>
          <a:p>
            <a:pPr>
              <a:lnSpc>
                <a:spcPct val="150000"/>
              </a:lnSpc>
              <a:buFont typeface="Wingdings" panose="05000000000000000000" pitchFamily="2" charset="2"/>
              <a:buChar char="Ø"/>
            </a:pPr>
            <a:r>
              <a:rPr lang="zh-CN" altLang="zh-CN" sz="2600" b="1" dirty="0"/>
              <a:t>病例管理</a:t>
            </a:r>
            <a:endParaRPr lang="zh-CN" altLang="zh-CN" sz="2600" dirty="0"/>
          </a:p>
          <a:p>
            <a:pPr marL="0" indent="0">
              <a:lnSpc>
                <a:spcPct val="150000"/>
              </a:lnSpc>
              <a:buNone/>
            </a:pPr>
            <a:r>
              <a:rPr lang="en-US" altLang="zh-CN" sz="2000" b="1" dirty="0"/>
              <a:t>     </a:t>
            </a:r>
            <a:r>
              <a:rPr lang="x-none" altLang="zh-CN" sz="2000" b="1" dirty="0"/>
              <a:t>1.</a:t>
            </a:r>
            <a:r>
              <a:rPr lang="zh-CN" altLang="zh-CN" sz="2000" b="1" dirty="0"/>
              <a:t>病例：</a:t>
            </a:r>
            <a:r>
              <a:rPr lang="zh-CN" altLang="zh-CN" sz="2000" b="1" dirty="0">
                <a:solidFill>
                  <a:srgbClr val="FF0000"/>
                </a:solidFill>
              </a:rPr>
              <a:t>在其急性期至症状完全消失后 </a:t>
            </a:r>
            <a:r>
              <a:rPr lang="en-US" altLang="zh-CN" sz="2000" b="1" dirty="0">
                <a:solidFill>
                  <a:srgbClr val="FF0000"/>
                </a:solidFill>
              </a:rPr>
              <a:t>72 </a:t>
            </a:r>
            <a:r>
              <a:rPr lang="zh-CN" altLang="zh-CN" sz="2000" b="1" dirty="0">
                <a:solidFill>
                  <a:srgbClr val="FF0000"/>
                </a:solidFill>
              </a:rPr>
              <a:t>小时</a:t>
            </a:r>
            <a:r>
              <a:rPr lang="zh-CN" altLang="zh-CN" sz="2000" b="1" dirty="0"/>
              <a:t>应进行隔离。轻症患者可居家或在疫情发生机构就地隔离；症状重者需送医疗机构按肠道传染病进行隔离治疗，医疗机构应做好感染控制，防止院内传播。</a:t>
            </a:r>
            <a:endParaRPr lang="zh-CN" altLang="zh-CN" sz="2000" b="1" dirty="0"/>
          </a:p>
          <a:p>
            <a:pPr marL="0" indent="0">
              <a:lnSpc>
                <a:spcPct val="150000"/>
              </a:lnSpc>
              <a:buNone/>
            </a:pPr>
            <a:r>
              <a:rPr lang="en-US" altLang="zh-CN" sz="2000" b="1" dirty="0"/>
              <a:t>    2.</a:t>
            </a:r>
            <a:r>
              <a:rPr lang="zh-CN" altLang="zh-CN" sz="2000" b="1" dirty="0"/>
              <a:t>隐性感染者：建议</a:t>
            </a:r>
            <a:r>
              <a:rPr lang="zh-CN" altLang="zh-CN" sz="2000" b="1" dirty="0">
                <a:solidFill>
                  <a:srgbClr val="FF0000"/>
                </a:solidFill>
              </a:rPr>
              <a:t>自诺如病毒核酸检测阳性后 </a:t>
            </a:r>
            <a:r>
              <a:rPr lang="en-US" altLang="zh-CN" sz="2000" b="1" dirty="0">
                <a:solidFill>
                  <a:srgbClr val="FF0000"/>
                </a:solidFill>
              </a:rPr>
              <a:t>72 </a:t>
            </a:r>
            <a:r>
              <a:rPr lang="zh-CN" altLang="zh-CN" sz="2000" b="1" dirty="0">
                <a:solidFill>
                  <a:srgbClr val="FF0000"/>
                </a:solidFill>
              </a:rPr>
              <a:t>小时内进行居家隔离</a:t>
            </a:r>
            <a:r>
              <a:rPr lang="zh-CN" altLang="zh-CN" sz="2000" b="1" dirty="0"/>
              <a:t>。</a:t>
            </a:r>
            <a:endParaRPr lang="zh-CN" altLang="zh-CN" sz="2000" b="1" dirty="0"/>
          </a:p>
          <a:p>
            <a:pPr marL="0" indent="0">
              <a:lnSpc>
                <a:spcPct val="150000"/>
              </a:lnSpc>
              <a:buNone/>
            </a:pPr>
            <a:r>
              <a:rPr lang="en-US" altLang="zh-CN" sz="2000" b="1" dirty="0"/>
              <a:t>    3.</a:t>
            </a:r>
            <a:r>
              <a:rPr lang="zh-CN" altLang="zh-CN" sz="2000" b="1" dirty="0"/>
              <a:t>从事食品操作岗位的病例及隐性感染者：诺如病毒排毒时间较长，尽管病例症状消失 </a:t>
            </a:r>
            <a:r>
              <a:rPr lang="en-US" altLang="zh-CN" sz="2000" b="1" dirty="0"/>
              <a:t>72 </a:t>
            </a:r>
            <a:r>
              <a:rPr lang="zh-CN" altLang="zh-CN" sz="2000" b="1" dirty="0"/>
              <a:t>小时后，或隐性感染者自核酸检测阳性算起 </a:t>
            </a:r>
            <a:r>
              <a:rPr lang="en-US" altLang="zh-CN" sz="2000" b="1" dirty="0"/>
              <a:t>72 </a:t>
            </a:r>
            <a:r>
              <a:rPr lang="zh-CN" altLang="zh-CN" sz="2000" b="1" dirty="0"/>
              <a:t>小时后的病毒排出载量明显下降，但仍可能存在传播的风险。为慎重起见，建议对食品从业人员采取更为严格的病例管理策略，</a:t>
            </a:r>
            <a:r>
              <a:rPr lang="zh-CN" altLang="zh-CN" sz="2000" b="1" dirty="0">
                <a:solidFill>
                  <a:srgbClr val="FF0000"/>
                </a:solidFill>
              </a:rPr>
              <a:t>需连续 </a:t>
            </a:r>
            <a:r>
              <a:rPr lang="en-US" altLang="zh-CN" sz="2000" b="1" dirty="0">
                <a:solidFill>
                  <a:srgbClr val="FF0000"/>
                </a:solidFill>
              </a:rPr>
              <a:t>2 </a:t>
            </a:r>
            <a:r>
              <a:rPr lang="zh-CN" altLang="zh-CN" sz="2000" b="1" dirty="0">
                <a:solidFill>
                  <a:srgbClr val="FF0000"/>
                </a:solidFill>
              </a:rPr>
              <a:t>天粪便或肛拭子诺如病毒核酸检测阴性后方可上岗。</a:t>
            </a:r>
            <a:endParaRPr lang="zh-CN" altLang="zh-CN" sz="2000" b="1"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2492896"/>
            <a:ext cx="7272808" cy="2649042"/>
          </a:xfrm>
        </p:spPr>
        <p:txBody>
          <a:bodyPr>
            <a:normAutofit/>
          </a:bodyPr>
          <a:lstStyle/>
          <a:p>
            <a:r>
              <a:rPr lang="zh-CN" altLang="zh-CN" sz="4000" b="1" dirty="0" smtClean="0">
                <a:solidFill>
                  <a:schemeClr val="tx1"/>
                </a:solidFill>
                <a:latin typeface="黑体" panose="02010609060101010101" pitchFamily="49" charset="-122"/>
                <a:ea typeface="黑体" panose="02010609060101010101" pitchFamily="49" charset="-122"/>
              </a:rPr>
              <a:t>诺如病毒</a:t>
            </a:r>
            <a:r>
              <a:rPr lang="zh-CN" altLang="en-US" sz="4000" b="1" dirty="0" smtClean="0">
                <a:solidFill>
                  <a:schemeClr val="tx1"/>
                </a:solidFill>
                <a:latin typeface="黑体" panose="02010609060101010101" pitchFamily="49" charset="-122"/>
                <a:ea typeface="黑体" panose="02010609060101010101" pitchFamily="49" charset="-122"/>
              </a:rPr>
              <a:t>聚集性疫情防控</a:t>
            </a:r>
            <a:r>
              <a:rPr lang="zh-CN" altLang="zh-CN" sz="4000" b="1" dirty="0" smtClean="0">
                <a:solidFill>
                  <a:schemeClr val="tx1"/>
                </a:solidFill>
                <a:latin typeface="黑体" panose="02010609060101010101" pitchFamily="49" charset="-122"/>
                <a:ea typeface="黑体" panose="02010609060101010101" pitchFamily="49" charset="-122"/>
              </a:rPr>
              <a:t>要点</a:t>
            </a:r>
            <a:endParaRPr lang="zh-CN" altLang="en-US" sz="4000" dirty="0"/>
          </a:p>
        </p:txBody>
      </p:sp>
    </p:spTree>
  </p:cSld>
  <p:clrMapOvr>
    <a:masterClrMapping/>
  </p:clrMapOvr>
</p:sld>
</file>

<file path=ppt/theme/theme1.xml><?xml version="1.0" encoding="utf-8"?>
<a:theme xmlns:a="http://schemas.openxmlformats.org/drawingml/2006/main" name="丝状">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1891</Words>
  <Application>WPS 演示</Application>
  <PresentationFormat>全屏显示(4:3)</PresentationFormat>
  <Paragraphs>132</Paragraphs>
  <Slides>14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Wingdings 3</vt:lpstr>
      <vt:lpstr>Arial</vt:lpstr>
      <vt:lpstr>黑体</vt:lpstr>
      <vt:lpstr>微软雅黑</vt:lpstr>
      <vt:lpstr>华文细黑</vt:lpstr>
      <vt:lpstr>Symbol</vt:lpstr>
      <vt:lpstr>华文宋体</vt:lpstr>
      <vt:lpstr>Arial Unicode MS</vt:lpstr>
      <vt:lpstr>Century Gothic</vt:lpstr>
      <vt:lpstr>幼圆</vt:lpstr>
      <vt:lpstr>Calibri</vt:lpstr>
      <vt:lpstr>丝状</vt:lpstr>
      <vt:lpstr>PowerPoint 演示文稿</vt:lpstr>
      <vt:lpstr>诺如病毒基本要点</vt:lpstr>
      <vt:lpstr>诺如病毒基本要点</vt:lpstr>
      <vt:lpstr>诺如病毒基本要点——疑似病例 </vt:lpstr>
      <vt:lpstr>诺如病毒基本要点</vt:lpstr>
      <vt:lpstr>诺如病毒基本要点</vt:lpstr>
      <vt:lpstr>诺如病毒基本要点</vt:lpstr>
      <vt:lpstr>诺如病毒基本要点</vt:lpstr>
      <vt:lpstr>诺如病毒聚集性疫情防控要点</vt:lpstr>
      <vt:lpstr>学校传染病监测和疫情报告——症状监测</vt:lpstr>
      <vt:lpstr>学校或托幼机构儿童呕吐了！（诺如）</vt:lpstr>
      <vt:lpstr>学校或托幼机构发生疫情了！(诺如)</vt:lpstr>
      <vt:lpstr>防控中存在的问题</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肠道传染病工作要点</dc:title>
  <dc:creator>jk</dc:creator>
  <cp:lastModifiedBy>Administrator</cp:lastModifiedBy>
  <cp:revision>433</cp:revision>
  <dcterms:created xsi:type="dcterms:W3CDTF">2016-03-10T01:36:00Z</dcterms:created>
  <dcterms:modified xsi:type="dcterms:W3CDTF">2020-01-03T08:46:59Z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