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79" r:id="rId7"/>
    <p:sldId id="280" r:id="rId8"/>
    <p:sldId id="281" r:id="rId9"/>
    <p:sldId id="283" r:id="rId10"/>
    <p:sldId id="282"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4" r:id="rId31"/>
    <p:sldId id="303" r:id="rId32"/>
    <p:sldId id="305" r:id="rId33"/>
    <p:sldId id="306" r:id="rId34"/>
    <p:sldId id="307" r:id="rId35"/>
    <p:sldId id="308" r:id="rId36"/>
    <p:sldId id="309" r:id="rId37"/>
    <p:sldId id="310" r:id="rId38"/>
    <p:sldId id="26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0" autoAdjust="0"/>
    <p:restoredTop sz="94660"/>
  </p:normalViewPr>
  <p:slideViewPr>
    <p:cSldViewPr snapToGrid="0">
      <p:cViewPr varScale="1">
        <p:scale>
          <a:sx n="116" d="100"/>
          <a:sy n="116" d="100"/>
        </p:scale>
        <p:origin x="126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a:t>Click to edit Master title style</a:t>
            </a:r>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a:t>Click to edit Master title style</a:t>
            </a:r>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1127175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a:t>JAVASCRIPT Introduction</a:t>
            </a:r>
          </a:p>
        </p:txBody>
      </p:sp>
      <p:sp>
        <p:nvSpPr>
          <p:cNvPr id="3" name="Subtitle 2"/>
          <p:cNvSpPr>
            <a:spLocks noGrp="1"/>
          </p:cNvSpPr>
          <p:nvPr>
            <p:ph type="subTitle" idx="1"/>
          </p:nvPr>
        </p:nvSpPr>
        <p:spPr>
          <a:xfrm>
            <a:off x="617805" y="5662387"/>
            <a:ext cx="7886700" cy="262853"/>
          </a:xfrm>
        </p:spPr>
        <p:txBody>
          <a:bodyPr>
            <a:normAutofit lnSpcReduction="10000"/>
          </a:bodyPr>
          <a:lstStyle/>
          <a:p>
            <a:r>
              <a:rPr lang="en-US" dirty="0"/>
              <a:t>Maxim PROCOPENCO</a:t>
            </a:r>
          </a:p>
        </p:txBody>
      </p:sp>
      <p:sp>
        <p:nvSpPr>
          <p:cNvPr id="4" name="Rectangle 3"/>
          <p:cNvSpPr/>
          <p:nvPr/>
        </p:nvSpPr>
        <p:spPr>
          <a:xfrm>
            <a:off x="2219783" y="4450728"/>
            <a:ext cx="3759491" cy="369332"/>
          </a:xfrm>
          <a:prstGeom prst="rect">
            <a:avLst/>
          </a:prstGeom>
        </p:spPr>
        <p:txBody>
          <a:bodyPr wrap="none">
            <a:spAutoFit/>
          </a:bodyPr>
          <a:lstStyle/>
          <a:p>
            <a:pPr algn="ctr"/>
            <a:r>
              <a:rPr lang="en-GB" dirty="0"/>
              <a:t>Continuous staff improvement project</a:t>
            </a:r>
          </a:p>
        </p:txBody>
      </p:sp>
    </p:spTree>
    <p:extLst>
      <p:ext uri="{BB962C8B-B14F-4D97-AF65-F5344CB8AC3E}">
        <p14:creationId xmlns:p14="http://schemas.microsoft.com/office/powerpoint/2010/main" val="411323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scripts</a:t>
            </a:r>
          </a:p>
        </p:txBody>
      </p:sp>
      <p:sp>
        <p:nvSpPr>
          <p:cNvPr id="3" name="Content Placeholder 2"/>
          <p:cNvSpPr>
            <a:spLocks noGrp="1"/>
          </p:cNvSpPr>
          <p:nvPr>
            <p:ph idx="1"/>
          </p:nvPr>
        </p:nvSpPr>
        <p:spPr>
          <a:xfrm>
            <a:off x="628650" y="1235608"/>
            <a:ext cx="7886700" cy="4145521"/>
          </a:xfrm>
        </p:spPr>
        <p:txBody>
          <a:bodyPr numCol="1">
            <a:noAutofit/>
          </a:bodyPr>
          <a:lstStyle/>
          <a:p>
            <a:pPr marL="0" indent="0" algn="just">
              <a:buNone/>
            </a:pPr>
            <a:r>
              <a:rPr lang="en-ZA" sz="2000" b="1" i="1" dirty="0"/>
              <a:t>Browser execute step by step all tags even if is necessary external data</a:t>
            </a:r>
          </a:p>
          <a:p>
            <a:pPr marL="0" indent="0" algn="just">
              <a:buNone/>
            </a:pPr>
            <a:r>
              <a:rPr lang="en-ZA" sz="2000" dirty="0"/>
              <a:t>&lt;head&gt;</a:t>
            </a:r>
          </a:p>
          <a:p>
            <a:pPr marL="0" indent="0" algn="just">
              <a:buNone/>
            </a:pPr>
            <a:r>
              <a:rPr lang="en-ZA" sz="2000" dirty="0"/>
              <a:t>	</a:t>
            </a:r>
            <a:r>
              <a:rPr lang="en-US" altLang="en-US" sz="2000" dirty="0"/>
              <a:t>&lt;script </a:t>
            </a:r>
            <a:r>
              <a:rPr lang="en-US" altLang="en-US" sz="2000" dirty="0" err="1"/>
              <a:t>src</a:t>
            </a:r>
            <a:r>
              <a:rPr lang="en-US" altLang="en-US" sz="2000" dirty="0"/>
              <a:t>=“script1.js" &gt;&lt;/script&gt;</a:t>
            </a:r>
            <a:endParaRPr lang="en-ZA" sz="2000" dirty="0"/>
          </a:p>
          <a:p>
            <a:pPr marL="0" indent="0" algn="just">
              <a:buNone/>
            </a:pPr>
            <a:r>
              <a:rPr lang="en-ZA" sz="2000" dirty="0"/>
              <a:t>&lt;/head&gt;</a:t>
            </a:r>
            <a:endParaRPr lang="en-ZA" sz="2000" b="1" i="1" dirty="0"/>
          </a:p>
          <a:p>
            <a:pPr marL="0" indent="0" algn="just">
              <a:buNone/>
            </a:pPr>
            <a:r>
              <a:rPr lang="en-ZA" sz="2000" dirty="0"/>
              <a:t>&lt;body&gt;</a:t>
            </a:r>
          </a:p>
          <a:p>
            <a:pPr marL="342900" lvl="1" indent="0" algn="just">
              <a:buNone/>
            </a:pPr>
            <a:r>
              <a:rPr lang="en-ZA" sz="2000" dirty="0"/>
              <a:t>&lt;p&gt;Very important information.&lt;/p&gt;</a:t>
            </a:r>
          </a:p>
          <a:p>
            <a:pPr marL="0" indent="0" algn="just">
              <a:buNone/>
            </a:pPr>
            <a:r>
              <a:rPr lang="en-ZA" sz="2000" dirty="0"/>
              <a:t>&lt;/body&gt;</a:t>
            </a:r>
          </a:p>
          <a:p>
            <a:pPr algn="just"/>
            <a:endParaRPr lang="en-US" sz="2000" dirty="0"/>
          </a:p>
        </p:txBody>
      </p:sp>
    </p:spTree>
    <p:extLst>
      <p:ext uri="{BB962C8B-B14F-4D97-AF65-F5344CB8AC3E}">
        <p14:creationId xmlns:p14="http://schemas.microsoft.com/office/powerpoint/2010/main" val="9676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scripts</a:t>
            </a:r>
          </a:p>
        </p:txBody>
      </p:sp>
      <p:sp>
        <p:nvSpPr>
          <p:cNvPr id="3" name="Content Placeholder 2"/>
          <p:cNvSpPr>
            <a:spLocks noGrp="1"/>
          </p:cNvSpPr>
          <p:nvPr>
            <p:ph idx="1"/>
          </p:nvPr>
        </p:nvSpPr>
        <p:spPr>
          <a:xfrm>
            <a:off x="628650" y="1235608"/>
            <a:ext cx="7886700" cy="4145521"/>
          </a:xfrm>
        </p:spPr>
        <p:txBody>
          <a:bodyPr numCol="1">
            <a:noAutofit/>
          </a:bodyPr>
          <a:lstStyle/>
          <a:p>
            <a:pPr marL="0" indent="0" algn="just">
              <a:buNone/>
            </a:pPr>
            <a:r>
              <a:rPr lang="en-ZA" sz="2000" b="1" i="1" dirty="0"/>
              <a:t>One more example how artificial we can delay download</a:t>
            </a:r>
          </a:p>
          <a:p>
            <a:pPr marL="0" indent="0" algn="just">
              <a:buNone/>
            </a:pPr>
            <a:endParaRPr lang="en-ZA" sz="2000" dirty="0"/>
          </a:p>
          <a:p>
            <a:pPr marL="0" indent="0" algn="just">
              <a:buNone/>
            </a:pPr>
            <a:r>
              <a:rPr lang="en-ZA" sz="2000" dirty="0"/>
              <a:t>&lt;head&gt;</a:t>
            </a:r>
          </a:p>
          <a:p>
            <a:pPr marL="0" indent="0" algn="just">
              <a:buNone/>
            </a:pPr>
            <a:r>
              <a:rPr lang="en-ZA" sz="2000" dirty="0"/>
              <a:t>&lt;/head&gt;</a:t>
            </a:r>
            <a:endParaRPr lang="en-ZA" sz="2000" b="1" i="1" dirty="0"/>
          </a:p>
          <a:p>
            <a:pPr marL="0" indent="0" algn="just">
              <a:buNone/>
            </a:pPr>
            <a:r>
              <a:rPr lang="en-ZA" sz="2000" dirty="0"/>
              <a:t>&lt;body&gt;</a:t>
            </a:r>
          </a:p>
          <a:p>
            <a:pPr marL="0" lvl="1" indent="0" algn="just">
              <a:spcBef>
                <a:spcPts val="750"/>
              </a:spcBef>
              <a:buNone/>
            </a:pPr>
            <a:r>
              <a:rPr lang="en-ZA" sz="2000" dirty="0"/>
              <a:t>    &lt;p&gt;Some information.&lt;/p&gt;</a:t>
            </a:r>
          </a:p>
          <a:p>
            <a:pPr marL="0" indent="0" algn="just">
              <a:buNone/>
            </a:pPr>
            <a:endParaRPr lang="en-ZA" sz="2000" dirty="0"/>
          </a:p>
          <a:p>
            <a:pPr marL="0" indent="0" algn="just">
              <a:buNone/>
            </a:pPr>
            <a:r>
              <a:rPr lang="en-ZA" sz="2000" dirty="0"/>
              <a:t>    </a:t>
            </a:r>
            <a:r>
              <a:rPr lang="en-US" altLang="en-US" sz="2000" dirty="0"/>
              <a:t>&lt;script </a:t>
            </a:r>
            <a:r>
              <a:rPr lang="en-US" altLang="en-US" sz="2000" dirty="0" err="1"/>
              <a:t>src</a:t>
            </a:r>
            <a:r>
              <a:rPr lang="en-US" altLang="en-US" sz="2000" dirty="0"/>
              <a:t>=“script1.js" &gt;&lt;/script&gt;</a:t>
            </a:r>
            <a:endParaRPr lang="en-ZA" sz="2000" dirty="0"/>
          </a:p>
          <a:p>
            <a:pPr marL="0" indent="0" algn="just">
              <a:buNone/>
            </a:pPr>
            <a:endParaRPr lang="en-ZA" sz="2000" dirty="0"/>
          </a:p>
          <a:p>
            <a:pPr marL="342900" lvl="1" indent="0" algn="just">
              <a:buNone/>
            </a:pPr>
            <a:r>
              <a:rPr lang="en-ZA" sz="2000" dirty="0"/>
              <a:t>&lt;p&gt;Very important information.&lt;/p&gt;</a:t>
            </a:r>
          </a:p>
          <a:p>
            <a:pPr marL="0" indent="0" algn="just">
              <a:buNone/>
            </a:pPr>
            <a:r>
              <a:rPr lang="en-ZA" sz="2000" dirty="0"/>
              <a:t>&lt;/body&gt;</a:t>
            </a:r>
          </a:p>
          <a:p>
            <a:pPr algn="just"/>
            <a:endParaRPr lang="en-US" sz="2000" dirty="0"/>
          </a:p>
        </p:txBody>
      </p:sp>
    </p:spTree>
    <p:extLst>
      <p:ext uri="{BB962C8B-B14F-4D97-AF65-F5344CB8AC3E}">
        <p14:creationId xmlns:p14="http://schemas.microsoft.com/office/powerpoint/2010/main" val="3951629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a:t>
            </a:r>
            <a:r>
              <a:rPr lang="en-US" dirty="0" err="1"/>
              <a:t>async</a:t>
            </a:r>
            <a:endParaRPr lang="en-US" dirty="0"/>
          </a:p>
        </p:txBody>
      </p:sp>
      <p:sp>
        <p:nvSpPr>
          <p:cNvPr id="3" name="Content Placeholder 2"/>
          <p:cNvSpPr>
            <a:spLocks noGrp="1"/>
          </p:cNvSpPr>
          <p:nvPr>
            <p:ph idx="1"/>
          </p:nvPr>
        </p:nvSpPr>
        <p:spPr>
          <a:xfrm>
            <a:off x="628650" y="1235608"/>
            <a:ext cx="7886700" cy="4145521"/>
          </a:xfrm>
        </p:spPr>
        <p:txBody>
          <a:bodyPr numCol="1">
            <a:noAutofit/>
          </a:bodyPr>
          <a:lstStyle/>
          <a:p>
            <a:pPr marL="0" indent="0" algn="just">
              <a:buNone/>
            </a:pPr>
            <a:r>
              <a:rPr lang="en-US" sz="2000" b="1" i="1" dirty="0" err="1"/>
              <a:t>async</a:t>
            </a:r>
            <a:r>
              <a:rPr lang="en-US" sz="2000" b="1" i="1" dirty="0"/>
              <a:t> downloads the file during HTML parsing and will pause the HTML parser to execute it when it has finished downloading</a:t>
            </a:r>
            <a:endParaRPr lang="en-ZA" sz="2000" dirty="0"/>
          </a:p>
          <a:p>
            <a:pPr marL="0" indent="0" algn="just">
              <a:buNone/>
            </a:pPr>
            <a:endParaRPr lang="en-ZA" sz="2000" dirty="0"/>
          </a:p>
          <a:p>
            <a:pPr marL="0" indent="0" algn="just">
              <a:buNone/>
            </a:pPr>
            <a:r>
              <a:rPr lang="en-ZA" sz="2000" dirty="0"/>
              <a:t>&lt;head&gt;</a:t>
            </a:r>
          </a:p>
          <a:p>
            <a:pPr marL="0" indent="0" algn="just">
              <a:buNone/>
            </a:pPr>
            <a:r>
              <a:rPr lang="en-ZA" sz="2000" dirty="0"/>
              <a:t>&lt;/head&gt;</a:t>
            </a:r>
            <a:endParaRPr lang="en-ZA" sz="2000" b="1" i="1" dirty="0"/>
          </a:p>
          <a:p>
            <a:pPr marL="0" indent="0" algn="just">
              <a:buNone/>
            </a:pPr>
            <a:r>
              <a:rPr lang="en-ZA" sz="2000" dirty="0"/>
              <a:t>&lt;body&gt;</a:t>
            </a:r>
          </a:p>
          <a:p>
            <a:pPr marL="0" lvl="1" indent="0" algn="just">
              <a:spcBef>
                <a:spcPts val="750"/>
              </a:spcBef>
              <a:buNone/>
            </a:pPr>
            <a:r>
              <a:rPr lang="en-ZA" sz="2000" dirty="0"/>
              <a:t>    &lt;p&gt;Some information.&lt;/p&gt;</a:t>
            </a:r>
          </a:p>
          <a:p>
            <a:pPr marL="0" indent="0" algn="just">
              <a:buNone/>
            </a:pPr>
            <a:r>
              <a:rPr lang="en-ZA" sz="2000" dirty="0"/>
              <a:t>    </a:t>
            </a:r>
            <a:r>
              <a:rPr lang="en-US" altLang="en-US" sz="2000" dirty="0"/>
              <a:t>&lt;script </a:t>
            </a:r>
            <a:r>
              <a:rPr lang="en-US" altLang="en-US" sz="2000" dirty="0" err="1"/>
              <a:t>src</a:t>
            </a:r>
            <a:r>
              <a:rPr lang="en-US" altLang="en-US" sz="2000" dirty="0"/>
              <a:t>=“script1.js" </a:t>
            </a:r>
            <a:r>
              <a:rPr lang="en-US" altLang="en-US" sz="2000" dirty="0" err="1"/>
              <a:t>async</a:t>
            </a:r>
            <a:r>
              <a:rPr lang="en-US" altLang="en-US" sz="2000" dirty="0"/>
              <a:t>&gt;&lt;/script&gt;</a:t>
            </a:r>
            <a:endParaRPr lang="en-ZA" sz="2000" dirty="0"/>
          </a:p>
          <a:p>
            <a:pPr marL="342900" lvl="1" indent="0" algn="just">
              <a:buNone/>
            </a:pPr>
            <a:r>
              <a:rPr lang="en-ZA" sz="2000" dirty="0"/>
              <a:t>&lt;p&gt;Very important information.&lt;/p&gt;</a:t>
            </a:r>
          </a:p>
          <a:p>
            <a:pPr marL="0" indent="0" algn="just">
              <a:buNone/>
            </a:pPr>
            <a:r>
              <a:rPr lang="en-ZA" sz="2000" dirty="0"/>
              <a:t>&lt;/body&gt;</a:t>
            </a:r>
          </a:p>
          <a:p>
            <a:pPr algn="just"/>
            <a:endParaRPr lang="en-US" sz="2000" dirty="0"/>
          </a:p>
        </p:txBody>
      </p:sp>
    </p:spTree>
    <p:extLst>
      <p:ext uri="{BB962C8B-B14F-4D97-AF65-F5344CB8AC3E}">
        <p14:creationId xmlns:p14="http://schemas.microsoft.com/office/powerpoint/2010/main" val="1098306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defer</a:t>
            </a:r>
          </a:p>
        </p:txBody>
      </p:sp>
      <p:sp>
        <p:nvSpPr>
          <p:cNvPr id="3" name="Content Placeholder 2"/>
          <p:cNvSpPr>
            <a:spLocks noGrp="1"/>
          </p:cNvSpPr>
          <p:nvPr>
            <p:ph idx="1"/>
          </p:nvPr>
        </p:nvSpPr>
        <p:spPr>
          <a:xfrm>
            <a:off x="628650" y="1235608"/>
            <a:ext cx="7886700" cy="4145521"/>
          </a:xfrm>
        </p:spPr>
        <p:txBody>
          <a:bodyPr numCol="1">
            <a:noAutofit/>
          </a:bodyPr>
          <a:lstStyle/>
          <a:p>
            <a:pPr marL="0" indent="0" algn="just">
              <a:buNone/>
            </a:pPr>
            <a:r>
              <a:rPr lang="en-US" sz="2000" b="1" i="1" dirty="0"/>
              <a:t>defer downloads the file during HTML parsing and will only execute it after the parser has completed. defer scripts are also </a:t>
            </a:r>
            <a:r>
              <a:rPr lang="en-US" sz="2000" b="1" i="1" dirty="0" err="1"/>
              <a:t>guarenteed</a:t>
            </a:r>
            <a:r>
              <a:rPr lang="en-US" sz="2000" b="1" i="1" dirty="0"/>
              <a:t> to execute in the order that they appear in the document</a:t>
            </a:r>
          </a:p>
          <a:p>
            <a:pPr marL="0" indent="0" algn="just">
              <a:buNone/>
            </a:pPr>
            <a:r>
              <a:rPr lang="en-ZA" sz="2000" dirty="0"/>
              <a:t>&lt;head&gt;</a:t>
            </a:r>
          </a:p>
          <a:p>
            <a:pPr marL="0" indent="0" algn="just">
              <a:buNone/>
            </a:pPr>
            <a:r>
              <a:rPr lang="en-ZA" sz="2000" dirty="0"/>
              <a:t>&lt;/head&gt;</a:t>
            </a:r>
            <a:endParaRPr lang="en-ZA" sz="2000" b="1" i="1" dirty="0"/>
          </a:p>
          <a:p>
            <a:pPr marL="0" indent="0" algn="just">
              <a:buNone/>
            </a:pPr>
            <a:r>
              <a:rPr lang="en-ZA" sz="2000" dirty="0"/>
              <a:t>&lt;body&gt;</a:t>
            </a:r>
          </a:p>
          <a:p>
            <a:pPr marL="0" lvl="1" indent="0" algn="just">
              <a:spcBef>
                <a:spcPts val="750"/>
              </a:spcBef>
              <a:buNone/>
            </a:pPr>
            <a:r>
              <a:rPr lang="en-ZA" sz="2000" dirty="0"/>
              <a:t>    &lt;p&gt;Some information.&lt;/p&gt;</a:t>
            </a:r>
          </a:p>
          <a:p>
            <a:pPr marL="0" indent="0" algn="just">
              <a:buNone/>
            </a:pPr>
            <a:r>
              <a:rPr lang="en-ZA" sz="2000" dirty="0"/>
              <a:t>    </a:t>
            </a:r>
            <a:r>
              <a:rPr lang="en-US" altLang="en-US" sz="2000" dirty="0"/>
              <a:t>&lt;script </a:t>
            </a:r>
            <a:r>
              <a:rPr lang="en-US" altLang="en-US" sz="2000" dirty="0" err="1"/>
              <a:t>src</a:t>
            </a:r>
            <a:r>
              <a:rPr lang="en-US" altLang="en-US" sz="2000" dirty="0"/>
              <a:t>=“script1.js" defer&gt;&lt;/script&gt;</a:t>
            </a:r>
            <a:endParaRPr lang="en-ZA" altLang="en-US" sz="2000" dirty="0"/>
          </a:p>
          <a:p>
            <a:pPr marL="0" indent="0" algn="just">
              <a:buNone/>
            </a:pPr>
            <a:r>
              <a:rPr lang="en-ZA" altLang="en-US" sz="2000" dirty="0"/>
              <a:t>    </a:t>
            </a:r>
            <a:r>
              <a:rPr lang="en-US" altLang="en-US" sz="2000" dirty="0"/>
              <a:t>&lt;script </a:t>
            </a:r>
            <a:r>
              <a:rPr lang="en-US" altLang="en-US" sz="2000" dirty="0" err="1"/>
              <a:t>src</a:t>
            </a:r>
            <a:r>
              <a:rPr lang="en-US" altLang="en-US" sz="2000" dirty="0"/>
              <a:t>=“script2.js" defer&gt;&lt;/script&gt;</a:t>
            </a:r>
            <a:endParaRPr lang="en-ZA" sz="2000" dirty="0"/>
          </a:p>
          <a:p>
            <a:pPr marL="342900" lvl="1" indent="0" algn="just">
              <a:buNone/>
            </a:pPr>
            <a:r>
              <a:rPr lang="en-ZA" sz="2000" dirty="0"/>
              <a:t>&lt;p&gt;Very important information.&lt;/p&gt;</a:t>
            </a:r>
          </a:p>
          <a:p>
            <a:pPr marL="0" indent="0" algn="just">
              <a:buNone/>
            </a:pPr>
            <a:r>
              <a:rPr lang="en-ZA" sz="2000" dirty="0"/>
              <a:t>&lt;/body&gt;</a:t>
            </a:r>
          </a:p>
          <a:p>
            <a:pPr algn="just"/>
            <a:endParaRPr lang="en-US" sz="2000" dirty="0"/>
          </a:p>
        </p:txBody>
      </p:sp>
    </p:spTree>
    <p:extLst>
      <p:ext uri="{BB962C8B-B14F-4D97-AF65-F5344CB8AC3E}">
        <p14:creationId xmlns:p14="http://schemas.microsoft.com/office/powerpoint/2010/main" val="3582962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a:t>
            </a:r>
            <a:r>
              <a:rPr lang="en-US" dirty="0"/>
              <a:t> vs defer</a:t>
            </a:r>
          </a:p>
        </p:txBody>
      </p:sp>
      <p:sp>
        <p:nvSpPr>
          <p:cNvPr id="3" name="Content Placeholder 2"/>
          <p:cNvSpPr>
            <a:spLocks noGrp="1"/>
          </p:cNvSpPr>
          <p:nvPr>
            <p:ph idx="1"/>
          </p:nvPr>
        </p:nvSpPr>
        <p:spPr>
          <a:xfrm>
            <a:off x="628650" y="1235608"/>
            <a:ext cx="7886700" cy="4145521"/>
          </a:xfrm>
        </p:spPr>
        <p:txBody>
          <a:bodyPr numCol="1">
            <a:noAutofit/>
          </a:bodyPr>
          <a:lstStyle/>
          <a:p>
            <a:pPr marL="0" indent="0" algn="just">
              <a:buNone/>
            </a:pPr>
            <a:r>
              <a:rPr lang="en-US" sz="2000" dirty="0"/>
              <a:t>	Both </a:t>
            </a:r>
            <a:r>
              <a:rPr lang="en-US" sz="2000" dirty="0" err="1"/>
              <a:t>async</a:t>
            </a:r>
            <a:r>
              <a:rPr lang="en-US" sz="2000" dirty="0"/>
              <a:t> and defer scripts begin to download immediately without pausing the parser and both support an optional </a:t>
            </a:r>
            <a:r>
              <a:rPr lang="en-US" sz="2000" dirty="0" err="1"/>
              <a:t>onload</a:t>
            </a:r>
            <a:r>
              <a:rPr lang="en-US" sz="2000" dirty="0"/>
              <a:t> handler to address the common need to perform initialization which depends on the script. The difference between </a:t>
            </a:r>
            <a:r>
              <a:rPr lang="en-US" sz="2000" dirty="0" err="1"/>
              <a:t>async</a:t>
            </a:r>
            <a:r>
              <a:rPr lang="en-US" sz="2000" dirty="0"/>
              <a:t> and defer centers around when the script is executed. Each </a:t>
            </a:r>
            <a:r>
              <a:rPr lang="en-US" sz="2000" dirty="0" err="1"/>
              <a:t>async</a:t>
            </a:r>
            <a:r>
              <a:rPr lang="en-US" sz="2000" dirty="0"/>
              <a:t> script executes at the first opportunity after it is finished downloading and before the window’s load event. This means it’s possible (and likely) that </a:t>
            </a:r>
            <a:r>
              <a:rPr lang="en-US" sz="2000" dirty="0" err="1"/>
              <a:t>async</a:t>
            </a:r>
            <a:r>
              <a:rPr lang="en-US" sz="2000" dirty="0"/>
              <a:t> scripts are not executed in the order in which they occur in the page. The defer scripts, on the other hand, are guaranteed to be executed in the order they occur in the page. That execution starts after parsing is completely finished.</a:t>
            </a:r>
          </a:p>
        </p:txBody>
      </p:sp>
    </p:spTree>
    <p:extLst>
      <p:ext uri="{BB962C8B-B14F-4D97-AF65-F5344CB8AC3E}">
        <p14:creationId xmlns:p14="http://schemas.microsoft.com/office/powerpoint/2010/main" val="1204136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structure</a:t>
            </a:r>
          </a:p>
        </p:txBody>
      </p:sp>
      <p:sp>
        <p:nvSpPr>
          <p:cNvPr id="3" name="Content Placeholder 2"/>
          <p:cNvSpPr>
            <a:spLocks noGrp="1"/>
          </p:cNvSpPr>
          <p:nvPr>
            <p:ph idx="1"/>
          </p:nvPr>
        </p:nvSpPr>
        <p:spPr>
          <a:xfrm>
            <a:off x="628650" y="1760040"/>
            <a:ext cx="7886700" cy="3475056"/>
          </a:xfrm>
        </p:spPr>
        <p:txBody>
          <a:bodyPr numCol="1">
            <a:noAutofit/>
          </a:bodyPr>
          <a:lstStyle/>
          <a:p>
            <a:pPr marL="0" indent="0" algn="just">
              <a:buNone/>
            </a:pPr>
            <a:r>
              <a:rPr lang="en-US" sz="2000" dirty="0"/>
              <a:t>To add to the code another command - you can put it after the semicolon.</a:t>
            </a:r>
          </a:p>
          <a:p>
            <a:pPr marL="0" indent="0" algn="just">
              <a:buNone/>
            </a:pPr>
            <a:endParaRPr lang="en-US" sz="2000" dirty="0"/>
          </a:p>
          <a:p>
            <a:pPr marL="0" indent="0" algn="just">
              <a:buNone/>
            </a:pPr>
            <a:r>
              <a:rPr lang="en-US" sz="2000" dirty="0"/>
              <a:t>	</a:t>
            </a:r>
          </a:p>
          <a:p>
            <a:pPr marL="0" indent="0" algn="just">
              <a:buNone/>
            </a:pPr>
            <a:r>
              <a:rPr lang="en-US" sz="2000" dirty="0"/>
              <a:t>Typically, each command is written on a separate line - so the code easier to read:</a:t>
            </a:r>
          </a:p>
          <a:p>
            <a:pPr marL="0" indent="0" algn="just">
              <a:buNone/>
            </a:pPr>
            <a:r>
              <a:rPr lang="en-US" sz="2000" dirty="0"/>
              <a:t>	</a:t>
            </a:r>
          </a:p>
        </p:txBody>
      </p:sp>
      <p:sp>
        <p:nvSpPr>
          <p:cNvPr id="4" name="Title 1"/>
          <p:cNvSpPr txBox="1">
            <a:spLocks/>
          </p:cNvSpPr>
          <p:nvPr/>
        </p:nvSpPr>
        <p:spPr>
          <a:xfrm>
            <a:off x="628650" y="1062583"/>
            <a:ext cx="7886700" cy="69745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r>
              <a:rPr lang="en-US" sz="2200" i="1" dirty="0"/>
              <a:t>Commands</a:t>
            </a:r>
          </a:p>
        </p:txBody>
      </p:sp>
      <p:sp>
        <p:nvSpPr>
          <p:cNvPr id="7" name="Rectangle 4"/>
          <p:cNvSpPr>
            <a:spLocks noChangeArrowheads="1"/>
          </p:cNvSpPr>
          <p:nvPr/>
        </p:nvSpPr>
        <p:spPr bwMode="auto">
          <a:xfrm>
            <a:off x="1262128" y="2457497"/>
            <a:ext cx="6903077" cy="397032"/>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alert('Hello');   alert('World');</a:t>
            </a:r>
          </a:p>
        </p:txBody>
      </p:sp>
      <p:sp>
        <p:nvSpPr>
          <p:cNvPr id="8" name="Rectangle 4"/>
          <p:cNvSpPr>
            <a:spLocks noChangeArrowheads="1"/>
          </p:cNvSpPr>
          <p:nvPr/>
        </p:nvSpPr>
        <p:spPr bwMode="auto">
          <a:xfrm>
            <a:off x="1262129" y="4017624"/>
            <a:ext cx="6903077" cy="701731"/>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alert('Hello');   </a:t>
            </a:r>
          </a:p>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alert('World');</a:t>
            </a:r>
          </a:p>
        </p:txBody>
      </p:sp>
    </p:spTree>
    <p:extLst>
      <p:ext uri="{BB962C8B-B14F-4D97-AF65-F5344CB8AC3E}">
        <p14:creationId xmlns:p14="http://schemas.microsoft.com/office/powerpoint/2010/main" val="966889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structure</a:t>
            </a:r>
          </a:p>
        </p:txBody>
      </p:sp>
      <p:sp>
        <p:nvSpPr>
          <p:cNvPr id="3" name="Content Placeholder 2"/>
          <p:cNvSpPr>
            <a:spLocks noGrp="1"/>
          </p:cNvSpPr>
          <p:nvPr>
            <p:ph idx="1"/>
          </p:nvPr>
        </p:nvSpPr>
        <p:spPr>
          <a:xfrm>
            <a:off x="628650" y="1734989"/>
            <a:ext cx="7886700" cy="3475056"/>
          </a:xfrm>
        </p:spPr>
        <p:txBody>
          <a:bodyPr vert="horz" lIns="91440" tIns="45720" rIns="91440" bIns="45720" numCol="1" rtlCol="0" anchor="t">
            <a:noAutofit/>
          </a:bodyPr>
          <a:lstStyle/>
          <a:p>
            <a:pPr marL="0" indent="0" algn="just">
              <a:buNone/>
            </a:pPr>
            <a:r>
              <a:rPr lang="en-US" sz="2000" dirty="0"/>
              <a:t>Semicolon, in many cases, is optional, if there is a transition to a new line.</a:t>
            </a:r>
          </a:p>
          <a:p>
            <a:pPr marL="0" indent="0" algn="just">
              <a:buNone/>
            </a:pPr>
            <a:endParaRPr lang="en-US" sz="2000" dirty="0"/>
          </a:p>
          <a:p>
            <a:pPr marL="0" indent="0" algn="just">
              <a:buNone/>
            </a:pPr>
            <a:r>
              <a:rPr lang="en-US" sz="2000" dirty="0"/>
              <a:t>	</a:t>
            </a:r>
          </a:p>
          <a:p>
            <a:pPr marL="0" indent="0" algn="just">
              <a:buNone/>
            </a:pPr>
            <a:endParaRPr lang="en-US" sz="2000" dirty="0"/>
          </a:p>
          <a:p>
            <a:pPr marL="0" indent="0" algn="just">
              <a:buNone/>
            </a:pPr>
            <a:r>
              <a:rPr lang="en-US" sz="2000" dirty="0"/>
              <a:t>However, it is important that "in many cases" does not mean "always"! :</a:t>
            </a:r>
          </a:p>
          <a:p>
            <a:pPr marL="0" indent="0" algn="just">
              <a:buNone/>
            </a:pPr>
            <a:r>
              <a:rPr lang="en-US" sz="2000" dirty="0"/>
              <a:t>	</a:t>
            </a:r>
          </a:p>
        </p:txBody>
      </p:sp>
      <p:sp>
        <p:nvSpPr>
          <p:cNvPr id="4" name="Title 1"/>
          <p:cNvSpPr txBox="1">
            <a:spLocks/>
          </p:cNvSpPr>
          <p:nvPr/>
        </p:nvSpPr>
        <p:spPr>
          <a:xfrm>
            <a:off x="628650" y="1062584"/>
            <a:ext cx="7886700" cy="57303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r>
              <a:rPr lang="en-US" sz="2200" i="1" dirty="0"/>
              <a:t>semicolon</a:t>
            </a:r>
          </a:p>
        </p:txBody>
      </p:sp>
      <p:sp>
        <p:nvSpPr>
          <p:cNvPr id="8" name="Rectangle 4"/>
          <p:cNvSpPr>
            <a:spLocks noChangeArrowheads="1"/>
          </p:cNvSpPr>
          <p:nvPr/>
        </p:nvSpPr>
        <p:spPr bwMode="auto">
          <a:xfrm>
            <a:off x="1120459" y="2523675"/>
            <a:ext cx="6903077" cy="701731"/>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alert('Hello')   </a:t>
            </a:r>
          </a:p>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alert('World')</a:t>
            </a:r>
          </a:p>
        </p:txBody>
      </p:sp>
      <p:sp>
        <p:nvSpPr>
          <p:cNvPr id="9" name="Rectangle 4"/>
          <p:cNvSpPr>
            <a:spLocks noChangeArrowheads="1"/>
          </p:cNvSpPr>
          <p:nvPr/>
        </p:nvSpPr>
        <p:spPr bwMode="auto">
          <a:xfrm>
            <a:off x="1120458" y="4014092"/>
            <a:ext cx="6903077" cy="1006429"/>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alert(3 +</a:t>
            </a:r>
          </a:p>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1 </a:t>
            </a:r>
          </a:p>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+ 2)   </a:t>
            </a:r>
          </a:p>
        </p:txBody>
      </p:sp>
    </p:spTree>
    <p:extLst>
      <p:ext uri="{BB962C8B-B14F-4D97-AF65-F5344CB8AC3E}">
        <p14:creationId xmlns:p14="http://schemas.microsoft.com/office/powerpoint/2010/main" val="2483084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structure</a:t>
            </a:r>
          </a:p>
        </p:txBody>
      </p:sp>
      <p:sp>
        <p:nvSpPr>
          <p:cNvPr id="3" name="Content Placeholder 2"/>
          <p:cNvSpPr>
            <a:spLocks noGrp="1"/>
          </p:cNvSpPr>
          <p:nvPr>
            <p:ph idx="1"/>
          </p:nvPr>
        </p:nvSpPr>
        <p:spPr>
          <a:xfrm>
            <a:off x="628650" y="1622598"/>
            <a:ext cx="7886700" cy="3475056"/>
          </a:xfrm>
        </p:spPr>
        <p:txBody>
          <a:bodyPr numCol="1">
            <a:noAutofit/>
          </a:bodyPr>
          <a:lstStyle/>
          <a:p>
            <a:pPr marL="0" indent="0" algn="just">
              <a:buNone/>
            </a:pPr>
            <a:r>
              <a:rPr lang="en-US" sz="2000" dirty="0"/>
              <a:t>But in some important situations JavaScript «forgets" to insert a semicolon where it is needed.</a:t>
            </a:r>
          </a:p>
          <a:p>
            <a:pPr marL="0" indent="0" algn="just">
              <a:buNone/>
            </a:pPr>
            <a:r>
              <a:rPr lang="en-US" sz="2000" dirty="0"/>
              <a:t>	</a:t>
            </a:r>
          </a:p>
          <a:p>
            <a:pPr marL="0" indent="0" algn="just">
              <a:buNone/>
            </a:pPr>
            <a:endParaRPr lang="en-US" sz="2000" dirty="0"/>
          </a:p>
          <a:p>
            <a:pPr marL="0" indent="0" algn="just">
              <a:buNone/>
            </a:pPr>
            <a:endParaRPr lang="en-US" sz="2000" dirty="0"/>
          </a:p>
          <a:p>
            <a:pPr marL="0" indent="0" algn="just">
              <a:buNone/>
            </a:pPr>
            <a:r>
              <a:rPr lang="en-US" sz="2000" dirty="0"/>
              <a:t>This works well…  BUT not this</a:t>
            </a:r>
          </a:p>
          <a:p>
            <a:pPr marL="0" indent="0" algn="just">
              <a:buNone/>
            </a:pPr>
            <a:r>
              <a:rPr lang="en-US" sz="2000" dirty="0"/>
              <a:t>	</a:t>
            </a:r>
          </a:p>
        </p:txBody>
      </p:sp>
      <p:sp>
        <p:nvSpPr>
          <p:cNvPr id="4"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r>
              <a:rPr lang="en-US" sz="2200" i="1" dirty="0"/>
              <a:t>semicolon</a:t>
            </a:r>
          </a:p>
        </p:txBody>
      </p:sp>
      <p:sp>
        <p:nvSpPr>
          <p:cNvPr id="8" name="Rectangle 4"/>
          <p:cNvSpPr>
            <a:spLocks noChangeArrowheads="1"/>
          </p:cNvSpPr>
          <p:nvPr/>
        </p:nvSpPr>
        <p:spPr bwMode="auto">
          <a:xfrm>
            <a:off x="1030307" y="2419879"/>
            <a:ext cx="6903077" cy="380232"/>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[1, 2].forEach(alert)</a:t>
            </a:r>
          </a:p>
        </p:txBody>
      </p:sp>
      <p:sp>
        <p:nvSpPr>
          <p:cNvPr id="9" name="Rectangle 4"/>
          <p:cNvSpPr>
            <a:spLocks noChangeArrowheads="1"/>
          </p:cNvSpPr>
          <p:nvPr/>
        </p:nvSpPr>
        <p:spPr bwMode="auto">
          <a:xfrm>
            <a:off x="1030307" y="3894523"/>
            <a:ext cx="6903077" cy="701731"/>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alert(</a:t>
            </a:r>
            <a:r>
              <a:rPr lang="ru-RU" b="1" kern="0" noProof="1">
                <a:solidFill>
                  <a:schemeClr val="accent1">
                    <a:lumMod val="75000"/>
                  </a:schemeClr>
                </a:solidFill>
                <a:latin typeface="Consolas" pitchFamily="49" charset="0"/>
                <a:cs typeface="Consolas" pitchFamily="49" charset="0"/>
              </a:rPr>
              <a:t>"</a:t>
            </a:r>
            <a:r>
              <a:rPr lang="en-US" b="1" kern="0" noProof="1">
                <a:solidFill>
                  <a:schemeClr val="accent1">
                    <a:lumMod val="75000"/>
                  </a:schemeClr>
                </a:solidFill>
                <a:latin typeface="Consolas" pitchFamily="49" charset="0"/>
                <a:cs typeface="Consolas" pitchFamily="49" charset="0"/>
              </a:rPr>
              <a:t>After this alert we will have an error.</a:t>
            </a:r>
            <a:r>
              <a:rPr lang="ru-RU" b="1" kern="0" noProof="1">
                <a:solidFill>
                  <a:schemeClr val="accent1">
                    <a:lumMod val="75000"/>
                  </a:schemeClr>
                </a:solidFill>
                <a:latin typeface="Consolas" pitchFamily="49" charset="0"/>
                <a:cs typeface="Consolas" pitchFamily="49" charset="0"/>
              </a:rPr>
              <a:t>")</a:t>
            </a:r>
          </a:p>
          <a:p>
            <a:pPr lvl="0" eaLnBrk="0" fontAlgn="base" hangingPunct="0">
              <a:lnSpc>
                <a:spcPct val="110000"/>
              </a:lnSpc>
              <a:spcAft>
                <a:spcPct val="0"/>
              </a:spcAft>
              <a:buClr>
                <a:srgbClr val="46A6BD">
                  <a:lumMod val="40000"/>
                  <a:lumOff val="60000"/>
                </a:srgbClr>
              </a:buClr>
              <a:buSzPct val="70000"/>
              <a:defRPr/>
            </a:pPr>
            <a:r>
              <a:rPr lang="ru-RU" b="1" kern="0" noProof="1">
                <a:solidFill>
                  <a:schemeClr val="accent1">
                    <a:lumMod val="75000"/>
                  </a:schemeClr>
                </a:solidFill>
                <a:latin typeface="Consolas" pitchFamily="49" charset="0"/>
                <a:cs typeface="Consolas" pitchFamily="49" charset="0"/>
              </a:rPr>
              <a:t>[1, 2].</a:t>
            </a:r>
            <a:r>
              <a:rPr lang="en-US" b="1" kern="0" noProof="1">
                <a:solidFill>
                  <a:schemeClr val="accent1">
                    <a:lumMod val="75000"/>
                  </a:schemeClr>
                </a:solidFill>
                <a:latin typeface="Consolas" pitchFamily="49" charset="0"/>
                <a:cs typeface="Consolas" pitchFamily="49" charset="0"/>
              </a:rPr>
              <a:t>forEach(alert)</a:t>
            </a:r>
          </a:p>
        </p:txBody>
      </p:sp>
    </p:spTree>
    <p:extLst>
      <p:ext uri="{BB962C8B-B14F-4D97-AF65-F5344CB8AC3E}">
        <p14:creationId xmlns:p14="http://schemas.microsoft.com/office/powerpoint/2010/main" val="4245398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structure</a:t>
            </a:r>
          </a:p>
        </p:txBody>
      </p:sp>
      <p:sp>
        <p:nvSpPr>
          <p:cNvPr id="3" name="Content Placeholder 2"/>
          <p:cNvSpPr>
            <a:spLocks noGrp="1"/>
          </p:cNvSpPr>
          <p:nvPr>
            <p:ph idx="1"/>
          </p:nvPr>
        </p:nvSpPr>
        <p:spPr>
          <a:xfrm>
            <a:off x="628650" y="1622598"/>
            <a:ext cx="7886700" cy="3475056"/>
          </a:xfrm>
        </p:spPr>
        <p:txBody>
          <a:bodyPr numCol="1">
            <a:noAutofit/>
          </a:bodyPr>
          <a:lstStyle/>
          <a:p>
            <a:pPr marL="0" indent="0" algn="just">
              <a:buNone/>
            </a:pPr>
            <a:r>
              <a:rPr lang="en-US" sz="2000" dirty="0"/>
              <a:t>Comments can be anywhere in the program and do not affect its implementation. The JavaScript interpreter simply ignores them.</a:t>
            </a:r>
          </a:p>
          <a:p>
            <a:pPr marL="0" indent="0" algn="just">
              <a:buNone/>
            </a:pPr>
            <a:endParaRPr lang="en-US" sz="2000" dirty="0"/>
          </a:p>
          <a:p>
            <a:pPr marL="0" indent="0" algn="just">
              <a:buNone/>
            </a:pPr>
            <a:r>
              <a:rPr lang="en-US" sz="2000" dirty="0"/>
              <a:t>Single-line comments:</a:t>
            </a:r>
          </a:p>
          <a:p>
            <a:pPr marL="0" indent="0" algn="just">
              <a:buNone/>
            </a:pPr>
            <a:r>
              <a:rPr lang="en-US" sz="2000" dirty="0"/>
              <a:t>	</a:t>
            </a:r>
          </a:p>
          <a:p>
            <a:pPr marL="0" indent="0" algn="just">
              <a:buNone/>
            </a:pPr>
            <a:endParaRPr lang="en-US" sz="2000" dirty="0"/>
          </a:p>
          <a:p>
            <a:pPr marL="0" indent="0" algn="just">
              <a:buNone/>
            </a:pPr>
            <a:endParaRPr lang="en-US" sz="2000" dirty="0"/>
          </a:p>
        </p:txBody>
      </p:sp>
      <p:sp>
        <p:nvSpPr>
          <p:cNvPr id="4"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r>
              <a:rPr lang="en-US" sz="2200" i="1" dirty="0"/>
              <a:t>comments</a:t>
            </a:r>
          </a:p>
        </p:txBody>
      </p:sp>
      <p:sp>
        <p:nvSpPr>
          <p:cNvPr id="8" name="Rectangle 4"/>
          <p:cNvSpPr>
            <a:spLocks noChangeArrowheads="1"/>
          </p:cNvSpPr>
          <p:nvPr/>
        </p:nvSpPr>
        <p:spPr bwMode="auto">
          <a:xfrm>
            <a:off x="1120461" y="3137963"/>
            <a:ext cx="6903077" cy="1311128"/>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ru-RU" b="1" kern="0" noProof="1">
                <a:solidFill>
                  <a:schemeClr val="accent1">
                    <a:lumMod val="75000"/>
                  </a:schemeClr>
                </a:solidFill>
                <a:latin typeface="Consolas" pitchFamily="49" charset="0"/>
                <a:cs typeface="Consolas" pitchFamily="49" charset="0"/>
              </a:rPr>
              <a:t>// </a:t>
            </a:r>
            <a:r>
              <a:rPr lang="en-US" b="1" kern="0" noProof="1">
                <a:solidFill>
                  <a:schemeClr val="accent1">
                    <a:lumMod val="75000"/>
                  </a:schemeClr>
                </a:solidFill>
                <a:latin typeface="Consolas" pitchFamily="49" charset="0"/>
                <a:cs typeface="Consolas" pitchFamily="49" charset="0"/>
              </a:rPr>
              <a:t>next line of code will show in popup </a:t>
            </a:r>
            <a:r>
              <a:rPr lang="ru-RU" b="1" kern="0" noProof="1">
                <a:solidFill>
                  <a:schemeClr val="accent1">
                    <a:lumMod val="75000"/>
                  </a:schemeClr>
                </a:solidFill>
                <a:latin typeface="Consolas" pitchFamily="49" charset="0"/>
                <a:cs typeface="Consolas" pitchFamily="49" charset="0"/>
              </a:rPr>
              <a:t>"</a:t>
            </a:r>
            <a:r>
              <a:rPr lang="en-US" b="1" kern="0" noProof="1">
                <a:solidFill>
                  <a:schemeClr val="accent1">
                    <a:lumMod val="75000"/>
                  </a:schemeClr>
                </a:solidFill>
                <a:latin typeface="Consolas" pitchFamily="49" charset="0"/>
                <a:cs typeface="Consolas" pitchFamily="49" charset="0"/>
              </a:rPr>
              <a:t>Hello</a:t>
            </a:r>
            <a:r>
              <a:rPr lang="ru-RU" b="1" kern="0" noProof="1">
                <a:solidFill>
                  <a:schemeClr val="accent1">
                    <a:lumMod val="75000"/>
                  </a:schemeClr>
                </a:solidFill>
                <a:latin typeface="Consolas" pitchFamily="49" charset="0"/>
                <a:cs typeface="Consolas" pitchFamily="49" charset="0"/>
              </a:rPr>
              <a:t>"</a:t>
            </a:r>
          </a:p>
          <a:p>
            <a:pPr lvl="0" eaLnBrk="0" fontAlgn="base" hangingPunct="0">
              <a:lnSpc>
                <a:spcPct val="110000"/>
              </a:lnSpc>
              <a:spcAft>
                <a:spcPct val="0"/>
              </a:spcAft>
              <a:buClr>
                <a:srgbClr val="46A6BD">
                  <a:lumMod val="40000"/>
                  <a:lumOff val="60000"/>
                </a:srgbClr>
              </a:buClr>
              <a:buSzPct val="70000"/>
              <a:defRPr/>
            </a:pPr>
            <a:r>
              <a:rPr lang="ru-RU" b="1" kern="0" noProof="1">
                <a:solidFill>
                  <a:schemeClr val="accent1">
                    <a:lumMod val="75000"/>
                  </a:schemeClr>
                </a:solidFill>
                <a:latin typeface="Consolas" pitchFamily="49" charset="0"/>
                <a:cs typeface="Consolas" pitchFamily="49" charset="0"/>
              </a:rPr>
              <a:t>alert('</a:t>
            </a:r>
            <a:r>
              <a:rPr lang="en-US" b="1" kern="0" noProof="1">
                <a:solidFill>
                  <a:schemeClr val="accent1">
                    <a:lumMod val="75000"/>
                  </a:schemeClr>
                </a:solidFill>
                <a:latin typeface="Consolas" pitchFamily="49" charset="0"/>
                <a:cs typeface="Consolas" pitchFamily="49" charset="0"/>
              </a:rPr>
              <a:t>Hello</a:t>
            </a:r>
            <a:r>
              <a:rPr lang="ru-RU" b="1" kern="0" noProof="1">
                <a:solidFill>
                  <a:schemeClr val="accent1">
                    <a:lumMod val="75000"/>
                  </a:schemeClr>
                </a:solidFill>
                <a:latin typeface="Consolas" pitchFamily="49" charset="0"/>
                <a:cs typeface="Consolas" pitchFamily="49" charset="0"/>
              </a:rPr>
              <a:t>');</a:t>
            </a:r>
            <a:endParaRPr lang="en-US" b="1" kern="0" noProof="1">
              <a:solidFill>
                <a:schemeClr val="accent1">
                  <a:lumMod val="75000"/>
                </a:schemeClr>
              </a:solidFill>
              <a:latin typeface="Consolas" pitchFamily="49" charset="0"/>
              <a:cs typeface="Consolas" pitchFamily="49" charset="0"/>
            </a:endParaRPr>
          </a:p>
          <a:p>
            <a:pPr lvl="0" eaLnBrk="0" fontAlgn="base" hangingPunct="0">
              <a:lnSpc>
                <a:spcPct val="110000"/>
              </a:lnSpc>
              <a:spcAft>
                <a:spcPct val="0"/>
              </a:spcAft>
              <a:buClr>
                <a:srgbClr val="46A6BD">
                  <a:lumMod val="40000"/>
                  <a:lumOff val="60000"/>
                </a:srgbClr>
              </a:buClr>
              <a:buSzPct val="70000"/>
              <a:defRPr/>
            </a:pPr>
            <a:endParaRPr lang="ru-RU" b="1" kern="0" noProof="1">
              <a:solidFill>
                <a:schemeClr val="accent1">
                  <a:lumMod val="75000"/>
                </a:schemeClr>
              </a:solidFill>
              <a:latin typeface="Consolas" pitchFamily="49" charset="0"/>
              <a:cs typeface="Consolas" pitchFamily="49" charset="0"/>
            </a:endParaRPr>
          </a:p>
          <a:p>
            <a:pPr lvl="0" eaLnBrk="0" fontAlgn="base" hangingPunct="0">
              <a:lnSpc>
                <a:spcPct val="110000"/>
              </a:lnSpc>
              <a:spcAft>
                <a:spcPct val="0"/>
              </a:spcAft>
              <a:buClr>
                <a:srgbClr val="46A6BD">
                  <a:lumMod val="40000"/>
                  <a:lumOff val="60000"/>
                </a:srgbClr>
              </a:buClr>
              <a:buSzPct val="70000"/>
              <a:defRPr/>
            </a:pPr>
            <a:r>
              <a:rPr lang="ru-RU" b="1" kern="0" noProof="1">
                <a:solidFill>
                  <a:schemeClr val="accent1">
                    <a:lumMod val="75000"/>
                  </a:schemeClr>
                </a:solidFill>
                <a:latin typeface="Consolas" pitchFamily="49" charset="0"/>
                <a:cs typeface="Consolas" pitchFamily="49" charset="0"/>
              </a:rPr>
              <a:t>alert('</a:t>
            </a:r>
            <a:r>
              <a:rPr lang="en-US" b="1" kern="0" noProof="1">
                <a:solidFill>
                  <a:schemeClr val="accent1">
                    <a:lumMod val="75000"/>
                  </a:schemeClr>
                </a:solidFill>
                <a:latin typeface="Consolas" pitchFamily="49" charset="0"/>
                <a:cs typeface="Consolas" pitchFamily="49" charset="0"/>
              </a:rPr>
              <a:t>World</a:t>
            </a:r>
            <a:r>
              <a:rPr lang="ru-RU" b="1" kern="0" noProof="1">
                <a:solidFill>
                  <a:schemeClr val="accent1">
                    <a:lumMod val="75000"/>
                  </a:schemeClr>
                </a:solidFill>
                <a:latin typeface="Consolas" pitchFamily="49" charset="0"/>
                <a:cs typeface="Consolas" pitchFamily="49" charset="0"/>
              </a:rPr>
              <a:t>'); // </a:t>
            </a:r>
            <a:r>
              <a:rPr lang="en-US" b="1" kern="0" noProof="1">
                <a:solidFill>
                  <a:schemeClr val="accent1">
                    <a:lumMod val="75000"/>
                  </a:schemeClr>
                </a:solidFill>
                <a:latin typeface="Consolas" pitchFamily="49" charset="0"/>
                <a:cs typeface="Consolas" pitchFamily="49" charset="0"/>
              </a:rPr>
              <a:t>this line will show </a:t>
            </a:r>
            <a:r>
              <a:rPr lang="ru-RU" b="1" kern="0" noProof="1">
                <a:solidFill>
                  <a:schemeClr val="accent1">
                    <a:lumMod val="75000"/>
                  </a:schemeClr>
                </a:solidFill>
                <a:latin typeface="Consolas" pitchFamily="49" charset="0"/>
                <a:cs typeface="Consolas" pitchFamily="49" charset="0"/>
              </a:rPr>
              <a:t>"</a:t>
            </a:r>
            <a:r>
              <a:rPr lang="en-US" b="1" kern="0" noProof="1">
                <a:solidFill>
                  <a:schemeClr val="accent1">
                    <a:lumMod val="75000"/>
                  </a:schemeClr>
                </a:solidFill>
                <a:latin typeface="Consolas" pitchFamily="49" charset="0"/>
                <a:cs typeface="Consolas" pitchFamily="49" charset="0"/>
              </a:rPr>
              <a:t>World</a:t>
            </a:r>
            <a:r>
              <a:rPr lang="ru-RU" b="1" kern="0" noProof="1">
                <a:solidFill>
                  <a:schemeClr val="accent1">
                    <a:lumMod val="75000"/>
                  </a:schemeClr>
                </a:solidFill>
                <a:latin typeface="Consolas" pitchFamily="49" charset="0"/>
                <a:cs typeface="Consolas" pitchFamily="49" charset="0"/>
              </a:rPr>
              <a:t>"</a:t>
            </a:r>
            <a:endParaRPr lang="en-US" b="1" kern="0" noProof="1">
              <a:solidFill>
                <a:schemeClr val="accent1">
                  <a:lumMod val="75000"/>
                </a:schemeClr>
              </a:solidFill>
              <a:latin typeface="Consolas" pitchFamily="49" charset="0"/>
              <a:cs typeface="Consolas" pitchFamily="49" charset="0"/>
            </a:endParaRPr>
          </a:p>
        </p:txBody>
      </p:sp>
    </p:spTree>
    <p:extLst>
      <p:ext uri="{BB962C8B-B14F-4D97-AF65-F5344CB8AC3E}">
        <p14:creationId xmlns:p14="http://schemas.microsoft.com/office/powerpoint/2010/main" val="322528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structure</a:t>
            </a:r>
          </a:p>
        </p:txBody>
      </p:sp>
      <p:sp>
        <p:nvSpPr>
          <p:cNvPr id="3" name="Content Placeholder 2"/>
          <p:cNvSpPr>
            <a:spLocks noGrp="1"/>
          </p:cNvSpPr>
          <p:nvPr>
            <p:ph idx="1"/>
          </p:nvPr>
        </p:nvSpPr>
        <p:spPr>
          <a:xfrm>
            <a:off x="628650" y="1622598"/>
            <a:ext cx="7886700" cy="3475056"/>
          </a:xfrm>
        </p:spPr>
        <p:txBody>
          <a:bodyPr numCol="1">
            <a:noAutofit/>
          </a:bodyPr>
          <a:lstStyle/>
          <a:p>
            <a:pPr marL="0" indent="0" algn="just">
              <a:buNone/>
            </a:pPr>
            <a:endParaRPr lang="en-US" sz="2000" dirty="0"/>
          </a:p>
          <a:p>
            <a:pPr marL="0" indent="0" algn="just">
              <a:buNone/>
            </a:pPr>
            <a:r>
              <a:rPr lang="en-US" sz="2000" dirty="0"/>
              <a:t>Multiline comments:</a:t>
            </a:r>
          </a:p>
        </p:txBody>
      </p:sp>
      <p:sp>
        <p:nvSpPr>
          <p:cNvPr id="4"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r>
              <a:rPr lang="en-US" sz="2200" i="1" dirty="0"/>
              <a:t>comments</a:t>
            </a:r>
          </a:p>
        </p:txBody>
      </p:sp>
      <p:sp>
        <p:nvSpPr>
          <p:cNvPr id="9" name="Rectangle 4"/>
          <p:cNvSpPr>
            <a:spLocks noChangeArrowheads="1"/>
          </p:cNvSpPr>
          <p:nvPr/>
        </p:nvSpPr>
        <p:spPr bwMode="auto">
          <a:xfrm>
            <a:off x="1120461" y="2552212"/>
            <a:ext cx="6903077" cy="1615827"/>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a:t>
            </a:r>
            <a:r>
              <a:rPr lang="ru-RU" b="1" kern="0" noProof="1">
                <a:solidFill>
                  <a:schemeClr val="accent1">
                    <a:lumMod val="75000"/>
                  </a:schemeClr>
                </a:solidFill>
                <a:latin typeface="Consolas" pitchFamily="49" charset="0"/>
                <a:cs typeface="Consolas" pitchFamily="49" charset="0"/>
              </a:rPr>
              <a:t> </a:t>
            </a:r>
            <a:r>
              <a:rPr lang="en-US" b="1" kern="0" noProof="1">
                <a:solidFill>
                  <a:schemeClr val="accent1">
                    <a:lumMod val="75000"/>
                  </a:schemeClr>
                </a:solidFill>
                <a:latin typeface="Consolas" pitchFamily="49" charset="0"/>
                <a:cs typeface="Consolas" pitchFamily="49" charset="0"/>
              </a:rPr>
              <a:t>here we have a big comments about next few lines of code	</a:t>
            </a:r>
          </a:p>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a:t>
            </a:r>
            <a:endParaRPr lang="ru-RU" b="1" kern="0" noProof="1">
              <a:solidFill>
                <a:schemeClr val="accent1">
                  <a:lumMod val="75000"/>
                </a:schemeClr>
              </a:solidFill>
              <a:latin typeface="Consolas" pitchFamily="49" charset="0"/>
              <a:cs typeface="Consolas" pitchFamily="49" charset="0"/>
            </a:endParaRPr>
          </a:p>
          <a:p>
            <a:pPr lvl="0" eaLnBrk="0" fontAlgn="base" hangingPunct="0">
              <a:lnSpc>
                <a:spcPct val="110000"/>
              </a:lnSpc>
              <a:spcAft>
                <a:spcPct val="0"/>
              </a:spcAft>
              <a:buClr>
                <a:srgbClr val="46A6BD">
                  <a:lumMod val="40000"/>
                  <a:lumOff val="60000"/>
                </a:srgbClr>
              </a:buClr>
              <a:buSzPct val="70000"/>
              <a:defRPr/>
            </a:pPr>
            <a:r>
              <a:rPr lang="ru-RU" b="1" kern="0" noProof="1">
                <a:solidFill>
                  <a:schemeClr val="accent1">
                    <a:lumMod val="75000"/>
                  </a:schemeClr>
                </a:solidFill>
                <a:latin typeface="Consolas" pitchFamily="49" charset="0"/>
                <a:cs typeface="Consolas" pitchFamily="49" charset="0"/>
              </a:rPr>
              <a:t>alert('</a:t>
            </a:r>
            <a:r>
              <a:rPr lang="en-US" b="1" kern="0" noProof="1">
                <a:solidFill>
                  <a:schemeClr val="accent1">
                    <a:lumMod val="75000"/>
                  </a:schemeClr>
                </a:solidFill>
                <a:latin typeface="Consolas" pitchFamily="49" charset="0"/>
                <a:cs typeface="Consolas" pitchFamily="49" charset="0"/>
              </a:rPr>
              <a:t>Hello</a:t>
            </a:r>
            <a:r>
              <a:rPr lang="ru-RU" b="1" kern="0" noProof="1">
                <a:solidFill>
                  <a:schemeClr val="accent1">
                    <a:lumMod val="75000"/>
                  </a:schemeClr>
                </a:solidFill>
                <a:latin typeface="Consolas" pitchFamily="49" charset="0"/>
                <a:cs typeface="Consolas" pitchFamily="49" charset="0"/>
              </a:rPr>
              <a:t>');</a:t>
            </a:r>
          </a:p>
          <a:p>
            <a:pPr lvl="0" eaLnBrk="0" fontAlgn="base" hangingPunct="0">
              <a:lnSpc>
                <a:spcPct val="110000"/>
              </a:lnSpc>
              <a:spcAft>
                <a:spcPct val="0"/>
              </a:spcAft>
              <a:buClr>
                <a:srgbClr val="46A6BD">
                  <a:lumMod val="40000"/>
                  <a:lumOff val="60000"/>
                </a:srgbClr>
              </a:buClr>
              <a:buSzPct val="70000"/>
              <a:defRPr/>
            </a:pPr>
            <a:r>
              <a:rPr lang="ru-RU" b="1" kern="0" noProof="1">
                <a:solidFill>
                  <a:schemeClr val="accent1">
                    <a:lumMod val="75000"/>
                  </a:schemeClr>
                </a:solidFill>
                <a:latin typeface="Consolas" pitchFamily="49" charset="0"/>
                <a:cs typeface="Consolas" pitchFamily="49" charset="0"/>
              </a:rPr>
              <a:t>alert('</a:t>
            </a:r>
            <a:r>
              <a:rPr lang="en-US" b="1" kern="0" noProof="1">
                <a:solidFill>
                  <a:schemeClr val="accent1">
                    <a:lumMod val="75000"/>
                  </a:schemeClr>
                </a:solidFill>
                <a:latin typeface="Consolas" pitchFamily="49" charset="0"/>
                <a:cs typeface="Consolas" pitchFamily="49" charset="0"/>
              </a:rPr>
              <a:t>World</a:t>
            </a:r>
            <a:r>
              <a:rPr lang="ru-RU" b="1" kern="0" noProof="1">
                <a:solidFill>
                  <a:schemeClr val="accent1">
                    <a:lumMod val="75000"/>
                  </a:schemeClr>
                </a:solidFill>
                <a:latin typeface="Consolas" pitchFamily="49" charset="0"/>
                <a:cs typeface="Consolas" pitchFamily="49" charset="0"/>
              </a:rPr>
              <a:t>');</a:t>
            </a:r>
            <a:endParaRPr lang="en-US" b="1" kern="0" noProof="1">
              <a:solidFill>
                <a:schemeClr val="accent1">
                  <a:lumMod val="75000"/>
                </a:schemeClr>
              </a:solidFill>
              <a:latin typeface="Consolas" pitchFamily="49" charset="0"/>
              <a:cs typeface="Consolas" pitchFamily="49" charset="0"/>
            </a:endParaRPr>
          </a:p>
        </p:txBody>
      </p:sp>
    </p:spTree>
    <p:extLst>
      <p:ext uri="{BB962C8B-B14F-4D97-AF65-F5344CB8AC3E}">
        <p14:creationId xmlns:p14="http://schemas.microsoft.com/office/powerpoint/2010/main" val="60967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77140"/>
          </a:xfrm>
        </p:spPr>
        <p:txBody>
          <a:bodyPr/>
          <a:lstStyle/>
          <a:p>
            <a:r>
              <a:rPr lang="en-US" dirty="0"/>
              <a:t>Introduction</a:t>
            </a:r>
          </a:p>
        </p:txBody>
      </p:sp>
      <p:sp>
        <p:nvSpPr>
          <p:cNvPr id="3" name="Subtitle 2"/>
          <p:cNvSpPr>
            <a:spLocks noGrp="1"/>
          </p:cNvSpPr>
          <p:nvPr>
            <p:ph type="subTitle" idx="1"/>
          </p:nvPr>
        </p:nvSpPr>
        <p:spPr>
          <a:xfrm>
            <a:off x="1307757" y="2199503"/>
            <a:ext cx="6858000" cy="3136513"/>
          </a:xfrm>
        </p:spPr>
        <p:txBody>
          <a:bodyPr>
            <a:normAutofit/>
          </a:bodyPr>
          <a:lstStyle/>
          <a:p>
            <a:pPr marL="285750" indent="-285750" algn="l">
              <a:buFont typeface="Arial" panose="020B0604020202020204" pitchFamily="34" charset="0"/>
              <a:buChar char="•"/>
            </a:pPr>
            <a:r>
              <a:rPr lang="en-US" dirty="0"/>
              <a:t>what is </a:t>
            </a:r>
            <a:r>
              <a:rPr lang="en-US" dirty="0" err="1"/>
              <a:t>javascript</a:t>
            </a:r>
            <a:r>
              <a:rPr lang="en-US" dirty="0"/>
              <a:t>?</a:t>
            </a:r>
          </a:p>
          <a:p>
            <a:pPr marL="285750" indent="-285750" algn="l">
              <a:buFont typeface="Arial" panose="020B0604020202020204" pitchFamily="34" charset="0"/>
              <a:buChar char="•"/>
            </a:pPr>
            <a:r>
              <a:rPr lang="en-US" dirty="0"/>
              <a:t>what possibilities has </a:t>
            </a:r>
            <a:r>
              <a:rPr lang="en-US" dirty="0" err="1"/>
              <a:t>javascript</a:t>
            </a:r>
            <a:r>
              <a:rPr lang="en-US" dirty="0"/>
              <a:t>?</a:t>
            </a:r>
          </a:p>
          <a:p>
            <a:pPr marL="285750" indent="-285750" algn="l">
              <a:buFont typeface="Arial" panose="020B0604020202020204" pitchFamily="34" charset="0"/>
              <a:buChar char="•"/>
            </a:pPr>
            <a:r>
              <a:rPr lang="en-US" dirty="0"/>
              <a:t>Tag script</a:t>
            </a:r>
          </a:p>
          <a:p>
            <a:pPr marL="285750" indent="-285750" algn="l">
              <a:buFont typeface="Arial" panose="020B0604020202020204" pitchFamily="34" charset="0"/>
              <a:buChar char="•"/>
            </a:pPr>
            <a:r>
              <a:rPr lang="en-US" dirty="0"/>
              <a:t>Externals scripts</a:t>
            </a:r>
          </a:p>
          <a:p>
            <a:pPr marL="285750" indent="-285750" algn="l">
              <a:buFont typeface="Arial" panose="020B0604020202020204" pitchFamily="34" charset="0"/>
              <a:buChar char="•"/>
            </a:pPr>
            <a:r>
              <a:rPr lang="en-US" dirty="0"/>
              <a:t>Execution scripts </a:t>
            </a:r>
          </a:p>
          <a:p>
            <a:pPr marL="285750" indent="-285750" algn="l">
              <a:buFont typeface="Arial" panose="020B0604020202020204" pitchFamily="34" charset="0"/>
              <a:buChar char="•"/>
            </a:pPr>
            <a:r>
              <a:rPr lang="en-US" dirty="0"/>
              <a:t>Code structure</a:t>
            </a:r>
          </a:p>
          <a:p>
            <a:pPr marL="285750" indent="-285750" algn="l">
              <a:buFont typeface="Arial" panose="020B0604020202020204" pitchFamily="34" charset="0"/>
              <a:buChar char="•"/>
            </a:pPr>
            <a:r>
              <a:rPr lang="en-US" dirty="0"/>
              <a:t>Variables</a:t>
            </a:r>
          </a:p>
          <a:p>
            <a:pPr marL="285750" indent="-285750" algn="l">
              <a:buFont typeface="Arial" panose="020B0604020202020204" pitchFamily="34" charset="0"/>
              <a:buChar char="•"/>
            </a:pPr>
            <a:r>
              <a:rPr lang="en-US" dirty="0"/>
              <a:t>Data type</a:t>
            </a:r>
          </a:p>
          <a:p>
            <a:pPr marL="285750" indent="-285750" algn="l">
              <a:buFont typeface="Arial" panose="020B0604020202020204" pitchFamily="34" charset="0"/>
              <a:buChar char="•"/>
            </a:pPr>
            <a:r>
              <a:rPr lang="en-US" dirty="0"/>
              <a:t>operators</a:t>
            </a:r>
          </a:p>
        </p:txBody>
      </p:sp>
    </p:spTree>
    <p:extLst>
      <p:ext uri="{BB962C8B-B14F-4D97-AF65-F5344CB8AC3E}">
        <p14:creationId xmlns:p14="http://schemas.microsoft.com/office/powerpoint/2010/main" val="402175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structure</a:t>
            </a:r>
          </a:p>
        </p:txBody>
      </p:sp>
      <p:sp>
        <p:nvSpPr>
          <p:cNvPr id="3" name="Content Placeholder 2"/>
          <p:cNvSpPr>
            <a:spLocks noGrp="1"/>
          </p:cNvSpPr>
          <p:nvPr>
            <p:ph idx="1"/>
          </p:nvPr>
        </p:nvSpPr>
        <p:spPr>
          <a:xfrm>
            <a:off x="628650" y="1622598"/>
            <a:ext cx="7886700" cy="3475056"/>
          </a:xfrm>
        </p:spPr>
        <p:txBody>
          <a:bodyPr numCol="1">
            <a:noAutofit/>
          </a:bodyPr>
          <a:lstStyle/>
          <a:p>
            <a:pPr marL="0" indent="0" algn="just">
              <a:buNone/>
            </a:pPr>
            <a:endParaRPr lang="en-US" sz="2000" dirty="0"/>
          </a:p>
          <a:p>
            <a:pPr marL="0" indent="0" algn="just">
              <a:buNone/>
            </a:pPr>
            <a:r>
              <a:rPr lang="en-US" sz="2000" dirty="0"/>
              <a:t>Nested comments are not supported</a:t>
            </a:r>
          </a:p>
        </p:txBody>
      </p:sp>
      <p:sp>
        <p:nvSpPr>
          <p:cNvPr id="4"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r>
              <a:rPr lang="en-US" sz="2200" i="1" dirty="0"/>
              <a:t>comments</a:t>
            </a:r>
          </a:p>
        </p:txBody>
      </p:sp>
      <p:sp>
        <p:nvSpPr>
          <p:cNvPr id="9" name="Rectangle 4"/>
          <p:cNvSpPr>
            <a:spLocks noChangeArrowheads="1"/>
          </p:cNvSpPr>
          <p:nvPr/>
        </p:nvSpPr>
        <p:spPr bwMode="auto">
          <a:xfrm>
            <a:off x="1120461" y="2552212"/>
            <a:ext cx="6903077" cy="1615827"/>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a:t>
            </a:r>
            <a:r>
              <a:rPr lang="ru-RU" b="1" kern="0" noProof="1">
                <a:solidFill>
                  <a:schemeClr val="accent1">
                    <a:lumMod val="75000"/>
                  </a:schemeClr>
                </a:solidFill>
                <a:latin typeface="Consolas" pitchFamily="49" charset="0"/>
                <a:cs typeface="Consolas" pitchFamily="49" charset="0"/>
              </a:rPr>
              <a:t> </a:t>
            </a:r>
            <a:r>
              <a:rPr lang="en-US" b="1" kern="0" noProof="1">
                <a:solidFill>
                  <a:schemeClr val="accent1">
                    <a:lumMod val="75000"/>
                  </a:schemeClr>
                </a:solidFill>
                <a:latin typeface="Consolas" pitchFamily="49" charset="0"/>
                <a:cs typeface="Consolas" pitchFamily="49" charset="0"/>
              </a:rPr>
              <a:t>here we have a big comments about next few lines of code	</a:t>
            </a:r>
          </a:p>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	/*some comment*/</a:t>
            </a:r>
          </a:p>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a:t>
            </a:r>
            <a:endParaRPr lang="ru-RU" b="1" kern="0" noProof="1">
              <a:solidFill>
                <a:schemeClr val="accent1">
                  <a:lumMod val="75000"/>
                </a:schemeClr>
              </a:solidFill>
              <a:latin typeface="Consolas" pitchFamily="49" charset="0"/>
              <a:cs typeface="Consolas" pitchFamily="49" charset="0"/>
            </a:endParaRPr>
          </a:p>
          <a:p>
            <a:pPr lvl="0" eaLnBrk="0" fontAlgn="base" hangingPunct="0">
              <a:lnSpc>
                <a:spcPct val="110000"/>
              </a:lnSpc>
              <a:spcAft>
                <a:spcPct val="0"/>
              </a:spcAft>
              <a:buClr>
                <a:srgbClr val="46A6BD">
                  <a:lumMod val="40000"/>
                  <a:lumOff val="60000"/>
                </a:srgbClr>
              </a:buClr>
              <a:buSzPct val="70000"/>
              <a:defRPr/>
            </a:pPr>
            <a:r>
              <a:rPr lang="ru-RU" b="1" kern="0" noProof="1">
                <a:solidFill>
                  <a:schemeClr val="accent1">
                    <a:lumMod val="75000"/>
                  </a:schemeClr>
                </a:solidFill>
                <a:latin typeface="Consolas" pitchFamily="49" charset="0"/>
                <a:cs typeface="Consolas" pitchFamily="49" charset="0"/>
              </a:rPr>
              <a:t>alert('</a:t>
            </a:r>
            <a:r>
              <a:rPr lang="en-US" b="1" kern="0" noProof="1">
                <a:solidFill>
                  <a:schemeClr val="accent1">
                    <a:lumMod val="75000"/>
                  </a:schemeClr>
                </a:solidFill>
                <a:latin typeface="Consolas" pitchFamily="49" charset="0"/>
                <a:cs typeface="Consolas" pitchFamily="49" charset="0"/>
              </a:rPr>
              <a:t>Hello</a:t>
            </a:r>
            <a:r>
              <a:rPr lang="ru-RU" b="1" kern="0" noProof="1">
                <a:solidFill>
                  <a:schemeClr val="accent1">
                    <a:lumMod val="75000"/>
                  </a:schemeClr>
                </a:solidFill>
                <a:latin typeface="Consolas" pitchFamily="49" charset="0"/>
                <a:cs typeface="Consolas" pitchFamily="49" charset="0"/>
              </a:rPr>
              <a:t>');</a:t>
            </a:r>
          </a:p>
        </p:txBody>
      </p:sp>
    </p:spTree>
    <p:extLst>
      <p:ext uri="{BB962C8B-B14F-4D97-AF65-F5344CB8AC3E}">
        <p14:creationId xmlns:p14="http://schemas.microsoft.com/office/powerpoint/2010/main" val="2311514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4"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r>
              <a:rPr lang="en-US" sz="2200" i="1" dirty="0"/>
              <a:t>variable</a:t>
            </a:r>
          </a:p>
        </p:txBody>
      </p:sp>
      <p:sp>
        <p:nvSpPr>
          <p:cNvPr id="9" name="Rectangle 4"/>
          <p:cNvSpPr>
            <a:spLocks noChangeArrowheads="1"/>
          </p:cNvSpPr>
          <p:nvPr/>
        </p:nvSpPr>
        <p:spPr bwMode="auto">
          <a:xfrm>
            <a:off x="716807" y="2182613"/>
            <a:ext cx="6903077" cy="2529923"/>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var message;</a:t>
            </a:r>
          </a:p>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message = </a:t>
            </a:r>
            <a:r>
              <a:rPr lang="da-DK" b="1" kern="0" noProof="1">
                <a:solidFill>
                  <a:schemeClr val="accent1">
                    <a:lumMod val="75000"/>
                  </a:schemeClr>
                </a:solidFill>
                <a:latin typeface="Consolas" pitchFamily="49" charset="0"/>
                <a:cs typeface="Consolas" pitchFamily="49" charset="0"/>
              </a:rPr>
              <a:t>'</a:t>
            </a:r>
            <a:r>
              <a:rPr lang="en-US" b="1" kern="0" noProof="1">
                <a:solidFill>
                  <a:schemeClr val="accent1">
                    <a:lumMod val="75000"/>
                  </a:schemeClr>
                </a:solidFill>
                <a:latin typeface="Consolas" pitchFamily="49" charset="0"/>
                <a:cs typeface="Consolas" pitchFamily="49" charset="0"/>
              </a:rPr>
              <a:t>Hello</a:t>
            </a:r>
            <a:r>
              <a:rPr lang="da-DK" b="1" kern="0" noProof="1">
                <a:solidFill>
                  <a:schemeClr val="accent1">
                    <a:lumMod val="75000"/>
                  </a:schemeClr>
                </a:solidFill>
                <a:latin typeface="Consolas" pitchFamily="49" charset="0"/>
                <a:cs typeface="Consolas" pitchFamily="49" charset="0"/>
              </a:rPr>
              <a:t>'</a:t>
            </a:r>
            <a:r>
              <a:rPr lang="en-US" b="1" kern="0" noProof="1">
                <a:solidFill>
                  <a:schemeClr val="accent1">
                    <a:lumMod val="75000"/>
                  </a:schemeClr>
                </a:solidFill>
                <a:latin typeface="Consolas" pitchFamily="49" charset="0"/>
                <a:cs typeface="Consolas" pitchFamily="49" charset="0"/>
              </a:rPr>
              <a:t>;</a:t>
            </a:r>
          </a:p>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alert(message);</a:t>
            </a:r>
          </a:p>
          <a:p>
            <a:pPr lvl="0" eaLnBrk="0" fontAlgn="base" hangingPunct="0">
              <a:lnSpc>
                <a:spcPct val="110000"/>
              </a:lnSpc>
              <a:spcAft>
                <a:spcPct val="0"/>
              </a:spcAft>
              <a:buClr>
                <a:srgbClr val="46A6BD">
                  <a:lumMod val="40000"/>
                  <a:lumOff val="60000"/>
                </a:srgbClr>
              </a:buClr>
              <a:buSzPct val="70000"/>
              <a:defRPr/>
            </a:pPr>
            <a:endParaRPr lang="en-US" b="1" kern="0" noProof="1">
              <a:solidFill>
                <a:schemeClr val="accent1">
                  <a:lumMod val="75000"/>
                </a:schemeClr>
              </a:solidFill>
              <a:latin typeface="Consolas" pitchFamily="49" charset="0"/>
              <a:cs typeface="Consolas" pitchFamily="49" charset="0"/>
            </a:endParaRPr>
          </a:p>
          <a:p>
            <a:pPr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var message = </a:t>
            </a:r>
            <a:r>
              <a:rPr lang="da-DK" b="1" kern="0" noProof="1">
                <a:solidFill>
                  <a:schemeClr val="accent1">
                    <a:lumMod val="75000"/>
                  </a:schemeClr>
                </a:solidFill>
                <a:latin typeface="Consolas" pitchFamily="49" charset="0"/>
                <a:cs typeface="Consolas" pitchFamily="49" charset="0"/>
              </a:rPr>
              <a:t>'</a:t>
            </a:r>
            <a:r>
              <a:rPr lang="en-US" b="1" kern="0" noProof="1">
                <a:solidFill>
                  <a:schemeClr val="accent1">
                    <a:lumMod val="75000"/>
                  </a:schemeClr>
                </a:solidFill>
                <a:latin typeface="Consolas" pitchFamily="49" charset="0"/>
                <a:cs typeface="Consolas" pitchFamily="49" charset="0"/>
              </a:rPr>
              <a:t>Hello</a:t>
            </a:r>
            <a:r>
              <a:rPr lang="da-DK" b="1" kern="0" noProof="1">
                <a:solidFill>
                  <a:schemeClr val="accent1">
                    <a:lumMod val="75000"/>
                  </a:schemeClr>
                </a:solidFill>
                <a:latin typeface="Consolas" pitchFamily="49" charset="0"/>
                <a:cs typeface="Consolas" pitchFamily="49" charset="0"/>
              </a:rPr>
              <a:t>'</a:t>
            </a:r>
            <a:r>
              <a:rPr lang="en-US" b="1" kern="0" noProof="1">
                <a:solidFill>
                  <a:schemeClr val="accent1">
                    <a:lumMod val="75000"/>
                  </a:schemeClr>
                </a:solidFill>
                <a:latin typeface="Consolas" pitchFamily="49" charset="0"/>
                <a:cs typeface="Consolas" pitchFamily="49" charset="0"/>
              </a:rPr>
              <a:t>;</a:t>
            </a:r>
          </a:p>
          <a:p>
            <a:pPr eaLnBrk="0" fontAlgn="base" hangingPunct="0">
              <a:lnSpc>
                <a:spcPct val="110000"/>
              </a:lnSpc>
              <a:spcAft>
                <a:spcPct val="0"/>
              </a:spcAft>
              <a:buClr>
                <a:srgbClr val="46A6BD">
                  <a:lumMod val="40000"/>
                  <a:lumOff val="60000"/>
                </a:srgbClr>
              </a:buClr>
              <a:buSzPct val="70000"/>
              <a:defRPr/>
            </a:pPr>
            <a:endParaRPr lang="en-US" b="1" kern="0" noProof="1">
              <a:solidFill>
                <a:schemeClr val="accent1">
                  <a:lumMod val="75000"/>
                </a:schemeClr>
              </a:solidFill>
              <a:latin typeface="Consolas" pitchFamily="49" charset="0"/>
              <a:cs typeface="Consolas" pitchFamily="49" charset="0"/>
            </a:endParaRPr>
          </a:p>
          <a:p>
            <a:pPr eaLnBrk="0" fontAlgn="base" hangingPunct="0">
              <a:lnSpc>
                <a:spcPct val="110000"/>
              </a:lnSpc>
              <a:spcAft>
                <a:spcPct val="0"/>
              </a:spcAft>
              <a:buClr>
                <a:srgbClr val="46A6BD">
                  <a:lumMod val="40000"/>
                  <a:lumOff val="60000"/>
                </a:srgbClr>
              </a:buClr>
              <a:buSzPct val="70000"/>
              <a:defRPr/>
            </a:pPr>
            <a:r>
              <a:rPr lang="da-DK" b="1" kern="0" noProof="1">
                <a:solidFill>
                  <a:schemeClr val="accent1">
                    <a:lumMod val="75000"/>
                  </a:schemeClr>
                </a:solidFill>
                <a:latin typeface="Consolas" pitchFamily="49" charset="0"/>
                <a:cs typeface="Consolas" pitchFamily="49" charset="0"/>
              </a:rPr>
              <a:t>var user = 'John', age = 25, message = 'Hello';</a:t>
            </a:r>
            <a:endParaRPr lang="en-US" b="1" kern="0" noProof="1">
              <a:solidFill>
                <a:schemeClr val="accent1">
                  <a:lumMod val="75000"/>
                </a:schemeClr>
              </a:solidFill>
              <a:latin typeface="Consolas" pitchFamily="49" charset="0"/>
              <a:cs typeface="Consolas" pitchFamily="49" charset="0"/>
            </a:endParaRPr>
          </a:p>
          <a:p>
            <a:pPr lvl="0" eaLnBrk="0" fontAlgn="base" hangingPunct="0">
              <a:lnSpc>
                <a:spcPct val="110000"/>
              </a:lnSpc>
              <a:spcAft>
                <a:spcPct val="0"/>
              </a:spcAft>
              <a:buClr>
                <a:srgbClr val="46A6BD">
                  <a:lumMod val="40000"/>
                  <a:lumOff val="60000"/>
                </a:srgbClr>
              </a:buClr>
              <a:buSzPct val="70000"/>
              <a:defRPr/>
            </a:pPr>
            <a:endParaRPr lang="ru-RU" b="1" kern="0" noProof="1">
              <a:solidFill>
                <a:schemeClr val="accent1">
                  <a:lumMod val="75000"/>
                </a:schemeClr>
              </a:solidFill>
              <a:latin typeface="Consolas" pitchFamily="49" charset="0"/>
              <a:cs typeface="Consolas" pitchFamily="49" charset="0"/>
            </a:endParaRPr>
          </a:p>
        </p:txBody>
      </p:sp>
    </p:spTree>
    <p:extLst>
      <p:ext uri="{BB962C8B-B14F-4D97-AF65-F5344CB8AC3E}">
        <p14:creationId xmlns:p14="http://schemas.microsoft.com/office/powerpoint/2010/main" val="1464119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a:xfrm>
            <a:off x="628650" y="1861750"/>
            <a:ext cx="7886700" cy="3235903"/>
          </a:xfrm>
        </p:spPr>
        <p:txBody>
          <a:bodyPr numCol="1">
            <a:noAutofit/>
          </a:bodyPr>
          <a:lstStyle/>
          <a:p>
            <a:pPr marL="457200" indent="-457200" algn="just">
              <a:buFont typeface="+mj-lt"/>
              <a:buAutoNum type="arabicPeriod"/>
            </a:pPr>
            <a:r>
              <a:rPr lang="en-US" sz="2000" dirty="0"/>
              <a:t>The name can consist of letters, numbers, symbols, $, and _</a:t>
            </a:r>
          </a:p>
          <a:p>
            <a:pPr marL="457200" indent="-457200" algn="just">
              <a:buFont typeface="+mj-lt"/>
              <a:buAutoNum type="arabicPeriod"/>
            </a:pPr>
            <a:r>
              <a:rPr lang="en-US" sz="2000" dirty="0"/>
              <a:t>The first character can not be a digit.</a:t>
            </a:r>
          </a:p>
        </p:txBody>
      </p:sp>
      <p:sp>
        <p:nvSpPr>
          <p:cNvPr id="4"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r>
              <a:rPr lang="en-US" sz="2200" i="1" dirty="0"/>
              <a:t>Variable names</a:t>
            </a:r>
          </a:p>
        </p:txBody>
      </p:sp>
      <p:sp>
        <p:nvSpPr>
          <p:cNvPr id="9" name="Rectangle 4"/>
          <p:cNvSpPr>
            <a:spLocks noChangeArrowheads="1"/>
          </p:cNvSpPr>
          <p:nvPr/>
        </p:nvSpPr>
        <p:spPr bwMode="auto">
          <a:xfrm>
            <a:off x="628650" y="3009362"/>
            <a:ext cx="6903077" cy="1311128"/>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var message;</a:t>
            </a:r>
          </a:p>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message = </a:t>
            </a:r>
            <a:r>
              <a:rPr lang="da-DK" b="1" kern="0" noProof="1">
                <a:solidFill>
                  <a:schemeClr val="accent1">
                    <a:lumMod val="75000"/>
                  </a:schemeClr>
                </a:solidFill>
                <a:latin typeface="Consolas" pitchFamily="49" charset="0"/>
                <a:cs typeface="Consolas" pitchFamily="49" charset="0"/>
              </a:rPr>
              <a:t>'</a:t>
            </a:r>
            <a:r>
              <a:rPr lang="en-US" b="1" kern="0" noProof="1">
                <a:solidFill>
                  <a:schemeClr val="accent1">
                    <a:lumMod val="75000"/>
                  </a:schemeClr>
                </a:solidFill>
                <a:latin typeface="Consolas" pitchFamily="49" charset="0"/>
                <a:cs typeface="Consolas" pitchFamily="49" charset="0"/>
              </a:rPr>
              <a:t>Hello</a:t>
            </a:r>
            <a:r>
              <a:rPr lang="da-DK" b="1" kern="0" noProof="1">
                <a:solidFill>
                  <a:schemeClr val="accent1">
                    <a:lumMod val="75000"/>
                  </a:schemeClr>
                </a:solidFill>
                <a:latin typeface="Consolas" pitchFamily="49" charset="0"/>
                <a:cs typeface="Consolas" pitchFamily="49" charset="0"/>
              </a:rPr>
              <a:t>'</a:t>
            </a:r>
            <a:r>
              <a:rPr lang="en-US" b="1" kern="0" noProof="1">
                <a:solidFill>
                  <a:schemeClr val="accent1">
                    <a:lumMod val="75000"/>
                  </a:schemeClr>
                </a:solidFill>
                <a:latin typeface="Consolas" pitchFamily="49" charset="0"/>
                <a:cs typeface="Consolas" pitchFamily="49" charset="0"/>
              </a:rPr>
              <a:t>;</a:t>
            </a:r>
          </a:p>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alert(message);</a:t>
            </a:r>
          </a:p>
          <a:p>
            <a:pPr lvl="0" eaLnBrk="0" fontAlgn="base" hangingPunct="0">
              <a:lnSpc>
                <a:spcPct val="110000"/>
              </a:lnSpc>
              <a:spcAft>
                <a:spcPct val="0"/>
              </a:spcAft>
              <a:buClr>
                <a:srgbClr val="46A6BD">
                  <a:lumMod val="40000"/>
                  <a:lumOff val="60000"/>
                </a:srgbClr>
              </a:buClr>
              <a:buSzPct val="70000"/>
              <a:defRPr/>
            </a:pPr>
            <a:endParaRPr lang="ru-RU" b="1" kern="0" noProof="1">
              <a:solidFill>
                <a:schemeClr val="accent1">
                  <a:lumMod val="75000"/>
                </a:schemeClr>
              </a:solidFill>
              <a:latin typeface="Consolas" pitchFamily="49" charset="0"/>
              <a:cs typeface="Consolas" pitchFamily="49" charset="0"/>
            </a:endParaRPr>
          </a:p>
        </p:txBody>
      </p:sp>
    </p:spTree>
    <p:extLst>
      <p:ext uri="{BB962C8B-B14F-4D97-AF65-F5344CB8AC3E}">
        <p14:creationId xmlns:p14="http://schemas.microsoft.com/office/powerpoint/2010/main" val="1839053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a:xfrm>
            <a:off x="628650" y="1861750"/>
            <a:ext cx="7886700" cy="3235903"/>
          </a:xfrm>
        </p:spPr>
        <p:txBody>
          <a:bodyPr numCol="1">
            <a:noAutofit/>
          </a:bodyPr>
          <a:lstStyle/>
          <a:p>
            <a:pPr marL="0" indent="0" algn="just">
              <a:buNone/>
            </a:pPr>
            <a:r>
              <a:rPr lang="en-US" sz="2000" dirty="0"/>
              <a:t>	In the old JavaScript standard allowed to create a variable without </a:t>
            </a:r>
            <a:r>
              <a:rPr lang="en-US" sz="2000" dirty="0" err="1"/>
              <a:t>var</a:t>
            </a:r>
            <a:r>
              <a:rPr lang="en-US" sz="2000" dirty="0"/>
              <a:t>, just assigning a value to it:</a:t>
            </a:r>
          </a:p>
        </p:txBody>
      </p:sp>
      <p:sp>
        <p:nvSpPr>
          <p:cNvPr id="4"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r>
              <a:rPr lang="en-US" sz="2200" i="1" dirty="0"/>
              <a:t>The importance of the directive </a:t>
            </a:r>
            <a:r>
              <a:rPr lang="en-US" sz="2200" i="1" dirty="0" err="1"/>
              <a:t>var</a:t>
            </a:r>
            <a:endParaRPr lang="en-US" sz="2200" i="1" dirty="0"/>
          </a:p>
        </p:txBody>
      </p:sp>
      <p:sp>
        <p:nvSpPr>
          <p:cNvPr id="9" name="Rectangle 4"/>
          <p:cNvSpPr>
            <a:spLocks noChangeArrowheads="1"/>
          </p:cNvSpPr>
          <p:nvPr/>
        </p:nvSpPr>
        <p:spPr bwMode="auto">
          <a:xfrm>
            <a:off x="809882" y="2622183"/>
            <a:ext cx="6903077" cy="397032"/>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num = 5; //num variable is created</a:t>
            </a:r>
            <a:endParaRPr lang="ru-RU" b="1" kern="0" noProof="1">
              <a:solidFill>
                <a:schemeClr val="accent1">
                  <a:lumMod val="75000"/>
                </a:schemeClr>
              </a:solidFill>
              <a:latin typeface="Consolas" pitchFamily="49" charset="0"/>
              <a:cs typeface="Consolas" pitchFamily="49" charset="0"/>
            </a:endParaRPr>
          </a:p>
        </p:txBody>
      </p:sp>
      <p:sp>
        <p:nvSpPr>
          <p:cNvPr id="7" name="Rectangle 4"/>
          <p:cNvSpPr>
            <a:spLocks noChangeArrowheads="1"/>
          </p:cNvSpPr>
          <p:nvPr/>
        </p:nvSpPr>
        <p:spPr bwMode="auto">
          <a:xfrm>
            <a:off x="809881" y="3128835"/>
            <a:ext cx="6903077" cy="701731"/>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"use strict"</a:t>
            </a:r>
          </a:p>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num = 5; // error: num is not defined</a:t>
            </a:r>
            <a:endParaRPr lang="ru-RU" b="1" kern="0" noProof="1">
              <a:solidFill>
                <a:schemeClr val="accent1">
                  <a:lumMod val="75000"/>
                </a:schemeClr>
              </a:solidFill>
              <a:latin typeface="Consolas" pitchFamily="49" charset="0"/>
              <a:cs typeface="Consolas" pitchFamily="49" charset="0"/>
            </a:endParaRPr>
          </a:p>
        </p:txBody>
      </p:sp>
      <p:sp>
        <p:nvSpPr>
          <p:cNvPr id="10" name="Rectangle 4"/>
          <p:cNvSpPr>
            <a:spLocks noChangeArrowheads="1"/>
          </p:cNvSpPr>
          <p:nvPr/>
        </p:nvSpPr>
        <p:spPr bwMode="auto">
          <a:xfrm>
            <a:off x="809881" y="3956986"/>
            <a:ext cx="7353816" cy="1006429"/>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var something;</a:t>
            </a:r>
          </a:p>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"use strict" //too late</a:t>
            </a:r>
          </a:p>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num = 5; //no error, because strict mode is not activated</a:t>
            </a:r>
            <a:endParaRPr lang="ru-RU" b="1" kern="0" noProof="1">
              <a:solidFill>
                <a:schemeClr val="accent1">
                  <a:lumMod val="75000"/>
                </a:schemeClr>
              </a:solidFill>
              <a:latin typeface="Consolas" pitchFamily="49" charset="0"/>
              <a:cs typeface="Consolas" pitchFamily="49" charset="0"/>
            </a:endParaRPr>
          </a:p>
        </p:txBody>
      </p:sp>
    </p:spTree>
    <p:extLst>
      <p:ext uri="{BB962C8B-B14F-4D97-AF65-F5344CB8AC3E}">
        <p14:creationId xmlns:p14="http://schemas.microsoft.com/office/powerpoint/2010/main" val="4195539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a:t>
            </a:r>
          </a:p>
        </p:txBody>
      </p:sp>
      <p:sp>
        <p:nvSpPr>
          <p:cNvPr id="3" name="Content Placeholder 2"/>
          <p:cNvSpPr>
            <a:spLocks noGrp="1"/>
          </p:cNvSpPr>
          <p:nvPr>
            <p:ph idx="1"/>
          </p:nvPr>
        </p:nvSpPr>
        <p:spPr>
          <a:xfrm>
            <a:off x="628650" y="1861750"/>
            <a:ext cx="7886700" cy="3235903"/>
          </a:xfrm>
        </p:spPr>
        <p:txBody>
          <a:bodyPr numCol="1">
            <a:noAutofit/>
          </a:bodyPr>
          <a:lstStyle/>
          <a:p>
            <a:pPr marL="457200" indent="-457200" algn="just">
              <a:buFont typeface="+mj-lt"/>
              <a:buAutoNum type="arabicPeriod"/>
            </a:pPr>
            <a:r>
              <a:rPr lang="en-US" sz="2000" dirty="0"/>
              <a:t>Number </a:t>
            </a:r>
          </a:p>
          <a:p>
            <a:pPr marL="457200" indent="-457200" algn="just">
              <a:buFont typeface="+mj-lt"/>
              <a:buAutoNum type="arabicPeriod"/>
            </a:pPr>
            <a:r>
              <a:rPr lang="en-US" sz="2000" dirty="0"/>
              <a:t>String</a:t>
            </a:r>
          </a:p>
          <a:p>
            <a:pPr marL="457200" indent="-457200" algn="just">
              <a:buFont typeface="+mj-lt"/>
              <a:buAutoNum type="arabicPeriod"/>
            </a:pPr>
            <a:r>
              <a:rPr lang="en-US" sz="2000" dirty="0"/>
              <a:t>Boolean</a:t>
            </a:r>
          </a:p>
          <a:p>
            <a:pPr marL="457200" indent="-457200" algn="just">
              <a:buFont typeface="+mj-lt"/>
              <a:buAutoNum type="arabicPeriod"/>
            </a:pPr>
            <a:r>
              <a:rPr lang="en-US" sz="2000" dirty="0"/>
              <a:t>null</a:t>
            </a:r>
          </a:p>
          <a:p>
            <a:pPr marL="457200" indent="-457200" algn="just">
              <a:buFont typeface="+mj-lt"/>
              <a:buAutoNum type="arabicPeriod"/>
            </a:pPr>
            <a:r>
              <a:rPr lang="en-US" sz="2000" dirty="0"/>
              <a:t>undefined</a:t>
            </a:r>
          </a:p>
          <a:p>
            <a:pPr marL="457200" indent="-457200" algn="just">
              <a:buFont typeface="+mj-lt"/>
              <a:buAutoNum type="arabicPeriod"/>
            </a:pPr>
            <a:r>
              <a:rPr lang="en-US" sz="2000" dirty="0"/>
              <a:t>Object</a:t>
            </a:r>
          </a:p>
        </p:txBody>
      </p:sp>
      <p:sp>
        <p:nvSpPr>
          <p:cNvPr id="4"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endParaRPr lang="en-US" sz="2200" i="1" dirty="0"/>
          </a:p>
        </p:txBody>
      </p:sp>
      <p:sp>
        <p:nvSpPr>
          <p:cNvPr id="8"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r>
              <a:rPr lang="en-US" sz="2200" i="1" dirty="0"/>
              <a:t>Six types of data</a:t>
            </a:r>
          </a:p>
        </p:txBody>
      </p:sp>
    </p:spTree>
    <p:extLst>
      <p:ext uri="{BB962C8B-B14F-4D97-AF65-F5344CB8AC3E}">
        <p14:creationId xmlns:p14="http://schemas.microsoft.com/office/powerpoint/2010/main" val="3452858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a:t>
            </a:r>
          </a:p>
        </p:txBody>
      </p:sp>
      <p:sp>
        <p:nvSpPr>
          <p:cNvPr id="3" name="Content Placeholder 2"/>
          <p:cNvSpPr>
            <a:spLocks noGrp="1"/>
          </p:cNvSpPr>
          <p:nvPr>
            <p:ph idx="1"/>
          </p:nvPr>
        </p:nvSpPr>
        <p:spPr>
          <a:xfrm>
            <a:off x="628650" y="1861750"/>
            <a:ext cx="7886700" cy="3235903"/>
          </a:xfrm>
        </p:spPr>
        <p:txBody>
          <a:bodyPr numCol="1">
            <a:noAutofit/>
          </a:bodyPr>
          <a:lstStyle/>
          <a:p>
            <a:pPr marL="0" indent="0" algn="just">
              <a:buNone/>
            </a:pPr>
            <a:r>
              <a:rPr lang="en-US" sz="2000" dirty="0"/>
              <a:t>A single type of number is used for both, the integer and fractional numbers.</a:t>
            </a:r>
          </a:p>
          <a:p>
            <a:pPr marL="0" indent="0" algn="just">
              <a:buNone/>
            </a:pPr>
            <a:endParaRPr lang="en-US" sz="2000" dirty="0"/>
          </a:p>
        </p:txBody>
      </p:sp>
      <p:sp>
        <p:nvSpPr>
          <p:cNvPr id="4"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endParaRPr lang="en-US" sz="2200" i="1" dirty="0"/>
          </a:p>
        </p:txBody>
      </p:sp>
      <p:sp>
        <p:nvSpPr>
          <p:cNvPr id="8"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r>
              <a:rPr lang="en-US" sz="2200" i="1" dirty="0"/>
              <a:t>number</a:t>
            </a:r>
          </a:p>
        </p:txBody>
      </p:sp>
      <p:sp>
        <p:nvSpPr>
          <p:cNvPr id="6" name="Rectangle 4"/>
          <p:cNvSpPr>
            <a:spLocks noChangeArrowheads="1"/>
          </p:cNvSpPr>
          <p:nvPr/>
        </p:nvSpPr>
        <p:spPr bwMode="auto">
          <a:xfrm>
            <a:off x="809882" y="2622183"/>
            <a:ext cx="6903077" cy="701731"/>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var n = 123; </a:t>
            </a:r>
          </a:p>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n = 12.345;</a:t>
            </a:r>
            <a:endParaRPr lang="ru-RU" b="1" kern="0" noProof="1">
              <a:solidFill>
                <a:schemeClr val="accent1">
                  <a:lumMod val="75000"/>
                </a:schemeClr>
              </a:solidFill>
              <a:latin typeface="Consolas" pitchFamily="49" charset="0"/>
              <a:cs typeface="Consolas" pitchFamily="49" charset="0"/>
            </a:endParaRPr>
          </a:p>
        </p:txBody>
      </p:sp>
    </p:spTree>
    <p:extLst>
      <p:ext uri="{BB962C8B-B14F-4D97-AF65-F5344CB8AC3E}">
        <p14:creationId xmlns:p14="http://schemas.microsoft.com/office/powerpoint/2010/main" val="1958551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a:t>
            </a:r>
          </a:p>
        </p:txBody>
      </p:sp>
      <p:sp>
        <p:nvSpPr>
          <p:cNvPr id="3" name="Content Placeholder 2"/>
          <p:cNvSpPr>
            <a:spLocks noGrp="1"/>
          </p:cNvSpPr>
          <p:nvPr>
            <p:ph idx="1"/>
          </p:nvPr>
        </p:nvSpPr>
        <p:spPr>
          <a:xfrm>
            <a:off x="628650" y="1861750"/>
            <a:ext cx="7886700" cy="3235903"/>
          </a:xfrm>
        </p:spPr>
        <p:txBody>
          <a:bodyPr numCol="1">
            <a:noAutofit/>
          </a:bodyPr>
          <a:lstStyle/>
          <a:p>
            <a:pPr marL="0" indent="0" algn="just">
              <a:buNone/>
            </a:pPr>
            <a:r>
              <a:rPr lang="en-US" sz="2000" dirty="0"/>
              <a:t>There are specific numerical values Infinity (infinity) </a:t>
            </a:r>
          </a:p>
          <a:p>
            <a:pPr marL="0" indent="0" algn="just">
              <a:buNone/>
            </a:pPr>
            <a:r>
              <a:rPr lang="en-US" sz="2000" dirty="0"/>
              <a:t>and </a:t>
            </a:r>
            <a:r>
              <a:rPr lang="en-US" sz="2000" dirty="0" err="1"/>
              <a:t>NaN</a:t>
            </a:r>
            <a:r>
              <a:rPr lang="en-US" sz="2000" dirty="0"/>
              <a:t> (error calculation).</a:t>
            </a:r>
          </a:p>
          <a:p>
            <a:pPr marL="0" indent="0" algn="just">
              <a:buNone/>
            </a:pPr>
            <a:endParaRPr lang="en-US" sz="2000" dirty="0"/>
          </a:p>
          <a:p>
            <a:pPr marL="0" indent="0" algn="just">
              <a:buNone/>
            </a:pPr>
            <a:endParaRPr lang="en-US" sz="2000" dirty="0"/>
          </a:p>
          <a:p>
            <a:pPr marL="0" indent="0" algn="just">
              <a:buNone/>
            </a:pPr>
            <a:r>
              <a:rPr lang="en-US" sz="2000" dirty="0"/>
              <a:t>Error computing </a:t>
            </a:r>
            <a:r>
              <a:rPr lang="en-US" sz="2000" dirty="0" err="1"/>
              <a:t>NaN</a:t>
            </a:r>
            <a:r>
              <a:rPr lang="en-US" sz="2000" dirty="0"/>
              <a:t> will be the result of incorrect mathematical operation</a:t>
            </a:r>
          </a:p>
        </p:txBody>
      </p:sp>
      <p:sp>
        <p:nvSpPr>
          <p:cNvPr id="4"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endParaRPr lang="en-US" sz="2200" i="1" dirty="0"/>
          </a:p>
        </p:txBody>
      </p:sp>
      <p:sp>
        <p:nvSpPr>
          <p:cNvPr id="8"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r>
              <a:rPr lang="en-US" sz="2200" i="1" dirty="0"/>
              <a:t>number</a:t>
            </a:r>
          </a:p>
        </p:txBody>
      </p:sp>
      <p:sp>
        <p:nvSpPr>
          <p:cNvPr id="6" name="Rectangle 4"/>
          <p:cNvSpPr>
            <a:spLocks noChangeArrowheads="1"/>
          </p:cNvSpPr>
          <p:nvPr/>
        </p:nvSpPr>
        <p:spPr bwMode="auto">
          <a:xfrm>
            <a:off x="793406" y="2777970"/>
            <a:ext cx="6903077" cy="380232"/>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en-US" b="1" kern="0" noProof="1">
                <a:solidFill>
                  <a:schemeClr val="accent1">
                    <a:lumMod val="75000"/>
                  </a:schemeClr>
                </a:solidFill>
                <a:latin typeface="Consolas" pitchFamily="49" charset="0"/>
                <a:cs typeface="Consolas" pitchFamily="49" charset="0"/>
              </a:rPr>
              <a:t>alert( 1 / 0 ); // Infinity</a:t>
            </a:r>
            <a:endParaRPr lang="ru-RU" b="1" kern="0" noProof="1">
              <a:solidFill>
                <a:schemeClr val="accent1">
                  <a:lumMod val="75000"/>
                </a:schemeClr>
              </a:solidFill>
              <a:latin typeface="Consolas" pitchFamily="49" charset="0"/>
              <a:cs typeface="Consolas" pitchFamily="49" charset="0"/>
            </a:endParaRPr>
          </a:p>
        </p:txBody>
      </p:sp>
      <p:sp>
        <p:nvSpPr>
          <p:cNvPr id="9" name="Rectangle 4"/>
          <p:cNvSpPr>
            <a:spLocks noChangeArrowheads="1"/>
          </p:cNvSpPr>
          <p:nvPr/>
        </p:nvSpPr>
        <p:spPr bwMode="auto">
          <a:xfrm>
            <a:off x="793405" y="4118076"/>
            <a:ext cx="6903077" cy="380232"/>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ru-RU" b="1" kern="0" noProof="1">
                <a:solidFill>
                  <a:schemeClr val="accent1">
                    <a:lumMod val="75000"/>
                  </a:schemeClr>
                </a:solidFill>
                <a:latin typeface="Consolas" pitchFamily="49" charset="0"/>
                <a:cs typeface="Consolas" pitchFamily="49" charset="0"/>
              </a:rPr>
              <a:t>alert("</a:t>
            </a:r>
            <a:r>
              <a:rPr lang="en-US" b="1" kern="0" noProof="1">
                <a:solidFill>
                  <a:schemeClr val="accent1">
                    <a:lumMod val="75000"/>
                  </a:schemeClr>
                </a:solidFill>
                <a:latin typeface="Consolas" pitchFamily="49" charset="0"/>
                <a:cs typeface="Consolas" pitchFamily="49" charset="0"/>
              </a:rPr>
              <a:t>str</a:t>
            </a:r>
            <a:r>
              <a:rPr lang="ru-RU" b="1" kern="0" noProof="1">
                <a:solidFill>
                  <a:schemeClr val="accent1">
                    <a:lumMod val="75000"/>
                  </a:schemeClr>
                </a:solidFill>
                <a:latin typeface="Consolas" pitchFamily="49" charset="0"/>
                <a:cs typeface="Consolas" pitchFamily="49" charset="0"/>
              </a:rPr>
              <a:t>" * 2); // NaN</a:t>
            </a:r>
          </a:p>
        </p:txBody>
      </p:sp>
    </p:spTree>
    <p:extLst>
      <p:ext uri="{BB962C8B-B14F-4D97-AF65-F5344CB8AC3E}">
        <p14:creationId xmlns:p14="http://schemas.microsoft.com/office/powerpoint/2010/main" val="3736127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a:t>
            </a:r>
          </a:p>
        </p:txBody>
      </p:sp>
      <p:sp>
        <p:nvSpPr>
          <p:cNvPr id="4"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endParaRPr lang="en-US" sz="2200" i="1" dirty="0"/>
          </a:p>
        </p:txBody>
      </p:sp>
      <p:sp>
        <p:nvSpPr>
          <p:cNvPr id="8"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r>
              <a:rPr lang="en-US" sz="2200" i="1" dirty="0"/>
              <a:t>Number - methods</a:t>
            </a:r>
          </a:p>
        </p:txBody>
      </p:sp>
      <p:sp>
        <p:nvSpPr>
          <p:cNvPr id="6" name="Rectangle 4"/>
          <p:cNvSpPr>
            <a:spLocks noChangeArrowheads="1"/>
          </p:cNvSpPr>
          <p:nvPr/>
        </p:nvSpPr>
        <p:spPr bwMode="auto">
          <a:xfrm>
            <a:off x="711026" y="1534056"/>
            <a:ext cx="6903077" cy="3817455"/>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nb-NO" sz="1700" b="1" kern="0" noProof="1">
                <a:solidFill>
                  <a:schemeClr val="accent1">
                    <a:lumMod val="75000"/>
                  </a:schemeClr>
                </a:solidFill>
                <a:latin typeface="Consolas" pitchFamily="49" charset="0"/>
                <a:cs typeface="Consolas" pitchFamily="49" charset="0"/>
              </a:rPr>
              <a:t>alert( </a:t>
            </a:r>
            <a:r>
              <a:rPr lang="en-US" sz="1700" b="1" kern="0" noProof="1">
                <a:solidFill>
                  <a:schemeClr val="accent1">
                    <a:lumMod val="75000"/>
                  </a:schemeClr>
                </a:solidFill>
                <a:latin typeface="Consolas" pitchFamily="49" charset="0"/>
                <a:cs typeface="Consolas" pitchFamily="49" charset="0"/>
              </a:rPr>
              <a:t>isNaN(0 / 0) ); //true</a:t>
            </a:r>
          </a:p>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alert( isNaN("12") ); // false – because is converted 			//  to number automatically</a:t>
            </a:r>
          </a:p>
          <a:p>
            <a:pPr lvl="0" eaLnBrk="0" fontAlgn="base" hangingPunct="0">
              <a:lnSpc>
                <a:spcPct val="110000"/>
              </a:lnSpc>
              <a:spcAft>
                <a:spcPct val="0"/>
              </a:spcAft>
              <a:buClr>
                <a:srgbClr val="46A6BD">
                  <a:lumMod val="40000"/>
                  <a:lumOff val="60000"/>
                </a:srgbClr>
              </a:buClr>
              <a:buSzPct val="70000"/>
              <a:defRPr/>
            </a:pPr>
            <a:endParaRPr lang="en-US" sz="1700" b="1" kern="0" noProof="1">
              <a:solidFill>
                <a:schemeClr val="accent1">
                  <a:lumMod val="75000"/>
                </a:schemeClr>
              </a:solidFill>
              <a:latin typeface="Consolas" pitchFamily="49" charset="0"/>
              <a:cs typeface="Consolas" pitchFamily="49" charset="0"/>
            </a:endParaRPr>
          </a:p>
          <a:p>
            <a:pPr lvl="0" eaLnBrk="0" fontAlgn="base" hangingPunct="0">
              <a:lnSpc>
                <a:spcPct val="110000"/>
              </a:lnSpc>
              <a:spcAft>
                <a:spcPct val="0"/>
              </a:spcAft>
              <a:buClr>
                <a:srgbClr val="46A6BD">
                  <a:lumMod val="40000"/>
                  <a:lumOff val="60000"/>
                </a:srgbClr>
              </a:buClr>
              <a:buSzPct val="70000"/>
              <a:defRPr/>
            </a:pPr>
            <a:r>
              <a:rPr lang="nb-NO" sz="1700" b="1" kern="0" noProof="1">
                <a:solidFill>
                  <a:schemeClr val="accent1">
                    <a:lumMod val="75000"/>
                  </a:schemeClr>
                </a:solidFill>
                <a:latin typeface="Consolas" pitchFamily="49" charset="0"/>
                <a:cs typeface="Consolas" pitchFamily="49" charset="0"/>
              </a:rPr>
              <a:t>alert( isFinite(1) ); // true</a:t>
            </a:r>
          </a:p>
          <a:p>
            <a:pPr lvl="0" eaLnBrk="0" fontAlgn="base" hangingPunct="0">
              <a:lnSpc>
                <a:spcPct val="110000"/>
              </a:lnSpc>
              <a:spcAft>
                <a:spcPct val="0"/>
              </a:spcAft>
              <a:buClr>
                <a:srgbClr val="46A6BD">
                  <a:lumMod val="40000"/>
                  <a:lumOff val="60000"/>
                </a:srgbClr>
              </a:buClr>
              <a:buSzPct val="70000"/>
              <a:defRPr/>
            </a:pPr>
            <a:r>
              <a:rPr lang="nb-NO" sz="1700" b="1" kern="0" noProof="1">
                <a:solidFill>
                  <a:schemeClr val="accent1">
                    <a:lumMod val="75000"/>
                  </a:schemeClr>
                </a:solidFill>
                <a:latin typeface="Consolas" pitchFamily="49" charset="0"/>
                <a:cs typeface="Consolas" pitchFamily="49" charset="0"/>
              </a:rPr>
              <a:t>alert( isFinite(Infinity) ); // false</a:t>
            </a:r>
          </a:p>
          <a:p>
            <a:pPr lvl="0" eaLnBrk="0" fontAlgn="base" hangingPunct="0">
              <a:lnSpc>
                <a:spcPct val="110000"/>
              </a:lnSpc>
              <a:spcAft>
                <a:spcPct val="0"/>
              </a:spcAft>
              <a:buClr>
                <a:srgbClr val="46A6BD">
                  <a:lumMod val="40000"/>
                  <a:lumOff val="60000"/>
                </a:srgbClr>
              </a:buClr>
              <a:buSzPct val="70000"/>
              <a:defRPr/>
            </a:pPr>
            <a:r>
              <a:rPr lang="nb-NO" sz="1700" b="1" kern="0" noProof="1">
                <a:solidFill>
                  <a:schemeClr val="accent1">
                    <a:lumMod val="75000"/>
                  </a:schemeClr>
                </a:solidFill>
                <a:latin typeface="Consolas" pitchFamily="49" charset="0"/>
                <a:cs typeface="Consolas" pitchFamily="49" charset="0"/>
              </a:rPr>
              <a:t>alert( isFinite(NaN) ); // false</a:t>
            </a:r>
          </a:p>
          <a:p>
            <a:pPr lvl="0" eaLnBrk="0" fontAlgn="base" hangingPunct="0">
              <a:lnSpc>
                <a:spcPct val="110000"/>
              </a:lnSpc>
              <a:spcAft>
                <a:spcPct val="0"/>
              </a:spcAft>
              <a:buClr>
                <a:srgbClr val="46A6BD">
                  <a:lumMod val="40000"/>
                  <a:lumOff val="60000"/>
                </a:srgbClr>
              </a:buClr>
              <a:buSzPct val="70000"/>
              <a:defRPr/>
            </a:pPr>
            <a:endParaRPr lang="nb-NO" sz="1700" b="1" kern="0" noProof="1">
              <a:solidFill>
                <a:schemeClr val="accent1">
                  <a:lumMod val="75000"/>
                </a:schemeClr>
              </a:solidFill>
              <a:latin typeface="Consolas" pitchFamily="49" charset="0"/>
              <a:cs typeface="Consolas" pitchFamily="49" charset="0"/>
            </a:endParaRPr>
          </a:p>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alert( parseInt('12px') ); // 12</a:t>
            </a:r>
          </a:p>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alert( parseFloat('12.3.4')); // 12.3</a:t>
            </a:r>
          </a:p>
          <a:p>
            <a:pPr lvl="0" eaLnBrk="0" fontAlgn="base" hangingPunct="0">
              <a:lnSpc>
                <a:spcPct val="110000"/>
              </a:lnSpc>
              <a:spcAft>
                <a:spcPct val="0"/>
              </a:spcAft>
              <a:buClr>
                <a:srgbClr val="46A6BD">
                  <a:lumMod val="40000"/>
                  <a:lumOff val="60000"/>
                </a:srgbClr>
              </a:buClr>
              <a:buSzPct val="70000"/>
              <a:defRPr/>
            </a:pPr>
            <a:endParaRPr lang="en-US" sz="1700" b="1" kern="0" noProof="1">
              <a:solidFill>
                <a:schemeClr val="accent1">
                  <a:lumMod val="75000"/>
                </a:schemeClr>
              </a:solidFill>
              <a:latin typeface="Consolas" pitchFamily="49" charset="0"/>
              <a:cs typeface="Consolas" pitchFamily="49" charset="0"/>
            </a:endParaRPr>
          </a:p>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var n = 4;</a:t>
            </a:r>
          </a:p>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alert( n.toString(2) ); // 100</a:t>
            </a:r>
            <a:endParaRPr lang="ru-RU" sz="1700" b="1" kern="0" noProof="1">
              <a:solidFill>
                <a:schemeClr val="accent1">
                  <a:lumMod val="75000"/>
                </a:schemeClr>
              </a:solidFill>
              <a:latin typeface="Consolas" pitchFamily="49" charset="0"/>
              <a:cs typeface="Consolas" pitchFamily="49" charset="0"/>
            </a:endParaRPr>
          </a:p>
        </p:txBody>
      </p:sp>
    </p:spTree>
    <p:extLst>
      <p:ext uri="{BB962C8B-B14F-4D97-AF65-F5344CB8AC3E}">
        <p14:creationId xmlns:p14="http://schemas.microsoft.com/office/powerpoint/2010/main" val="2916419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a:t>
            </a:r>
          </a:p>
        </p:txBody>
      </p:sp>
      <p:sp>
        <p:nvSpPr>
          <p:cNvPr id="3" name="Content Placeholder 2"/>
          <p:cNvSpPr>
            <a:spLocks noGrp="1"/>
          </p:cNvSpPr>
          <p:nvPr>
            <p:ph idx="1"/>
          </p:nvPr>
        </p:nvSpPr>
        <p:spPr>
          <a:xfrm>
            <a:off x="628650" y="1861750"/>
            <a:ext cx="7886700" cy="3235903"/>
          </a:xfrm>
        </p:spPr>
        <p:txBody>
          <a:bodyPr numCol="1">
            <a:noAutofit/>
          </a:bodyPr>
          <a:lstStyle/>
          <a:p>
            <a:pPr marL="0" indent="0" algn="just">
              <a:buNone/>
            </a:pPr>
            <a:r>
              <a:rPr lang="en-US" sz="2000" dirty="0"/>
              <a:t>In JavaScript, single and double quotes are equivalent. It is possible to use either one or the other.</a:t>
            </a:r>
          </a:p>
          <a:p>
            <a:pPr marL="0" indent="0" algn="just">
              <a:buNone/>
            </a:pPr>
            <a:r>
              <a:rPr lang="en-US" sz="2000" dirty="0"/>
              <a:t>Type char does not exist, there is only string.</a:t>
            </a:r>
          </a:p>
          <a:p>
            <a:pPr marL="0" indent="0" algn="just">
              <a:buNone/>
            </a:pPr>
            <a:endParaRPr lang="en-US" sz="2000" dirty="0"/>
          </a:p>
          <a:p>
            <a:pPr marL="0" indent="0" algn="just">
              <a:buNone/>
            </a:pPr>
            <a:endParaRPr lang="en-US" sz="2000" dirty="0"/>
          </a:p>
        </p:txBody>
      </p:sp>
      <p:sp>
        <p:nvSpPr>
          <p:cNvPr id="4"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endParaRPr lang="en-US" sz="2200" i="1" dirty="0"/>
          </a:p>
        </p:txBody>
      </p:sp>
      <p:sp>
        <p:nvSpPr>
          <p:cNvPr id="8"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r>
              <a:rPr lang="en-US" sz="2200" i="1" dirty="0"/>
              <a:t>string</a:t>
            </a:r>
          </a:p>
        </p:txBody>
      </p:sp>
      <p:sp>
        <p:nvSpPr>
          <p:cNvPr id="9" name="Rectangle 4"/>
          <p:cNvSpPr>
            <a:spLocks noChangeArrowheads="1"/>
          </p:cNvSpPr>
          <p:nvPr/>
        </p:nvSpPr>
        <p:spPr bwMode="auto">
          <a:xfrm>
            <a:off x="743977" y="2989492"/>
            <a:ext cx="6903077" cy="667875"/>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var str = “test”;</a:t>
            </a:r>
          </a:p>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str = ‘super string’;</a:t>
            </a:r>
            <a:endParaRPr lang="ru-RU" sz="1700" b="1" kern="0" noProof="1">
              <a:solidFill>
                <a:schemeClr val="accent1">
                  <a:lumMod val="75000"/>
                </a:schemeClr>
              </a:solidFill>
              <a:latin typeface="Consolas" pitchFamily="49" charset="0"/>
              <a:cs typeface="Consolas" pitchFamily="49" charset="0"/>
            </a:endParaRPr>
          </a:p>
        </p:txBody>
      </p:sp>
    </p:spTree>
    <p:extLst>
      <p:ext uri="{BB962C8B-B14F-4D97-AF65-F5344CB8AC3E}">
        <p14:creationId xmlns:p14="http://schemas.microsoft.com/office/powerpoint/2010/main" val="2633188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a:t>
            </a:r>
          </a:p>
        </p:txBody>
      </p:sp>
      <p:sp>
        <p:nvSpPr>
          <p:cNvPr id="4"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endParaRPr lang="en-US" sz="2200" i="1" dirty="0"/>
          </a:p>
        </p:txBody>
      </p:sp>
      <p:sp>
        <p:nvSpPr>
          <p:cNvPr id="8"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r>
              <a:rPr lang="en-US" sz="2200" i="1" dirty="0"/>
              <a:t>String - </a:t>
            </a:r>
            <a:r>
              <a:rPr lang="en-US" sz="2200" i="1" dirty="0" err="1"/>
              <a:t>mthods</a:t>
            </a:r>
            <a:endParaRPr lang="en-US" sz="2200" i="1" dirty="0"/>
          </a:p>
        </p:txBody>
      </p:sp>
      <p:sp>
        <p:nvSpPr>
          <p:cNvPr id="9" name="Rectangle 4"/>
          <p:cNvSpPr>
            <a:spLocks noChangeArrowheads="1"/>
          </p:cNvSpPr>
          <p:nvPr/>
        </p:nvSpPr>
        <p:spPr bwMode="auto">
          <a:xfrm>
            <a:off x="694549" y="1564346"/>
            <a:ext cx="6903077" cy="3545586"/>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var str = "test";</a:t>
            </a:r>
          </a:p>
          <a:p>
            <a:pPr lvl="0" eaLnBrk="0" fontAlgn="base" hangingPunct="0">
              <a:lnSpc>
                <a:spcPct val="110000"/>
              </a:lnSpc>
              <a:spcAft>
                <a:spcPct val="0"/>
              </a:spcAft>
              <a:buClr>
                <a:srgbClr val="46A6BD">
                  <a:lumMod val="40000"/>
                  <a:lumOff val="60000"/>
                </a:srgbClr>
              </a:buClr>
              <a:buSzPct val="70000"/>
              <a:defRPr/>
            </a:pPr>
            <a:endParaRPr lang="en-US" sz="1700" b="1" kern="0" noProof="1">
              <a:solidFill>
                <a:schemeClr val="accent1">
                  <a:lumMod val="75000"/>
                </a:schemeClr>
              </a:solidFill>
              <a:latin typeface="Consolas" pitchFamily="49" charset="0"/>
              <a:cs typeface="Consolas" pitchFamily="49" charset="0"/>
            </a:endParaRPr>
          </a:p>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alert( str.length ); // 4</a:t>
            </a:r>
          </a:p>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alert( str.charAt(0) ); // </a:t>
            </a:r>
            <a:r>
              <a:rPr lang="ru-RU" sz="1700" b="1" kern="0" noProof="1">
                <a:solidFill>
                  <a:schemeClr val="accent1">
                    <a:lumMod val="75000"/>
                  </a:schemeClr>
                </a:solidFill>
                <a:latin typeface="Consolas" pitchFamily="49" charset="0"/>
                <a:cs typeface="Consolas" pitchFamily="49" charset="0"/>
              </a:rPr>
              <a:t>"</a:t>
            </a:r>
            <a:r>
              <a:rPr lang="en-US" sz="1700" b="1" kern="0" noProof="1">
                <a:solidFill>
                  <a:schemeClr val="accent1">
                    <a:lumMod val="75000"/>
                  </a:schemeClr>
                </a:solidFill>
                <a:latin typeface="Consolas" pitchFamily="49" charset="0"/>
                <a:cs typeface="Consolas" pitchFamily="49" charset="0"/>
              </a:rPr>
              <a:t>t</a:t>
            </a:r>
            <a:r>
              <a:rPr lang="ru-RU" sz="1700" b="1" kern="0" noProof="1">
                <a:solidFill>
                  <a:schemeClr val="accent1">
                    <a:lumMod val="75000"/>
                  </a:schemeClr>
                </a:solidFill>
                <a:latin typeface="Consolas" pitchFamily="49" charset="0"/>
                <a:cs typeface="Consolas" pitchFamily="49" charset="0"/>
              </a:rPr>
              <a:t>"</a:t>
            </a:r>
            <a:endParaRPr lang="en-US" sz="1700" b="1" kern="0" noProof="1">
              <a:solidFill>
                <a:schemeClr val="accent1">
                  <a:lumMod val="75000"/>
                </a:schemeClr>
              </a:solidFill>
              <a:latin typeface="Consolas" pitchFamily="49" charset="0"/>
              <a:cs typeface="Consolas" pitchFamily="49" charset="0"/>
            </a:endParaRPr>
          </a:p>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alert( str[0] ); // </a:t>
            </a:r>
            <a:r>
              <a:rPr lang="ru-RU" sz="1700" b="1" kern="0" noProof="1">
                <a:solidFill>
                  <a:schemeClr val="accent1">
                    <a:lumMod val="75000"/>
                  </a:schemeClr>
                </a:solidFill>
                <a:latin typeface="Consolas" pitchFamily="49" charset="0"/>
                <a:cs typeface="Consolas" pitchFamily="49" charset="0"/>
              </a:rPr>
              <a:t>"</a:t>
            </a:r>
            <a:r>
              <a:rPr lang="en-US" sz="1700" b="1" kern="0" noProof="1">
                <a:solidFill>
                  <a:schemeClr val="accent1">
                    <a:lumMod val="75000"/>
                  </a:schemeClr>
                </a:solidFill>
                <a:latin typeface="Consolas" pitchFamily="49" charset="0"/>
                <a:cs typeface="Consolas" pitchFamily="49" charset="0"/>
              </a:rPr>
              <a:t>t"</a:t>
            </a:r>
          </a:p>
          <a:p>
            <a:pPr lvl="0" eaLnBrk="0" fontAlgn="base" hangingPunct="0">
              <a:lnSpc>
                <a:spcPct val="110000"/>
              </a:lnSpc>
              <a:spcAft>
                <a:spcPct val="0"/>
              </a:spcAft>
              <a:buClr>
                <a:srgbClr val="46A6BD">
                  <a:lumMod val="40000"/>
                  <a:lumOff val="60000"/>
                </a:srgbClr>
              </a:buClr>
              <a:buSzPct val="70000"/>
              <a:defRPr/>
            </a:pPr>
            <a:endParaRPr lang="en-US" sz="1700" b="1" kern="0" noProof="1">
              <a:solidFill>
                <a:schemeClr val="accent1">
                  <a:lumMod val="75000"/>
                </a:schemeClr>
              </a:solidFill>
              <a:latin typeface="Consolas" pitchFamily="49" charset="0"/>
              <a:cs typeface="Consolas" pitchFamily="49" charset="0"/>
            </a:endParaRPr>
          </a:p>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alert( "".charAt(0) ); // empty string</a:t>
            </a:r>
            <a:endParaRPr lang="ru-RU" sz="1700" b="1" kern="0" noProof="1">
              <a:solidFill>
                <a:schemeClr val="accent1">
                  <a:lumMod val="75000"/>
                </a:schemeClr>
              </a:solidFill>
              <a:latin typeface="Consolas" pitchFamily="49" charset="0"/>
              <a:cs typeface="Consolas" pitchFamily="49" charset="0"/>
            </a:endParaRPr>
          </a:p>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alert( ""[0] ); // undefined</a:t>
            </a:r>
          </a:p>
          <a:p>
            <a:pPr lvl="0" eaLnBrk="0" fontAlgn="base" hangingPunct="0">
              <a:lnSpc>
                <a:spcPct val="110000"/>
              </a:lnSpc>
              <a:spcAft>
                <a:spcPct val="0"/>
              </a:spcAft>
              <a:buClr>
                <a:srgbClr val="46A6BD">
                  <a:lumMod val="40000"/>
                  <a:lumOff val="60000"/>
                </a:srgbClr>
              </a:buClr>
              <a:buSzPct val="70000"/>
              <a:defRPr/>
            </a:pPr>
            <a:endParaRPr lang="en-US" sz="1700" b="1" kern="0" noProof="1">
              <a:solidFill>
                <a:schemeClr val="accent1">
                  <a:lumMod val="75000"/>
                </a:schemeClr>
              </a:solidFill>
              <a:latin typeface="Consolas" pitchFamily="49" charset="0"/>
              <a:cs typeface="Consolas" pitchFamily="49" charset="0"/>
            </a:endParaRPr>
          </a:p>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alert(</a:t>
            </a:r>
            <a:r>
              <a:rPr lang="ru-RU" sz="1700" b="1" kern="0" noProof="1">
                <a:solidFill>
                  <a:schemeClr val="accent1">
                    <a:lumMod val="75000"/>
                  </a:schemeClr>
                </a:solidFill>
                <a:latin typeface="Consolas" pitchFamily="49" charset="0"/>
                <a:cs typeface="Consolas" pitchFamily="49" charset="0"/>
              </a:rPr>
              <a:t>"</a:t>
            </a:r>
            <a:r>
              <a:rPr lang="en-US" sz="1700" b="1" kern="0" noProof="1">
                <a:solidFill>
                  <a:schemeClr val="accent1">
                    <a:lumMod val="75000"/>
                  </a:schemeClr>
                </a:solidFill>
                <a:latin typeface="Consolas" pitchFamily="49" charset="0"/>
                <a:cs typeface="Consolas" pitchFamily="49" charset="0"/>
              </a:rPr>
              <a:t>String</a:t>
            </a:r>
            <a:r>
              <a:rPr lang="ru-RU" sz="1700" b="1" kern="0" noProof="1">
                <a:solidFill>
                  <a:schemeClr val="accent1">
                    <a:lumMod val="75000"/>
                  </a:schemeClr>
                </a:solidFill>
                <a:latin typeface="Consolas" pitchFamily="49" charset="0"/>
                <a:cs typeface="Consolas" pitchFamily="49" charset="0"/>
              </a:rPr>
              <a:t>".</a:t>
            </a:r>
            <a:r>
              <a:rPr lang="en-US" sz="1700" b="1" kern="0" noProof="1">
                <a:solidFill>
                  <a:schemeClr val="accent1">
                    <a:lumMod val="75000"/>
                  </a:schemeClr>
                </a:solidFill>
                <a:latin typeface="Consolas" pitchFamily="49" charset="0"/>
                <a:cs typeface="Consolas" pitchFamily="49" charset="0"/>
              </a:rPr>
              <a:t>toUpperCase() ); // STRING</a:t>
            </a:r>
          </a:p>
          <a:p>
            <a:pPr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alert(</a:t>
            </a:r>
            <a:r>
              <a:rPr lang="ru-RU" sz="1700" b="1" kern="0" noProof="1">
                <a:solidFill>
                  <a:schemeClr val="accent1">
                    <a:lumMod val="75000"/>
                  </a:schemeClr>
                </a:solidFill>
                <a:latin typeface="Consolas" pitchFamily="49" charset="0"/>
                <a:cs typeface="Consolas" pitchFamily="49" charset="0"/>
              </a:rPr>
              <a:t>"</a:t>
            </a:r>
            <a:r>
              <a:rPr lang="en-US" sz="1700" b="1" kern="0" noProof="1">
                <a:solidFill>
                  <a:schemeClr val="accent1">
                    <a:lumMod val="75000"/>
                  </a:schemeClr>
                </a:solidFill>
                <a:latin typeface="Consolas" pitchFamily="49" charset="0"/>
                <a:cs typeface="Consolas" pitchFamily="49" charset="0"/>
              </a:rPr>
              <a:t>String</a:t>
            </a:r>
            <a:r>
              <a:rPr lang="ru-RU" sz="1700" b="1" kern="0" noProof="1">
                <a:solidFill>
                  <a:schemeClr val="accent1">
                    <a:lumMod val="75000"/>
                  </a:schemeClr>
                </a:solidFill>
                <a:latin typeface="Consolas" pitchFamily="49" charset="0"/>
                <a:cs typeface="Consolas" pitchFamily="49" charset="0"/>
              </a:rPr>
              <a:t>".</a:t>
            </a:r>
            <a:r>
              <a:rPr lang="en-US" sz="1700" b="1" kern="0" noProof="1">
                <a:solidFill>
                  <a:schemeClr val="accent1">
                    <a:lumMod val="75000"/>
                  </a:schemeClr>
                </a:solidFill>
                <a:latin typeface="Consolas" pitchFamily="49" charset="0"/>
                <a:cs typeface="Consolas" pitchFamily="49" charset="0"/>
              </a:rPr>
              <a:t>toLowerCase() ); // string</a:t>
            </a:r>
          </a:p>
          <a:p>
            <a:pPr lvl="0" eaLnBrk="0" fontAlgn="base" hangingPunct="0">
              <a:lnSpc>
                <a:spcPct val="110000"/>
              </a:lnSpc>
              <a:spcAft>
                <a:spcPct val="0"/>
              </a:spcAft>
              <a:buClr>
                <a:srgbClr val="46A6BD">
                  <a:lumMod val="40000"/>
                  <a:lumOff val="60000"/>
                </a:srgbClr>
              </a:buClr>
              <a:buSzPct val="70000"/>
              <a:defRPr/>
            </a:pPr>
            <a:endParaRPr lang="ru-RU" sz="1700" b="1" kern="0" noProof="1">
              <a:solidFill>
                <a:schemeClr val="accent1">
                  <a:lumMod val="75000"/>
                </a:schemeClr>
              </a:solidFill>
              <a:latin typeface="Consolas" pitchFamily="49" charset="0"/>
              <a:cs typeface="Consolas" pitchFamily="49" charset="0"/>
            </a:endParaRPr>
          </a:p>
        </p:txBody>
      </p:sp>
    </p:spTree>
    <p:extLst>
      <p:ext uri="{BB962C8B-B14F-4D97-AF65-F5344CB8AC3E}">
        <p14:creationId xmlns:p14="http://schemas.microsoft.com/office/powerpoint/2010/main" val="1905052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t>
            </a:r>
            <a:r>
              <a:rPr lang="en-GB" dirty="0" err="1"/>
              <a:t>javascript</a:t>
            </a:r>
            <a:r>
              <a:rPr lang="en-GB" dirty="0"/>
              <a:t> ?</a:t>
            </a:r>
          </a:p>
        </p:txBody>
      </p:sp>
      <p:sp>
        <p:nvSpPr>
          <p:cNvPr id="3" name="Content Placeholder 2"/>
          <p:cNvSpPr>
            <a:spLocks noGrp="1"/>
          </p:cNvSpPr>
          <p:nvPr>
            <p:ph idx="1"/>
          </p:nvPr>
        </p:nvSpPr>
        <p:spPr/>
        <p:txBody>
          <a:bodyPr numCol="1">
            <a:noAutofit/>
          </a:bodyPr>
          <a:lstStyle/>
          <a:p>
            <a:r>
              <a:rPr lang="tr-TR" altLang="en-US" sz="1600" dirty="0"/>
              <a:t>JavaScript was designed to add interactivity to HTML pages</a:t>
            </a:r>
            <a:r>
              <a:rPr lang="en-US" altLang="en-US" sz="1600" dirty="0"/>
              <a:t>.</a:t>
            </a:r>
            <a:endParaRPr lang="tr-TR" altLang="en-US" sz="1600" dirty="0"/>
          </a:p>
          <a:p>
            <a:r>
              <a:rPr lang="tr-TR" altLang="en-US" sz="1600" dirty="0"/>
              <a:t>JavaScript is a scripting language (a scripting language is a lightweight programming language) </a:t>
            </a:r>
            <a:r>
              <a:rPr lang="en-US" altLang="en-US" sz="1600" dirty="0"/>
              <a:t>.</a:t>
            </a:r>
          </a:p>
          <a:p>
            <a:r>
              <a:rPr lang="tr-TR" altLang="en-US" sz="1600" dirty="0"/>
              <a:t>JavaScript is an interpreted language (means that scripts execute without preliminary compilation) </a:t>
            </a:r>
          </a:p>
          <a:p>
            <a:r>
              <a:rPr lang="tr-TR" altLang="en-US" sz="1600" dirty="0"/>
              <a:t>Everyone can use JavaScript without purchasing a license </a:t>
            </a:r>
          </a:p>
          <a:p>
            <a:endParaRPr lang="tr-TR" altLang="en-US" sz="1600" dirty="0"/>
          </a:p>
        </p:txBody>
      </p:sp>
    </p:spTree>
    <p:extLst>
      <p:ext uri="{BB962C8B-B14F-4D97-AF65-F5344CB8AC3E}">
        <p14:creationId xmlns:p14="http://schemas.microsoft.com/office/powerpoint/2010/main" val="2152526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a:t>
            </a:r>
          </a:p>
        </p:txBody>
      </p:sp>
      <p:sp>
        <p:nvSpPr>
          <p:cNvPr id="3" name="Content Placeholder 2"/>
          <p:cNvSpPr>
            <a:spLocks noGrp="1"/>
          </p:cNvSpPr>
          <p:nvPr>
            <p:ph idx="1"/>
          </p:nvPr>
        </p:nvSpPr>
        <p:spPr>
          <a:xfrm>
            <a:off x="628650" y="1622598"/>
            <a:ext cx="7886700" cy="3235903"/>
          </a:xfrm>
        </p:spPr>
        <p:txBody>
          <a:bodyPr numCol="1">
            <a:noAutofit/>
          </a:bodyPr>
          <a:lstStyle/>
          <a:p>
            <a:pPr marL="0" indent="0" algn="just">
              <a:buNone/>
            </a:pPr>
            <a:r>
              <a:rPr lang="en-US" sz="2000" dirty="0"/>
              <a:t>He has only two values: true and false.</a:t>
            </a:r>
          </a:p>
        </p:txBody>
      </p:sp>
      <p:sp>
        <p:nvSpPr>
          <p:cNvPr id="4"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endParaRPr lang="en-US" sz="2200" i="1" dirty="0"/>
          </a:p>
        </p:txBody>
      </p:sp>
      <p:sp>
        <p:nvSpPr>
          <p:cNvPr id="8"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r>
              <a:rPr lang="en-US" sz="2200" i="1" dirty="0" err="1"/>
              <a:t>boolean</a:t>
            </a:r>
            <a:endParaRPr lang="en-US" sz="2200" i="1" dirty="0"/>
          </a:p>
        </p:txBody>
      </p:sp>
      <p:sp>
        <p:nvSpPr>
          <p:cNvPr id="9" name="Rectangle 4"/>
          <p:cNvSpPr>
            <a:spLocks noChangeArrowheads="1"/>
          </p:cNvSpPr>
          <p:nvPr/>
        </p:nvSpPr>
        <p:spPr bwMode="auto">
          <a:xfrm>
            <a:off x="628650" y="2449106"/>
            <a:ext cx="6903077" cy="667875"/>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var checked = true;</a:t>
            </a:r>
          </a:p>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checked = false;</a:t>
            </a:r>
            <a:endParaRPr lang="ru-RU" sz="1700" b="1" kern="0" noProof="1">
              <a:solidFill>
                <a:schemeClr val="accent1">
                  <a:lumMod val="75000"/>
                </a:schemeClr>
              </a:solidFill>
              <a:latin typeface="Consolas" pitchFamily="49" charset="0"/>
              <a:cs typeface="Consolas" pitchFamily="49" charset="0"/>
            </a:endParaRPr>
          </a:p>
        </p:txBody>
      </p:sp>
    </p:spTree>
    <p:extLst>
      <p:ext uri="{BB962C8B-B14F-4D97-AF65-F5344CB8AC3E}">
        <p14:creationId xmlns:p14="http://schemas.microsoft.com/office/powerpoint/2010/main" val="1403190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a:t>
            </a:r>
          </a:p>
        </p:txBody>
      </p:sp>
      <p:sp>
        <p:nvSpPr>
          <p:cNvPr id="3" name="Content Placeholder 2"/>
          <p:cNvSpPr>
            <a:spLocks noGrp="1"/>
          </p:cNvSpPr>
          <p:nvPr>
            <p:ph idx="1"/>
          </p:nvPr>
        </p:nvSpPr>
        <p:spPr>
          <a:xfrm>
            <a:off x="628650" y="1622598"/>
            <a:ext cx="7886700" cy="3235903"/>
          </a:xfrm>
        </p:spPr>
        <p:txBody>
          <a:bodyPr numCol="1">
            <a:noAutofit/>
          </a:bodyPr>
          <a:lstStyle/>
          <a:p>
            <a:pPr marL="0" indent="0" algn="just">
              <a:buNone/>
            </a:pPr>
            <a:endParaRPr lang="en-US" sz="2000" dirty="0"/>
          </a:p>
          <a:p>
            <a:pPr marL="0" indent="0" algn="just">
              <a:buNone/>
            </a:pPr>
            <a:endParaRPr lang="en-US" sz="2000" dirty="0"/>
          </a:p>
          <a:p>
            <a:pPr marL="0" indent="0" algn="just">
              <a:buNone/>
            </a:pPr>
            <a:r>
              <a:rPr lang="en-US" sz="2000" dirty="0"/>
              <a:t>In the JavaScript null it is not a "reference to a null object" or "null pointer". It's just a special meaning "value unknown".</a:t>
            </a:r>
          </a:p>
          <a:p>
            <a:pPr marL="0" indent="0" algn="just">
              <a:buNone/>
            </a:pPr>
            <a:endParaRPr lang="en-US" sz="2000" dirty="0"/>
          </a:p>
          <a:p>
            <a:pPr marL="0" indent="0" algn="just">
              <a:buNone/>
            </a:pPr>
            <a:r>
              <a:rPr lang="en-US" sz="2000" dirty="0"/>
              <a:t>In particular, the code above shows that the age is unknown.</a:t>
            </a:r>
          </a:p>
        </p:txBody>
      </p:sp>
      <p:sp>
        <p:nvSpPr>
          <p:cNvPr id="4"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endParaRPr lang="en-US" sz="2200" i="1" dirty="0"/>
          </a:p>
        </p:txBody>
      </p:sp>
      <p:sp>
        <p:nvSpPr>
          <p:cNvPr id="8"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r>
              <a:rPr lang="en-US" sz="2200" i="1" dirty="0"/>
              <a:t>null</a:t>
            </a:r>
          </a:p>
        </p:txBody>
      </p:sp>
      <p:sp>
        <p:nvSpPr>
          <p:cNvPr id="9" name="Rectangle 4"/>
          <p:cNvSpPr>
            <a:spLocks noChangeArrowheads="1"/>
          </p:cNvSpPr>
          <p:nvPr/>
        </p:nvSpPr>
        <p:spPr bwMode="auto">
          <a:xfrm>
            <a:off x="628650" y="1743308"/>
            <a:ext cx="6903077" cy="364202"/>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var age = null;</a:t>
            </a:r>
            <a:endParaRPr lang="ru-RU" sz="1700" b="1" kern="0" noProof="1">
              <a:solidFill>
                <a:schemeClr val="accent1">
                  <a:lumMod val="75000"/>
                </a:schemeClr>
              </a:solidFill>
              <a:latin typeface="Consolas" pitchFamily="49" charset="0"/>
              <a:cs typeface="Consolas" pitchFamily="49" charset="0"/>
            </a:endParaRPr>
          </a:p>
        </p:txBody>
      </p:sp>
    </p:spTree>
    <p:extLst>
      <p:ext uri="{BB962C8B-B14F-4D97-AF65-F5344CB8AC3E}">
        <p14:creationId xmlns:p14="http://schemas.microsoft.com/office/powerpoint/2010/main" val="1991584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a:t>
            </a:r>
          </a:p>
        </p:txBody>
      </p:sp>
      <p:sp>
        <p:nvSpPr>
          <p:cNvPr id="3" name="Content Placeholder 2"/>
          <p:cNvSpPr>
            <a:spLocks noGrp="1"/>
          </p:cNvSpPr>
          <p:nvPr>
            <p:ph idx="1"/>
          </p:nvPr>
        </p:nvSpPr>
        <p:spPr>
          <a:xfrm>
            <a:off x="628650" y="1622598"/>
            <a:ext cx="7886700" cy="3235903"/>
          </a:xfrm>
        </p:spPr>
        <p:txBody>
          <a:bodyPr numCol="1">
            <a:noAutofit/>
          </a:bodyPr>
          <a:lstStyle/>
          <a:p>
            <a:pPr marL="0" indent="0" algn="just">
              <a:buNone/>
            </a:pPr>
            <a:endParaRPr lang="en-US" sz="2000" dirty="0"/>
          </a:p>
          <a:p>
            <a:pPr marL="0" indent="0" algn="just">
              <a:buNone/>
            </a:pPr>
            <a:br>
              <a:rPr lang="en-US" sz="2000" dirty="0"/>
            </a:br>
            <a:r>
              <a:rPr lang="en-US" sz="2000" dirty="0"/>
              <a:t>In JavaScript, </a:t>
            </a:r>
          </a:p>
          <a:p>
            <a:pPr marL="0" indent="0" algn="just">
              <a:buNone/>
            </a:pPr>
            <a:r>
              <a:rPr lang="en-US" sz="2000" i="1" dirty="0"/>
              <a:t>undefined</a:t>
            </a:r>
            <a:r>
              <a:rPr lang="en-US" sz="2000" dirty="0"/>
              <a:t> - means a variable has been declared but has not yet been assigned a value.</a:t>
            </a:r>
          </a:p>
          <a:p>
            <a:pPr marL="0" indent="0" algn="just">
              <a:buNone/>
            </a:pPr>
            <a:endParaRPr lang="en-US" sz="2000" dirty="0"/>
          </a:p>
          <a:p>
            <a:pPr marL="0" indent="0" algn="just">
              <a:buNone/>
            </a:pPr>
            <a:r>
              <a:rPr lang="en-US" sz="2000" i="1" dirty="0"/>
              <a:t>null</a:t>
            </a:r>
            <a:r>
              <a:rPr lang="en-US" sz="2000" dirty="0"/>
              <a:t> - is an assignment value. It can be assigned to a variable as a representation of no value</a:t>
            </a:r>
          </a:p>
        </p:txBody>
      </p:sp>
      <p:sp>
        <p:nvSpPr>
          <p:cNvPr id="4"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endParaRPr lang="en-US" sz="2200" i="1" dirty="0"/>
          </a:p>
        </p:txBody>
      </p:sp>
      <p:sp>
        <p:nvSpPr>
          <p:cNvPr id="8"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r>
              <a:rPr lang="en-US" sz="2200" i="1" dirty="0"/>
              <a:t>undefined</a:t>
            </a:r>
          </a:p>
        </p:txBody>
      </p:sp>
      <p:sp>
        <p:nvSpPr>
          <p:cNvPr id="9" name="Rectangle 4"/>
          <p:cNvSpPr>
            <a:spLocks noChangeArrowheads="1"/>
          </p:cNvSpPr>
          <p:nvPr/>
        </p:nvSpPr>
        <p:spPr bwMode="auto">
          <a:xfrm>
            <a:off x="628650" y="1743308"/>
            <a:ext cx="6903077" cy="364202"/>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var age;</a:t>
            </a:r>
            <a:endParaRPr lang="ru-RU" sz="1700" b="1" kern="0" noProof="1">
              <a:solidFill>
                <a:schemeClr val="accent1">
                  <a:lumMod val="75000"/>
                </a:schemeClr>
              </a:solidFill>
              <a:latin typeface="Consolas" pitchFamily="49" charset="0"/>
              <a:cs typeface="Consolas" pitchFamily="49" charset="0"/>
            </a:endParaRPr>
          </a:p>
        </p:txBody>
      </p:sp>
    </p:spTree>
    <p:extLst>
      <p:ext uri="{BB962C8B-B14F-4D97-AF65-F5344CB8AC3E}">
        <p14:creationId xmlns:p14="http://schemas.microsoft.com/office/powerpoint/2010/main" val="25712134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a:t>
            </a:r>
          </a:p>
        </p:txBody>
      </p:sp>
      <p:sp>
        <p:nvSpPr>
          <p:cNvPr id="3" name="Content Placeholder 2"/>
          <p:cNvSpPr>
            <a:spLocks noGrp="1"/>
          </p:cNvSpPr>
          <p:nvPr>
            <p:ph idx="1"/>
          </p:nvPr>
        </p:nvSpPr>
        <p:spPr>
          <a:xfrm>
            <a:off x="628650" y="1622598"/>
            <a:ext cx="7886700" cy="3235903"/>
          </a:xfrm>
        </p:spPr>
        <p:txBody>
          <a:bodyPr numCol="1">
            <a:noAutofit/>
          </a:bodyPr>
          <a:lstStyle/>
          <a:p>
            <a:pPr marL="0" indent="0" algn="just">
              <a:buNone/>
            </a:pPr>
            <a:r>
              <a:rPr lang="en-US" sz="2000" i="1" dirty="0"/>
              <a:t>Object -</a:t>
            </a:r>
            <a:r>
              <a:rPr lang="ru-RU" sz="2000" dirty="0"/>
              <a:t> </a:t>
            </a:r>
            <a:r>
              <a:rPr lang="en-US" sz="2000" dirty="0"/>
              <a:t>is an associative array: structure suitable to store any data.</a:t>
            </a:r>
            <a:endParaRPr lang="ru-RU" sz="2000" dirty="0"/>
          </a:p>
          <a:p>
            <a:pPr marL="0" indent="0" algn="just">
              <a:buNone/>
            </a:pPr>
            <a:r>
              <a:rPr lang="en-US" sz="2000" dirty="0"/>
              <a:t>It is used for the collection of data and for the announcement of more complex entities.</a:t>
            </a:r>
          </a:p>
        </p:txBody>
      </p:sp>
      <p:sp>
        <p:nvSpPr>
          <p:cNvPr id="4"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endParaRPr lang="en-US" sz="2200" i="1" dirty="0"/>
          </a:p>
        </p:txBody>
      </p:sp>
      <p:sp>
        <p:nvSpPr>
          <p:cNvPr id="8"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r>
              <a:rPr lang="en-US" sz="2200" i="1" dirty="0"/>
              <a:t>object</a:t>
            </a:r>
          </a:p>
        </p:txBody>
      </p:sp>
      <p:sp>
        <p:nvSpPr>
          <p:cNvPr id="9" name="Rectangle 4"/>
          <p:cNvSpPr>
            <a:spLocks noChangeArrowheads="1"/>
          </p:cNvSpPr>
          <p:nvPr/>
        </p:nvSpPr>
        <p:spPr bwMode="auto">
          <a:xfrm>
            <a:off x="727503" y="2743928"/>
            <a:ext cx="6903077" cy="2394502"/>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var o1 = new Object();</a:t>
            </a:r>
          </a:p>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Var o2 = {};</a:t>
            </a:r>
          </a:p>
          <a:p>
            <a:pPr lvl="0" eaLnBrk="0" fontAlgn="base" hangingPunct="0">
              <a:lnSpc>
                <a:spcPct val="110000"/>
              </a:lnSpc>
              <a:spcAft>
                <a:spcPct val="0"/>
              </a:spcAft>
              <a:buClr>
                <a:srgbClr val="46A6BD">
                  <a:lumMod val="40000"/>
                  <a:lumOff val="60000"/>
                </a:srgbClr>
              </a:buClr>
              <a:buSzPct val="70000"/>
              <a:defRPr/>
            </a:pPr>
            <a:endParaRPr lang="en-US" sz="1700" b="1" kern="0" noProof="1">
              <a:solidFill>
                <a:schemeClr val="accent1">
                  <a:lumMod val="75000"/>
                </a:schemeClr>
              </a:solidFill>
              <a:latin typeface="Consolas" pitchFamily="49" charset="0"/>
              <a:cs typeface="Consolas" pitchFamily="49" charset="0"/>
            </a:endParaRPr>
          </a:p>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var user = { name: </a:t>
            </a:r>
            <a:r>
              <a:rPr lang="ru-RU" sz="1700" b="1" kern="0" noProof="1">
                <a:solidFill>
                  <a:schemeClr val="accent1">
                    <a:lumMod val="75000"/>
                  </a:schemeClr>
                </a:solidFill>
                <a:latin typeface="Consolas" pitchFamily="49" charset="0"/>
                <a:cs typeface="Consolas" pitchFamily="49" charset="0"/>
              </a:rPr>
              <a:t>"</a:t>
            </a:r>
            <a:r>
              <a:rPr lang="en-US" sz="1700" b="1" kern="0" noProof="1">
                <a:solidFill>
                  <a:schemeClr val="accent1">
                    <a:lumMod val="75000"/>
                  </a:schemeClr>
                </a:solidFill>
                <a:latin typeface="Consolas" pitchFamily="49" charset="0"/>
                <a:cs typeface="Consolas" pitchFamily="49" charset="0"/>
              </a:rPr>
              <a:t>John Doe</a:t>
            </a:r>
            <a:r>
              <a:rPr lang="ru-RU" sz="1700" b="1" kern="0" noProof="1">
                <a:solidFill>
                  <a:schemeClr val="accent1">
                    <a:lumMod val="75000"/>
                  </a:schemeClr>
                </a:solidFill>
                <a:latin typeface="Consolas" pitchFamily="49" charset="0"/>
                <a:cs typeface="Consolas" pitchFamily="49" charset="0"/>
              </a:rPr>
              <a:t>" };</a:t>
            </a:r>
            <a:endParaRPr lang="en-US" sz="1700" b="1" kern="0" noProof="1">
              <a:solidFill>
                <a:schemeClr val="accent1">
                  <a:lumMod val="75000"/>
                </a:schemeClr>
              </a:solidFill>
              <a:latin typeface="Consolas" pitchFamily="49" charset="0"/>
              <a:cs typeface="Consolas" pitchFamily="49" charset="0"/>
            </a:endParaRPr>
          </a:p>
          <a:p>
            <a:pPr lvl="0" eaLnBrk="0" fontAlgn="base" hangingPunct="0">
              <a:lnSpc>
                <a:spcPct val="110000"/>
              </a:lnSpc>
              <a:spcAft>
                <a:spcPct val="0"/>
              </a:spcAft>
              <a:buClr>
                <a:srgbClr val="46A6BD">
                  <a:lumMod val="40000"/>
                  <a:lumOff val="60000"/>
                </a:srgbClr>
              </a:buClr>
              <a:buSzPct val="70000"/>
              <a:defRPr/>
            </a:pPr>
            <a:endParaRPr lang="en-US" sz="1700" b="1" kern="0" noProof="1">
              <a:solidFill>
                <a:schemeClr val="accent1">
                  <a:lumMod val="75000"/>
                </a:schemeClr>
              </a:solidFill>
              <a:latin typeface="Consolas" pitchFamily="49" charset="0"/>
              <a:cs typeface="Consolas" pitchFamily="49" charset="0"/>
            </a:endParaRPr>
          </a:p>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user.firstName = </a:t>
            </a:r>
            <a:r>
              <a:rPr lang="ru-RU" sz="1700" b="1" kern="0" noProof="1">
                <a:solidFill>
                  <a:schemeClr val="accent1">
                    <a:lumMod val="75000"/>
                  </a:schemeClr>
                </a:solidFill>
                <a:latin typeface="Consolas" pitchFamily="49" charset="0"/>
                <a:cs typeface="Consolas" pitchFamily="49" charset="0"/>
              </a:rPr>
              <a:t>"</a:t>
            </a:r>
            <a:r>
              <a:rPr lang="en-US" sz="1700" b="1" kern="0" noProof="1">
                <a:solidFill>
                  <a:schemeClr val="accent1">
                    <a:lumMod val="75000"/>
                  </a:schemeClr>
                </a:solidFill>
                <a:latin typeface="Consolas" pitchFamily="49" charset="0"/>
                <a:cs typeface="Consolas" pitchFamily="49" charset="0"/>
              </a:rPr>
              <a:t>John</a:t>
            </a:r>
            <a:r>
              <a:rPr lang="ru-RU" sz="1700" b="1" kern="0" noProof="1">
                <a:solidFill>
                  <a:schemeClr val="accent1">
                    <a:lumMod val="75000"/>
                  </a:schemeClr>
                </a:solidFill>
                <a:latin typeface="Consolas" pitchFamily="49" charset="0"/>
                <a:cs typeface="Consolas" pitchFamily="49" charset="0"/>
              </a:rPr>
              <a:t>"</a:t>
            </a:r>
            <a:r>
              <a:rPr lang="en-US" sz="1700" b="1" kern="0" noProof="1">
                <a:solidFill>
                  <a:schemeClr val="accent1">
                    <a:lumMod val="75000"/>
                  </a:schemeClr>
                </a:solidFill>
                <a:latin typeface="Consolas" pitchFamily="49" charset="0"/>
                <a:cs typeface="Consolas" pitchFamily="49" charset="0"/>
              </a:rPr>
              <a:t>;</a:t>
            </a:r>
          </a:p>
          <a:p>
            <a:pPr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user[</a:t>
            </a:r>
            <a:r>
              <a:rPr lang="ru-RU" sz="1700" b="1" kern="0" noProof="1">
                <a:solidFill>
                  <a:schemeClr val="accent1">
                    <a:lumMod val="75000"/>
                  </a:schemeClr>
                </a:solidFill>
                <a:latin typeface="Consolas" pitchFamily="49" charset="0"/>
                <a:cs typeface="Consolas" pitchFamily="49" charset="0"/>
              </a:rPr>
              <a:t>"</a:t>
            </a:r>
            <a:r>
              <a:rPr lang="en-US" sz="1700" b="1" kern="0" noProof="1">
                <a:solidFill>
                  <a:schemeClr val="accent1">
                    <a:lumMod val="75000"/>
                  </a:schemeClr>
                </a:solidFill>
                <a:latin typeface="Consolas" pitchFamily="49" charset="0"/>
                <a:cs typeface="Consolas" pitchFamily="49" charset="0"/>
              </a:rPr>
              <a:t>firstName</a:t>
            </a:r>
            <a:r>
              <a:rPr lang="ru-RU" sz="1700" b="1" kern="0" noProof="1">
                <a:solidFill>
                  <a:schemeClr val="accent1">
                    <a:lumMod val="75000"/>
                  </a:schemeClr>
                </a:solidFill>
                <a:latin typeface="Consolas" pitchFamily="49" charset="0"/>
                <a:cs typeface="Consolas" pitchFamily="49" charset="0"/>
              </a:rPr>
              <a:t>"</a:t>
            </a:r>
            <a:r>
              <a:rPr lang="en-US" sz="1700" b="1" kern="0" noProof="1">
                <a:solidFill>
                  <a:schemeClr val="accent1">
                    <a:lumMod val="75000"/>
                  </a:schemeClr>
                </a:solidFill>
                <a:latin typeface="Consolas" pitchFamily="49" charset="0"/>
                <a:cs typeface="Consolas" pitchFamily="49" charset="0"/>
              </a:rPr>
              <a:t>] = </a:t>
            </a:r>
            <a:r>
              <a:rPr lang="ru-RU" sz="1700" b="1" kern="0" noProof="1">
                <a:solidFill>
                  <a:schemeClr val="accent1">
                    <a:lumMod val="75000"/>
                  </a:schemeClr>
                </a:solidFill>
                <a:latin typeface="Consolas" pitchFamily="49" charset="0"/>
                <a:cs typeface="Consolas" pitchFamily="49" charset="0"/>
              </a:rPr>
              <a:t>"</a:t>
            </a:r>
            <a:r>
              <a:rPr lang="en-US" sz="1700" b="1" kern="0" noProof="1">
                <a:solidFill>
                  <a:schemeClr val="accent1">
                    <a:lumMod val="75000"/>
                  </a:schemeClr>
                </a:solidFill>
                <a:latin typeface="Consolas" pitchFamily="49" charset="0"/>
                <a:cs typeface="Consolas" pitchFamily="49" charset="0"/>
              </a:rPr>
              <a:t>Doe</a:t>
            </a:r>
            <a:r>
              <a:rPr lang="ru-RU" sz="1700" b="1" kern="0" noProof="1">
                <a:solidFill>
                  <a:schemeClr val="accent1">
                    <a:lumMod val="75000"/>
                  </a:schemeClr>
                </a:solidFill>
                <a:latin typeface="Consolas" pitchFamily="49" charset="0"/>
                <a:cs typeface="Consolas" pitchFamily="49" charset="0"/>
              </a:rPr>
              <a:t>"</a:t>
            </a:r>
            <a:r>
              <a:rPr lang="en-US" sz="1700" b="1" kern="0" noProof="1">
                <a:solidFill>
                  <a:schemeClr val="accent1">
                    <a:lumMod val="75000"/>
                  </a:schemeClr>
                </a:solidFill>
                <a:latin typeface="Consolas" pitchFamily="49" charset="0"/>
                <a:cs typeface="Consolas" pitchFamily="49" charset="0"/>
              </a:rPr>
              <a:t>;</a:t>
            </a:r>
          </a:p>
          <a:p>
            <a:pPr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user[</a:t>
            </a:r>
            <a:r>
              <a:rPr lang="ru-RU" sz="1700" b="1" kern="0" noProof="1">
                <a:solidFill>
                  <a:schemeClr val="accent1">
                    <a:lumMod val="75000"/>
                  </a:schemeClr>
                </a:solidFill>
                <a:latin typeface="Consolas" pitchFamily="49" charset="0"/>
                <a:cs typeface="Consolas" pitchFamily="49" charset="0"/>
              </a:rPr>
              <a:t>"</a:t>
            </a:r>
            <a:r>
              <a:rPr lang="en-US" sz="1700" b="1" kern="0" noProof="1">
                <a:solidFill>
                  <a:schemeClr val="accent1">
                    <a:lumMod val="75000"/>
                  </a:schemeClr>
                </a:solidFill>
                <a:latin typeface="Consolas" pitchFamily="49" charset="0"/>
                <a:cs typeface="Consolas" pitchFamily="49" charset="0"/>
              </a:rPr>
              <a:t>some information</a:t>
            </a:r>
            <a:r>
              <a:rPr lang="ru-RU" sz="1700" b="1" kern="0" noProof="1">
                <a:solidFill>
                  <a:schemeClr val="accent1">
                    <a:lumMod val="75000"/>
                  </a:schemeClr>
                </a:solidFill>
                <a:latin typeface="Consolas" pitchFamily="49" charset="0"/>
                <a:cs typeface="Consolas" pitchFamily="49" charset="0"/>
              </a:rPr>
              <a:t>"</a:t>
            </a:r>
            <a:r>
              <a:rPr lang="en-US" sz="1700" b="1" kern="0" noProof="1">
                <a:solidFill>
                  <a:schemeClr val="accent1">
                    <a:lumMod val="75000"/>
                  </a:schemeClr>
                </a:solidFill>
                <a:latin typeface="Consolas" pitchFamily="49" charset="0"/>
                <a:cs typeface="Consolas" pitchFamily="49" charset="0"/>
              </a:rPr>
              <a:t>] = </a:t>
            </a:r>
            <a:r>
              <a:rPr lang="ru-RU" sz="1700" b="1" kern="0" noProof="1">
                <a:solidFill>
                  <a:schemeClr val="accent1">
                    <a:lumMod val="75000"/>
                  </a:schemeClr>
                </a:solidFill>
                <a:latin typeface="Consolas" pitchFamily="49" charset="0"/>
                <a:cs typeface="Consolas" pitchFamily="49" charset="0"/>
              </a:rPr>
              <a:t>"</a:t>
            </a:r>
            <a:r>
              <a:rPr lang="en-US" sz="1700" b="1" kern="0" noProof="1">
                <a:solidFill>
                  <a:schemeClr val="accent1">
                    <a:lumMod val="75000"/>
                  </a:schemeClr>
                </a:solidFill>
                <a:latin typeface="Consolas" pitchFamily="49" charset="0"/>
                <a:cs typeface="Consolas" pitchFamily="49" charset="0"/>
              </a:rPr>
              <a:t>test</a:t>
            </a:r>
            <a:r>
              <a:rPr lang="ru-RU" sz="1700" b="1" kern="0" noProof="1">
                <a:solidFill>
                  <a:schemeClr val="accent1">
                    <a:lumMod val="75000"/>
                  </a:schemeClr>
                </a:solidFill>
                <a:latin typeface="Consolas" pitchFamily="49" charset="0"/>
                <a:cs typeface="Consolas" pitchFamily="49" charset="0"/>
              </a:rPr>
              <a:t>"</a:t>
            </a:r>
            <a:r>
              <a:rPr lang="en-US" sz="1700" b="1" kern="0" noProof="1">
                <a:solidFill>
                  <a:schemeClr val="accent1">
                    <a:lumMod val="75000"/>
                  </a:schemeClr>
                </a:solidFill>
                <a:latin typeface="Consolas" pitchFamily="49" charset="0"/>
                <a:cs typeface="Consolas" pitchFamily="49" charset="0"/>
              </a:rPr>
              <a:t>;</a:t>
            </a:r>
          </a:p>
        </p:txBody>
      </p:sp>
    </p:spTree>
    <p:extLst>
      <p:ext uri="{BB962C8B-B14F-4D97-AF65-F5344CB8AC3E}">
        <p14:creationId xmlns:p14="http://schemas.microsoft.com/office/powerpoint/2010/main" val="1299818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a:t>
            </a:r>
          </a:p>
        </p:txBody>
      </p:sp>
      <p:sp>
        <p:nvSpPr>
          <p:cNvPr id="3" name="Content Placeholder 2"/>
          <p:cNvSpPr>
            <a:spLocks noGrp="1"/>
          </p:cNvSpPr>
          <p:nvPr>
            <p:ph idx="1"/>
          </p:nvPr>
        </p:nvSpPr>
        <p:spPr>
          <a:xfrm>
            <a:off x="628650" y="1622598"/>
            <a:ext cx="7886700" cy="3235903"/>
          </a:xfrm>
        </p:spPr>
        <p:txBody>
          <a:bodyPr numCol="1">
            <a:noAutofit/>
          </a:bodyPr>
          <a:lstStyle/>
          <a:p>
            <a:pPr marL="0" indent="0" algn="just">
              <a:buNone/>
            </a:pPr>
            <a:endParaRPr lang="en-US" sz="2000" dirty="0"/>
          </a:p>
          <a:p>
            <a:pPr marL="0" indent="0" algn="just">
              <a:buNone/>
            </a:pPr>
            <a:endParaRPr lang="en-US" sz="2000" dirty="0"/>
          </a:p>
        </p:txBody>
      </p:sp>
      <p:sp>
        <p:nvSpPr>
          <p:cNvPr id="4"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endParaRPr lang="en-US" sz="2200" i="1" dirty="0"/>
          </a:p>
        </p:txBody>
      </p:sp>
      <p:sp>
        <p:nvSpPr>
          <p:cNvPr id="8" name="Title 1"/>
          <p:cNvSpPr txBox="1">
            <a:spLocks/>
          </p:cNvSpPr>
          <p:nvPr/>
        </p:nvSpPr>
        <p:spPr>
          <a:xfrm>
            <a:off x="628650" y="1062583"/>
            <a:ext cx="7886700" cy="56001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r>
              <a:rPr lang="en-US" sz="2200" i="1" dirty="0"/>
              <a:t>Object  -  delete method</a:t>
            </a:r>
          </a:p>
        </p:txBody>
      </p:sp>
      <p:sp>
        <p:nvSpPr>
          <p:cNvPr id="9" name="Rectangle 4"/>
          <p:cNvSpPr>
            <a:spLocks noChangeArrowheads="1"/>
          </p:cNvSpPr>
          <p:nvPr/>
        </p:nvSpPr>
        <p:spPr bwMode="auto">
          <a:xfrm>
            <a:off x="719266" y="1622598"/>
            <a:ext cx="6903077" cy="2106731"/>
          </a:xfrm>
          <a:prstGeom prst="rect">
            <a:avLst/>
          </a:prstGeom>
          <a:solidFill>
            <a:srgbClr val="46A6BD">
              <a:lumMod val="40000"/>
              <a:lumOff val="60000"/>
              <a:alpha val="15000"/>
            </a:srgbClr>
          </a:solidFill>
          <a:ln w="12700">
            <a:solidFill>
              <a:srgbClr val="46A6BD">
                <a:lumMod val="60000"/>
                <a:lumOff val="40000"/>
              </a:srgbClr>
            </a:solidFill>
          </a:ln>
        </p:spPr>
        <p:txBody>
          <a:bodyPr wrap="square">
            <a:spAutoFit/>
          </a:bodyPr>
          <a:lstStyle/>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var user = { name: </a:t>
            </a:r>
            <a:r>
              <a:rPr lang="ru-RU" sz="1700" b="1" kern="0" noProof="1">
                <a:solidFill>
                  <a:schemeClr val="accent1">
                    <a:lumMod val="75000"/>
                  </a:schemeClr>
                </a:solidFill>
                <a:latin typeface="Consolas" pitchFamily="49" charset="0"/>
                <a:cs typeface="Consolas" pitchFamily="49" charset="0"/>
              </a:rPr>
              <a:t>"</a:t>
            </a:r>
            <a:r>
              <a:rPr lang="en-US" sz="1700" b="1" kern="0" noProof="1">
                <a:solidFill>
                  <a:schemeClr val="accent1">
                    <a:lumMod val="75000"/>
                  </a:schemeClr>
                </a:solidFill>
                <a:latin typeface="Consolas" pitchFamily="49" charset="0"/>
                <a:cs typeface="Consolas" pitchFamily="49" charset="0"/>
              </a:rPr>
              <a:t>John Doe</a:t>
            </a:r>
            <a:r>
              <a:rPr lang="ru-RU" sz="1700" b="1" kern="0" noProof="1">
                <a:solidFill>
                  <a:schemeClr val="accent1">
                    <a:lumMod val="75000"/>
                  </a:schemeClr>
                </a:solidFill>
                <a:latin typeface="Consolas" pitchFamily="49" charset="0"/>
                <a:cs typeface="Consolas" pitchFamily="49" charset="0"/>
              </a:rPr>
              <a:t>" };</a:t>
            </a:r>
            <a:endParaRPr lang="en-US" sz="1700" b="1" kern="0" noProof="1">
              <a:solidFill>
                <a:schemeClr val="accent1">
                  <a:lumMod val="75000"/>
                </a:schemeClr>
              </a:solidFill>
              <a:latin typeface="Consolas" pitchFamily="49" charset="0"/>
              <a:cs typeface="Consolas" pitchFamily="49" charset="0"/>
            </a:endParaRPr>
          </a:p>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alert(user.name); // John Doe</a:t>
            </a:r>
          </a:p>
          <a:p>
            <a:pPr lvl="0" eaLnBrk="0" fontAlgn="base" hangingPunct="0">
              <a:lnSpc>
                <a:spcPct val="110000"/>
              </a:lnSpc>
              <a:spcAft>
                <a:spcPct val="0"/>
              </a:spcAft>
              <a:buClr>
                <a:srgbClr val="46A6BD">
                  <a:lumMod val="40000"/>
                  <a:lumOff val="60000"/>
                </a:srgbClr>
              </a:buClr>
              <a:buSzPct val="70000"/>
              <a:defRPr/>
            </a:pPr>
            <a:endParaRPr lang="en-US" sz="1700" b="1" kern="0" noProof="1">
              <a:solidFill>
                <a:schemeClr val="accent1">
                  <a:lumMod val="75000"/>
                </a:schemeClr>
              </a:solidFill>
              <a:latin typeface="Consolas" pitchFamily="49" charset="0"/>
              <a:cs typeface="Consolas" pitchFamily="49" charset="0"/>
            </a:endParaRPr>
          </a:p>
          <a:p>
            <a:pPr lvl="0"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delete user.name; </a:t>
            </a:r>
          </a:p>
          <a:p>
            <a:pPr eaLnBrk="0" fontAlgn="base" hangingPunct="0">
              <a:lnSpc>
                <a:spcPct val="110000"/>
              </a:lnSpc>
              <a:spcAft>
                <a:spcPct val="0"/>
              </a:spcAft>
              <a:buClr>
                <a:srgbClr val="46A6BD">
                  <a:lumMod val="40000"/>
                  <a:lumOff val="60000"/>
                </a:srgbClr>
              </a:buClr>
              <a:buSzPct val="70000"/>
              <a:defRPr/>
            </a:pPr>
            <a:r>
              <a:rPr lang="en-US" sz="1700" b="1" kern="0" noProof="1">
                <a:solidFill>
                  <a:schemeClr val="accent1">
                    <a:lumMod val="75000"/>
                  </a:schemeClr>
                </a:solidFill>
                <a:latin typeface="Consolas" pitchFamily="49" charset="0"/>
                <a:cs typeface="Consolas" pitchFamily="49" charset="0"/>
              </a:rPr>
              <a:t>alert(user.name); // undefined</a:t>
            </a:r>
          </a:p>
          <a:p>
            <a:pPr lvl="0" eaLnBrk="0" fontAlgn="base" hangingPunct="0">
              <a:lnSpc>
                <a:spcPct val="110000"/>
              </a:lnSpc>
              <a:spcAft>
                <a:spcPct val="0"/>
              </a:spcAft>
              <a:buClr>
                <a:srgbClr val="46A6BD">
                  <a:lumMod val="40000"/>
                  <a:lumOff val="60000"/>
                </a:srgbClr>
              </a:buClr>
              <a:buSzPct val="70000"/>
              <a:defRPr/>
            </a:pPr>
            <a:endParaRPr lang="en-US" sz="1700" b="1" kern="0" noProof="1">
              <a:solidFill>
                <a:schemeClr val="accent1">
                  <a:lumMod val="75000"/>
                </a:schemeClr>
              </a:solidFill>
              <a:latin typeface="Consolas" pitchFamily="49" charset="0"/>
              <a:cs typeface="Consolas" pitchFamily="49" charset="0"/>
            </a:endParaRPr>
          </a:p>
          <a:p>
            <a:pPr lvl="0" eaLnBrk="0" fontAlgn="base" hangingPunct="0">
              <a:lnSpc>
                <a:spcPct val="110000"/>
              </a:lnSpc>
              <a:spcAft>
                <a:spcPct val="0"/>
              </a:spcAft>
              <a:buClr>
                <a:srgbClr val="46A6BD">
                  <a:lumMod val="40000"/>
                  <a:lumOff val="60000"/>
                </a:srgbClr>
              </a:buClr>
              <a:buSzPct val="70000"/>
              <a:defRPr/>
            </a:pPr>
            <a:endParaRPr lang="ru-RU" sz="1700" b="1" kern="0" noProof="1">
              <a:solidFill>
                <a:schemeClr val="accent1">
                  <a:lumMod val="75000"/>
                </a:schemeClr>
              </a:solidFill>
              <a:latin typeface="Consolas" pitchFamily="49" charset="0"/>
              <a:cs typeface="Consolas" pitchFamily="49" charset="0"/>
            </a:endParaRPr>
          </a:p>
        </p:txBody>
      </p:sp>
    </p:spTree>
    <p:extLst>
      <p:ext uri="{BB962C8B-B14F-4D97-AF65-F5344CB8AC3E}">
        <p14:creationId xmlns:p14="http://schemas.microsoft.com/office/powerpoint/2010/main" val="51697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a:t>Assignment</a:t>
            </a:r>
          </a:p>
        </p:txBody>
      </p:sp>
      <p:sp>
        <p:nvSpPr>
          <p:cNvPr id="3" name="Subtitle 2"/>
          <p:cNvSpPr>
            <a:spLocks noGrp="1"/>
          </p:cNvSpPr>
          <p:nvPr>
            <p:ph type="subTitle" idx="1"/>
          </p:nvPr>
        </p:nvSpPr>
        <p:spPr>
          <a:xfrm>
            <a:off x="897925" y="2275746"/>
            <a:ext cx="7512908" cy="2807000"/>
          </a:xfrm>
        </p:spPr>
        <p:txBody>
          <a:bodyPr>
            <a:normAutofit/>
          </a:bodyPr>
          <a:lstStyle/>
          <a:p>
            <a:pPr marL="285750" indent="-285750" algn="l">
              <a:buFont typeface="Arial" panose="020B0604020202020204" pitchFamily="34" charset="0"/>
              <a:buChar char="•"/>
            </a:pPr>
            <a:r>
              <a:rPr lang="en-GB" dirty="0"/>
              <a:t>Create </a:t>
            </a:r>
            <a:r>
              <a:rPr lang="en-GB" dirty="0" err="1"/>
              <a:t>js</a:t>
            </a:r>
            <a:r>
              <a:rPr lang="en-GB" dirty="0"/>
              <a:t> file</a:t>
            </a:r>
          </a:p>
          <a:p>
            <a:pPr marL="285750" indent="-285750" algn="l">
              <a:buFont typeface="Arial" panose="020B0604020202020204" pitchFamily="34" charset="0"/>
              <a:buChar char="•"/>
            </a:pPr>
            <a:r>
              <a:rPr lang="en-GB" dirty="0"/>
              <a:t>Create variable for all data types</a:t>
            </a:r>
          </a:p>
          <a:p>
            <a:pPr marL="285750" indent="-285750" algn="l">
              <a:buFont typeface="Arial" panose="020B0604020202020204" pitchFamily="34" charset="0"/>
              <a:buChar char="•"/>
            </a:pPr>
            <a:r>
              <a:rPr lang="en-GB" dirty="0"/>
              <a:t>Using chrome developer tool, look at methods for each type</a:t>
            </a:r>
          </a:p>
          <a:p>
            <a:pPr marL="285750" indent="-285750" algn="l">
              <a:buFont typeface="Arial" panose="020B0604020202020204" pitchFamily="34" charset="0"/>
              <a:buChar char="•"/>
            </a:pPr>
            <a:r>
              <a:rPr lang="en-GB" dirty="0"/>
              <a:t>compare variables between them, using ‘==’ and ‘===’</a:t>
            </a:r>
          </a:p>
        </p:txBody>
      </p:sp>
    </p:spTree>
    <p:extLst>
      <p:ext uri="{BB962C8B-B14F-4D97-AF65-F5344CB8AC3E}">
        <p14:creationId xmlns:p14="http://schemas.microsoft.com/office/powerpoint/2010/main" val="1220505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possibilities has </a:t>
            </a:r>
            <a:r>
              <a:rPr lang="en-US" dirty="0" err="1"/>
              <a:t>javascript</a:t>
            </a:r>
            <a:r>
              <a:rPr lang="en-US" dirty="0"/>
              <a:t>?</a:t>
            </a:r>
            <a:endParaRPr lang="en-GB" dirty="0"/>
          </a:p>
        </p:txBody>
      </p:sp>
      <p:sp>
        <p:nvSpPr>
          <p:cNvPr id="3" name="Content Placeholder 2"/>
          <p:cNvSpPr>
            <a:spLocks noGrp="1"/>
          </p:cNvSpPr>
          <p:nvPr>
            <p:ph idx="1"/>
          </p:nvPr>
        </p:nvSpPr>
        <p:spPr/>
        <p:txBody>
          <a:bodyPr numCol="1">
            <a:noAutofit/>
          </a:bodyPr>
          <a:lstStyle/>
          <a:p>
            <a:pPr algn="just"/>
            <a:r>
              <a:rPr lang="en-US" sz="1600" dirty="0"/>
              <a:t>Create new HTML-tags, delete existing ones, change styles of elements, hide, show elements, etc.</a:t>
            </a:r>
          </a:p>
          <a:p>
            <a:pPr algn="just"/>
            <a:r>
              <a:rPr lang="en-US" sz="1600" dirty="0"/>
              <a:t>React to the visitor, to handle clicks of the mouse, move the cursor, clicking on the keyboard, etc.</a:t>
            </a:r>
          </a:p>
          <a:p>
            <a:pPr algn="just"/>
            <a:r>
              <a:rPr lang="en-US" sz="1600" dirty="0"/>
              <a:t>Sends a request to a server and download data without reloading the page (this technology is called "AJAX").</a:t>
            </a:r>
          </a:p>
          <a:p>
            <a:pPr algn="just"/>
            <a:r>
              <a:rPr lang="en-US" sz="1600" dirty="0"/>
              <a:t> Get and set cookie, query data, display messages.</a:t>
            </a:r>
            <a:endParaRPr lang="en-US" sz="1500" dirty="0"/>
          </a:p>
        </p:txBody>
      </p:sp>
    </p:spTree>
    <p:extLst>
      <p:ext uri="{BB962C8B-B14F-4D97-AF65-F5344CB8AC3E}">
        <p14:creationId xmlns:p14="http://schemas.microsoft.com/office/powerpoint/2010/main" val="1286311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Tag script</a:t>
            </a:r>
            <a:endParaRPr lang="en-GB" dirty="0"/>
          </a:p>
        </p:txBody>
      </p:sp>
      <p:sp>
        <p:nvSpPr>
          <p:cNvPr id="5" name="Content Placeholder 4"/>
          <p:cNvSpPr>
            <a:spLocks noGrp="1"/>
          </p:cNvSpPr>
          <p:nvPr>
            <p:ph idx="1"/>
          </p:nvPr>
        </p:nvSpPr>
        <p:spPr/>
        <p:txBody>
          <a:bodyPr>
            <a:normAutofit/>
          </a:bodyPr>
          <a:lstStyle/>
          <a:p>
            <a:pPr marL="0" indent="0" algn="just">
              <a:buNone/>
            </a:pPr>
            <a:r>
              <a:rPr lang="en-ZA" sz="2000" dirty="0"/>
              <a:t>&lt;head&gt;</a:t>
            </a:r>
          </a:p>
          <a:p>
            <a:pPr marL="0" indent="0" algn="just">
              <a:buNone/>
            </a:pPr>
            <a:r>
              <a:rPr lang="en-ZA" sz="2000" dirty="0"/>
              <a:t>     ….</a:t>
            </a:r>
          </a:p>
          <a:p>
            <a:pPr marL="0" indent="0" algn="just">
              <a:buNone/>
            </a:pPr>
            <a:r>
              <a:rPr lang="en-ZA" sz="2000" dirty="0"/>
              <a:t>&lt;/head&gt;</a:t>
            </a:r>
          </a:p>
          <a:p>
            <a:pPr marL="0" indent="0" algn="just">
              <a:buNone/>
            </a:pPr>
            <a:r>
              <a:rPr lang="en-ZA" sz="2000" dirty="0"/>
              <a:t>&lt;body&gt;</a:t>
            </a:r>
          </a:p>
          <a:p>
            <a:pPr marL="0" indent="0" algn="just">
              <a:buNone/>
            </a:pPr>
            <a:r>
              <a:rPr lang="en-ZA" sz="2000" dirty="0"/>
              <a:t>    &lt;p&gt; Start document &lt;/p&gt;</a:t>
            </a:r>
          </a:p>
          <a:p>
            <a:pPr marL="0" indent="0" algn="just">
              <a:buNone/>
            </a:pPr>
            <a:r>
              <a:rPr lang="en-ZA" sz="2000" dirty="0"/>
              <a:t>    &lt;script&gt;</a:t>
            </a:r>
          </a:p>
          <a:p>
            <a:pPr marL="0" indent="0" algn="just">
              <a:buNone/>
            </a:pPr>
            <a:r>
              <a:rPr lang="en-ZA" sz="2000" dirty="0"/>
              <a:t>	alert(‘Hello world!’);</a:t>
            </a:r>
          </a:p>
          <a:p>
            <a:pPr marL="0" indent="0" algn="just">
              <a:buNone/>
            </a:pPr>
            <a:r>
              <a:rPr lang="en-ZA" sz="2000" dirty="0"/>
              <a:t>    &lt;/script&gt;</a:t>
            </a:r>
          </a:p>
          <a:p>
            <a:pPr marL="0" indent="0" algn="just">
              <a:buNone/>
            </a:pPr>
            <a:r>
              <a:rPr lang="en-ZA" sz="2000" dirty="0"/>
              <a:t>    &lt;p&gt; End document &lt;/p&gt;</a:t>
            </a:r>
          </a:p>
          <a:p>
            <a:pPr marL="0" indent="0" algn="just">
              <a:buNone/>
            </a:pPr>
            <a:r>
              <a:rPr lang="en-ZA" sz="2000" dirty="0"/>
              <a:t>&lt;/body&gt;</a:t>
            </a:r>
          </a:p>
          <a:p>
            <a:endParaRPr lang="en-US" sz="2000" dirty="0"/>
          </a:p>
          <a:p>
            <a:endParaRPr lang="en-US" sz="2000" dirty="0"/>
          </a:p>
        </p:txBody>
      </p:sp>
    </p:spTree>
    <p:extLst>
      <p:ext uri="{BB962C8B-B14F-4D97-AF65-F5344CB8AC3E}">
        <p14:creationId xmlns:p14="http://schemas.microsoft.com/office/powerpoint/2010/main" val="155244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Tag script</a:t>
            </a:r>
            <a:endParaRPr lang="en-GB" dirty="0"/>
          </a:p>
        </p:txBody>
      </p:sp>
      <p:sp>
        <p:nvSpPr>
          <p:cNvPr id="5" name="Content Placeholder 4"/>
          <p:cNvSpPr>
            <a:spLocks noGrp="1"/>
          </p:cNvSpPr>
          <p:nvPr>
            <p:ph idx="1"/>
          </p:nvPr>
        </p:nvSpPr>
        <p:spPr>
          <a:xfrm>
            <a:off x="628650" y="1287124"/>
            <a:ext cx="7886700" cy="4145521"/>
          </a:xfrm>
        </p:spPr>
        <p:txBody>
          <a:bodyPr>
            <a:normAutofit/>
          </a:bodyPr>
          <a:lstStyle/>
          <a:p>
            <a:pPr marL="0" indent="0" algn="just">
              <a:buNone/>
            </a:pPr>
            <a:r>
              <a:rPr lang="en-ZA" sz="2000" dirty="0"/>
              <a:t>    HTML 4  - required type attribute</a:t>
            </a:r>
          </a:p>
          <a:p>
            <a:pPr marL="0" indent="0" algn="just">
              <a:buNone/>
            </a:pPr>
            <a:r>
              <a:rPr lang="en-ZA" sz="2000" dirty="0"/>
              <a:t>    </a:t>
            </a:r>
            <a:r>
              <a:rPr lang="en-ZA" sz="2000" i="1" dirty="0"/>
              <a:t>type=“text/</a:t>
            </a:r>
            <a:r>
              <a:rPr lang="en-ZA" sz="2000" i="1" dirty="0" err="1"/>
              <a:t>javascript</a:t>
            </a:r>
            <a:r>
              <a:rPr lang="en-ZA" sz="2000" i="1" dirty="0"/>
              <a:t>”</a:t>
            </a:r>
          </a:p>
          <a:p>
            <a:pPr marL="0" indent="0" algn="just">
              <a:buNone/>
            </a:pPr>
            <a:r>
              <a:rPr lang="en-ZA" sz="2000" dirty="0"/>
              <a:t>    </a:t>
            </a:r>
          </a:p>
          <a:p>
            <a:pPr marL="0" indent="0" algn="just">
              <a:buNone/>
            </a:pPr>
            <a:r>
              <a:rPr lang="en-ZA" sz="2000" dirty="0"/>
              <a:t>    &lt;script type=“text/</a:t>
            </a:r>
            <a:r>
              <a:rPr lang="en-ZA" sz="2000" dirty="0" err="1"/>
              <a:t>javascript</a:t>
            </a:r>
            <a:r>
              <a:rPr lang="en-ZA" sz="2000" dirty="0"/>
              <a:t>”&gt;</a:t>
            </a:r>
          </a:p>
          <a:p>
            <a:pPr marL="0" indent="0" algn="just">
              <a:buNone/>
            </a:pPr>
            <a:r>
              <a:rPr lang="en-ZA" sz="2000" dirty="0"/>
              <a:t>	alert(‘Hello world!’);</a:t>
            </a:r>
          </a:p>
          <a:p>
            <a:pPr marL="0" indent="0" algn="just">
              <a:buNone/>
            </a:pPr>
            <a:r>
              <a:rPr lang="en-ZA" sz="2000" dirty="0"/>
              <a:t>    &lt;/script&gt;</a:t>
            </a:r>
            <a:endParaRPr lang="en-US" sz="2000" dirty="0"/>
          </a:p>
        </p:txBody>
      </p:sp>
    </p:spTree>
    <p:extLst>
      <p:ext uri="{BB962C8B-B14F-4D97-AF65-F5344CB8AC3E}">
        <p14:creationId xmlns:p14="http://schemas.microsoft.com/office/powerpoint/2010/main" val="3994356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Externals scripts</a:t>
            </a:r>
          </a:p>
        </p:txBody>
      </p:sp>
      <p:sp>
        <p:nvSpPr>
          <p:cNvPr id="3" name="Content Placeholder 2"/>
          <p:cNvSpPr>
            <a:spLocks noGrp="1"/>
          </p:cNvSpPr>
          <p:nvPr>
            <p:ph idx="1"/>
          </p:nvPr>
        </p:nvSpPr>
        <p:spPr/>
        <p:txBody>
          <a:bodyPr numCol="1">
            <a:noAutofit/>
          </a:bodyPr>
          <a:lstStyle/>
          <a:p>
            <a:pPr marL="0" indent="0" algn="just">
              <a:buNone/>
            </a:pPr>
            <a:r>
              <a:rPr lang="en-ZA" sz="2000" dirty="0"/>
              <a:t>&lt;head&gt;</a:t>
            </a:r>
          </a:p>
          <a:p>
            <a:pPr marL="0" indent="0" algn="just">
              <a:buNone/>
            </a:pPr>
            <a:r>
              <a:rPr lang="en-ZA" sz="2000" dirty="0"/>
              <a:t>     ….</a:t>
            </a:r>
          </a:p>
          <a:p>
            <a:pPr>
              <a:buNone/>
            </a:pPr>
            <a:r>
              <a:rPr lang="en-US" altLang="en-US" sz="2000" dirty="0"/>
              <a:t>    &lt;script </a:t>
            </a:r>
            <a:r>
              <a:rPr lang="en-US" altLang="en-US" sz="2000" dirty="0" err="1"/>
              <a:t>src</a:t>
            </a:r>
            <a:r>
              <a:rPr lang="en-US" altLang="en-US" sz="2000" dirty="0"/>
              <a:t>=“script1.js" &gt;&lt;/script&gt;</a:t>
            </a:r>
          </a:p>
          <a:p>
            <a:pPr>
              <a:buNone/>
            </a:pPr>
            <a:r>
              <a:rPr lang="en-US" altLang="en-US" sz="2000" dirty="0"/>
              <a:t>    &lt;script </a:t>
            </a:r>
            <a:r>
              <a:rPr lang="en-US" altLang="en-US" sz="2000" dirty="0" err="1"/>
              <a:t>src</a:t>
            </a:r>
            <a:r>
              <a:rPr lang="en-US" altLang="en-US" sz="2000" dirty="0"/>
              <a:t>=“script2.js" &gt;&lt;/script&gt;</a:t>
            </a:r>
            <a:endParaRPr lang="en-ZA" sz="2000" dirty="0"/>
          </a:p>
          <a:p>
            <a:pPr marL="342900" lvl="1" indent="0" algn="just">
              <a:buNone/>
            </a:pPr>
            <a:r>
              <a:rPr lang="en-ZA" sz="2000" dirty="0"/>
              <a:t>….</a:t>
            </a:r>
          </a:p>
          <a:p>
            <a:pPr marL="0" indent="0" algn="just">
              <a:buNone/>
            </a:pPr>
            <a:r>
              <a:rPr lang="en-ZA" sz="2000" dirty="0"/>
              <a:t>&lt;/head&gt;</a:t>
            </a:r>
          </a:p>
          <a:p>
            <a:pPr algn="just"/>
            <a:endParaRPr lang="en-US" sz="2000" dirty="0"/>
          </a:p>
        </p:txBody>
      </p:sp>
    </p:spTree>
    <p:extLst>
      <p:ext uri="{BB962C8B-B14F-4D97-AF65-F5344CB8AC3E}">
        <p14:creationId xmlns:p14="http://schemas.microsoft.com/office/powerpoint/2010/main" val="2980079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Externals scripts</a:t>
            </a:r>
          </a:p>
        </p:txBody>
      </p:sp>
      <p:sp>
        <p:nvSpPr>
          <p:cNvPr id="3" name="Content Placeholder 2"/>
          <p:cNvSpPr>
            <a:spLocks noGrp="1"/>
          </p:cNvSpPr>
          <p:nvPr>
            <p:ph idx="1"/>
          </p:nvPr>
        </p:nvSpPr>
        <p:spPr/>
        <p:txBody>
          <a:bodyPr numCol="1">
            <a:noAutofit/>
          </a:bodyPr>
          <a:lstStyle/>
          <a:p>
            <a:pPr marL="0" indent="0" algn="just">
              <a:buNone/>
            </a:pPr>
            <a:r>
              <a:rPr lang="en-ZA" sz="2000" b="1" i="1" dirty="0"/>
              <a:t>If exists attribute </a:t>
            </a:r>
            <a:r>
              <a:rPr lang="en-ZA" sz="2000" b="1" i="1" dirty="0" err="1"/>
              <a:t>src</a:t>
            </a:r>
            <a:r>
              <a:rPr lang="en-ZA" sz="2000" b="1" i="1" dirty="0"/>
              <a:t>, then inner content is ignored</a:t>
            </a:r>
          </a:p>
          <a:p>
            <a:pPr marL="0" indent="0" algn="just">
              <a:buNone/>
            </a:pPr>
            <a:endParaRPr lang="en-ZA" sz="2000" b="1" i="1" dirty="0"/>
          </a:p>
          <a:p>
            <a:pPr marL="0" indent="0" algn="just">
              <a:buNone/>
            </a:pPr>
            <a:r>
              <a:rPr lang="en-ZA" sz="2000" dirty="0"/>
              <a:t>&lt;head&gt;</a:t>
            </a:r>
          </a:p>
          <a:p>
            <a:pPr marL="0" indent="0" algn="just">
              <a:buNone/>
            </a:pPr>
            <a:r>
              <a:rPr lang="en-ZA" sz="2000" dirty="0"/>
              <a:t>     ….</a:t>
            </a:r>
          </a:p>
          <a:p>
            <a:pPr>
              <a:buNone/>
            </a:pPr>
            <a:r>
              <a:rPr lang="en-US" altLang="en-US" sz="2000" dirty="0"/>
              <a:t>    &lt;script </a:t>
            </a:r>
            <a:r>
              <a:rPr lang="en-US" altLang="en-US" sz="2000" dirty="0" err="1"/>
              <a:t>src</a:t>
            </a:r>
            <a:r>
              <a:rPr lang="en-US" altLang="en-US" sz="2000" dirty="0"/>
              <a:t>=“script1.js" &gt;</a:t>
            </a:r>
          </a:p>
          <a:p>
            <a:pPr>
              <a:buNone/>
            </a:pPr>
            <a:r>
              <a:rPr lang="en-US" altLang="en-US" sz="2000" dirty="0"/>
              <a:t>             alert(1);</a:t>
            </a:r>
          </a:p>
          <a:p>
            <a:pPr>
              <a:buNone/>
            </a:pPr>
            <a:r>
              <a:rPr lang="en-US" altLang="en-US" sz="2000" dirty="0"/>
              <a:t>    &lt;/script&gt;</a:t>
            </a:r>
          </a:p>
          <a:p>
            <a:pPr marL="342900" lvl="1" indent="0" algn="just">
              <a:buNone/>
            </a:pPr>
            <a:r>
              <a:rPr lang="en-ZA" sz="2000" dirty="0"/>
              <a:t>….</a:t>
            </a:r>
          </a:p>
          <a:p>
            <a:pPr marL="0" indent="0" algn="just">
              <a:buNone/>
            </a:pPr>
            <a:r>
              <a:rPr lang="en-ZA" sz="2000" dirty="0"/>
              <a:t>&lt;/head&gt;</a:t>
            </a:r>
          </a:p>
          <a:p>
            <a:pPr algn="just"/>
            <a:endParaRPr lang="en-US" sz="2000" dirty="0"/>
          </a:p>
        </p:txBody>
      </p:sp>
    </p:spTree>
    <p:extLst>
      <p:ext uri="{BB962C8B-B14F-4D97-AF65-F5344CB8AC3E}">
        <p14:creationId xmlns:p14="http://schemas.microsoft.com/office/powerpoint/2010/main" val="374221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scripts</a:t>
            </a:r>
          </a:p>
        </p:txBody>
      </p:sp>
      <p:sp>
        <p:nvSpPr>
          <p:cNvPr id="3" name="Content Placeholder 2"/>
          <p:cNvSpPr>
            <a:spLocks noGrp="1"/>
          </p:cNvSpPr>
          <p:nvPr>
            <p:ph idx="1"/>
          </p:nvPr>
        </p:nvSpPr>
        <p:spPr/>
        <p:txBody>
          <a:bodyPr numCol="1">
            <a:noAutofit/>
          </a:bodyPr>
          <a:lstStyle/>
          <a:p>
            <a:pPr marL="0" indent="0" algn="just">
              <a:buNone/>
            </a:pPr>
            <a:r>
              <a:rPr lang="en-ZA" sz="2000" b="1" i="1" dirty="0"/>
              <a:t>Browser execute step by step all tags</a:t>
            </a:r>
          </a:p>
          <a:p>
            <a:pPr marL="0" indent="0" algn="just">
              <a:buNone/>
            </a:pPr>
            <a:endParaRPr lang="en-ZA" sz="2000" b="1" i="1" dirty="0"/>
          </a:p>
          <a:p>
            <a:pPr marL="0" indent="0" algn="just">
              <a:buNone/>
            </a:pPr>
            <a:r>
              <a:rPr lang="en-ZA" sz="2000" dirty="0"/>
              <a:t>&lt;body&gt;</a:t>
            </a:r>
          </a:p>
          <a:p>
            <a:pPr marL="0" indent="0" algn="just">
              <a:buNone/>
            </a:pPr>
            <a:r>
              <a:rPr lang="en-ZA" sz="2000" dirty="0"/>
              <a:t>    </a:t>
            </a:r>
            <a:r>
              <a:rPr lang="en-US" altLang="en-US" sz="2000" dirty="0"/>
              <a:t>&lt;script&gt;</a:t>
            </a:r>
          </a:p>
          <a:p>
            <a:pPr>
              <a:buNone/>
            </a:pPr>
            <a:r>
              <a:rPr lang="en-US" altLang="en-US" sz="2000" dirty="0"/>
              <a:t>		alert(“First rabbit”);</a:t>
            </a:r>
          </a:p>
          <a:p>
            <a:pPr>
              <a:buNone/>
            </a:pPr>
            <a:r>
              <a:rPr lang="en-US" altLang="en-US" sz="2000" dirty="0"/>
              <a:t>		alert(“Second rabbit”);</a:t>
            </a:r>
          </a:p>
          <a:p>
            <a:pPr>
              <a:buNone/>
            </a:pPr>
            <a:r>
              <a:rPr lang="en-US" altLang="en-US" sz="2000" dirty="0"/>
              <a:t>   &lt;/script&gt;</a:t>
            </a:r>
          </a:p>
          <a:p>
            <a:pPr marL="342900" lvl="1" indent="0" algn="just">
              <a:buNone/>
            </a:pPr>
            <a:r>
              <a:rPr lang="en-ZA" sz="2000" dirty="0"/>
              <a:t>&lt;p&gt;Very important information.&lt;/p&gt;</a:t>
            </a:r>
          </a:p>
          <a:p>
            <a:pPr marL="0" indent="0" algn="just">
              <a:buNone/>
            </a:pPr>
            <a:r>
              <a:rPr lang="en-ZA" sz="2000" dirty="0"/>
              <a:t>&lt;/body&gt;</a:t>
            </a:r>
          </a:p>
          <a:p>
            <a:pPr algn="just"/>
            <a:endParaRPr lang="en-US" sz="2000" dirty="0"/>
          </a:p>
        </p:txBody>
      </p:sp>
    </p:spTree>
    <p:extLst>
      <p:ext uri="{BB962C8B-B14F-4D97-AF65-F5344CB8AC3E}">
        <p14:creationId xmlns:p14="http://schemas.microsoft.com/office/powerpoint/2010/main" val="1661286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F1B4B31AF359A48A401EEE379FFB37B" ma:contentTypeVersion="9" ma:contentTypeDescription="Create a new document." ma:contentTypeScope="" ma:versionID="8bc0fbfe75d43859ccad4d9a0b3c71db">
  <xsd:schema xmlns:xsd="http://www.w3.org/2001/XMLSchema" xmlns:xs="http://www.w3.org/2001/XMLSchema" xmlns:p="http://schemas.microsoft.com/office/2006/metadata/properties" xmlns:ns2="532134fb-f5a0-4ded-9879-b62317c7c28f" xmlns:ns3="33e4a1ea-af2b-4409-80d7-554cb809ebfd" targetNamespace="http://schemas.microsoft.com/office/2006/metadata/properties" ma:root="true" ma:fieldsID="0abf861dcca21363d3b95b1070d6fa18" ns2:_="" ns3:_="">
    <xsd:import namespace="532134fb-f5a0-4ded-9879-b62317c7c28f"/>
    <xsd:import namespace="33e4a1ea-af2b-4409-80d7-554cb809e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3e4a1ea-af2b-4409-80d7-554cb809ebf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288894-BD61-49A2-B1E8-D5A7F9F694AF}">
  <ds:schemaRefs>
    <ds:schemaRef ds:uri="http://schemas.microsoft.com/sharepoint/v3/contenttype/forms"/>
  </ds:schemaRefs>
</ds:datastoreItem>
</file>

<file path=customXml/itemProps2.xml><?xml version="1.0" encoding="utf-8"?>
<ds:datastoreItem xmlns:ds="http://schemas.openxmlformats.org/officeDocument/2006/customXml" ds:itemID="{5CB0D325-FA44-4115-9CE2-95CE715AD67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DDAC19E-0848-4235-A864-0105321AB5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2134fb-f5a0-4ded-9879-b62317c7c28f"/>
    <ds:schemaRef ds:uri="33e4a1ea-af2b-4409-80d7-554cb809eb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SummerWorkshop-New</Template>
  <TotalTime>2987</TotalTime>
  <Words>1302</Words>
  <Application>Microsoft Office PowerPoint</Application>
  <PresentationFormat>On-screen Show (4:3)</PresentationFormat>
  <Paragraphs>295</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JAVASCRIPT Introduction</vt:lpstr>
      <vt:lpstr>Introduction</vt:lpstr>
      <vt:lpstr>What is javascript ?</vt:lpstr>
      <vt:lpstr>what possibilities has javascript?</vt:lpstr>
      <vt:lpstr>Tag script</vt:lpstr>
      <vt:lpstr>Tag script</vt:lpstr>
      <vt:lpstr>Externals scripts</vt:lpstr>
      <vt:lpstr>Externals scripts</vt:lpstr>
      <vt:lpstr>Execution scripts</vt:lpstr>
      <vt:lpstr>Execution scripts</vt:lpstr>
      <vt:lpstr>Execution scripts</vt:lpstr>
      <vt:lpstr>Attribute async</vt:lpstr>
      <vt:lpstr>Attribute defer</vt:lpstr>
      <vt:lpstr>Async vs defer</vt:lpstr>
      <vt:lpstr>Code structure</vt:lpstr>
      <vt:lpstr>Code structure</vt:lpstr>
      <vt:lpstr>Code structure</vt:lpstr>
      <vt:lpstr>Code structure</vt:lpstr>
      <vt:lpstr>Code structure</vt:lpstr>
      <vt:lpstr>Code structure</vt:lpstr>
      <vt:lpstr>Variables</vt:lpstr>
      <vt:lpstr>Variables</vt:lpstr>
      <vt:lpstr>Variables</vt:lpstr>
      <vt:lpstr>Data type</vt:lpstr>
      <vt:lpstr>Data type</vt:lpstr>
      <vt:lpstr>Data type</vt:lpstr>
      <vt:lpstr>Data type</vt:lpstr>
      <vt:lpstr>Data type</vt:lpstr>
      <vt:lpstr>Data type</vt:lpstr>
      <vt:lpstr>Data type</vt:lpstr>
      <vt:lpstr>Data type</vt:lpstr>
      <vt:lpstr>Data type</vt:lpstr>
      <vt:lpstr>Data type</vt:lpstr>
      <vt:lpstr>Data type</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Maxim Procopenco</cp:lastModifiedBy>
  <cp:revision>378</cp:revision>
  <dcterms:created xsi:type="dcterms:W3CDTF">2014-05-22T08:31:16Z</dcterms:created>
  <dcterms:modified xsi:type="dcterms:W3CDTF">2018-09-04T11:24:05Z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0x0101004F1B4B31AF359A48A401EEE379FFB37B</vt:lpwstr>
  </property>
</Properties>
</file>