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80" r:id="rId8"/>
    <p:sldId id="298" r:id="rId9"/>
    <p:sldId id="281"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6" r:id="rId27"/>
    <p:sldId id="26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A40FA7-9DD3-4084-A3BC-235447E2CE0F}">
          <p14:sldIdLst>
            <p14:sldId id="257"/>
            <p14:sldId id="256"/>
            <p14:sldId id="279"/>
            <p14:sldId id="280"/>
            <p14:sldId id="298"/>
            <p14:sldId id="281"/>
            <p14:sldId id="299"/>
            <p14:sldId id="300"/>
            <p14:sldId id="301"/>
            <p14:sldId id="302"/>
            <p14:sldId id="303"/>
            <p14:sldId id="304"/>
            <p14:sldId id="305"/>
            <p14:sldId id="306"/>
            <p14:sldId id="307"/>
            <p14:sldId id="308"/>
            <p14:sldId id="309"/>
            <p14:sldId id="310"/>
            <p14:sldId id="311"/>
            <p14:sldId id="312"/>
            <p14:sldId id="313"/>
            <p14:sldId id="314"/>
            <p14:sldId id="316"/>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4660"/>
  </p:normalViewPr>
  <p:slideViewPr>
    <p:cSldViewPr snapToGrid="0">
      <p:cViewPr varScale="1">
        <p:scale>
          <a:sx n="116" d="100"/>
          <a:sy n="116" d="100"/>
        </p:scale>
        <p:origin x="12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112717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sitepoint.com/use-jquerys-ajax-function/" TargetMode="External"/><Relationship Id="rId2" Type="http://schemas.openxmlformats.org/officeDocument/2006/relationships/hyperlink" Target="http://www.w3schools.com/jquery/ajax_ajax.asp" TargetMode="External"/><Relationship Id="rId1" Type="http://schemas.openxmlformats.org/officeDocument/2006/relationships/slideLayout" Target="../slideLayouts/slideLayout1.xml"/><Relationship Id="rId4" Type="http://schemas.openxmlformats.org/officeDocument/2006/relationships/hyperlink" Target="https://learn.jquery.com/ajax/jquery-ajax-method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w3schools.com/cssref/css_selectors.asp"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err="1" smtClean="0"/>
              <a:t>jquery</a:t>
            </a:r>
            <a:endParaRPr lang="en-US" dirty="0"/>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smtClean="0"/>
              <a:t>Maxim </a:t>
            </a:r>
            <a:r>
              <a:rPr lang="en-US" dirty="0" smtClean="0"/>
              <a:t>PROCOPENCO, </a:t>
            </a:r>
            <a:r>
              <a:rPr lang="en-US" dirty="0" err="1" smtClean="0"/>
              <a:t>constantin</a:t>
            </a:r>
            <a:r>
              <a:rPr lang="en-US" dirty="0" smtClean="0"/>
              <a:t> Andronic</a:t>
            </a:r>
            <a:endParaRPr lang="en-US" dirty="0"/>
          </a:p>
        </p:txBody>
      </p:sp>
      <p:sp>
        <p:nvSpPr>
          <p:cNvPr id="4" name="Rectangle 3"/>
          <p:cNvSpPr/>
          <p:nvPr/>
        </p:nvSpPr>
        <p:spPr>
          <a:xfrm>
            <a:off x="2219783" y="4450728"/>
            <a:ext cx="3759491" cy="369332"/>
          </a:xfrm>
          <a:prstGeom prst="rect">
            <a:avLst/>
          </a:prstGeom>
        </p:spPr>
        <p:txBody>
          <a:bodyPr wrap="none">
            <a:spAutoFit/>
          </a:bodyPr>
          <a:lstStyle/>
          <a:p>
            <a:pPr algn="ctr"/>
            <a:r>
              <a:rPr lang="en-GB" dirty="0" smtClean="0"/>
              <a:t>Continuous staff </a:t>
            </a:r>
            <a:r>
              <a:rPr lang="en-GB" dirty="0"/>
              <a:t>improvement project</a:t>
            </a:r>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events</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All the different visitor's actions that a web page can respond to are called events.</a:t>
            </a:r>
          </a:p>
          <a:p>
            <a:pPr marL="0" indent="0">
              <a:buNone/>
            </a:pPr>
            <a:r>
              <a:rPr lang="en-US" sz="2000" dirty="0"/>
              <a:t>An event represents the precise moment when something happens.</a:t>
            </a:r>
          </a:p>
          <a:p>
            <a:pPr marL="0" indent="0">
              <a:buNone/>
            </a:pPr>
            <a:endParaRPr lang="en-US" sz="2000" dirty="0" smtClean="0"/>
          </a:p>
          <a:p>
            <a:pPr marL="0" indent="0">
              <a:buNone/>
            </a:pPr>
            <a:r>
              <a:rPr lang="en-US" sz="2000" dirty="0"/>
              <a:t>Examples:</a:t>
            </a:r>
          </a:p>
          <a:p>
            <a:r>
              <a:rPr lang="en-US" sz="2000" dirty="0"/>
              <a:t>moving a mouse over an element</a:t>
            </a:r>
          </a:p>
          <a:p>
            <a:r>
              <a:rPr lang="en-US" sz="2000" dirty="0"/>
              <a:t>selecting a radio button</a:t>
            </a:r>
          </a:p>
          <a:p>
            <a:r>
              <a:rPr lang="en-US" sz="2000" dirty="0"/>
              <a:t>clicking on an element</a:t>
            </a:r>
          </a:p>
          <a:p>
            <a:pPr marL="0" indent="0">
              <a:buNone/>
            </a:pPr>
            <a:endParaRPr lang="en-US" sz="2000" dirty="0"/>
          </a:p>
        </p:txBody>
      </p:sp>
    </p:spTree>
    <p:extLst>
      <p:ext uri="{BB962C8B-B14F-4D97-AF65-F5344CB8AC3E}">
        <p14:creationId xmlns:p14="http://schemas.microsoft.com/office/powerpoint/2010/main" val="1336802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events</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In jQuery, most DOM events have an equivalent jQuery method.</a:t>
            </a:r>
          </a:p>
          <a:p>
            <a:pPr marL="0" indent="0">
              <a:buNone/>
            </a:pPr>
            <a:r>
              <a:rPr lang="en-US" sz="2000" dirty="0"/>
              <a:t>To assign a click event to all paragraphs on a page, you can do this:</a:t>
            </a:r>
          </a:p>
          <a:p>
            <a:pPr marL="0" indent="0">
              <a:buNone/>
            </a:pPr>
            <a:endParaRPr lang="en-US" sz="2000" dirty="0" smtClean="0"/>
          </a:p>
          <a:p>
            <a:pPr marL="0" indent="0">
              <a:buNone/>
            </a:pPr>
            <a:r>
              <a:rPr lang="en-US" sz="2000" dirty="0" smtClean="0"/>
              <a:t>$("</a:t>
            </a:r>
            <a:r>
              <a:rPr lang="en-US" sz="2000" dirty="0"/>
              <a:t>p").click(function(){</a:t>
            </a:r>
            <a:br>
              <a:rPr lang="en-US" sz="2000" dirty="0"/>
            </a:br>
            <a:r>
              <a:rPr lang="en-US" sz="2000" dirty="0"/>
              <a:t>  // action goes here!!</a:t>
            </a:r>
            <a:br>
              <a:rPr lang="en-US" sz="2000" dirty="0"/>
            </a:br>
            <a:r>
              <a:rPr lang="en-US" sz="2000" dirty="0" smtClean="0"/>
              <a:t>});</a:t>
            </a:r>
          </a:p>
          <a:p>
            <a:pPr marL="0" indent="0">
              <a:buNone/>
            </a:pPr>
            <a:endParaRPr lang="en-US" sz="2000" dirty="0"/>
          </a:p>
          <a:p>
            <a:pPr marL="0" indent="0">
              <a:buNone/>
            </a:pPr>
            <a:r>
              <a:rPr lang="en-US" sz="2000" dirty="0"/>
              <a:t>The click() method attaches an event handler function to an HTML element</a:t>
            </a:r>
            <a:r>
              <a:rPr lang="en-US" sz="2000" dirty="0" smtClean="0"/>
              <a:t>.</a:t>
            </a:r>
            <a:endParaRPr lang="en-US" sz="2000" dirty="0"/>
          </a:p>
          <a:p>
            <a:pPr marL="0" indent="0">
              <a:buNone/>
            </a:pPr>
            <a:r>
              <a:rPr lang="en-US" sz="2000" dirty="0"/>
              <a:t>The function is executed when the user clicks on the HTML element.</a:t>
            </a:r>
          </a:p>
        </p:txBody>
      </p:sp>
    </p:spTree>
    <p:extLst>
      <p:ext uri="{BB962C8B-B14F-4D97-AF65-F5344CB8AC3E}">
        <p14:creationId xmlns:p14="http://schemas.microsoft.com/office/powerpoint/2010/main" val="1438339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events</a:t>
            </a:r>
            <a:endParaRPr lang="en-US" dirty="0"/>
          </a:p>
        </p:txBody>
      </p:sp>
      <p:sp>
        <p:nvSpPr>
          <p:cNvPr id="5" name="Content Placeholder 4"/>
          <p:cNvSpPr>
            <a:spLocks noGrp="1"/>
          </p:cNvSpPr>
          <p:nvPr>
            <p:ph idx="1"/>
          </p:nvPr>
        </p:nvSpPr>
        <p:spPr/>
        <p:txBody>
          <a:bodyPr>
            <a:normAutofit/>
          </a:bodyPr>
          <a:lstStyle/>
          <a:p>
            <a:pPr marL="0" indent="0">
              <a:buNone/>
            </a:pPr>
            <a:r>
              <a:rPr lang="en-US" sz="2000" b="1" dirty="0" err="1"/>
              <a:t>dblclick</a:t>
            </a:r>
            <a:r>
              <a:rPr lang="en-US" sz="2000" b="1" dirty="0"/>
              <a:t>()</a:t>
            </a:r>
            <a:endParaRPr lang="en-US" sz="2000" dirty="0"/>
          </a:p>
          <a:p>
            <a:pPr marL="0" indent="0">
              <a:buNone/>
            </a:pPr>
            <a:r>
              <a:rPr lang="en-US" sz="2000" dirty="0"/>
              <a:t>The </a:t>
            </a:r>
            <a:r>
              <a:rPr lang="en-US" sz="2000" dirty="0" err="1"/>
              <a:t>dblclick</a:t>
            </a:r>
            <a:r>
              <a:rPr lang="en-US" sz="2000" dirty="0"/>
              <a:t>() method attaches an event handler function to an HTML element.</a:t>
            </a:r>
          </a:p>
          <a:p>
            <a:pPr marL="0" indent="0">
              <a:buNone/>
            </a:pPr>
            <a:r>
              <a:rPr lang="en-US" sz="2000" dirty="0"/>
              <a:t>The function is executed when the user double-clicks on the HTML element</a:t>
            </a:r>
            <a:r>
              <a:rPr lang="en-US" sz="2000" dirty="0" smtClean="0"/>
              <a:t>:</a:t>
            </a:r>
          </a:p>
          <a:p>
            <a:pPr marL="0" indent="0">
              <a:buNone/>
            </a:pPr>
            <a:endParaRPr lang="en-US" sz="2000" dirty="0" smtClean="0"/>
          </a:p>
          <a:p>
            <a:pPr marL="0" indent="0">
              <a:buNone/>
            </a:pPr>
            <a:r>
              <a:rPr lang="en-US" sz="2000" dirty="0" smtClean="0"/>
              <a:t>$("</a:t>
            </a:r>
            <a:r>
              <a:rPr lang="en-US" sz="2000" dirty="0"/>
              <a:t>p").</a:t>
            </a:r>
            <a:r>
              <a:rPr lang="en-US" sz="2000" dirty="0" err="1"/>
              <a:t>dblclick</a:t>
            </a:r>
            <a:r>
              <a:rPr lang="en-US" sz="2000" dirty="0"/>
              <a:t>(function(){</a:t>
            </a:r>
            <a:br>
              <a:rPr lang="en-US" sz="2000" dirty="0"/>
            </a:br>
            <a:r>
              <a:rPr lang="en-US" sz="2000" dirty="0"/>
              <a:t>    $(this).hide();</a:t>
            </a:r>
            <a:br>
              <a:rPr lang="en-US" sz="2000" dirty="0"/>
            </a:br>
            <a:r>
              <a:rPr lang="en-US" sz="2000" dirty="0"/>
              <a:t>});</a:t>
            </a:r>
          </a:p>
        </p:txBody>
      </p:sp>
    </p:spTree>
    <p:extLst>
      <p:ext uri="{BB962C8B-B14F-4D97-AF65-F5344CB8AC3E}">
        <p14:creationId xmlns:p14="http://schemas.microsoft.com/office/powerpoint/2010/main" val="3173702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events</a:t>
            </a:r>
            <a:endParaRPr lang="en-US" dirty="0"/>
          </a:p>
        </p:txBody>
      </p:sp>
      <p:sp>
        <p:nvSpPr>
          <p:cNvPr id="5" name="Content Placeholder 4"/>
          <p:cNvSpPr>
            <a:spLocks noGrp="1"/>
          </p:cNvSpPr>
          <p:nvPr>
            <p:ph idx="1"/>
          </p:nvPr>
        </p:nvSpPr>
        <p:spPr/>
        <p:txBody>
          <a:bodyPr>
            <a:normAutofit/>
          </a:bodyPr>
          <a:lstStyle/>
          <a:p>
            <a:pPr marL="0" indent="0">
              <a:buNone/>
            </a:pPr>
            <a:r>
              <a:rPr lang="en-US" sz="2000" b="1" dirty="0" err="1"/>
              <a:t>mouseenter</a:t>
            </a:r>
            <a:r>
              <a:rPr lang="en-US" sz="2000" b="1" dirty="0" smtClean="0"/>
              <a:t>()</a:t>
            </a:r>
            <a:endParaRPr lang="en-US" sz="2000" dirty="0"/>
          </a:p>
          <a:p>
            <a:pPr marL="0" indent="0">
              <a:buNone/>
            </a:pPr>
            <a:r>
              <a:rPr lang="en-US" sz="2000" dirty="0"/>
              <a:t>The </a:t>
            </a:r>
            <a:r>
              <a:rPr lang="en-US" sz="2000" dirty="0" err="1"/>
              <a:t>mouseenter</a:t>
            </a:r>
            <a:r>
              <a:rPr lang="en-US" sz="2000" dirty="0"/>
              <a:t>() method attaches an event handler function to an HTML element.</a:t>
            </a:r>
          </a:p>
          <a:p>
            <a:pPr marL="0" indent="0">
              <a:buNone/>
            </a:pPr>
            <a:r>
              <a:rPr lang="en-US" sz="2000" dirty="0"/>
              <a:t>The function is executed when the mouse pointer enters the HTML element:</a:t>
            </a:r>
          </a:p>
          <a:p>
            <a:pPr marL="0" indent="0">
              <a:buNone/>
            </a:pPr>
            <a:endParaRPr lang="en-US" sz="2000" dirty="0" smtClean="0"/>
          </a:p>
          <a:p>
            <a:pPr marL="0" indent="0">
              <a:buNone/>
            </a:pPr>
            <a:r>
              <a:rPr lang="en-US" sz="2000" dirty="0"/>
              <a:t>$("#p1").</a:t>
            </a:r>
            <a:r>
              <a:rPr lang="en-US" sz="2000" dirty="0" err="1"/>
              <a:t>mouseenter</a:t>
            </a:r>
            <a:r>
              <a:rPr lang="en-US" sz="2000" dirty="0"/>
              <a:t>(function(){</a:t>
            </a:r>
            <a:br>
              <a:rPr lang="en-US" sz="2000" dirty="0"/>
            </a:br>
            <a:r>
              <a:rPr lang="en-US" sz="2000" dirty="0"/>
              <a:t>    alert("You entered p1!");</a:t>
            </a:r>
            <a:br>
              <a:rPr lang="en-US" sz="2000" dirty="0"/>
            </a:br>
            <a:r>
              <a:rPr lang="en-US" sz="2000" dirty="0"/>
              <a:t>});</a:t>
            </a:r>
          </a:p>
        </p:txBody>
      </p:sp>
    </p:spTree>
    <p:extLst>
      <p:ext uri="{BB962C8B-B14F-4D97-AF65-F5344CB8AC3E}">
        <p14:creationId xmlns:p14="http://schemas.microsoft.com/office/powerpoint/2010/main" val="1973284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events</a:t>
            </a:r>
            <a:endParaRPr lang="en-US" dirty="0"/>
          </a:p>
        </p:txBody>
      </p:sp>
      <p:sp>
        <p:nvSpPr>
          <p:cNvPr id="5" name="Content Placeholder 4"/>
          <p:cNvSpPr>
            <a:spLocks noGrp="1"/>
          </p:cNvSpPr>
          <p:nvPr>
            <p:ph idx="1"/>
          </p:nvPr>
        </p:nvSpPr>
        <p:spPr/>
        <p:txBody>
          <a:bodyPr>
            <a:normAutofit/>
          </a:bodyPr>
          <a:lstStyle/>
          <a:p>
            <a:pPr marL="0" indent="0">
              <a:buNone/>
            </a:pPr>
            <a:r>
              <a:rPr lang="en-US" sz="2000" b="1" dirty="0" err="1"/>
              <a:t>mouseleave</a:t>
            </a:r>
            <a:r>
              <a:rPr lang="en-US" sz="2000" b="1" dirty="0" smtClean="0"/>
              <a:t>()</a:t>
            </a:r>
          </a:p>
          <a:p>
            <a:pPr marL="0" indent="0">
              <a:buNone/>
            </a:pPr>
            <a:r>
              <a:rPr lang="en-US" sz="2000" dirty="0" smtClean="0"/>
              <a:t>The </a:t>
            </a:r>
            <a:r>
              <a:rPr lang="en-US" sz="2000" dirty="0" err="1" smtClean="0"/>
              <a:t>mouseleave</a:t>
            </a:r>
            <a:r>
              <a:rPr lang="en-US" sz="2000" dirty="0" smtClean="0"/>
              <a:t>() method attaches an event handler function to an HTML element.</a:t>
            </a:r>
          </a:p>
          <a:p>
            <a:pPr marL="0" indent="0">
              <a:buNone/>
            </a:pPr>
            <a:r>
              <a:rPr lang="en-US" sz="2000" dirty="0" smtClean="0"/>
              <a:t>The </a:t>
            </a:r>
            <a:r>
              <a:rPr lang="en-US" sz="2000" dirty="0"/>
              <a:t>function is executed when the mouse pointer leaves the HTML element:</a:t>
            </a:r>
          </a:p>
          <a:p>
            <a:pPr marL="0" indent="0">
              <a:buNone/>
            </a:pPr>
            <a:endParaRPr lang="en-US" sz="2000" dirty="0" smtClean="0"/>
          </a:p>
          <a:p>
            <a:pPr marL="0" indent="0">
              <a:buNone/>
            </a:pPr>
            <a:r>
              <a:rPr lang="en-US" sz="2000" dirty="0"/>
              <a:t>$("#p1").</a:t>
            </a:r>
            <a:r>
              <a:rPr lang="en-US" sz="2000" dirty="0" err="1"/>
              <a:t>mouseleave</a:t>
            </a:r>
            <a:r>
              <a:rPr lang="en-US" sz="2000" dirty="0"/>
              <a:t>(function(){</a:t>
            </a:r>
            <a:br>
              <a:rPr lang="en-US" sz="2000" dirty="0"/>
            </a:br>
            <a:r>
              <a:rPr lang="en-US" sz="2000" dirty="0"/>
              <a:t>    alert("Bye! You now leave p1!");</a:t>
            </a:r>
            <a:br>
              <a:rPr lang="en-US" sz="2000" dirty="0"/>
            </a:br>
            <a:r>
              <a:rPr lang="en-US" sz="2000" dirty="0"/>
              <a:t>});</a:t>
            </a:r>
          </a:p>
        </p:txBody>
      </p:sp>
    </p:spTree>
    <p:extLst>
      <p:ext uri="{BB962C8B-B14F-4D97-AF65-F5344CB8AC3E}">
        <p14:creationId xmlns:p14="http://schemas.microsoft.com/office/powerpoint/2010/main" val="3474230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events</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Attach multiple event handlers to a &lt;p&gt; element</a:t>
            </a:r>
            <a:r>
              <a:rPr lang="en-US" sz="2000" dirty="0" smtClean="0"/>
              <a:t>:</a:t>
            </a:r>
          </a:p>
          <a:p>
            <a:pPr marL="0" indent="0">
              <a:buNone/>
            </a:pPr>
            <a:endParaRPr lang="en-US" sz="2000" dirty="0" smtClean="0"/>
          </a:p>
          <a:p>
            <a:pPr marL="0" indent="0">
              <a:buNone/>
            </a:pPr>
            <a:r>
              <a:rPr lang="en-US" sz="2000" dirty="0" smtClean="0"/>
              <a:t>$("</a:t>
            </a:r>
            <a:r>
              <a:rPr lang="en-US" sz="2000" dirty="0"/>
              <a:t>p").on({</a:t>
            </a:r>
            <a:br>
              <a:rPr lang="en-US" sz="2000" dirty="0"/>
            </a:br>
            <a:r>
              <a:rPr lang="en-US" sz="2000" dirty="0"/>
              <a:t>    </a:t>
            </a:r>
            <a:r>
              <a:rPr lang="en-US" sz="2000" dirty="0" err="1"/>
              <a:t>mouseenter</a:t>
            </a:r>
            <a:r>
              <a:rPr lang="en-US" sz="2000" dirty="0"/>
              <a:t>: function(){</a:t>
            </a:r>
            <a:br>
              <a:rPr lang="en-US" sz="2000" dirty="0"/>
            </a:br>
            <a:r>
              <a:rPr lang="en-US" sz="2000" dirty="0"/>
              <a:t>        $(this).</a:t>
            </a:r>
            <a:r>
              <a:rPr lang="en-US" sz="2000" dirty="0" err="1"/>
              <a:t>css</a:t>
            </a:r>
            <a:r>
              <a:rPr lang="en-US" sz="2000" dirty="0"/>
              <a:t>("background-color", "</a:t>
            </a:r>
            <a:r>
              <a:rPr lang="en-US" sz="2000" dirty="0" err="1"/>
              <a:t>lightgray</a:t>
            </a:r>
            <a:r>
              <a:rPr lang="en-US" sz="2000" dirty="0"/>
              <a:t>");</a:t>
            </a:r>
            <a:br>
              <a:rPr lang="en-US" sz="2000" dirty="0"/>
            </a:br>
            <a:r>
              <a:rPr lang="en-US" sz="2000" dirty="0"/>
              <a:t>    }, </a:t>
            </a:r>
            <a:br>
              <a:rPr lang="en-US" sz="2000" dirty="0"/>
            </a:br>
            <a:r>
              <a:rPr lang="en-US" sz="2000" dirty="0"/>
              <a:t>    </a:t>
            </a:r>
            <a:r>
              <a:rPr lang="en-US" sz="2000" dirty="0" err="1"/>
              <a:t>mouseleave</a:t>
            </a:r>
            <a:r>
              <a:rPr lang="en-US" sz="2000" dirty="0"/>
              <a:t>: function(){</a:t>
            </a:r>
            <a:br>
              <a:rPr lang="en-US" sz="2000" dirty="0"/>
            </a:br>
            <a:r>
              <a:rPr lang="en-US" sz="2000" dirty="0"/>
              <a:t>        $(this).</a:t>
            </a:r>
            <a:r>
              <a:rPr lang="en-US" sz="2000" dirty="0" err="1"/>
              <a:t>css</a:t>
            </a:r>
            <a:r>
              <a:rPr lang="en-US" sz="2000" dirty="0"/>
              <a:t>("background-color", "</a:t>
            </a:r>
            <a:r>
              <a:rPr lang="en-US" sz="2000" dirty="0" err="1"/>
              <a:t>lightblue</a:t>
            </a:r>
            <a:r>
              <a:rPr lang="en-US" sz="2000" dirty="0"/>
              <a:t>");</a:t>
            </a:r>
            <a:br>
              <a:rPr lang="en-US" sz="2000" dirty="0"/>
            </a:br>
            <a:r>
              <a:rPr lang="en-US" sz="2000" dirty="0"/>
              <a:t>    }, </a:t>
            </a:r>
            <a:br>
              <a:rPr lang="en-US" sz="2000" dirty="0"/>
            </a:br>
            <a:r>
              <a:rPr lang="en-US" sz="2000" dirty="0"/>
              <a:t>    click: function(){</a:t>
            </a:r>
            <a:br>
              <a:rPr lang="en-US" sz="2000" dirty="0"/>
            </a:br>
            <a:r>
              <a:rPr lang="en-US" sz="2000" dirty="0"/>
              <a:t>        $(this).</a:t>
            </a:r>
            <a:r>
              <a:rPr lang="en-US" sz="2000" dirty="0" err="1"/>
              <a:t>css</a:t>
            </a:r>
            <a:r>
              <a:rPr lang="en-US" sz="2000" dirty="0"/>
              <a:t>("background-color", "yellow");</a:t>
            </a:r>
            <a:br>
              <a:rPr lang="en-US" sz="2000" dirty="0"/>
            </a:br>
            <a:r>
              <a:rPr lang="en-US" sz="2000" dirty="0"/>
              <a:t>    } </a:t>
            </a:r>
            <a:br>
              <a:rPr lang="en-US" sz="2000" dirty="0"/>
            </a:br>
            <a:r>
              <a:rPr lang="en-US" sz="2000" dirty="0"/>
              <a:t>});</a:t>
            </a:r>
          </a:p>
        </p:txBody>
      </p:sp>
    </p:spTree>
    <p:extLst>
      <p:ext uri="{BB962C8B-B14F-4D97-AF65-F5344CB8AC3E}">
        <p14:creationId xmlns:p14="http://schemas.microsoft.com/office/powerpoint/2010/main" val="2164181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effects</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With jQuery, you can hide and show HTML elements with the hide() and show() methods</a:t>
            </a:r>
            <a:r>
              <a:rPr lang="en-US" sz="2000" dirty="0" smtClean="0"/>
              <a:t>:</a:t>
            </a:r>
          </a:p>
          <a:p>
            <a:pPr marL="0" indent="0">
              <a:buNone/>
            </a:pPr>
            <a:endParaRPr lang="en-US" sz="2000" dirty="0"/>
          </a:p>
          <a:p>
            <a:pPr marL="0" indent="0">
              <a:buNone/>
            </a:pPr>
            <a:r>
              <a:rPr lang="en-US" sz="2000" dirty="0"/>
              <a:t>$("#hide").click(function(){</a:t>
            </a:r>
            <a:br>
              <a:rPr lang="en-US" sz="2000" dirty="0"/>
            </a:br>
            <a:r>
              <a:rPr lang="en-US" sz="2000" dirty="0"/>
              <a:t>    $("p").hide();</a:t>
            </a:r>
            <a:br>
              <a:rPr lang="en-US" sz="2000" dirty="0"/>
            </a:br>
            <a:r>
              <a:rPr lang="en-US" sz="2000" dirty="0"/>
              <a:t>});</a:t>
            </a:r>
            <a:br>
              <a:rPr lang="en-US" sz="2000" dirty="0"/>
            </a:br>
            <a:r>
              <a:rPr lang="en-US" sz="2000" dirty="0"/>
              <a:t/>
            </a:r>
            <a:br>
              <a:rPr lang="en-US" sz="2000" dirty="0"/>
            </a:br>
            <a:r>
              <a:rPr lang="en-US" sz="2000" dirty="0"/>
              <a:t>$("#show").click(function(){</a:t>
            </a:r>
            <a:br>
              <a:rPr lang="en-US" sz="2000" dirty="0"/>
            </a:br>
            <a:r>
              <a:rPr lang="en-US" sz="2000" dirty="0"/>
              <a:t>    $("p").show();</a:t>
            </a:r>
            <a:br>
              <a:rPr lang="en-US" sz="2000" dirty="0"/>
            </a:br>
            <a:r>
              <a:rPr lang="en-US" sz="2000" dirty="0" smtClean="0"/>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70729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effects</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The optional speed parameter specifies the speed of the hiding/showing, and can take the following values: "slow", "fast", or milliseconds</a:t>
            </a:r>
            <a:r>
              <a:rPr lang="en-US" sz="2000" dirty="0" smtClean="0"/>
              <a:t>.</a:t>
            </a:r>
          </a:p>
          <a:p>
            <a:pPr marL="0" indent="0">
              <a:buNone/>
            </a:pPr>
            <a:endParaRPr lang="en-US" sz="2000" dirty="0"/>
          </a:p>
          <a:p>
            <a:pPr marL="0" indent="0">
              <a:buNone/>
            </a:pPr>
            <a:r>
              <a:rPr lang="en-US" sz="2000" dirty="0"/>
              <a:t>$("button").click(function(){</a:t>
            </a:r>
            <a:br>
              <a:rPr lang="en-US" sz="2000" dirty="0"/>
            </a:br>
            <a:r>
              <a:rPr lang="en-US" sz="2000" dirty="0"/>
              <a:t>    $("p").hide(1000);</a:t>
            </a:r>
            <a:br>
              <a:rPr lang="en-US" sz="2000" dirty="0"/>
            </a:br>
            <a:r>
              <a:rPr lang="en-US" sz="2000" dirty="0"/>
              <a:t>});</a:t>
            </a:r>
          </a:p>
          <a:p>
            <a:pPr marL="0" indent="0">
              <a:buNone/>
            </a:pPr>
            <a:endParaRPr lang="en-US" sz="2000" dirty="0"/>
          </a:p>
        </p:txBody>
      </p:sp>
    </p:spTree>
    <p:extLst>
      <p:ext uri="{BB962C8B-B14F-4D97-AF65-F5344CB8AC3E}">
        <p14:creationId xmlns:p14="http://schemas.microsoft.com/office/powerpoint/2010/main" val="4245703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animation</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The jQuery animate() method is used to create custom animations</a:t>
            </a:r>
            <a:r>
              <a:rPr lang="en-US" sz="2000" dirty="0" smtClean="0"/>
              <a:t>.</a:t>
            </a:r>
          </a:p>
          <a:p>
            <a:pPr marL="0" indent="0">
              <a:buNone/>
            </a:pPr>
            <a:r>
              <a:rPr lang="en-US" sz="2000" b="1" dirty="0"/>
              <a:t>Syntax:</a:t>
            </a:r>
            <a:endParaRPr lang="en-US" sz="2000" dirty="0"/>
          </a:p>
          <a:p>
            <a:pPr marL="0" indent="0">
              <a:buNone/>
            </a:pPr>
            <a:r>
              <a:rPr lang="en-US" sz="2000" dirty="0"/>
              <a:t>$(</a:t>
            </a:r>
            <a:r>
              <a:rPr lang="en-US" sz="2000" i="1" dirty="0"/>
              <a:t>selector</a:t>
            </a:r>
            <a:r>
              <a:rPr lang="en-US" sz="2000" dirty="0"/>
              <a:t>).animate({</a:t>
            </a:r>
            <a:r>
              <a:rPr lang="en-US" sz="2000" i="1" dirty="0" err="1"/>
              <a:t>params</a:t>
            </a:r>
            <a:r>
              <a:rPr lang="en-US" sz="2000" dirty="0"/>
              <a:t>}</a:t>
            </a:r>
            <a:r>
              <a:rPr lang="en-US" sz="2000" i="1" dirty="0"/>
              <a:t>,</a:t>
            </a:r>
            <a:r>
              <a:rPr lang="en-US" sz="2000" i="1" dirty="0" err="1"/>
              <a:t>speed,callback</a:t>
            </a:r>
            <a:r>
              <a:rPr lang="en-US" sz="2000" dirty="0" smtClean="0"/>
              <a:t>);</a:t>
            </a:r>
          </a:p>
          <a:p>
            <a:pPr marL="0" indent="0">
              <a:buNone/>
            </a:pPr>
            <a:endParaRPr lang="en-US" sz="2000" dirty="0"/>
          </a:p>
          <a:p>
            <a:pPr marL="0" indent="0">
              <a:buNone/>
            </a:pPr>
            <a:r>
              <a:rPr lang="en-US" sz="2000" dirty="0"/>
              <a:t>$("button").click(function(){</a:t>
            </a:r>
            <a:br>
              <a:rPr lang="en-US" sz="2000" dirty="0"/>
            </a:br>
            <a:r>
              <a:rPr lang="en-US" sz="2000" dirty="0"/>
              <a:t>    $("div").animate({left: '250px'});</a:t>
            </a:r>
            <a:br>
              <a:rPr lang="en-US" sz="2000" dirty="0"/>
            </a:br>
            <a:r>
              <a:rPr lang="en-US" sz="2000" dirty="0"/>
              <a:t>}); </a:t>
            </a:r>
          </a:p>
        </p:txBody>
      </p:sp>
    </p:spTree>
    <p:extLst>
      <p:ext uri="{BB962C8B-B14F-4D97-AF65-F5344CB8AC3E}">
        <p14:creationId xmlns:p14="http://schemas.microsoft.com/office/powerpoint/2010/main" val="4101974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animation</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jQuery animate() - Manipulate Multiple </a:t>
            </a:r>
            <a:r>
              <a:rPr lang="en-US" sz="2000" dirty="0" smtClean="0"/>
              <a:t>Properties</a:t>
            </a:r>
          </a:p>
          <a:p>
            <a:pPr marL="0" indent="0">
              <a:buNone/>
            </a:pPr>
            <a:endParaRPr lang="en-US" sz="2000" dirty="0"/>
          </a:p>
          <a:p>
            <a:pPr marL="0" indent="0">
              <a:buNone/>
            </a:pPr>
            <a:r>
              <a:rPr lang="en-US" sz="2000" dirty="0"/>
              <a:t>$("button").click(function(){</a:t>
            </a:r>
            <a:br>
              <a:rPr lang="en-US" sz="2000" dirty="0"/>
            </a:br>
            <a:r>
              <a:rPr lang="en-US" sz="2000" dirty="0"/>
              <a:t>    $("div").animate({</a:t>
            </a:r>
            <a:br>
              <a:rPr lang="en-US" sz="2000" dirty="0"/>
            </a:br>
            <a:r>
              <a:rPr lang="en-US" sz="2000" dirty="0"/>
              <a:t>        left: '250px',</a:t>
            </a:r>
            <a:br>
              <a:rPr lang="en-US" sz="2000" dirty="0"/>
            </a:br>
            <a:r>
              <a:rPr lang="en-US" sz="2000" dirty="0"/>
              <a:t>        opacity: '0.5',</a:t>
            </a:r>
            <a:br>
              <a:rPr lang="en-US" sz="2000" dirty="0"/>
            </a:br>
            <a:r>
              <a:rPr lang="en-US" sz="2000" dirty="0"/>
              <a:t>        height: '150px',</a:t>
            </a:r>
            <a:br>
              <a:rPr lang="en-US" sz="2000" dirty="0"/>
            </a:br>
            <a:r>
              <a:rPr lang="en-US" sz="2000" dirty="0"/>
              <a:t>        width: '150px'</a:t>
            </a:r>
            <a:br>
              <a:rPr lang="en-US" sz="2000" dirty="0"/>
            </a:br>
            <a:r>
              <a:rPr lang="en-US" sz="2000" dirty="0"/>
              <a:t>    });</a:t>
            </a:r>
            <a:br>
              <a:rPr lang="en-US" sz="2000" dirty="0"/>
            </a:br>
            <a:r>
              <a:rPr lang="en-US" sz="2000" dirty="0"/>
              <a:t>});</a:t>
            </a:r>
          </a:p>
        </p:txBody>
      </p:sp>
    </p:spTree>
    <p:extLst>
      <p:ext uri="{BB962C8B-B14F-4D97-AF65-F5344CB8AC3E}">
        <p14:creationId xmlns:p14="http://schemas.microsoft.com/office/powerpoint/2010/main" val="3695919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77140"/>
          </a:xfrm>
        </p:spPr>
        <p:txBody>
          <a:bodyPr/>
          <a:lstStyle/>
          <a:p>
            <a:r>
              <a:rPr lang="en-US" dirty="0" smtClean="0"/>
              <a:t>Introduction</a:t>
            </a:r>
            <a:endParaRPr lang="en-US" dirty="0"/>
          </a:p>
        </p:txBody>
      </p:sp>
      <p:sp>
        <p:nvSpPr>
          <p:cNvPr id="3" name="Subtitle 2"/>
          <p:cNvSpPr>
            <a:spLocks noGrp="1"/>
          </p:cNvSpPr>
          <p:nvPr>
            <p:ph type="subTitle" idx="1"/>
          </p:nvPr>
        </p:nvSpPr>
        <p:spPr>
          <a:xfrm>
            <a:off x="1266568" y="2629972"/>
            <a:ext cx="6858000" cy="3136513"/>
          </a:xfrm>
        </p:spPr>
        <p:txBody>
          <a:bodyPr>
            <a:normAutofit/>
          </a:bodyPr>
          <a:lstStyle/>
          <a:p>
            <a:pPr marL="285750" indent="-285750" algn="l">
              <a:buFont typeface="Arial" panose="020B0604020202020204" pitchFamily="34" charset="0"/>
              <a:buChar char="•"/>
            </a:pPr>
            <a:r>
              <a:rPr lang="en-US" dirty="0" smtClean="0"/>
              <a:t>What is </a:t>
            </a:r>
            <a:r>
              <a:rPr lang="en-US" dirty="0" err="1" smtClean="0"/>
              <a:t>jquery</a:t>
            </a:r>
            <a:r>
              <a:rPr lang="en-US" dirty="0" smtClean="0"/>
              <a:t>?</a:t>
            </a:r>
          </a:p>
          <a:p>
            <a:pPr marL="285750" indent="-285750" algn="l">
              <a:buFont typeface="Arial" panose="020B0604020202020204" pitchFamily="34" charset="0"/>
              <a:buChar char="•"/>
            </a:pPr>
            <a:r>
              <a:rPr lang="en-US" dirty="0"/>
              <a:t>jQuery Get </a:t>
            </a:r>
            <a:r>
              <a:rPr lang="en-US" dirty="0" smtClean="0"/>
              <a:t>Started</a:t>
            </a:r>
          </a:p>
          <a:p>
            <a:pPr marL="285750" indent="-285750" algn="l">
              <a:buFont typeface="Arial" panose="020B0604020202020204" pitchFamily="34" charset="0"/>
              <a:buChar char="•"/>
            </a:pPr>
            <a:r>
              <a:rPr lang="en-US" dirty="0" smtClean="0"/>
              <a:t>Syntax</a:t>
            </a:r>
          </a:p>
          <a:p>
            <a:pPr marL="285750" indent="-285750" algn="l">
              <a:buFont typeface="Arial" panose="020B0604020202020204" pitchFamily="34" charset="0"/>
              <a:buChar char="•"/>
            </a:pPr>
            <a:r>
              <a:rPr lang="en-US" dirty="0" smtClean="0"/>
              <a:t>selectors</a:t>
            </a:r>
          </a:p>
          <a:p>
            <a:pPr marL="285750" indent="-285750" algn="l">
              <a:buFont typeface="Arial" panose="020B0604020202020204" pitchFamily="34" charset="0"/>
              <a:buChar char="•"/>
            </a:pPr>
            <a:r>
              <a:rPr lang="en-US" dirty="0" smtClean="0"/>
              <a:t>Events</a:t>
            </a:r>
          </a:p>
          <a:p>
            <a:pPr marL="285750" indent="-285750" algn="l">
              <a:buFont typeface="Arial" panose="020B0604020202020204" pitchFamily="34" charset="0"/>
              <a:buChar char="•"/>
            </a:pPr>
            <a:r>
              <a:rPr lang="en-US" dirty="0" smtClean="0"/>
              <a:t>ajax</a:t>
            </a:r>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animation</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jQuery animate() - Using Relative Values</a:t>
            </a:r>
          </a:p>
          <a:p>
            <a:pPr marL="0" indent="0">
              <a:buNone/>
            </a:pPr>
            <a:endParaRPr lang="en-US" sz="2000" dirty="0"/>
          </a:p>
          <a:p>
            <a:pPr marL="0" indent="0">
              <a:buNone/>
            </a:pPr>
            <a:r>
              <a:rPr lang="en-US" sz="2000" dirty="0"/>
              <a:t>$("button").click(function(){</a:t>
            </a:r>
            <a:br>
              <a:rPr lang="en-US" sz="2000" dirty="0"/>
            </a:br>
            <a:r>
              <a:rPr lang="en-US" sz="2000" dirty="0"/>
              <a:t>    $("div").animate({</a:t>
            </a:r>
            <a:br>
              <a:rPr lang="en-US" sz="2000" dirty="0"/>
            </a:br>
            <a:r>
              <a:rPr lang="en-US" sz="2000" dirty="0"/>
              <a:t>        left: '250px',</a:t>
            </a:r>
            <a:br>
              <a:rPr lang="en-US" sz="2000" dirty="0"/>
            </a:br>
            <a:r>
              <a:rPr lang="en-US" sz="2000" dirty="0"/>
              <a:t>        height: '+=150px',</a:t>
            </a:r>
            <a:br>
              <a:rPr lang="en-US" sz="2000" dirty="0"/>
            </a:br>
            <a:r>
              <a:rPr lang="en-US" sz="2000" dirty="0"/>
              <a:t>        width: '+=150px'</a:t>
            </a:r>
            <a:br>
              <a:rPr lang="en-US" sz="2000" dirty="0"/>
            </a:br>
            <a:r>
              <a:rPr lang="en-US" sz="2000" dirty="0"/>
              <a:t>    });</a:t>
            </a:r>
            <a:br>
              <a:rPr lang="en-US" sz="2000" dirty="0"/>
            </a:br>
            <a:r>
              <a:rPr lang="en-US" sz="2000" dirty="0"/>
              <a:t>});</a:t>
            </a:r>
          </a:p>
        </p:txBody>
      </p:sp>
    </p:spTree>
    <p:extLst>
      <p:ext uri="{BB962C8B-B14F-4D97-AF65-F5344CB8AC3E}">
        <p14:creationId xmlns:p14="http://schemas.microsoft.com/office/powerpoint/2010/main" val="554008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a:xfrm>
            <a:off x="628649" y="1261366"/>
            <a:ext cx="8070507" cy="4145521"/>
          </a:xfrm>
        </p:spPr>
        <p:txBody>
          <a:bodyPr/>
          <a:lstStyle/>
          <a:p>
            <a:pPr marL="0" indent="0">
              <a:buNone/>
            </a:pPr>
            <a:r>
              <a:rPr lang="en-US" dirty="0"/>
              <a:t>In a typical web application, the client submits data to the server for processing and the server sends back the refreshed content to the client. This causes a visible page refresh, and the user needs to wait for a page reload before there is any further interaction with the page</a:t>
            </a:r>
            <a:r>
              <a:rPr lang="en-US" dirty="0" smtClean="0"/>
              <a:t>.</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906163" y="2508546"/>
            <a:ext cx="7381102" cy="2966555"/>
          </a:xfrm>
          <a:prstGeom prst="rect">
            <a:avLst/>
          </a:prstGeom>
        </p:spPr>
      </p:pic>
    </p:spTree>
    <p:extLst>
      <p:ext uri="{BB962C8B-B14F-4D97-AF65-F5344CB8AC3E}">
        <p14:creationId xmlns:p14="http://schemas.microsoft.com/office/powerpoint/2010/main" val="132911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a:xfrm>
            <a:off x="628650" y="1062584"/>
            <a:ext cx="7886700" cy="4539146"/>
          </a:xfrm>
        </p:spPr>
        <p:txBody>
          <a:bodyPr/>
          <a:lstStyle/>
          <a:p>
            <a:pPr marL="0" indent="0">
              <a:buNone/>
            </a:pPr>
            <a:r>
              <a:rPr lang="en-US" dirty="0"/>
              <a:t>Ajax provides a new paradigm for communication between the browser and the server. Using Ajax, parts of a web page can be updated without sending the entire page to the server. By communicating behind the scenes, the need for an explicit page refresh is eliminated. The user can continue to work with the web page without having to wait for a response from the </a:t>
            </a:r>
            <a:r>
              <a:rPr lang="en-US" dirty="0" smtClean="0"/>
              <a:t>server.</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741405" y="2825165"/>
            <a:ext cx="7331676" cy="2776565"/>
          </a:xfrm>
          <a:prstGeom prst="rect">
            <a:avLst/>
          </a:prstGeom>
        </p:spPr>
      </p:pic>
    </p:spTree>
    <p:extLst>
      <p:ext uri="{BB962C8B-B14F-4D97-AF65-F5344CB8AC3E}">
        <p14:creationId xmlns:p14="http://schemas.microsoft.com/office/powerpoint/2010/main" val="277199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p:txBody>
          <a:bodyPr/>
          <a:lstStyle/>
          <a:p>
            <a:pPr marL="0" indent="0">
              <a:buNone/>
            </a:pPr>
            <a:r>
              <a:rPr lang="en-US" dirty="0"/>
              <a:t>jQuery provides Ajax support that abstracts away painful browser differences. It offers both a full-featured $.ajax() method, and simple convenience methods such as $.get(), $.</a:t>
            </a:r>
            <a:r>
              <a:rPr lang="en-US" dirty="0" err="1"/>
              <a:t>getScript</a:t>
            </a:r>
            <a:r>
              <a:rPr lang="en-US" dirty="0"/>
              <a:t>(), $.</a:t>
            </a:r>
            <a:r>
              <a:rPr lang="en-US" dirty="0" err="1"/>
              <a:t>getJSON</a:t>
            </a:r>
            <a:r>
              <a:rPr lang="en-US" dirty="0"/>
              <a:t>(), $.post(), and $().load</a:t>
            </a:r>
            <a:r>
              <a:rPr lang="en-US" dirty="0" smtClean="0"/>
              <a:t>().</a:t>
            </a:r>
          </a:p>
          <a:p>
            <a:pPr marL="0" indent="0">
              <a:buNone/>
            </a:pPr>
            <a:endParaRPr lang="en-US" dirty="0" smtClean="0"/>
          </a:p>
          <a:p>
            <a:pPr marL="0" indent="0">
              <a:buNone/>
            </a:pPr>
            <a:r>
              <a:rPr lang="en-US" dirty="0"/>
              <a:t>$.ajax(</a:t>
            </a:r>
            <a:r>
              <a:rPr lang="en-US" dirty="0" err="1"/>
              <a:t>url</a:t>
            </a:r>
            <a:r>
              <a:rPr lang="en-US" dirty="0"/>
              <a:t>[, options]) </a:t>
            </a:r>
          </a:p>
          <a:p>
            <a:pPr marL="0" indent="0">
              <a:buNone/>
            </a:pPr>
            <a:r>
              <a:rPr lang="en-US" dirty="0"/>
              <a:t>$.ajax([options</a:t>
            </a:r>
            <a:r>
              <a:rPr lang="en-US" dirty="0" smtClean="0"/>
              <a:t>])</a:t>
            </a:r>
          </a:p>
          <a:p>
            <a:pPr marL="0" indent="0">
              <a:buNone/>
            </a:pPr>
            <a:endParaRPr lang="en-US" dirty="0" smtClean="0"/>
          </a:p>
          <a:p>
            <a:pPr marL="0" indent="0">
              <a:buNone/>
            </a:pPr>
            <a:r>
              <a:rPr lang="en-US" dirty="0">
                <a:hlinkClick r:id="rId2"/>
              </a:rPr>
              <a:t>http://</a:t>
            </a:r>
            <a:r>
              <a:rPr lang="en-US" dirty="0" smtClean="0">
                <a:hlinkClick r:id="rId2"/>
              </a:rPr>
              <a:t>www.w3schools.com/jquery/ajax_ajax.asp</a:t>
            </a:r>
            <a:endParaRPr lang="en-US" dirty="0" smtClean="0"/>
          </a:p>
          <a:p>
            <a:pPr marL="0" indent="0">
              <a:buNone/>
            </a:pPr>
            <a:r>
              <a:rPr lang="en-US" dirty="0" smtClean="0">
                <a:hlinkClick r:id="rId3"/>
              </a:rPr>
              <a:t>https</a:t>
            </a:r>
            <a:r>
              <a:rPr lang="en-US" dirty="0">
                <a:hlinkClick r:id="rId3"/>
              </a:rPr>
              <a:t>://www.sitepoint.com/use-jquerys-ajax-function</a:t>
            </a:r>
            <a:r>
              <a:rPr lang="en-US" dirty="0" smtClean="0">
                <a:hlinkClick r:id="rId3"/>
              </a:rPr>
              <a:t>/</a:t>
            </a:r>
            <a:endParaRPr lang="en-US" dirty="0" smtClean="0"/>
          </a:p>
          <a:p>
            <a:pPr marL="0" indent="0">
              <a:buNone/>
            </a:pPr>
            <a:r>
              <a:rPr lang="en-US" dirty="0">
                <a:hlinkClick r:id="rId4"/>
              </a:rPr>
              <a:t>https://learn.jquery.com/ajax/jquery-ajax-methods</a:t>
            </a:r>
            <a:r>
              <a:rPr lang="en-US" dirty="0" smtClean="0">
                <a:hlinkClick r:id="rId4"/>
              </a:rPr>
              <a:t>/</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43879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smtClean="0"/>
              <a:t>Assignment</a:t>
            </a:r>
            <a:endParaRPr lang="en-US" dirty="0"/>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smtClean="0"/>
              <a:t>Use in your web site </a:t>
            </a:r>
            <a:r>
              <a:rPr lang="en-GB" dirty="0" err="1" smtClean="0"/>
              <a:t>jquery</a:t>
            </a:r>
            <a:endParaRPr lang="en-GB" dirty="0"/>
          </a:p>
        </p:txBody>
      </p:sp>
    </p:spTree>
    <p:extLst>
      <p:ext uri="{BB962C8B-B14F-4D97-AF65-F5344CB8AC3E}">
        <p14:creationId xmlns:p14="http://schemas.microsoft.com/office/powerpoint/2010/main" val="1220505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jquery</a:t>
            </a:r>
            <a:r>
              <a:rPr lang="en-US" dirty="0"/>
              <a:t>?</a:t>
            </a:r>
          </a:p>
        </p:txBody>
      </p:sp>
      <p:sp>
        <p:nvSpPr>
          <p:cNvPr id="3" name="Content Placeholder 2"/>
          <p:cNvSpPr>
            <a:spLocks noGrp="1"/>
          </p:cNvSpPr>
          <p:nvPr>
            <p:ph idx="1"/>
          </p:nvPr>
        </p:nvSpPr>
        <p:spPr>
          <a:xfrm>
            <a:off x="628650" y="1146036"/>
            <a:ext cx="7886700" cy="4145521"/>
          </a:xfrm>
        </p:spPr>
        <p:txBody>
          <a:bodyPr numCol="1">
            <a:noAutofit/>
          </a:bodyPr>
          <a:lstStyle/>
          <a:p>
            <a:pPr marL="0" indent="0">
              <a:buNone/>
            </a:pPr>
            <a:r>
              <a:rPr lang="en-US" sz="1700" dirty="0"/>
              <a:t>jQuery is a lightweight, "write less, do more", JavaScript library.</a:t>
            </a:r>
          </a:p>
          <a:p>
            <a:pPr marL="0" indent="0">
              <a:buNone/>
            </a:pPr>
            <a:r>
              <a:rPr lang="en-US" sz="1700" dirty="0"/>
              <a:t>The purpose of jQuery is to make it much easier to use JavaScript on your website.</a:t>
            </a:r>
          </a:p>
          <a:p>
            <a:pPr marL="0" indent="0">
              <a:buNone/>
            </a:pPr>
            <a:r>
              <a:rPr lang="en-US" sz="1700" dirty="0"/>
              <a:t>jQuery takes a lot of common tasks that require many lines of JavaScript code to accomplish, and wraps them into methods that you can call with a single line of code.</a:t>
            </a:r>
          </a:p>
          <a:p>
            <a:pPr marL="0" indent="0">
              <a:buNone/>
            </a:pPr>
            <a:r>
              <a:rPr lang="en-US" sz="1700" dirty="0"/>
              <a:t>jQuery also simplifies a lot of the complicated things from JavaScript, like AJAX calls and DOM manipulation.</a:t>
            </a:r>
          </a:p>
          <a:p>
            <a:pPr marL="0" indent="0">
              <a:buNone/>
            </a:pPr>
            <a:r>
              <a:rPr lang="en-US" sz="1700" dirty="0"/>
              <a:t>The jQuery library contains the following features:</a:t>
            </a:r>
          </a:p>
          <a:p>
            <a:pPr lvl="1"/>
            <a:r>
              <a:rPr lang="en-US" sz="1500" dirty="0"/>
              <a:t>HTML/DOM manipulation</a:t>
            </a:r>
          </a:p>
          <a:p>
            <a:pPr lvl="1"/>
            <a:r>
              <a:rPr lang="en-US" sz="1500" dirty="0"/>
              <a:t>CSS manipulation</a:t>
            </a:r>
          </a:p>
          <a:p>
            <a:pPr lvl="1"/>
            <a:r>
              <a:rPr lang="en-US" sz="1500" dirty="0"/>
              <a:t>HTML event methods</a:t>
            </a:r>
          </a:p>
          <a:p>
            <a:pPr lvl="1"/>
            <a:r>
              <a:rPr lang="en-US" sz="1500" dirty="0"/>
              <a:t>Effects and animations</a:t>
            </a:r>
          </a:p>
          <a:p>
            <a:pPr lvl="1"/>
            <a:r>
              <a:rPr lang="en-US" sz="1500" dirty="0"/>
              <a:t>AJAX</a:t>
            </a:r>
          </a:p>
          <a:p>
            <a:pPr lvl="1"/>
            <a:r>
              <a:rPr lang="en-US" sz="1500" dirty="0"/>
              <a:t>Utilities</a:t>
            </a:r>
          </a:p>
          <a:p>
            <a:endParaRPr lang="tr-TR" altLang="en-US" sz="1700" dirty="0"/>
          </a:p>
        </p:txBody>
      </p:sp>
    </p:spTree>
    <p:extLst>
      <p:ext uri="{BB962C8B-B14F-4D97-AF65-F5344CB8AC3E}">
        <p14:creationId xmlns:p14="http://schemas.microsoft.com/office/powerpoint/2010/main" val="2152526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jQuery?</a:t>
            </a:r>
          </a:p>
        </p:txBody>
      </p:sp>
      <p:sp>
        <p:nvSpPr>
          <p:cNvPr id="3" name="Content Placeholder 2"/>
          <p:cNvSpPr>
            <a:spLocks noGrp="1"/>
          </p:cNvSpPr>
          <p:nvPr>
            <p:ph idx="1"/>
          </p:nvPr>
        </p:nvSpPr>
        <p:spPr/>
        <p:txBody>
          <a:bodyPr numCol="1">
            <a:noAutofit/>
          </a:bodyPr>
          <a:lstStyle/>
          <a:p>
            <a:pPr marL="0" indent="0">
              <a:buNone/>
            </a:pPr>
            <a:r>
              <a:rPr lang="en-US" sz="1800" dirty="0"/>
              <a:t>There are lots of other JavaScript frameworks out there, but jQuery seems to be the most popular, and also the most extendable</a:t>
            </a:r>
            <a:r>
              <a:rPr lang="en-US" sz="1800" dirty="0" smtClean="0"/>
              <a:t>.</a:t>
            </a:r>
          </a:p>
          <a:p>
            <a:pPr marL="0" indent="0">
              <a:buNone/>
            </a:pPr>
            <a:r>
              <a:rPr lang="en-US" sz="1600" dirty="0"/>
              <a:t>Many of the biggest companies on the Web use jQuery, such as:</a:t>
            </a:r>
          </a:p>
          <a:p>
            <a:pPr lvl="1"/>
            <a:r>
              <a:rPr lang="en-US" sz="1600" dirty="0"/>
              <a:t>Google</a:t>
            </a:r>
          </a:p>
          <a:p>
            <a:pPr lvl="1"/>
            <a:r>
              <a:rPr lang="en-US" sz="1600" dirty="0"/>
              <a:t>Microsoft</a:t>
            </a:r>
          </a:p>
          <a:p>
            <a:pPr lvl="1"/>
            <a:r>
              <a:rPr lang="en-US" sz="1600" dirty="0"/>
              <a:t>IBM</a:t>
            </a:r>
          </a:p>
          <a:p>
            <a:pPr lvl="1"/>
            <a:r>
              <a:rPr lang="en-US" sz="1600" dirty="0"/>
              <a:t>Netflix</a:t>
            </a:r>
          </a:p>
          <a:p>
            <a:pPr marL="0" indent="0">
              <a:buNone/>
            </a:pPr>
            <a:endParaRPr lang="en-US" sz="1600" dirty="0"/>
          </a:p>
          <a:p>
            <a:pPr marL="0" indent="0" algn="just">
              <a:buNone/>
            </a:pPr>
            <a:r>
              <a:rPr lang="en-US" sz="1500" dirty="0" smtClean="0"/>
              <a:t>Will </a:t>
            </a:r>
            <a:r>
              <a:rPr lang="en-US" sz="1500" dirty="0"/>
              <a:t>jQuery work in all browsers</a:t>
            </a:r>
            <a:r>
              <a:rPr lang="en-US" sz="1500" dirty="0" smtClean="0"/>
              <a:t>?</a:t>
            </a:r>
            <a:endParaRPr lang="en-US" sz="1500" dirty="0"/>
          </a:p>
          <a:p>
            <a:pPr marL="0" indent="0" algn="just">
              <a:buNone/>
            </a:pPr>
            <a:r>
              <a:rPr lang="en-US" sz="1500" dirty="0"/>
              <a:t>The jQuery team knows all about cross-browser issues, and they have written this knowledge into the jQuery library. jQuery will run exactly the same in all major browsers, including Internet Explorer 6!</a:t>
            </a:r>
            <a:endParaRPr lang="en-US" sz="1500" dirty="0" smtClean="0"/>
          </a:p>
        </p:txBody>
      </p:sp>
    </p:spTree>
    <p:extLst>
      <p:ext uri="{BB962C8B-B14F-4D97-AF65-F5344CB8AC3E}">
        <p14:creationId xmlns:p14="http://schemas.microsoft.com/office/powerpoint/2010/main" val="1286311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Get Started</a:t>
            </a:r>
          </a:p>
        </p:txBody>
      </p:sp>
      <p:sp>
        <p:nvSpPr>
          <p:cNvPr id="3" name="Content Placeholder 2"/>
          <p:cNvSpPr>
            <a:spLocks noGrp="1"/>
          </p:cNvSpPr>
          <p:nvPr>
            <p:ph idx="1"/>
          </p:nvPr>
        </p:nvSpPr>
        <p:spPr>
          <a:xfrm>
            <a:off x="628650" y="1184856"/>
            <a:ext cx="7886700" cy="4025189"/>
          </a:xfrm>
        </p:spPr>
        <p:txBody>
          <a:bodyPr numCol="1">
            <a:noAutofit/>
          </a:bodyPr>
          <a:lstStyle/>
          <a:p>
            <a:pPr marL="0" indent="0" algn="just">
              <a:buNone/>
            </a:pPr>
            <a:r>
              <a:rPr lang="en-US" sz="2200" dirty="0"/>
              <a:t>Adding jQuery to Your Web Pages</a:t>
            </a:r>
          </a:p>
          <a:p>
            <a:pPr marL="0" indent="0" algn="just">
              <a:buNone/>
            </a:pPr>
            <a:r>
              <a:rPr lang="en-US" sz="2000" dirty="0" smtClean="0"/>
              <a:t>1. Download it </a:t>
            </a:r>
            <a:r>
              <a:rPr lang="en-US" sz="2000" dirty="0"/>
              <a:t>from http://jquery.com/</a:t>
            </a:r>
            <a:endParaRPr lang="en-US" sz="2000" dirty="0" smtClean="0"/>
          </a:p>
          <a:p>
            <a:pPr marL="0" indent="0" algn="just">
              <a:buNone/>
            </a:pPr>
            <a:r>
              <a:rPr lang="en-US" sz="1700" dirty="0" smtClean="0"/>
              <a:t>&lt;</a:t>
            </a:r>
            <a:r>
              <a:rPr lang="en-US" sz="1700" dirty="0"/>
              <a:t>script </a:t>
            </a:r>
            <a:r>
              <a:rPr lang="en-US" sz="1700" dirty="0" err="1"/>
              <a:t>src</a:t>
            </a:r>
            <a:r>
              <a:rPr lang="en-US" sz="1700" dirty="0"/>
              <a:t>="jquery-1.11.3.min.js"&gt;&lt;/script</a:t>
            </a:r>
            <a:r>
              <a:rPr lang="en-US" sz="1700" dirty="0" smtClean="0"/>
              <a:t>&gt;</a:t>
            </a:r>
          </a:p>
          <a:p>
            <a:pPr marL="0" indent="0" algn="just">
              <a:buNone/>
            </a:pPr>
            <a:endParaRPr lang="en-US" sz="2000" dirty="0" smtClean="0"/>
          </a:p>
          <a:p>
            <a:pPr marL="0" indent="0" algn="just">
              <a:buNone/>
            </a:pPr>
            <a:r>
              <a:rPr lang="en-US" sz="2000" dirty="0" smtClean="0"/>
              <a:t>2. From google server</a:t>
            </a:r>
            <a:endParaRPr lang="en-US" sz="2000" dirty="0"/>
          </a:p>
          <a:p>
            <a:pPr marL="0" indent="0" algn="just">
              <a:buNone/>
            </a:pPr>
            <a:r>
              <a:rPr lang="en-US" sz="1700" dirty="0" smtClean="0"/>
              <a:t>&lt;</a:t>
            </a:r>
            <a:r>
              <a:rPr lang="en-US" sz="1700" dirty="0"/>
              <a:t>script </a:t>
            </a:r>
            <a:r>
              <a:rPr lang="en-US" sz="1700" dirty="0" err="1"/>
              <a:t>src</a:t>
            </a:r>
            <a:r>
              <a:rPr lang="en-US" sz="1700" dirty="0"/>
              <a:t>="https://ajax.googleapis.com/ajax/libs/</a:t>
            </a:r>
            <a:r>
              <a:rPr lang="en-US" sz="1700" dirty="0" err="1"/>
              <a:t>jquery</a:t>
            </a:r>
            <a:r>
              <a:rPr lang="en-US" sz="1700" dirty="0"/>
              <a:t>/1.11.3/jquery.min.js</a:t>
            </a:r>
            <a:r>
              <a:rPr lang="en-US" sz="1700" dirty="0" smtClean="0"/>
              <a:t>"&gt;</a:t>
            </a:r>
          </a:p>
          <a:p>
            <a:pPr marL="0" indent="0" algn="just">
              <a:buNone/>
            </a:pPr>
            <a:r>
              <a:rPr lang="en-US" sz="1700" dirty="0" smtClean="0"/>
              <a:t>&lt;/</a:t>
            </a:r>
            <a:r>
              <a:rPr lang="en-US" sz="1700" dirty="0"/>
              <a:t>script</a:t>
            </a:r>
            <a:r>
              <a:rPr lang="en-US" sz="1700" dirty="0" smtClean="0"/>
              <a:t>&gt;</a:t>
            </a:r>
          </a:p>
          <a:p>
            <a:pPr marL="0" indent="0" algn="just">
              <a:buNone/>
            </a:pPr>
            <a:endParaRPr lang="en-US" sz="1700" dirty="0" smtClean="0"/>
          </a:p>
          <a:p>
            <a:pPr marL="0" indent="0" algn="just">
              <a:buNone/>
            </a:pPr>
            <a:r>
              <a:rPr lang="en-US" sz="1800" dirty="0" smtClean="0"/>
              <a:t>3. </a:t>
            </a:r>
            <a:r>
              <a:rPr lang="en-US" sz="1800" dirty="0"/>
              <a:t>From </a:t>
            </a:r>
            <a:r>
              <a:rPr lang="en-US" sz="1800" dirty="0" smtClean="0"/>
              <a:t>Microsoft server</a:t>
            </a:r>
            <a:endParaRPr lang="en-US" sz="1700" dirty="0" smtClean="0"/>
          </a:p>
          <a:p>
            <a:pPr marL="0" indent="0" algn="just">
              <a:buNone/>
            </a:pPr>
            <a:r>
              <a:rPr lang="en-US" sz="1700" dirty="0"/>
              <a:t>&lt;</a:t>
            </a:r>
            <a:r>
              <a:rPr lang="en-US" sz="1700" dirty="0" smtClean="0"/>
              <a:t>script </a:t>
            </a:r>
            <a:r>
              <a:rPr lang="en-US" sz="1700" dirty="0" err="1" smtClean="0"/>
              <a:t>src</a:t>
            </a:r>
            <a:r>
              <a:rPr lang="en-US" sz="1700" dirty="0"/>
              <a:t>="http://ajax.aspnetcdn.com/ajax/jQuery/jquery-1.11.3.min.js</a:t>
            </a:r>
            <a:r>
              <a:rPr lang="en-US" sz="1700" dirty="0" smtClean="0"/>
              <a:t>"&gt;</a:t>
            </a:r>
          </a:p>
          <a:p>
            <a:pPr marL="0" indent="0" algn="just">
              <a:buNone/>
            </a:pPr>
            <a:r>
              <a:rPr lang="en-US" sz="1700" dirty="0" smtClean="0"/>
              <a:t>&lt;/</a:t>
            </a:r>
            <a:r>
              <a:rPr lang="en-US" sz="1700" dirty="0"/>
              <a:t>script&gt;</a:t>
            </a:r>
          </a:p>
        </p:txBody>
      </p:sp>
    </p:spTree>
    <p:extLst>
      <p:ext uri="{BB962C8B-B14F-4D97-AF65-F5344CB8AC3E}">
        <p14:creationId xmlns:p14="http://schemas.microsoft.com/office/powerpoint/2010/main" val="1707403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syntax</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Basic syntax is: </a:t>
            </a:r>
            <a:r>
              <a:rPr lang="en-US" sz="2000" b="1" dirty="0"/>
              <a:t>$(</a:t>
            </a:r>
            <a:r>
              <a:rPr lang="en-US" sz="2000" b="1" i="1" dirty="0"/>
              <a:t>selector</a:t>
            </a:r>
            <a:r>
              <a:rPr lang="en-US" sz="2000" b="1" dirty="0"/>
              <a:t>).</a:t>
            </a:r>
            <a:r>
              <a:rPr lang="en-US" sz="2000" b="1" i="1" dirty="0"/>
              <a:t>action</a:t>
            </a:r>
            <a:r>
              <a:rPr lang="en-US" sz="2000" b="1" dirty="0"/>
              <a:t>()</a:t>
            </a:r>
            <a:endParaRPr lang="en-US" sz="2000" dirty="0" smtClean="0"/>
          </a:p>
          <a:p>
            <a:endParaRPr lang="en-US" sz="2000" dirty="0" smtClean="0"/>
          </a:p>
          <a:p>
            <a:r>
              <a:rPr lang="en-US" sz="2000" dirty="0"/>
              <a:t>A $ sign to define/access jQuery</a:t>
            </a:r>
          </a:p>
          <a:p>
            <a:r>
              <a:rPr lang="en-US" sz="2000" dirty="0"/>
              <a:t>A (</a:t>
            </a:r>
            <a:r>
              <a:rPr lang="en-US" sz="2000" i="1" dirty="0"/>
              <a:t>selector</a:t>
            </a:r>
            <a:r>
              <a:rPr lang="en-US" sz="2000" dirty="0"/>
              <a:t>) to "query (or find)" HTML elements</a:t>
            </a:r>
          </a:p>
          <a:p>
            <a:r>
              <a:rPr lang="en-US" sz="2000" dirty="0"/>
              <a:t>A jQuery </a:t>
            </a:r>
            <a:r>
              <a:rPr lang="en-US" sz="2000" i="1" dirty="0"/>
              <a:t>action</a:t>
            </a:r>
            <a:r>
              <a:rPr lang="en-US" sz="2000" dirty="0"/>
              <a:t>() to be performed on the element(s)</a:t>
            </a:r>
          </a:p>
          <a:p>
            <a:endParaRPr lang="en-US" sz="2000" dirty="0" smtClean="0"/>
          </a:p>
          <a:p>
            <a:pPr marL="0" indent="0">
              <a:buNone/>
            </a:pPr>
            <a:r>
              <a:rPr lang="en-US" sz="2000" dirty="0"/>
              <a:t>Examples</a:t>
            </a:r>
            <a:r>
              <a:rPr lang="en-US" sz="2000" dirty="0" smtClean="0"/>
              <a:t>:</a:t>
            </a:r>
          </a:p>
          <a:p>
            <a:r>
              <a:rPr lang="en-US" sz="2000" dirty="0"/>
              <a:t>$(".test").hide() - hides all elements with class="test".</a:t>
            </a:r>
          </a:p>
          <a:p>
            <a:r>
              <a:rPr lang="en-US" sz="2000" dirty="0"/>
              <a:t>$("#test").hide() - hides the element with id="test"</a:t>
            </a:r>
          </a:p>
          <a:p>
            <a:pPr marL="0" indent="0">
              <a:buNone/>
            </a:pPr>
            <a:endParaRPr lang="en-US" sz="2000" dirty="0"/>
          </a:p>
        </p:txBody>
      </p:sp>
    </p:spTree>
    <p:extLst>
      <p:ext uri="{BB962C8B-B14F-4D97-AF65-F5344CB8AC3E}">
        <p14:creationId xmlns:p14="http://schemas.microsoft.com/office/powerpoint/2010/main" val="1552444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syntax</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The Document Ready Event</a:t>
            </a:r>
          </a:p>
          <a:p>
            <a:pPr marL="0" indent="0">
              <a:buNone/>
            </a:pPr>
            <a:r>
              <a:rPr lang="en-US" sz="2000" dirty="0"/>
              <a:t>This is to prevent any jQuery code from running before the document is finished loading (is ready</a:t>
            </a:r>
            <a:r>
              <a:rPr lang="en-US" sz="2000" dirty="0" smtClean="0"/>
              <a:t>).</a:t>
            </a:r>
          </a:p>
          <a:p>
            <a:pPr marL="0" indent="0">
              <a:buNone/>
            </a:pPr>
            <a:endParaRPr lang="en-US" sz="2000" dirty="0"/>
          </a:p>
          <a:p>
            <a:pPr marL="0" indent="0">
              <a:buNone/>
            </a:pPr>
            <a:r>
              <a:rPr lang="en-US" sz="2000" dirty="0" smtClean="0"/>
              <a:t>$(</a:t>
            </a:r>
            <a:r>
              <a:rPr lang="en-US" sz="2000" dirty="0"/>
              <a:t>document).ready(function</a:t>
            </a:r>
            <a:r>
              <a:rPr lang="en-US" sz="2000" dirty="0" smtClean="0"/>
              <a:t>(){</a:t>
            </a:r>
            <a:r>
              <a:rPr lang="en-US" sz="2000" dirty="0"/>
              <a:t/>
            </a:r>
            <a:br>
              <a:rPr lang="en-US" sz="2000" dirty="0"/>
            </a:br>
            <a:r>
              <a:rPr lang="en-US" sz="2000" dirty="0"/>
              <a:t>   </a:t>
            </a:r>
            <a:r>
              <a:rPr lang="en-US" sz="2000" i="1" dirty="0"/>
              <a:t>// jQuery methods go here</a:t>
            </a:r>
            <a:r>
              <a:rPr lang="en-US" sz="2000" i="1" dirty="0" smtClean="0"/>
              <a:t>...</a:t>
            </a:r>
            <a:r>
              <a:rPr lang="en-US" sz="2000" dirty="0"/>
              <a:t/>
            </a:r>
            <a:br>
              <a:rPr lang="en-US" sz="2000" dirty="0"/>
            </a:br>
            <a:r>
              <a:rPr lang="en-US" sz="2000" dirty="0" smtClean="0"/>
              <a:t>});</a:t>
            </a:r>
          </a:p>
          <a:p>
            <a:pPr marL="0" indent="0">
              <a:buNone/>
            </a:pPr>
            <a:endParaRPr lang="en-US" sz="2000" dirty="0"/>
          </a:p>
          <a:p>
            <a:pPr marL="0" indent="0">
              <a:buNone/>
            </a:pPr>
            <a:r>
              <a:rPr lang="en-US" sz="2000" dirty="0"/>
              <a:t>It is good practice to wait for the document to be fully loaded and ready before working with it. This also allows you to have your JavaScript code before the body of your document, in the head section.</a:t>
            </a:r>
          </a:p>
          <a:p>
            <a:pPr marL="0" indent="0">
              <a:buNone/>
            </a:pPr>
            <a:endParaRPr lang="en-US" sz="2000" dirty="0"/>
          </a:p>
        </p:txBody>
      </p:sp>
      <p:sp>
        <p:nvSpPr>
          <p:cNvPr id="6" name="Content Placeholder 4"/>
          <p:cNvSpPr txBox="1">
            <a:spLocks/>
          </p:cNvSpPr>
          <p:nvPr/>
        </p:nvSpPr>
        <p:spPr>
          <a:xfrm>
            <a:off x="4526692" y="2660822"/>
            <a:ext cx="3988658" cy="10544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dirty="0"/>
              <a:t>$(function</a:t>
            </a:r>
            <a:r>
              <a:rPr lang="en-US" sz="2000" dirty="0" smtClean="0"/>
              <a:t>(){</a:t>
            </a:r>
            <a:r>
              <a:rPr lang="en-US" sz="2000" dirty="0"/>
              <a:t/>
            </a:r>
            <a:br>
              <a:rPr lang="en-US" sz="2000" dirty="0"/>
            </a:br>
            <a:r>
              <a:rPr lang="en-US" sz="2000" dirty="0"/>
              <a:t>   </a:t>
            </a:r>
            <a:r>
              <a:rPr lang="en-US" sz="2000" i="1" dirty="0"/>
              <a:t>// jQuery methods go here</a:t>
            </a:r>
            <a:r>
              <a:rPr lang="en-US" sz="2000" i="1" dirty="0" smtClean="0"/>
              <a:t>...</a:t>
            </a:r>
            <a:r>
              <a:rPr lang="en-US" sz="2000" dirty="0"/>
              <a:t/>
            </a:r>
            <a:br>
              <a:rPr lang="en-US" sz="2000" dirty="0"/>
            </a:br>
            <a:r>
              <a:rPr lang="en-US" sz="2000" dirty="0"/>
              <a:t>})</a:t>
            </a:r>
          </a:p>
        </p:txBody>
      </p:sp>
    </p:spTree>
    <p:extLst>
      <p:ext uri="{BB962C8B-B14F-4D97-AF65-F5344CB8AC3E}">
        <p14:creationId xmlns:p14="http://schemas.microsoft.com/office/powerpoint/2010/main" val="4221183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selectors</a:t>
            </a:r>
            <a:endParaRPr lang="en-US" dirty="0"/>
          </a:p>
        </p:txBody>
      </p:sp>
      <p:sp>
        <p:nvSpPr>
          <p:cNvPr id="5" name="Content Placeholder 4"/>
          <p:cNvSpPr>
            <a:spLocks noGrp="1"/>
          </p:cNvSpPr>
          <p:nvPr>
            <p:ph idx="1"/>
          </p:nvPr>
        </p:nvSpPr>
        <p:spPr/>
        <p:txBody>
          <a:bodyPr>
            <a:normAutofit/>
          </a:bodyPr>
          <a:lstStyle/>
          <a:p>
            <a:pPr marL="0" indent="0">
              <a:buNone/>
            </a:pPr>
            <a:r>
              <a:rPr lang="en-US" sz="2000" dirty="0"/>
              <a:t>jQuery selectors are one of the most important parts of the jQuery library</a:t>
            </a:r>
            <a:r>
              <a:rPr lang="en-US" sz="2000" dirty="0" smtClean="0"/>
              <a:t>.</a:t>
            </a:r>
          </a:p>
          <a:p>
            <a:pPr marL="0" indent="0">
              <a:buNone/>
            </a:pPr>
            <a:r>
              <a:rPr lang="en-US" sz="2000" dirty="0"/>
              <a:t>jQuery selectors allow you to select and manipulate HTML element(s</a:t>
            </a:r>
            <a:r>
              <a:rPr lang="en-US" sz="2000" dirty="0" smtClean="0"/>
              <a:t>).</a:t>
            </a:r>
          </a:p>
          <a:p>
            <a:pPr marL="0" indent="0">
              <a:buNone/>
            </a:pPr>
            <a:r>
              <a:rPr lang="en-US" sz="2000" dirty="0" smtClean="0"/>
              <a:t>jQuery </a:t>
            </a:r>
            <a:r>
              <a:rPr lang="en-US" sz="2000" dirty="0"/>
              <a:t>selectors are used to "find" (or select) HTML elements based on their id, classes, types, attributes, values of attributes and much more. It's based on the </a:t>
            </a:r>
            <a:r>
              <a:rPr lang="en-US" sz="2000" dirty="0" smtClean="0"/>
              <a:t>existing </a:t>
            </a:r>
            <a:r>
              <a:rPr lang="en-US" sz="2000" dirty="0" smtClean="0">
                <a:hlinkClick r:id="rId2"/>
              </a:rPr>
              <a:t>CSS </a:t>
            </a:r>
            <a:r>
              <a:rPr lang="en-US" sz="2000" dirty="0">
                <a:hlinkClick r:id="rId2"/>
              </a:rPr>
              <a:t>Selectors</a:t>
            </a:r>
            <a:r>
              <a:rPr lang="en-US" sz="2000" dirty="0"/>
              <a:t>, and in addition, it has some own custom selectors</a:t>
            </a:r>
            <a:r>
              <a:rPr lang="en-US" sz="2000" dirty="0" smtClean="0"/>
              <a:t>.</a:t>
            </a:r>
          </a:p>
          <a:p>
            <a:pPr marL="0" indent="0">
              <a:buNone/>
            </a:pPr>
            <a:r>
              <a:rPr lang="en-US" sz="2000" b="1" dirty="0" smtClean="0"/>
              <a:t>Example</a:t>
            </a:r>
          </a:p>
          <a:p>
            <a:pPr marL="0" indent="0">
              <a:buNone/>
            </a:pPr>
            <a:r>
              <a:rPr lang="en-US" sz="2000" dirty="0"/>
              <a:t>$(document).ready(function(){</a:t>
            </a:r>
            <a:br>
              <a:rPr lang="en-US" sz="2000" dirty="0"/>
            </a:br>
            <a:r>
              <a:rPr lang="en-US" sz="2000" dirty="0"/>
              <a:t>    $("button").click(function(){</a:t>
            </a:r>
            <a:br>
              <a:rPr lang="en-US" sz="2000" dirty="0"/>
            </a:br>
            <a:r>
              <a:rPr lang="en-US" sz="2000" dirty="0"/>
              <a:t>        $("p").hide();</a:t>
            </a:r>
            <a:br>
              <a:rPr lang="en-US" sz="2000" dirty="0"/>
            </a:br>
            <a:r>
              <a:rPr lang="en-US" sz="2000" dirty="0"/>
              <a:t>    });</a:t>
            </a:r>
            <a:br>
              <a:rPr lang="en-US" sz="2000" dirty="0"/>
            </a:br>
            <a:r>
              <a:rPr lang="en-US" sz="2000" dirty="0"/>
              <a:t>});</a:t>
            </a:r>
          </a:p>
        </p:txBody>
      </p:sp>
    </p:spTree>
    <p:extLst>
      <p:ext uri="{BB962C8B-B14F-4D97-AF65-F5344CB8AC3E}">
        <p14:creationId xmlns:p14="http://schemas.microsoft.com/office/powerpoint/2010/main" val="2626005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selectors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06644521"/>
              </p:ext>
            </p:extLst>
          </p:nvPr>
        </p:nvGraphicFramePr>
        <p:xfrm>
          <a:off x="628650" y="1262063"/>
          <a:ext cx="8054032" cy="3595790"/>
        </p:xfrm>
        <a:graphic>
          <a:graphicData uri="http://schemas.openxmlformats.org/drawingml/2006/table">
            <a:tbl>
              <a:tblPr firstRow="1" bandRow="1">
                <a:tableStyleId>{5C22544A-7EE6-4342-B048-85BDC9FD1C3A}</a:tableStyleId>
              </a:tblPr>
              <a:tblGrid>
                <a:gridCol w="3078377"/>
                <a:gridCol w="4975655"/>
              </a:tblGrid>
              <a:tr h="359579">
                <a:tc>
                  <a:txBody>
                    <a:bodyPr/>
                    <a:lstStyle/>
                    <a:p>
                      <a:r>
                        <a:rPr lang="en-US" sz="1350" b="1" i="0" kern="1200" dirty="0" smtClean="0">
                          <a:solidFill>
                            <a:schemeClr val="lt1"/>
                          </a:solidFill>
                          <a:effectLst/>
                          <a:latin typeface="+mn-lt"/>
                          <a:ea typeface="+mn-ea"/>
                          <a:cs typeface="+mn-cs"/>
                        </a:rPr>
                        <a:t>Syntax</a:t>
                      </a:r>
                      <a:endParaRPr lang="en-US" dirty="0"/>
                    </a:p>
                  </a:txBody>
                  <a:tcPr/>
                </a:tc>
                <a:tc>
                  <a:txBody>
                    <a:bodyPr/>
                    <a:lstStyle/>
                    <a:p>
                      <a:r>
                        <a:rPr lang="en-US" sz="1350" b="1" i="0" kern="1200" dirty="0" smtClean="0">
                          <a:solidFill>
                            <a:schemeClr val="lt1"/>
                          </a:solidFill>
                          <a:effectLst/>
                          <a:latin typeface="+mn-lt"/>
                          <a:ea typeface="+mn-ea"/>
                          <a:cs typeface="+mn-cs"/>
                        </a:rPr>
                        <a:t>Description</a:t>
                      </a:r>
                      <a:endParaRPr lang="en-US" dirty="0"/>
                    </a:p>
                  </a:txBody>
                  <a:tcPr/>
                </a:tc>
              </a:tr>
              <a:tr h="359579">
                <a:tc>
                  <a:txBody>
                    <a:bodyPr/>
                    <a:lstStyle/>
                    <a:p>
                      <a:r>
                        <a:rPr lang="en-US" sz="1350" b="0" i="0" kern="1200" dirty="0" smtClean="0">
                          <a:solidFill>
                            <a:schemeClr val="dk1"/>
                          </a:solidFill>
                          <a:effectLst/>
                          <a:latin typeface="+mn-lt"/>
                          <a:ea typeface="+mn-ea"/>
                          <a:cs typeface="+mn-cs"/>
                        </a:rPr>
                        <a:t>$("*")</a:t>
                      </a:r>
                      <a:endParaRPr lang="en-US" dirty="0"/>
                    </a:p>
                  </a:txBody>
                  <a:tcPr/>
                </a:tc>
                <a:tc>
                  <a:txBody>
                    <a:bodyPr/>
                    <a:lstStyle/>
                    <a:p>
                      <a:r>
                        <a:rPr lang="en-US" sz="1350" b="0" i="0" kern="1200" dirty="0" smtClean="0">
                          <a:solidFill>
                            <a:schemeClr val="dk1"/>
                          </a:solidFill>
                          <a:effectLst/>
                          <a:latin typeface="+mn-lt"/>
                          <a:ea typeface="+mn-ea"/>
                          <a:cs typeface="+mn-cs"/>
                        </a:rPr>
                        <a:t>Selects all elements</a:t>
                      </a:r>
                      <a:endParaRPr lang="en-US" dirty="0"/>
                    </a:p>
                  </a:txBody>
                  <a:tcPr/>
                </a:tc>
              </a:tr>
              <a:tr h="359579">
                <a:tc>
                  <a:txBody>
                    <a:bodyPr/>
                    <a:lstStyle/>
                    <a:p>
                      <a:pPr fontAlgn="t"/>
                      <a:r>
                        <a:rPr lang="en-US" dirty="0">
                          <a:effectLst/>
                        </a:rPr>
                        <a:t>$(this)</a:t>
                      </a:r>
                    </a:p>
                  </a:txBody>
                  <a:tcPr marL="76200" marR="76200" marT="76200" marB="76200"/>
                </a:tc>
                <a:tc>
                  <a:txBody>
                    <a:bodyPr/>
                    <a:lstStyle/>
                    <a:p>
                      <a:pPr fontAlgn="t"/>
                      <a:r>
                        <a:rPr lang="en-US" dirty="0">
                          <a:effectLst/>
                        </a:rPr>
                        <a:t>Selects the current HTML element</a:t>
                      </a:r>
                    </a:p>
                  </a:txBody>
                  <a:tcPr marL="76200" marR="76200" marT="76200" marB="76200"/>
                </a:tc>
              </a:tr>
              <a:tr h="359579">
                <a:tc>
                  <a:txBody>
                    <a:bodyPr/>
                    <a:lstStyle/>
                    <a:p>
                      <a:pPr fontAlgn="t"/>
                      <a:r>
                        <a:rPr lang="en-US" dirty="0">
                          <a:effectLst/>
                        </a:rPr>
                        <a:t>$("</a:t>
                      </a:r>
                      <a:r>
                        <a:rPr lang="en-US" dirty="0" err="1">
                          <a:effectLst/>
                        </a:rPr>
                        <a:t>p.intro</a:t>
                      </a:r>
                      <a:r>
                        <a:rPr lang="en-US" dirty="0">
                          <a:effectLst/>
                        </a:rPr>
                        <a:t>")</a:t>
                      </a:r>
                    </a:p>
                  </a:txBody>
                  <a:tcPr marL="76200" marR="76200" marT="76200" marB="76200"/>
                </a:tc>
                <a:tc>
                  <a:txBody>
                    <a:bodyPr/>
                    <a:lstStyle/>
                    <a:p>
                      <a:pPr fontAlgn="t"/>
                      <a:r>
                        <a:rPr lang="en-US" dirty="0">
                          <a:effectLst/>
                        </a:rPr>
                        <a:t>Selects all &lt;p&gt; elements with class="intro"</a:t>
                      </a:r>
                    </a:p>
                  </a:txBody>
                  <a:tcPr marL="76200" marR="76200" marT="76200" marB="76200"/>
                </a:tc>
              </a:tr>
              <a:tr h="359579">
                <a:tc>
                  <a:txBody>
                    <a:bodyPr/>
                    <a:lstStyle/>
                    <a:p>
                      <a:pPr fontAlgn="t"/>
                      <a:r>
                        <a:rPr lang="en-US" dirty="0">
                          <a:effectLst/>
                        </a:rPr>
                        <a:t>$("p:first")</a:t>
                      </a:r>
                    </a:p>
                  </a:txBody>
                  <a:tcPr marL="76200" marR="76200" marT="76200" marB="76200"/>
                </a:tc>
                <a:tc>
                  <a:txBody>
                    <a:bodyPr/>
                    <a:lstStyle/>
                    <a:p>
                      <a:pPr fontAlgn="t"/>
                      <a:r>
                        <a:rPr lang="en-US" dirty="0">
                          <a:effectLst/>
                        </a:rPr>
                        <a:t>Selects the first &lt;p&gt; element</a:t>
                      </a:r>
                    </a:p>
                  </a:txBody>
                  <a:tcPr marL="76200" marR="76200" marT="76200" marB="76200"/>
                </a:tc>
              </a:tr>
              <a:tr h="359579">
                <a:tc>
                  <a:txBody>
                    <a:bodyPr/>
                    <a:lstStyle/>
                    <a:p>
                      <a:pPr fontAlgn="t"/>
                      <a:r>
                        <a:rPr lang="en-US" dirty="0">
                          <a:effectLst/>
                        </a:rPr>
                        <a:t>$("</a:t>
                      </a:r>
                      <a:r>
                        <a:rPr lang="en-US" dirty="0" err="1">
                          <a:effectLst/>
                        </a:rPr>
                        <a:t>ul</a:t>
                      </a:r>
                      <a:r>
                        <a:rPr lang="en-US" dirty="0">
                          <a:effectLst/>
                        </a:rPr>
                        <a:t> </a:t>
                      </a:r>
                      <a:r>
                        <a:rPr lang="en-US" dirty="0" err="1">
                          <a:effectLst/>
                        </a:rPr>
                        <a:t>li:first</a:t>
                      </a:r>
                      <a:r>
                        <a:rPr lang="en-US" dirty="0">
                          <a:effectLst/>
                        </a:rPr>
                        <a:t>")</a:t>
                      </a:r>
                    </a:p>
                  </a:txBody>
                  <a:tcPr marL="76200" marR="76200" marT="76200" marB="76200"/>
                </a:tc>
                <a:tc>
                  <a:txBody>
                    <a:bodyPr/>
                    <a:lstStyle/>
                    <a:p>
                      <a:pPr fontAlgn="t"/>
                      <a:r>
                        <a:rPr lang="en-US" dirty="0">
                          <a:effectLst/>
                        </a:rPr>
                        <a:t>Selects the first &lt;li&gt; element of the first &lt;</a:t>
                      </a:r>
                      <a:r>
                        <a:rPr lang="en-US" dirty="0" err="1">
                          <a:effectLst/>
                        </a:rPr>
                        <a:t>ul</a:t>
                      </a:r>
                      <a:r>
                        <a:rPr lang="en-US" dirty="0">
                          <a:effectLst/>
                        </a:rPr>
                        <a:t>&gt;</a:t>
                      </a:r>
                    </a:p>
                  </a:txBody>
                  <a:tcPr marL="76200" marR="76200" marT="76200" marB="76200"/>
                </a:tc>
              </a:tr>
              <a:tr h="359579">
                <a:tc>
                  <a:txBody>
                    <a:bodyPr/>
                    <a:lstStyle/>
                    <a:p>
                      <a:pPr fontAlgn="t"/>
                      <a:r>
                        <a:rPr lang="en-US" dirty="0">
                          <a:effectLst/>
                        </a:rPr>
                        <a:t>$("</a:t>
                      </a:r>
                      <a:r>
                        <a:rPr lang="en-US" dirty="0" err="1">
                          <a:effectLst/>
                        </a:rPr>
                        <a:t>ul</a:t>
                      </a:r>
                      <a:r>
                        <a:rPr lang="en-US" dirty="0">
                          <a:effectLst/>
                        </a:rPr>
                        <a:t> </a:t>
                      </a:r>
                      <a:r>
                        <a:rPr lang="en-US" dirty="0" err="1">
                          <a:effectLst/>
                        </a:rPr>
                        <a:t>li:first-child</a:t>
                      </a:r>
                      <a:r>
                        <a:rPr lang="en-US" dirty="0">
                          <a:effectLst/>
                        </a:rPr>
                        <a:t>")</a:t>
                      </a:r>
                    </a:p>
                  </a:txBody>
                  <a:tcPr marL="76200" marR="76200" marT="76200" marB="76200"/>
                </a:tc>
                <a:tc>
                  <a:txBody>
                    <a:bodyPr/>
                    <a:lstStyle/>
                    <a:p>
                      <a:pPr fontAlgn="t"/>
                      <a:r>
                        <a:rPr lang="en-US" dirty="0">
                          <a:effectLst/>
                        </a:rPr>
                        <a:t>Selects the first &lt;li&gt; element of every &lt;</a:t>
                      </a:r>
                      <a:r>
                        <a:rPr lang="en-US" dirty="0" err="1">
                          <a:effectLst/>
                        </a:rPr>
                        <a:t>ul</a:t>
                      </a:r>
                      <a:r>
                        <a:rPr lang="en-US" dirty="0">
                          <a:effectLst/>
                        </a:rPr>
                        <a:t>&gt;</a:t>
                      </a:r>
                    </a:p>
                  </a:txBody>
                  <a:tcPr marL="76200" marR="76200" marT="76200" marB="76200"/>
                </a:tc>
              </a:tr>
              <a:tr h="359579">
                <a:tc>
                  <a:txBody>
                    <a:bodyPr/>
                    <a:lstStyle/>
                    <a:p>
                      <a:pPr fontAlgn="t"/>
                      <a:r>
                        <a:rPr lang="en-US" dirty="0">
                          <a:effectLst/>
                        </a:rPr>
                        <a:t>$("[</a:t>
                      </a:r>
                      <a:r>
                        <a:rPr lang="en-US" dirty="0" err="1">
                          <a:effectLst/>
                        </a:rPr>
                        <a:t>href</a:t>
                      </a:r>
                      <a:r>
                        <a:rPr lang="en-US" dirty="0">
                          <a:effectLst/>
                        </a:rPr>
                        <a:t>]")</a:t>
                      </a:r>
                    </a:p>
                  </a:txBody>
                  <a:tcPr marL="76200" marR="76200" marT="76200" marB="76200"/>
                </a:tc>
                <a:tc>
                  <a:txBody>
                    <a:bodyPr/>
                    <a:lstStyle/>
                    <a:p>
                      <a:pPr fontAlgn="t"/>
                      <a:r>
                        <a:rPr lang="en-US" dirty="0">
                          <a:effectLst/>
                        </a:rPr>
                        <a:t>Selects all elements with an </a:t>
                      </a:r>
                      <a:r>
                        <a:rPr lang="en-US" dirty="0" err="1">
                          <a:effectLst/>
                        </a:rPr>
                        <a:t>href</a:t>
                      </a:r>
                      <a:r>
                        <a:rPr lang="en-US" dirty="0">
                          <a:effectLst/>
                        </a:rPr>
                        <a:t> attribute</a:t>
                      </a:r>
                    </a:p>
                  </a:txBody>
                  <a:tcPr marL="76200" marR="76200" marT="76200" marB="76200"/>
                </a:tc>
              </a:tr>
              <a:tr h="359579">
                <a:tc>
                  <a:txBody>
                    <a:bodyPr/>
                    <a:lstStyle/>
                    <a:p>
                      <a:pPr fontAlgn="t"/>
                      <a:r>
                        <a:rPr lang="en-US" dirty="0">
                          <a:effectLst/>
                        </a:rPr>
                        <a:t>$("</a:t>
                      </a:r>
                      <a:r>
                        <a:rPr lang="en-US" dirty="0" err="1">
                          <a:effectLst/>
                        </a:rPr>
                        <a:t>tr:even</a:t>
                      </a:r>
                      <a:r>
                        <a:rPr lang="en-US" dirty="0">
                          <a:effectLst/>
                        </a:rPr>
                        <a:t>")</a:t>
                      </a:r>
                    </a:p>
                  </a:txBody>
                  <a:tcPr marL="76200" marR="76200" marT="76200" marB="76200"/>
                </a:tc>
                <a:tc>
                  <a:txBody>
                    <a:bodyPr/>
                    <a:lstStyle/>
                    <a:p>
                      <a:pPr fontAlgn="t"/>
                      <a:r>
                        <a:rPr lang="en-US" dirty="0">
                          <a:effectLst/>
                        </a:rPr>
                        <a:t>Selects all even &lt;</a:t>
                      </a:r>
                      <a:r>
                        <a:rPr lang="en-US" dirty="0" err="1">
                          <a:effectLst/>
                        </a:rPr>
                        <a:t>tr</a:t>
                      </a:r>
                      <a:r>
                        <a:rPr lang="en-US" dirty="0">
                          <a:effectLst/>
                        </a:rPr>
                        <a:t>&gt; elements</a:t>
                      </a:r>
                    </a:p>
                  </a:txBody>
                  <a:tcPr marL="76200" marR="76200" marT="76200" marB="76200"/>
                </a:tc>
              </a:tr>
              <a:tr h="359579">
                <a:tc>
                  <a:txBody>
                    <a:bodyPr/>
                    <a:lstStyle/>
                    <a:p>
                      <a:pPr fontAlgn="t"/>
                      <a:r>
                        <a:rPr lang="en-US" dirty="0">
                          <a:effectLst/>
                        </a:rPr>
                        <a:t>$("</a:t>
                      </a:r>
                      <a:r>
                        <a:rPr lang="en-US" dirty="0" err="1">
                          <a:effectLst/>
                        </a:rPr>
                        <a:t>tr:odd</a:t>
                      </a:r>
                      <a:r>
                        <a:rPr lang="en-US" dirty="0">
                          <a:effectLst/>
                        </a:rPr>
                        <a:t>")</a:t>
                      </a:r>
                    </a:p>
                  </a:txBody>
                  <a:tcPr marL="76200" marR="76200" marT="76200" marB="76200"/>
                </a:tc>
                <a:tc>
                  <a:txBody>
                    <a:bodyPr/>
                    <a:lstStyle/>
                    <a:p>
                      <a:pPr fontAlgn="t"/>
                      <a:r>
                        <a:rPr lang="en-US" dirty="0">
                          <a:effectLst/>
                        </a:rPr>
                        <a:t>Selects all odd &lt;</a:t>
                      </a:r>
                      <a:r>
                        <a:rPr lang="en-US" dirty="0" err="1">
                          <a:effectLst/>
                        </a:rPr>
                        <a:t>tr</a:t>
                      </a:r>
                      <a:r>
                        <a:rPr lang="en-US" dirty="0">
                          <a:effectLst/>
                        </a:rPr>
                        <a:t>&gt; elements</a:t>
                      </a:r>
                    </a:p>
                  </a:txBody>
                  <a:tcPr marL="76200" marR="76200" marT="76200" marB="76200"/>
                </a:tc>
              </a:tr>
            </a:tbl>
          </a:graphicData>
        </a:graphic>
      </p:graphicFrame>
    </p:spTree>
    <p:extLst>
      <p:ext uri="{BB962C8B-B14F-4D97-AF65-F5344CB8AC3E}">
        <p14:creationId xmlns:p14="http://schemas.microsoft.com/office/powerpoint/2010/main" val="3474460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7" ma:contentTypeDescription="Create a new document." ma:contentTypeScope="" ma:versionID="0b727759c44e4b306d1de38c33a8d43a">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28d5caaacd1a162c8122fcb1df7138e"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984616-ACC1-49C7-A3E0-BF5F5B1764EB}"/>
</file>

<file path=customXml/itemProps2.xml><?xml version="1.0" encoding="utf-8"?>
<ds:datastoreItem xmlns:ds="http://schemas.openxmlformats.org/officeDocument/2006/customXml" ds:itemID="{FD288894-BD61-49A2-B1E8-D5A7F9F694AF}">
  <ds:schemaRefs>
    <ds:schemaRef ds:uri="http://schemas.microsoft.com/sharepoint/v3/contenttype/forms"/>
  </ds:schemaRefs>
</ds:datastoreItem>
</file>

<file path=customXml/itemProps3.xml><?xml version="1.0" encoding="utf-8"?>
<ds:datastoreItem xmlns:ds="http://schemas.openxmlformats.org/officeDocument/2006/customXml" ds:itemID="{5CB0D325-FA44-4115-9CE2-95CE715AD67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SummerWorkshop-New</Template>
  <TotalTime>2728</TotalTime>
  <Words>1005</Words>
  <Application>Microsoft Office PowerPoint</Application>
  <PresentationFormat>On-screen Show (4:3)</PresentationFormat>
  <Paragraphs>166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Franklin Gothic Book</vt:lpstr>
      <vt:lpstr>Franklin Gothic Medium</vt:lpstr>
      <vt:lpstr>Office Theme</vt:lpstr>
      <vt:lpstr>jquery</vt:lpstr>
      <vt:lpstr>Introduction</vt:lpstr>
      <vt:lpstr>What is jquery?</vt:lpstr>
      <vt:lpstr>Why jQuery?</vt:lpstr>
      <vt:lpstr>jQuery Get Started</vt:lpstr>
      <vt:lpstr>jQuery syntax</vt:lpstr>
      <vt:lpstr>jQuery syntax</vt:lpstr>
      <vt:lpstr>jQuery selectors</vt:lpstr>
      <vt:lpstr>jQuery selectors</vt:lpstr>
      <vt:lpstr>jQuery events</vt:lpstr>
      <vt:lpstr>jQuery events</vt:lpstr>
      <vt:lpstr>jQuery events</vt:lpstr>
      <vt:lpstr>jQuery events</vt:lpstr>
      <vt:lpstr>jQuery events</vt:lpstr>
      <vt:lpstr>jQuery events</vt:lpstr>
      <vt:lpstr>jQuery effects</vt:lpstr>
      <vt:lpstr>jQuery effects</vt:lpstr>
      <vt:lpstr>jQuery animation</vt:lpstr>
      <vt:lpstr>jQuery animation</vt:lpstr>
      <vt:lpstr>jQuery animation</vt:lpstr>
      <vt:lpstr>ajax</vt:lpstr>
      <vt:lpstr>ajax</vt:lpstr>
      <vt:lpstr>ajax</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Constantin Andronic</cp:lastModifiedBy>
  <cp:revision>382</cp:revision>
  <dcterms:created xsi:type="dcterms:W3CDTF">2014-05-22T08:31:16Z</dcterms:created>
  <dcterms:modified xsi:type="dcterms:W3CDTF">2016-08-23T05:38:04Z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