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0" r:id="rId8"/>
    <p:sldId id="281" r:id="rId9"/>
    <p:sldId id="282" r:id="rId10"/>
    <p:sldId id="283" r:id="rId11"/>
    <p:sldId id="284" r:id="rId12"/>
    <p:sldId id="285" r:id="rId13"/>
    <p:sldId id="286" r:id="rId14"/>
    <p:sldId id="287" r:id="rId15"/>
    <p:sldId id="288" r:id="rId16"/>
    <p:sldId id="289" r:id="rId17"/>
    <p:sldId id="291" r:id="rId18"/>
    <p:sldId id="292" r:id="rId19"/>
    <p:sldId id="293" r:id="rId20"/>
    <p:sldId id="295" r:id="rId21"/>
    <p:sldId id="294" r:id="rId22"/>
    <p:sldId id="300" r:id="rId23"/>
    <p:sldId id="296" r:id="rId24"/>
    <p:sldId id="297" r:id="rId25"/>
    <p:sldId id="298" r:id="rId26"/>
    <p:sldId id="299" r:id="rId27"/>
    <p:sldId id="26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Referential_integrity"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nsistency_(database_systems)" TargetMode="External"/><Relationship Id="rId2" Type="http://schemas.openxmlformats.org/officeDocument/2006/relationships/hyperlink" Target="https://en.wikipedia.org/wiki/Atomicity_(database_systems)" TargetMode="External"/><Relationship Id="rId1" Type="http://schemas.openxmlformats.org/officeDocument/2006/relationships/slideLayout" Target="../slideLayouts/slideLayout1.xml"/><Relationship Id="rId6" Type="http://schemas.openxmlformats.org/officeDocument/2006/relationships/hyperlink" Target="https://en.wikipedia.org/wiki/Crash_(computing)" TargetMode="External"/><Relationship Id="rId5" Type="http://schemas.openxmlformats.org/officeDocument/2006/relationships/hyperlink" Target="https://en.wikipedia.org/wiki/Durability_(computer_science)" TargetMode="External"/><Relationship Id="rId4" Type="http://schemas.openxmlformats.org/officeDocument/2006/relationships/hyperlink" Target="https://en.wikipedia.org/wiki/Isolation_(database_system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Relation_(database)" TargetMode="External"/><Relationship Id="rId3" Type="http://schemas.openxmlformats.org/officeDocument/2006/relationships/hyperlink" Target="https://en.wikipedia.org/wiki/Database" TargetMode="External"/><Relationship Id="rId7" Type="http://schemas.openxmlformats.org/officeDocument/2006/relationships/hyperlink" Target="https://en.wikipedia.org/wiki/Relational_model" TargetMode="External"/><Relationship Id="rId2" Type="http://schemas.openxmlformats.org/officeDocument/2006/relationships/hyperlink" Target="https://en.wikipedia.org/wiki/Table_(information)" TargetMode="External"/><Relationship Id="rId1" Type="http://schemas.openxmlformats.org/officeDocument/2006/relationships/slideLayout" Target="../slideLayouts/slideLayout1.xml"/><Relationship Id="rId6" Type="http://schemas.openxmlformats.org/officeDocument/2006/relationships/hyperlink" Target="https://en.wikipedia.org/wiki/Row_(database)" TargetMode="External"/><Relationship Id="rId5" Type="http://schemas.openxmlformats.org/officeDocument/2006/relationships/hyperlink" Target="https://en.wikipedia.org/wiki/Column_(database)" TargetMode="External"/><Relationship Id="rId10" Type="http://schemas.openxmlformats.org/officeDocument/2006/relationships/hyperlink" Target="https://en.wikipedia.org/wiki/Tuple" TargetMode="External"/><Relationship Id="rId4" Type="http://schemas.openxmlformats.org/officeDocument/2006/relationships/hyperlink" Target="https://en.wikipedia.org/wiki/Field_(computer_science)" TargetMode="External"/><Relationship Id="rId9" Type="http://schemas.openxmlformats.org/officeDocument/2006/relationships/hyperlink" Target="https://en.wikipedia.org/wiki/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qlhints.com/tag/convert-vs-pars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err="1"/>
              <a:t>DataBase</a:t>
            </a:r>
            <a:r>
              <a:rPr lang="en-US" dirty="0"/>
              <a:t> Introduction</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endParaRPr lang="en-GB" dirty="0"/>
          </a:p>
        </p:txBody>
      </p:sp>
      <p:sp>
        <p:nvSpPr>
          <p:cNvPr id="3" name="Content Placeholder 2"/>
          <p:cNvSpPr>
            <a:spLocks noGrp="1"/>
          </p:cNvSpPr>
          <p:nvPr>
            <p:ph idx="1"/>
          </p:nvPr>
        </p:nvSpPr>
        <p:spPr/>
        <p:txBody>
          <a:bodyPr numCol="1">
            <a:noAutofit/>
          </a:bodyPr>
          <a:lstStyle/>
          <a:p>
            <a:pPr algn="just"/>
            <a:r>
              <a:rPr lang="en-US" sz="1600" dirty="0"/>
              <a:t>They show a reference to the Primary Key for a record in another Table and are used for data consistency. E.g. - you cannot create  an order for the product which does not exist at the time of its creation. </a:t>
            </a:r>
            <a:r>
              <a:rPr lang="en-US" sz="1600"/>
              <a:t>This </a:t>
            </a:r>
            <a:r>
              <a:rPr lang="en-US" sz="1600" dirty="0"/>
              <a:t>rule is </a:t>
            </a:r>
            <a:r>
              <a:rPr lang="en-US" sz="1600"/>
              <a:t>called </a:t>
            </a:r>
            <a:r>
              <a:rPr lang="en-US" sz="1600" b="1">
                <a:hlinkClick r:id="rId2" tooltip="Referential integrity"/>
              </a:rPr>
              <a:t>referential </a:t>
            </a:r>
            <a:r>
              <a:rPr lang="en-US" sz="1600" b="1" dirty="0">
                <a:hlinkClick r:id="rId2" tooltip="Referential integrity"/>
              </a:rPr>
              <a:t>integrity constraint</a:t>
            </a:r>
            <a:r>
              <a:rPr lang="en-US" sz="1600" dirty="0"/>
              <a:t> between the two tables</a:t>
            </a:r>
          </a:p>
          <a:p>
            <a:pPr algn="just"/>
            <a:r>
              <a:rPr lang="en-US" sz="1600" dirty="0"/>
              <a:t>The foreign key is defined in a second table, but it refers to the primary key in the first table. </a:t>
            </a:r>
          </a:p>
          <a:p>
            <a:pPr algn="just"/>
            <a:r>
              <a:rPr lang="en-US" sz="1600" dirty="0"/>
              <a:t>These are indicated by 'FK' alongside the field in a Table.</a:t>
            </a:r>
          </a:p>
        </p:txBody>
      </p:sp>
    </p:spTree>
    <p:extLst>
      <p:ext uri="{BB962C8B-B14F-4D97-AF65-F5344CB8AC3E}">
        <p14:creationId xmlns:p14="http://schemas.microsoft.com/office/powerpoint/2010/main" val="355538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endParaRPr lang="en-GB" dirty="0"/>
          </a:p>
        </p:txBody>
      </p:sp>
      <p:pic>
        <p:nvPicPr>
          <p:cNvPr id="4" name="Объект 3"/>
          <p:cNvPicPr>
            <a:picLocks noGrp="1" noChangeAspect="1"/>
          </p:cNvPicPr>
          <p:nvPr>
            <p:ph idx="1"/>
          </p:nvPr>
        </p:nvPicPr>
        <p:blipFill>
          <a:blip r:embed="rId2"/>
          <a:stretch>
            <a:fillRect/>
          </a:stretch>
        </p:blipFill>
        <p:spPr>
          <a:xfrm>
            <a:off x="1004499" y="1171447"/>
            <a:ext cx="4581273" cy="4144962"/>
          </a:xfrm>
          <a:prstGeom prst="rect">
            <a:avLst/>
          </a:prstGeom>
        </p:spPr>
      </p:pic>
    </p:spTree>
    <p:extLst>
      <p:ext uri="{BB962C8B-B14F-4D97-AF65-F5344CB8AC3E}">
        <p14:creationId xmlns:p14="http://schemas.microsoft.com/office/powerpoint/2010/main" val="105991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a:t>
            </a:r>
            <a:endParaRPr lang="en-GB" dirty="0"/>
          </a:p>
        </p:txBody>
      </p:sp>
      <p:sp>
        <p:nvSpPr>
          <p:cNvPr id="3" name="Объект 2"/>
          <p:cNvSpPr>
            <a:spLocks noGrp="1"/>
          </p:cNvSpPr>
          <p:nvPr>
            <p:ph idx="1"/>
          </p:nvPr>
        </p:nvSpPr>
        <p:spPr/>
        <p:txBody>
          <a:bodyPr>
            <a:normAutofit/>
          </a:bodyPr>
          <a:lstStyle/>
          <a:p>
            <a:pPr marL="0" indent="0">
              <a:buNone/>
            </a:pPr>
            <a:r>
              <a:rPr lang="en-US" sz="1800" dirty="0"/>
              <a:t>CREATE TABLE [</a:t>
            </a:r>
            <a:r>
              <a:rPr lang="en-US" sz="1800" dirty="0" err="1"/>
              <a:t>dbo</a:t>
            </a:r>
            <a:r>
              <a:rPr lang="en-US" sz="1800" dirty="0"/>
              <a:t>].[Customers]</a:t>
            </a:r>
          </a:p>
          <a:p>
            <a:pPr marL="0" indent="0">
              <a:buNone/>
            </a:pPr>
            <a:r>
              <a:rPr lang="en-US" sz="1800" dirty="0"/>
              <a:t>(</a:t>
            </a:r>
          </a:p>
          <a:p>
            <a:pPr marL="0" indent="0">
              <a:buNone/>
            </a:pPr>
            <a:r>
              <a:rPr lang="en-US" sz="1800" dirty="0"/>
              <a:t>    [Id]                BIGINT        NOT NULL,</a:t>
            </a:r>
          </a:p>
          <a:p>
            <a:pPr marL="0" indent="0">
              <a:buNone/>
            </a:pPr>
            <a:r>
              <a:rPr lang="en-US" sz="1800" dirty="0"/>
              <a:t>    [Name]              NVARCHAR (50) NOT NULL,</a:t>
            </a:r>
          </a:p>
          <a:p>
            <a:pPr marL="0" indent="0">
              <a:buNone/>
            </a:pPr>
            <a:r>
              <a:rPr lang="en-US" sz="1800" dirty="0"/>
              <a:t>    [</a:t>
            </a:r>
            <a:r>
              <a:rPr lang="en-US" sz="1800" dirty="0" err="1"/>
              <a:t>DefaultPostalCode</a:t>
            </a:r>
            <a:r>
              <a:rPr lang="en-US" sz="1800" dirty="0"/>
              <a:t>] BIGINT        NULL,</a:t>
            </a:r>
          </a:p>
          <a:p>
            <a:pPr marL="0" indent="0">
              <a:buNone/>
            </a:pPr>
            <a:r>
              <a:rPr lang="en-US" sz="1800" dirty="0"/>
              <a:t>    CONSTRAINT [</a:t>
            </a:r>
            <a:r>
              <a:rPr lang="en-US" sz="1800" dirty="0" err="1"/>
              <a:t>PK_Customers</a:t>
            </a:r>
            <a:r>
              <a:rPr lang="en-US" sz="1800" dirty="0"/>
              <a:t>] PRIMARY KEY CLUSTERED ([Id])</a:t>
            </a:r>
          </a:p>
          <a:p>
            <a:pPr marL="0" indent="0">
              <a:buNone/>
            </a:pPr>
            <a:r>
              <a:rPr lang="en-US" sz="1800" dirty="0"/>
              <a:t>);</a:t>
            </a:r>
          </a:p>
        </p:txBody>
      </p:sp>
    </p:spTree>
    <p:extLst>
      <p:ext uri="{BB962C8B-B14F-4D97-AF65-F5344CB8AC3E}">
        <p14:creationId xmlns:p14="http://schemas.microsoft.com/office/powerpoint/2010/main" val="198200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a:t>
            </a:r>
            <a:endParaRPr lang="en-GB" dirty="0"/>
          </a:p>
        </p:txBody>
      </p:sp>
      <p:sp>
        <p:nvSpPr>
          <p:cNvPr id="3" name="Объект 2"/>
          <p:cNvSpPr>
            <a:spLocks noGrp="1"/>
          </p:cNvSpPr>
          <p:nvPr>
            <p:ph idx="1"/>
          </p:nvPr>
        </p:nvSpPr>
        <p:spPr/>
        <p:txBody>
          <a:bodyPr>
            <a:normAutofit/>
          </a:bodyPr>
          <a:lstStyle/>
          <a:p>
            <a:pPr marL="0" indent="0">
              <a:buNone/>
            </a:pPr>
            <a:endParaRPr lang="en-US" sz="1300" dirty="0"/>
          </a:p>
          <a:p>
            <a:pPr marL="0" indent="0">
              <a:buNone/>
            </a:pPr>
            <a:r>
              <a:rPr lang="en-US" sz="1300" dirty="0"/>
              <a:t>CREATE TABLE [</a:t>
            </a:r>
            <a:r>
              <a:rPr lang="en-US" sz="1300" dirty="0" err="1"/>
              <a:t>dbo</a:t>
            </a:r>
            <a:r>
              <a:rPr lang="en-US" sz="1300" dirty="0"/>
              <a:t>].[Orders]</a:t>
            </a:r>
          </a:p>
          <a:p>
            <a:pPr marL="0" indent="0">
              <a:buNone/>
            </a:pPr>
            <a:r>
              <a:rPr lang="en-US" sz="1300" dirty="0"/>
              <a:t>(</a:t>
            </a:r>
          </a:p>
          <a:p>
            <a:pPr marL="0" indent="0">
              <a:buNone/>
            </a:pPr>
            <a:r>
              <a:rPr lang="en-US" sz="1300" dirty="0"/>
              <a:t>    [Id]         BIGINT          NOT NULL,</a:t>
            </a:r>
          </a:p>
          <a:p>
            <a:pPr marL="0" indent="0">
              <a:buNone/>
            </a:pPr>
            <a:r>
              <a:rPr lang="en-US" sz="1300" dirty="0"/>
              <a:t>    [Total]      DECIMAL (18, 0) NOT NULL,</a:t>
            </a:r>
          </a:p>
          <a:p>
            <a:pPr marL="0" indent="0">
              <a:buNone/>
            </a:pPr>
            <a:r>
              <a:rPr lang="en-US" sz="1300" dirty="0"/>
              <a:t>    [</a:t>
            </a:r>
            <a:r>
              <a:rPr lang="en-US" sz="1300" dirty="0" err="1"/>
              <a:t>PostalCode</a:t>
            </a:r>
            <a:r>
              <a:rPr lang="en-US" sz="1300" dirty="0"/>
              <a:t>] BIGINT          NOT NULL,</a:t>
            </a:r>
          </a:p>
          <a:p>
            <a:pPr marL="0" indent="0">
              <a:buNone/>
            </a:pPr>
            <a:r>
              <a:rPr lang="en-US" sz="1300" dirty="0"/>
              <a:t>    [</a:t>
            </a:r>
            <a:r>
              <a:rPr lang="en-US" sz="1300" dirty="0" err="1"/>
              <a:t>CustomerId</a:t>
            </a:r>
            <a:r>
              <a:rPr lang="en-US" sz="1300" dirty="0"/>
              <a:t>] BIGINT          NOT NULL,</a:t>
            </a:r>
          </a:p>
          <a:p>
            <a:pPr marL="0" indent="0">
              <a:buNone/>
            </a:pPr>
            <a:r>
              <a:rPr lang="en-US" sz="1300" dirty="0"/>
              <a:t>    CONSTRAINT [</a:t>
            </a:r>
            <a:r>
              <a:rPr lang="en-US" sz="1300" dirty="0" err="1"/>
              <a:t>PK_Orders</a:t>
            </a:r>
            <a:r>
              <a:rPr lang="en-US" sz="1300" dirty="0"/>
              <a:t>] PRIMARY KEY CLUSTERED ([Id])</a:t>
            </a:r>
          </a:p>
          <a:p>
            <a:pPr marL="0" indent="0">
              <a:buNone/>
            </a:pPr>
            <a:r>
              <a:rPr lang="en-US" sz="1300" dirty="0"/>
              <a:t>);</a:t>
            </a:r>
          </a:p>
          <a:p>
            <a:pPr marL="0" indent="0">
              <a:buNone/>
            </a:pPr>
            <a:endParaRPr lang="en-US" sz="1300" dirty="0"/>
          </a:p>
          <a:p>
            <a:pPr marL="0" indent="0">
              <a:buNone/>
            </a:pPr>
            <a:r>
              <a:rPr lang="en-US" sz="1300" dirty="0"/>
              <a:t>ALTER TABLE [</a:t>
            </a:r>
            <a:r>
              <a:rPr lang="en-US" sz="1300" dirty="0" err="1"/>
              <a:t>dbo</a:t>
            </a:r>
            <a:r>
              <a:rPr lang="en-US" sz="1300" dirty="0"/>
              <a:t>].[Orders] ADD CONSTRAINT [</a:t>
            </a:r>
            <a:r>
              <a:rPr lang="en-US" sz="1300" dirty="0" err="1"/>
              <a:t>Orders_CustomerId</a:t>
            </a:r>
            <a:r>
              <a:rPr lang="en-US" sz="1300" dirty="0"/>
              <a:t>] FOREIGN KEY ([</a:t>
            </a:r>
            <a:r>
              <a:rPr lang="en-US" sz="1300" dirty="0" err="1"/>
              <a:t>CustomerId</a:t>
            </a:r>
            <a:r>
              <a:rPr lang="en-US" sz="1300" dirty="0"/>
              <a:t>]) REFERENCES [</a:t>
            </a:r>
            <a:r>
              <a:rPr lang="en-US" sz="1300" dirty="0" err="1"/>
              <a:t>dbo</a:t>
            </a:r>
            <a:r>
              <a:rPr lang="en-US" sz="1300" dirty="0"/>
              <a:t>].[Customers] ([Id]) ON DELETE NO ACTION ON UPDATE NO ACTION;</a:t>
            </a:r>
          </a:p>
        </p:txBody>
      </p:sp>
    </p:spTree>
    <p:extLst>
      <p:ext uri="{BB962C8B-B14F-4D97-AF65-F5344CB8AC3E}">
        <p14:creationId xmlns:p14="http://schemas.microsoft.com/office/powerpoint/2010/main" val="3794424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Cascades</a:t>
            </a:r>
            <a:endParaRPr lang="en-GB" dirty="0"/>
          </a:p>
        </p:txBody>
      </p:sp>
      <p:sp>
        <p:nvSpPr>
          <p:cNvPr id="3" name="Объект 2"/>
          <p:cNvSpPr>
            <a:spLocks noGrp="1"/>
          </p:cNvSpPr>
          <p:nvPr>
            <p:ph idx="1"/>
          </p:nvPr>
        </p:nvSpPr>
        <p:spPr/>
        <p:txBody>
          <a:bodyPr>
            <a:normAutofit/>
          </a:bodyPr>
          <a:lstStyle/>
          <a:p>
            <a:pPr marL="0" indent="0">
              <a:buNone/>
            </a:pPr>
            <a:endParaRPr lang="en-US" sz="1300" dirty="0"/>
          </a:p>
        </p:txBody>
      </p:sp>
      <p:pic>
        <p:nvPicPr>
          <p:cNvPr id="4" name="Рисунок 3"/>
          <p:cNvPicPr>
            <a:picLocks noChangeAspect="1"/>
          </p:cNvPicPr>
          <p:nvPr/>
        </p:nvPicPr>
        <p:blipFill>
          <a:blip r:embed="rId2"/>
          <a:stretch>
            <a:fillRect/>
          </a:stretch>
        </p:blipFill>
        <p:spPr>
          <a:xfrm>
            <a:off x="821337" y="1343401"/>
            <a:ext cx="6315075" cy="3981450"/>
          </a:xfrm>
          <a:prstGeom prst="rect">
            <a:avLst/>
          </a:prstGeom>
        </p:spPr>
      </p:pic>
    </p:spTree>
    <p:extLst>
      <p:ext uri="{BB962C8B-B14F-4D97-AF65-F5344CB8AC3E}">
        <p14:creationId xmlns:p14="http://schemas.microsoft.com/office/powerpoint/2010/main" val="227140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keys of type Identity</a:t>
            </a:r>
            <a:endParaRPr lang="en-GB" dirty="0"/>
          </a:p>
        </p:txBody>
      </p:sp>
      <p:sp>
        <p:nvSpPr>
          <p:cNvPr id="3" name="Content Placeholder 2"/>
          <p:cNvSpPr>
            <a:spLocks noGrp="1"/>
          </p:cNvSpPr>
          <p:nvPr>
            <p:ph idx="1"/>
          </p:nvPr>
        </p:nvSpPr>
        <p:spPr/>
        <p:txBody>
          <a:bodyPr numCol="1">
            <a:noAutofit/>
          </a:bodyPr>
          <a:lstStyle/>
          <a:p>
            <a:pPr marL="0" indent="0" algn="just">
              <a:buNone/>
            </a:pPr>
            <a:r>
              <a:rPr lang="en-US" sz="1600" dirty="0"/>
              <a:t>CREATE TABLE Persons</a:t>
            </a:r>
          </a:p>
          <a:p>
            <a:pPr marL="0" indent="0" algn="just">
              <a:buNone/>
            </a:pPr>
            <a:r>
              <a:rPr lang="en-US" sz="1600" dirty="0"/>
              <a:t>(</a:t>
            </a:r>
          </a:p>
          <a:p>
            <a:pPr marL="0" indent="0" algn="just">
              <a:buNone/>
            </a:pPr>
            <a:r>
              <a:rPr lang="en-US" sz="1600" dirty="0"/>
              <a:t>    ID    INT   IDENTITY (1, 1) PRIMARY KEY,</a:t>
            </a:r>
          </a:p>
          <a:p>
            <a:pPr marL="0" indent="0" algn="just">
              <a:buNone/>
            </a:pPr>
            <a:r>
              <a:rPr lang="en-US" sz="1600" dirty="0"/>
              <a:t>    </a:t>
            </a:r>
            <a:r>
              <a:rPr lang="en-US" sz="1600" dirty="0" err="1"/>
              <a:t>LastName</a:t>
            </a:r>
            <a:r>
              <a:rPr lang="en-US" sz="1600" dirty="0"/>
              <a:t>  VARCHAR (255) NOT NULL,</a:t>
            </a:r>
          </a:p>
          <a:p>
            <a:pPr marL="0" indent="0" algn="just">
              <a:buNone/>
            </a:pPr>
            <a:r>
              <a:rPr lang="en-US" sz="1600" dirty="0"/>
              <a:t>    </a:t>
            </a:r>
            <a:r>
              <a:rPr lang="en-US" sz="1600" dirty="0" err="1"/>
              <a:t>FirstName</a:t>
            </a:r>
            <a:r>
              <a:rPr lang="en-US" sz="1600" dirty="0"/>
              <a:t> VARCHAR (255) NOT NULL);</a:t>
            </a:r>
          </a:p>
          <a:p>
            <a:pPr marL="0" indent="0" algn="just">
              <a:buNone/>
            </a:pPr>
            <a:r>
              <a:rPr lang="en-US" sz="1600" dirty="0"/>
              <a:t>)</a:t>
            </a:r>
          </a:p>
          <a:p>
            <a:pPr marL="0" indent="0" algn="just">
              <a:buNone/>
            </a:pPr>
            <a:r>
              <a:rPr lang="en-US" sz="1600" dirty="0"/>
              <a:t>Now if we insert we can skip specifying the ID:</a:t>
            </a:r>
          </a:p>
          <a:p>
            <a:pPr marL="0" indent="0" algn="just">
              <a:buNone/>
            </a:pPr>
            <a:r>
              <a:rPr lang="en-US" sz="1600" dirty="0"/>
              <a:t>INSERT  INTO Persons (</a:t>
            </a:r>
            <a:r>
              <a:rPr lang="en-US" sz="1600" dirty="0" err="1"/>
              <a:t>FirstName</a:t>
            </a:r>
            <a:r>
              <a:rPr lang="en-US" sz="1600" dirty="0"/>
              <a:t>, </a:t>
            </a:r>
            <a:r>
              <a:rPr lang="en-US" sz="1600" dirty="0" err="1"/>
              <a:t>LastName</a:t>
            </a:r>
            <a:r>
              <a:rPr lang="en-US" sz="1600" dirty="0"/>
              <a:t>)</a:t>
            </a:r>
          </a:p>
          <a:p>
            <a:pPr marL="0" indent="0" algn="just">
              <a:buNone/>
            </a:pPr>
            <a:r>
              <a:rPr lang="en-US" sz="1600" dirty="0"/>
              <a:t>VALUES              ('Lars', '</a:t>
            </a:r>
            <a:r>
              <a:rPr lang="en-US" sz="1600" dirty="0" err="1"/>
              <a:t>Monsen</a:t>
            </a:r>
            <a:r>
              <a:rPr lang="en-US" sz="1600" dirty="0"/>
              <a:t>');</a:t>
            </a:r>
          </a:p>
          <a:p>
            <a:pPr marL="0" indent="0" algn="just">
              <a:buNone/>
            </a:pPr>
            <a:endParaRPr lang="en-US" sz="1600" dirty="0"/>
          </a:p>
          <a:p>
            <a:pPr marL="0" indent="0" algn="just">
              <a:buNone/>
            </a:pPr>
            <a:r>
              <a:rPr lang="en-US" sz="1600" dirty="0"/>
              <a:t>But the </a:t>
            </a:r>
            <a:r>
              <a:rPr lang="en-US" sz="1600" dirty="0" err="1"/>
              <a:t>autoincrement</a:t>
            </a:r>
            <a:r>
              <a:rPr lang="en-US" sz="1600" dirty="0"/>
              <a:t> id will be generated.</a:t>
            </a:r>
          </a:p>
        </p:txBody>
      </p:sp>
    </p:spTree>
    <p:extLst>
      <p:ext uri="{BB962C8B-B14F-4D97-AF65-F5344CB8AC3E}">
        <p14:creationId xmlns:p14="http://schemas.microsoft.com/office/powerpoint/2010/main" val="11774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NOT NULL Constraint</a:t>
            </a:r>
          </a:p>
        </p:txBody>
      </p:sp>
      <p:sp>
        <p:nvSpPr>
          <p:cNvPr id="3" name="Content Placeholder 2"/>
          <p:cNvSpPr>
            <a:spLocks noGrp="1"/>
          </p:cNvSpPr>
          <p:nvPr>
            <p:ph idx="1"/>
          </p:nvPr>
        </p:nvSpPr>
        <p:spPr/>
        <p:txBody>
          <a:bodyPr numCol="1">
            <a:noAutofit/>
          </a:bodyPr>
          <a:lstStyle/>
          <a:p>
            <a:r>
              <a:rPr lang="en-US" sz="1600" dirty="0"/>
              <a:t>The NOT NULL constraint enforces a column to NOT accept NULL values.</a:t>
            </a:r>
          </a:p>
          <a:p>
            <a:r>
              <a:rPr lang="en-US" sz="1600" dirty="0"/>
              <a:t>The NOT NULL constraint enforces a field to always contain a value. This means that you cannot insert a new record, or update a record without adding a value to this field.</a:t>
            </a:r>
          </a:p>
          <a:p>
            <a:endParaRPr lang="en-US" sz="1600" dirty="0"/>
          </a:p>
          <a:p>
            <a:pPr marL="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PersonsNotNull</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P_Id</a:t>
            </a:r>
            <a:r>
              <a:rPr lang="en-US" sz="1400" dirty="0">
                <a:latin typeface="Courier New" panose="02070309020205020404" pitchFamily="49" charset="0"/>
                <a:cs typeface="Courier New" panose="02070309020205020404" pitchFamily="49" charset="0"/>
              </a:rPr>
              <a:t>      INT           NOT NULL,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VARCHAR (255) NOT NULL,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VARCHAR (255),</a:t>
            </a:r>
          </a:p>
          <a:p>
            <a:pPr marL="0" indent="0">
              <a:buNone/>
            </a:pPr>
            <a:r>
              <a:rPr lang="en-US" sz="1400" dirty="0">
                <a:latin typeface="Courier New" panose="02070309020205020404" pitchFamily="49" charset="0"/>
                <a:cs typeface="Courier New" panose="02070309020205020404" pitchFamily="49" charset="0"/>
              </a:rPr>
              <a:t>    Address   VARCHAR (255),</a:t>
            </a:r>
          </a:p>
          <a:p>
            <a:pPr marL="0" indent="0">
              <a:buNone/>
            </a:pPr>
            <a:r>
              <a:rPr lang="en-US" sz="1400" dirty="0">
                <a:latin typeface="Courier New" panose="02070309020205020404" pitchFamily="49" charset="0"/>
                <a:cs typeface="Courier New" panose="02070309020205020404" pitchFamily="49" charset="0"/>
              </a:rPr>
              <a:t>    City      VARCHAR (255)</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115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CHECK Constraint</a:t>
            </a:r>
          </a:p>
        </p:txBody>
      </p:sp>
      <p:sp>
        <p:nvSpPr>
          <p:cNvPr id="3" name="Content Placeholder 2"/>
          <p:cNvSpPr>
            <a:spLocks noGrp="1"/>
          </p:cNvSpPr>
          <p:nvPr>
            <p:ph idx="1"/>
          </p:nvPr>
        </p:nvSpPr>
        <p:spPr/>
        <p:txBody>
          <a:bodyPr numCol="1">
            <a:noAutofit/>
          </a:bodyPr>
          <a:lstStyle/>
          <a:p>
            <a:r>
              <a:rPr lang="en-US" sz="1600" dirty="0"/>
              <a:t>The CHECK constraint is used to limit the value range that can be placed in a column.</a:t>
            </a:r>
          </a:p>
          <a:p>
            <a:r>
              <a:rPr lang="en-US" sz="1600" dirty="0"/>
              <a:t>If you define a CHECK constraint on a single column it allows only certain values for this column.</a:t>
            </a:r>
          </a:p>
          <a:p>
            <a:pPr marL="0" indent="0">
              <a:buNone/>
            </a:pPr>
            <a:r>
              <a:rPr lang="en-US" sz="1400" dirty="0">
                <a:latin typeface="Courier New" panose="02070309020205020404" pitchFamily="49" charset="0"/>
                <a:cs typeface="Courier New" panose="02070309020205020404" pitchFamily="49" charset="0"/>
              </a:rPr>
              <a:t>ALTER TABLE Persons</a:t>
            </a:r>
          </a:p>
          <a:p>
            <a:pPr marL="0" indent="0">
              <a:buNone/>
            </a:pPr>
            <a:r>
              <a:rPr lang="en-US" sz="1400" dirty="0">
                <a:latin typeface="Courier New" panose="02070309020205020404" pitchFamily="49" charset="0"/>
                <a:cs typeface="Courier New" panose="02070309020205020404" pitchFamily="49" charset="0"/>
              </a:rPr>
              <a:t>    ADD CHECK (Salary &gt; 0);</a:t>
            </a:r>
          </a:p>
          <a:p>
            <a:r>
              <a:rPr lang="en-US" sz="1600" dirty="0"/>
              <a:t>If you define a CHECK constraint on a table it can limit the values in certain columns based on values in other columns in the row.</a:t>
            </a:r>
          </a:p>
          <a:p>
            <a:pPr marL="0" indent="0">
              <a:buNone/>
            </a:pPr>
            <a:r>
              <a:rPr lang="en-US" sz="1400" dirty="0">
                <a:latin typeface="Courier New" panose="02070309020205020404" pitchFamily="49" charset="0"/>
                <a:cs typeface="Courier New" panose="02070309020205020404" pitchFamily="49" charset="0"/>
              </a:rPr>
              <a:t>ALTER TABLE Persons</a:t>
            </a:r>
          </a:p>
          <a:p>
            <a:pPr marL="0" indent="0">
              <a:buNone/>
            </a:pPr>
            <a:r>
              <a:rPr lang="en-US" sz="1400" dirty="0">
                <a:latin typeface="Courier New" panose="02070309020205020404" pitchFamily="49" charset="0"/>
                <a:cs typeface="Courier New" panose="02070309020205020404" pitchFamily="49" charset="0"/>
              </a:rPr>
              <a:t>    ADD CONSTRAINT </a:t>
            </a:r>
            <a:r>
              <a:rPr lang="en-US" sz="1400" dirty="0" err="1">
                <a:latin typeface="Courier New" panose="02070309020205020404" pitchFamily="49" charset="0"/>
                <a:cs typeface="Courier New" panose="02070309020205020404" pitchFamily="49" charset="0"/>
              </a:rPr>
              <a:t>chk_Person</a:t>
            </a:r>
            <a:r>
              <a:rPr lang="en-US" sz="1400" dirty="0">
                <a:latin typeface="Courier New" panose="02070309020205020404" pitchFamily="49" charset="0"/>
                <a:cs typeface="Courier New" panose="02070309020205020404" pitchFamily="49" charset="0"/>
              </a:rPr>
              <a:t> CHECK (Salary &gt; 0</a:t>
            </a:r>
          </a:p>
          <a:p>
            <a:pPr marL="0" indent="0">
              <a:buNone/>
            </a:pPr>
            <a:r>
              <a:rPr lang="en-US" sz="1400" dirty="0">
                <a:latin typeface="Courier New" panose="02070309020205020404" pitchFamily="49" charset="0"/>
                <a:cs typeface="Courier New" panose="02070309020205020404" pitchFamily="49" charset="0"/>
              </a:rPr>
              <a:t>                                     AND Age &gt; 18);</a:t>
            </a:r>
          </a:p>
        </p:txBody>
      </p:sp>
    </p:spTree>
    <p:extLst>
      <p:ext uri="{BB962C8B-B14F-4D97-AF65-F5344CB8AC3E}">
        <p14:creationId xmlns:p14="http://schemas.microsoft.com/office/powerpoint/2010/main" val="303576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DEFAULT Constraint</a:t>
            </a:r>
          </a:p>
        </p:txBody>
      </p:sp>
      <p:sp>
        <p:nvSpPr>
          <p:cNvPr id="3" name="Content Placeholder 2"/>
          <p:cNvSpPr>
            <a:spLocks noGrp="1"/>
          </p:cNvSpPr>
          <p:nvPr>
            <p:ph idx="1"/>
          </p:nvPr>
        </p:nvSpPr>
        <p:spPr/>
        <p:txBody>
          <a:bodyPr numCol="1">
            <a:noAutofit/>
          </a:bodyPr>
          <a:lstStyle/>
          <a:p>
            <a:r>
              <a:rPr lang="en-US" sz="1600" dirty="0"/>
              <a:t>The DEFAULT constraint is used to insert a default value into a column.</a:t>
            </a:r>
          </a:p>
          <a:p>
            <a:r>
              <a:rPr lang="en-US" sz="1600" dirty="0"/>
              <a:t>The default value will be added to all new records, if no other value is specified.</a:t>
            </a:r>
          </a:p>
          <a:p>
            <a:endParaRPr lang="en-US" sz="1600" dirty="0"/>
          </a:p>
          <a:p>
            <a:pPr marL="0" indent="0">
              <a:buNone/>
            </a:pPr>
            <a:r>
              <a:rPr lang="en-US" sz="1400" dirty="0">
                <a:latin typeface="Courier New" panose="02070309020205020404" pitchFamily="49" charset="0"/>
                <a:cs typeface="Courier New" panose="02070309020205020404" pitchFamily="49" charset="0"/>
              </a:rPr>
              <a:t>CREATE TABLE Orders</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O_Id</a:t>
            </a:r>
            <a:r>
              <a:rPr lang="en-US" sz="1400" dirty="0">
                <a:latin typeface="Courier New" panose="02070309020205020404" pitchFamily="49" charset="0"/>
                <a:cs typeface="Courier New" panose="02070309020205020404" pitchFamily="49" charset="0"/>
              </a:rPr>
              <a:t>      INT  NOT NULL,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OrderNo</a:t>
            </a:r>
            <a:r>
              <a:rPr lang="en-US" sz="1400" dirty="0">
                <a:latin typeface="Courier New" panose="02070309020205020404" pitchFamily="49" charset="0"/>
                <a:cs typeface="Courier New" panose="02070309020205020404" pitchFamily="49" charset="0"/>
              </a:rPr>
              <a:t>   INT  NOT NULL,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P_Id</a:t>
            </a:r>
            <a:r>
              <a:rPr lang="en-US" sz="1400" dirty="0">
                <a:latin typeface="Courier New" panose="02070309020205020404" pitchFamily="49" charset="0"/>
                <a:cs typeface="Courier New" panose="02070309020205020404" pitchFamily="49" charset="0"/>
              </a:rPr>
              <a:t>      INT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OrderDate</a:t>
            </a:r>
            <a:r>
              <a:rPr lang="en-US" sz="1400" dirty="0">
                <a:latin typeface="Courier New" panose="02070309020205020404" pitchFamily="49" charset="0"/>
                <a:cs typeface="Courier New" panose="02070309020205020404" pitchFamily="49" charset="0"/>
              </a:rPr>
              <a:t> DATE DEFAULT GETDATE()</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520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UNIQUE Constraint</a:t>
            </a:r>
          </a:p>
        </p:txBody>
      </p:sp>
      <p:sp>
        <p:nvSpPr>
          <p:cNvPr id="3" name="Content Placeholder 2"/>
          <p:cNvSpPr>
            <a:spLocks noGrp="1"/>
          </p:cNvSpPr>
          <p:nvPr>
            <p:ph idx="1"/>
          </p:nvPr>
        </p:nvSpPr>
        <p:spPr/>
        <p:txBody>
          <a:bodyPr numCol="1">
            <a:noAutofit/>
          </a:bodyPr>
          <a:lstStyle/>
          <a:p>
            <a:r>
              <a:rPr lang="en-US" sz="1600" dirty="0"/>
              <a:t>The UNIQUE constraint uniquely identifies each record in a database table.</a:t>
            </a:r>
          </a:p>
          <a:p>
            <a:r>
              <a:rPr lang="en-US" sz="1600" dirty="0"/>
              <a:t>The UNIQUE and PRIMARY KEY constraints both provide a guarantee for uniqueness for a column or set of columns.</a:t>
            </a:r>
          </a:p>
          <a:p>
            <a:r>
              <a:rPr lang="en-US" sz="1600" dirty="0"/>
              <a:t>If one column should be unique:</a:t>
            </a:r>
          </a:p>
          <a:p>
            <a:pPr marL="0" indent="0">
              <a:buNone/>
            </a:pPr>
            <a:r>
              <a:rPr lang="en-US" sz="1400" dirty="0">
                <a:latin typeface="Courier New" panose="02070309020205020404" pitchFamily="49" charset="0"/>
                <a:cs typeface="Courier New" panose="02070309020205020404" pitchFamily="49" charset="0"/>
              </a:rPr>
              <a:t>CREATE TABLE Persons</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P_Id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NOT NULL UNIQUE,</a:t>
            </a:r>
          </a:p>
          <a:p>
            <a:pPr marL="0" indent="0">
              <a:buNone/>
            </a:pP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varchar</a:t>
            </a:r>
            <a:r>
              <a:rPr lang="en-US" sz="1400" dirty="0">
                <a:latin typeface="Courier New" panose="02070309020205020404" pitchFamily="49" charset="0"/>
                <a:cs typeface="Courier New" panose="02070309020205020404" pitchFamily="49" charset="0"/>
              </a:rPr>
              <a:t>(255) NOT NULL</a:t>
            </a:r>
          </a:p>
          <a:p>
            <a:pPr marL="0" indent="0">
              <a:buNone/>
            </a:pPr>
            <a:r>
              <a:rPr lang="en-US" sz="1400" dirty="0">
                <a:latin typeface="Courier New" panose="02070309020205020404" pitchFamily="49" charset="0"/>
                <a:cs typeface="Courier New" panose="02070309020205020404" pitchFamily="49" charset="0"/>
              </a:rPr>
              <a:t>)</a:t>
            </a:r>
            <a:endParaRPr lang="en-US" sz="1400" dirty="0"/>
          </a:p>
          <a:p>
            <a:r>
              <a:rPr lang="en-US" sz="1400" dirty="0"/>
              <a:t>If more than one column should be unique:</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ALTER TABLE Persons</a:t>
            </a:r>
          </a:p>
          <a:p>
            <a:pPr marL="0" indent="0">
              <a:buNone/>
            </a:pPr>
            <a:r>
              <a:rPr lang="en-US" sz="1400" dirty="0">
                <a:latin typeface="Courier New" panose="02070309020205020404" pitchFamily="49" charset="0"/>
                <a:cs typeface="Courier New" panose="02070309020205020404" pitchFamily="49" charset="0"/>
              </a:rPr>
              <a:t>    ADD CONSTRAINT </a:t>
            </a:r>
            <a:r>
              <a:rPr lang="en-US" sz="1400" dirty="0" err="1">
                <a:latin typeface="Courier New" panose="02070309020205020404" pitchFamily="49" charset="0"/>
                <a:cs typeface="Courier New" panose="02070309020205020404" pitchFamily="49" charset="0"/>
              </a:rPr>
              <a:t>uc_PersonID</a:t>
            </a:r>
            <a:r>
              <a:rPr lang="en-US" sz="1400" dirty="0">
                <a:latin typeface="Courier New" panose="02070309020205020404" pitchFamily="49" charset="0"/>
                <a:cs typeface="Courier New" panose="02070309020205020404" pitchFamily="49" charset="0"/>
              </a:rPr>
              <a:t> UNIQUE (</a:t>
            </a:r>
            <a:r>
              <a:rPr lang="en-US" sz="1400" dirty="0" err="1">
                <a:latin typeface="Courier New" panose="02070309020205020404" pitchFamily="49" charset="0"/>
                <a:cs typeface="Courier New" panose="02070309020205020404" pitchFamily="49" charset="0"/>
              </a:rPr>
              <a:t>P_Id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543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Introduction</a:t>
            </a:r>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a:t>Database introduction.</a:t>
            </a:r>
          </a:p>
          <a:p>
            <a:pPr marL="285750" indent="-285750" algn="l">
              <a:buFont typeface="Arial" panose="020B0604020202020204" pitchFamily="34" charset="0"/>
              <a:buChar char="•"/>
            </a:pPr>
            <a:r>
              <a:rPr lang="en-US" dirty="0"/>
              <a:t>What is ACID? </a:t>
            </a:r>
          </a:p>
          <a:p>
            <a:pPr marL="285750" indent="-285750" algn="l">
              <a:buFont typeface="Arial" panose="020B0604020202020204" pitchFamily="34" charset="0"/>
              <a:buChar char="•"/>
            </a:pPr>
            <a:r>
              <a:rPr lang="en-US" dirty="0"/>
              <a:t>Table. </a:t>
            </a:r>
          </a:p>
          <a:p>
            <a:pPr marL="285750" indent="-285750" algn="l">
              <a:buFont typeface="Arial" panose="020B0604020202020204" pitchFamily="34" charset="0"/>
              <a:buChar char="•"/>
            </a:pPr>
            <a:r>
              <a:rPr lang="en-US" dirty="0"/>
              <a:t>Data types. </a:t>
            </a:r>
          </a:p>
          <a:p>
            <a:pPr marL="285750" indent="-285750" algn="l">
              <a:buFont typeface="Arial" panose="020B0604020202020204" pitchFamily="34" charset="0"/>
              <a:buChar char="•"/>
            </a:pPr>
            <a:r>
              <a:rPr lang="en-US" dirty="0"/>
              <a:t>PK and FK.</a:t>
            </a:r>
          </a:p>
          <a:p>
            <a:pPr marL="285750" indent="-285750" algn="l">
              <a:buFont typeface="Arial" panose="020B0604020202020204" pitchFamily="34" charset="0"/>
              <a:buChar char="•"/>
            </a:pPr>
            <a:r>
              <a:rPr lang="en-US" dirty="0"/>
              <a:t>Operations to insert, update, delete data.</a:t>
            </a:r>
          </a:p>
          <a:p>
            <a:pPr marL="285750" indent="-285750" algn="l">
              <a:buFont typeface="Arial" panose="020B0604020202020204" pitchFamily="34" charset="0"/>
              <a:buChar char="•"/>
            </a:pPr>
            <a:r>
              <a:rPr lang="en-US" dirty="0"/>
              <a:t>Constraints, defaults, not-nulls. </a:t>
            </a:r>
          </a:p>
          <a:p>
            <a:pPr marL="285750" indent="-285750" algn="l">
              <a:buFont typeface="Arial" panose="020B0604020202020204" pitchFamily="34" charset="0"/>
              <a:buChar char="•"/>
            </a:pPr>
            <a:r>
              <a:rPr lang="en-US" dirty="0"/>
              <a:t>Using scripts to create Tables in Database.</a:t>
            </a:r>
            <a:endParaRPr lang="en-GB" dirty="0"/>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INSERT INTO Statement</a:t>
            </a:r>
          </a:p>
        </p:txBody>
      </p:sp>
      <p:sp>
        <p:nvSpPr>
          <p:cNvPr id="3" name="Content Placeholder 2"/>
          <p:cNvSpPr>
            <a:spLocks noGrp="1"/>
          </p:cNvSpPr>
          <p:nvPr>
            <p:ph idx="1"/>
          </p:nvPr>
        </p:nvSpPr>
        <p:spPr/>
        <p:txBody>
          <a:bodyPr numCol="1">
            <a:noAutofit/>
          </a:bodyPr>
          <a:lstStyle/>
          <a:p>
            <a:r>
              <a:rPr lang="en-US" sz="1600" dirty="0"/>
              <a:t>The INSERT INTO statement is used to insert new records in a table.</a:t>
            </a:r>
          </a:p>
          <a:p>
            <a:r>
              <a:rPr lang="en-US" sz="1400" dirty="0"/>
              <a:t>The first form does not specify the column names where the data will be inserted, only their values:</a:t>
            </a:r>
          </a:p>
          <a:p>
            <a:pPr marL="0" indent="0">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VALUES (value1, value2, value3, …);</a:t>
            </a:r>
          </a:p>
          <a:p>
            <a:r>
              <a:rPr lang="en-US" sz="1400" dirty="0"/>
              <a:t>The second form specifies both the column names and the values to be inserted:</a:t>
            </a:r>
          </a:p>
          <a:p>
            <a:pPr marL="0" indent="0">
              <a:buNone/>
            </a:pPr>
            <a:r>
              <a:rPr lang="en-US" sz="1400" dirty="0">
                <a:latin typeface="Courier New" panose="02070309020205020404" pitchFamily="49" charset="0"/>
                <a:cs typeface="Courier New" panose="02070309020205020404" pitchFamily="49" charset="0"/>
              </a:rPr>
              <a:t>INSERT  INTO Customers (</a:t>
            </a:r>
            <a:r>
              <a:rPr lang="en-US" sz="1400" dirty="0" err="1">
                <a:latin typeface="Courier New" panose="02070309020205020404" pitchFamily="49" charset="0"/>
                <a:cs typeface="Courier New" panose="02070309020205020404" pitchFamily="49" charset="0"/>
              </a:rPr>
              <a:t>CustomerName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ContactName</a:t>
            </a:r>
            <a:r>
              <a:rPr lang="en-US" sz="1400" dirty="0">
                <a:latin typeface="Courier New" panose="02070309020205020404" pitchFamily="49" charset="0"/>
                <a:cs typeface="Courier New" panose="02070309020205020404" pitchFamily="49" charset="0"/>
              </a:rPr>
              <a:t>, Address, City, </a:t>
            </a:r>
            <a:r>
              <a:rPr lang="en-US" sz="1400" dirty="0" err="1">
                <a:latin typeface="Courier New" panose="02070309020205020404" pitchFamily="49" charset="0"/>
                <a:cs typeface="Courier New" panose="02070309020205020404" pitchFamily="49" charset="0"/>
              </a:rPr>
              <a:t>PostalCode</a:t>
            </a:r>
            <a:r>
              <a:rPr lang="en-US" sz="1400" dirty="0">
                <a:latin typeface="Courier New" panose="02070309020205020404" pitchFamily="49" charset="0"/>
                <a:cs typeface="Courier New" panose="02070309020205020404" pitchFamily="49" charset="0"/>
              </a:rPr>
              <a:t>, Country)</a:t>
            </a:r>
          </a:p>
          <a:p>
            <a:pPr marL="0" indent="0">
              <a:buNone/>
            </a:pPr>
            <a:r>
              <a:rPr lang="en-US" sz="1400" dirty="0">
                <a:latin typeface="Courier New" panose="02070309020205020404" pitchFamily="49" charset="0"/>
                <a:cs typeface="Courier New" panose="02070309020205020404" pitchFamily="49" charset="0"/>
              </a:rPr>
              <a:t>VALUES                ('Cardinal', 'Tom B. </a:t>
            </a:r>
            <a:r>
              <a:rPr lang="en-US" sz="1400" dirty="0" err="1">
                <a:latin typeface="Courier New" panose="02070309020205020404" pitchFamily="49" charset="0"/>
                <a:cs typeface="Courier New" panose="02070309020205020404" pitchFamily="49" charset="0"/>
              </a:rPr>
              <a:t>Erichsen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Skagen</a:t>
            </a:r>
            <a:r>
              <a:rPr lang="en-US" sz="1400" dirty="0">
                <a:latin typeface="Courier New" panose="02070309020205020404" pitchFamily="49" charset="0"/>
                <a:cs typeface="Courier New" panose="02070309020205020404" pitchFamily="49" charset="0"/>
              </a:rPr>
              <a:t> 21', 'Stavanger', '4006', 'Norway');</a:t>
            </a:r>
          </a:p>
        </p:txBody>
      </p:sp>
    </p:spTree>
    <p:extLst>
      <p:ext uri="{BB962C8B-B14F-4D97-AF65-F5344CB8AC3E}">
        <p14:creationId xmlns:p14="http://schemas.microsoft.com/office/powerpoint/2010/main" val="282040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INSERT INTO SELECT</a:t>
            </a:r>
          </a:p>
        </p:txBody>
      </p:sp>
      <p:sp>
        <p:nvSpPr>
          <p:cNvPr id="3" name="Content Placeholder 2"/>
          <p:cNvSpPr>
            <a:spLocks noGrp="1"/>
          </p:cNvSpPr>
          <p:nvPr>
            <p:ph idx="1"/>
          </p:nvPr>
        </p:nvSpPr>
        <p:spPr/>
        <p:txBody>
          <a:bodyPr numCol="1">
            <a:noAutofit/>
          </a:bodyPr>
          <a:lstStyle/>
          <a:p>
            <a:r>
              <a:rPr lang="en-US" sz="1600" dirty="0"/>
              <a:t>The INSERT INTO SELECT statement selects data from one table and inserts it into an existing table. Any existing rows in the target table are unaffected.</a:t>
            </a:r>
          </a:p>
          <a:p>
            <a:r>
              <a:rPr lang="en-US" sz="1400" dirty="0"/>
              <a:t>We can copy all columns from one table to another, existing table:</a:t>
            </a:r>
          </a:p>
          <a:p>
            <a:pPr marL="0" indent="0">
              <a:buNone/>
            </a:pPr>
            <a:r>
              <a:rPr lang="en-US" sz="1400" dirty="0">
                <a:latin typeface="Courier New" panose="02070309020205020404" pitchFamily="49" charset="0"/>
                <a:cs typeface="Courier New" panose="02070309020205020404" pitchFamily="49" charset="0"/>
              </a:rPr>
              <a:t>INSERT INTO table2</a:t>
            </a:r>
          </a:p>
          <a:p>
            <a:pPr marL="0" indent="0">
              <a:buNone/>
            </a:pPr>
            <a:r>
              <a:rPr lang="en-US" sz="1400" dirty="0">
                <a:latin typeface="Courier New" panose="02070309020205020404" pitchFamily="49" charset="0"/>
                <a:cs typeface="Courier New" panose="02070309020205020404" pitchFamily="49" charset="0"/>
              </a:rPr>
              <a:t>SELECT *</a:t>
            </a:r>
          </a:p>
          <a:p>
            <a:pPr marL="0" indent="0">
              <a:buNone/>
            </a:pPr>
            <a:r>
              <a:rPr lang="en-US" sz="1400" dirty="0">
                <a:latin typeface="Courier New" panose="02070309020205020404" pitchFamily="49" charset="0"/>
                <a:cs typeface="Courier New" panose="02070309020205020404" pitchFamily="49" charset="0"/>
              </a:rPr>
              <a:t>FROM   table1;</a:t>
            </a:r>
          </a:p>
          <a:p>
            <a:r>
              <a:rPr lang="en-US" sz="1400" dirty="0"/>
              <a:t>Or we can copy only the columns we want to into another, existing table:</a:t>
            </a:r>
          </a:p>
          <a:p>
            <a:pPr marL="0" indent="0">
              <a:buNone/>
            </a:pPr>
            <a:r>
              <a:rPr lang="en-US" sz="1400" dirty="0">
                <a:latin typeface="Courier New" panose="02070309020205020404" pitchFamily="49" charset="0"/>
                <a:cs typeface="Courier New" panose="02070309020205020404" pitchFamily="49" charset="0"/>
              </a:rPr>
              <a:t>INSERT INTO Customers (</a:t>
            </a:r>
            <a:r>
              <a:rPr lang="en-US" sz="1400" dirty="0" err="1">
                <a:latin typeface="Courier New" panose="02070309020205020404" pitchFamily="49" charset="0"/>
                <a:cs typeface="Courier New" panose="02070309020205020404" pitchFamily="49" charset="0"/>
              </a:rPr>
              <a:t>CustomerName</a:t>
            </a:r>
            <a:r>
              <a:rPr lang="en-US" sz="1400" dirty="0">
                <a:latin typeface="Courier New" panose="02070309020205020404" pitchFamily="49" charset="0"/>
                <a:cs typeface="Courier New" panose="02070309020205020404" pitchFamily="49" charset="0"/>
              </a:rPr>
              <a:t>, Country)</a:t>
            </a:r>
          </a:p>
          <a:p>
            <a:pPr marL="0" indent="0">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SupplierName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Country</a:t>
            </a:r>
          </a:p>
          <a:p>
            <a:pPr marL="0" indent="0">
              <a:buNone/>
            </a:pPr>
            <a:r>
              <a:rPr lang="en-US" sz="1400" dirty="0">
                <a:latin typeface="Courier New" panose="02070309020205020404" pitchFamily="49" charset="0"/>
                <a:cs typeface="Courier New" panose="02070309020205020404" pitchFamily="49" charset="0"/>
              </a:rPr>
              <a:t>FROM   Suppliers</a:t>
            </a:r>
          </a:p>
          <a:p>
            <a:pPr marL="0" indent="0">
              <a:buNone/>
            </a:pPr>
            <a:r>
              <a:rPr lang="en-US" sz="1400" dirty="0">
                <a:latin typeface="Courier New" panose="02070309020205020404" pitchFamily="49" charset="0"/>
                <a:cs typeface="Courier New" panose="02070309020205020404" pitchFamily="49" charset="0"/>
              </a:rPr>
              <a:t>WHERE  Country = 'Germany';</a:t>
            </a:r>
          </a:p>
        </p:txBody>
      </p:sp>
    </p:spTree>
    <p:extLst>
      <p:ext uri="{BB962C8B-B14F-4D97-AF65-F5344CB8AC3E}">
        <p14:creationId xmlns:p14="http://schemas.microsoft.com/office/powerpoint/2010/main" val="681255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UPDATE Statement</a:t>
            </a:r>
          </a:p>
        </p:txBody>
      </p:sp>
      <p:sp>
        <p:nvSpPr>
          <p:cNvPr id="3" name="Content Placeholder 2"/>
          <p:cNvSpPr>
            <a:spLocks noGrp="1"/>
          </p:cNvSpPr>
          <p:nvPr>
            <p:ph idx="1"/>
          </p:nvPr>
        </p:nvSpPr>
        <p:spPr/>
        <p:txBody>
          <a:bodyPr numCol="1">
            <a:noAutofit/>
          </a:bodyPr>
          <a:lstStyle/>
          <a:p>
            <a:r>
              <a:rPr lang="en-US" sz="1600" dirty="0"/>
              <a:t>The UPDATE statement is used to update records in a table.</a:t>
            </a:r>
          </a:p>
          <a:p>
            <a:pPr marL="0" indent="0">
              <a:buNone/>
            </a:pPr>
            <a:r>
              <a:rPr lang="en-US" sz="1400" dirty="0">
                <a:latin typeface="Courier New" panose="02070309020205020404" pitchFamily="49" charset="0"/>
                <a:cs typeface="Courier New" panose="02070309020205020404" pitchFamily="49" charset="0"/>
              </a:rPr>
              <a:t>UPDATE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SET column1=value1,column2=value2</a:t>
            </a:r>
          </a:p>
          <a:p>
            <a:pPr marL="0" indent="0">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some_column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some_value</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UPDATE  Customers</a:t>
            </a:r>
          </a:p>
          <a:p>
            <a:pPr marL="0" indent="0">
              <a:buNone/>
            </a:pPr>
            <a:r>
              <a:rPr lang="en-US" sz="1400" dirty="0">
                <a:latin typeface="Courier New" panose="02070309020205020404" pitchFamily="49" charset="0"/>
                <a:cs typeface="Courier New" panose="02070309020205020404" pitchFamily="49" charset="0"/>
              </a:rPr>
              <a:t>    SET </a:t>
            </a:r>
            <a:r>
              <a:rPr lang="en-US" sz="1400" dirty="0" err="1">
                <a:latin typeface="Courier New" panose="02070309020205020404" pitchFamily="49" charset="0"/>
                <a:cs typeface="Courier New" panose="02070309020205020404" pitchFamily="49" charset="0"/>
              </a:rPr>
              <a:t>ContactName</a:t>
            </a:r>
            <a:r>
              <a:rPr lang="en-US" sz="1400" dirty="0">
                <a:latin typeface="Courier New" panose="02070309020205020404" pitchFamily="49" charset="0"/>
                <a:cs typeface="Courier New" panose="02070309020205020404" pitchFamily="49" charset="0"/>
              </a:rPr>
              <a:t> = 'Alfred Schmidt',</a:t>
            </a:r>
          </a:p>
          <a:p>
            <a:pPr marL="0" indent="0">
              <a:buNone/>
            </a:pPr>
            <a:r>
              <a:rPr lang="en-US" sz="1400" dirty="0">
                <a:latin typeface="Courier New" panose="02070309020205020404" pitchFamily="49" charset="0"/>
                <a:cs typeface="Courier New" panose="02070309020205020404" pitchFamily="49" charset="0"/>
              </a:rPr>
              <a:t>        City        = 'Hamburg'</a:t>
            </a:r>
          </a:p>
          <a:p>
            <a:pPr marL="0" indent="0">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CustomerName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Alfreds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Futterkiste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3739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DELETE Statement</a:t>
            </a:r>
          </a:p>
        </p:txBody>
      </p:sp>
      <p:sp>
        <p:nvSpPr>
          <p:cNvPr id="3" name="Content Placeholder 2"/>
          <p:cNvSpPr>
            <a:spLocks noGrp="1"/>
          </p:cNvSpPr>
          <p:nvPr>
            <p:ph idx="1"/>
          </p:nvPr>
        </p:nvSpPr>
        <p:spPr/>
        <p:txBody>
          <a:bodyPr numCol="1">
            <a:noAutofit/>
          </a:bodyPr>
          <a:lstStyle/>
          <a:p>
            <a:r>
              <a:rPr lang="en-US" sz="1600" dirty="0"/>
              <a:t>The DELETE statement is used to delete rows in a table.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DELETE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some_column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some_value</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DELETE Customers</a:t>
            </a:r>
          </a:p>
          <a:p>
            <a:pPr marL="0" indent="0">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CustomerName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Alfreds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Futterkiste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ContactName</a:t>
            </a:r>
            <a:r>
              <a:rPr lang="en-US" sz="1400" dirty="0">
                <a:latin typeface="Courier New" panose="02070309020205020404" pitchFamily="49" charset="0"/>
                <a:cs typeface="Courier New" panose="02070309020205020404" pitchFamily="49" charset="0"/>
              </a:rPr>
              <a:t> = 'Maria Anders';</a:t>
            </a:r>
          </a:p>
        </p:txBody>
      </p:sp>
    </p:spTree>
    <p:extLst>
      <p:ext uri="{BB962C8B-B14F-4D97-AF65-F5344CB8AC3E}">
        <p14:creationId xmlns:p14="http://schemas.microsoft.com/office/powerpoint/2010/main" val="460853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Create the table structure for your Database</a:t>
            </a:r>
          </a:p>
          <a:p>
            <a:pPr marL="285750" indent="-285750" algn="l">
              <a:buFont typeface="Arial" panose="020B0604020202020204" pitchFamily="34" charset="0"/>
              <a:buChar char="•"/>
            </a:pPr>
            <a:r>
              <a:rPr lang="en-GB" dirty="0"/>
              <a:t>Use Primary keys to enforce uniqueness</a:t>
            </a:r>
          </a:p>
          <a:p>
            <a:pPr marL="285750" indent="-285750" algn="l">
              <a:buFont typeface="Arial" panose="020B0604020202020204" pitchFamily="34" charset="0"/>
              <a:buChar char="•"/>
            </a:pPr>
            <a:r>
              <a:rPr lang="en-GB" dirty="0"/>
              <a:t>Use foreign keys to enforce referential integrity</a:t>
            </a:r>
          </a:p>
          <a:p>
            <a:pPr marL="285750" indent="-285750" algn="l">
              <a:buFont typeface="Arial" panose="020B0604020202020204" pitchFamily="34" charset="0"/>
              <a:buChar char="•"/>
            </a:pPr>
            <a:r>
              <a:rPr lang="en-GB" dirty="0"/>
              <a:t>Use Not-Null, Default and Unique constraints where necessary</a:t>
            </a:r>
          </a:p>
          <a:p>
            <a:pPr marL="285750" indent="-285750" algn="l">
              <a:buFont typeface="Arial" panose="020B0604020202020204" pitchFamily="34" charset="0"/>
              <a:buChar char="•"/>
            </a:pPr>
            <a:r>
              <a:rPr lang="en-GB" dirty="0"/>
              <a:t>Provide a script creating the database</a:t>
            </a:r>
          </a:p>
          <a:p>
            <a:pPr marL="285750" indent="-285750" algn="l">
              <a:buFont typeface="Arial" panose="020B0604020202020204" pitchFamily="34" charset="0"/>
              <a:buChar char="•"/>
            </a:pPr>
            <a:r>
              <a:rPr lang="en-GB" dirty="0"/>
              <a:t>Use .</a:t>
            </a:r>
            <a:r>
              <a:rPr lang="en-GB" dirty="0" err="1"/>
              <a:t>sqlproj</a:t>
            </a:r>
            <a:r>
              <a:rPr lang="en-GB" dirty="0"/>
              <a:t> for </a:t>
            </a:r>
            <a:r>
              <a:rPr lang="en-GB"/>
              <a:t>creating scripts</a:t>
            </a: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database</a:t>
            </a:r>
          </a:p>
        </p:txBody>
      </p:sp>
      <p:sp>
        <p:nvSpPr>
          <p:cNvPr id="3" name="Content Placeholder 2"/>
          <p:cNvSpPr>
            <a:spLocks noGrp="1"/>
          </p:cNvSpPr>
          <p:nvPr>
            <p:ph idx="1"/>
          </p:nvPr>
        </p:nvSpPr>
        <p:spPr/>
        <p:txBody>
          <a:bodyPr numCol="1">
            <a:noAutofit/>
          </a:bodyPr>
          <a:lstStyle/>
          <a:p>
            <a:pPr algn="just"/>
            <a:r>
              <a:rPr lang="en-US" sz="1500" dirty="0"/>
              <a:t>A database is a set of data that has a regular structure and that is organized in such a way that a computer can easily find the desired information.</a:t>
            </a:r>
          </a:p>
          <a:p>
            <a:pPr algn="just"/>
            <a:r>
              <a:rPr lang="en-US" sz="1500" dirty="0"/>
              <a:t>A database system is a computerized record-keeping system, whose overall purpose is to store information and allow concurrent users access to retrieve and update </a:t>
            </a:r>
            <a:r>
              <a:rPr lang="en-US" sz="1500"/>
              <a:t>this information.</a:t>
            </a:r>
            <a:endParaRPr lang="en-US" sz="1500" dirty="0"/>
          </a:p>
        </p:txBody>
      </p:sp>
    </p:spTree>
    <p:extLst>
      <p:ext uri="{BB962C8B-B14F-4D97-AF65-F5344CB8AC3E}">
        <p14:creationId xmlns:p14="http://schemas.microsoft.com/office/powerpoint/2010/main" val="21525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endParaRPr lang="en-GB" dirty="0"/>
          </a:p>
        </p:txBody>
      </p:sp>
      <p:sp>
        <p:nvSpPr>
          <p:cNvPr id="3" name="Content Placeholder 2"/>
          <p:cNvSpPr>
            <a:spLocks noGrp="1"/>
          </p:cNvSpPr>
          <p:nvPr>
            <p:ph idx="1"/>
          </p:nvPr>
        </p:nvSpPr>
        <p:spPr/>
        <p:txBody>
          <a:bodyPr numCol="1">
            <a:noAutofit/>
          </a:bodyPr>
          <a:lstStyle/>
          <a:p>
            <a:pPr algn="just"/>
            <a:r>
              <a:rPr lang="en-US" sz="1600" dirty="0">
                <a:hlinkClick r:id="rId2" tooltip="Atomicity (database systems)"/>
              </a:rPr>
              <a:t>Atomicity</a:t>
            </a:r>
            <a:r>
              <a:rPr lang="en-US" sz="1600" dirty="0"/>
              <a:t> requires that each transaction be "all or nothing": if one part of the transaction fails, the entire transaction fails, and the database state is left unchanged. An atomic system must guarantee atomicity in each and every situation, including power failures, errors, and crashes.</a:t>
            </a:r>
          </a:p>
          <a:p>
            <a:pPr algn="just"/>
            <a:r>
              <a:rPr lang="en-US" sz="1600" dirty="0"/>
              <a:t>The </a:t>
            </a:r>
            <a:r>
              <a:rPr lang="en-US" sz="1600" dirty="0">
                <a:hlinkClick r:id="rId3" tooltip="Consistency (database systems)"/>
              </a:rPr>
              <a:t>consistency</a:t>
            </a:r>
            <a:r>
              <a:rPr lang="en-US" sz="1600" dirty="0"/>
              <a:t> property ensures that any transaction will bring the database from one valid state to another.</a:t>
            </a:r>
          </a:p>
          <a:p>
            <a:pPr algn="just"/>
            <a:r>
              <a:rPr lang="en-US" sz="1600" dirty="0"/>
              <a:t>The </a:t>
            </a:r>
            <a:r>
              <a:rPr lang="en-US" sz="1600" dirty="0">
                <a:hlinkClick r:id="rId4" tooltip="Isolation (database systems)"/>
              </a:rPr>
              <a:t>isolation</a:t>
            </a:r>
            <a:r>
              <a:rPr lang="en-US" sz="1600" dirty="0"/>
              <a:t> property ensures that the concurrent execution of transactions results in a system state that would be obtained if transactions were executed serially, i.e., one after the other.</a:t>
            </a:r>
          </a:p>
          <a:p>
            <a:pPr algn="just"/>
            <a:r>
              <a:rPr lang="en-US" sz="1600" dirty="0">
                <a:hlinkClick r:id="rId5" tooltip="Durability (computer science)"/>
              </a:rPr>
              <a:t>Durability</a:t>
            </a:r>
            <a:r>
              <a:rPr lang="en-US" sz="1600" dirty="0"/>
              <a:t> means that once a transaction has been committed, it will remain so, even in the event of power loss, </a:t>
            </a:r>
            <a:r>
              <a:rPr lang="en-US" sz="1600" dirty="0">
                <a:hlinkClick r:id="rId6" tooltip="Crash (computing)"/>
              </a:rPr>
              <a:t>crashes</a:t>
            </a:r>
            <a:r>
              <a:rPr lang="en-US" sz="1600" dirty="0"/>
              <a:t>, or errors.</a:t>
            </a:r>
            <a:endParaRPr lang="en-US" sz="1500" dirty="0"/>
          </a:p>
        </p:txBody>
      </p:sp>
    </p:spTree>
    <p:extLst>
      <p:ext uri="{BB962C8B-B14F-4D97-AF65-F5344CB8AC3E}">
        <p14:creationId xmlns:p14="http://schemas.microsoft.com/office/powerpoint/2010/main" val="128631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Relation.</a:t>
            </a:r>
            <a:endParaRPr lang="en-GB" dirty="0"/>
          </a:p>
        </p:txBody>
      </p:sp>
      <p:sp>
        <p:nvSpPr>
          <p:cNvPr id="3" name="Content Placeholder 2"/>
          <p:cNvSpPr>
            <a:spLocks noGrp="1"/>
          </p:cNvSpPr>
          <p:nvPr>
            <p:ph idx="1"/>
          </p:nvPr>
        </p:nvSpPr>
        <p:spPr/>
        <p:txBody>
          <a:bodyPr numCol="1">
            <a:noAutofit/>
          </a:bodyPr>
          <a:lstStyle/>
          <a:p>
            <a:pPr algn="just"/>
            <a:r>
              <a:rPr lang="en-US" sz="1600" dirty="0"/>
              <a:t>A </a:t>
            </a:r>
            <a:r>
              <a:rPr lang="en-US" sz="1600" dirty="0">
                <a:hlinkClick r:id="rId2" tooltip="Table (information)"/>
              </a:rPr>
              <a:t>table</a:t>
            </a:r>
            <a:r>
              <a:rPr lang="en-US" sz="1600" dirty="0"/>
              <a:t> is a collection of related data held in a structured format within a </a:t>
            </a:r>
            <a:r>
              <a:rPr lang="en-US" sz="1600" dirty="0">
                <a:hlinkClick r:id="rId3" tooltip="Database"/>
              </a:rPr>
              <a:t>database</a:t>
            </a:r>
            <a:r>
              <a:rPr lang="en-US" sz="1600" dirty="0"/>
              <a:t>. It consists of </a:t>
            </a:r>
            <a:r>
              <a:rPr lang="en-US" sz="1600" dirty="0">
                <a:hlinkClick r:id="rId4" tooltip="Field (computer science)"/>
              </a:rPr>
              <a:t>fields</a:t>
            </a:r>
            <a:r>
              <a:rPr lang="en-US" sz="1600" dirty="0"/>
              <a:t> (</a:t>
            </a:r>
            <a:r>
              <a:rPr lang="en-US" sz="1600" dirty="0">
                <a:hlinkClick r:id="rId5" tooltip="Column (database)"/>
              </a:rPr>
              <a:t>columns</a:t>
            </a:r>
            <a:r>
              <a:rPr lang="en-US" sz="1600" dirty="0"/>
              <a:t>), and </a:t>
            </a:r>
            <a:r>
              <a:rPr lang="en-US" sz="1600" dirty="0">
                <a:hlinkClick r:id="rId6" tooltip="Row (database)"/>
              </a:rPr>
              <a:t>rows</a:t>
            </a:r>
            <a:r>
              <a:rPr lang="en-US" sz="1600" dirty="0"/>
              <a:t>.</a:t>
            </a:r>
          </a:p>
          <a:p>
            <a:pPr algn="just"/>
            <a:r>
              <a:rPr lang="en-US" sz="1600" dirty="0"/>
              <a:t>In terms of the </a:t>
            </a:r>
            <a:r>
              <a:rPr lang="en-US" sz="1600" dirty="0">
                <a:hlinkClick r:id="rId7" tooltip="Relational model"/>
              </a:rPr>
              <a:t>relational model</a:t>
            </a:r>
            <a:r>
              <a:rPr lang="en-US" sz="1600" dirty="0"/>
              <a:t> of databases, a table can be considered a convenient representation of a </a:t>
            </a:r>
            <a:r>
              <a:rPr lang="en-US" sz="1600" dirty="0">
                <a:hlinkClick r:id="rId8" tooltip="Relation (database)"/>
              </a:rPr>
              <a:t>relation</a:t>
            </a:r>
            <a:r>
              <a:rPr lang="en-US" sz="1600" dirty="0"/>
              <a:t>, but the two are not strictly equivalent.</a:t>
            </a:r>
          </a:p>
          <a:p>
            <a:pPr algn="just"/>
            <a:r>
              <a:rPr lang="en-US" sz="1600" dirty="0"/>
              <a:t>For instance, an </a:t>
            </a:r>
            <a:r>
              <a:rPr lang="en-US" sz="1600" dirty="0">
                <a:hlinkClick r:id="rId9" tooltip="SQL"/>
              </a:rPr>
              <a:t>SQL</a:t>
            </a:r>
            <a:r>
              <a:rPr lang="en-US" sz="1600" dirty="0"/>
              <a:t> table can potentially contain duplicate rows, whereas a true relation cannot contain duplicate </a:t>
            </a:r>
            <a:r>
              <a:rPr lang="en-US" sz="1600" dirty="0">
                <a:hlinkClick r:id="rId10" tooltip="Tuple"/>
              </a:rPr>
              <a:t>tuples</a:t>
            </a:r>
            <a:r>
              <a:rPr lang="en-US" sz="1600" dirty="0"/>
              <a:t>. </a:t>
            </a:r>
          </a:p>
          <a:p>
            <a:pPr algn="just"/>
            <a:r>
              <a:rPr lang="en-US" sz="1600" dirty="0"/>
              <a:t>A relation contains of set of attributes (columns) and tuples (row)</a:t>
            </a:r>
            <a:endParaRPr lang="en-US" sz="1500" dirty="0"/>
          </a:p>
        </p:txBody>
      </p:sp>
    </p:spTree>
    <p:extLst>
      <p:ext uri="{BB962C8B-B14F-4D97-AF65-F5344CB8AC3E}">
        <p14:creationId xmlns:p14="http://schemas.microsoft.com/office/powerpoint/2010/main" val="238014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Pages. Extents.</a:t>
            </a:r>
            <a:endParaRPr lang="en-GB" dirty="0"/>
          </a:p>
        </p:txBody>
      </p:sp>
      <p:sp>
        <p:nvSpPr>
          <p:cNvPr id="3" name="Content Placeholder 2"/>
          <p:cNvSpPr>
            <a:spLocks noGrp="1"/>
          </p:cNvSpPr>
          <p:nvPr>
            <p:ph idx="1"/>
          </p:nvPr>
        </p:nvSpPr>
        <p:spPr/>
        <p:txBody>
          <a:bodyPr numCol="1">
            <a:noAutofit/>
          </a:bodyPr>
          <a:lstStyle/>
          <a:p>
            <a:pPr algn="just"/>
            <a:r>
              <a:rPr lang="en-US" sz="1600" dirty="0"/>
              <a:t>When working with the database, we have to always remember of input/output.</a:t>
            </a:r>
          </a:p>
          <a:p>
            <a:r>
              <a:rPr lang="en-US" sz="1600" dirty="0"/>
              <a:t>The fundamental unit of data storage in SQL Server is the page. </a:t>
            </a:r>
          </a:p>
          <a:p>
            <a:r>
              <a:rPr lang="en-US" sz="1600" dirty="0"/>
              <a:t>The disk space allocated to a data file (.</a:t>
            </a:r>
            <a:r>
              <a:rPr lang="en-US" sz="1600" dirty="0" err="1"/>
              <a:t>mdf</a:t>
            </a:r>
            <a:r>
              <a:rPr lang="en-US" sz="1600" dirty="0"/>
              <a:t> or .</a:t>
            </a:r>
            <a:r>
              <a:rPr lang="en-US" sz="1600" dirty="0" err="1"/>
              <a:t>ndf</a:t>
            </a:r>
            <a:r>
              <a:rPr lang="en-US" sz="1600" dirty="0"/>
              <a:t>) in a database is logically divided into pages numbered contiguously from 0 to </a:t>
            </a:r>
            <a:r>
              <a:rPr lang="en-US" sz="1600" i="1" dirty="0"/>
              <a:t>n</a:t>
            </a:r>
            <a:r>
              <a:rPr lang="en-US" sz="1600" dirty="0"/>
              <a:t>. </a:t>
            </a:r>
          </a:p>
          <a:p>
            <a:r>
              <a:rPr lang="en-US" sz="1600" dirty="0"/>
              <a:t>Disk I/O operations are performed at the page level. </a:t>
            </a:r>
          </a:p>
          <a:p>
            <a:r>
              <a:rPr lang="en-US" sz="1600" dirty="0"/>
              <a:t>SQL Server reads or writes whole data pages.</a:t>
            </a:r>
          </a:p>
          <a:p>
            <a:r>
              <a:rPr lang="en-US" sz="1600" dirty="0"/>
              <a:t>Extents are a collection of eight physically contiguous pages and are used to efficiently manage the pages. </a:t>
            </a:r>
          </a:p>
          <a:p>
            <a:pPr algn="just"/>
            <a:endParaRPr lang="en-US" sz="1500" dirty="0"/>
          </a:p>
        </p:txBody>
      </p:sp>
    </p:spTree>
    <p:extLst>
      <p:ext uri="{BB962C8B-B14F-4D97-AF65-F5344CB8AC3E}">
        <p14:creationId xmlns:p14="http://schemas.microsoft.com/office/powerpoint/2010/main" val="51538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DataTypes</a:t>
            </a:r>
            <a:endParaRPr lang="en-GB" dirty="0"/>
          </a:p>
        </p:txBody>
      </p:sp>
      <p:sp>
        <p:nvSpPr>
          <p:cNvPr id="3" name="Content Placeholder 2"/>
          <p:cNvSpPr>
            <a:spLocks noGrp="1"/>
          </p:cNvSpPr>
          <p:nvPr>
            <p:ph idx="1"/>
          </p:nvPr>
        </p:nvSpPr>
        <p:spPr/>
        <p:txBody>
          <a:bodyPr numCol="1">
            <a:noAutofit/>
          </a:bodyPr>
          <a:lstStyle/>
          <a:p>
            <a:pPr algn="just"/>
            <a:r>
              <a:rPr lang="en-US" sz="1600" dirty="0"/>
              <a:t>Exact numeric (INT, BIGINT)</a:t>
            </a:r>
          </a:p>
          <a:p>
            <a:pPr algn="just"/>
            <a:r>
              <a:rPr lang="en-US" sz="1600" dirty="0"/>
              <a:t>Approximate numeric (FLOAT, REAL)</a:t>
            </a:r>
          </a:p>
          <a:p>
            <a:pPr algn="just"/>
            <a:r>
              <a:rPr lang="en-US" sz="1600" dirty="0"/>
              <a:t>Character strings (CHAR, VARCHAR)</a:t>
            </a:r>
          </a:p>
          <a:p>
            <a:pPr algn="just"/>
            <a:r>
              <a:rPr lang="en-US" sz="1600" dirty="0"/>
              <a:t>Binary strings (BINARY, VARBINARY)</a:t>
            </a:r>
          </a:p>
          <a:p>
            <a:pPr algn="just"/>
            <a:r>
              <a:rPr lang="en-US" sz="1600" dirty="0"/>
              <a:t>Unicode strings (NCHAR, NVARCHAR)</a:t>
            </a:r>
          </a:p>
          <a:p>
            <a:pPr algn="just"/>
            <a:r>
              <a:rPr lang="en-US" sz="1600" dirty="0"/>
              <a:t>Date and time (DATE, TIME, DATETIME2, SMALLDATETIME, DATETIME,  DATETIMEOFFSET), and others. </a:t>
            </a:r>
          </a:p>
          <a:p>
            <a:pPr marL="0" indent="0" algn="just">
              <a:buNone/>
            </a:pPr>
            <a:r>
              <a:rPr lang="en-US" sz="1500" dirty="0"/>
              <a:t>Choosing the appropriate type for your data is to remember:</a:t>
            </a:r>
          </a:p>
          <a:p>
            <a:pPr marL="0" indent="0" algn="just">
              <a:buNone/>
            </a:pPr>
            <a:r>
              <a:rPr lang="en-US" sz="1500" dirty="0"/>
              <a:t>	1. that a type is a constraint</a:t>
            </a:r>
          </a:p>
          <a:p>
            <a:pPr marL="0" indent="0" algn="just">
              <a:buNone/>
            </a:pPr>
            <a:r>
              <a:rPr lang="en-US" sz="1500" dirty="0"/>
              <a:t>              2. the more restrictive the type, the more data will fit into the page</a:t>
            </a:r>
          </a:p>
          <a:p>
            <a:pPr marL="0" indent="0" algn="just">
              <a:buNone/>
            </a:pPr>
            <a:r>
              <a:rPr lang="en-US" sz="1500" dirty="0"/>
              <a:t>              3. </a:t>
            </a:r>
            <a:r>
              <a:rPr lang="pt-BR" sz="1500" dirty="0"/>
              <a:t>A data type encapsulates behavior. Don’t miss out on behaviour you need</a:t>
            </a:r>
            <a:endParaRPr lang="en-US" sz="1500" dirty="0"/>
          </a:p>
        </p:txBody>
      </p:sp>
    </p:spTree>
    <p:extLst>
      <p:ext uri="{BB962C8B-B14F-4D97-AF65-F5344CB8AC3E}">
        <p14:creationId xmlns:p14="http://schemas.microsoft.com/office/powerpoint/2010/main" val="11048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DataTypes</a:t>
            </a:r>
            <a:r>
              <a:rPr lang="en-US" dirty="0"/>
              <a:t>. CASTING</a:t>
            </a:r>
            <a:endParaRPr lang="en-GB" dirty="0"/>
          </a:p>
        </p:txBody>
      </p:sp>
      <p:sp>
        <p:nvSpPr>
          <p:cNvPr id="3" name="Content Placeholder 2"/>
          <p:cNvSpPr>
            <a:spLocks noGrp="1"/>
          </p:cNvSpPr>
          <p:nvPr>
            <p:ph idx="1"/>
          </p:nvPr>
        </p:nvSpPr>
        <p:spPr/>
        <p:txBody>
          <a:bodyPr numCol="1">
            <a:noAutofit/>
          </a:bodyPr>
          <a:lstStyle/>
          <a:p>
            <a:pPr algn="just"/>
            <a:r>
              <a:rPr lang="en-US" sz="1600" dirty="0"/>
              <a:t>CAST, CONVERT, PARSE – try to convert and throw in case it is impossible</a:t>
            </a:r>
          </a:p>
          <a:p>
            <a:pPr algn="just"/>
            <a:r>
              <a:rPr lang="en-US" sz="1600" dirty="0"/>
              <a:t>TRY_CAST, TRY_CONVERT, and TRY_PARSE – try to convert and return NULL if </a:t>
            </a:r>
            <a:r>
              <a:rPr lang="en-US" sz="1600" dirty="0" err="1"/>
              <a:t>convertion</a:t>
            </a:r>
            <a:r>
              <a:rPr lang="en-US" sz="1600" dirty="0"/>
              <a:t> is impossible.</a:t>
            </a:r>
          </a:p>
          <a:p>
            <a:pPr algn="just"/>
            <a:r>
              <a:rPr lang="en-US" sz="1500" dirty="0"/>
              <a:t>CONVERT is SQL Server specific, CAST is ANSI.</a:t>
            </a:r>
          </a:p>
          <a:p>
            <a:pPr algn="just"/>
            <a:r>
              <a:rPr lang="en-US" sz="1600" dirty="0"/>
              <a:t>PARSE</a:t>
            </a:r>
            <a:r>
              <a:rPr lang="en-US" sz="1600" b="1" dirty="0"/>
              <a:t> </a:t>
            </a:r>
            <a:r>
              <a:rPr lang="en-US" sz="1600" dirty="0"/>
              <a:t>is one of the new built-in conversion function introduced as a Part of </a:t>
            </a:r>
            <a:r>
              <a:rPr lang="en-US" sz="1600" dirty="0" err="1"/>
              <a:t>Sql</a:t>
            </a:r>
            <a:r>
              <a:rPr lang="en-US" sz="1600" dirty="0"/>
              <a:t> Server 2012. PARSE function converts the string expression to the requested data type. PARSE is little bit intelligent about string content.</a:t>
            </a:r>
          </a:p>
          <a:p>
            <a:pPr algn="just"/>
            <a:r>
              <a:rPr lang="en-US" sz="1600" dirty="0"/>
              <a:t>For more info: </a:t>
            </a:r>
            <a:r>
              <a:rPr lang="en-US" sz="1600" dirty="0">
                <a:hlinkClick r:id="rId2"/>
              </a:rPr>
              <a:t>http://sqlhints.com/tag/convert-vs-parse/</a:t>
            </a:r>
            <a:endParaRPr lang="en-US" sz="1600" dirty="0"/>
          </a:p>
          <a:p>
            <a:pPr algn="just"/>
            <a:r>
              <a:rPr lang="en-US" sz="1500"/>
              <a:t>https://msdn.microsoft.com/ru-ru/library/ms187928.72efe197-3708-4fc3-8d58-4bfb0381dc1b(v=sql.130).jpeg?f=255&amp;MSPPError=-2147217396</a:t>
            </a:r>
            <a:endParaRPr lang="en-US" sz="1500" dirty="0"/>
          </a:p>
        </p:txBody>
      </p:sp>
    </p:spTree>
    <p:extLst>
      <p:ext uri="{BB962C8B-B14F-4D97-AF65-F5344CB8AC3E}">
        <p14:creationId xmlns:p14="http://schemas.microsoft.com/office/powerpoint/2010/main" val="405575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endParaRPr lang="en-GB" dirty="0"/>
          </a:p>
        </p:txBody>
      </p:sp>
      <p:sp>
        <p:nvSpPr>
          <p:cNvPr id="3" name="Content Placeholder 2"/>
          <p:cNvSpPr>
            <a:spLocks noGrp="1"/>
          </p:cNvSpPr>
          <p:nvPr>
            <p:ph idx="1"/>
          </p:nvPr>
        </p:nvSpPr>
        <p:spPr/>
        <p:txBody>
          <a:bodyPr numCol="1">
            <a:noAutofit/>
          </a:bodyPr>
          <a:lstStyle/>
          <a:p>
            <a:pPr algn="just"/>
            <a:r>
              <a:rPr lang="en-US" sz="1600" b="1" dirty="0"/>
              <a:t>They show the field that identifies the record uniquely.</a:t>
            </a:r>
          </a:p>
          <a:p>
            <a:pPr algn="just"/>
            <a:r>
              <a:rPr lang="en-US" sz="1600" dirty="0"/>
              <a:t>These are indicated by 'PK' alongside the field in a Table.</a:t>
            </a:r>
          </a:p>
          <a:p>
            <a:pPr algn="just"/>
            <a:r>
              <a:rPr lang="en-US" sz="1600" dirty="0"/>
              <a:t>For example, the '</a:t>
            </a:r>
            <a:r>
              <a:rPr lang="en-US" sz="1600" dirty="0" err="1"/>
              <a:t>product_id</a:t>
            </a:r>
            <a:r>
              <a:rPr lang="en-US" sz="1600" dirty="0"/>
              <a:t>' for a Product and an '</a:t>
            </a:r>
            <a:r>
              <a:rPr lang="en-US" sz="1600" dirty="0" err="1"/>
              <a:t>order_id</a:t>
            </a:r>
            <a:r>
              <a:rPr lang="en-US" sz="1600" dirty="0"/>
              <a:t>' for an Order.</a:t>
            </a:r>
          </a:p>
          <a:p>
            <a:pPr algn="just"/>
            <a:r>
              <a:rPr lang="en-US" sz="1600" dirty="0"/>
              <a:t>The values could be implemented using an 'Auto-Increment' field.</a:t>
            </a:r>
          </a:p>
          <a:p>
            <a:pPr algn="just"/>
            <a:endParaRPr lang="en-US" sz="1600" dirty="0"/>
          </a:p>
          <a:p>
            <a:pPr algn="just"/>
            <a:r>
              <a:rPr lang="en-US" sz="1600" dirty="0"/>
              <a:t>Knowing </a:t>
            </a:r>
            <a:r>
              <a:rPr lang="en-US" sz="1600" dirty="0" err="1"/>
              <a:t>Product_Id</a:t>
            </a:r>
            <a:r>
              <a:rPr lang="en-US" sz="1600" dirty="0"/>
              <a:t>, we can guarantee that we can deduce all its table info, like </a:t>
            </a:r>
            <a:r>
              <a:rPr lang="en-US" sz="1600" dirty="0" err="1"/>
              <a:t>Product_Name</a:t>
            </a:r>
            <a:r>
              <a:rPr lang="en-US" sz="1600" dirty="0"/>
              <a:t>, </a:t>
            </a:r>
            <a:r>
              <a:rPr lang="en-US" sz="1600" dirty="0" err="1"/>
              <a:t>Product_Price</a:t>
            </a:r>
            <a:r>
              <a:rPr lang="en-US" sz="1600" dirty="0"/>
              <a:t>, etc.</a:t>
            </a:r>
          </a:p>
        </p:txBody>
      </p:sp>
    </p:spTree>
    <p:extLst>
      <p:ext uri="{BB962C8B-B14F-4D97-AF65-F5344CB8AC3E}">
        <p14:creationId xmlns:p14="http://schemas.microsoft.com/office/powerpoint/2010/main" val="992521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B0D325-FA44-4115-9CE2-95CE715AD67F}">
  <ds:schemaRefs>
    <ds:schemaRef ds:uri="http://purl.org/dc/elements/1.1/"/>
    <ds:schemaRef ds:uri="http://purl.org/dc/terms/"/>
    <ds:schemaRef ds:uri="http://schemas.openxmlformats.org/package/2006/metadata/core-properties"/>
    <ds:schemaRef ds:uri="http://schemas.microsoft.com/office/2006/metadata/properties"/>
    <ds:schemaRef ds:uri="532134fb-f5a0-4ded-9879-b62317c7c28f"/>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FD288894-BD61-49A2-B1E8-D5A7F9F694AF}">
  <ds:schemaRefs>
    <ds:schemaRef ds:uri="http://schemas.microsoft.com/sharepoint/v3/contenttype/forms"/>
  </ds:schemaRefs>
</ds:datastoreItem>
</file>

<file path=customXml/itemProps3.xml><?xml version="1.0" encoding="utf-8"?>
<ds:datastoreItem xmlns:ds="http://schemas.openxmlformats.org/officeDocument/2006/customXml" ds:itemID="{6D9D644D-AE15-4AA3-8443-08968F108FF5}"/>
</file>

<file path=docProps/app.xml><?xml version="1.0" encoding="utf-8"?>
<Properties xmlns="http://schemas.openxmlformats.org/officeDocument/2006/extended-properties" xmlns:vt="http://schemas.openxmlformats.org/officeDocument/2006/docPropsVTypes">
  <Template>SummerWorkshop-New</Template>
  <TotalTime>1944</TotalTime>
  <Words>1330</Words>
  <Application>Microsoft Office PowerPoint</Application>
  <PresentationFormat>On-screen Show (4:3)</PresentationFormat>
  <Paragraphs>185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Franklin Gothic Book</vt:lpstr>
      <vt:lpstr>Franklin Gothic Medium</vt:lpstr>
      <vt:lpstr>Office Theme</vt:lpstr>
      <vt:lpstr>DataBase Introduction</vt:lpstr>
      <vt:lpstr>Introduction</vt:lpstr>
      <vt:lpstr>What is database</vt:lpstr>
      <vt:lpstr>Acid</vt:lpstr>
      <vt:lpstr>Table. Relation.</vt:lpstr>
      <vt:lpstr>I/O. Pages. Extents.</vt:lpstr>
      <vt:lpstr>DataTypes</vt:lpstr>
      <vt:lpstr>DataTypes. CASTING</vt:lpstr>
      <vt:lpstr>Primary Key</vt:lpstr>
      <vt:lpstr>Foreign Key</vt:lpstr>
      <vt:lpstr>Create Database</vt:lpstr>
      <vt:lpstr>Create Tables</vt:lpstr>
      <vt:lpstr>Create Tables</vt:lpstr>
      <vt:lpstr>Foreign Key Cascades</vt:lpstr>
      <vt:lpstr>Primary keys of type Identity</vt:lpstr>
      <vt:lpstr>SQL NOT NULL Constraint</vt:lpstr>
      <vt:lpstr>SQL CHECK Constraint</vt:lpstr>
      <vt:lpstr>SQL DEFAULT Constraint</vt:lpstr>
      <vt:lpstr>SQL UNIQUE Constraint</vt:lpstr>
      <vt:lpstr>The SQL INSERT INTO Statement</vt:lpstr>
      <vt:lpstr>SQL INSERT INTO SELECT</vt:lpstr>
      <vt:lpstr>SQL UPDATE Statement</vt:lpstr>
      <vt:lpstr>SQL DELETE Statement</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323</cp:revision>
  <dcterms:created xsi:type="dcterms:W3CDTF">2014-05-22T08:31:16Z</dcterms:created>
  <dcterms:modified xsi:type="dcterms:W3CDTF">2017-08-01T07:47:59Z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