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96" r:id="rId8"/>
    <p:sldId id="297" r:id="rId9"/>
    <p:sldId id="295" r:id="rId10"/>
    <p:sldId id="280" r:id="rId11"/>
    <p:sldId id="294" r:id="rId12"/>
    <p:sldId id="281" r:id="rId13"/>
    <p:sldId id="282" r:id="rId14"/>
    <p:sldId id="287" r:id="rId15"/>
    <p:sldId id="284" r:id="rId16"/>
    <p:sldId id="285" r:id="rId17"/>
    <p:sldId id="286" r:id="rId18"/>
    <p:sldId id="288" r:id="rId19"/>
    <p:sldId id="289" r:id="rId20"/>
    <p:sldId id="290" r:id="rId21"/>
    <p:sldId id="291" r:id="rId22"/>
    <p:sldId id="292" r:id="rId23"/>
    <p:sldId id="293" r:id="rId24"/>
    <p:sldId id="298" r:id="rId25"/>
    <p:sldId id="299" r:id="rId26"/>
    <p:sldId id="300" r:id="rId27"/>
    <p:sldId id="301" r:id="rId28"/>
    <p:sldId id="302" r:id="rId29"/>
    <p:sldId id="303" r:id="rId30"/>
    <p:sldId id="304" r:id="rId31"/>
    <p:sldId id="305" r:id="rId32"/>
    <p:sldId id="306" r:id="rId33"/>
    <p:sldId id="307" r:id="rId34"/>
    <p:sldId id="308" r:id="rId35"/>
    <p:sldId id="310" r:id="rId36"/>
    <p:sldId id="311" r:id="rId37"/>
    <p:sldId id="312" r:id="rId38"/>
    <p:sldId id="313" r:id="rId39"/>
    <p:sldId id="309" r:id="rId40"/>
    <p:sldId id="314" r:id="rId41"/>
    <p:sldId id="315" r:id="rId42"/>
    <p:sldId id="26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5" d="100"/>
          <a:sy n="115" d="100"/>
        </p:scale>
        <p:origin x="12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 Bejenari" userId="S::marian.bejenari@amdaris.com::411b33f5-7167-44cf-9ee5-07d3b20d20a6" providerId="AD" clId="Web-{059D1C7E-79D5-44C8-9AA7-27A91AE86C3D}"/>
    <pc:docChg chg="modSld">
      <pc:chgData name="Marian Bejenari" userId="S::marian.bejenari@amdaris.com::411b33f5-7167-44cf-9ee5-07d3b20d20a6" providerId="AD" clId="Web-{059D1C7E-79D5-44C8-9AA7-27A91AE86C3D}" dt="2018-08-08T18:37:55.639" v="27" actId="1076"/>
      <pc:docMkLst>
        <pc:docMk/>
      </pc:docMkLst>
      <pc:sldChg chg="modSp">
        <pc:chgData name="Marian Bejenari" userId="S::marian.bejenari@amdaris.com::411b33f5-7167-44cf-9ee5-07d3b20d20a6" providerId="AD" clId="Web-{059D1C7E-79D5-44C8-9AA7-27A91AE86C3D}" dt="2018-08-08T18:36:22.840" v="15" actId="20577"/>
        <pc:sldMkLst>
          <pc:docMk/>
          <pc:sldMk cId="3882092567" sldId="288"/>
        </pc:sldMkLst>
        <pc:spChg chg="mod">
          <ac:chgData name="Marian Bejenari" userId="S::marian.bejenari@amdaris.com::411b33f5-7167-44cf-9ee5-07d3b20d20a6" providerId="AD" clId="Web-{059D1C7E-79D5-44C8-9AA7-27A91AE86C3D}" dt="2018-08-08T18:36:22.840" v="15" actId="20577"/>
          <ac:spMkLst>
            <pc:docMk/>
            <pc:sldMk cId="3882092567" sldId="288"/>
            <ac:spMk id="3" creationId="{00000000-0000-0000-0000-000000000000}"/>
          </ac:spMkLst>
        </pc:spChg>
      </pc:sldChg>
      <pc:sldChg chg="delSp modSp">
        <pc:chgData name="Marian Bejenari" userId="S::marian.bejenari@amdaris.com::411b33f5-7167-44cf-9ee5-07d3b20d20a6" providerId="AD" clId="Web-{059D1C7E-79D5-44C8-9AA7-27A91AE86C3D}" dt="2018-08-08T18:15:14.542" v="5" actId="1076"/>
        <pc:sldMkLst>
          <pc:docMk/>
          <pc:sldMk cId="2348099048" sldId="299"/>
        </pc:sldMkLst>
        <pc:spChg chg="del">
          <ac:chgData name="Marian Bejenari" userId="S::marian.bejenari@amdaris.com::411b33f5-7167-44cf-9ee5-07d3b20d20a6" providerId="AD" clId="Web-{059D1C7E-79D5-44C8-9AA7-27A91AE86C3D}" dt="2018-08-08T18:14:42.386" v="0"/>
          <ac:spMkLst>
            <pc:docMk/>
            <pc:sldMk cId="2348099048" sldId="299"/>
            <ac:spMk id="3" creationId="{00000000-0000-0000-0000-000000000000}"/>
          </ac:spMkLst>
        </pc:spChg>
        <pc:picChg chg="mod">
          <ac:chgData name="Marian Bejenari" userId="S::marian.bejenari@amdaris.com::411b33f5-7167-44cf-9ee5-07d3b20d20a6" providerId="AD" clId="Web-{059D1C7E-79D5-44C8-9AA7-27A91AE86C3D}" dt="2018-08-08T18:15:14.542" v="5" actId="1076"/>
          <ac:picMkLst>
            <pc:docMk/>
            <pc:sldMk cId="2348099048" sldId="299"/>
            <ac:picMk id="2052" creationId="{00000000-0000-0000-0000-000000000000}"/>
          </ac:picMkLst>
        </pc:picChg>
      </pc:sldChg>
      <pc:sldChg chg="delSp modSp">
        <pc:chgData name="Marian Bejenari" userId="S::marian.bejenari@amdaris.com::411b33f5-7167-44cf-9ee5-07d3b20d20a6" providerId="AD" clId="Web-{059D1C7E-79D5-44C8-9AA7-27A91AE86C3D}" dt="2018-08-08T18:15:10.464" v="4" actId="1076"/>
        <pc:sldMkLst>
          <pc:docMk/>
          <pc:sldMk cId="4279522460" sldId="300"/>
        </pc:sldMkLst>
        <pc:spChg chg="del">
          <ac:chgData name="Marian Bejenari" userId="S::marian.bejenari@amdaris.com::411b33f5-7167-44cf-9ee5-07d3b20d20a6" providerId="AD" clId="Web-{059D1C7E-79D5-44C8-9AA7-27A91AE86C3D}" dt="2018-08-08T18:15:07.214" v="3"/>
          <ac:spMkLst>
            <pc:docMk/>
            <pc:sldMk cId="4279522460" sldId="300"/>
            <ac:spMk id="3" creationId="{00000000-0000-0000-0000-000000000000}"/>
          </ac:spMkLst>
        </pc:spChg>
        <pc:picChg chg="mod">
          <ac:chgData name="Marian Bejenari" userId="S::marian.bejenari@amdaris.com::411b33f5-7167-44cf-9ee5-07d3b20d20a6" providerId="AD" clId="Web-{059D1C7E-79D5-44C8-9AA7-27A91AE86C3D}" dt="2018-08-08T18:15:10.464" v="4" actId="1076"/>
          <ac:picMkLst>
            <pc:docMk/>
            <pc:sldMk cId="4279522460" sldId="300"/>
            <ac:picMk id="3074" creationId="{00000000-0000-0000-0000-000000000000}"/>
          </ac:picMkLst>
        </pc:picChg>
      </pc:sldChg>
      <pc:sldChg chg="delSp modSp">
        <pc:chgData name="Marian Bejenari" userId="S::marian.bejenari@amdaris.com::411b33f5-7167-44cf-9ee5-07d3b20d20a6" providerId="AD" clId="Web-{059D1C7E-79D5-44C8-9AA7-27A91AE86C3D}" dt="2018-08-08T18:36:39.684" v="17" actId="1076"/>
        <pc:sldMkLst>
          <pc:docMk/>
          <pc:sldMk cId="3897154129" sldId="301"/>
        </pc:sldMkLst>
        <pc:spChg chg="del">
          <ac:chgData name="Marian Bejenari" userId="S::marian.bejenari@amdaris.com::411b33f5-7167-44cf-9ee5-07d3b20d20a6" providerId="AD" clId="Web-{059D1C7E-79D5-44C8-9AA7-27A91AE86C3D}" dt="2018-08-08T18:36:32.544" v="16"/>
          <ac:spMkLst>
            <pc:docMk/>
            <pc:sldMk cId="3897154129" sldId="301"/>
            <ac:spMk id="3" creationId="{00000000-0000-0000-0000-000000000000}"/>
          </ac:spMkLst>
        </pc:spChg>
        <pc:picChg chg="mod">
          <ac:chgData name="Marian Bejenari" userId="S::marian.bejenari@amdaris.com::411b33f5-7167-44cf-9ee5-07d3b20d20a6" providerId="AD" clId="Web-{059D1C7E-79D5-44C8-9AA7-27A91AE86C3D}" dt="2018-08-08T18:36:39.684" v="17" actId="1076"/>
          <ac:picMkLst>
            <pc:docMk/>
            <pc:sldMk cId="3897154129" sldId="301"/>
            <ac:picMk id="4" creationId="{00000000-0000-0000-0000-000000000000}"/>
          </ac:picMkLst>
        </pc:picChg>
      </pc:sldChg>
      <pc:sldChg chg="delSp modSp">
        <pc:chgData name="Marian Bejenari" userId="S::marian.bejenari@amdaris.com::411b33f5-7167-44cf-9ee5-07d3b20d20a6" providerId="AD" clId="Web-{059D1C7E-79D5-44C8-9AA7-27A91AE86C3D}" dt="2018-08-08T18:37:00.685" v="19" actId="1076"/>
        <pc:sldMkLst>
          <pc:docMk/>
          <pc:sldMk cId="266460795" sldId="303"/>
        </pc:sldMkLst>
        <pc:spChg chg="del">
          <ac:chgData name="Marian Bejenari" userId="S::marian.bejenari@amdaris.com::411b33f5-7167-44cf-9ee5-07d3b20d20a6" providerId="AD" clId="Web-{059D1C7E-79D5-44C8-9AA7-27A91AE86C3D}" dt="2018-08-08T18:36:56.481" v="18"/>
          <ac:spMkLst>
            <pc:docMk/>
            <pc:sldMk cId="266460795" sldId="303"/>
            <ac:spMk id="3" creationId="{00000000-0000-0000-0000-000000000000}"/>
          </ac:spMkLst>
        </pc:spChg>
        <pc:picChg chg="mod">
          <ac:chgData name="Marian Bejenari" userId="S::marian.bejenari@amdaris.com::411b33f5-7167-44cf-9ee5-07d3b20d20a6" providerId="AD" clId="Web-{059D1C7E-79D5-44C8-9AA7-27A91AE86C3D}" dt="2018-08-08T18:37:00.685" v="19" actId="1076"/>
          <ac:picMkLst>
            <pc:docMk/>
            <pc:sldMk cId="266460795" sldId="303"/>
            <ac:picMk id="5" creationId="{00000000-0000-0000-0000-000000000000}"/>
          </ac:picMkLst>
        </pc:picChg>
      </pc:sldChg>
      <pc:sldChg chg="delSp modSp">
        <pc:chgData name="Marian Bejenari" userId="S::marian.bejenari@amdaris.com::411b33f5-7167-44cf-9ee5-07d3b20d20a6" providerId="AD" clId="Web-{059D1C7E-79D5-44C8-9AA7-27A91AE86C3D}" dt="2018-08-08T18:37:20.279" v="21" actId="1076"/>
        <pc:sldMkLst>
          <pc:docMk/>
          <pc:sldMk cId="551562957" sldId="305"/>
        </pc:sldMkLst>
        <pc:spChg chg="del">
          <ac:chgData name="Marian Bejenari" userId="S::marian.bejenari@amdaris.com::411b33f5-7167-44cf-9ee5-07d3b20d20a6" providerId="AD" clId="Web-{059D1C7E-79D5-44C8-9AA7-27A91AE86C3D}" dt="2018-08-08T18:37:17.279" v="20"/>
          <ac:spMkLst>
            <pc:docMk/>
            <pc:sldMk cId="551562957" sldId="305"/>
            <ac:spMk id="3" creationId="{00000000-0000-0000-0000-000000000000}"/>
          </ac:spMkLst>
        </pc:spChg>
        <pc:picChg chg="mod">
          <ac:chgData name="Marian Bejenari" userId="S::marian.bejenari@amdaris.com::411b33f5-7167-44cf-9ee5-07d3b20d20a6" providerId="AD" clId="Web-{059D1C7E-79D5-44C8-9AA7-27A91AE86C3D}" dt="2018-08-08T18:37:20.279" v="21" actId="1076"/>
          <ac:picMkLst>
            <pc:docMk/>
            <pc:sldMk cId="551562957" sldId="305"/>
            <ac:picMk id="5" creationId="{00000000-0000-0000-0000-000000000000}"/>
          </ac:picMkLst>
        </pc:picChg>
      </pc:sldChg>
      <pc:sldChg chg="delSp modSp">
        <pc:chgData name="Marian Bejenari" userId="S::marian.bejenari@amdaris.com::411b33f5-7167-44cf-9ee5-07d3b20d20a6" providerId="AD" clId="Web-{059D1C7E-79D5-44C8-9AA7-27A91AE86C3D}" dt="2018-08-08T18:37:31.044" v="23" actId="1076"/>
        <pc:sldMkLst>
          <pc:docMk/>
          <pc:sldMk cId="3359560750" sldId="307"/>
        </pc:sldMkLst>
        <pc:spChg chg="del">
          <ac:chgData name="Marian Bejenari" userId="S::marian.bejenari@amdaris.com::411b33f5-7167-44cf-9ee5-07d3b20d20a6" providerId="AD" clId="Web-{059D1C7E-79D5-44C8-9AA7-27A91AE86C3D}" dt="2018-08-08T18:37:27.232" v="22"/>
          <ac:spMkLst>
            <pc:docMk/>
            <pc:sldMk cId="3359560750" sldId="307"/>
            <ac:spMk id="3" creationId="{00000000-0000-0000-0000-000000000000}"/>
          </ac:spMkLst>
        </pc:spChg>
        <pc:picChg chg="mod">
          <ac:chgData name="Marian Bejenari" userId="S::marian.bejenari@amdaris.com::411b33f5-7167-44cf-9ee5-07d3b20d20a6" providerId="AD" clId="Web-{059D1C7E-79D5-44C8-9AA7-27A91AE86C3D}" dt="2018-08-08T18:37:31.044" v="23" actId="1076"/>
          <ac:picMkLst>
            <pc:docMk/>
            <pc:sldMk cId="3359560750" sldId="307"/>
            <ac:picMk id="4" creationId="{00000000-0000-0000-0000-000000000000}"/>
          </ac:picMkLst>
        </pc:picChg>
      </pc:sldChg>
      <pc:sldChg chg="delSp modSp">
        <pc:chgData name="Marian Bejenari" userId="S::marian.bejenari@amdaris.com::411b33f5-7167-44cf-9ee5-07d3b20d20a6" providerId="AD" clId="Web-{059D1C7E-79D5-44C8-9AA7-27A91AE86C3D}" dt="2018-08-08T18:37:55.639" v="27" actId="1076"/>
        <pc:sldMkLst>
          <pc:docMk/>
          <pc:sldMk cId="1731508112" sldId="308"/>
        </pc:sldMkLst>
        <pc:spChg chg="del">
          <ac:chgData name="Marian Bejenari" userId="S::marian.bejenari@amdaris.com::411b33f5-7167-44cf-9ee5-07d3b20d20a6" providerId="AD" clId="Web-{059D1C7E-79D5-44C8-9AA7-27A91AE86C3D}" dt="2018-08-08T18:37:41.748" v="24"/>
          <ac:spMkLst>
            <pc:docMk/>
            <pc:sldMk cId="1731508112" sldId="308"/>
            <ac:spMk id="3" creationId="{00000000-0000-0000-0000-000000000000}"/>
          </ac:spMkLst>
        </pc:spChg>
        <pc:picChg chg="mod">
          <ac:chgData name="Marian Bejenari" userId="S::marian.bejenari@amdaris.com::411b33f5-7167-44cf-9ee5-07d3b20d20a6" providerId="AD" clId="Web-{059D1C7E-79D5-44C8-9AA7-27A91AE86C3D}" dt="2018-08-08T18:37:55.639" v="27" actId="1076"/>
          <ac:picMkLst>
            <pc:docMk/>
            <pc:sldMk cId="1731508112" sldId="308"/>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err="1"/>
              <a:t>Sql</a:t>
            </a:r>
            <a:r>
              <a:rPr lang="en-US" dirty="0"/>
              <a:t> select</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19783"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Select Example</a:t>
            </a:r>
          </a:p>
        </p:txBody>
      </p:sp>
      <p:sp>
        <p:nvSpPr>
          <p:cNvPr id="3" name="Content Placeholder 2"/>
          <p:cNvSpPr>
            <a:spLocks noGrp="1"/>
          </p:cNvSpPr>
          <p:nvPr>
            <p:ph idx="1"/>
          </p:nvPr>
        </p:nvSpPr>
        <p:spPr/>
        <p:txBody>
          <a:bodyPr numCol="1">
            <a:noAutofit/>
          </a:bodyPr>
          <a:lstStyle/>
          <a:p>
            <a:pPr algn="just"/>
            <a:r>
              <a:rPr lang="en-US" sz="1800" dirty="0"/>
              <a:t>Based on the employees table below, select all fields from the employees table whose salary is less than or equal to $52,500</a:t>
            </a:r>
          </a:p>
          <a:p>
            <a:pPr algn="just"/>
            <a:endParaRPr lang="en-US" sz="1800" dirty="0"/>
          </a:p>
          <a:p>
            <a:pPr marL="0" indent="0" algn="just">
              <a:buNone/>
            </a:pPr>
            <a:r>
              <a:rPr lang="en-US" sz="1400" dirty="0">
                <a:latin typeface="Courier New" panose="02070309020205020404" pitchFamily="49" charset="0"/>
                <a:cs typeface="Courier New" panose="02070309020205020404" pitchFamily="49" charset="0"/>
              </a:rPr>
              <a:t>CREATE TABLE employees</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employee_number</a:t>
            </a:r>
            <a:r>
              <a:rPr lang="en-US" sz="1400" dirty="0">
                <a:latin typeface="Courier New" panose="02070309020205020404" pitchFamily="49" charset="0"/>
                <a:cs typeface="Courier New" panose="02070309020205020404" pitchFamily="49" charset="0"/>
              </a:rPr>
              <a:t> number(10) not null,</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nvarchar</a:t>
            </a:r>
            <a:r>
              <a:rPr lang="en-US" sz="1400" dirty="0">
                <a:latin typeface="Courier New" panose="02070309020205020404" pitchFamily="49" charset="0"/>
                <a:cs typeface="Courier New" panose="02070309020205020404" pitchFamily="49" charset="0"/>
              </a:rPr>
              <a:t> not null,</a:t>
            </a:r>
          </a:p>
          <a:p>
            <a:pPr marL="0" indent="0" algn="just">
              <a:buNone/>
            </a:pPr>
            <a:r>
              <a:rPr lang="en-US" sz="1400" dirty="0">
                <a:latin typeface="Courier New" panose="02070309020205020404" pitchFamily="49" charset="0"/>
                <a:cs typeface="Courier New" panose="02070309020205020404" pitchFamily="49" charset="0"/>
              </a:rPr>
              <a:t>  salary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bigint</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CONSTRAINT </a:t>
            </a:r>
            <a:r>
              <a:rPr lang="en-US" sz="1400" dirty="0" err="1">
                <a:latin typeface="Courier New" panose="02070309020205020404" pitchFamily="49" charset="0"/>
                <a:cs typeface="Courier New" panose="02070309020205020404" pitchFamily="49" charset="0"/>
              </a:rPr>
              <a:t>employees_pk</a:t>
            </a:r>
            <a:r>
              <a:rPr lang="en-US" sz="1400" dirty="0">
                <a:latin typeface="Courier New" panose="02070309020205020404" pitchFamily="49" charset="0"/>
                <a:cs typeface="Courier New" panose="02070309020205020404" pitchFamily="49" charset="0"/>
              </a:rPr>
              <a:t> PRIMARY KEY (</a:t>
            </a:r>
            <a:r>
              <a:rPr lang="en-US" sz="1400" dirty="0" err="1">
                <a:latin typeface="Courier New" panose="02070309020205020404" pitchFamily="49" charset="0"/>
                <a:cs typeface="Courier New" panose="02070309020205020404" pitchFamily="49" charset="0"/>
              </a:rPr>
              <a:t>employee_number</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SELECT *</a:t>
            </a:r>
          </a:p>
          <a:p>
            <a:pPr marL="0" indent="0" algn="just">
              <a:buNone/>
            </a:pPr>
            <a:r>
              <a:rPr lang="en-US" sz="1400" dirty="0">
                <a:latin typeface="Courier New" panose="02070309020205020404" pitchFamily="49" charset="0"/>
                <a:cs typeface="Courier New" panose="02070309020205020404" pitchFamily="49" charset="0"/>
              </a:rPr>
              <a:t>FROM employees</a:t>
            </a:r>
          </a:p>
          <a:p>
            <a:pPr marL="0" indent="0" algn="just">
              <a:buNone/>
            </a:pPr>
            <a:r>
              <a:rPr lang="en-US" sz="1400" dirty="0">
                <a:latin typeface="Courier New" panose="02070309020205020404" pitchFamily="49" charset="0"/>
                <a:cs typeface="Courier New" panose="02070309020205020404" pitchFamily="49" charset="0"/>
              </a:rPr>
              <a:t>WHERE salary &lt;= 52500;</a:t>
            </a:r>
          </a:p>
        </p:txBody>
      </p:sp>
    </p:spTree>
    <p:extLst>
      <p:ext uri="{BB962C8B-B14F-4D97-AF65-F5344CB8AC3E}">
        <p14:creationId xmlns:p14="http://schemas.microsoft.com/office/powerpoint/2010/main" val="168090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CLAUSE</a:t>
            </a:r>
          </a:p>
        </p:txBody>
      </p:sp>
      <p:sp>
        <p:nvSpPr>
          <p:cNvPr id="3" name="Content Placeholder 2"/>
          <p:cNvSpPr>
            <a:spLocks noGrp="1"/>
          </p:cNvSpPr>
          <p:nvPr>
            <p:ph idx="1"/>
          </p:nvPr>
        </p:nvSpPr>
        <p:spPr/>
        <p:txBody>
          <a:bodyPr numCol="1">
            <a:noAutofit/>
          </a:bodyPr>
          <a:lstStyle/>
          <a:p>
            <a:pPr algn="just"/>
            <a:r>
              <a:rPr lang="en-US" sz="2200" dirty="0"/>
              <a:t>The first clause to be evaluated logically.</a:t>
            </a:r>
          </a:p>
          <a:p>
            <a:pPr algn="just"/>
            <a:r>
              <a:rPr lang="en-US" sz="2200" dirty="0"/>
              <a:t>You choose the table you want to query.</a:t>
            </a:r>
          </a:p>
          <a:p>
            <a:pPr algn="just"/>
            <a:endParaRPr lang="en-US" sz="2200" dirty="0"/>
          </a:p>
          <a:p>
            <a:pPr marL="0" indent="0" algn="just">
              <a:buNone/>
            </a:pPr>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e.empId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e.firstName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e.lastName</a:t>
            </a:r>
            <a:endParaRPr lang="en-US" sz="1600" dirty="0">
              <a:latin typeface="Courier New" panose="02070309020205020404" pitchFamily="49" charset="0"/>
              <a:cs typeface="Courier New" panose="02070309020205020404" pitchFamily="49" charset="0"/>
            </a:endParaRPr>
          </a:p>
          <a:p>
            <a:pPr marL="0" indent="0" algn="just">
              <a:buNone/>
            </a:pPr>
            <a:r>
              <a:rPr lang="en-US" sz="1600" dirty="0">
                <a:latin typeface="Courier New" panose="02070309020205020404" pitchFamily="49" charset="0"/>
                <a:cs typeface="Courier New" panose="02070309020205020404" pitchFamily="49" charset="0"/>
              </a:rPr>
              <a:t>FROM Employees as e </a:t>
            </a:r>
          </a:p>
        </p:txBody>
      </p:sp>
    </p:spTree>
    <p:extLst>
      <p:ext uri="{BB962C8B-B14F-4D97-AF65-F5344CB8AC3E}">
        <p14:creationId xmlns:p14="http://schemas.microsoft.com/office/powerpoint/2010/main" val="316942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Projection</a:t>
            </a:r>
          </a:p>
        </p:txBody>
      </p:sp>
      <p:sp>
        <p:nvSpPr>
          <p:cNvPr id="3" name="Content Placeholder 2"/>
          <p:cNvSpPr>
            <a:spLocks noGrp="1"/>
          </p:cNvSpPr>
          <p:nvPr>
            <p:ph idx="1"/>
          </p:nvPr>
        </p:nvSpPr>
        <p:spPr>
          <a:xfrm>
            <a:off x="628650" y="1269604"/>
            <a:ext cx="7886700" cy="4145521"/>
          </a:xfrm>
        </p:spPr>
        <p:txBody>
          <a:bodyPr numCol="2">
            <a:noAutofit/>
          </a:bodyPr>
          <a:lstStyle/>
          <a:p>
            <a:pPr marL="0" indent="0" algn="just">
              <a:buNone/>
            </a:pPr>
            <a:r>
              <a:rPr lang="en-US" sz="1400" dirty="0">
                <a:latin typeface="Courier New" panose="02070309020205020404" pitchFamily="49" charset="0"/>
                <a:cs typeface="Courier New" panose="02070309020205020404" pitchFamily="49" charset="0"/>
              </a:rPr>
              <a:t>SELECT country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a:t>
            </a: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SELECT DISTINCT country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a:t>
            </a:r>
          </a:p>
          <a:p>
            <a:pPr marL="0" indent="0" algn="just">
              <a:buNone/>
            </a:pPr>
            <a:endParaRPr lang="en-US" sz="1400" dirty="0">
              <a:latin typeface="Courier New" panose="02070309020205020404" pitchFamily="49" charset="0"/>
              <a:cs typeface="Courier New" panose="02070309020205020404" pitchFamily="49" charset="0"/>
            </a:endParaRPr>
          </a:p>
        </p:txBody>
      </p:sp>
      <p:pic>
        <p:nvPicPr>
          <p:cNvPr id="4" name="Рисунок 3"/>
          <p:cNvPicPr>
            <a:picLocks noChangeAspect="1"/>
          </p:cNvPicPr>
          <p:nvPr/>
        </p:nvPicPr>
        <p:blipFill>
          <a:blip r:embed="rId2"/>
          <a:stretch>
            <a:fillRect/>
          </a:stretch>
        </p:blipFill>
        <p:spPr>
          <a:xfrm>
            <a:off x="628650" y="1888386"/>
            <a:ext cx="1952625" cy="2743200"/>
          </a:xfrm>
          <a:prstGeom prst="rect">
            <a:avLst/>
          </a:prstGeom>
        </p:spPr>
      </p:pic>
      <p:pic>
        <p:nvPicPr>
          <p:cNvPr id="5" name="Рисунок 4"/>
          <p:cNvPicPr>
            <a:picLocks noChangeAspect="1"/>
          </p:cNvPicPr>
          <p:nvPr/>
        </p:nvPicPr>
        <p:blipFill>
          <a:blip r:embed="rId3"/>
          <a:stretch>
            <a:fillRect/>
          </a:stretch>
        </p:blipFill>
        <p:spPr>
          <a:xfrm>
            <a:off x="4513949" y="2018913"/>
            <a:ext cx="3114675" cy="1057275"/>
          </a:xfrm>
          <a:prstGeom prst="rect">
            <a:avLst/>
          </a:prstGeom>
        </p:spPr>
      </p:pic>
    </p:spTree>
    <p:extLst>
      <p:ext uri="{BB962C8B-B14F-4D97-AF65-F5344CB8AC3E}">
        <p14:creationId xmlns:p14="http://schemas.microsoft.com/office/powerpoint/2010/main" val="360912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Projection Practices</a:t>
            </a:r>
          </a:p>
        </p:txBody>
      </p:sp>
      <p:sp>
        <p:nvSpPr>
          <p:cNvPr id="3" name="Content Placeholder 2"/>
          <p:cNvSpPr>
            <a:spLocks noGrp="1"/>
          </p:cNvSpPr>
          <p:nvPr>
            <p:ph idx="1"/>
          </p:nvPr>
        </p:nvSpPr>
        <p:spPr/>
        <p:txBody>
          <a:bodyPr numCol="1">
            <a:noAutofit/>
          </a:bodyPr>
          <a:lstStyle/>
          <a:p>
            <a:pPr algn="just"/>
            <a:r>
              <a:rPr lang="en-US" sz="1800" dirty="0"/>
              <a:t>Use alias for table and column names</a:t>
            </a:r>
          </a:p>
          <a:p>
            <a:pPr marL="0" indent="0" algn="just">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e.country</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CountryName</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as e;</a:t>
            </a:r>
          </a:p>
          <a:p>
            <a:pPr marL="0" indent="0" algn="just">
              <a:buNone/>
            </a:pPr>
            <a:r>
              <a:rPr lang="en-US" sz="1800" dirty="0"/>
              <a:t>Reason for table alias – when more than one table is used</a:t>
            </a:r>
          </a:p>
          <a:p>
            <a:pPr marL="0" indent="0" algn="just">
              <a:buNone/>
            </a:pPr>
            <a:r>
              <a:rPr lang="en-US" sz="1800" dirty="0"/>
              <a:t>Reason for column alias – when we want to rename the column names in the result.</a:t>
            </a:r>
          </a:p>
          <a:p>
            <a:pPr algn="just"/>
            <a:r>
              <a:rPr lang="en-US" sz="1800" dirty="0"/>
              <a:t>Use asterisk (*) to select everything:</a:t>
            </a:r>
          </a:p>
          <a:p>
            <a:pPr marL="0" indent="0" algn="just">
              <a:buNone/>
            </a:pPr>
            <a:r>
              <a:rPr lang="en-US" sz="1400" dirty="0">
                <a:latin typeface="Courier New" panose="02070309020205020404" pitchFamily="49" charset="0"/>
                <a:cs typeface="Courier New" panose="02070309020205020404" pitchFamily="49" charset="0"/>
              </a:rPr>
              <a:t>SELECT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as e;</a:t>
            </a:r>
          </a:p>
          <a:p>
            <a:pPr marL="0" indent="0" algn="just">
              <a:buNone/>
            </a:pPr>
            <a:r>
              <a:rPr lang="en-US" sz="1400" dirty="0">
                <a:latin typeface="Courier New" panose="02070309020205020404" pitchFamily="49" charset="0"/>
                <a:cs typeface="Courier New" panose="02070309020205020404" pitchFamily="49" charset="0"/>
              </a:rPr>
              <a:t>SELECT e.*</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as e;</a:t>
            </a:r>
          </a:p>
          <a:p>
            <a:pPr marL="0" indent="0" algn="just">
              <a:buNone/>
            </a:pPr>
            <a:r>
              <a:rPr lang="en-US" sz="1800" dirty="0"/>
              <a:t>Warning – bad practice. Avoid, only reason is laziness.</a:t>
            </a:r>
          </a:p>
          <a:p>
            <a:pPr marL="0" indent="0" algn="just">
              <a:buNone/>
            </a:pPr>
            <a:endParaRPr lang="en-US" sz="1800" dirty="0"/>
          </a:p>
        </p:txBody>
      </p:sp>
    </p:spTree>
    <p:extLst>
      <p:ext uri="{BB962C8B-B14F-4D97-AF65-F5344CB8AC3E}">
        <p14:creationId xmlns:p14="http://schemas.microsoft.com/office/powerpoint/2010/main" val="42660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Projection Practices</a:t>
            </a:r>
          </a:p>
        </p:txBody>
      </p:sp>
      <p:sp>
        <p:nvSpPr>
          <p:cNvPr id="3" name="Content Placeholder 2"/>
          <p:cNvSpPr>
            <a:spLocks noGrp="1"/>
          </p:cNvSpPr>
          <p:nvPr>
            <p:ph idx="1"/>
          </p:nvPr>
        </p:nvSpPr>
        <p:spPr/>
        <p:txBody>
          <a:bodyPr numCol="1">
            <a:noAutofit/>
          </a:bodyPr>
          <a:lstStyle/>
          <a:p>
            <a:pPr algn="just"/>
            <a:r>
              <a:rPr lang="en-US" sz="1800" dirty="0"/>
              <a:t>Use TOP:</a:t>
            </a:r>
          </a:p>
          <a:p>
            <a:pPr marL="0" indent="0" algn="just">
              <a:buNone/>
            </a:pPr>
            <a:r>
              <a:rPr lang="en-US" sz="1400" dirty="0">
                <a:latin typeface="Courier New" panose="02070309020205020404" pitchFamily="49" charset="0"/>
                <a:cs typeface="Courier New" panose="02070309020205020404" pitchFamily="49" charset="0"/>
              </a:rPr>
              <a:t>SELECT Top 4 </a:t>
            </a:r>
            <a:r>
              <a:rPr lang="en-US" sz="1400" dirty="0" err="1">
                <a:latin typeface="Courier New" panose="02070309020205020404" pitchFamily="49" charset="0"/>
                <a:cs typeface="Courier New" panose="02070309020205020404" pitchFamily="49" charset="0"/>
              </a:rPr>
              <a:t>e.country</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CountryName</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as e;</a:t>
            </a:r>
          </a:p>
          <a:p>
            <a:pPr marL="0" indent="0" algn="just">
              <a:buNone/>
            </a:pPr>
            <a:endParaRPr lang="en-US" sz="1800" dirty="0"/>
          </a:p>
          <a:p>
            <a:pPr marL="0" indent="0" algn="just">
              <a:buNone/>
            </a:pPr>
            <a:r>
              <a:rPr lang="en-US" sz="1800" dirty="0"/>
              <a:t>Reason – get only part of rows. Always try to limit number of returned rows.</a:t>
            </a:r>
          </a:p>
          <a:p>
            <a:pPr marL="0" indent="0" algn="just">
              <a:buNone/>
            </a:pPr>
            <a:r>
              <a:rPr lang="en-US" sz="1800" dirty="0"/>
              <a:t/>
            </a:r>
            <a:br>
              <a:rPr lang="en-US" sz="1800" dirty="0"/>
            </a:br>
            <a:r>
              <a:rPr lang="en-US" sz="1800" b="1" dirty="0"/>
              <a:t>Warning</a:t>
            </a:r>
            <a:r>
              <a:rPr lang="en-US" sz="1800" dirty="0"/>
              <a:t> – Always use TOP along with ORDER BY word, otherwise TOP might always return different results.</a:t>
            </a:r>
          </a:p>
          <a:p>
            <a:pPr marL="0" indent="0" algn="just">
              <a:buNone/>
            </a:pPr>
            <a:endParaRPr lang="en-US" sz="1800" dirty="0"/>
          </a:p>
        </p:txBody>
      </p:sp>
    </p:spTree>
    <p:extLst>
      <p:ext uri="{BB962C8B-B14F-4D97-AF65-F5344CB8AC3E}">
        <p14:creationId xmlns:p14="http://schemas.microsoft.com/office/powerpoint/2010/main" val="317202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a:t>
            </a:r>
            <a:r>
              <a:rPr lang="en-GB" dirty="0" err="1"/>
              <a:t>WhERE</a:t>
            </a:r>
            <a:r>
              <a:rPr lang="en-GB" dirty="0"/>
              <a:t> Clause</a:t>
            </a:r>
          </a:p>
        </p:txBody>
      </p:sp>
      <p:sp>
        <p:nvSpPr>
          <p:cNvPr id="3" name="Content Placeholder 2"/>
          <p:cNvSpPr>
            <a:spLocks noGrp="1"/>
          </p:cNvSpPr>
          <p:nvPr>
            <p:ph idx="1"/>
          </p:nvPr>
        </p:nvSpPr>
        <p:spPr/>
        <p:txBody>
          <a:bodyPr vert="horz" lIns="91440" tIns="45720" rIns="91440" bIns="45720" numCol="1" rtlCol="0" anchor="t">
            <a:noAutofit/>
          </a:bodyPr>
          <a:lstStyle/>
          <a:p>
            <a:pPr algn="just"/>
            <a:r>
              <a:rPr lang="en-US" sz="1800" dirty="0"/>
              <a:t> </a:t>
            </a:r>
            <a:r>
              <a:rPr lang="en-US" sz="1800" err="1"/>
              <a:t>Fillters</a:t>
            </a:r>
            <a:r>
              <a:rPr lang="en-US" sz="1800" dirty="0"/>
              <a:t> rows based on the predicate in the WHERE clause. Only rows for which the predicate evaluates to true are returned.</a:t>
            </a:r>
          </a:p>
          <a:p>
            <a:pPr algn="just"/>
            <a:endParaRPr lang="en-US" sz="1800" dirty="0"/>
          </a:p>
          <a:p>
            <a:pPr marL="0" indent="0" algn="just">
              <a:buNone/>
            </a:pPr>
            <a:r>
              <a:rPr lang="en-US" sz="1400" dirty="0">
                <a:latin typeface="Courier New" panose="02070309020205020404" pitchFamily="49" charset="0"/>
                <a:cs typeface="Courier New" panose="02070309020205020404" pitchFamily="49" charset="0"/>
              </a:rPr>
              <a:t>SELECT empid</a:t>
            </a:r>
            <a:r>
              <a:rPr lang="en-US" sz="1400">
                <a:latin typeface="Courier New" panose="02070309020205020404" pitchFamily="49" charset="0"/>
                <a:cs typeface="Courier New" panose="02070309020205020404" pitchFamily="49" charset="0"/>
              </a:rPr>
              <a:t>, hiredate, country</a:t>
            </a:r>
          </a:p>
          <a:p>
            <a:pPr marL="0" indent="0" algn="just">
              <a:buNone/>
            </a:pPr>
            <a:r>
              <a:rPr lang="en-US" sz="1400">
                <a:latin typeface="Courier New" panose="02070309020205020404" pitchFamily="49" charset="0"/>
                <a:cs typeface="Courier New" panose="02070309020205020404" pitchFamily="49" charset="0"/>
              </a:rPr>
              <a:t>FROM </a:t>
            </a:r>
            <a:r>
              <a:rPr lang="en-US" sz="140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t>
            </a:r>
            <a:endParaRPr lang="en-US"/>
          </a:p>
          <a:p>
            <a:pPr marL="0" indent="0" algn="just">
              <a:buNone/>
            </a:pPr>
            <a:r>
              <a:rPr lang="en-US" sz="1400">
                <a:latin typeface="Courier New" panose="02070309020205020404" pitchFamily="49" charset="0"/>
                <a:cs typeface="Courier New" panose="02070309020205020404" pitchFamily="49" charset="0"/>
              </a:rPr>
              <a:t>WHERE YEAR(hiredate) &gt;= 2003;</a:t>
            </a:r>
          </a:p>
          <a:p>
            <a:pPr algn="just"/>
            <a:endParaRPr lang="en-US" sz="1800" dirty="0"/>
          </a:p>
        </p:txBody>
      </p:sp>
      <p:pic>
        <p:nvPicPr>
          <p:cNvPr id="4" name="Рисунок 3"/>
          <p:cNvPicPr>
            <a:picLocks noChangeAspect="1"/>
          </p:cNvPicPr>
          <p:nvPr/>
        </p:nvPicPr>
        <p:blipFill>
          <a:blip r:embed="rId2"/>
          <a:stretch>
            <a:fillRect/>
          </a:stretch>
        </p:blipFill>
        <p:spPr>
          <a:xfrm>
            <a:off x="1239665" y="3320912"/>
            <a:ext cx="3171825" cy="2085975"/>
          </a:xfrm>
          <a:prstGeom prst="rect">
            <a:avLst/>
          </a:prstGeom>
        </p:spPr>
      </p:pic>
    </p:spTree>
    <p:extLst>
      <p:ext uri="{BB962C8B-B14F-4D97-AF65-F5344CB8AC3E}">
        <p14:creationId xmlns:p14="http://schemas.microsoft.com/office/powerpoint/2010/main" val="388209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a:t>
            </a:r>
            <a:r>
              <a:rPr lang="en-GB" dirty="0" err="1"/>
              <a:t>WhERE</a:t>
            </a:r>
            <a:r>
              <a:rPr lang="en-GB" dirty="0"/>
              <a:t> Clause</a:t>
            </a:r>
          </a:p>
        </p:txBody>
      </p:sp>
      <p:sp>
        <p:nvSpPr>
          <p:cNvPr id="3" name="Content Placeholder 2"/>
          <p:cNvSpPr>
            <a:spLocks noGrp="1"/>
          </p:cNvSpPr>
          <p:nvPr>
            <p:ph idx="1"/>
          </p:nvPr>
        </p:nvSpPr>
        <p:spPr/>
        <p:txBody>
          <a:bodyPr numCol="1">
            <a:noAutofit/>
          </a:bodyPr>
          <a:lstStyle/>
          <a:p>
            <a:pPr marL="0" indent="0" algn="just">
              <a:buNone/>
            </a:pPr>
            <a:r>
              <a:rPr lang="en-US" sz="1400" dirty="0">
                <a:latin typeface="Courier New" panose="02070309020205020404" pitchFamily="49" charset="0"/>
                <a:cs typeface="Courier New" panose="02070309020205020404" pitchFamily="49" charset="0"/>
              </a:rPr>
              <a:t>WHERE Predicate</a:t>
            </a:r>
          </a:p>
          <a:p>
            <a:pPr algn="just"/>
            <a:r>
              <a:rPr lang="en-US" sz="2000" dirty="0"/>
              <a:t>A predicate is a logical expression. When NULLs are not possible in the data (in this case, the country column is defined as not allowing NULLs), the predicate can evaluate to true or false. The type of logic used in such a case is known as </a:t>
            </a:r>
            <a:r>
              <a:rPr lang="en-US" sz="2000" i="1" dirty="0"/>
              <a:t>two-valued logic</a:t>
            </a:r>
            <a:r>
              <a:rPr lang="en-US" sz="2000" dirty="0"/>
              <a:t>. The WHERE filter returns only the rows for which the predicate evaluates to true.</a:t>
            </a:r>
          </a:p>
          <a:p>
            <a:pPr algn="just"/>
            <a:r>
              <a:rPr lang="en-US" sz="2000" dirty="0"/>
              <a:t>When NULLs are possible in the data, a predicate can evaluate to true, false, and unknown. This type of logic is known as </a:t>
            </a:r>
            <a:r>
              <a:rPr lang="en-US" sz="2000" i="1" dirty="0"/>
              <a:t>three-valued logic</a:t>
            </a:r>
            <a:r>
              <a:rPr lang="en-US" sz="2000" dirty="0"/>
              <a:t>. You get an unknown when at least one operand is NULL; for example, NULL and WA, or even NULL and NULL. Predicate returns rows only when it evaluates to true.</a:t>
            </a:r>
          </a:p>
          <a:p>
            <a:pPr algn="just"/>
            <a:r>
              <a:rPr lang="en-US" sz="2000" dirty="0"/>
              <a:t>Not equal a certain value with </a:t>
            </a:r>
            <a:r>
              <a:rPr lang="en-US" sz="2000" dirty="0" err="1"/>
              <a:t>NULLable</a:t>
            </a:r>
            <a:r>
              <a:rPr lang="en-US" sz="2000" dirty="0"/>
              <a:t> column, will not make the result set.</a:t>
            </a:r>
          </a:p>
        </p:txBody>
      </p:sp>
    </p:spTree>
    <p:extLst>
      <p:ext uri="{BB962C8B-B14F-4D97-AF65-F5344CB8AC3E}">
        <p14:creationId xmlns:p14="http://schemas.microsoft.com/office/powerpoint/2010/main" val="165883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 NULL, Is not null</a:t>
            </a:r>
          </a:p>
        </p:txBody>
      </p:sp>
      <p:sp>
        <p:nvSpPr>
          <p:cNvPr id="3" name="Content Placeholder 2"/>
          <p:cNvSpPr>
            <a:spLocks noGrp="1"/>
          </p:cNvSpPr>
          <p:nvPr>
            <p:ph idx="1"/>
          </p:nvPr>
        </p:nvSpPr>
        <p:spPr/>
        <p:txBody>
          <a:bodyPr numCol="1">
            <a:noAutofit/>
          </a:bodyPr>
          <a:lstStyle/>
          <a:p>
            <a:r>
              <a:rPr lang="en-US" sz="1800" dirty="0"/>
              <a:t>How do we select only the records with NULL values in the "Address" column? With other words the records which have unknown Address:</a:t>
            </a:r>
          </a:p>
          <a:p>
            <a:pPr marL="0" indent="0">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LastName,FirstName,Address</a:t>
            </a:r>
            <a:r>
              <a:rPr lang="en-US" sz="1400" dirty="0">
                <a:latin typeface="Courier New" panose="02070309020205020404" pitchFamily="49" charset="0"/>
                <a:cs typeface="Courier New" panose="02070309020205020404" pitchFamily="49" charset="0"/>
              </a:rPr>
              <a:t> FROM Persons</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WHERE Address IS NULL</a:t>
            </a:r>
          </a:p>
          <a:p>
            <a:pPr marL="0" indent="0">
              <a:buNone/>
            </a:pPr>
            <a:endParaRPr lang="en-US" sz="1400" dirty="0">
              <a:latin typeface="Courier New" panose="02070309020205020404" pitchFamily="49" charset="0"/>
              <a:cs typeface="Courier New" panose="02070309020205020404" pitchFamily="49" charset="0"/>
            </a:endParaRPr>
          </a:p>
          <a:p>
            <a:r>
              <a:rPr lang="en-US" sz="1800" dirty="0"/>
              <a:t>How do we select only the records with no NULL values in the "Address" column? With other words those whose Address we know:</a:t>
            </a:r>
          </a:p>
          <a:p>
            <a:pPr marL="0" indent="0">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LastName,FirstName,Address</a:t>
            </a:r>
            <a:r>
              <a:rPr lang="en-US" sz="1400" dirty="0">
                <a:latin typeface="Courier New" panose="02070309020205020404" pitchFamily="49" charset="0"/>
                <a:cs typeface="Courier New" panose="02070309020205020404" pitchFamily="49" charset="0"/>
              </a:rPr>
              <a:t> FROM Persons</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WHERE Address IS NOT NULL</a:t>
            </a: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088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Combining predicates</a:t>
            </a:r>
          </a:p>
        </p:txBody>
      </p:sp>
      <p:sp>
        <p:nvSpPr>
          <p:cNvPr id="3" name="Content Placeholder 2"/>
          <p:cNvSpPr>
            <a:spLocks noGrp="1"/>
          </p:cNvSpPr>
          <p:nvPr>
            <p:ph idx="1"/>
          </p:nvPr>
        </p:nvSpPr>
        <p:spPr/>
        <p:txBody>
          <a:bodyPr numCol="1">
            <a:noAutofit/>
          </a:bodyPr>
          <a:lstStyle/>
          <a:p>
            <a:pPr algn="just"/>
            <a:r>
              <a:rPr lang="en-US" sz="1800" dirty="0"/>
              <a:t>You can combine predicates in the WHERE clause by using the logical operators AND </a:t>
            </a:r>
            <a:r>
              <a:rPr lang="en-US" sz="1800" dirty="0" err="1"/>
              <a:t>and</a:t>
            </a:r>
            <a:r>
              <a:rPr lang="en-US" sz="1800" dirty="0"/>
              <a:t> OR. You can also negate predicates by using the NOT logical operator.</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WHERE col1 = 'w' AND (col2 = 'x' OR col3 = 'y') AND col4 = 'z'</a:t>
            </a:r>
          </a:p>
          <a:p>
            <a:pPr algn="just"/>
            <a:endParaRPr lang="en-US" sz="1400" dirty="0">
              <a:latin typeface="Courier New" panose="02070309020205020404" pitchFamily="49" charset="0"/>
              <a:cs typeface="Courier New" panose="02070309020205020404" pitchFamily="49" charset="0"/>
            </a:endParaRPr>
          </a:p>
          <a:p>
            <a:pPr algn="just"/>
            <a:r>
              <a:rPr lang="en-US" sz="1800" dirty="0"/>
              <a:t>Combining with AND narrows the result and is faster, combining with OR widens the result.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788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Character Data</a:t>
            </a:r>
          </a:p>
        </p:txBody>
      </p:sp>
      <p:sp>
        <p:nvSpPr>
          <p:cNvPr id="3" name="Content Placeholder 2"/>
          <p:cNvSpPr>
            <a:spLocks noGrp="1"/>
          </p:cNvSpPr>
          <p:nvPr>
            <p:ph idx="1"/>
          </p:nvPr>
        </p:nvSpPr>
        <p:spPr/>
        <p:txBody>
          <a:bodyPr numCol="1">
            <a:noAutofit/>
          </a:bodyPr>
          <a:lstStyle/>
          <a:p>
            <a:pPr algn="just"/>
            <a:r>
              <a:rPr lang="en-US" sz="1800" dirty="0"/>
              <a:t>Besides standard operators, T-SQL provides the LIKE predicate, which you can use to </a:t>
            </a:r>
            <a:r>
              <a:rPr lang="en-US" sz="1800" dirty="0" err="1"/>
              <a:t>fillter</a:t>
            </a:r>
            <a:r>
              <a:rPr lang="en-US" sz="1800" dirty="0"/>
              <a:t> character string data (regular and Unicode) based on pattern matching. The form of a predicate using LIKE is as follows.</a:t>
            </a:r>
          </a:p>
          <a:p>
            <a:pPr algn="just"/>
            <a:r>
              <a:rPr lang="en-US" sz="1800" dirty="0"/>
              <a:t>&lt;column&gt; LIKE &lt;pattern&gt;</a:t>
            </a:r>
          </a:p>
          <a:p>
            <a:pPr algn="just"/>
            <a:r>
              <a:rPr lang="en-US" sz="1800" dirty="0">
                <a:cs typeface="Courier New" panose="02070309020205020404" pitchFamily="49" charset="0"/>
              </a:rPr>
              <a:t>The LIKE predicate supports wildcards that you can use in your patterns.</a:t>
            </a:r>
          </a:p>
        </p:txBody>
      </p:sp>
      <p:pic>
        <p:nvPicPr>
          <p:cNvPr id="4" name="Рисунок 3"/>
          <p:cNvPicPr>
            <a:picLocks noChangeAspect="1"/>
          </p:cNvPicPr>
          <p:nvPr/>
        </p:nvPicPr>
        <p:blipFill>
          <a:blip r:embed="rId2"/>
          <a:stretch>
            <a:fillRect/>
          </a:stretch>
        </p:blipFill>
        <p:spPr>
          <a:xfrm>
            <a:off x="832022" y="2833992"/>
            <a:ext cx="7089817" cy="2771678"/>
          </a:xfrm>
          <a:prstGeom prst="rect">
            <a:avLst/>
          </a:prstGeom>
        </p:spPr>
      </p:pic>
    </p:spTree>
    <p:extLst>
      <p:ext uri="{BB962C8B-B14F-4D97-AF65-F5344CB8AC3E}">
        <p14:creationId xmlns:p14="http://schemas.microsoft.com/office/powerpoint/2010/main" val="386916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a:t>Introduction</a:t>
            </a:r>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a:t>Table Relationships</a:t>
            </a:r>
          </a:p>
          <a:p>
            <a:pPr marL="285750" indent="-285750" algn="l">
              <a:buFont typeface="Arial" panose="020B0604020202020204" pitchFamily="34" charset="0"/>
              <a:buChar char="•"/>
            </a:pPr>
            <a:r>
              <a:rPr lang="en-US" dirty="0"/>
              <a:t>SELECT Statement.</a:t>
            </a:r>
          </a:p>
          <a:p>
            <a:pPr marL="285750" indent="-285750" algn="l">
              <a:buFont typeface="Arial" panose="020B0604020202020204" pitchFamily="34" charset="0"/>
              <a:buChar char="•"/>
            </a:pPr>
            <a:r>
              <a:rPr lang="en-US" dirty="0"/>
              <a:t>Logical sequence of operations.</a:t>
            </a:r>
          </a:p>
          <a:p>
            <a:pPr marL="285750" indent="-285750" algn="l">
              <a:buFont typeface="Arial" panose="020B0604020202020204" pitchFamily="34" charset="0"/>
              <a:buChar char="•"/>
            </a:pPr>
            <a:r>
              <a:rPr lang="en-US" dirty="0"/>
              <a:t>Everything is a table. </a:t>
            </a:r>
          </a:p>
          <a:p>
            <a:pPr marL="285750" indent="-285750" algn="l">
              <a:buFont typeface="Arial" panose="020B0604020202020204" pitchFamily="34" charset="0"/>
              <a:buChar char="•"/>
            </a:pPr>
            <a:r>
              <a:rPr lang="en-US" dirty="0" err="1"/>
              <a:t>Sql</a:t>
            </a:r>
            <a:r>
              <a:rPr lang="en-US" dirty="0"/>
              <a:t> projection.</a:t>
            </a:r>
          </a:p>
          <a:p>
            <a:pPr marL="285750" indent="-285750" algn="l">
              <a:buFont typeface="Arial" panose="020B0604020202020204" pitchFamily="34" charset="0"/>
              <a:buChar char="•"/>
            </a:pPr>
            <a:r>
              <a:rPr lang="en-US" dirty="0"/>
              <a:t>Join, join </a:t>
            </a:r>
            <a:r>
              <a:rPr lang="en-US"/>
              <a:t>types.</a:t>
            </a:r>
          </a:p>
          <a:p>
            <a:pPr marL="285750" indent="-285750" algn="l">
              <a:buFont typeface="Arial" panose="020B0604020202020204" pitchFamily="34" charset="0"/>
              <a:buChar char="•"/>
            </a:pPr>
            <a:r>
              <a:rPr lang="en-US"/>
              <a:t>ORDER </a:t>
            </a:r>
            <a:r>
              <a:rPr lang="en-US" dirty="0"/>
              <a:t>BY</a:t>
            </a:r>
            <a:endParaRPr lang="en-GB" dirty="0"/>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LiKE</a:t>
            </a:r>
            <a:r>
              <a:rPr lang="en-GB" dirty="0"/>
              <a:t> Example</a:t>
            </a:r>
          </a:p>
        </p:txBody>
      </p:sp>
      <p:sp>
        <p:nvSpPr>
          <p:cNvPr id="3" name="Content Placeholder 2"/>
          <p:cNvSpPr>
            <a:spLocks noGrp="1"/>
          </p:cNvSpPr>
          <p:nvPr>
            <p:ph idx="1"/>
          </p:nvPr>
        </p:nvSpPr>
        <p:spPr/>
        <p:txBody>
          <a:bodyPr numCol="1">
            <a:noAutofit/>
          </a:bodyPr>
          <a:lstStyle/>
          <a:p>
            <a:pPr marL="0" indent="0" algn="just">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empid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LIKE N'D%';</a:t>
            </a:r>
          </a:p>
          <a:p>
            <a:pPr algn="just"/>
            <a:endParaRPr lang="en-US" sz="1800" dirty="0">
              <a:cs typeface="Courier New" panose="02070309020205020404" pitchFamily="49" charset="0"/>
            </a:endParaRPr>
          </a:p>
        </p:txBody>
      </p:sp>
      <p:pic>
        <p:nvPicPr>
          <p:cNvPr id="5" name="Рисунок 4"/>
          <p:cNvPicPr>
            <a:picLocks noChangeAspect="1"/>
          </p:cNvPicPr>
          <p:nvPr/>
        </p:nvPicPr>
        <p:blipFill>
          <a:blip r:embed="rId2"/>
          <a:stretch>
            <a:fillRect/>
          </a:stretch>
        </p:blipFill>
        <p:spPr>
          <a:xfrm>
            <a:off x="430942" y="2227176"/>
            <a:ext cx="4229100" cy="1266825"/>
          </a:xfrm>
          <a:prstGeom prst="rect">
            <a:avLst/>
          </a:prstGeom>
        </p:spPr>
      </p:pic>
    </p:spTree>
    <p:extLst>
      <p:ext uri="{BB962C8B-B14F-4D97-AF65-F5344CB8AC3E}">
        <p14:creationId xmlns:p14="http://schemas.microsoft.com/office/powerpoint/2010/main" val="2912543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a:t>
            </a:r>
          </a:p>
        </p:txBody>
      </p:sp>
      <p:sp>
        <p:nvSpPr>
          <p:cNvPr id="3" name="Content Placeholder 2"/>
          <p:cNvSpPr>
            <a:spLocks noGrp="1"/>
          </p:cNvSpPr>
          <p:nvPr>
            <p:ph idx="1"/>
          </p:nvPr>
        </p:nvSpPr>
        <p:spPr/>
        <p:txBody>
          <a:bodyPr numCol="1">
            <a:noAutofit/>
          </a:bodyPr>
          <a:lstStyle/>
          <a:p>
            <a:pPr algn="just"/>
            <a:r>
              <a:rPr lang="en-US" sz="1800" dirty="0">
                <a:cs typeface="Courier New" panose="02070309020205020404" pitchFamily="49" charset="0"/>
              </a:rPr>
              <a:t>Data that you need to query is spread across multiple tables. The more normalized the environment is, the more tables you usually have. </a:t>
            </a:r>
          </a:p>
          <a:p>
            <a:pPr algn="just"/>
            <a:r>
              <a:rPr lang="en-US" sz="1800" dirty="0">
                <a:cs typeface="Courier New" panose="02070309020205020404" pitchFamily="49" charset="0"/>
              </a:rPr>
              <a:t>Use joins to query the data from the different tables and match the rows that need to be related.</a:t>
            </a:r>
          </a:p>
        </p:txBody>
      </p:sp>
      <p:pic>
        <p:nvPicPr>
          <p:cNvPr id="1028" name="Picture 4" descr="http://alexdev.ru/wp-content/uploads/2013/04/sql_19_4_13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32" y="2677297"/>
            <a:ext cx="3475218" cy="227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16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Joins</a:t>
            </a:r>
          </a:p>
        </p:txBody>
      </p:sp>
      <p:pic>
        <p:nvPicPr>
          <p:cNvPr id="2052" name="Picture 4" descr="http://www.dofactory.com/Images/sql-jo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39" y="1426123"/>
            <a:ext cx="4927171" cy="358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99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Joins Extended</a:t>
            </a:r>
          </a:p>
        </p:txBody>
      </p:sp>
      <p:pic>
        <p:nvPicPr>
          <p:cNvPr id="3074" name="Picture 2" descr="http://cs417431.vk.me/v417431442/47ec/FvuwxG5S1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521" y="1251679"/>
            <a:ext cx="5190782" cy="408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22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 Join</a:t>
            </a:r>
          </a:p>
        </p:txBody>
      </p:sp>
      <p:pic>
        <p:nvPicPr>
          <p:cNvPr id="4" name="Picture 3"/>
          <p:cNvPicPr>
            <a:picLocks noChangeAspect="1"/>
          </p:cNvPicPr>
          <p:nvPr/>
        </p:nvPicPr>
        <p:blipFill>
          <a:blip r:embed="rId2"/>
          <a:stretch>
            <a:fillRect/>
          </a:stretch>
        </p:blipFill>
        <p:spPr>
          <a:xfrm>
            <a:off x="2843787" y="1326194"/>
            <a:ext cx="3623969" cy="3855406"/>
          </a:xfrm>
          <a:prstGeom prst="rect">
            <a:avLst/>
          </a:prstGeom>
        </p:spPr>
      </p:pic>
    </p:spTree>
    <p:extLst>
      <p:ext uri="{BB962C8B-B14F-4D97-AF65-F5344CB8AC3E}">
        <p14:creationId xmlns:p14="http://schemas.microsoft.com/office/powerpoint/2010/main" val="3897154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 Join</a:t>
            </a:r>
          </a:p>
        </p:txBody>
      </p:sp>
      <p:sp>
        <p:nvSpPr>
          <p:cNvPr id="3" name="Content Placeholder 2"/>
          <p:cNvSpPr>
            <a:spLocks noGrp="1"/>
          </p:cNvSpPr>
          <p:nvPr>
            <p:ph idx="1"/>
          </p:nvPr>
        </p:nvSpPr>
        <p:spPr/>
        <p:txBody>
          <a:bodyPr numCol="1">
            <a:noAutofit/>
          </a:bodyPr>
          <a:lstStyle/>
          <a:p>
            <a:pPr marL="0" indent="0" algn="just">
              <a:buNone/>
            </a:pPr>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D.n</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theday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S.n</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shiftno</a:t>
            </a:r>
            <a:r>
              <a:rPr lang="en-US" sz="1600" dirty="0">
                <a:latin typeface="Courier New" panose="02070309020205020404" pitchFamily="49" charset="0"/>
                <a:cs typeface="Courier New" panose="02070309020205020404" pitchFamily="49" charset="0"/>
              </a:rPr>
              <a:t>   </a:t>
            </a:r>
          </a:p>
          <a:p>
            <a:pPr marL="0" indent="0" algn="just">
              <a:buNone/>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dbo.Nums</a:t>
            </a:r>
            <a:r>
              <a:rPr lang="en-US" sz="1600" dirty="0">
                <a:latin typeface="Courier New" panose="02070309020205020404" pitchFamily="49" charset="0"/>
                <a:cs typeface="Courier New" panose="02070309020205020404" pitchFamily="49" charset="0"/>
              </a:rPr>
              <a:t> AS D </a:t>
            </a:r>
          </a:p>
          <a:p>
            <a:pPr marL="0" indent="0" algn="just">
              <a:buNone/>
            </a:pPr>
            <a:r>
              <a:rPr lang="en-US" sz="1600" dirty="0">
                <a:latin typeface="Courier New" panose="02070309020205020404" pitchFamily="49" charset="0"/>
                <a:cs typeface="Courier New" panose="02070309020205020404" pitchFamily="49" charset="0"/>
              </a:rPr>
              <a:t>  CROSS JOIN </a:t>
            </a:r>
            <a:r>
              <a:rPr lang="en-US" sz="1600" dirty="0" err="1">
                <a:latin typeface="Courier New" panose="02070309020205020404" pitchFamily="49" charset="0"/>
                <a:cs typeface="Courier New" panose="02070309020205020404" pitchFamily="49" charset="0"/>
              </a:rPr>
              <a:t>dbo.Nums</a:t>
            </a:r>
            <a:r>
              <a:rPr lang="en-US" sz="1600" dirty="0">
                <a:latin typeface="Courier New" panose="02070309020205020404" pitchFamily="49" charset="0"/>
                <a:cs typeface="Courier New" panose="02070309020205020404" pitchFamily="49" charset="0"/>
              </a:rPr>
              <a:t> AS S </a:t>
            </a:r>
          </a:p>
          <a:p>
            <a:pPr marL="0" indent="0" algn="just">
              <a:buNone/>
            </a:pPr>
            <a:r>
              <a:rPr lang="en-US" sz="1600" dirty="0">
                <a:latin typeface="Courier New" panose="02070309020205020404" pitchFamily="49" charset="0"/>
                <a:cs typeface="Courier New" panose="02070309020205020404" pitchFamily="49" charset="0"/>
              </a:rPr>
              <a:t>WHERE </a:t>
            </a:r>
            <a:r>
              <a:rPr lang="en-US" sz="1600" dirty="0" err="1">
                <a:latin typeface="Courier New" panose="02070309020205020404" pitchFamily="49" charset="0"/>
                <a:cs typeface="Courier New" panose="02070309020205020404" pitchFamily="49" charset="0"/>
              </a:rPr>
              <a:t>D.n</a:t>
            </a:r>
            <a:r>
              <a:rPr lang="en-US" sz="1600" dirty="0">
                <a:latin typeface="Courier New" panose="02070309020205020404" pitchFamily="49" charset="0"/>
                <a:cs typeface="Courier New" panose="02070309020205020404" pitchFamily="49" charset="0"/>
              </a:rPr>
              <a:t> &lt;= 7 </a:t>
            </a:r>
          </a:p>
          <a:p>
            <a:pPr marL="0" indent="0" algn="just">
              <a:buNone/>
            </a:pPr>
            <a:r>
              <a:rPr lang="en-US" sz="1600" dirty="0">
                <a:latin typeface="Courier New" panose="02070309020205020404" pitchFamily="49" charset="0"/>
                <a:cs typeface="Courier New" panose="02070309020205020404" pitchFamily="49" charset="0"/>
              </a:rPr>
              <a:t>  AND S.N &lt;= 3 </a:t>
            </a:r>
          </a:p>
          <a:p>
            <a:pPr marL="0" indent="0" algn="just">
              <a:buNone/>
            </a:pPr>
            <a:r>
              <a:rPr lang="en-US" sz="1600" dirty="0">
                <a:latin typeface="Courier New" panose="02070309020205020404" pitchFamily="49" charset="0"/>
                <a:cs typeface="Courier New" panose="02070309020205020404" pitchFamily="49" charset="0"/>
              </a:rPr>
              <a:t>ORDER BY </a:t>
            </a:r>
            <a:r>
              <a:rPr lang="en-US" sz="1600" dirty="0" err="1">
                <a:latin typeface="Courier New" panose="02070309020205020404" pitchFamily="49" charset="0"/>
                <a:cs typeface="Courier New" panose="02070309020205020404" pitchFamily="49" charset="0"/>
              </a:rPr>
              <a:t>theday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shiftno</a:t>
            </a:r>
            <a:r>
              <a:rPr lang="en-US" sz="1600" dirty="0">
                <a:latin typeface="Courier New" panose="02070309020205020404" pitchFamily="49" charset="0"/>
                <a:cs typeface="Courier New" panose="02070309020205020404" pitchFamily="49" charset="0"/>
              </a:rPr>
              <a:t>;</a:t>
            </a:r>
          </a:p>
          <a:p>
            <a:pPr algn="just"/>
            <a:endParaRPr lang="en-US" sz="1800" dirty="0">
              <a:cs typeface="Courier New" panose="02070309020205020404" pitchFamily="49" charset="0"/>
            </a:endParaRPr>
          </a:p>
          <a:p>
            <a:pPr algn="just"/>
            <a:r>
              <a:rPr lang="en-US" sz="1800" dirty="0">
                <a:cs typeface="Courier New" panose="02070309020205020404" pitchFamily="49" charset="0"/>
              </a:rPr>
              <a:t>Mostly used to generate some data</a:t>
            </a:r>
          </a:p>
        </p:txBody>
      </p:sp>
    </p:spTree>
    <p:extLst>
      <p:ext uri="{BB962C8B-B14F-4D97-AF65-F5344CB8AC3E}">
        <p14:creationId xmlns:p14="http://schemas.microsoft.com/office/powerpoint/2010/main" val="358205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a:t>
            </a:r>
          </a:p>
        </p:txBody>
      </p:sp>
      <p:pic>
        <p:nvPicPr>
          <p:cNvPr id="5" name="Picture 4"/>
          <p:cNvPicPr>
            <a:picLocks noChangeAspect="1"/>
          </p:cNvPicPr>
          <p:nvPr/>
        </p:nvPicPr>
        <p:blipFill>
          <a:blip r:embed="rId2"/>
          <a:stretch>
            <a:fillRect/>
          </a:stretch>
        </p:blipFill>
        <p:spPr>
          <a:xfrm>
            <a:off x="2874082" y="1284564"/>
            <a:ext cx="3390968" cy="3910552"/>
          </a:xfrm>
          <a:prstGeom prst="rect">
            <a:avLst/>
          </a:prstGeom>
        </p:spPr>
      </p:pic>
    </p:spTree>
    <p:extLst>
      <p:ext uri="{BB962C8B-B14F-4D97-AF65-F5344CB8AC3E}">
        <p14:creationId xmlns:p14="http://schemas.microsoft.com/office/powerpoint/2010/main" val="266460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a:t>
            </a:r>
          </a:p>
        </p:txBody>
      </p:sp>
      <p:sp>
        <p:nvSpPr>
          <p:cNvPr id="3" name="Content Placeholder 2"/>
          <p:cNvSpPr>
            <a:spLocks noGrp="1"/>
          </p:cNvSpPr>
          <p:nvPr>
            <p:ph idx="1"/>
          </p:nvPr>
        </p:nvSpPr>
        <p:spPr/>
        <p:txBody>
          <a:bodyPr numCol="1">
            <a:noAutofit/>
          </a:bodyPr>
          <a:lstStyle/>
          <a:p>
            <a:pPr marL="0" indent="0" algn="just">
              <a:buNone/>
            </a:pPr>
            <a:r>
              <a:rPr lang="en-US" sz="1400" dirty="0">
                <a:latin typeface="Courier New" panose="02070309020205020404" pitchFamily="49" charset="0"/>
                <a:cs typeface="Courier New" panose="02070309020205020404" pitchFamily="49" charset="0"/>
              </a:rPr>
              <a:t>SELECT </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S.companyname</a:t>
            </a:r>
            <a:r>
              <a:rPr lang="en-US" sz="1400" dirty="0">
                <a:latin typeface="Courier New" panose="02070309020205020404" pitchFamily="49" charset="0"/>
                <a:cs typeface="Courier New" panose="02070309020205020404" pitchFamily="49" charset="0"/>
              </a:rPr>
              <a:t> AS supplier, </a:t>
            </a:r>
            <a:r>
              <a:rPr lang="en-US" sz="1400" dirty="0" err="1">
                <a:latin typeface="Courier New" panose="02070309020205020404" pitchFamily="49" charset="0"/>
                <a:cs typeface="Courier New" panose="02070309020205020404" pitchFamily="49" charset="0"/>
              </a:rPr>
              <a:t>S.country</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P.productid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P.productname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P.unitprice</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Production.Suppliers</a:t>
            </a:r>
            <a:r>
              <a:rPr lang="en-US" sz="1400" dirty="0">
                <a:latin typeface="Courier New" panose="02070309020205020404" pitchFamily="49" charset="0"/>
                <a:cs typeface="Courier New" panose="02070309020205020404" pitchFamily="49" charset="0"/>
              </a:rPr>
              <a:t> AS S </a:t>
            </a:r>
          </a:p>
          <a:p>
            <a:pPr marL="0" indent="0" algn="just">
              <a:buNone/>
            </a:pPr>
            <a:r>
              <a:rPr lang="en-US" sz="1400" dirty="0">
                <a:latin typeface="Courier New" panose="02070309020205020404" pitchFamily="49" charset="0"/>
                <a:cs typeface="Courier New" panose="02070309020205020404" pitchFamily="49" charset="0"/>
              </a:rPr>
              <a:t>  INNER JOIN </a:t>
            </a:r>
            <a:r>
              <a:rPr lang="en-US" sz="1400" dirty="0" err="1">
                <a:latin typeface="Courier New" panose="02070309020205020404" pitchFamily="49" charset="0"/>
                <a:cs typeface="Courier New" panose="02070309020205020404" pitchFamily="49" charset="0"/>
              </a:rPr>
              <a:t>Production.Products</a:t>
            </a:r>
            <a:r>
              <a:rPr lang="en-US" sz="1400" dirty="0">
                <a:latin typeface="Courier New" panose="02070309020205020404" pitchFamily="49" charset="0"/>
                <a:cs typeface="Courier New" panose="02070309020205020404" pitchFamily="49" charset="0"/>
              </a:rPr>
              <a:t> AS P </a:t>
            </a:r>
          </a:p>
          <a:p>
            <a:pPr marL="0" indent="0" algn="just">
              <a:buNone/>
            </a:pP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S.supplierid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P.supplierid</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S.country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N'Japan</a:t>
            </a:r>
            <a:r>
              <a:rPr lang="en-US" sz="1400" dirty="0">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a:blip r:embed="rId2"/>
          <a:stretch>
            <a:fillRect/>
          </a:stretch>
        </p:blipFill>
        <p:spPr>
          <a:xfrm>
            <a:off x="778991" y="3509319"/>
            <a:ext cx="6754909" cy="2096351"/>
          </a:xfrm>
          <a:prstGeom prst="rect">
            <a:avLst/>
          </a:prstGeom>
        </p:spPr>
      </p:pic>
    </p:spTree>
    <p:extLst>
      <p:ext uri="{BB962C8B-B14F-4D97-AF65-F5344CB8AC3E}">
        <p14:creationId xmlns:p14="http://schemas.microsoft.com/office/powerpoint/2010/main" val="2868206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OUTER Join</a:t>
            </a:r>
          </a:p>
        </p:txBody>
      </p:sp>
      <p:pic>
        <p:nvPicPr>
          <p:cNvPr id="5" name="Picture 4"/>
          <p:cNvPicPr>
            <a:picLocks noChangeAspect="1"/>
          </p:cNvPicPr>
          <p:nvPr/>
        </p:nvPicPr>
        <p:blipFill>
          <a:blip r:embed="rId2"/>
          <a:stretch>
            <a:fillRect/>
          </a:stretch>
        </p:blipFill>
        <p:spPr>
          <a:xfrm>
            <a:off x="3029997" y="1208644"/>
            <a:ext cx="3078782" cy="4120751"/>
          </a:xfrm>
          <a:prstGeom prst="rect">
            <a:avLst/>
          </a:prstGeom>
        </p:spPr>
      </p:pic>
    </p:spTree>
    <p:extLst>
      <p:ext uri="{BB962C8B-B14F-4D97-AF65-F5344CB8AC3E}">
        <p14:creationId xmlns:p14="http://schemas.microsoft.com/office/powerpoint/2010/main" val="551562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OUTER Join</a:t>
            </a:r>
          </a:p>
        </p:txBody>
      </p:sp>
      <p:sp>
        <p:nvSpPr>
          <p:cNvPr id="3" name="Content Placeholder 2"/>
          <p:cNvSpPr>
            <a:spLocks noGrp="1"/>
          </p:cNvSpPr>
          <p:nvPr>
            <p:ph idx="1"/>
          </p:nvPr>
        </p:nvSpPr>
        <p:spPr/>
        <p:txBody>
          <a:bodyPr numCol="1">
            <a:noAutofit/>
          </a:bodyPr>
          <a:lstStyle/>
          <a:p>
            <a:pPr marL="0" indent="0" algn="just">
              <a:buNone/>
            </a:pPr>
            <a:r>
              <a:rPr lang="en-US" sz="1400" dirty="0">
                <a:latin typeface="Courier New" panose="02070309020205020404" pitchFamily="49" charset="0"/>
                <a:cs typeface="Courier New" panose="02070309020205020404" pitchFamily="49" charset="0"/>
              </a:rPr>
              <a:t>SELECT </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S.companyname</a:t>
            </a:r>
            <a:r>
              <a:rPr lang="en-US" sz="1400" dirty="0">
                <a:latin typeface="Courier New" panose="02070309020205020404" pitchFamily="49" charset="0"/>
                <a:cs typeface="Courier New" panose="02070309020205020404" pitchFamily="49" charset="0"/>
              </a:rPr>
              <a:t> AS supplier, </a:t>
            </a:r>
            <a:r>
              <a:rPr lang="en-US" sz="1400" dirty="0" err="1">
                <a:latin typeface="Courier New" panose="02070309020205020404" pitchFamily="49" charset="0"/>
                <a:cs typeface="Courier New" panose="02070309020205020404" pitchFamily="49" charset="0"/>
              </a:rPr>
              <a:t>S.country</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P.productid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P.productname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P.unitprice</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Production.Suppliers</a:t>
            </a:r>
            <a:r>
              <a:rPr lang="en-US" sz="1400" dirty="0">
                <a:latin typeface="Courier New" panose="02070309020205020404" pitchFamily="49" charset="0"/>
                <a:cs typeface="Courier New" panose="02070309020205020404" pitchFamily="49" charset="0"/>
              </a:rPr>
              <a:t> AS S </a:t>
            </a:r>
          </a:p>
          <a:p>
            <a:pPr marL="0" indent="0" algn="just">
              <a:buNone/>
            </a:pPr>
            <a:r>
              <a:rPr lang="en-US" sz="1400" dirty="0">
                <a:latin typeface="Courier New" panose="02070309020205020404" pitchFamily="49" charset="0"/>
                <a:cs typeface="Courier New" panose="02070309020205020404" pitchFamily="49" charset="0"/>
              </a:rPr>
              <a:t>  LEFT OUTER JOIN </a:t>
            </a:r>
            <a:r>
              <a:rPr lang="en-US" sz="1400" dirty="0" err="1">
                <a:latin typeface="Courier New" panose="02070309020205020404" pitchFamily="49" charset="0"/>
                <a:cs typeface="Courier New" panose="02070309020205020404" pitchFamily="49" charset="0"/>
              </a:rPr>
              <a:t>Production.Products</a:t>
            </a:r>
            <a:r>
              <a:rPr lang="en-US" sz="1400" dirty="0">
                <a:latin typeface="Courier New" panose="02070309020205020404" pitchFamily="49" charset="0"/>
                <a:cs typeface="Courier New" panose="02070309020205020404" pitchFamily="49" charset="0"/>
              </a:rPr>
              <a:t> AS P </a:t>
            </a:r>
          </a:p>
          <a:p>
            <a:pPr marL="0" indent="0" algn="just">
              <a:buNone/>
            </a:pP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S.supplierid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P.supplierid</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S.country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N'Japan</a:t>
            </a:r>
            <a:r>
              <a:rPr lang="en-US" sz="1400" dirty="0">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a:blip r:embed="rId2"/>
          <a:stretch>
            <a:fillRect/>
          </a:stretch>
        </p:blipFill>
        <p:spPr>
          <a:xfrm>
            <a:off x="628651" y="3462619"/>
            <a:ext cx="6464128" cy="2046974"/>
          </a:xfrm>
          <a:prstGeom prst="rect">
            <a:avLst/>
          </a:prstGeom>
        </p:spPr>
      </p:pic>
    </p:spTree>
    <p:extLst>
      <p:ext uri="{BB962C8B-B14F-4D97-AF65-F5344CB8AC3E}">
        <p14:creationId xmlns:p14="http://schemas.microsoft.com/office/powerpoint/2010/main" val="38857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types</a:t>
            </a:r>
          </a:p>
        </p:txBody>
      </p:sp>
      <p:sp>
        <p:nvSpPr>
          <p:cNvPr id="3" name="Content Placeholder 2"/>
          <p:cNvSpPr>
            <a:spLocks noGrp="1"/>
          </p:cNvSpPr>
          <p:nvPr>
            <p:ph idx="1"/>
          </p:nvPr>
        </p:nvSpPr>
        <p:spPr/>
        <p:txBody>
          <a:bodyPr numCol="1">
            <a:noAutofit/>
          </a:bodyPr>
          <a:lstStyle/>
          <a:p>
            <a:pPr algn="just"/>
            <a:r>
              <a:rPr lang="en-US" sz="1800" dirty="0"/>
              <a:t>One – to – One</a:t>
            </a:r>
          </a:p>
          <a:p>
            <a:pPr algn="just"/>
            <a:r>
              <a:rPr lang="en-US" sz="1800" dirty="0"/>
              <a:t>One – to –Many </a:t>
            </a:r>
          </a:p>
          <a:p>
            <a:pPr algn="just"/>
            <a:r>
              <a:rPr lang="en-US" sz="1800" dirty="0"/>
              <a:t>Many - to – Many </a:t>
            </a:r>
          </a:p>
        </p:txBody>
      </p:sp>
    </p:spTree>
    <p:extLst>
      <p:ext uri="{BB962C8B-B14F-4D97-AF65-F5344CB8AC3E}">
        <p14:creationId xmlns:p14="http://schemas.microsoft.com/office/powerpoint/2010/main" val="2152526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OUTER Join</a:t>
            </a:r>
          </a:p>
        </p:txBody>
      </p:sp>
      <p:pic>
        <p:nvPicPr>
          <p:cNvPr id="4" name="Picture 3"/>
          <p:cNvPicPr>
            <a:picLocks noChangeAspect="1"/>
          </p:cNvPicPr>
          <p:nvPr/>
        </p:nvPicPr>
        <p:blipFill>
          <a:blip r:embed="rId2"/>
          <a:stretch>
            <a:fillRect/>
          </a:stretch>
        </p:blipFill>
        <p:spPr>
          <a:xfrm>
            <a:off x="2984665" y="1309798"/>
            <a:ext cx="3180449" cy="4026480"/>
          </a:xfrm>
          <a:prstGeom prst="rect">
            <a:avLst/>
          </a:prstGeom>
        </p:spPr>
      </p:pic>
    </p:spTree>
    <p:extLst>
      <p:ext uri="{BB962C8B-B14F-4D97-AF65-F5344CB8AC3E}">
        <p14:creationId xmlns:p14="http://schemas.microsoft.com/office/powerpoint/2010/main" val="3359560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FULL OUTER Join</a:t>
            </a:r>
          </a:p>
        </p:txBody>
      </p:sp>
      <p:pic>
        <p:nvPicPr>
          <p:cNvPr id="5" name="Picture 4"/>
          <p:cNvPicPr>
            <a:picLocks noChangeAspect="1"/>
          </p:cNvPicPr>
          <p:nvPr/>
        </p:nvPicPr>
        <p:blipFill>
          <a:blip r:embed="rId2"/>
          <a:stretch>
            <a:fillRect/>
          </a:stretch>
        </p:blipFill>
        <p:spPr>
          <a:xfrm>
            <a:off x="3147492" y="1145130"/>
            <a:ext cx="3190618" cy="4201310"/>
          </a:xfrm>
          <a:prstGeom prst="rect">
            <a:avLst/>
          </a:prstGeom>
        </p:spPr>
      </p:pic>
    </p:spTree>
    <p:extLst>
      <p:ext uri="{BB962C8B-B14F-4D97-AF65-F5344CB8AC3E}">
        <p14:creationId xmlns:p14="http://schemas.microsoft.com/office/powerpoint/2010/main" val="1731508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Multi-Join Queries</a:t>
            </a:r>
          </a:p>
        </p:txBody>
      </p:sp>
      <p:sp>
        <p:nvSpPr>
          <p:cNvPr id="3" name="Content Placeholder 2"/>
          <p:cNvSpPr>
            <a:spLocks noGrp="1"/>
          </p:cNvSpPr>
          <p:nvPr>
            <p:ph idx="1"/>
          </p:nvPr>
        </p:nvSpPr>
        <p:spPr/>
        <p:txBody>
          <a:bodyPr numCol="1">
            <a:noAutofit/>
          </a:bodyPr>
          <a:lstStyle/>
          <a:p>
            <a:pPr algn="just"/>
            <a:r>
              <a:rPr lang="en-US" sz="2000" dirty="0">
                <a:cs typeface="Courier New" panose="02070309020205020404" pitchFamily="49" charset="0"/>
              </a:rPr>
              <a:t>T-SQL takes place conceptually between two tables at a time.</a:t>
            </a:r>
          </a:p>
          <a:p>
            <a:pPr algn="just"/>
            <a:r>
              <a:rPr lang="en-US" sz="2000" dirty="0">
                <a:cs typeface="Courier New" panose="02070309020205020404" pitchFamily="49" charset="0"/>
              </a:rPr>
              <a:t>A multi-join query evaluates the joins conceptually from left to right.</a:t>
            </a:r>
          </a:p>
          <a:p>
            <a:pPr algn="just"/>
            <a:r>
              <a:rPr lang="en-US" sz="2000" dirty="0">
                <a:cs typeface="Courier New" panose="02070309020205020404" pitchFamily="49" charset="0"/>
              </a:rPr>
              <a:t>With inner and cross joins, the order cannot affect the meaning, with outer joins it can!</a:t>
            </a:r>
          </a:p>
        </p:txBody>
      </p:sp>
    </p:spTree>
    <p:extLst>
      <p:ext uri="{BB962C8B-B14F-4D97-AF65-F5344CB8AC3E}">
        <p14:creationId xmlns:p14="http://schemas.microsoft.com/office/powerpoint/2010/main" val="175007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Everything Is a table. Projection</a:t>
            </a:r>
          </a:p>
        </p:txBody>
      </p:sp>
      <p:sp>
        <p:nvSpPr>
          <p:cNvPr id="3" name="Content Placeholder 2"/>
          <p:cNvSpPr>
            <a:spLocks noGrp="1"/>
          </p:cNvSpPr>
          <p:nvPr>
            <p:ph idx="1"/>
          </p:nvPr>
        </p:nvSpPr>
        <p:spPr/>
        <p:txBody>
          <a:bodyPr numCol="1">
            <a:noAutofit/>
          </a:bodyPr>
          <a:lstStyle/>
          <a:p>
            <a:pPr algn="just"/>
            <a:r>
              <a:rPr lang="en-US" sz="2000" dirty="0">
                <a:cs typeface="Courier New" panose="02070309020205020404" pitchFamily="49" charset="0"/>
              </a:rPr>
              <a:t>SELECT always return a table.</a:t>
            </a:r>
          </a:p>
          <a:p>
            <a:pPr algn="just"/>
            <a:r>
              <a:rPr lang="en-US" sz="2000" dirty="0">
                <a:cs typeface="Courier New" panose="02070309020205020404" pitchFamily="49" charset="0"/>
              </a:rPr>
              <a:t>Even if it has one row and one column it is still a table.</a:t>
            </a:r>
          </a:p>
          <a:p>
            <a:pPr algn="just"/>
            <a:r>
              <a:rPr lang="en-US" sz="2000" dirty="0">
                <a:cs typeface="Courier New" panose="02070309020205020404" pitchFamily="49" charset="0"/>
              </a:rPr>
              <a:t>It can be practically placed anywhere. E.g.:</a:t>
            </a:r>
          </a:p>
          <a:p>
            <a:pPr marL="0" indent="0" algn="just">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SalesOrderNumber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SubTotal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OrderDate</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SELECT SUM(</a:t>
            </a:r>
            <a:r>
              <a:rPr lang="en-US" sz="1400" dirty="0" err="1">
                <a:latin typeface="Courier New" panose="02070309020205020404" pitchFamily="49" charset="0"/>
                <a:cs typeface="Courier New" panose="02070309020205020404" pitchFamily="49" charset="0"/>
              </a:rPr>
              <a:t>OrderQty</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FROM </a:t>
            </a:r>
            <a:r>
              <a:rPr lang="en-US" sz="1400" dirty="0" err="1">
                <a:latin typeface="Courier New" panose="02070309020205020404" pitchFamily="49" charset="0"/>
                <a:cs typeface="Courier New" panose="02070309020205020404" pitchFamily="49" charset="0"/>
              </a:rPr>
              <a:t>Sales.SalesOrderDetail</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SalesOrderID</a:t>
            </a:r>
            <a:r>
              <a:rPr lang="en-US" sz="1400" dirty="0">
                <a:latin typeface="Courier New" panose="02070309020205020404" pitchFamily="49" charset="0"/>
                <a:cs typeface="Courier New" panose="02070309020205020404" pitchFamily="49" charset="0"/>
              </a:rPr>
              <a:t> = 43659</a:t>
            </a:r>
          </a:p>
          <a:p>
            <a:pPr marL="0" indent="0" algn="just">
              <a:buNone/>
            </a:pPr>
            <a:r>
              <a:rPr lang="en-US" sz="1400" dirty="0">
                <a:latin typeface="Courier New" panose="02070309020205020404" pitchFamily="49" charset="0"/>
                <a:cs typeface="Courier New" panose="02070309020205020404" pitchFamily="49" charset="0"/>
              </a:rPr>
              <a:t>  ) AS </a:t>
            </a:r>
            <a:r>
              <a:rPr lang="en-US" sz="1400" dirty="0" err="1">
                <a:latin typeface="Courier New" panose="02070309020205020404" pitchFamily="49" charset="0"/>
                <a:cs typeface="Courier New" panose="02070309020205020404" pitchFamily="49" charset="0"/>
              </a:rPr>
              <a:t>TotalQuantity</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FROM</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Sales.SalesOrderHeader</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WHERE</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SalesOrderID</a:t>
            </a:r>
            <a:r>
              <a:rPr lang="en-US" sz="1400" dirty="0">
                <a:latin typeface="Courier New" panose="02070309020205020404" pitchFamily="49" charset="0"/>
                <a:cs typeface="Courier New" panose="02070309020205020404" pitchFamily="49" charset="0"/>
              </a:rPr>
              <a:t> = 43659;</a:t>
            </a:r>
          </a:p>
        </p:txBody>
      </p:sp>
    </p:spTree>
    <p:extLst>
      <p:ext uri="{BB962C8B-B14F-4D97-AF65-F5344CB8AC3E}">
        <p14:creationId xmlns:p14="http://schemas.microsoft.com/office/powerpoint/2010/main" val="203458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Everything Is a table. </a:t>
            </a:r>
            <a:r>
              <a:rPr lang="en-GB" dirty="0" err="1"/>
              <a:t>JOin</a:t>
            </a:r>
            <a:endParaRPr lang="en-GB" dirty="0"/>
          </a:p>
        </p:txBody>
      </p:sp>
      <p:sp>
        <p:nvSpPr>
          <p:cNvPr id="3" name="Content Placeholder 2"/>
          <p:cNvSpPr>
            <a:spLocks noGrp="1"/>
          </p:cNvSpPr>
          <p:nvPr>
            <p:ph idx="1"/>
          </p:nvPr>
        </p:nvSpPr>
        <p:spPr/>
        <p:txBody>
          <a:bodyPr numCol="1">
            <a:noAutofit/>
          </a:bodyPr>
          <a:lstStyle/>
          <a:p>
            <a:pPr marL="0" indent="0" algn="just">
              <a:buNone/>
            </a:pPr>
            <a:r>
              <a:rPr lang="en-US" sz="1400" dirty="0">
                <a:latin typeface="Courier New" panose="02070309020205020404" pitchFamily="49" charset="0"/>
                <a:cs typeface="Courier New" panose="02070309020205020404" pitchFamily="49" charset="0"/>
              </a:rPr>
              <a:t>SELECT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p.ProductID</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p.Name</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p.ProductSubcategoryID</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SubcategoryID</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ps.Name</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SubcategoryName</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FROM</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Production.Product</a:t>
            </a:r>
            <a:r>
              <a:rPr lang="en-US" sz="1400" dirty="0">
                <a:latin typeface="Courier New" panose="02070309020205020404" pitchFamily="49" charset="0"/>
                <a:cs typeface="Courier New" panose="02070309020205020404" pitchFamily="49" charset="0"/>
              </a:rPr>
              <a:t> p INNER JOIN</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SELECT </a:t>
            </a:r>
            <a:r>
              <a:rPr lang="en-US" sz="1400" dirty="0" err="1">
                <a:latin typeface="Courier New" panose="02070309020205020404" pitchFamily="49" charset="0"/>
                <a:cs typeface="Courier New" panose="02070309020205020404" pitchFamily="49" charset="0"/>
              </a:rPr>
              <a:t>ProductSubcategoryID</a:t>
            </a:r>
            <a:r>
              <a:rPr lang="en-US" sz="1400" dirty="0">
                <a:latin typeface="Courier New" panose="02070309020205020404" pitchFamily="49" charset="0"/>
                <a:cs typeface="Courier New" panose="02070309020205020404" pitchFamily="49" charset="0"/>
              </a:rPr>
              <a:t>, Name</a:t>
            </a:r>
          </a:p>
          <a:p>
            <a:pPr marL="0" indent="0" algn="just">
              <a:buNone/>
            </a:pPr>
            <a:r>
              <a:rPr lang="en-US" sz="1400" dirty="0">
                <a:latin typeface="Courier New" panose="02070309020205020404" pitchFamily="49" charset="0"/>
                <a:cs typeface="Courier New" panose="02070309020205020404" pitchFamily="49" charset="0"/>
              </a:rPr>
              <a:t>    FROM </a:t>
            </a:r>
            <a:r>
              <a:rPr lang="en-US" sz="1400" dirty="0" err="1">
                <a:latin typeface="Courier New" panose="02070309020205020404" pitchFamily="49" charset="0"/>
                <a:cs typeface="Courier New" panose="02070309020205020404" pitchFamily="49" charset="0"/>
              </a:rPr>
              <a:t>Production.ProductSubcategory</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    WHERE Name LIKE '%bikes%'</a:t>
            </a:r>
          </a:p>
          <a:p>
            <a:pPr marL="0" indent="0" algn="just">
              <a:buNone/>
            </a:pPr>
            <a:r>
              <a:rPr lang="en-US" sz="1400" dirty="0">
                <a:latin typeface="Courier New" panose="02070309020205020404" pitchFamily="49" charset="0"/>
                <a:cs typeface="Courier New" panose="02070309020205020404" pitchFamily="49" charset="0"/>
              </a:rPr>
              <a:t>  ) AS </a:t>
            </a:r>
            <a:r>
              <a:rPr lang="en-US" sz="1400" dirty="0" err="1">
                <a:latin typeface="Courier New" panose="02070309020205020404" pitchFamily="49" charset="0"/>
                <a:cs typeface="Courier New" panose="02070309020205020404" pitchFamily="49" charset="0"/>
              </a:rPr>
              <a:t>ps</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p.ProductSubcategoryID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ps.ProductSubcategoryID</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58475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Everything Is a table. WHERE</a:t>
            </a:r>
          </a:p>
        </p:txBody>
      </p:sp>
      <p:sp>
        <p:nvSpPr>
          <p:cNvPr id="3" name="Content Placeholder 2"/>
          <p:cNvSpPr>
            <a:spLocks noGrp="1"/>
          </p:cNvSpPr>
          <p:nvPr>
            <p:ph idx="1"/>
          </p:nvPr>
        </p:nvSpPr>
        <p:spPr/>
        <p:txBody>
          <a:bodyPr numCol="1">
            <a:noAutofit/>
          </a:bodyPr>
          <a:lstStyle/>
          <a:p>
            <a:pPr marL="0" indent="0" algn="just">
              <a:buNone/>
            </a:pPr>
            <a:r>
              <a:rPr lang="en-US" sz="1400" dirty="0">
                <a:latin typeface="Courier New" panose="02070309020205020404" pitchFamily="49" charset="0"/>
                <a:cs typeface="Courier New" panose="02070309020205020404" pitchFamily="49" charset="0"/>
              </a:rPr>
              <a:t>SELECT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BusinessEntityID</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FROM</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Person.Person</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WHERE</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BusinessEntityID</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SELECT </a:t>
            </a:r>
            <a:r>
              <a:rPr lang="en-US" sz="1400" dirty="0" err="1">
                <a:latin typeface="Courier New" panose="02070309020205020404" pitchFamily="49" charset="0"/>
                <a:cs typeface="Courier New" panose="02070309020205020404" pitchFamily="49" charset="0"/>
              </a:rPr>
              <a:t>BusinessEntityID</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    FROM </a:t>
            </a:r>
            <a:r>
              <a:rPr lang="en-US" sz="1400" dirty="0" err="1">
                <a:latin typeface="Courier New" panose="02070309020205020404" pitchFamily="49" charset="0"/>
                <a:cs typeface="Courier New" panose="02070309020205020404" pitchFamily="49" charset="0"/>
              </a:rPr>
              <a:t>HumanResources.Employee</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NationalIDNumber</a:t>
            </a:r>
            <a:r>
              <a:rPr lang="en-US" sz="1400" dirty="0">
                <a:latin typeface="Courier New" panose="02070309020205020404" pitchFamily="49" charset="0"/>
                <a:cs typeface="Courier New" panose="02070309020205020404" pitchFamily="49" charset="0"/>
              </a:rPr>
              <a:t> = '895209680'</a:t>
            </a:r>
          </a:p>
          <a:p>
            <a:pPr marL="0" indent="0" algn="just">
              <a:buNone/>
            </a:pP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21676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Query Processing Sequence</a:t>
            </a:r>
          </a:p>
        </p:txBody>
      </p:sp>
      <p:sp>
        <p:nvSpPr>
          <p:cNvPr id="3" name="Content Placeholder 2"/>
          <p:cNvSpPr>
            <a:spLocks noGrp="1"/>
          </p:cNvSpPr>
          <p:nvPr>
            <p:ph idx="1"/>
          </p:nvPr>
        </p:nvSpPr>
        <p:spPr/>
        <p:txBody>
          <a:bodyPr numCol="1">
            <a:noAutofit/>
          </a:bodyPr>
          <a:lstStyle/>
          <a:p>
            <a:pPr marL="342900" indent="-342900" algn="just">
              <a:buAutoNum type="arabicPeriod"/>
            </a:pPr>
            <a:r>
              <a:rPr lang="en-US" sz="1400">
                <a:latin typeface="Courier New" panose="02070309020205020404" pitchFamily="49" charset="0"/>
                <a:cs typeface="Courier New" panose="02070309020205020404" pitchFamily="49" charset="0"/>
              </a:rPr>
              <a:t> FROM</a:t>
            </a:r>
            <a:endParaRPr lang="en-US" sz="1400" dirty="0">
              <a:latin typeface="Courier New" panose="02070309020205020404" pitchFamily="49" charset="0"/>
              <a:cs typeface="Courier New" panose="02070309020205020404" pitchFamily="49" charset="0"/>
            </a:endParaRPr>
          </a:p>
          <a:p>
            <a:pPr marL="342900" indent="-342900" algn="just">
              <a:buAutoNum type="arabicPeriod"/>
            </a:pPr>
            <a:r>
              <a:rPr lang="en-US" sz="1400" dirty="0">
                <a:latin typeface="Courier New" panose="02070309020205020404" pitchFamily="49" charset="0"/>
                <a:cs typeface="Courier New" panose="02070309020205020404" pitchFamily="49" charset="0"/>
              </a:rPr>
              <a:t> WHERE</a:t>
            </a:r>
          </a:p>
          <a:p>
            <a:pPr marL="0" indent="0" algn="just">
              <a:buNone/>
            </a:pPr>
            <a:r>
              <a:rPr lang="en-US" sz="1400" dirty="0">
                <a:latin typeface="Courier New" panose="02070309020205020404" pitchFamily="49" charset="0"/>
                <a:cs typeface="Courier New" panose="02070309020205020404" pitchFamily="49" charset="0"/>
              </a:rPr>
              <a:t>3.  GROUP BY</a:t>
            </a:r>
          </a:p>
          <a:p>
            <a:pPr marL="0" indent="0" algn="just">
              <a:buNone/>
            </a:pPr>
            <a:r>
              <a:rPr lang="en-US" sz="1400" dirty="0">
                <a:latin typeface="Courier New" panose="02070309020205020404" pitchFamily="49" charset="0"/>
                <a:cs typeface="Courier New" panose="02070309020205020404" pitchFamily="49" charset="0"/>
              </a:rPr>
              <a:t>4.  HAVING</a:t>
            </a:r>
          </a:p>
          <a:p>
            <a:pPr marL="0" indent="0" algn="just">
              <a:buNone/>
            </a:pPr>
            <a:r>
              <a:rPr lang="en-US" sz="1400" dirty="0">
                <a:latin typeface="Courier New" panose="02070309020205020404" pitchFamily="49" charset="0"/>
                <a:cs typeface="Courier New" panose="02070309020205020404" pitchFamily="49" charset="0"/>
              </a:rPr>
              <a:t>5.  SELECT</a:t>
            </a:r>
          </a:p>
          <a:p>
            <a:pPr marL="0" indent="0" algn="just">
              <a:buNone/>
            </a:pPr>
            <a:r>
              <a:rPr lang="en-US" sz="1400" dirty="0">
                <a:latin typeface="Courier New" panose="02070309020205020404" pitchFamily="49" charset="0"/>
                <a:cs typeface="Courier New" panose="02070309020205020404" pitchFamily="49" charset="0"/>
              </a:rPr>
              <a:t>6.  ORDER BY</a:t>
            </a:r>
          </a:p>
        </p:txBody>
      </p:sp>
    </p:spTree>
    <p:extLst>
      <p:ext uri="{BB962C8B-B14F-4D97-AF65-F5344CB8AC3E}">
        <p14:creationId xmlns:p14="http://schemas.microsoft.com/office/powerpoint/2010/main" val="301274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Order By</a:t>
            </a:r>
          </a:p>
        </p:txBody>
      </p:sp>
      <p:sp>
        <p:nvSpPr>
          <p:cNvPr id="3" name="Content Placeholder 2"/>
          <p:cNvSpPr>
            <a:spLocks noGrp="1"/>
          </p:cNvSpPr>
          <p:nvPr>
            <p:ph idx="1"/>
          </p:nvPr>
        </p:nvSpPr>
        <p:spPr/>
        <p:txBody>
          <a:bodyPr numCol="1">
            <a:noAutofit/>
          </a:bodyPr>
          <a:lstStyle/>
          <a:p>
            <a:pPr algn="just"/>
            <a:r>
              <a:rPr lang="en-US" sz="2000" dirty="0">
                <a:cs typeface="Courier New" panose="02070309020205020404" pitchFamily="49" charset="0"/>
              </a:rPr>
              <a:t>If you do need to guarantee a specific presentation order to the rows in the result, you need to add an ORDER BY clause to the query.</a:t>
            </a:r>
          </a:p>
          <a:p>
            <a:pPr algn="just"/>
            <a:r>
              <a:rPr lang="en-US" sz="2000" dirty="0">
                <a:cs typeface="Courier New" panose="02070309020205020404" pitchFamily="49" charset="0"/>
              </a:rPr>
              <a:t>No ORDER BY – No order! It may break in one case out of the 1000, but it will.</a:t>
            </a:r>
          </a:p>
          <a:p>
            <a:pPr algn="just"/>
            <a:r>
              <a:rPr lang="en-US" sz="2000" dirty="0">
                <a:cs typeface="Courier New" panose="02070309020205020404" pitchFamily="49" charset="0"/>
              </a:rPr>
              <a:t>The only clause which breaks the relational principle – it is not a set anymore, but a list</a:t>
            </a:r>
          </a:p>
          <a:p>
            <a:pPr algn="just"/>
            <a:endParaRPr lang="en-US" sz="2000" dirty="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empid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ORDER BY </a:t>
            </a:r>
            <a:r>
              <a:rPr lang="en-US" sz="1400" dirty="0" err="1">
                <a:latin typeface="Courier New" panose="02070309020205020404" pitchFamily="49" charset="0"/>
                <a:cs typeface="Courier New" panose="02070309020205020404" pitchFamily="49" charset="0"/>
              </a:rPr>
              <a:t>empid</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69133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Order By. Two columns</a:t>
            </a:r>
          </a:p>
        </p:txBody>
      </p:sp>
      <p:sp>
        <p:nvSpPr>
          <p:cNvPr id="3" name="Content Placeholder 2"/>
          <p:cNvSpPr>
            <a:spLocks noGrp="1"/>
          </p:cNvSpPr>
          <p:nvPr>
            <p:ph idx="1"/>
          </p:nvPr>
        </p:nvSpPr>
        <p:spPr/>
        <p:txBody>
          <a:bodyPr numCol="1">
            <a:noAutofit/>
          </a:bodyPr>
          <a:lstStyle/>
          <a:p>
            <a:pPr algn="just"/>
            <a:r>
              <a:rPr lang="en-US" sz="2000" dirty="0">
                <a:cs typeface="Courier New" panose="02070309020205020404" pitchFamily="49" charset="0"/>
              </a:rPr>
              <a:t>You can sort first on one column, then on the second column in case of a tie.</a:t>
            </a:r>
          </a:p>
          <a:p>
            <a:pPr algn="just"/>
            <a:r>
              <a:rPr lang="en-US" sz="2000" dirty="0">
                <a:cs typeface="Courier New" panose="02070309020205020404" pitchFamily="49" charset="0"/>
              </a:rPr>
              <a:t>You can sort on aliases from projection since ORDER BY is the last one in query execution.</a:t>
            </a:r>
          </a:p>
          <a:p>
            <a:pPr algn="just"/>
            <a:endParaRPr lang="en-US" sz="2000" dirty="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SELECT country, YEAR(</a:t>
            </a:r>
            <a:r>
              <a:rPr lang="en-US" sz="1400" dirty="0" err="1">
                <a:latin typeface="Courier New" panose="02070309020205020404" pitchFamily="49" charset="0"/>
                <a:cs typeface="Courier New" panose="02070309020205020404" pitchFamily="49" charset="0"/>
              </a:rPr>
              <a:t>hiredate</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yearhired</a:t>
            </a:r>
            <a:r>
              <a:rPr lang="en-US" sz="1400" dirty="0">
                <a:latin typeface="Courier New" panose="02070309020205020404" pitchFamily="49" charset="0"/>
                <a:cs typeface="Courier New" panose="02070309020205020404" pitchFamily="49" charset="0"/>
              </a:rPr>
              <a:t>, COUNT(*) AS </a:t>
            </a:r>
            <a:r>
              <a:rPr lang="en-US" sz="1400" dirty="0" err="1">
                <a:latin typeface="Courier New" panose="02070309020205020404" pitchFamily="49" charset="0"/>
                <a:cs typeface="Courier New" panose="02070309020205020404" pitchFamily="49" charset="0"/>
              </a:rPr>
              <a:t>numemployees</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HR.Employees</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WHERE </a:t>
            </a:r>
            <a:r>
              <a:rPr lang="en-US" sz="1400" dirty="0" err="1">
                <a:latin typeface="Courier New" panose="02070309020205020404" pitchFamily="49" charset="0"/>
                <a:cs typeface="Courier New" panose="02070309020205020404" pitchFamily="49" charset="0"/>
              </a:rPr>
              <a:t>hiredate</a:t>
            </a:r>
            <a:r>
              <a:rPr lang="en-US" sz="1400" dirty="0">
                <a:latin typeface="Courier New" panose="02070309020205020404" pitchFamily="49" charset="0"/>
                <a:cs typeface="Courier New" panose="02070309020205020404" pitchFamily="49" charset="0"/>
              </a:rPr>
              <a:t> &gt;= '20030101' </a:t>
            </a:r>
          </a:p>
          <a:p>
            <a:pPr marL="0" indent="0" algn="just">
              <a:buNone/>
            </a:pPr>
            <a:r>
              <a:rPr lang="en-US" sz="1400" dirty="0">
                <a:latin typeface="Courier New" panose="02070309020205020404" pitchFamily="49" charset="0"/>
                <a:cs typeface="Courier New" panose="02070309020205020404" pitchFamily="49" charset="0"/>
              </a:rPr>
              <a:t>GROUP BY country, YEAR(</a:t>
            </a:r>
            <a:r>
              <a:rPr lang="en-US" sz="1400" dirty="0" err="1">
                <a:latin typeface="Courier New" panose="02070309020205020404" pitchFamily="49" charset="0"/>
                <a:cs typeface="Courier New" panose="02070309020205020404" pitchFamily="49" charset="0"/>
              </a:rPr>
              <a:t>hiredate</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HAVING COUNT(*) &gt; 1 </a:t>
            </a:r>
          </a:p>
          <a:p>
            <a:pPr marL="0" indent="0" algn="just">
              <a:buNone/>
            </a:pPr>
            <a:r>
              <a:rPr lang="en-US" sz="1400" dirty="0">
                <a:latin typeface="Courier New" panose="02070309020205020404" pitchFamily="49" charset="0"/>
                <a:cs typeface="Courier New" panose="02070309020205020404" pitchFamily="49" charset="0"/>
              </a:rPr>
              <a:t>ORDER BY country , </a:t>
            </a:r>
            <a:r>
              <a:rPr lang="en-US" sz="1400" dirty="0" err="1">
                <a:latin typeface="Courier New" panose="02070309020205020404" pitchFamily="49" charset="0"/>
                <a:cs typeface="Courier New" panose="02070309020205020404" pitchFamily="49" charset="0"/>
              </a:rPr>
              <a:t>yearhired</a:t>
            </a:r>
            <a:r>
              <a:rPr lang="en-US" sz="1400" dirty="0">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1748918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Write Projection Queries for Your Domain.</a:t>
            </a:r>
          </a:p>
          <a:p>
            <a:pPr marL="285750" indent="-285750" algn="l">
              <a:buFont typeface="Arial" panose="020B0604020202020204" pitchFamily="34" charset="0"/>
              <a:buChar char="•"/>
            </a:pPr>
            <a:r>
              <a:rPr lang="en-GB" dirty="0"/>
              <a:t>Write Filtering queries (Use is Null logic, use like for </a:t>
            </a:r>
            <a:r>
              <a:rPr lang="en-GB" dirty="0" err="1"/>
              <a:t>Nvarchar</a:t>
            </a:r>
            <a:r>
              <a:rPr lang="en-GB" dirty="0"/>
              <a:t>, combine predicates).</a:t>
            </a:r>
          </a:p>
          <a:p>
            <a:pPr marL="285750" indent="-285750" algn="l">
              <a:buFont typeface="Arial" panose="020B0604020202020204" pitchFamily="34" charset="0"/>
              <a:buChar char="•"/>
            </a:pPr>
            <a:r>
              <a:rPr lang="en-GB" dirty="0"/>
              <a:t>Use Joining queries – inner join, outer joins.</a:t>
            </a:r>
          </a:p>
          <a:p>
            <a:pPr marL="285750" indent="-285750" algn="l">
              <a:buFont typeface="Arial" panose="020B0604020202020204" pitchFamily="34" charset="0"/>
              <a:buChar char="•"/>
            </a:pPr>
            <a:r>
              <a:rPr lang="en-GB" dirty="0"/>
              <a:t>Join more than two tables.</a:t>
            </a:r>
          </a:p>
          <a:p>
            <a:pPr marL="285750" indent="-285750" algn="l">
              <a:buFont typeface="Arial" panose="020B0604020202020204" pitchFamily="34" charset="0"/>
              <a:buChar char="•"/>
            </a:pPr>
            <a:r>
              <a:rPr lang="en-GB" dirty="0"/>
              <a:t>Use Order By to get Ordered </a:t>
            </a:r>
            <a:r>
              <a:rPr lang="en-GB" dirty="0" err="1"/>
              <a:t>resulT</a:t>
            </a: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600" dirty="0"/>
              <a:t>One – to – One</a:t>
            </a:r>
          </a:p>
        </p:txBody>
      </p:sp>
      <p:sp>
        <p:nvSpPr>
          <p:cNvPr id="3" name="Content Placeholder 2"/>
          <p:cNvSpPr>
            <a:spLocks noGrp="1"/>
          </p:cNvSpPr>
          <p:nvPr>
            <p:ph idx="1"/>
          </p:nvPr>
        </p:nvSpPr>
        <p:spPr/>
        <p:txBody>
          <a:bodyPr numCol="1">
            <a:noAutofit/>
          </a:bodyPr>
          <a:lstStyle/>
          <a:p>
            <a:pPr algn="just"/>
            <a:r>
              <a:rPr lang="en-US" sz="1800" dirty="0"/>
              <a:t>One record in Table A links exactly to one record in Table B.</a:t>
            </a:r>
          </a:p>
          <a:p>
            <a:pPr algn="just"/>
            <a:r>
              <a:rPr lang="en-US" sz="1800" dirty="0"/>
              <a:t>Very often it means it should be joined into one table.</a:t>
            </a:r>
          </a:p>
          <a:p>
            <a:pPr algn="just"/>
            <a:r>
              <a:rPr lang="en-US" sz="1800" dirty="0"/>
              <a:t>One exception is mapping inheritance, in that case Table B primary key is foreign key to Table A.</a:t>
            </a:r>
          </a:p>
          <a:p>
            <a:pPr algn="just"/>
            <a:endParaRPr lang="en-US" sz="1800" dirty="0"/>
          </a:p>
          <a:p>
            <a:pPr algn="just"/>
            <a:r>
              <a:rPr lang="en-US" altLang="en-US" sz="1800" b="1" dirty="0"/>
              <a:t>Example</a:t>
            </a:r>
            <a:r>
              <a:rPr lang="en-US" altLang="en-US" sz="1800" dirty="0"/>
              <a:t>: Employees inherit from Person class. In that case Person will have a Primary Key, and the Employee table’s Primary Key will be foreign key to Person table.</a:t>
            </a:r>
          </a:p>
          <a:p>
            <a:pPr algn="just"/>
            <a:endParaRPr lang="en-US" sz="1800" dirty="0"/>
          </a:p>
        </p:txBody>
      </p:sp>
    </p:spTree>
    <p:extLst>
      <p:ext uri="{BB962C8B-B14F-4D97-AF65-F5344CB8AC3E}">
        <p14:creationId xmlns:p14="http://schemas.microsoft.com/office/powerpoint/2010/main" val="241264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600" dirty="0"/>
              <a:t>One – to – Many </a:t>
            </a:r>
          </a:p>
        </p:txBody>
      </p:sp>
      <p:sp>
        <p:nvSpPr>
          <p:cNvPr id="3" name="Content Placeholder 2"/>
          <p:cNvSpPr>
            <a:spLocks noGrp="1"/>
          </p:cNvSpPr>
          <p:nvPr>
            <p:ph idx="1"/>
          </p:nvPr>
        </p:nvSpPr>
        <p:spPr/>
        <p:txBody>
          <a:bodyPr numCol="1">
            <a:noAutofit/>
          </a:bodyPr>
          <a:lstStyle/>
          <a:p>
            <a:pPr marL="174625" indent="0">
              <a:lnSpc>
                <a:spcPct val="80000"/>
              </a:lnSpc>
              <a:spcAft>
                <a:spcPts val="600"/>
              </a:spcAft>
              <a:buNone/>
              <a:tabLst>
                <a:tab pos="914400" algn="l"/>
              </a:tabLst>
              <a:defRPr/>
            </a:pPr>
            <a:r>
              <a:rPr lang="en-US" sz="2300" dirty="0"/>
              <a:t>One record in Table A links to multiple records in Table B through the primary/foreign key fields of the two tables</a:t>
            </a:r>
          </a:p>
          <a:p>
            <a:pPr marL="174625" indent="0">
              <a:lnSpc>
                <a:spcPct val="80000"/>
              </a:lnSpc>
              <a:spcAft>
                <a:spcPts val="600"/>
              </a:spcAft>
              <a:buNone/>
              <a:tabLst>
                <a:tab pos="914400" algn="l"/>
              </a:tabLst>
              <a:defRPr/>
            </a:pPr>
            <a:endParaRPr lang="en-US" altLang="en-US" sz="2000" b="1" dirty="0"/>
          </a:p>
          <a:p>
            <a:pPr marL="174625" indent="0">
              <a:lnSpc>
                <a:spcPct val="80000"/>
              </a:lnSpc>
              <a:spcAft>
                <a:spcPts val="600"/>
              </a:spcAft>
              <a:buNone/>
              <a:tabLst>
                <a:tab pos="914400" algn="l"/>
              </a:tabLst>
              <a:defRPr/>
            </a:pPr>
            <a:endParaRPr lang="en-US" altLang="en-US" sz="2000" b="1" dirty="0"/>
          </a:p>
          <a:p>
            <a:pPr marL="174625" indent="0">
              <a:lnSpc>
                <a:spcPct val="80000"/>
              </a:lnSpc>
              <a:spcAft>
                <a:spcPts val="600"/>
              </a:spcAft>
              <a:buNone/>
              <a:tabLst>
                <a:tab pos="914400" algn="l"/>
              </a:tabLst>
              <a:defRPr/>
            </a:pPr>
            <a:r>
              <a:rPr lang="en-US" altLang="en-US" sz="2000" b="1" dirty="0"/>
              <a:t>Example</a:t>
            </a:r>
            <a:r>
              <a:rPr lang="en-US" altLang="en-US" sz="2000" dirty="0"/>
              <a:t>: A list of suppliers for the music store is contained in Table A. It is linked by the supplier ID field to Table B which contains all of the products used by the music store.</a:t>
            </a:r>
          </a:p>
          <a:p>
            <a:pPr marL="0" indent="0">
              <a:buNone/>
            </a:pPr>
            <a:r>
              <a:rPr lang="en-US" altLang="en-US" sz="2000" dirty="0"/>
              <a:t>   When Table B is searched for a specific product (record), such as a CD carrying case, the manager can view the supplier’s contact information, which is stored in Table A.</a:t>
            </a:r>
          </a:p>
          <a:p>
            <a:pPr marL="914400" lvl="1" indent="-396875">
              <a:lnSpc>
                <a:spcPct val="80000"/>
              </a:lnSpc>
              <a:spcAft>
                <a:spcPts val="600"/>
              </a:spcAft>
              <a:tabLst>
                <a:tab pos="914400" algn="l"/>
              </a:tabLst>
              <a:defRPr/>
            </a:pPr>
            <a:endParaRPr lang="en-US" sz="2000" dirty="0"/>
          </a:p>
        </p:txBody>
      </p:sp>
    </p:spTree>
    <p:extLst>
      <p:ext uri="{BB962C8B-B14F-4D97-AF65-F5344CB8AC3E}">
        <p14:creationId xmlns:p14="http://schemas.microsoft.com/office/powerpoint/2010/main" val="91760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600" dirty="0"/>
              <a:t>Many – to – Many </a:t>
            </a:r>
          </a:p>
        </p:txBody>
      </p:sp>
      <p:sp>
        <p:nvSpPr>
          <p:cNvPr id="3" name="Content Placeholder 2"/>
          <p:cNvSpPr>
            <a:spLocks noGrp="1"/>
          </p:cNvSpPr>
          <p:nvPr>
            <p:ph idx="1"/>
          </p:nvPr>
        </p:nvSpPr>
        <p:spPr/>
        <p:txBody>
          <a:bodyPr numCol="1">
            <a:noAutofit/>
          </a:bodyPr>
          <a:lstStyle/>
          <a:p>
            <a:pPr marL="403225" indent="-403225">
              <a:lnSpc>
                <a:spcPct val="80000"/>
              </a:lnSpc>
              <a:tabLst>
                <a:tab pos="914400" algn="l"/>
              </a:tabLst>
              <a:defRPr/>
            </a:pPr>
            <a:r>
              <a:rPr lang="en-US" dirty="0"/>
              <a:t>Many-to-Many</a:t>
            </a:r>
          </a:p>
          <a:p>
            <a:pPr marL="914400" lvl="1" indent="-396875">
              <a:lnSpc>
                <a:spcPct val="80000"/>
              </a:lnSpc>
              <a:spcAft>
                <a:spcPts val="600"/>
              </a:spcAft>
              <a:tabLst>
                <a:tab pos="914400" algn="l"/>
              </a:tabLst>
              <a:defRPr/>
            </a:pPr>
            <a:r>
              <a:rPr lang="en-US" dirty="0"/>
              <a:t>Multiple records in multiple tables are linked by their primary keys through a Junction Table. </a:t>
            </a:r>
          </a:p>
          <a:p>
            <a:pPr marL="914400" lvl="1" indent="-396875">
              <a:lnSpc>
                <a:spcPct val="80000"/>
              </a:lnSpc>
              <a:spcAft>
                <a:spcPts val="600"/>
              </a:spcAft>
              <a:tabLst>
                <a:tab pos="914400" algn="l"/>
              </a:tabLst>
              <a:defRPr/>
            </a:pPr>
            <a:r>
              <a:rPr lang="en-US" dirty="0"/>
              <a:t>A many-to-many relationship is formed by connecting two or more tables that have a one-to-many relationship.  The connection is made by a </a:t>
            </a:r>
            <a:r>
              <a:rPr lang="en-US" b="1" dirty="0"/>
              <a:t>Junction Table.</a:t>
            </a:r>
          </a:p>
          <a:p>
            <a:pPr marL="914400" lvl="1" indent="-396875">
              <a:lnSpc>
                <a:spcPct val="80000"/>
              </a:lnSpc>
              <a:spcAft>
                <a:spcPts val="600"/>
              </a:spcAft>
              <a:tabLst>
                <a:tab pos="914400" algn="l"/>
              </a:tabLst>
              <a:defRPr/>
            </a:pPr>
            <a:endParaRPr lang="en-US" b="1" dirty="0"/>
          </a:p>
          <a:p>
            <a:pPr marL="517525" lvl="1" indent="0">
              <a:lnSpc>
                <a:spcPct val="80000"/>
              </a:lnSpc>
              <a:spcAft>
                <a:spcPts val="600"/>
              </a:spcAft>
              <a:buNone/>
              <a:tabLst>
                <a:tab pos="914400" algn="l"/>
              </a:tabLst>
              <a:defRPr/>
            </a:pPr>
            <a:r>
              <a:rPr lang="en-US" b="1" dirty="0"/>
              <a:t>Example. </a:t>
            </a:r>
            <a:r>
              <a:rPr lang="en-US" dirty="0"/>
              <a:t> At University students attend lectures. One student can attend many lectures and one lecture is attended by many students. In this case, we create one </a:t>
            </a:r>
            <a:r>
              <a:rPr lang="en-US" dirty="0" err="1"/>
              <a:t>JunctionTable</a:t>
            </a:r>
            <a:r>
              <a:rPr lang="en-US" dirty="0"/>
              <a:t> – </a:t>
            </a:r>
            <a:r>
              <a:rPr lang="en-US" dirty="0" err="1"/>
              <a:t>CourseResults</a:t>
            </a:r>
            <a:r>
              <a:rPr lang="en-US" dirty="0"/>
              <a:t>. Very often, this table will soon grow with useful data, like Mark, </a:t>
            </a:r>
            <a:r>
              <a:rPr lang="en-US" dirty="0" err="1"/>
              <a:t>PresencePercentage</a:t>
            </a:r>
            <a:r>
              <a:rPr lang="en-US" dirty="0"/>
              <a:t>, etc. </a:t>
            </a:r>
            <a:endParaRPr lang="en-US" b="1" dirty="0"/>
          </a:p>
        </p:txBody>
      </p:sp>
    </p:spTree>
    <p:extLst>
      <p:ext uri="{BB962C8B-B14F-4D97-AF65-F5344CB8AC3E}">
        <p14:creationId xmlns:p14="http://schemas.microsoft.com/office/powerpoint/2010/main" val="61115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a:t>
            </a:r>
          </a:p>
        </p:txBody>
      </p:sp>
      <p:pic>
        <p:nvPicPr>
          <p:cNvPr id="4" name="Объект 3"/>
          <p:cNvPicPr>
            <a:picLocks noGrp="1" noChangeAspect="1"/>
          </p:cNvPicPr>
          <p:nvPr>
            <p:ph idx="1"/>
          </p:nvPr>
        </p:nvPicPr>
        <p:blipFill>
          <a:blip r:embed="rId2"/>
          <a:stretch>
            <a:fillRect/>
          </a:stretch>
        </p:blipFill>
        <p:spPr>
          <a:xfrm>
            <a:off x="1519237" y="1282163"/>
            <a:ext cx="6105525" cy="3857625"/>
          </a:xfrm>
          <a:prstGeom prst="rect">
            <a:avLst/>
          </a:prstGeom>
        </p:spPr>
      </p:pic>
    </p:spTree>
    <p:extLst>
      <p:ext uri="{BB962C8B-B14F-4D97-AF65-F5344CB8AC3E}">
        <p14:creationId xmlns:p14="http://schemas.microsoft.com/office/powerpoint/2010/main" val="253235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a:t>
            </a:r>
          </a:p>
        </p:txBody>
      </p:sp>
      <p:sp>
        <p:nvSpPr>
          <p:cNvPr id="3" name="Content Placeholder 2"/>
          <p:cNvSpPr>
            <a:spLocks noGrp="1"/>
          </p:cNvSpPr>
          <p:nvPr>
            <p:ph idx="1"/>
          </p:nvPr>
        </p:nvSpPr>
        <p:spPr/>
        <p:txBody>
          <a:bodyPr numCol="1">
            <a:noAutofit/>
          </a:bodyPr>
          <a:lstStyle/>
          <a:p>
            <a:pPr algn="just"/>
            <a:r>
              <a:rPr lang="en-US" sz="1800" dirty="0"/>
              <a:t>T-SQL, being based on standard SQL, is a declarative English-like language.</a:t>
            </a:r>
          </a:p>
          <a:p>
            <a:pPr algn="just"/>
            <a:r>
              <a:rPr lang="en-US" sz="1800" dirty="0"/>
              <a:t>Declarative means you define what you want, as opposed to imperative languages that define also how to achieve what you want.</a:t>
            </a:r>
          </a:p>
          <a:p>
            <a:pPr algn="just"/>
            <a:endParaRPr lang="en-US" sz="1800" dirty="0"/>
          </a:p>
          <a:p>
            <a:pPr algn="just"/>
            <a:r>
              <a:rPr lang="en-US" sz="1800" dirty="0"/>
              <a:t>English-like manner. For example, consider the instruction, “Bring me a soda from the refrigerator.” Observe that in the instruction in English, the object comes before the location</a:t>
            </a:r>
          </a:p>
        </p:txBody>
      </p:sp>
    </p:spTree>
    <p:extLst>
      <p:ext uri="{BB962C8B-B14F-4D97-AF65-F5344CB8AC3E}">
        <p14:creationId xmlns:p14="http://schemas.microsoft.com/office/powerpoint/2010/main" val="99509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Select</a:t>
            </a:r>
          </a:p>
        </p:txBody>
      </p:sp>
      <p:sp>
        <p:nvSpPr>
          <p:cNvPr id="3" name="Content Placeholder 2"/>
          <p:cNvSpPr>
            <a:spLocks noGrp="1"/>
          </p:cNvSpPr>
          <p:nvPr>
            <p:ph idx="1"/>
          </p:nvPr>
        </p:nvSpPr>
        <p:spPr/>
        <p:txBody>
          <a:bodyPr numCol="1">
            <a:noAutofit/>
          </a:bodyPr>
          <a:lstStyle/>
          <a:p>
            <a:pPr algn="just"/>
            <a:r>
              <a:rPr lang="en-US" sz="1800" dirty="0"/>
              <a:t>The SQL SELECT statement is used to retrieve records from one or more tables in your SQL database.</a:t>
            </a:r>
          </a:p>
          <a:p>
            <a:pPr algn="just"/>
            <a:r>
              <a:rPr lang="en-US" sz="1800" dirty="0"/>
              <a:t>As SQL is a declarative programming language, SELECT queries specify a result set, but do not specify how to calculate it. </a:t>
            </a:r>
          </a:p>
          <a:p>
            <a:pPr algn="just"/>
            <a:r>
              <a:rPr lang="en-US" sz="1800" dirty="0"/>
              <a:t>The SELECT statement has many optional clauses:</a:t>
            </a:r>
          </a:p>
          <a:p>
            <a:pPr algn="just"/>
            <a:endParaRPr lang="en-US" sz="1800" b="1" dirty="0"/>
          </a:p>
          <a:p>
            <a:pPr algn="just"/>
            <a:r>
              <a:rPr lang="en-US" sz="1800" b="1" dirty="0"/>
              <a:t>PROJECTION </a:t>
            </a:r>
            <a:r>
              <a:rPr lang="en-US" sz="1800" dirty="0"/>
              <a:t>specifies </a:t>
            </a:r>
            <a:r>
              <a:rPr lang="en-US" sz="1800" dirty="0" err="1"/>
              <a:t>colums</a:t>
            </a:r>
            <a:r>
              <a:rPr lang="en-US" sz="1800" dirty="0"/>
              <a:t> to retrieve</a:t>
            </a:r>
            <a:endParaRPr lang="en-US" sz="1800" b="1" dirty="0"/>
          </a:p>
          <a:p>
            <a:pPr algn="just"/>
            <a:r>
              <a:rPr lang="en-US" sz="1800" b="1" dirty="0"/>
              <a:t>WHERE</a:t>
            </a:r>
            <a:r>
              <a:rPr lang="en-US" sz="1800" dirty="0"/>
              <a:t> specifies which rows to retrieve.</a:t>
            </a:r>
          </a:p>
          <a:p>
            <a:pPr algn="just"/>
            <a:r>
              <a:rPr lang="en-US" sz="1800" b="1" dirty="0"/>
              <a:t>GROUP BY </a:t>
            </a:r>
            <a:r>
              <a:rPr lang="en-US" sz="1800" dirty="0"/>
              <a:t>groups rows sharing a property so that an aggregate function can be applied to each group.</a:t>
            </a:r>
          </a:p>
          <a:p>
            <a:pPr algn="just"/>
            <a:r>
              <a:rPr lang="en-US" sz="1800" b="1" dirty="0"/>
              <a:t>HAVING</a:t>
            </a:r>
            <a:r>
              <a:rPr lang="en-US" sz="1800" dirty="0"/>
              <a:t> selects among the groups defined by the GROUP BY clause.</a:t>
            </a:r>
          </a:p>
          <a:p>
            <a:pPr algn="just"/>
            <a:r>
              <a:rPr lang="en-US" sz="1800" b="1" dirty="0"/>
              <a:t>ORDER BY </a:t>
            </a:r>
            <a:r>
              <a:rPr lang="en-US" sz="1800" dirty="0"/>
              <a:t>specifies an order in which to return the rows.</a:t>
            </a:r>
          </a:p>
          <a:p>
            <a:pPr algn="just"/>
            <a:r>
              <a:rPr lang="en-US" sz="1800" b="1" dirty="0"/>
              <a:t>AS</a:t>
            </a:r>
            <a:r>
              <a:rPr lang="en-US" sz="1800" dirty="0"/>
              <a:t> provides an alias which can be used to temporarily rename tables or columns.</a:t>
            </a:r>
          </a:p>
        </p:txBody>
      </p:sp>
    </p:spTree>
    <p:extLst>
      <p:ext uri="{BB962C8B-B14F-4D97-AF65-F5344CB8AC3E}">
        <p14:creationId xmlns:p14="http://schemas.microsoft.com/office/powerpoint/2010/main" val="2853402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bc0fbfe75d43859ccad4d9a0b3c71db">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abf861dcca21363d3b95b1070d6fa18"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378AB3-36A9-4DE7-8106-24C9A2B7BD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0295132-79D4-4F19-A4BC-858AB42D1E7A}">
  <ds:schemaRefs>
    <ds:schemaRef ds:uri="http://schemas.microsoft.com/sharepoint/v3/contenttype/forms"/>
  </ds:schemaRefs>
</ds:datastoreItem>
</file>

<file path=customXml/itemProps3.xml><?xml version="1.0" encoding="utf-8"?>
<ds:datastoreItem xmlns:ds="http://schemas.openxmlformats.org/officeDocument/2006/customXml" ds:itemID="{3D0D79A4-667B-4E0F-B8BC-CB5C4340DE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SummerWorkshop-New</Template>
  <TotalTime>2100</TotalTime>
  <Words>1718</Words>
  <Application>Microsoft Office PowerPoint</Application>
  <PresentationFormat>On-screen Show (4:3)</PresentationFormat>
  <Paragraphs>247</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Franklin Gothic Book</vt:lpstr>
      <vt:lpstr>Franklin Gothic Medium</vt:lpstr>
      <vt:lpstr>Office Theme</vt:lpstr>
      <vt:lpstr>Sql select</vt:lpstr>
      <vt:lpstr>Introduction</vt:lpstr>
      <vt:lpstr>Relationship types</vt:lpstr>
      <vt:lpstr>One – to – One</vt:lpstr>
      <vt:lpstr>One – to – Many </vt:lpstr>
      <vt:lpstr>Many – to – Many </vt:lpstr>
      <vt:lpstr>T-SQL</vt:lpstr>
      <vt:lpstr>T-SQL</vt:lpstr>
      <vt:lpstr>SQL Select</vt:lpstr>
      <vt:lpstr>SQL Select Example</vt:lpstr>
      <vt:lpstr>From CLAUSE</vt:lpstr>
      <vt:lpstr>SQL Projection</vt:lpstr>
      <vt:lpstr>SQL Projection Practices</vt:lpstr>
      <vt:lpstr>SQL Projection Practices</vt:lpstr>
      <vt:lpstr>SQL WhERE Clause</vt:lpstr>
      <vt:lpstr>SQL WhERE Clause</vt:lpstr>
      <vt:lpstr>Is NULL, Is not null</vt:lpstr>
      <vt:lpstr>Combining predicates</vt:lpstr>
      <vt:lpstr>Filtering Character Data</vt:lpstr>
      <vt:lpstr>LiKE Example</vt:lpstr>
      <vt:lpstr>Join</vt:lpstr>
      <vt:lpstr>SQL Joins</vt:lpstr>
      <vt:lpstr>SQL Joins Extended</vt:lpstr>
      <vt:lpstr>Cross Join</vt:lpstr>
      <vt:lpstr>Cross Join</vt:lpstr>
      <vt:lpstr>Inner Join</vt:lpstr>
      <vt:lpstr>Inner Join</vt:lpstr>
      <vt:lpstr>LEFT OUTER Join</vt:lpstr>
      <vt:lpstr>LEFT OUTER Join</vt:lpstr>
      <vt:lpstr>RIGHT OUTER Join</vt:lpstr>
      <vt:lpstr>FULL OUTER Join</vt:lpstr>
      <vt:lpstr>Multi-Join Queries</vt:lpstr>
      <vt:lpstr>Everything Is a table. Projection</vt:lpstr>
      <vt:lpstr>Everything Is a table. JOin</vt:lpstr>
      <vt:lpstr>Everything Is a table. WHERE</vt:lpstr>
      <vt:lpstr>Logical Query Processing Sequence</vt:lpstr>
      <vt:lpstr>Order By</vt:lpstr>
      <vt:lpstr>Order By. Two columns</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Nicolai Vilciu</cp:lastModifiedBy>
  <cp:revision>453</cp:revision>
  <dcterms:created xsi:type="dcterms:W3CDTF">2014-05-22T08:31:16Z</dcterms:created>
  <dcterms:modified xsi:type="dcterms:W3CDTF">2018-08-17T07:10:01Z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