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316" r:id="rId8"/>
    <p:sldId id="318" r:id="rId9"/>
    <p:sldId id="319" r:id="rId10"/>
    <p:sldId id="320" r:id="rId11"/>
    <p:sldId id="321" r:id="rId12"/>
    <p:sldId id="322" r:id="rId13"/>
    <p:sldId id="323" r:id="rId14"/>
    <p:sldId id="324" r:id="rId15"/>
    <p:sldId id="325" r:id="rId16"/>
    <p:sldId id="326" r:id="rId17"/>
    <p:sldId id="328" r:id="rId18"/>
    <p:sldId id="327"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 id="349" r:id="rId40"/>
    <p:sldId id="26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116" d="100"/>
          <a:sy n="116" d="100"/>
        </p:scale>
        <p:origin x="12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smtClean="0"/>
              <a:t>Click to edit Master title style</a:t>
            </a:r>
            <a:endParaRPr lang="en-US"/>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21127175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err="1" smtClean="0"/>
              <a:t>Sql</a:t>
            </a:r>
            <a:r>
              <a:rPr lang="en-US" dirty="0" smtClean="0"/>
              <a:t> select. </a:t>
            </a:r>
            <a:r>
              <a:rPr lang="en-US" dirty="0" err="1" smtClean="0"/>
              <a:t>Sql</a:t>
            </a:r>
            <a:r>
              <a:rPr lang="en-US" dirty="0" smtClean="0"/>
              <a:t> Data Manipulation.</a:t>
            </a:r>
            <a:endParaRPr lang="en-US" dirty="0"/>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err="1" smtClean="0"/>
              <a:t>Yurii</a:t>
            </a:r>
            <a:r>
              <a:rPr lang="en-US" dirty="0" smtClean="0"/>
              <a:t> Hohan</a:t>
            </a:r>
            <a:endParaRPr lang="en-US" dirty="0"/>
          </a:p>
        </p:txBody>
      </p:sp>
      <p:sp>
        <p:nvSpPr>
          <p:cNvPr id="4" name="Rectangle 3"/>
          <p:cNvSpPr/>
          <p:nvPr/>
        </p:nvSpPr>
        <p:spPr>
          <a:xfrm>
            <a:off x="2219783" y="4450728"/>
            <a:ext cx="3759491" cy="369332"/>
          </a:xfrm>
          <a:prstGeom prst="rect">
            <a:avLst/>
          </a:prstGeom>
        </p:spPr>
        <p:txBody>
          <a:bodyPr wrap="none">
            <a:spAutoFit/>
          </a:bodyPr>
          <a:lstStyle/>
          <a:p>
            <a:pPr algn="ctr"/>
            <a:r>
              <a:rPr lang="en-GB" dirty="0" smtClean="0"/>
              <a:t>Continuous staff </a:t>
            </a:r>
            <a:r>
              <a:rPr lang="en-GB" dirty="0"/>
              <a:t>improvement project</a:t>
            </a:r>
          </a:p>
        </p:txBody>
      </p:sp>
    </p:spTree>
    <p:extLst>
      <p:ext uri="{BB962C8B-B14F-4D97-AF65-F5344CB8AC3E}">
        <p14:creationId xmlns:p14="http://schemas.microsoft.com/office/powerpoint/2010/main" val="4113233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WHERE and HAVING</a:t>
            </a:r>
            <a:endParaRPr lang="en-GB" dirty="0"/>
          </a:p>
        </p:txBody>
      </p:sp>
      <p:sp>
        <p:nvSpPr>
          <p:cNvPr id="3" name="Content Placeholder 2"/>
          <p:cNvSpPr>
            <a:spLocks noGrp="1"/>
          </p:cNvSpPr>
          <p:nvPr>
            <p:ph idx="1"/>
          </p:nvPr>
        </p:nvSpPr>
        <p:spPr/>
        <p:txBody>
          <a:bodyPr numCol="1">
            <a:noAutofit/>
          </a:bodyPr>
          <a:lstStyle/>
          <a:p>
            <a:r>
              <a:rPr lang="en-GB" altLang="en-US" sz="2000" b="1" dirty="0">
                <a:latin typeface="Courier New" panose="02070309020205020404" pitchFamily="49" charset="0"/>
              </a:rPr>
              <a:t>WHERE</a:t>
            </a:r>
            <a:r>
              <a:rPr lang="en-GB" altLang="en-US" sz="2000" dirty="0"/>
              <a:t> refers to the rows of tables, and so cannot use aggregate functions</a:t>
            </a:r>
          </a:p>
          <a:p>
            <a:r>
              <a:rPr lang="en-GB" altLang="en-US" sz="2000" b="1" dirty="0">
                <a:latin typeface="Courier New" panose="02070309020205020404" pitchFamily="49" charset="0"/>
              </a:rPr>
              <a:t>HAVING</a:t>
            </a:r>
            <a:r>
              <a:rPr lang="en-GB" altLang="en-US" sz="2000" dirty="0"/>
              <a:t> refers to the groups of rows, and so cannot use columns which are not in the </a:t>
            </a:r>
            <a:r>
              <a:rPr lang="en-GB" altLang="en-US" sz="2000" b="1" dirty="0">
                <a:latin typeface="Courier New" panose="02070309020205020404" pitchFamily="49" charset="0"/>
              </a:rPr>
              <a:t>GROUP </a:t>
            </a:r>
            <a:r>
              <a:rPr lang="en-GB" altLang="en-US" sz="2000" b="1" dirty="0" smtClean="0">
                <a:latin typeface="Courier New" panose="02070309020205020404" pitchFamily="49" charset="0"/>
              </a:rPr>
              <a:t>BY</a:t>
            </a:r>
          </a:p>
          <a:p>
            <a:endParaRPr lang="en-GB" altLang="en-US" sz="2000" b="1" dirty="0">
              <a:latin typeface="Courier New" panose="02070309020205020404" pitchFamily="49" charset="0"/>
            </a:endParaRPr>
          </a:p>
          <a:p>
            <a:pPr marL="800100" lvl="1" indent="-457200">
              <a:buFont typeface="+mj-lt"/>
              <a:buAutoNum type="arabicPeriod"/>
            </a:pPr>
            <a:r>
              <a:rPr lang="en-GB" altLang="en-US" sz="2000" dirty="0"/>
              <a:t>Tables are combined</a:t>
            </a:r>
          </a:p>
          <a:p>
            <a:pPr marL="800100" lvl="1" indent="-457200">
              <a:buFont typeface="+mj-lt"/>
              <a:buAutoNum type="arabicPeriod"/>
            </a:pPr>
            <a:r>
              <a:rPr lang="en-GB" altLang="en-US" sz="2000" b="1" dirty="0">
                <a:latin typeface="Courier New" panose="02070309020205020404" pitchFamily="49" charset="0"/>
              </a:rPr>
              <a:t>WHERE</a:t>
            </a:r>
            <a:r>
              <a:rPr lang="en-GB" altLang="en-US" sz="2000" dirty="0"/>
              <a:t> clauses</a:t>
            </a:r>
          </a:p>
          <a:p>
            <a:pPr marL="800100" lvl="1" indent="-457200">
              <a:buFont typeface="+mj-lt"/>
              <a:buAutoNum type="arabicPeriod"/>
            </a:pPr>
            <a:r>
              <a:rPr lang="en-GB" altLang="en-US" sz="2000" b="1" dirty="0">
                <a:latin typeface="Courier New" panose="02070309020205020404" pitchFamily="49" charset="0"/>
              </a:rPr>
              <a:t>GROUP BY</a:t>
            </a:r>
            <a:r>
              <a:rPr lang="en-GB" altLang="en-US" sz="2000" dirty="0"/>
              <a:t> and Aggregates</a:t>
            </a:r>
          </a:p>
          <a:p>
            <a:pPr marL="800100" lvl="1" indent="-457200">
              <a:buFont typeface="+mj-lt"/>
              <a:buAutoNum type="arabicPeriod"/>
            </a:pPr>
            <a:r>
              <a:rPr lang="en-GB" altLang="en-US" sz="2000" dirty="0"/>
              <a:t>Column selection</a:t>
            </a:r>
          </a:p>
          <a:p>
            <a:pPr marL="800100" lvl="1" indent="-457200">
              <a:buFont typeface="+mj-lt"/>
              <a:buAutoNum type="arabicPeriod"/>
            </a:pPr>
            <a:r>
              <a:rPr lang="en-GB" altLang="en-US" sz="2000" b="1" dirty="0">
                <a:latin typeface="Courier New" panose="02070309020205020404" pitchFamily="49" charset="0"/>
              </a:rPr>
              <a:t>HAVING</a:t>
            </a:r>
            <a:r>
              <a:rPr lang="en-GB" altLang="en-US" sz="2000" dirty="0"/>
              <a:t> clauses</a:t>
            </a:r>
          </a:p>
          <a:p>
            <a:pPr marL="800100" lvl="1" indent="-457200">
              <a:buFont typeface="+mj-lt"/>
              <a:buAutoNum type="arabicPeriod"/>
            </a:pPr>
            <a:r>
              <a:rPr lang="en-GB" altLang="en-US" sz="2000" b="1" dirty="0">
                <a:latin typeface="Courier New" panose="02070309020205020404" pitchFamily="49" charset="0"/>
              </a:rPr>
              <a:t>ORDER BY</a:t>
            </a:r>
            <a:endParaRPr lang="en-GB" altLang="en-US" sz="2000" dirty="0"/>
          </a:p>
          <a:p>
            <a:endParaRPr lang="en-GB" altLang="en-US" sz="2000" dirty="0"/>
          </a:p>
        </p:txBody>
      </p:sp>
    </p:spTree>
    <p:extLst>
      <p:ext uri="{BB962C8B-B14F-4D97-AF65-F5344CB8AC3E}">
        <p14:creationId xmlns:p14="http://schemas.microsoft.com/office/powerpoint/2010/main" val="3651032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Insert Values</a:t>
            </a:r>
            <a:endParaRPr lang="en-GB" dirty="0"/>
          </a:p>
        </p:txBody>
      </p:sp>
      <p:sp>
        <p:nvSpPr>
          <p:cNvPr id="3" name="Content Placeholder 2"/>
          <p:cNvSpPr>
            <a:spLocks noGrp="1"/>
          </p:cNvSpPr>
          <p:nvPr>
            <p:ph idx="1"/>
          </p:nvPr>
        </p:nvSpPr>
        <p:spPr/>
        <p:txBody>
          <a:bodyPr numCol="1">
            <a:noAutofit/>
          </a:bodyPr>
          <a:lstStyle/>
          <a:p>
            <a:r>
              <a:rPr lang="en-US" altLang="en-US" sz="2000" dirty="0"/>
              <a:t>With the INSERT VALUES statement, you can insert one or more rows into a target table based on value expressions</a:t>
            </a:r>
            <a:r>
              <a:rPr lang="en-US" altLang="en-US" sz="2000" dirty="0" smtClean="0"/>
              <a:t>.</a:t>
            </a:r>
          </a:p>
          <a:p>
            <a:pPr marL="0" indent="0">
              <a:buNone/>
            </a:pPr>
            <a:r>
              <a:rPr lang="en-US" altLang="en-US" sz="1600" dirty="0">
                <a:latin typeface="Courier New" panose="02070309020205020404" pitchFamily="49" charset="0"/>
                <a:cs typeface="Courier New" panose="02070309020205020404" pitchFamily="49" charset="0"/>
              </a:rPr>
              <a:t>INSERT INTO </a:t>
            </a:r>
            <a:r>
              <a:rPr lang="en-US" altLang="en-US" sz="1600" dirty="0" err="1">
                <a:latin typeface="Courier New" panose="02070309020205020404" pitchFamily="49" charset="0"/>
                <a:cs typeface="Courier New" panose="02070309020205020404" pitchFamily="49" charset="0"/>
              </a:rPr>
              <a:t>Sales.MyOrders</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custid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empid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orderdate</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shipcountry</a:t>
            </a:r>
            <a:r>
              <a:rPr lang="en-US" altLang="en-US" sz="1600" dirty="0">
                <a:latin typeface="Courier New" panose="02070309020205020404" pitchFamily="49" charset="0"/>
                <a:cs typeface="Courier New" panose="02070309020205020404" pitchFamily="49" charset="0"/>
              </a:rPr>
              <a:t>, freight) VALUES(2, 19, '20120620', N'USA', 30.00</a:t>
            </a:r>
            <a:r>
              <a:rPr lang="en-US" altLang="en-US" sz="1600" dirty="0" smtClean="0">
                <a:latin typeface="Courier New" panose="02070309020205020404" pitchFamily="49" charset="0"/>
                <a:cs typeface="Courier New" panose="02070309020205020404" pitchFamily="49" charset="0"/>
              </a:rPr>
              <a:t>);</a:t>
            </a:r>
          </a:p>
          <a:p>
            <a:pPr marL="0" indent="0">
              <a:buNone/>
            </a:pPr>
            <a:endParaRPr lang="en-US" altLang="en-US" sz="1600" dirty="0">
              <a:latin typeface="Courier New" panose="02070309020205020404" pitchFamily="49" charset="0"/>
              <a:cs typeface="Courier New" panose="02070309020205020404" pitchFamily="49" charset="0"/>
            </a:endParaRPr>
          </a:p>
          <a:p>
            <a:pPr marL="0" indent="0">
              <a:buNone/>
            </a:pPr>
            <a:r>
              <a:rPr lang="en-US" altLang="en-US" sz="2000" dirty="0" smtClean="0">
                <a:cs typeface="Courier New" panose="02070309020205020404" pitchFamily="49" charset="0"/>
              </a:rPr>
              <a:t>IMPORTANT</a:t>
            </a:r>
          </a:p>
          <a:p>
            <a:pPr marL="0" indent="0">
              <a:buNone/>
            </a:pPr>
            <a:r>
              <a:rPr lang="en-US" altLang="en-US" sz="2000" dirty="0" smtClean="0">
                <a:cs typeface="Courier New" panose="02070309020205020404" pitchFamily="49" charset="0"/>
              </a:rPr>
              <a:t>Specifying </a:t>
            </a:r>
            <a:r>
              <a:rPr lang="en-US" altLang="en-US" sz="2000" dirty="0">
                <a:cs typeface="Courier New" panose="02070309020205020404" pitchFamily="49" charset="0"/>
              </a:rPr>
              <a:t>the target column names after the table name is optional but considered a best practice.</a:t>
            </a:r>
            <a:endParaRPr lang="en-GB" altLang="en-US" sz="2000" dirty="0">
              <a:cs typeface="Courier New" panose="02070309020205020404" pitchFamily="49" charset="0"/>
            </a:endParaRPr>
          </a:p>
        </p:txBody>
      </p:sp>
    </p:spTree>
    <p:extLst>
      <p:ext uri="{BB962C8B-B14F-4D97-AF65-F5344CB8AC3E}">
        <p14:creationId xmlns:p14="http://schemas.microsoft.com/office/powerpoint/2010/main" val="3076505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SET IDENTITY_INSERT &lt;table&gt; ON;</a:t>
            </a:r>
          </a:p>
        </p:txBody>
      </p:sp>
      <p:sp>
        <p:nvSpPr>
          <p:cNvPr id="3" name="Content Placeholder 2"/>
          <p:cNvSpPr>
            <a:spLocks noGrp="1"/>
          </p:cNvSpPr>
          <p:nvPr>
            <p:ph idx="1"/>
          </p:nvPr>
        </p:nvSpPr>
        <p:spPr/>
        <p:txBody>
          <a:bodyPr numCol="1">
            <a:noAutofit/>
          </a:bodyPr>
          <a:lstStyle/>
          <a:p>
            <a:r>
              <a:rPr lang="en-US" altLang="en-US" sz="2000" dirty="0"/>
              <a:t>The INSERT VALUES statement does not specify a value for a column with an IDENTITY property because the property generates the value for the column automatically</a:t>
            </a:r>
            <a:r>
              <a:rPr lang="en-US" altLang="en-US" sz="2000" dirty="0" smtClean="0"/>
              <a:t>.</a:t>
            </a:r>
          </a:p>
          <a:p>
            <a:endParaRPr lang="en-US" altLang="en-US" sz="2000" dirty="0">
              <a:cs typeface="Courier New" panose="02070309020205020404" pitchFamily="49" charset="0"/>
            </a:endParaRPr>
          </a:p>
          <a:p>
            <a:pPr algn="just"/>
            <a:r>
              <a:rPr lang="en-US" altLang="en-US" sz="2000" dirty="0">
                <a:cs typeface="Courier New" panose="02070309020205020404" pitchFamily="49" charset="0"/>
              </a:rPr>
              <a:t>If you do want to provide your own value instead of letting the IDENTITY property do it for you, you need to first turn on a session option called IDENTITY_INSERT, as follows</a:t>
            </a:r>
            <a:r>
              <a:rPr lang="en-US" altLang="en-US" sz="2000" dirty="0" smtClean="0">
                <a:cs typeface="Courier New" panose="02070309020205020404" pitchFamily="49" charset="0"/>
              </a:rPr>
              <a:t>.</a:t>
            </a:r>
          </a:p>
          <a:p>
            <a:pPr marL="0" indent="0" algn="just">
              <a:buNone/>
            </a:pPr>
            <a:r>
              <a:rPr lang="en-US" altLang="en-US" sz="1600" dirty="0" smtClean="0">
                <a:latin typeface="Courier New" panose="02070309020205020404" pitchFamily="49" charset="0"/>
                <a:cs typeface="Courier New" panose="02070309020205020404" pitchFamily="49" charset="0"/>
              </a:rPr>
              <a:t>SET </a:t>
            </a:r>
            <a:r>
              <a:rPr lang="en-US" altLang="en-US" sz="1600" dirty="0">
                <a:latin typeface="Courier New" panose="02070309020205020404" pitchFamily="49" charset="0"/>
                <a:cs typeface="Courier New" panose="02070309020205020404" pitchFamily="49" charset="0"/>
              </a:rPr>
              <a:t>IDENTITY_INSERT &lt;table&gt; ON;</a:t>
            </a:r>
          </a:p>
          <a:p>
            <a:pPr algn="just"/>
            <a:r>
              <a:rPr lang="en-US" altLang="en-US" sz="2000" dirty="0">
                <a:cs typeface="Courier New" panose="02070309020205020404" pitchFamily="49" charset="0"/>
              </a:rPr>
              <a:t>When you’re done, you need to remember to turn it off.</a:t>
            </a:r>
          </a:p>
          <a:p>
            <a:r>
              <a:rPr lang="en-GB" altLang="en-US" sz="2000" dirty="0" smtClean="0">
                <a:cs typeface="Courier New" panose="02070309020205020404" pitchFamily="49" charset="0"/>
              </a:rPr>
              <a:t>Another type of automatically inserted values are DEFAULT values.</a:t>
            </a:r>
            <a:endParaRPr lang="en-GB" altLang="en-US" sz="2000" dirty="0">
              <a:cs typeface="Courier New" panose="02070309020205020404" pitchFamily="49" charset="0"/>
            </a:endParaRPr>
          </a:p>
        </p:txBody>
      </p:sp>
    </p:spTree>
    <p:extLst>
      <p:ext uri="{BB962C8B-B14F-4D97-AF65-F5344CB8AC3E}">
        <p14:creationId xmlns:p14="http://schemas.microsoft.com/office/powerpoint/2010/main" val="1758678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err="1" smtClean="0"/>
              <a:t>InSERT</a:t>
            </a:r>
            <a:r>
              <a:rPr lang="en-GB" altLang="en-US" dirty="0" smtClean="0"/>
              <a:t> VALUES, MULTIPLE ROWS</a:t>
            </a:r>
            <a:endParaRPr lang="en-GB" altLang="en-US" dirty="0"/>
          </a:p>
        </p:txBody>
      </p:sp>
      <p:sp>
        <p:nvSpPr>
          <p:cNvPr id="3" name="Content Placeholder 2"/>
          <p:cNvSpPr>
            <a:spLocks noGrp="1"/>
          </p:cNvSpPr>
          <p:nvPr>
            <p:ph idx="1"/>
          </p:nvPr>
        </p:nvSpPr>
        <p:spPr/>
        <p:txBody>
          <a:bodyPr numCol="1">
            <a:noAutofit/>
          </a:bodyPr>
          <a:lstStyle/>
          <a:p>
            <a:r>
              <a:rPr lang="en-US" altLang="en-US" sz="2000" dirty="0"/>
              <a:t>The INSERT VALUES statement doesn’t limit you to inserting only one row; rather, it allows you to insert multiple rows. Simply separate the rows with </a:t>
            </a:r>
            <a:r>
              <a:rPr lang="en-US" altLang="en-US" sz="2000" dirty="0" smtClean="0"/>
              <a:t>commas:</a:t>
            </a:r>
          </a:p>
          <a:p>
            <a:endParaRPr lang="en-US" altLang="en-US" sz="2000" dirty="0" smtClean="0"/>
          </a:p>
          <a:p>
            <a:pPr marL="0" indent="0">
              <a:buNone/>
            </a:pPr>
            <a:r>
              <a:rPr lang="en-US" altLang="en-US" sz="1400" dirty="0">
                <a:latin typeface="Courier New" panose="02070309020205020404" pitchFamily="49" charset="0"/>
                <a:cs typeface="Courier New" panose="02070309020205020404" pitchFamily="49" charset="0"/>
              </a:rPr>
              <a:t>INSERT  INTO </a:t>
            </a:r>
            <a:r>
              <a:rPr lang="en-US" altLang="en-US" sz="1400" dirty="0" err="1">
                <a:latin typeface="Courier New" panose="02070309020205020404" pitchFamily="49" charset="0"/>
                <a:cs typeface="Courier New" panose="02070309020205020404" pitchFamily="49" charset="0"/>
              </a:rPr>
              <a:t>Sales.MyOrders</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custid</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empid</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orderdate</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shipcountry</a:t>
            </a:r>
            <a:r>
              <a:rPr lang="en-US" altLang="en-US" sz="1400" dirty="0">
                <a:latin typeface="Courier New" panose="02070309020205020404" pitchFamily="49" charset="0"/>
                <a:cs typeface="Courier New" panose="02070309020205020404" pitchFamily="49" charset="0"/>
              </a:rPr>
              <a:t>, freight)</a:t>
            </a:r>
          </a:p>
          <a:p>
            <a:pPr marL="0" indent="0">
              <a:buNone/>
            </a:pPr>
            <a:r>
              <a:rPr lang="en-US" altLang="en-US" sz="1400" dirty="0">
                <a:latin typeface="Courier New" panose="02070309020205020404" pitchFamily="49" charset="0"/>
                <a:cs typeface="Courier New" panose="02070309020205020404" pitchFamily="49" charset="0"/>
              </a:rPr>
              <a:t>VALUES </a:t>
            </a:r>
            <a:r>
              <a:rPr lang="en-US" altLang="en-US" sz="1400" dirty="0" smtClean="0">
                <a:latin typeface="Courier New" panose="02070309020205020404" pitchFamily="49" charset="0"/>
                <a:cs typeface="Courier New" panose="02070309020205020404" pitchFamily="49" charset="0"/>
              </a:rPr>
              <a:t>(</a:t>
            </a:r>
            <a:r>
              <a:rPr lang="en-US" altLang="en-US" sz="1400" dirty="0">
                <a:latin typeface="Courier New" panose="02070309020205020404" pitchFamily="49" charset="0"/>
                <a:cs typeface="Courier New" panose="02070309020205020404" pitchFamily="49" charset="0"/>
              </a:rPr>
              <a:t>2, 11, '20120620', N'USA', 50.00),</a:t>
            </a:r>
          </a:p>
          <a:p>
            <a:pPr marL="0" indent="0">
              <a:buNone/>
            </a:pPr>
            <a:r>
              <a:rPr lang="en-US" altLang="en-US" sz="1400" dirty="0" smtClean="0">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5, 13, '20120620', N'USA', 40.00),</a:t>
            </a:r>
          </a:p>
          <a:p>
            <a:pPr marL="0" indent="0">
              <a:buNone/>
            </a:pPr>
            <a:r>
              <a:rPr lang="en-US" altLang="en-US" sz="1400" dirty="0" smtClean="0">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7, 17, '20120620', N'USA', 45.00);</a:t>
            </a:r>
          </a:p>
        </p:txBody>
      </p:sp>
    </p:spTree>
    <p:extLst>
      <p:ext uri="{BB962C8B-B14F-4D97-AF65-F5344CB8AC3E}">
        <p14:creationId xmlns:p14="http://schemas.microsoft.com/office/powerpoint/2010/main" val="245704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err="1" smtClean="0"/>
              <a:t>InSERT</a:t>
            </a:r>
            <a:r>
              <a:rPr lang="en-GB" altLang="en-US" dirty="0" smtClean="0"/>
              <a:t> Select</a:t>
            </a:r>
            <a:endParaRPr lang="en-GB" altLang="en-US" dirty="0"/>
          </a:p>
        </p:txBody>
      </p:sp>
      <p:sp>
        <p:nvSpPr>
          <p:cNvPr id="3" name="Content Placeholder 2"/>
          <p:cNvSpPr>
            <a:spLocks noGrp="1"/>
          </p:cNvSpPr>
          <p:nvPr>
            <p:ph idx="1"/>
          </p:nvPr>
        </p:nvSpPr>
        <p:spPr/>
        <p:txBody>
          <a:bodyPr numCol="1">
            <a:noAutofit/>
          </a:bodyPr>
          <a:lstStyle/>
          <a:p>
            <a:r>
              <a:rPr lang="en-US" altLang="en-US" sz="2000" dirty="0"/>
              <a:t>The INSERT SELECT statement inserts the result set returned by a query into the specified target table. As with INSERT VALUES, the INSERT SELECT statement supports optionally specifying the target </a:t>
            </a:r>
            <a:r>
              <a:rPr lang="en-US" altLang="en-US" sz="2000" dirty="0" smtClean="0"/>
              <a:t>column </a:t>
            </a:r>
            <a:r>
              <a:rPr lang="en-US" altLang="en-US" sz="2000" dirty="0"/>
              <a:t>names</a:t>
            </a:r>
            <a:r>
              <a:rPr lang="en-US" altLang="en-US" sz="2000" dirty="0" smtClean="0"/>
              <a:t>.</a:t>
            </a:r>
          </a:p>
          <a:p>
            <a:pPr marL="0" indent="0">
              <a:buNone/>
            </a:pPr>
            <a:r>
              <a:rPr lang="en-US" altLang="en-US" sz="1400" dirty="0" smtClean="0">
                <a:latin typeface="Courier New" panose="02070309020205020404" pitchFamily="49" charset="0"/>
                <a:cs typeface="Courier New" panose="02070309020205020404" pitchFamily="49" charset="0"/>
              </a:rPr>
              <a:t>SET </a:t>
            </a:r>
            <a:r>
              <a:rPr lang="en-US" altLang="en-US" sz="1400" dirty="0">
                <a:latin typeface="Courier New" panose="02070309020205020404" pitchFamily="49" charset="0"/>
                <a:cs typeface="Courier New" panose="02070309020205020404" pitchFamily="49" charset="0"/>
              </a:rPr>
              <a:t>IDENTITY_INSERT </a:t>
            </a:r>
            <a:r>
              <a:rPr lang="en-US" altLang="en-US" sz="1400" dirty="0" err="1">
                <a:latin typeface="Courier New" panose="02070309020205020404" pitchFamily="49" charset="0"/>
                <a:cs typeface="Courier New" panose="02070309020205020404" pitchFamily="49" charset="0"/>
              </a:rPr>
              <a:t>Sales.MyOrders</a:t>
            </a:r>
            <a:r>
              <a:rPr lang="en-US" altLang="en-US" sz="1400" dirty="0">
                <a:latin typeface="Courier New" panose="02070309020205020404" pitchFamily="49" charset="0"/>
                <a:cs typeface="Courier New" panose="02070309020205020404" pitchFamily="49" charset="0"/>
              </a:rPr>
              <a:t> ON;</a:t>
            </a:r>
          </a:p>
          <a:p>
            <a:pPr marL="0" indent="0">
              <a:buNone/>
            </a:pPr>
            <a:r>
              <a:rPr lang="en-US" altLang="en-US" sz="1400" dirty="0" smtClean="0">
                <a:latin typeface="Courier New" panose="02070309020205020404" pitchFamily="49" charset="0"/>
                <a:cs typeface="Courier New" panose="02070309020205020404" pitchFamily="49" charset="0"/>
              </a:rPr>
              <a:t>INSERT </a:t>
            </a:r>
            <a:r>
              <a:rPr lang="en-US" altLang="en-US" sz="1400" dirty="0">
                <a:latin typeface="Courier New" panose="02070309020205020404" pitchFamily="49" charset="0"/>
                <a:cs typeface="Courier New" panose="02070309020205020404" pitchFamily="49" charset="0"/>
              </a:rPr>
              <a:t>INTO </a:t>
            </a:r>
            <a:r>
              <a:rPr lang="en-US" altLang="en-US" sz="1400" dirty="0" err="1">
                <a:latin typeface="Courier New" panose="02070309020205020404" pitchFamily="49" charset="0"/>
                <a:cs typeface="Courier New" panose="02070309020205020404" pitchFamily="49" charset="0"/>
              </a:rPr>
              <a:t>Sales.MyOrders</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orderid</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custid</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empid</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orderdate</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shipcountry</a:t>
            </a:r>
            <a:r>
              <a:rPr lang="en-US" altLang="en-US" sz="1400" dirty="0">
                <a:latin typeface="Courier New" panose="02070309020205020404" pitchFamily="49" charset="0"/>
                <a:cs typeface="Courier New" panose="02070309020205020404" pitchFamily="49" charset="0"/>
              </a:rPr>
              <a:t>, freight)</a:t>
            </a:r>
          </a:p>
          <a:p>
            <a:pPr marL="0" indent="0">
              <a:buNone/>
            </a:pPr>
            <a:r>
              <a:rPr lang="en-US" altLang="en-US" sz="1400" dirty="0">
                <a:latin typeface="Courier New" panose="02070309020205020404" pitchFamily="49" charset="0"/>
                <a:cs typeface="Courier New" panose="02070309020205020404" pitchFamily="49" charset="0"/>
              </a:rPr>
              <a:t>SELECT </a:t>
            </a:r>
            <a:r>
              <a:rPr lang="en-US" altLang="en-US" sz="1400" dirty="0" err="1">
                <a:latin typeface="Courier New" panose="02070309020205020404" pitchFamily="49" charset="0"/>
                <a:cs typeface="Courier New" panose="02070309020205020404" pitchFamily="49" charset="0"/>
              </a:rPr>
              <a:t>orderid</a:t>
            </a:r>
            <a:r>
              <a:rPr lang="en-US" altLang="en-US" sz="1400" dirty="0" smtClean="0">
                <a:latin typeface="Courier New" panose="02070309020205020404" pitchFamily="49" charset="0"/>
                <a:cs typeface="Courier New" panose="02070309020205020404" pitchFamily="49" charset="0"/>
              </a:rPr>
              <a:t>, </a:t>
            </a:r>
            <a:r>
              <a:rPr lang="en-US" altLang="en-US" sz="1400" dirty="0" err="1" smtClean="0">
                <a:latin typeface="Courier New" panose="02070309020205020404" pitchFamily="49" charset="0"/>
                <a:cs typeface="Courier New" panose="02070309020205020404" pitchFamily="49" charset="0"/>
              </a:rPr>
              <a:t>custid</a:t>
            </a:r>
            <a:r>
              <a:rPr lang="en-US" altLang="en-US" sz="1400" dirty="0">
                <a:latin typeface="Courier New" panose="02070309020205020404" pitchFamily="49" charset="0"/>
                <a:cs typeface="Courier New" panose="02070309020205020404" pitchFamily="49" charset="0"/>
              </a:rPr>
              <a:t>,</a:t>
            </a:r>
          </a:p>
          <a:p>
            <a:pPr marL="0" indent="0">
              <a:buNone/>
            </a:pPr>
            <a:r>
              <a:rPr lang="en-US" altLang="en-US" sz="1400" dirty="0">
                <a:latin typeface="Courier New" panose="02070309020205020404" pitchFamily="49" charset="0"/>
                <a:cs typeface="Courier New" panose="02070309020205020404" pitchFamily="49" charset="0"/>
              </a:rPr>
              <a:t>       </a:t>
            </a:r>
            <a:r>
              <a:rPr lang="en-US" altLang="en-US" sz="1400" dirty="0" err="1" smtClean="0">
                <a:latin typeface="Courier New" panose="02070309020205020404" pitchFamily="49" charset="0"/>
                <a:cs typeface="Courier New" panose="02070309020205020404" pitchFamily="49" charset="0"/>
              </a:rPr>
              <a:t>empid</a:t>
            </a:r>
            <a:r>
              <a:rPr lang="en-US" altLang="en-US" sz="1400" dirty="0" smtClean="0">
                <a:latin typeface="Courier New" panose="02070309020205020404" pitchFamily="49" charset="0"/>
                <a:cs typeface="Courier New" panose="02070309020205020404" pitchFamily="49" charset="0"/>
              </a:rPr>
              <a:t>, </a:t>
            </a:r>
            <a:r>
              <a:rPr lang="en-US" altLang="en-US" sz="1400" dirty="0" err="1" smtClean="0">
                <a:latin typeface="Courier New" panose="02070309020205020404" pitchFamily="49" charset="0"/>
                <a:cs typeface="Courier New" panose="02070309020205020404" pitchFamily="49" charset="0"/>
              </a:rPr>
              <a:t>orderdate</a:t>
            </a:r>
            <a:r>
              <a:rPr lang="en-US" altLang="en-US" sz="1400" dirty="0">
                <a:latin typeface="Courier New" panose="02070309020205020404" pitchFamily="49" charset="0"/>
                <a:cs typeface="Courier New" panose="02070309020205020404" pitchFamily="49" charset="0"/>
              </a:rPr>
              <a:t>,</a:t>
            </a:r>
          </a:p>
          <a:p>
            <a:pPr marL="0" indent="0">
              <a:buNone/>
            </a:pPr>
            <a:r>
              <a:rPr lang="en-US" altLang="en-US" sz="1400" dirty="0">
                <a:latin typeface="Courier New" panose="02070309020205020404" pitchFamily="49" charset="0"/>
                <a:cs typeface="Courier New" panose="02070309020205020404" pitchFamily="49" charset="0"/>
              </a:rPr>
              <a:t>       </a:t>
            </a:r>
            <a:r>
              <a:rPr lang="en-US" altLang="en-US" sz="1400" dirty="0" err="1" smtClean="0">
                <a:latin typeface="Courier New" panose="02070309020205020404" pitchFamily="49" charset="0"/>
                <a:cs typeface="Courier New" panose="02070309020205020404" pitchFamily="49" charset="0"/>
              </a:rPr>
              <a:t>shipcountry</a:t>
            </a:r>
            <a:r>
              <a:rPr lang="en-US" altLang="en-US" sz="1400" dirty="0" smtClean="0">
                <a:latin typeface="Courier New" panose="02070309020205020404" pitchFamily="49" charset="0"/>
                <a:cs typeface="Courier New" panose="02070309020205020404" pitchFamily="49" charset="0"/>
              </a:rPr>
              <a:t>, freight</a:t>
            </a:r>
            <a:endParaRPr lang="en-US" altLang="en-US" sz="1400" dirty="0">
              <a:latin typeface="Courier New" panose="02070309020205020404" pitchFamily="49" charset="0"/>
              <a:cs typeface="Courier New" panose="02070309020205020404" pitchFamily="49" charset="0"/>
            </a:endParaRPr>
          </a:p>
          <a:p>
            <a:pPr marL="0" indent="0">
              <a:buNone/>
            </a:pPr>
            <a:r>
              <a:rPr lang="en-US" altLang="en-US" sz="1400" dirty="0">
                <a:latin typeface="Courier New" panose="02070309020205020404" pitchFamily="49" charset="0"/>
                <a:cs typeface="Courier New" panose="02070309020205020404" pitchFamily="49" charset="0"/>
              </a:rPr>
              <a:t>FROM   </a:t>
            </a:r>
            <a:r>
              <a:rPr lang="en-US" altLang="en-US" sz="1400" dirty="0" err="1">
                <a:latin typeface="Courier New" panose="02070309020205020404" pitchFamily="49" charset="0"/>
                <a:cs typeface="Courier New" panose="02070309020205020404" pitchFamily="49" charset="0"/>
              </a:rPr>
              <a:t>Sales.Orders</a:t>
            </a:r>
            <a:endParaRPr lang="en-US" altLang="en-US" sz="1400" dirty="0">
              <a:latin typeface="Courier New" panose="02070309020205020404" pitchFamily="49" charset="0"/>
              <a:cs typeface="Courier New" panose="02070309020205020404" pitchFamily="49" charset="0"/>
            </a:endParaRPr>
          </a:p>
          <a:p>
            <a:pPr marL="0" indent="0">
              <a:buNone/>
            </a:pPr>
            <a:r>
              <a:rPr lang="en-US" altLang="en-US" sz="1400" dirty="0">
                <a:latin typeface="Courier New" panose="02070309020205020404" pitchFamily="49" charset="0"/>
                <a:cs typeface="Courier New" panose="02070309020205020404" pitchFamily="49" charset="0"/>
              </a:rPr>
              <a:t>WHERE  </a:t>
            </a:r>
            <a:r>
              <a:rPr lang="en-US" altLang="en-US" sz="1400" dirty="0" err="1">
                <a:latin typeface="Courier New" panose="02070309020205020404" pitchFamily="49" charset="0"/>
                <a:cs typeface="Courier New" panose="02070309020205020404" pitchFamily="49" charset="0"/>
              </a:rPr>
              <a:t>shipcountry</a:t>
            </a:r>
            <a:r>
              <a:rPr lang="en-US" altLang="en-US" sz="1400" dirty="0">
                <a:latin typeface="Courier New" panose="02070309020205020404" pitchFamily="49" charset="0"/>
                <a:cs typeface="Courier New" panose="02070309020205020404" pitchFamily="49" charset="0"/>
              </a:rPr>
              <a:t> = </a:t>
            </a:r>
            <a:r>
              <a:rPr lang="en-US" altLang="en-US" sz="1400" dirty="0" err="1">
                <a:latin typeface="Courier New" panose="02070309020205020404" pitchFamily="49" charset="0"/>
                <a:cs typeface="Courier New" panose="02070309020205020404" pitchFamily="49" charset="0"/>
              </a:rPr>
              <a:t>N'Norway</a:t>
            </a:r>
            <a:r>
              <a:rPr lang="en-US" altLang="en-US" sz="1400" dirty="0">
                <a:latin typeface="Courier New" panose="02070309020205020404" pitchFamily="49" charset="0"/>
                <a:cs typeface="Courier New" panose="02070309020205020404" pitchFamily="49" charset="0"/>
              </a:rPr>
              <a:t>';</a:t>
            </a:r>
          </a:p>
          <a:p>
            <a:pPr marL="0" indent="0">
              <a:buNone/>
            </a:pPr>
            <a:endParaRPr lang="en-US" altLang="en-US" sz="1400" dirty="0">
              <a:latin typeface="Courier New" panose="02070309020205020404" pitchFamily="49" charset="0"/>
              <a:cs typeface="Courier New" panose="02070309020205020404" pitchFamily="49" charset="0"/>
            </a:endParaRPr>
          </a:p>
          <a:p>
            <a:pPr marL="0" indent="0">
              <a:buNone/>
            </a:pPr>
            <a:r>
              <a:rPr lang="en-US" altLang="en-US" sz="1400" dirty="0">
                <a:latin typeface="Courier New" panose="02070309020205020404" pitchFamily="49" charset="0"/>
                <a:cs typeface="Courier New" panose="02070309020205020404" pitchFamily="49" charset="0"/>
              </a:rPr>
              <a:t>SET IDENTITY_INSERT </a:t>
            </a:r>
            <a:r>
              <a:rPr lang="en-US" altLang="en-US" sz="1400" dirty="0" err="1">
                <a:latin typeface="Courier New" panose="02070309020205020404" pitchFamily="49" charset="0"/>
                <a:cs typeface="Courier New" panose="02070309020205020404" pitchFamily="49" charset="0"/>
              </a:rPr>
              <a:t>Sales.MyOrders</a:t>
            </a:r>
            <a:r>
              <a:rPr lang="en-US" altLang="en-US" sz="1400" dirty="0">
                <a:latin typeface="Courier New" panose="02070309020205020404" pitchFamily="49" charset="0"/>
                <a:cs typeface="Courier New" panose="02070309020205020404" pitchFamily="49" charset="0"/>
              </a:rPr>
              <a:t> OFF;</a:t>
            </a:r>
          </a:p>
        </p:txBody>
      </p:sp>
    </p:spTree>
    <p:extLst>
      <p:ext uri="{BB962C8B-B14F-4D97-AF65-F5344CB8AC3E}">
        <p14:creationId xmlns:p14="http://schemas.microsoft.com/office/powerpoint/2010/main" val="210689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INSERT EXEC</a:t>
            </a:r>
            <a:endParaRPr lang="en-GB" altLang="en-US" dirty="0" smtClean="0"/>
          </a:p>
        </p:txBody>
      </p:sp>
      <p:sp>
        <p:nvSpPr>
          <p:cNvPr id="3" name="Content Placeholder 2"/>
          <p:cNvSpPr>
            <a:spLocks noGrp="1"/>
          </p:cNvSpPr>
          <p:nvPr>
            <p:ph idx="1"/>
          </p:nvPr>
        </p:nvSpPr>
        <p:spPr/>
        <p:txBody>
          <a:bodyPr numCol="1">
            <a:noAutofit/>
          </a:bodyPr>
          <a:lstStyle/>
          <a:p>
            <a:pPr algn="just"/>
            <a:r>
              <a:rPr lang="en-US" altLang="en-US" sz="2000" dirty="0"/>
              <a:t>With the INSERT EXEC statement, you can insert the result set (or sets) returned by a dynamic </a:t>
            </a:r>
            <a:r>
              <a:rPr lang="en-US" altLang="en-US" sz="2000" dirty="0" smtClean="0"/>
              <a:t>batch </a:t>
            </a:r>
            <a:r>
              <a:rPr lang="en-US" altLang="en-US" sz="2000" dirty="0"/>
              <a:t>or a stored procedure into the </a:t>
            </a:r>
            <a:r>
              <a:rPr lang="en-US" altLang="en-US" sz="2000" dirty="0" smtClean="0"/>
              <a:t>specified target table.</a:t>
            </a:r>
          </a:p>
          <a:p>
            <a:pPr marL="0" indent="0" algn="just">
              <a:buNone/>
            </a:pPr>
            <a:r>
              <a:rPr lang="en-US" altLang="en-US" sz="1400" dirty="0">
                <a:latin typeface="Courier New" panose="02070309020205020404" pitchFamily="49" charset="0"/>
                <a:cs typeface="Courier New" panose="02070309020205020404" pitchFamily="49" charset="0"/>
              </a:rPr>
              <a:t>IF OBJECT_ID('</a:t>
            </a:r>
            <a:r>
              <a:rPr lang="en-US" altLang="en-US" sz="1400" dirty="0" err="1">
                <a:latin typeface="Courier New" panose="02070309020205020404" pitchFamily="49" charset="0"/>
                <a:cs typeface="Courier New" panose="02070309020205020404" pitchFamily="49" charset="0"/>
              </a:rPr>
              <a:t>Sales.OrdersForCountry</a:t>
            </a:r>
            <a:r>
              <a:rPr lang="en-US" altLang="en-US" sz="1400" dirty="0">
                <a:latin typeface="Courier New" panose="02070309020205020404" pitchFamily="49" charset="0"/>
                <a:cs typeface="Courier New" panose="02070309020205020404" pitchFamily="49" charset="0"/>
              </a:rPr>
              <a:t>', 'P') IS NOT NULL</a:t>
            </a:r>
          </a:p>
          <a:p>
            <a:pPr marL="0" indent="0" algn="just">
              <a:buNone/>
            </a:pPr>
            <a:r>
              <a:rPr lang="en-US" altLang="en-US" sz="1400" dirty="0">
                <a:latin typeface="Courier New" panose="02070309020205020404" pitchFamily="49" charset="0"/>
                <a:cs typeface="Courier New" panose="02070309020205020404" pitchFamily="49" charset="0"/>
              </a:rPr>
              <a:t>    DROP PROCEDURE </a:t>
            </a:r>
            <a:r>
              <a:rPr lang="en-US" altLang="en-US" sz="1400" dirty="0" err="1">
                <a:latin typeface="Courier New" panose="02070309020205020404" pitchFamily="49" charset="0"/>
                <a:cs typeface="Courier New" panose="02070309020205020404" pitchFamily="49" charset="0"/>
              </a:rPr>
              <a:t>Sales.OrdersForCountry</a:t>
            </a:r>
            <a:r>
              <a:rPr lang="en-US" altLang="en-US" sz="1400" dirty="0">
                <a:latin typeface="Courier New" panose="02070309020205020404" pitchFamily="49" charset="0"/>
                <a:cs typeface="Courier New" panose="02070309020205020404" pitchFamily="49" charset="0"/>
              </a:rPr>
              <a:t>;</a:t>
            </a:r>
          </a:p>
          <a:p>
            <a:pPr marL="0" indent="0" algn="just">
              <a:buNone/>
            </a:pPr>
            <a:r>
              <a:rPr lang="en-US" altLang="en-US" sz="1400" dirty="0" smtClean="0">
                <a:latin typeface="Courier New" panose="02070309020205020404" pitchFamily="49" charset="0"/>
                <a:cs typeface="Courier New" panose="02070309020205020404" pitchFamily="49" charset="0"/>
              </a:rPr>
              <a:t>GO</a:t>
            </a:r>
            <a:endParaRPr lang="en-US" altLang="en-US" sz="1400" dirty="0">
              <a:latin typeface="Courier New" panose="02070309020205020404" pitchFamily="49" charset="0"/>
              <a:cs typeface="Courier New" panose="02070309020205020404" pitchFamily="49" charset="0"/>
            </a:endParaRPr>
          </a:p>
          <a:p>
            <a:pPr marL="0" indent="0" algn="just">
              <a:buNone/>
            </a:pPr>
            <a:r>
              <a:rPr lang="en-US" altLang="en-US" sz="1400" dirty="0">
                <a:latin typeface="Courier New" panose="02070309020205020404" pitchFamily="49" charset="0"/>
                <a:cs typeface="Courier New" panose="02070309020205020404" pitchFamily="49" charset="0"/>
              </a:rPr>
              <a:t>CREATE PROCEDURE </a:t>
            </a:r>
            <a:r>
              <a:rPr lang="en-US" altLang="en-US" sz="1400" dirty="0" err="1">
                <a:latin typeface="Courier New" panose="02070309020205020404" pitchFamily="49" charset="0"/>
                <a:cs typeface="Courier New" panose="02070309020205020404" pitchFamily="49" charset="0"/>
              </a:rPr>
              <a:t>Sales.OrdersForCountry</a:t>
            </a:r>
            <a:endParaRPr lang="en-US" altLang="en-US" sz="1400" dirty="0">
              <a:latin typeface="Courier New" panose="02070309020205020404" pitchFamily="49" charset="0"/>
              <a:cs typeface="Courier New" panose="02070309020205020404" pitchFamily="49" charset="0"/>
            </a:endParaRPr>
          </a:p>
          <a:p>
            <a:pPr marL="0" indent="0" algn="just">
              <a:buNone/>
            </a:pPr>
            <a:r>
              <a:rPr lang="en-US" altLang="en-US" sz="1400" dirty="0">
                <a:latin typeface="Courier New" panose="02070309020205020404" pitchFamily="49" charset="0"/>
                <a:cs typeface="Courier New" panose="02070309020205020404" pitchFamily="49" charset="0"/>
              </a:rPr>
              <a:t>@country NVARCHAR (15)</a:t>
            </a:r>
          </a:p>
          <a:p>
            <a:pPr marL="0" indent="0" algn="just">
              <a:buNone/>
            </a:pPr>
            <a:r>
              <a:rPr lang="en-US" altLang="en-US" sz="1400" dirty="0">
                <a:latin typeface="Courier New" panose="02070309020205020404" pitchFamily="49" charset="0"/>
                <a:cs typeface="Courier New" panose="02070309020205020404" pitchFamily="49" charset="0"/>
              </a:rPr>
              <a:t>AS</a:t>
            </a:r>
          </a:p>
          <a:p>
            <a:pPr marL="0" indent="0" algn="just">
              <a:buNone/>
            </a:pPr>
            <a:r>
              <a:rPr lang="en-US" altLang="en-US" sz="1400" dirty="0">
                <a:latin typeface="Courier New" panose="02070309020205020404" pitchFamily="49" charset="0"/>
                <a:cs typeface="Courier New" panose="02070309020205020404" pitchFamily="49" charset="0"/>
              </a:rPr>
              <a:t>SELECT </a:t>
            </a:r>
            <a:r>
              <a:rPr lang="en-US" altLang="en-US" sz="1400" dirty="0" err="1" smtClean="0">
                <a:latin typeface="Courier New" panose="02070309020205020404" pitchFamily="49" charset="0"/>
                <a:cs typeface="Courier New" panose="02070309020205020404" pitchFamily="49" charset="0"/>
              </a:rPr>
              <a:t>orderid</a:t>
            </a:r>
            <a:r>
              <a:rPr lang="en-US" altLang="en-US" sz="1400" dirty="0" smtClean="0">
                <a:latin typeface="Courier New" panose="02070309020205020404" pitchFamily="49" charset="0"/>
                <a:cs typeface="Courier New" panose="02070309020205020404" pitchFamily="49" charset="0"/>
              </a:rPr>
              <a:t>, </a:t>
            </a:r>
            <a:r>
              <a:rPr lang="en-US" altLang="en-US" sz="1400" dirty="0" err="1" smtClean="0">
                <a:latin typeface="Courier New" panose="02070309020205020404" pitchFamily="49" charset="0"/>
                <a:cs typeface="Courier New" panose="02070309020205020404" pitchFamily="49" charset="0"/>
              </a:rPr>
              <a:t>custid</a:t>
            </a:r>
            <a:r>
              <a:rPr lang="en-US" altLang="en-US" sz="1400" dirty="0">
                <a:latin typeface="Courier New" panose="02070309020205020404" pitchFamily="49" charset="0"/>
                <a:cs typeface="Courier New" panose="02070309020205020404" pitchFamily="49" charset="0"/>
              </a:rPr>
              <a:t>,</a:t>
            </a:r>
          </a:p>
          <a:p>
            <a:pPr marL="0" indent="0" algn="just">
              <a:buNone/>
            </a:pPr>
            <a:r>
              <a:rPr lang="en-US" altLang="en-US" sz="1400" dirty="0">
                <a:latin typeface="Courier New" panose="02070309020205020404" pitchFamily="49" charset="0"/>
                <a:cs typeface="Courier New" panose="02070309020205020404" pitchFamily="49" charset="0"/>
              </a:rPr>
              <a:t>       </a:t>
            </a:r>
            <a:r>
              <a:rPr lang="en-US" altLang="en-US" sz="1400" dirty="0" err="1" smtClean="0">
                <a:latin typeface="Courier New" panose="02070309020205020404" pitchFamily="49" charset="0"/>
                <a:cs typeface="Courier New" panose="02070309020205020404" pitchFamily="49" charset="0"/>
              </a:rPr>
              <a:t>empid</a:t>
            </a:r>
            <a:r>
              <a:rPr lang="en-US" altLang="en-US" sz="1400" dirty="0" smtClean="0">
                <a:latin typeface="Courier New" panose="02070309020205020404" pitchFamily="49" charset="0"/>
                <a:cs typeface="Courier New" panose="02070309020205020404" pitchFamily="49" charset="0"/>
              </a:rPr>
              <a:t>, </a:t>
            </a:r>
            <a:r>
              <a:rPr lang="en-US" altLang="en-US" sz="1400" dirty="0" err="1" smtClean="0">
                <a:latin typeface="Courier New" panose="02070309020205020404" pitchFamily="49" charset="0"/>
                <a:cs typeface="Courier New" panose="02070309020205020404" pitchFamily="49" charset="0"/>
              </a:rPr>
              <a:t>orderdate</a:t>
            </a:r>
            <a:r>
              <a:rPr lang="en-US" altLang="en-US" sz="1400" dirty="0">
                <a:latin typeface="Courier New" panose="02070309020205020404" pitchFamily="49" charset="0"/>
                <a:cs typeface="Courier New" panose="02070309020205020404" pitchFamily="49" charset="0"/>
              </a:rPr>
              <a:t>,</a:t>
            </a:r>
          </a:p>
          <a:p>
            <a:pPr marL="0" indent="0" algn="just">
              <a:buNone/>
            </a:pPr>
            <a:r>
              <a:rPr lang="en-US" altLang="en-US" sz="1400" dirty="0">
                <a:latin typeface="Courier New" panose="02070309020205020404" pitchFamily="49" charset="0"/>
                <a:cs typeface="Courier New" panose="02070309020205020404" pitchFamily="49" charset="0"/>
              </a:rPr>
              <a:t>       </a:t>
            </a:r>
            <a:r>
              <a:rPr lang="en-US" altLang="en-US" sz="1400" dirty="0" err="1" smtClean="0">
                <a:latin typeface="Courier New" panose="02070309020205020404" pitchFamily="49" charset="0"/>
                <a:cs typeface="Courier New" panose="02070309020205020404" pitchFamily="49" charset="0"/>
              </a:rPr>
              <a:t>shipcountry,freight</a:t>
            </a:r>
            <a:endParaRPr lang="en-US" altLang="en-US" sz="1400" dirty="0">
              <a:latin typeface="Courier New" panose="02070309020205020404" pitchFamily="49" charset="0"/>
              <a:cs typeface="Courier New" panose="02070309020205020404" pitchFamily="49" charset="0"/>
            </a:endParaRPr>
          </a:p>
          <a:p>
            <a:pPr marL="0" indent="0" algn="just">
              <a:buNone/>
            </a:pPr>
            <a:r>
              <a:rPr lang="en-US" altLang="en-US" sz="1400" dirty="0">
                <a:latin typeface="Courier New" panose="02070309020205020404" pitchFamily="49" charset="0"/>
                <a:cs typeface="Courier New" panose="02070309020205020404" pitchFamily="49" charset="0"/>
              </a:rPr>
              <a:t>FROM   </a:t>
            </a:r>
            <a:r>
              <a:rPr lang="en-US" altLang="en-US" sz="1400" dirty="0" err="1">
                <a:latin typeface="Courier New" panose="02070309020205020404" pitchFamily="49" charset="0"/>
                <a:cs typeface="Courier New" panose="02070309020205020404" pitchFamily="49" charset="0"/>
              </a:rPr>
              <a:t>Sales.Orders</a:t>
            </a:r>
            <a:endParaRPr lang="en-US" altLang="en-US" sz="1400" dirty="0">
              <a:latin typeface="Courier New" panose="02070309020205020404" pitchFamily="49" charset="0"/>
              <a:cs typeface="Courier New" panose="02070309020205020404" pitchFamily="49" charset="0"/>
            </a:endParaRPr>
          </a:p>
          <a:p>
            <a:pPr marL="0" indent="0" algn="just">
              <a:buNone/>
            </a:pPr>
            <a:r>
              <a:rPr lang="en-US" altLang="en-US" sz="1400" dirty="0">
                <a:latin typeface="Courier New" panose="02070309020205020404" pitchFamily="49" charset="0"/>
                <a:cs typeface="Courier New" panose="02070309020205020404" pitchFamily="49" charset="0"/>
              </a:rPr>
              <a:t>WHERE  </a:t>
            </a:r>
            <a:r>
              <a:rPr lang="en-US" altLang="en-US" sz="1400" dirty="0" err="1">
                <a:latin typeface="Courier New" panose="02070309020205020404" pitchFamily="49" charset="0"/>
                <a:cs typeface="Courier New" panose="02070309020205020404" pitchFamily="49" charset="0"/>
              </a:rPr>
              <a:t>shipcountry</a:t>
            </a:r>
            <a:r>
              <a:rPr lang="en-US" altLang="en-US" sz="1400" dirty="0">
                <a:latin typeface="Courier New" panose="02070309020205020404" pitchFamily="49" charset="0"/>
                <a:cs typeface="Courier New" panose="02070309020205020404" pitchFamily="49" charset="0"/>
              </a:rPr>
              <a:t> = @country;</a:t>
            </a:r>
          </a:p>
          <a:p>
            <a:pPr marL="0" indent="0" algn="just">
              <a:buNone/>
            </a:pPr>
            <a:endParaRPr lang="en-US"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4141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INSERT EXEC</a:t>
            </a:r>
            <a:endParaRPr lang="en-GB" altLang="en-US" dirty="0" smtClean="0"/>
          </a:p>
        </p:txBody>
      </p:sp>
      <p:sp>
        <p:nvSpPr>
          <p:cNvPr id="3" name="Content Placeholder 2"/>
          <p:cNvSpPr>
            <a:spLocks noGrp="1"/>
          </p:cNvSpPr>
          <p:nvPr>
            <p:ph idx="1"/>
          </p:nvPr>
        </p:nvSpPr>
        <p:spPr/>
        <p:txBody>
          <a:bodyPr numCol="1">
            <a:noAutofit/>
          </a:bodyPr>
          <a:lstStyle/>
          <a:p>
            <a:pPr marL="0" indent="0" algn="just">
              <a:buNone/>
            </a:pPr>
            <a:r>
              <a:rPr lang="en-US" altLang="en-US" sz="1400" dirty="0" smtClean="0">
                <a:latin typeface="Courier New" panose="02070309020205020404" pitchFamily="49" charset="0"/>
                <a:cs typeface="Courier New" panose="02070309020205020404" pitchFamily="49" charset="0"/>
              </a:rPr>
              <a:t>GO</a:t>
            </a:r>
            <a:endParaRPr lang="en-US" altLang="en-US" sz="1400" dirty="0">
              <a:latin typeface="Courier New" panose="02070309020205020404" pitchFamily="49" charset="0"/>
              <a:cs typeface="Courier New" panose="02070309020205020404" pitchFamily="49" charset="0"/>
            </a:endParaRPr>
          </a:p>
          <a:p>
            <a:pPr marL="0" indent="0" algn="just">
              <a:buNone/>
            </a:pPr>
            <a:r>
              <a:rPr lang="en-US" altLang="en-US" sz="1400" dirty="0">
                <a:latin typeface="Courier New" panose="02070309020205020404" pitchFamily="49" charset="0"/>
                <a:cs typeface="Courier New" panose="02070309020205020404" pitchFamily="49" charset="0"/>
              </a:rPr>
              <a:t>SET IDENTITY_INSERT </a:t>
            </a:r>
            <a:r>
              <a:rPr lang="en-US" altLang="en-US" sz="1400" dirty="0" err="1">
                <a:latin typeface="Courier New" panose="02070309020205020404" pitchFamily="49" charset="0"/>
                <a:cs typeface="Courier New" panose="02070309020205020404" pitchFamily="49" charset="0"/>
              </a:rPr>
              <a:t>Sales.MyOrders</a:t>
            </a:r>
            <a:r>
              <a:rPr lang="en-US" altLang="en-US" sz="1400" dirty="0">
                <a:latin typeface="Courier New" panose="02070309020205020404" pitchFamily="49" charset="0"/>
                <a:cs typeface="Courier New" panose="02070309020205020404" pitchFamily="49" charset="0"/>
              </a:rPr>
              <a:t> ON;</a:t>
            </a:r>
          </a:p>
          <a:p>
            <a:pPr marL="0" indent="0" algn="just">
              <a:buNone/>
            </a:pPr>
            <a:endParaRPr lang="en-US" altLang="en-US" sz="1400" dirty="0">
              <a:latin typeface="Courier New" panose="02070309020205020404" pitchFamily="49" charset="0"/>
              <a:cs typeface="Courier New" panose="02070309020205020404" pitchFamily="49" charset="0"/>
            </a:endParaRPr>
          </a:p>
          <a:p>
            <a:pPr marL="0" indent="0" algn="just">
              <a:buNone/>
            </a:pPr>
            <a:r>
              <a:rPr lang="en-US" altLang="en-US" sz="1400" dirty="0">
                <a:latin typeface="Courier New" panose="02070309020205020404" pitchFamily="49" charset="0"/>
                <a:cs typeface="Courier New" panose="02070309020205020404" pitchFamily="49" charset="0"/>
              </a:rPr>
              <a:t>INSERT INTO </a:t>
            </a:r>
            <a:r>
              <a:rPr lang="en-US" altLang="en-US" sz="1400" dirty="0" err="1">
                <a:latin typeface="Courier New" panose="02070309020205020404" pitchFamily="49" charset="0"/>
                <a:cs typeface="Courier New" panose="02070309020205020404" pitchFamily="49" charset="0"/>
              </a:rPr>
              <a:t>Sales.MyOrders</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orderid</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custid</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empid</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orderdate</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shipcountry</a:t>
            </a:r>
            <a:r>
              <a:rPr lang="en-US" altLang="en-US" sz="1400" dirty="0">
                <a:latin typeface="Courier New" panose="02070309020205020404" pitchFamily="49" charset="0"/>
                <a:cs typeface="Courier New" panose="02070309020205020404" pitchFamily="49" charset="0"/>
              </a:rPr>
              <a:t>, freight)</a:t>
            </a:r>
          </a:p>
          <a:p>
            <a:pPr marL="0" indent="0" algn="just">
              <a:buNone/>
            </a:pPr>
            <a:r>
              <a:rPr lang="en-US" altLang="en-US" sz="1400" dirty="0">
                <a:latin typeface="Courier New" panose="02070309020205020404" pitchFamily="49" charset="0"/>
                <a:cs typeface="Courier New" panose="02070309020205020404" pitchFamily="49" charset="0"/>
              </a:rPr>
              <a:t>EXECUTE </a:t>
            </a:r>
            <a:r>
              <a:rPr lang="en-US" altLang="en-US" sz="1400" dirty="0" err="1">
                <a:latin typeface="Courier New" panose="02070309020205020404" pitchFamily="49" charset="0"/>
                <a:cs typeface="Courier New" panose="02070309020205020404" pitchFamily="49" charset="0"/>
              </a:rPr>
              <a:t>Sales.OrdersForCountry</a:t>
            </a:r>
            <a:r>
              <a:rPr lang="en-US" altLang="en-US" sz="1400" dirty="0">
                <a:latin typeface="Courier New" panose="02070309020205020404" pitchFamily="49" charset="0"/>
                <a:cs typeface="Courier New" panose="02070309020205020404" pitchFamily="49" charset="0"/>
              </a:rPr>
              <a:t> @country = </a:t>
            </a:r>
            <a:r>
              <a:rPr lang="en-US" altLang="en-US" sz="1400" dirty="0" err="1">
                <a:latin typeface="Courier New" panose="02070309020205020404" pitchFamily="49" charset="0"/>
                <a:cs typeface="Courier New" panose="02070309020205020404" pitchFamily="49" charset="0"/>
              </a:rPr>
              <a:t>N'Portugal</a:t>
            </a:r>
            <a:r>
              <a:rPr lang="en-US" altLang="en-US" sz="1400" dirty="0">
                <a:latin typeface="Courier New" panose="02070309020205020404" pitchFamily="49" charset="0"/>
                <a:cs typeface="Courier New" panose="02070309020205020404" pitchFamily="49" charset="0"/>
              </a:rPr>
              <a:t>';</a:t>
            </a:r>
          </a:p>
          <a:p>
            <a:pPr marL="0" indent="0" algn="just">
              <a:buNone/>
            </a:pPr>
            <a:endParaRPr lang="en-US" altLang="en-US" sz="1400" dirty="0">
              <a:latin typeface="Courier New" panose="02070309020205020404" pitchFamily="49" charset="0"/>
              <a:cs typeface="Courier New" panose="02070309020205020404" pitchFamily="49" charset="0"/>
            </a:endParaRPr>
          </a:p>
          <a:p>
            <a:pPr marL="0" indent="0" algn="just">
              <a:buNone/>
            </a:pPr>
            <a:r>
              <a:rPr lang="en-US" altLang="en-US" sz="1400" dirty="0">
                <a:latin typeface="Courier New" panose="02070309020205020404" pitchFamily="49" charset="0"/>
                <a:cs typeface="Courier New" panose="02070309020205020404" pitchFamily="49" charset="0"/>
              </a:rPr>
              <a:t>SET IDENTITY_INSERT </a:t>
            </a:r>
            <a:r>
              <a:rPr lang="en-US" altLang="en-US" sz="1400" dirty="0" err="1">
                <a:latin typeface="Courier New" panose="02070309020205020404" pitchFamily="49" charset="0"/>
                <a:cs typeface="Courier New" panose="02070309020205020404" pitchFamily="49" charset="0"/>
              </a:rPr>
              <a:t>Sales.MyOrders</a:t>
            </a:r>
            <a:r>
              <a:rPr lang="en-US" altLang="en-US" sz="1400" dirty="0">
                <a:latin typeface="Courier New" panose="02070309020205020404" pitchFamily="49" charset="0"/>
                <a:cs typeface="Courier New" panose="02070309020205020404" pitchFamily="49" charset="0"/>
              </a:rPr>
              <a:t> OFF;</a:t>
            </a:r>
          </a:p>
        </p:txBody>
      </p:sp>
    </p:spTree>
    <p:extLst>
      <p:ext uri="{BB962C8B-B14F-4D97-AF65-F5344CB8AC3E}">
        <p14:creationId xmlns:p14="http://schemas.microsoft.com/office/powerpoint/2010/main" val="4065919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Select INTO</a:t>
            </a:r>
          </a:p>
        </p:txBody>
      </p:sp>
      <p:sp>
        <p:nvSpPr>
          <p:cNvPr id="3" name="Content Placeholder 2"/>
          <p:cNvSpPr>
            <a:spLocks noGrp="1"/>
          </p:cNvSpPr>
          <p:nvPr>
            <p:ph idx="1"/>
          </p:nvPr>
        </p:nvSpPr>
        <p:spPr/>
        <p:txBody>
          <a:bodyPr numCol="1">
            <a:noAutofit/>
          </a:bodyPr>
          <a:lstStyle/>
          <a:p>
            <a:pPr algn="just"/>
            <a:r>
              <a:rPr lang="en-US" altLang="en-US" sz="2000" dirty="0">
                <a:cs typeface="Courier New" panose="02070309020205020404" pitchFamily="49" charset="0"/>
              </a:rPr>
              <a:t>The SELECT INTO statement involves a query (the SELECT part) and a target table (the INTO part</a:t>
            </a:r>
            <a:r>
              <a:rPr lang="en-US" altLang="en-US" sz="2000" dirty="0" smtClean="0">
                <a:cs typeface="Courier New" panose="02070309020205020404" pitchFamily="49" charset="0"/>
              </a:rPr>
              <a:t>).</a:t>
            </a:r>
          </a:p>
          <a:p>
            <a:pPr algn="just"/>
            <a:r>
              <a:rPr lang="en-US" altLang="en-US" sz="2000" dirty="0" smtClean="0">
                <a:cs typeface="Courier New" panose="02070309020205020404" pitchFamily="49" charset="0"/>
              </a:rPr>
              <a:t>The </a:t>
            </a:r>
            <a:r>
              <a:rPr lang="en-US" altLang="en-US" sz="2000" dirty="0">
                <a:cs typeface="Courier New" panose="02070309020205020404" pitchFamily="49" charset="0"/>
              </a:rPr>
              <a:t>statement creates the target table based on the definition of the source and inserts the result rows from the query into that table</a:t>
            </a:r>
            <a:r>
              <a:rPr lang="en-US" altLang="en-US" sz="2000" dirty="0" smtClean="0">
                <a:cs typeface="Courier New" panose="02070309020205020404" pitchFamily="49" charset="0"/>
              </a:rPr>
              <a:t>.</a:t>
            </a:r>
          </a:p>
          <a:p>
            <a:pPr algn="just"/>
            <a:r>
              <a:rPr lang="en-US" altLang="en-US" sz="2000" dirty="0" smtClean="0">
                <a:cs typeface="Courier New" panose="02070309020205020404" pitchFamily="49" charset="0"/>
              </a:rPr>
              <a:t>The </a:t>
            </a:r>
            <a:r>
              <a:rPr lang="en-US" altLang="en-US" sz="2000" dirty="0">
                <a:cs typeface="Courier New" panose="02070309020205020404" pitchFamily="49" charset="0"/>
              </a:rPr>
              <a:t>statement copies from the source some aspects of the data definition like the column names, types, </a:t>
            </a:r>
            <a:r>
              <a:rPr lang="en-US" altLang="en-US" sz="2000" dirty="0" err="1">
                <a:cs typeface="Courier New" panose="02070309020205020404" pitchFamily="49" charset="0"/>
              </a:rPr>
              <a:t>nullability</a:t>
            </a:r>
            <a:r>
              <a:rPr lang="en-US" altLang="en-US" sz="2000" dirty="0">
                <a:cs typeface="Courier New" panose="02070309020205020404" pitchFamily="49" charset="0"/>
              </a:rPr>
              <a:t>, and IDENTITY property, in addition to the data itself.</a:t>
            </a:r>
          </a:p>
        </p:txBody>
      </p:sp>
    </p:spTree>
    <p:extLst>
      <p:ext uri="{BB962C8B-B14F-4D97-AF65-F5344CB8AC3E}">
        <p14:creationId xmlns:p14="http://schemas.microsoft.com/office/powerpoint/2010/main" val="2663870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Select INTO</a:t>
            </a:r>
          </a:p>
        </p:txBody>
      </p:sp>
      <p:sp>
        <p:nvSpPr>
          <p:cNvPr id="3" name="Content Placeholder 2"/>
          <p:cNvSpPr>
            <a:spLocks noGrp="1"/>
          </p:cNvSpPr>
          <p:nvPr>
            <p:ph idx="1"/>
          </p:nvPr>
        </p:nvSpPr>
        <p:spPr/>
        <p:txBody>
          <a:bodyPr numCol="1">
            <a:noAutofit/>
          </a:bodyPr>
          <a:lstStyle/>
          <a:p>
            <a:pPr marL="0" indent="0" algn="just">
              <a:buNone/>
            </a:pPr>
            <a:r>
              <a:rPr lang="en-US" altLang="en-US" sz="1600" dirty="0">
                <a:latin typeface="Courier New" panose="02070309020205020404" pitchFamily="49" charset="0"/>
                <a:cs typeface="Courier New" panose="02070309020205020404" pitchFamily="49" charset="0"/>
              </a:rPr>
              <a:t>IF OBJECT_ID('</a:t>
            </a:r>
            <a:r>
              <a:rPr lang="en-US" altLang="en-US" sz="1600" dirty="0" err="1">
                <a:latin typeface="Courier New" panose="02070309020205020404" pitchFamily="49" charset="0"/>
                <a:cs typeface="Courier New" panose="02070309020205020404" pitchFamily="49" charset="0"/>
              </a:rPr>
              <a:t>Sales.MyOrders</a:t>
            </a:r>
            <a:r>
              <a:rPr lang="en-US" altLang="en-US" sz="1600" dirty="0">
                <a:latin typeface="Courier New" panose="02070309020205020404" pitchFamily="49" charset="0"/>
                <a:cs typeface="Courier New" panose="02070309020205020404" pitchFamily="49" charset="0"/>
              </a:rPr>
              <a:t>', 'U') IS NOT NULL</a:t>
            </a:r>
          </a:p>
          <a:p>
            <a:pPr marL="0" indent="0" algn="just">
              <a:buNone/>
            </a:pPr>
            <a:r>
              <a:rPr lang="en-US" altLang="en-US" sz="1600" dirty="0">
                <a:latin typeface="Courier New" panose="02070309020205020404" pitchFamily="49" charset="0"/>
                <a:cs typeface="Courier New" panose="02070309020205020404" pitchFamily="49" charset="0"/>
              </a:rPr>
              <a:t>    DROP TABLE </a:t>
            </a:r>
            <a:r>
              <a:rPr lang="en-US" altLang="en-US" sz="1600" dirty="0" err="1">
                <a:latin typeface="Courier New" panose="02070309020205020404" pitchFamily="49" charset="0"/>
                <a:cs typeface="Courier New" panose="02070309020205020404" pitchFamily="49" charset="0"/>
              </a:rPr>
              <a:t>Sales.MyOrders</a:t>
            </a:r>
            <a:r>
              <a:rPr lang="en-US" altLang="en-US" sz="1600" dirty="0">
                <a:latin typeface="Courier New" panose="02070309020205020404" pitchFamily="49" charset="0"/>
                <a:cs typeface="Courier New" panose="02070309020205020404" pitchFamily="49" charset="0"/>
              </a:rPr>
              <a:t>;</a:t>
            </a:r>
          </a:p>
          <a:p>
            <a:pPr marL="0" indent="0" algn="just">
              <a:buNone/>
            </a:pPr>
            <a:endParaRPr lang="en-US" altLang="en-US" sz="1600" dirty="0">
              <a:latin typeface="Courier New" panose="02070309020205020404" pitchFamily="49" charset="0"/>
              <a:cs typeface="Courier New" panose="02070309020205020404" pitchFamily="49" charset="0"/>
            </a:endParaRPr>
          </a:p>
          <a:p>
            <a:pPr marL="0" indent="0" algn="just">
              <a:buNone/>
            </a:pPr>
            <a:r>
              <a:rPr lang="en-US" altLang="en-US" sz="1600" dirty="0">
                <a:latin typeface="Courier New" panose="02070309020205020404" pitchFamily="49" charset="0"/>
                <a:cs typeface="Courier New" panose="02070309020205020404" pitchFamily="49" charset="0"/>
              </a:rPr>
              <a:t>SELECT </a:t>
            </a:r>
            <a:r>
              <a:rPr lang="en-US" altLang="en-US" sz="1600" dirty="0" err="1">
                <a:latin typeface="Courier New" panose="02070309020205020404" pitchFamily="49" charset="0"/>
                <a:cs typeface="Courier New" panose="02070309020205020404" pitchFamily="49" charset="0"/>
              </a:rPr>
              <a:t>orderid</a:t>
            </a:r>
            <a:r>
              <a:rPr lang="en-US" altLang="en-US" sz="1600" dirty="0">
                <a:latin typeface="Courier New" panose="02070309020205020404" pitchFamily="49" charset="0"/>
                <a:cs typeface="Courier New" panose="02070309020205020404" pitchFamily="49" charset="0"/>
              </a:rPr>
              <a:t>,</a:t>
            </a:r>
          </a:p>
          <a:p>
            <a:pPr marL="0" indent="0" algn="jus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custid</a:t>
            </a:r>
            <a:r>
              <a:rPr lang="en-US" altLang="en-US" sz="1600" dirty="0">
                <a:latin typeface="Courier New" panose="02070309020205020404" pitchFamily="49" charset="0"/>
                <a:cs typeface="Courier New" panose="02070309020205020404" pitchFamily="49" charset="0"/>
              </a:rPr>
              <a:t>,</a:t>
            </a:r>
          </a:p>
          <a:p>
            <a:pPr marL="0" indent="0" algn="jus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orderdate</a:t>
            </a:r>
            <a:r>
              <a:rPr lang="en-US" altLang="en-US" sz="1600" dirty="0">
                <a:latin typeface="Courier New" panose="02070309020205020404" pitchFamily="49" charset="0"/>
                <a:cs typeface="Courier New" panose="02070309020205020404" pitchFamily="49" charset="0"/>
              </a:rPr>
              <a:t>,</a:t>
            </a:r>
          </a:p>
          <a:p>
            <a:pPr marL="0" indent="0" algn="jus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shipcountry</a:t>
            </a:r>
            <a:r>
              <a:rPr lang="en-US" altLang="en-US" sz="1600" dirty="0">
                <a:latin typeface="Courier New" panose="02070309020205020404" pitchFamily="49" charset="0"/>
                <a:cs typeface="Courier New" panose="02070309020205020404" pitchFamily="49" charset="0"/>
              </a:rPr>
              <a:t>,</a:t>
            </a:r>
          </a:p>
          <a:p>
            <a:pPr marL="0" indent="0" algn="just">
              <a:buNone/>
            </a:pPr>
            <a:r>
              <a:rPr lang="en-US" altLang="en-US" sz="1600" dirty="0">
                <a:latin typeface="Courier New" panose="02070309020205020404" pitchFamily="49" charset="0"/>
                <a:cs typeface="Courier New" panose="02070309020205020404" pitchFamily="49" charset="0"/>
              </a:rPr>
              <a:t>       freight</a:t>
            </a:r>
          </a:p>
          <a:p>
            <a:pPr marL="0" indent="0" algn="just">
              <a:buNone/>
            </a:pPr>
            <a:r>
              <a:rPr lang="en-US" altLang="en-US" sz="1600" dirty="0">
                <a:latin typeface="Courier New" panose="02070309020205020404" pitchFamily="49" charset="0"/>
                <a:cs typeface="Courier New" panose="02070309020205020404" pitchFamily="49" charset="0"/>
              </a:rPr>
              <a:t>INTO   </a:t>
            </a:r>
            <a:r>
              <a:rPr lang="en-US" altLang="en-US" sz="1600" dirty="0" err="1">
                <a:latin typeface="Courier New" panose="02070309020205020404" pitchFamily="49" charset="0"/>
                <a:cs typeface="Courier New" panose="02070309020205020404" pitchFamily="49" charset="0"/>
              </a:rPr>
              <a:t>Sales.MyOrders</a:t>
            </a:r>
            <a:endParaRPr lang="en-US" altLang="en-US" sz="1600" dirty="0">
              <a:latin typeface="Courier New" panose="02070309020205020404" pitchFamily="49" charset="0"/>
              <a:cs typeface="Courier New" panose="02070309020205020404" pitchFamily="49" charset="0"/>
            </a:endParaRPr>
          </a:p>
          <a:p>
            <a:pPr marL="0" indent="0" algn="just">
              <a:buNone/>
            </a:pPr>
            <a:r>
              <a:rPr lang="en-US" altLang="en-US" sz="1600" dirty="0">
                <a:latin typeface="Courier New" panose="02070309020205020404" pitchFamily="49" charset="0"/>
                <a:cs typeface="Courier New" panose="02070309020205020404" pitchFamily="49" charset="0"/>
              </a:rPr>
              <a:t>FROM   </a:t>
            </a:r>
            <a:r>
              <a:rPr lang="en-US" altLang="en-US" sz="1600" dirty="0" err="1">
                <a:latin typeface="Courier New" panose="02070309020205020404" pitchFamily="49" charset="0"/>
                <a:cs typeface="Courier New" panose="02070309020205020404" pitchFamily="49" charset="0"/>
              </a:rPr>
              <a:t>Sales.Orders</a:t>
            </a:r>
            <a:endParaRPr lang="en-US" altLang="en-US" sz="1600" dirty="0">
              <a:latin typeface="Courier New" panose="02070309020205020404" pitchFamily="49" charset="0"/>
              <a:cs typeface="Courier New" panose="02070309020205020404" pitchFamily="49" charset="0"/>
            </a:endParaRPr>
          </a:p>
          <a:p>
            <a:pPr marL="0" indent="0" algn="just">
              <a:buNone/>
            </a:pPr>
            <a:r>
              <a:rPr lang="en-US" altLang="en-US" sz="1600" dirty="0">
                <a:latin typeface="Courier New" panose="02070309020205020404" pitchFamily="49" charset="0"/>
                <a:cs typeface="Courier New" panose="02070309020205020404" pitchFamily="49" charset="0"/>
              </a:rPr>
              <a:t>WHERE  </a:t>
            </a:r>
            <a:r>
              <a:rPr lang="en-US" altLang="en-US" sz="1600" dirty="0" err="1">
                <a:latin typeface="Courier New" panose="02070309020205020404" pitchFamily="49" charset="0"/>
                <a:cs typeface="Courier New" panose="02070309020205020404" pitchFamily="49" charset="0"/>
              </a:rPr>
              <a:t>shipcountry</a:t>
            </a: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N'Norway</a:t>
            </a:r>
            <a:r>
              <a:rPr lang="en-US" alt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5967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Delete Statement</a:t>
            </a:r>
            <a:endParaRPr lang="en-GB" altLang="en-US" dirty="0" smtClean="0"/>
          </a:p>
        </p:txBody>
      </p:sp>
      <p:sp>
        <p:nvSpPr>
          <p:cNvPr id="3" name="Content Placeholder 2"/>
          <p:cNvSpPr>
            <a:spLocks noGrp="1"/>
          </p:cNvSpPr>
          <p:nvPr>
            <p:ph idx="1"/>
          </p:nvPr>
        </p:nvSpPr>
        <p:spPr/>
        <p:txBody>
          <a:bodyPr numCol="1">
            <a:noAutofit/>
          </a:bodyPr>
          <a:lstStyle/>
          <a:p>
            <a:pPr algn="just"/>
            <a:r>
              <a:rPr lang="en-US" altLang="en-US" sz="2000" dirty="0" smtClean="0">
                <a:cs typeface="Courier New" panose="02070309020205020404" pitchFamily="49" charset="0"/>
              </a:rPr>
              <a:t>With the DELETE statement, you can delete rows from a table. You can optionally specify a predicate to restrict the rows to be deleted. The general form of a DELETE statement looks like the following:</a:t>
            </a:r>
          </a:p>
          <a:p>
            <a:pPr marL="0" indent="0" algn="just">
              <a:buNone/>
            </a:pPr>
            <a:r>
              <a:rPr lang="en-US" altLang="en-US" sz="1600" dirty="0">
                <a:cs typeface="Courier New" panose="02070309020205020404" pitchFamily="49" charset="0"/>
              </a:rPr>
              <a:t>DELETE FROM &lt;table&gt; </a:t>
            </a:r>
          </a:p>
          <a:p>
            <a:pPr marL="0" indent="0" algn="just">
              <a:buNone/>
            </a:pPr>
            <a:r>
              <a:rPr lang="en-US" altLang="en-US" sz="1600" dirty="0">
                <a:cs typeface="Courier New" panose="02070309020205020404" pitchFamily="49" charset="0"/>
              </a:rPr>
              <a:t>WHERE &lt;predicate</a:t>
            </a:r>
            <a:r>
              <a:rPr lang="en-US" altLang="en-US" sz="1600" dirty="0" smtClean="0">
                <a:cs typeface="Courier New" panose="02070309020205020404" pitchFamily="49" charset="0"/>
              </a:rPr>
              <a:t>&gt;;</a:t>
            </a:r>
          </a:p>
          <a:p>
            <a:pPr marL="0" indent="0" algn="just">
              <a:buNone/>
            </a:pPr>
            <a:r>
              <a:rPr lang="en-US" altLang="en-US" sz="2000" dirty="0">
                <a:cs typeface="Courier New" panose="02070309020205020404" pitchFamily="49" charset="0"/>
              </a:rPr>
              <a:t>If you don’t specify a predicate, all rows from the target table are deleted. </a:t>
            </a:r>
            <a:r>
              <a:rPr lang="en-US" altLang="en-US" sz="2000" dirty="0" smtClean="0">
                <a:cs typeface="Courier New" panose="02070309020205020404" pitchFamily="49" charset="0"/>
              </a:rPr>
              <a:t>You need </a:t>
            </a:r>
            <a:r>
              <a:rPr lang="en-US" altLang="en-US" sz="2000" dirty="0">
                <a:cs typeface="Courier New" panose="02070309020205020404" pitchFamily="49" charset="0"/>
              </a:rPr>
              <a:t>to be especially careful about accidentally deleting all rows by highlighting only the DELETE part of the statement, missing the WHERE part.</a:t>
            </a:r>
          </a:p>
          <a:p>
            <a:pPr marL="0" indent="0" algn="just">
              <a:buNone/>
            </a:pPr>
            <a:endParaRPr lang="en-US" altLang="en-US" sz="1600" dirty="0">
              <a:cs typeface="Courier New" panose="02070309020205020404" pitchFamily="49" charset="0"/>
            </a:endParaRPr>
          </a:p>
        </p:txBody>
      </p:sp>
    </p:spTree>
    <p:extLst>
      <p:ext uri="{BB962C8B-B14F-4D97-AF65-F5344CB8AC3E}">
        <p14:creationId xmlns:p14="http://schemas.microsoft.com/office/powerpoint/2010/main" val="2083899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77140"/>
          </a:xfrm>
        </p:spPr>
        <p:txBody>
          <a:bodyPr/>
          <a:lstStyle/>
          <a:p>
            <a:r>
              <a:rPr lang="en-US" dirty="0" smtClean="0"/>
              <a:t>Introduction</a:t>
            </a:r>
            <a:endParaRPr lang="en-US" dirty="0"/>
          </a:p>
        </p:txBody>
      </p:sp>
      <p:sp>
        <p:nvSpPr>
          <p:cNvPr id="3" name="Subtitle 2"/>
          <p:cNvSpPr>
            <a:spLocks noGrp="1"/>
          </p:cNvSpPr>
          <p:nvPr>
            <p:ph type="subTitle" idx="1"/>
          </p:nvPr>
        </p:nvSpPr>
        <p:spPr>
          <a:xfrm>
            <a:off x="1266568" y="2629972"/>
            <a:ext cx="6858000" cy="3136513"/>
          </a:xfrm>
        </p:spPr>
        <p:txBody>
          <a:bodyPr>
            <a:normAutofit/>
          </a:bodyPr>
          <a:lstStyle/>
          <a:p>
            <a:pPr marL="285750" indent="-285750" algn="l">
              <a:buFont typeface="Arial" panose="020B0604020202020204" pitchFamily="34" charset="0"/>
              <a:buChar char="•"/>
            </a:pPr>
            <a:r>
              <a:rPr lang="en-US" dirty="0" smtClean="0"/>
              <a:t>Group BY</a:t>
            </a:r>
          </a:p>
          <a:p>
            <a:pPr marL="285750" indent="-285750" algn="l">
              <a:buFont typeface="Arial" panose="020B0604020202020204" pitchFamily="34" charset="0"/>
              <a:buChar char="•"/>
            </a:pPr>
            <a:r>
              <a:rPr lang="en-US" dirty="0" smtClean="0"/>
              <a:t>Having</a:t>
            </a:r>
          </a:p>
          <a:p>
            <a:pPr marL="285750" indent="-285750" algn="l">
              <a:buFont typeface="Arial" panose="020B0604020202020204" pitchFamily="34" charset="0"/>
              <a:buChar char="•"/>
            </a:pPr>
            <a:r>
              <a:rPr lang="en-US" dirty="0" smtClean="0"/>
              <a:t>INSERT TYPES</a:t>
            </a:r>
          </a:p>
          <a:p>
            <a:pPr marL="285750" indent="-285750" algn="l">
              <a:buFont typeface="Arial" panose="020B0604020202020204" pitchFamily="34" charset="0"/>
              <a:buChar char="•"/>
            </a:pPr>
            <a:r>
              <a:rPr lang="en-US" dirty="0" err="1" smtClean="0"/>
              <a:t>DELeTE</a:t>
            </a:r>
            <a:r>
              <a:rPr lang="en-US" dirty="0" smtClean="0"/>
              <a:t> Vs TRUNCATE</a:t>
            </a:r>
          </a:p>
          <a:p>
            <a:pPr marL="285750" indent="-285750" algn="l">
              <a:buFont typeface="Arial" panose="020B0604020202020204" pitchFamily="34" charset="0"/>
              <a:buChar char="•"/>
            </a:pPr>
            <a:r>
              <a:rPr lang="en-US" dirty="0" smtClean="0"/>
              <a:t>UPDATE </a:t>
            </a:r>
            <a:r>
              <a:rPr lang="en-US" dirty="0" err="1" smtClean="0"/>
              <a:t>FRoM</a:t>
            </a:r>
            <a:r>
              <a:rPr lang="en-US" dirty="0" smtClean="0"/>
              <a:t> more than one </a:t>
            </a:r>
            <a:r>
              <a:rPr lang="en-US" dirty="0" smtClean="0"/>
              <a:t>source</a:t>
            </a:r>
          </a:p>
          <a:p>
            <a:pPr marL="285750" indent="-285750" algn="l">
              <a:buFont typeface="Arial" panose="020B0604020202020204" pitchFamily="34" charset="0"/>
              <a:buChar char="•"/>
            </a:pPr>
            <a:r>
              <a:rPr lang="en-US" dirty="0" smtClean="0"/>
              <a:t>Merge</a:t>
            </a:r>
            <a:endParaRPr lang="en-US" dirty="0" smtClean="0"/>
          </a:p>
          <a:p>
            <a:pPr marL="285750" indent="-285750" algn="l">
              <a:buFont typeface="Arial" panose="020B0604020202020204" pitchFamily="34" charset="0"/>
              <a:buChar char="•"/>
            </a:pPr>
            <a:r>
              <a:rPr lang="en-US" dirty="0" smtClean="0"/>
              <a:t>Output </a:t>
            </a:r>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4021753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Delete Statement</a:t>
            </a:r>
            <a:endParaRPr lang="en-GB" altLang="en-US" dirty="0" smtClean="0"/>
          </a:p>
        </p:txBody>
      </p:sp>
      <p:sp>
        <p:nvSpPr>
          <p:cNvPr id="3" name="Content Placeholder 2"/>
          <p:cNvSpPr>
            <a:spLocks noGrp="1"/>
          </p:cNvSpPr>
          <p:nvPr>
            <p:ph idx="1"/>
          </p:nvPr>
        </p:nvSpPr>
        <p:spPr/>
        <p:txBody>
          <a:bodyPr numCol="1">
            <a:noAutofit/>
          </a:bodyPr>
          <a:lstStyle/>
          <a:p>
            <a:pPr marL="0" indent="0" algn="just">
              <a:buNone/>
            </a:pPr>
            <a:r>
              <a:rPr lang="en-US" altLang="en-US" sz="2000" dirty="0">
                <a:cs typeface="Courier New" panose="02070309020205020404" pitchFamily="49" charset="0"/>
              </a:rPr>
              <a:t>The following example deletes all order lines containing product ID 11 from the </a:t>
            </a:r>
            <a:r>
              <a:rPr lang="en-US" altLang="en-US" sz="2000" dirty="0" err="1">
                <a:cs typeface="Courier New" panose="02070309020205020404" pitchFamily="49" charset="0"/>
              </a:rPr>
              <a:t>Sales.MyOrderDetails</a:t>
            </a:r>
            <a:r>
              <a:rPr lang="en-US" altLang="en-US" sz="2000" dirty="0">
                <a:cs typeface="Courier New" panose="02070309020205020404" pitchFamily="49" charset="0"/>
              </a:rPr>
              <a:t> table</a:t>
            </a:r>
            <a:r>
              <a:rPr lang="en-US" altLang="en-US" sz="2000" dirty="0" smtClean="0">
                <a:cs typeface="Courier New" panose="02070309020205020404" pitchFamily="49" charset="0"/>
              </a:rPr>
              <a:t>.</a:t>
            </a:r>
            <a:endParaRPr lang="ru-RU" altLang="en-US" sz="2000" dirty="0" smtClean="0">
              <a:cs typeface="Courier New" panose="02070309020205020404" pitchFamily="49" charset="0"/>
            </a:endParaRPr>
          </a:p>
          <a:p>
            <a:pPr marL="0" indent="0" algn="just">
              <a:buNone/>
            </a:pPr>
            <a:r>
              <a:rPr lang="en-US" altLang="en-US" sz="1400" dirty="0" smtClean="0">
                <a:latin typeface="Courier New" panose="02070309020205020404" pitchFamily="49" charset="0"/>
                <a:cs typeface="Courier New" panose="02070309020205020404" pitchFamily="49" charset="0"/>
              </a:rPr>
              <a:t>DELETE </a:t>
            </a:r>
            <a:r>
              <a:rPr lang="en-US" altLang="en-US" sz="1400" dirty="0">
                <a:latin typeface="Courier New" panose="02070309020205020404" pitchFamily="49" charset="0"/>
                <a:cs typeface="Courier New" panose="02070309020205020404" pitchFamily="49" charset="0"/>
              </a:rPr>
              <a:t>FROM </a:t>
            </a:r>
            <a:r>
              <a:rPr lang="en-US" altLang="en-US" sz="1400" dirty="0" err="1">
                <a:latin typeface="Courier New" panose="02070309020205020404" pitchFamily="49" charset="0"/>
                <a:cs typeface="Courier New" panose="02070309020205020404" pitchFamily="49" charset="0"/>
              </a:rPr>
              <a:t>Sales.MyOrderDetails</a:t>
            </a:r>
            <a:r>
              <a:rPr lang="en-US" altLang="en-US" sz="1400" dirty="0">
                <a:latin typeface="Courier New" panose="02070309020205020404" pitchFamily="49" charset="0"/>
                <a:cs typeface="Courier New" panose="02070309020205020404" pitchFamily="49" charset="0"/>
              </a:rPr>
              <a:t> WHERE </a:t>
            </a:r>
            <a:r>
              <a:rPr lang="en-US" altLang="en-US" sz="1400" dirty="0" err="1">
                <a:latin typeface="Courier New" panose="02070309020205020404" pitchFamily="49" charset="0"/>
                <a:cs typeface="Courier New" panose="02070309020205020404" pitchFamily="49" charset="0"/>
              </a:rPr>
              <a:t>productid</a:t>
            </a:r>
            <a:r>
              <a:rPr lang="en-US" altLang="en-US" sz="1400" dirty="0">
                <a:latin typeface="Courier New" panose="02070309020205020404" pitchFamily="49" charset="0"/>
                <a:cs typeface="Courier New" panose="02070309020205020404" pitchFamily="49" charset="0"/>
              </a:rPr>
              <a:t> = 11;</a:t>
            </a:r>
          </a:p>
          <a:p>
            <a:pPr marL="0" indent="0" algn="just">
              <a:buNone/>
            </a:pPr>
            <a:r>
              <a:rPr lang="en-US" altLang="en-US" sz="2000" dirty="0">
                <a:cs typeface="Courier New" panose="02070309020205020404" pitchFamily="49" charset="0"/>
              </a:rPr>
              <a:t>When you run this code, SQL Server returns the following message, indicating that 38 rows were deleted</a:t>
            </a:r>
            <a:r>
              <a:rPr lang="en-US" altLang="en-US" sz="2000" dirty="0" smtClean="0">
                <a:cs typeface="Courier New" panose="02070309020205020404" pitchFamily="49" charset="0"/>
              </a:rPr>
              <a:t>.</a:t>
            </a:r>
          </a:p>
          <a:p>
            <a:pPr marL="0" indent="0" algn="just">
              <a:buNone/>
            </a:pPr>
            <a:r>
              <a:rPr lang="en-US" altLang="en-US" sz="1400" dirty="0" smtClean="0">
                <a:latin typeface="Courier New" panose="02070309020205020404" pitchFamily="49" charset="0"/>
                <a:cs typeface="Courier New" panose="02070309020205020404" pitchFamily="49" charset="0"/>
              </a:rPr>
              <a:t>(</a:t>
            </a:r>
            <a:r>
              <a:rPr lang="en-US" altLang="en-US" sz="1400" dirty="0">
                <a:latin typeface="Courier New" panose="02070309020205020404" pitchFamily="49" charset="0"/>
                <a:cs typeface="Courier New" panose="02070309020205020404" pitchFamily="49" charset="0"/>
              </a:rPr>
              <a:t>38 row(s) affected)</a:t>
            </a:r>
          </a:p>
        </p:txBody>
      </p:sp>
    </p:spTree>
    <p:extLst>
      <p:ext uri="{BB962C8B-B14F-4D97-AF65-F5344CB8AC3E}">
        <p14:creationId xmlns:p14="http://schemas.microsoft.com/office/powerpoint/2010/main" val="2259172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Delete Statement</a:t>
            </a:r>
            <a:endParaRPr lang="en-GB" altLang="en-US" dirty="0" smtClean="0"/>
          </a:p>
        </p:txBody>
      </p:sp>
      <p:sp>
        <p:nvSpPr>
          <p:cNvPr id="3" name="Content Placeholder 2"/>
          <p:cNvSpPr>
            <a:spLocks noGrp="1"/>
          </p:cNvSpPr>
          <p:nvPr>
            <p:ph idx="1"/>
          </p:nvPr>
        </p:nvSpPr>
        <p:spPr/>
        <p:txBody>
          <a:bodyPr numCol="1">
            <a:noAutofit/>
          </a:bodyPr>
          <a:lstStyle/>
          <a:p>
            <a:pPr algn="just"/>
            <a:r>
              <a:rPr lang="en-US" altLang="en-US" sz="2000" dirty="0" smtClean="0">
                <a:cs typeface="Courier New" panose="02070309020205020404" pitchFamily="49" charset="0"/>
              </a:rPr>
              <a:t>In </a:t>
            </a:r>
            <a:r>
              <a:rPr lang="en-US" altLang="en-US" sz="2000" dirty="0">
                <a:cs typeface="Courier New" panose="02070309020205020404" pitchFamily="49" charset="0"/>
              </a:rPr>
              <a:t>a more realistic production environment, the volumes of data are </a:t>
            </a:r>
            <a:r>
              <a:rPr lang="en-US" altLang="en-US" sz="2000" dirty="0" smtClean="0">
                <a:cs typeface="Courier New" panose="02070309020205020404" pitchFamily="49" charset="0"/>
              </a:rPr>
              <a:t>likely </a:t>
            </a:r>
            <a:r>
              <a:rPr lang="en-US" altLang="en-US" sz="2000" dirty="0">
                <a:cs typeface="Courier New" panose="02070309020205020404" pitchFamily="49" charset="0"/>
              </a:rPr>
              <a:t>to be much bigger. A DELETE statement is fully logged and as a result, large deletes can take a long time to complete. </a:t>
            </a:r>
            <a:endParaRPr lang="en-US" altLang="en-US" sz="2000" dirty="0" smtClean="0">
              <a:cs typeface="Courier New" panose="02070309020205020404" pitchFamily="49" charset="0"/>
            </a:endParaRPr>
          </a:p>
          <a:p>
            <a:pPr algn="just"/>
            <a:r>
              <a:rPr lang="en-US" altLang="en-US" sz="2000" dirty="0" smtClean="0">
                <a:cs typeface="Courier New" panose="02070309020205020404" pitchFamily="49" charset="0"/>
              </a:rPr>
              <a:t>Such </a:t>
            </a:r>
            <a:r>
              <a:rPr lang="en-US" altLang="en-US" sz="2000" dirty="0">
                <a:cs typeface="Courier New" panose="02070309020205020404" pitchFamily="49" charset="0"/>
              </a:rPr>
              <a:t>large deletes can cause the transaction log to increase in size dramatically during the process. They can also result in lock escalation, meaning that SQL Server escalates fine-grained locks like row locks to a full-blown table lock.</a:t>
            </a:r>
            <a:endParaRPr lang="en-US"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411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Delete. Splitting Into Chunks</a:t>
            </a:r>
            <a:endParaRPr lang="en-GB" altLang="en-US" dirty="0" smtClean="0"/>
          </a:p>
        </p:txBody>
      </p:sp>
      <p:sp>
        <p:nvSpPr>
          <p:cNvPr id="3" name="Content Placeholder 2"/>
          <p:cNvSpPr>
            <a:spLocks noGrp="1"/>
          </p:cNvSpPr>
          <p:nvPr>
            <p:ph idx="1"/>
          </p:nvPr>
        </p:nvSpPr>
        <p:spPr/>
        <p:txBody>
          <a:bodyPr numCol="1">
            <a:noAutofit/>
          </a:bodyPr>
          <a:lstStyle/>
          <a:p>
            <a:pPr marL="0" indent="0" algn="just">
              <a:buNone/>
            </a:pPr>
            <a:r>
              <a:rPr lang="en-US" altLang="en-US" sz="1400" dirty="0">
                <a:latin typeface="Courier New" panose="02070309020205020404" pitchFamily="49" charset="0"/>
                <a:cs typeface="Courier New" panose="02070309020205020404" pitchFamily="49" charset="0"/>
              </a:rPr>
              <a:t>WHILE 1 = 1</a:t>
            </a:r>
          </a:p>
          <a:p>
            <a:pPr marL="0" indent="0" algn="just">
              <a:buNone/>
            </a:pPr>
            <a:r>
              <a:rPr lang="en-US" altLang="en-US" sz="1400" dirty="0">
                <a:latin typeface="Courier New" panose="02070309020205020404" pitchFamily="49" charset="0"/>
                <a:cs typeface="Courier New" panose="02070309020205020404" pitchFamily="49" charset="0"/>
              </a:rPr>
              <a:t>    BEGIN</a:t>
            </a:r>
          </a:p>
          <a:p>
            <a:pPr marL="0" indent="0" algn="just">
              <a:buNone/>
            </a:pPr>
            <a:r>
              <a:rPr lang="en-US" altLang="en-US" sz="1400" dirty="0">
                <a:latin typeface="Courier New" panose="02070309020205020404" pitchFamily="49" charset="0"/>
                <a:cs typeface="Courier New" panose="02070309020205020404" pitchFamily="49" charset="0"/>
              </a:rPr>
              <a:t>        DELETE TOP (1000)</a:t>
            </a:r>
          </a:p>
          <a:p>
            <a:pPr marL="0" indent="0" algn="just">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Sales.MyOrderDetails</a:t>
            </a:r>
            <a:endParaRPr lang="en-US" altLang="en-US" sz="1400" dirty="0">
              <a:latin typeface="Courier New" panose="02070309020205020404" pitchFamily="49" charset="0"/>
              <a:cs typeface="Courier New" panose="02070309020205020404" pitchFamily="49" charset="0"/>
            </a:endParaRPr>
          </a:p>
          <a:p>
            <a:pPr marL="0" indent="0" algn="just">
              <a:buNone/>
            </a:pPr>
            <a:r>
              <a:rPr lang="en-US" altLang="en-US" sz="1400" dirty="0">
                <a:latin typeface="Courier New" panose="02070309020205020404" pitchFamily="49" charset="0"/>
                <a:cs typeface="Courier New" panose="02070309020205020404" pitchFamily="49" charset="0"/>
              </a:rPr>
              <a:t>        WHERE  </a:t>
            </a:r>
            <a:r>
              <a:rPr lang="en-US" altLang="en-US" sz="1400" dirty="0" err="1">
                <a:latin typeface="Courier New" panose="02070309020205020404" pitchFamily="49" charset="0"/>
                <a:cs typeface="Courier New" panose="02070309020205020404" pitchFamily="49" charset="0"/>
              </a:rPr>
              <a:t>productid</a:t>
            </a:r>
            <a:r>
              <a:rPr lang="en-US" altLang="en-US" sz="1400" dirty="0">
                <a:latin typeface="Courier New" panose="02070309020205020404" pitchFamily="49" charset="0"/>
                <a:cs typeface="Courier New" panose="02070309020205020404" pitchFamily="49" charset="0"/>
              </a:rPr>
              <a:t> = 12;</a:t>
            </a:r>
          </a:p>
          <a:p>
            <a:pPr marL="0" indent="0" algn="just">
              <a:buNone/>
            </a:pPr>
            <a:r>
              <a:rPr lang="en-US" altLang="en-US" sz="1400" dirty="0">
                <a:latin typeface="Courier New" panose="02070309020205020404" pitchFamily="49" charset="0"/>
                <a:cs typeface="Courier New" panose="02070309020205020404" pitchFamily="49" charset="0"/>
              </a:rPr>
              <a:t>        IF @@</a:t>
            </a:r>
            <a:r>
              <a:rPr lang="en-US" altLang="en-US" sz="1400" dirty="0" err="1">
                <a:latin typeface="Courier New" panose="02070309020205020404" pitchFamily="49" charset="0"/>
                <a:cs typeface="Courier New" panose="02070309020205020404" pitchFamily="49" charset="0"/>
              </a:rPr>
              <a:t>rowcount</a:t>
            </a:r>
            <a:r>
              <a:rPr lang="en-US" altLang="en-US" sz="1400" dirty="0">
                <a:latin typeface="Courier New" panose="02070309020205020404" pitchFamily="49" charset="0"/>
                <a:cs typeface="Courier New" panose="02070309020205020404" pitchFamily="49" charset="0"/>
              </a:rPr>
              <a:t> &lt; 1000</a:t>
            </a:r>
          </a:p>
          <a:p>
            <a:pPr marL="0" indent="0" algn="just">
              <a:buNone/>
            </a:pPr>
            <a:r>
              <a:rPr lang="en-US" altLang="en-US" sz="1400" dirty="0">
                <a:latin typeface="Courier New" panose="02070309020205020404" pitchFamily="49" charset="0"/>
                <a:cs typeface="Courier New" panose="02070309020205020404" pitchFamily="49" charset="0"/>
              </a:rPr>
              <a:t>            BREAK;</a:t>
            </a:r>
          </a:p>
          <a:p>
            <a:pPr marL="0" indent="0" algn="just">
              <a:buNone/>
            </a:pPr>
            <a:r>
              <a:rPr lang="en-US" altLang="en-US" sz="1400" dirty="0">
                <a:latin typeface="Courier New" panose="02070309020205020404" pitchFamily="49" charset="0"/>
                <a:cs typeface="Courier New" panose="02070309020205020404" pitchFamily="49" charset="0"/>
              </a:rPr>
              <a:t>    END</a:t>
            </a:r>
          </a:p>
        </p:txBody>
      </p:sp>
    </p:spTree>
    <p:extLst>
      <p:ext uri="{BB962C8B-B14F-4D97-AF65-F5344CB8AC3E}">
        <p14:creationId xmlns:p14="http://schemas.microsoft.com/office/powerpoint/2010/main" val="2219129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Truncate Statement</a:t>
            </a:r>
            <a:endParaRPr lang="en-GB" altLang="en-US" dirty="0" smtClean="0"/>
          </a:p>
        </p:txBody>
      </p:sp>
      <p:sp>
        <p:nvSpPr>
          <p:cNvPr id="3" name="Content Placeholder 2"/>
          <p:cNvSpPr>
            <a:spLocks noGrp="1"/>
          </p:cNvSpPr>
          <p:nvPr>
            <p:ph idx="1"/>
          </p:nvPr>
        </p:nvSpPr>
        <p:spPr/>
        <p:txBody>
          <a:bodyPr numCol="1">
            <a:noAutofit/>
          </a:bodyPr>
          <a:lstStyle/>
          <a:p>
            <a:pPr algn="just"/>
            <a:r>
              <a:rPr lang="en-US" altLang="en-US" sz="2000" dirty="0">
                <a:cs typeface="Courier New" panose="02070309020205020404" pitchFamily="49" charset="0"/>
              </a:rPr>
              <a:t>The TRUNCATE statement deletes all rows from the target table. Unlike the DELETE statement, it doesn’t have an optional filter, so it’s all or </a:t>
            </a:r>
            <a:r>
              <a:rPr lang="en-US" altLang="en-US" sz="2000" dirty="0" smtClean="0">
                <a:cs typeface="Courier New" panose="02070309020205020404" pitchFamily="49" charset="0"/>
              </a:rPr>
              <a:t>nothing. The </a:t>
            </a:r>
            <a:r>
              <a:rPr lang="en-US" altLang="en-US" sz="2000" dirty="0">
                <a:cs typeface="Courier New" panose="02070309020205020404" pitchFamily="49" charset="0"/>
              </a:rPr>
              <a:t>following statement truncates the table </a:t>
            </a:r>
            <a:r>
              <a:rPr lang="en-US" altLang="en-US" sz="2000" dirty="0" err="1" smtClean="0">
                <a:cs typeface="Courier New" panose="02070309020205020404" pitchFamily="49" charset="0"/>
              </a:rPr>
              <a:t>Sales.MyOrderDetails</a:t>
            </a:r>
            <a:r>
              <a:rPr lang="en-US" altLang="en-US" sz="2000" dirty="0" smtClean="0">
                <a:cs typeface="Courier New" panose="02070309020205020404" pitchFamily="49" charset="0"/>
              </a:rPr>
              <a:t>:</a:t>
            </a:r>
          </a:p>
          <a:p>
            <a:pPr marL="0" indent="0" algn="just">
              <a:buNone/>
            </a:pPr>
            <a:r>
              <a:rPr lang="en-US" altLang="en-US" sz="1600" dirty="0" smtClean="0">
                <a:latin typeface="Courier New" panose="02070309020205020404" pitchFamily="49" charset="0"/>
                <a:cs typeface="Courier New" panose="02070309020205020404" pitchFamily="49" charset="0"/>
              </a:rPr>
              <a:t>TRUNCATE </a:t>
            </a:r>
            <a:r>
              <a:rPr lang="en-US" altLang="en-US" sz="1600" dirty="0">
                <a:latin typeface="Courier New" panose="02070309020205020404" pitchFamily="49" charset="0"/>
                <a:cs typeface="Courier New" panose="02070309020205020404" pitchFamily="49" charset="0"/>
              </a:rPr>
              <a:t>TABLE </a:t>
            </a:r>
            <a:r>
              <a:rPr lang="en-US" altLang="en-US" sz="1600" dirty="0" err="1">
                <a:latin typeface="Courier New" panose="02070309020205020404" pitchFamily="49" charset="0"/>
                <a:cs typeface="Courier New" panose="02070309020205020404" pitchFamily="49" charset="0"/>
              </a:rPr>
              <a:t>Sales.MyOrderDetails</a:t>
            </a:r>
            <a:r>
              <a:rPr lang="en-US" alt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50476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Delete vs Truncate</a:t>
            </a:r>
            <a:endParaRPr lang="en-GB" altLang="en-US" dirty="0" smtClean="0"/>
          </a:p>
        </p:txBody>
      </p:sp>
      <p:sp>
        <p:nvSpPr>
          <p:cNvPr id="3" name="Content Placeholder 2"/>
          <p:cNvSpPr>
            <a:spLocks noGrp="1"/>
          </p:cNvSpPr>
          <p:nvPr>
            <p:ph idx="1"/>
          </p:nvPr>
        </p:nvSpPr>
        <p:spPr/>
        <p:txBody>
          <a:bodyPr numCol="1">
            <a:noAutofit/>
          </a:bodyPr>
          <a:lstStyle/>
          <a:p>
            <a:pPr marL="457200" indent="-457200" algn="just">
              <a:buFont typeface="+mj-lt"/>
              <a:buAutoNum type="arabicPeriod"/>
            </a:pPr>
            <a:r>
              <a:rPr lang="en-US" altLang="en-US" sz="2000" dirty="0">
                <a:cs typeface="Courier New" panose="02070309020205020404" pitchFamily="49" charset="0"/>
              </a:rPr>
              <a:t>The DELETE statement writes significantly more to the transaction log compared to the TRUNCATE statement. For DELETE, SQL Server records in the log the actual data that was deleted. For TRUNCATE, SQL Server records information only about which pages were </a:t>
            </a:r>
            <a:r>
              <a:rPr lang="en-US" altLang="en-US" sz="2000" dirty="0" err="1">
                <a:cs typeface="Courier New" panose="02070309020205020404" pitchFamily="49" charset="0"/>
              </a:rPr>
              <a:t>deallocated</a:t>
            </a:r>
            <a:r>
              <a:rPr lang="en-US" altLang="en-US" sz="2000" dirty="0" smtClean="0">
                <a:cs typeface="Courier New" panose="02070309020205020404" pitchFamily="49" charset="0"/>
              </a:rPr>
              <a:t>.</a:t>
            </a:r>
          </a:p>
          <a:p>
            <a:pPr marL="457200" indent="-457200" algn="just">
              <a:buFont typeface="+mj-lt"/>
              <a:buAutoNum type="arabicPeriod"/>
            </a:pPr>
            <a:r>
              <a:rPr lang="en-US" altLang="en-US" sz="2000" dirty="0">
                <a:cs typeface="Courier New" panose="02070309020205020404" pitchFamily="49" charset="0"/>
              </a:rPr>
              <a:t>The DELETE statement doesn’t attempt to reset an identity property if one is associated with a column in the target table. The TRUNCATE statement does</a:t>
            </a:r>
            <a:r>
              <a:rPr lang="en-US" altLang="en-US" sz="2000" dirty="0" smtClean="0">
                <a:cs typeface="Courier New" panose="02070309020205020404" pitchFamily="49" charset="0"/>
              </a:rPr>
              <a:t>.</a:t>
            </a:r>
          </a:p>
          <a:p>
            <a:pPr marL="457200" indent="-457200" algn="just">
              <a:buFont typeface="+mj-lt"/>
              <a:buAutoNum type="arabicPeriod"/>
            </a:pPr>
            <a:r>
              <a:rPr lang="en-US" altLang="en-US" sz="2000" dirty="0">
                <a:cs typeface="Courier New" panose="02070309020205020404" pitchFamily="49" charset="0"/>
              </a:rPr>
              <a:t>The DELETE statement is supported if there’s a foreign key pointing to the table in question as long as there are no related rows in the referencing table. TRUNCATE is not allowed if a foreign key is pointing to the table—even if there are no related rows in the referencing table, and even if the foreign key is disabled.</a:t>
            </a:r>
          </a:p>
        </p:txBody>
      </p:sp>
    </p:spTree>
    <p:extLst>
      <p:ext uri="{BB962C8B-B14F-4D97-AF65-F5344CB8AC3E}">
        <p14:creationId xmlns:p14="http://schemas.microsoft.com/office/powerpoint/2010/main" val="4290118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Delete Based on  A JOIN</a:t>
            </a:r>
            <a:endParaRPr lang="en-GB" altLang="en-US" dirty="0" smtClean="0"/>
          </a:p>
        </p:txBody>
      </p:sp>
      <p:sp>
        <p:nvSpPr>
          <p:cNvPr id="3" name="Content Placeholder 2"/>
          <p:cNvSpPr>
            <a:spLocks noGrp="1"/>
          </p:cNvSpPr>
          <p:nvPr>
            <p:ph idx="1"/>
          </p:nvPr>
        </p:nvSpPr>
        <p:spPr>
          <a:xfrm>
            <a:off x="628650" y="1269604"/>
            <a:ext cx="7886700" cy="4145521"/>
          </a:xfrm>
        </p:spPr>
        <p:txBody>
          <a:bodyPr numCol="1">
            <a:noAutofit/>
          </a:bodyPr>
          <a:lstStyle/>
          <a:p>
            <a:pPr marL="0" indent="0" algn="just">
              <a:buNone/>
            </a:pPr>
            <a:r>
              <a:rPr lang="en-US" altLang="en-US" sz="2000" b="1" dirty="0" smtClean="0">
                <a:cs typeface="Courier New" panose="02070309020205020404" pitchFamily="49" charset="0"/>
              </a:rPr>
              <a:t>Example</a:t>
            </a:r>
            <a:r>
              <a:rPr lang="en-US" altLang="en-US" sz="2000" dirty="0" smtClean="0">
                <a:cs typeface="Courier New" panose="02070309020205020404" pitchFamily="49" charset="0"/>
              </a:rPr>
              <a:t>. Delete orders made from USA</a:t>
            </a:r>
          </a:p>
          <a:p>
            <a:pPr marL="0" indent="0" algn="just">
              <a:buNone/>
            </a:pPr>
            <a:endParaRPr lang="en-US" altLang="en-US" sz="2000" dirty="0">
              <a:cs typeface="Courier New" panose="02070309020205020404" pitchFamily="49" charset="0"/>
            </a:endParaRPr>
          </a:p>
          <a:p>
            <a:pPr marL="0" indent="0" algn="just">
              <a:buNone/>
            </a:pPr>
            <a:r>
              <a:rPr lang="en-US" altLang="en-US" sz="1400" dirty="0">
                <a:latin typeface="Courier New" panose="02070309020205020404" pitchFamily="49" charset="0"/>
                <a:cs typeface="Courier New" panose="02070309020205020404" pitchFamily="49" charset="0"/>
              </a:rPr>
              <a:t>DELETE O</a:t>
            </a:r>
          </a:p>
          <a:p>
            <a:pPr marL="0" indent="0" algn="just">
              <a:buNone/>
            </a:pPr>
            <a:r>
              <a:rPr lang="en-US" altLang="en-US" sz="1400" dirty="0">
                <a:latin typeface="Courier New" panose="02070309020205020404" pitchFamily="49" charset="0"/>
                <a:cs typeface="Courier New" panose="02070309020205020404" pitchFamily="49" charset="0"/>
              </a:rPr>
              <a:t>FROM   </a:t>
            </a:r>
            <a:r>
              <a:rPr lang="en-US" altLang="en-US" sz="1400" dirty="0" err="1">
                <a:latin typeface="Courier New" panose="02070309020205020404" pitchFamily="49" charset="0"/>
                <a:cs typeface="Courier New" panose="02070309020205020404" pitchFamily="49" charset="0"/>
              </a:rPr>
              <a:t>Sales.MyOrders</a:t>
            </a:r>
            <a:r>
              <a:rPr lang="en-US" altLang="en-US" sz="1400" dirty="0">
                <a:latin typeface="Courier New" panose="02070309020205020404" pitchFamily="49" charset="0"/>
                <a:cs typeface="Courier New" panose="02070309020205020404" pitchFamily="49" charset="0"/>
              </a:rPr>
              <a:t> AS O</a:t>
            </a:r>
          </a:p>
          <a:p>
            <a:pPr marL="0" indent="0" algn="just">
              <a:buNone/>
            </a:pPr>
            <a:r>
              <a:rPr lang="en-US" altLang="en-US" sz="1400" dirty="0">
                <a:latin typeface="Courier New" panose="02070309020205020404" pitchFamily="49" charset="0"/>
                <a:cs typeface="Courier New" panose="02070309020205020404" pitchFamily="49" charset="0"/>
              </a:rPr>
              <a:t>       INNER JOIN</a:t>
            </a:r>
          </a:p>
          <a:p>
            <a:pPr marL="0" indent="0" algn="just">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Sales.MyCustomers</a:t>
            </a:r>
            <a:r>
              <a:rPr lang="en-US" altLang="en-US" sz="1400" dirty="0">
                <a:latin typeface="Courier New" panose="02070309020205020404" pitchFamily="49" charset="0"/>
                <a:cs typeface="Courier New" panose="02070309020205020404" pitchFamily="49" charset="0"/>
              </a:rPr>
              <a:t> AS C</a:t>
            </a:r>
          </a:p>
          <a:p>
            <a:pPr marL="0" indent="0" algn="just">
              <a:buNone/>
            </a:pPr>
            <a:r>
              <a:rPr lang="en-US" altLang="en-US" sz="1400" dirty="0">
                <a:latin typeface="Courier New" panose="02070309020205020404" pitchFamily="49" charset="0"/>
                <a:cs typeface="Courier New" panose="02070309020205020404" pitchFamily="49" charset="0"/>
              </a:rPr>
              <a:t>       ON </a:t>
            </a:r>
            <a:r>
              <a:rPr lang="en-US" altLang="en-US" sz="1400" dirty="0" err="1">
                <a:latin typeface="Courier New" panose="02070309020205020404" pitchFamily="49" charset="0"/>
                <a:cs typeface="Courier New" panose="02070309020205020404" pitchFamily="49" charset="0"/>
              </a:rPr>
              <a:t>O.custid</a:t>
            </a:r>
            <a:r>
              <a:rPr lang="en-US" altLang="en-US" sz="1400" dirty="0">
                <a:latin typeface="Courier New" panose="02070309020205020404" pitchFamily="49" charset="0"/>
                <a:cs typeface="Courier New" panose="02070309020205020404" pitchFamily="49" charset="0"/>
              </a:rPr>
              <a:t> = </a:t>
            </a:r>
            <a:r>
              <a:rPr lang="en-US" altLang="en-US" sz="1400" dirty="0" err="1">
                <a:latin typeface="Courier New" panose="02070309020205020404" pitchFamily="49" charset="0"/>
                <a:cs typeface="Courier New" panose="02070309020205020404" pitchFamily="49" charset="0"/>
              </a:rPr>
              <a:t>C.custid</a:t>
            </a:r>
            <a:endParaRPr lang="en-US" altLang="en-US" sz="1400" dirty="0">
              <a:latin typeface="Courier New" panose="02070309020205020404" pitchFamily="49" charset="0"/>
              <a:cs typeface="Courier New" panose="02070309020205020404" pitchFamily="49" charset="0"/>
            </a:endParaRPr>
          </a:p>
          <a:p>
            <a:pPr marL="0" indent="0" algn="just">
              <a:buNone/>
            </a:pPr>
            <a:r>
              <a:rPr lang="en-US" altLang="en-US" sz="1400" dirty="0">
                <a:latin typeface="Courier New" panose="02070309020205020404" pitchFamily="49" charset="0"/>
                <a:cs typeface="Courier New" panose="02070309020205020404" pitchFamily="49" charset="0"/>
              </a:rPr>
              <a:t>WHERE  </a:t>
            </a:r>
            <a:r>
              <a:rPr lang="en-US" altLang="en-US" sz="1400" dirty="0" err="1">
                <a:latin typeface="Courier New" panose="02070309020205020404" pitchFamily="49" charset="0"/>
                <a:cs typeface="Courier New" panose="02070309020205020404" pitchFamily="49" charset="0"/>
              </a:rPr>
              <a:t>C.country</a:t>
            </a:r>
            <a:r>
              <a:rPr lang="en-US" altLang="en-US" sz="1400" dirty="0">
                <a:latin typeface="Courier New" panose="02070309020205020404" pitchFamily="49" charset="0"/>
                <a:cs typeface="Courier New" panose="02070309020205020404" pitchFamily="49" charset="0"/>
              </a:rPr>
              <a:t> = N'USA';</a:t>
            </a:r>
          </a:p>
        </p:txBody>
      </p:sp>
    </p:spTree>
    <p:extLst>
      <p:ext uri="{BB962C8B-B14F-4D97-AF65-F5344CB8AC3E}">
        <p14:creationId xmlns:p14="http://schemas.microsoft.com/office/powerpoint/2010/main" val="4087803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Update</a:t>
            </a:r>
            <a:endParaRPr lang="en-GB" altLang="en-US" dirty="0" smtClean="0"/>
          </a:p>
        </p:txBody>
      </p:sp>
      <p:sp>
        <p:nvSpPr>
          <p:cNvPr id="3" name="Content Placeholder 2"/>
          <p:cNvSpPr>
            <a:spLocks noGrp="1"/>
          </p:cNvSpPr>
          <p:nvPr>
            <p:ph idx="1"/>
          </p:nvPr>
        </p:nvSpPr>
        <p:spPr/>
        <p:txBody>
          <a:bodyPr numCol="1">
            <a:noAutofit/>
          </a:bodyPr>
          <a:lstStyle/>
          <a:p>
            <a:pPr marL="0" indent="0" algn="just">
              <a:buNone/>
            </a:pPr>
            <a:r>
              <a:rPr lang="en-US" altLang="en-US" sz="2000" dirty="0">
                <a:cs typeface="Courier New" panose="02070309020205020404" pitchFamily="49" charset="0"/>
              </a:rPr>
              <a:t>T-SQL supports the standard UPDATE statement, which enables you to update existing rows in </a:t>
            </a:r>
            <a:r>
              <a:rPr lang="en-US" altLang="en-US" sz="2000" dirty="0" smtClean="0">
                <a:cs typeface="Courier New" panose="02070309020205020404" pitchFamily="49" charset="0"/>
              </a:rPr>
              <a:t>a </a:t>
            </a:r>
            <a:r>
              <a:rPr lang="en-US" altLang="en-US" sz="2000" dirty="0">
                <a:cs typeface="Courier New" panose="02070309020205020404" pitchFamily="49" charset="0"/>
              </a:rPr>
              <a:t>table. The standard UPDATE statement has the following form.</a:t>
            </a:r>
          </a:p>
          <a:p>
            <a:pPr marL="0" indent="0" algn="just">
              <a:buNone/>
            </a:pPr>
            <a:r>
              <a:rPr lang="en-US" altLang="en-US" sz="1500" dirty="0">
                <a:latin typeface="Courier New" panose="02070309020205020404" pitchFamily="49" charset="0"/>
                <a:cs typeface="Courier New" panose="02070309020205020404" pitchFamily="49" charset="0"/>
              </a:rPr>
              <a:t>UPDATE &lt;target table&gt; </a:t>
            </a:r>
          </a:p>
          <a:p>
            <a:pPr marL="0" indent="0" algn="just">
              <a:buNone/>
            </a:pPr>
            <a:r>
              <a:rPr lang="en-US" altLang="en-US" sz="1500" dirty="0">
                <a:latin typeface="Courier New" panose="02070309020205020404" pitchFamily="49" charset="0"/>
                <a:cs typeface="Courier New" panose="02070309020205020404" pitchFamily="49" charset="0"/>
              </a:rPr>
              <a:t>  SET &lt;col 1&gt; = &lt;expression 1&gt;, </a:t>
            </a:r>
          </a:p>
          <a:p>
            <a:pPr marL="0" indent="0" algn="just">
              <a:buNone/>
            </a:pPr>
            <a:r>
              <a:rPr lang="en-US" altLang="en-US" sz="1500" dirty="0">
                <a:latin typeface="Courier New" panose="02070309020205020404" pitchFamily="49" charset="0"/>
                <a:cs typeface="Courier New" panose="02070309020205020404" pitchFamily="49" charset="0"/>
              </a:rPr>
              <a:t>      &lt;col 2&gt; = &lt;expression 2&gt;, </a:t>
            </a:r>
          </a:p>
          <a:p>
            <a:pPr marL="0" indent="0" algn="just">
              <a:buNone/>
            </a:pPr>
            <a:r>
              <a:rPr lang="en-US" altLang="en-US" sz="1500" dirty="0">
                <a:latin typeface="Courier New" panose="02070309020205020404" pitchFamily="49" charset="0"/>
                <a:cs typeface="Courier New" panose="02070309020205020404" pitchFamily="49" charset="0"/>
              </a:rPr>
              <a:t>      ..., </a:t>
            </a:r>
          </a:p>
          <a:p>
            <a:pPr marL="0" indent="0" algn="just">
              <a:buNone/>
            </a:pPr>
            <a:r>
              <a:rPr lang="en-US" altLang="en-US" sz="1500" dirty="0">
                <a:latin typeface="Courier New" panose="02070309020205020404" pitchFamily="49" charset="0"/>
                <a:cs typeface="Courier New" panose="02070309020205020404" pitchFamily="49" charset="0"/>
              </a:rPr>
              <a:t>      &lt;col n&gt; = &lt;expression n&gt; </a:t>
            </a:r>
          </a:p>
          <a:p>
            <a:pPr marL="0" indent="0" algn="just">
              <a:buNone/>
            </a:pPr>
            <a:r>
              <a:rPr lang="en-US" altLang="en-US" sz="1500" dirty="0">
                <a:latin typeface="Courier New" panose="02070309020205020404" pitchFamily="49" charset="0"/>
                <a:cs typeface="Courier New" panose="02070309020205020404" pitchFamily="49" charset="0"/>
              </a:rPr>
              <a:t>WHERE &lt;predicate&gt;;</a:t>
            </a:r>
          </a:p>
        </p:txBody>
      </p:sp>
    </p:spTree>
    <p:extLst>
      <p:ext uri="{BB962C8B-B14F-4D97-AF65-F5344CB8AC3E}">
        <p14:creationId xmlns:p14="http://schemas.microsoft.com/office/powerpoint/2010/main" val="3473233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Update Based on Join</a:t>
            </a:r>
            <a:endParaRPr lang="en-GB" altLang="en-US" dirty="0" smtClean="0"/>
          </a:p>
        </p:txBody>
      </p:sp>
      <p:sp>
        <p:nvSpPr>
          <p:cNvPr id="3" name="Content Placeholder 2"/>
          <p:cNvSpPr>
            <a:spLocks noGrp="1"/>
          </p:cNvSpPr>
          <p:nvPr>
            <p:ph idx="1"/>
          </p:nvPr>
        </p:nvSpPr>
        <p:spPr/>
        <p:txBody>
          <a:bodyPr numCol="1">
            <a:noAutofit/>
          </a:bodyPr>
          <a:lstStyle/>
          <a:p>
            <a:pPr marL="0" indent="0" algn="just">
              <a:buNone/>
            </a:pPr>
            <a:r>
              <a:rPr lang="en-US" altLang="en-US" sz="2000" dirty="0" smtClean="0">
                <a:cs typeface="Courier New" panose="02070309020205020404" pitchFamily="49" charset="0"/>
              </a:rPr>
              <a:t>Example. Set a 5% discount on all object from Norway</a:t>
            </a:r>
          </a:p>
          <a:p>
            <a:pPr marL="0" indent="0" algn="just">
              <a:buNone/>
            </a:pPr>
            <a:endParaRPr lang="en-US" altLang="en-US" sz="1400" dirty="0">
              <a:latin typeface="Courier New" panose="02070309020205020404" pitchFamily="49" charset="0"/>
              <a:cs typeface="Courier New" panose="02070309020205020404" pitchFamily="49" charset="0"/>
            </a:endParaRPr>
          </a:p>
          <a:p>
            <a:pPr marL="0" indent="0" algn="just">
              <a:buNone/>
            </a:pPr>
            <a:r>
              <a:rPr lang="en-US" altLang="en-US" sz="1400" dirty="0" smtClean="0">
                <a:latin typeface="Courier New" panose="02070309020205020404" pitchFamily="49" charset="0"/>
                <a:cs typeface="Courier New" panose="02070309020205020404" pitchFamily="49" charset="0"/>
              </a:rPr>
              <a:t>UPDATE </a:t>
            </a:r>
            <a:r>
              <a:rPr lang="en-US" altLang="en-US" sz="1400" dirty="0">
                <a:latin typeface="Courier New" panose="02070309020205020404" pitchFamily="49" charset="0"/>
                <a:cs typeface="Courier New" panose="02070309020205020404" pitchFamily="49" charset="0"/>
              </a:rPr>
              <a:t>OD </a:t>
            </a:r>
          </a:p>
          <a:p>
            <a:pPr marL="0" indent="0" algn="just">
              <a:buNone/>
            </a:pPr>
            <a:r>
              <a:rPr lang="en-US" altLang="en-US" sz="1400" dirty="0">
                <a:latin typeface="Courier New" panose="02070309020205020404" pitchFamily="49" charset="0"/>
                <a:cs typeface="Courier New" panose="02070309020205020404" pitchFamily="49" charset="0"/>
              </a:rPr>
              <a:t>  SET </a:t>
            </a:r>
            <a:r>
              <a:rPr lang="en-US" altLang="en-US" sz="1400" dirty="0" err="1">
                <a:latin typeface="Courier New" panose="02070309020205020404" pitchFamily="49" charset="0"/>
                <a:cs typeface="Courier New" panose="02070309020205020404" pitchFamily="49" charset="0"/>
              </a:rPr>
              <a:t>OD.discount</a:t>
            </a:r>
            <a:r>
              <a:rPr lang="en-US" altLang="en-US" sz="1400" dirty="0">
                <a:latin typeface="Courier New" panose="02070309020205020404" pitchFamily="49" charset="0"/>
                <a:cs typeface="Courier New" panose="02070309020205020404" pitchFamily="49" charset="0"/>
              </a:rPr>
              <a:t> -= 0.05 </a:t>
            </a:r>
          </a:p>
          <a:p>
            <a:pPr marL="0" indent="0" algn="just">
              <a:buNone/>
            </a:pPr>
            <a:r>
              <a:rPr lang="en-US" altLang="en-US" sz="1400" dirty="0">
                <a:latin typeface="Courier New" panose="02070309020205020404" pitchFamily="49" charset="0"/>
                <a:cs typeface="Courier New" panose="02070309020205020404" pitchFamily="49" charset="0"/>
              </a:rPr>
              <a:t>FROM </a:t>
            </a:r>
            <a:r>
              <a:rPr lang="en-US" altLang="en-US" sz="1400" dirty="0" err="1">
                <a:latin typeface="Courier New" panose="02070309020205020404" pitchFamily="49" charset="0"/>
                <a:cs typeface="Courier New" panose="02070309020205020404" pitchFamily="49" charset="0"/>
              </a:rPr>
              <a:t>Sales.MyCustomers</a:t>
            </a:r>
            <a:r>
              <a:rPr lang="en-US" altLang="en-US" sz="1400" dirty="0">
                <a:latin typeface="Courier New" panose="02070309020205020404" pitchFamily="49" charset="0"/>
                <a:cs typeface="Courier New" panose="02070309020205020404" pitchFamily="49" charset="0"/>
              </a:rPr>
              <a:t> AS C </a:t>
            </a:r>
          </a:p>
          <a:p>
            <a:pPr marL="0" indent="0" algn="just">
              <a:buNone/>
            </a:pPr>
            <a:r>
              <a:rPr lang="en-US" altLang="en-US" sz="1400" dirty="0">
                <a:latin typeface="Courier New" panose="02070309020205020404" pitchFamily="49" charset="0"/>
                <a:cs typeface="Courier New" panose="02070309020205020404" pitchFamily="49" charset="0"/>
              </a:rPr>
              <a:t>  INNER JOIN </a:t>
            </a:r>
            <a:r>
              <a:rPr lang="en-US" altLang="en-US" sz="1400" dirty="0" err="1">
                <a:latin typeface="Courier New" panose="02070309020205020404" pitchFamily="49" charset="0"/>
                <a:cs typeface="Courier New" panose="02070309020205020404" pitchFamily="49" charset="0"/>
              </a:rPr>
              <a:t>Sales.MyOrders</a:t>
            </a:r>
            <a:r>
              <a:rPr lang="en-US" altLang="en-US" sz="1400" dirty="0">
                <a:latin typeface="Courier New" panose="02070309020205020404" pitchFamily="49" charset="0"/>
                <a:cs typeface="Courier New" panose="02070309020205020404" pitchFamily="49" charset="0"/>
              </a:rPr>
              <a:t> AS O </a:t>
            </a:r>
          </a:p>
          <a:p>
            <a:pPr marL="0" indent="0" algn="just">
              <a:buNone/>
            </a:pPr>
            <a:r>
              <a:rPr lang="en-US" altLang="en-US" sz="1400" dirty="0">
                <a:latin typeface="Courier New" panose="02070309020205020404" pitchFamily="49" charset="0"/>
                <a:cs typeface="Courier New" panose="02070309020205020404" pitchFamily="49" charset="0"/>
              </a:rPr>
              <a:t>    ON </a:t>
            </a:r>
            <a:r>
              <a:rPr lang="en-US" altLang="en-US" sz="1400" dirty="0" err="1">
                <a:latin typeface="Courier New" panose="02070309020205020404" pitchFamily="49" charset="0"/>
                <a:cs typeface="Courier New" panose="02070309020205020404" pitchFamily="49" charset="0"/>
              </a:rPr>
              <a:t>C.custid</a:t>
            </a:r>
            <a:r>
              <a:rPr lang="en-US" altLang="en-US" sz="1400" dirty="0">
                <a:latin typeface="Courier New" panose="02070309020205020404" pitchFamily="49" charset="0"/>
                <a:cs typeface="Courier New" panose="02070309020205020404" pitchFamily="49" charset="0"/>
              </a:rPr>
              <a:t> = </a:t>
            </a:r>
            <a:r>
              <a:rPr lang="en-US" altLang="en-US" sz="1400" dirty="0" err="1">
                <a:latin typeface="Courier New" panose="02070309020205020404" pitchFamily="49" charset="0"/>
                <a:cs typeface="Courier New" panose="02070309020205020404" pitchFamily="49" charset="0"/>
              </a:rPr>
              <a:t>O.custid</a:t>
            </a:r>
            <a:r>
              <a:rPr lang="en-US" altLang="en-US" sz="1400" dirty="0">
                <a:latin typeface="Courier New" panose="02070309020205020404" pitchFamily="49" charset="0"/>
                <a:cs typeface="Courier New" panose="02070309020205020404" pitchFamily="49" charset="0"/>
              </a:rPr>
              <a:t> </a:t>
            </a:r>
          </a:p>
          <a:p>
            <a:pPr marL="0" indent="0" algn="just">
              <a:buNone/>
            </a:pPr>
            <a:r>
              <a:rPr lang="en-US" altLang="en-US" sz="1400" dirty="0">
                <a:latin typeface="Courier New" panose="02070309020205020404" pitchFamily="49" charset="0"/>
                <a:cs typeface="Courier New" panose="02070309020205020404" pitchFamily="49" charset="0"/>
              </a:rPr>
              <a:t>  INNER JOIN </a:t>
            </a:r>
            <a:r>
              <a:rPr lang="en-US" altLang="en-US" sz="1400" dirty="0" err="1">
                <a:latin typeface="Courier New" panose="02070309020205020404" pitchFamily="49" charset="0"/>
                <a:cs typeface="Courier New" panose="02070309020205020404" pitchFamily="49" charset="0"/>
              </a:rPr>
              <a:t>Sales.MyOrderDetails</a:t>
            </a:r>
            <a:r>
              <a:rPr lang="en-US" altLang="en-US" sz="1400" dirty="0">
                <a:latin typeface="Courier New" panose="02070309020205020404" pitchFamily="49" charset="0"/>
                <a:cs typeface="Courier New" panose="02070309020205020404" pitchFamily="49" charset="0"/>
              </a:rPr>
              <a:t> AS OD </a:t>
            </a:r>
          </a:p>
          <a:p>
            <a:pPr marL="0" indent="0" algn="just">
              <a:buNone/>
            </a:pPr>
            <a:r>
              <a:rPr lang="en-US" altLang="en-US" sz="1400" dirty="0">
                <a:latin typeface="Courier New" panose="02070309020205020404" pitchFamily="49" charset="0"/>
                <a:cs typeface="Courier New" panose="02070309020205020404" pitchFamily="49" charset="0"/>
              </a:rPr>
              <a:t>    ON </a:t>
            </a:r>
            <a:r>
              <a:rPr lang="en-US" altLang="en-US" sz="1400" dirty="0" err="1">
                <a:latin typeface="Courier New" panose="02070309020205020404" pitchFamily="49" charset="0"/>
                <a:cs typeface="Courier New" panose="02070309020205020404" pitchFamily="49" charset="0"/>
              </a:rPr>
              <a:t>O.orderid</a:t>
            </a:r>
            <a:r>
              <a:rPr lang="en-US" altLang="en-US" sz="1400" dirty="0">
                <a:latin typeface="Courier New" panose="02070309020205020404" pitchFamily="49" charset="0"/>
                <a:cs typeface="Courier New" panose="02070309020205020404" pitchFamily="49" charset="0"/>
              </a:rPr>
              <a:t> = </a:t>
            </a:r>
            <a:r>
              <a:rPr lang="en-US" altLang="en-US" sz="1400" dirty="0" err="1">
                <a:latin typeface="Courier New" panose="02070309020205020404" pitchFamily="49" charset="0"/>
                <a:cs typeface="Courier New" panose="02070309020205020404" pitchFamily="49" charset="0"/>
              </a:rPr>
              <a:t>OD.orderid</a:t>
            </a:r>
            <a:r>
              <a:rPr lang="en-US" altLang="en-US" sz="1400" dirty="0">
                <a:latin typeface="Courier New" panose="02070309020205020404" pitchFamily="49" charset="0"/>
                <a:cs typeface="Courier New" panose="02070309020205020404" pitchFamily="49" charset="0"/>
              </a:rPr>
              <a:t> </a:t>
            </a:r>
          </a:p>
          <a:p>
            <a:pPr marL="0" indent="0" algn="just">
              <a:buNone/>
            </a:pPr>
            <a:r>
              <a:rPr lang="en-US" altLang="en-US" sz="1400" dirty="0">
                <a:latin typeface="Courier New" panose="02070309020205020404" pitchFamily="49" charset="0"/>
                <a:cs typeface="Courier New" panose="02070309020205020404" pitchFamily="49" charset="0"/>
              </a:rPr>
              <a:t>WHERE </a:t>
            </a:r>
            <a:r>
              <a:rPr lang="en-US" altLang="en-US" sz="1400" dirty="0" err="1">
                <a:latin typeface="Courier New" panose="02070309020205020404" pitchFamily="49" charset="0"/>
                <a:cs typeface="Courier New" panose="02070309020205020404" pitchFamily="49" charset="0"/>
              </a:rPr>
              <a:t>C.country</a:t>
            </a:r>
            <a:r>
              <a:rPr lang="en-US" altLang="en-US" sz="1400" dirty="0">
                <a:latin typeface="Courier New" panose="02070309020205020404" pitchFamily="49" charset="0"/>
                <a:cs typeface="Courier New" panose="02070309020205020404" pitchFamily="49" charset="0"/>
              </a:rPr>
              <a:t> = </a:t>
            </a:r>
            <a:r>
              <a:rPr lang="en-US" altLang="en-US" sz="1400" dirty="0" err="1">
                <a:latin typeface="Courier New" panose="02070309020205020404" pitchFamily="49" charset="0"/>
                <a:cs typeface="Courier New" panose="02070309020205020404" pitchFamily="49" charset="0"/>
              </a:rPr>
              <a:t>N'Norway</a:t>
            </a:r>
            <a:r>
              <a:rPr lang="en-US" alt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1009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NonDeterministic</a:t>
            </a:r>
            <a:r>
              <a:rPr lang="en-US" dirty="0"/>
              <a:t> Update.</a:t>
            </a:r>
            <a:endParaRPr lang="en-GB" altLang="en-US" dirty="0" smtClean="0"/>
          </a:p>
        </p:txBody>
      </p:sp>
      <p:sp>
        <p:nvSpPr>
          <p:cNvPr id="3" name="Content Placeholder 2"/>
          <p:cNvSpPr>
            <a:spLocks noGrp="1"/>
          </p:cNvSpPr>
          <p:nvPr>
            <p:ph idx="1"/>
          </p:nvPr>
        </p:nvSpPr>
        <p:spPr/>
        <p:txBody>
          <a:bodyPr numCol="1">
            <a:noAutofit/>
          </a:bodyPr>
          <a:lstStyle/>
          <a:p>
            <a:pPr marL="0" indent="0" algn="just">
              <a:buNone/>
            </a:pPr>
            <a:r>
              <a:rPr lang="en-US" sz="2000" dirty="0" smtClean="0">
                <a:cs typeface="Arial" panose="020B0604020202020204" pitchFamily="34" charset="0"/>
              </a:rPr>
              <a:t>WHAT - T-SQL UPDATE syntax based on joins can be non-deterministic.</a:t>
            </a:r>
          </a:p>
          <a:p>
            <a:pPr marL="0" indent="0" algn="just">
              <a:buNone/>
            </a:pPr>
            <a:r>
              <a:rPr lang="en-US" sz="2000" dirty="0" smtClean="0">
                <a:cs typeface="Arial" panose="020B0604020202020204" pitchFamily="34" charset="0"/>
              </a:rPr>
              <a:t>WHEN -The statement is nondeterministic when multiple source rows match one target row.</a:t>
            </a:r>
          </a:p>
          <a:p>
            <a:pPr marL="0" indent="0" algn="just">
              <a:buNone/>
            </a:pPr>
            <a:r>
              <a:rPr lang="en-US" sz="2000" dirty="0" smtClean="0">
                <a:cs typeface="Arial" panose="020B0604020202020204" pitchFamily="34" charset="0"/>
              </a:rPr>
              <a:t>ACTION -  SQL Server doesn’t generate an error or even a warning. </a:t>
            </a:r>
          </a:p>
          <a:p>
            <a:pPr marL="0" indent="0" algn="just">
              <a:buNone/>
            </a:pPr>
            <a:r>
              <a:rPr lang="en-US" sz="2000" dirty="0" smtClean="0">
                <a:cs typeface="Arial" panose="020B0604020202020204" pitchFamily="34" charset="0"/>
              </a:rPr>
              <a:t>Instead, SQL Server silently performs a nondeterministic UPDATE where one of the source rows “wins”</a:t>
            </a:r>
            <a:r>
              <a:rPr lang="ru-RU" sz="2000" dirty="0" smtClean="0">
                <a:cs typeface="Arial" panose="020B0604020202020204" pitchFamily="34" charset="0"/>
              </a:rPr>
              <a:t> </a:t>
            </a:r>
            <a:r>
              <a:rPr lang="en-US" sz="2000" dirty="0" smtClean="0">
                <a:cs typeface="Arial" panose="020B0604020202020204" pitchFamily="34" charset="0"/>
              </a:rPr>
              <a:t>based on optimization scheme.</a:t>
            </a:r>
          </a:p>
          <a:p>
            <a:pPr marL="0" indent="0" algn="just">
              <a:buNone/>
            </a:pPr>
            <a:endParaRPr lang="en-GB" sz="2000" dirty="0">
              <a:solidFill>
                <a:schemeClr val="tx1"/>
              </a:solidFill>
              <a:cs typeface="Arial" panose="020B0604020202020204" pitchFamily="34" charset="0"/>
            </a:endParaRPr>
          </a:p>
        </p:txBody>
      </p:sp>
    </p:spTree>
    <p:extLst>
      <p:ext uri="{BB962C8B-B14F-4D97-AF65-F5344CB8AC3E}">
        <p14:creationId xmlns:p14="http://schemas.microsoft.com/office/powerpoint/2010/main" val="33485058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Merge</a:t>
            </a:r>
            <a:endParaRPr lang="en-GB" altLang="en-US" dirty="0" smtClean="0"/>
          </a:p>
        </p:txBody>
      </p:sp>
      <p:sp>
        <p:nvSpPr>
          <p:cNvPr id="3" name="Content Placeholder 2"/>
          <p:cNvSpPr>
            <a:spLocks noGrp="1"/>
          </p:cNvSpPr>
          <p:nvPr>
            <p:ph idx="1"/>
          </p:nvPr>
        </p:nvSpPr>
        <p:spPr/>
        <p:txBody>
          <a:bodyPr numCol="1">
            <a:noAutofit/>
          </a:bodyPr>
          <a:lstStyle/>
          <a:p>
            <a:pPr algn="just"/>
            <a:r>
              <a:rPr lang="en-US" sz="2000" dirty="0">
                <a:cs typeface="Arial" panose="020B0604020202020204" pitchFamily="34" charset="0"/>
              </a:rPr>
              <a:t>With the MERGE statement, you can MERGE data from a source table or table expression into a target table. </a:t>
            </a:r>
            <a:endParaRPr lang="en-US" sz="2000" dirty="0" smtClean="0">
              <a:cs typeface="Arial" panose="020B0604020202020204" pitchFamily="34" charset="0"/>
            </a:endParaRPr>
          </a:p>
          <a:p>
            <a:pPr algn="just"/>
            <a:r>
              <a:rPr lang="en-US" sz="2000" dirty="0" smtClean="0">
                <a:cs typeface="Arial" panose="020B0604020202020204" pitchFamily="34" charset="0"/>
              </a:rPr>
              <a:t>It is known as “UPSERT” statement (Update + Insert) but it is far more powerful than just that.</a:t>
            </a:r>
          </a:p>
          <a:p>
            <a:pPr algn="just"/>
            <a:r>
              <a:rPr lang="en-US" sz="2000" dirty="0"/>
              <a:t>MERGE statement works best when the two tables have a complex mixture of matching characteristics. For example, inserting a row if it does not exist, or updating the row if it does match. When simply updating one table based on the rows of another table, improved performance and scalability can be achieved with basic INSERT, UPDATE, and DELETE statements.</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98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Aggregate Functions</a:t>
            </a:r>
            <a:endParaRPr lang="en-GB" dirty="0"/>
          </a:p>
        </p:txBody>
      </p:sp>
      <p:sp>
        <p:nvSpPr>
          <p:cNvPr id="3" name="Content Placeholder 2"/>
          <p:cNvSpPr>
            <a:spLocks noGrp="1"/>
          </p:cNvSpPr>
          <p:nvPr>
            <p:ph idx="1"/>
          </p:nvPr>
        </p:nvSpPr>
        <p:spPr/>
        <p:txBody>
          <a:bodyPr numCol="1">
            <a:noAutofit/>
          </a:bodyPr>
          <a:lstStyle/>
          <a:p>
            <a:r>
              <a:rPr lang="en-GB" altLang="en-US" sz="2400" dirty="0"/>
              <a:t>Aggregate functions compute summaries of data in a table</a:t>
            </a:r>
          </a:p>
          <a:p>
            <a:pPr lvl="1"/>
            <a:r>
              <a:rPr lang="en-GB" altLang="en-US" sz="2000" dirty="0"/>
              <a:t>Most aggregate functions (all except </a:t>
            </a:r>
            <a:r>
              <a:rPr lang="en-GB" altLang="en-US" sz="2000" b="1" dirty="0">
                <a:latin typeface="Courier New" panose="02070309020205020404" pitchFamily="49" charset="0"/>
              </a:rPr>
              <a:t>COUNT</a:t>
            </a:r>
            <a:r>
              <a:rPr lang="en-GB" altLang="en-US" sz="2000" dirty="0"/>
              <a:t>) work on a single column of numeric data</a:t>
            </a:r>
          </a:p>
          <a:p>
            <a:pPr lvl="1"/>
            <a:r>
              <a:rPr lang="en-GB" altLang="en-US" sz="2000" dirty="0"/>
              <a:t>Use an alias to name the </a:t>
            </a:r>
            <a:r>
              <a:rPr lang="en-GB" altLang="en-US" sz="2000" dirty="0" smtClean="0"/>
              <a:t>result</a:t>
            </a:r>
          </a:p>
          <a:p>
            <a:r>
              <a:rPr lang="en-GB" altLang="en-US" sz="2400" dirty="0"/>
              <a:t>Aggregate functions</a:t>
            </a:r>
          </a:p>
          <a:p>
            <a:pPr lvl="1"/>
            <a:r>
              <a:rPr lang="en-GB" altLang="en-US" sz="2000" b="1" dirty="0">
                <a:latin typeface="Courier New" panose="02070309020205020404" pitchFamily="49" charset="0"/>
              </a:rPr>
              <a:t>COUNT</a:t>
            </a:r>
            <a:r>
              <a:rPr lang="en-GB" altLang="en-US" sz="2000" dirty="0"/>
              <a:t>: The number of rows</a:t>
            </a:r>
          </a:p>
          <a:p>
            <a:pPr lvl="1"/>
            <a:r>
              <a:rPr lang="en-GB" altLang="en-US" sz="2000" b="1" dirty="0">
                <a:latin typeface="Courier New" panose="02070309020205020404" pitchFamily="49" charset="0"/>
              </a:rPr>
              <a:t>SUM</a:t>
            </a:r>
            <a:r>
              <a:rPr lang="en-GB" altLang="en-US" sz="2000" dirty="0"/>
              <a:t>: The sum of the entries in a column</a:t>
            </a:r>
          </a:p>
          <a:p>
            <a:pPr lvl="1"/>
            <a:r>
              <a:rPr lang="en-GB" altLang="en-US" sz="2000" b="1" dirty="0">
                <a:latin typeface="Courier New" panose="02070309020205020404" pitchFamily="49" charset="0"/>
              </a:rPr>
              <a:t>AVG</a:t>
            </a:r>
            <a:r>
              <a:rPr lang="en-GB" altLang="en-US" sz="2000" dirty="0"/>
              <a:t>: The average entry in a column</a:t>
            </a:r>
          </a:p>
          <a:p>
            <a:pPr lvl="1"/>
            <a:r>
              <a:rPr lang="en-GB" altLang="en-US" sz="2000" b="1" dirty="0">
                <a:latin typeface="Courier New" panose="02070309020205020404" pitchFamily="49" charset="0"/>
              </a:rPr>
              <a:t>MIN</a:t>
            </a:r>
            <a:r>
              <a:rPr lang="en-GB" altLang="en-US" sz="2000" dirty="0"/>
              <a:t>, </a:t>
            </a:r>
            <a:r>
              <a:rPr lang="en-GB" altLang="en-US" sz="2000" b="1" dirty="0">
                <a:latin typeface="Courier New" panose="02070309020205020404" pitchFamily="49" charset="0"/>
              </a:rPr>
              <a:t>MAX</a:t>
            </a:r>
            <a:r>
              <a:rPr lang="en-GB" altLang="en-US" sz="2000" dirty="0"/>
              <a:t>: The minimum and maximum entries in a column</a:t>
            </a:r>
          </a:p>
          <a:p>
            <a:pPr marL="342900" lvl="1" indent="0">
              <a:buNone/>
            </a:pPr>
            <a:endParaRPr lang="en-GB" altLang="en-US" sz="2000" dirty="0"/>
          </a:p>
        </p:txBody>
      </p:sp>
    </p:spTree>
    <p:extLst>
      <p:ext uri="{BB962C8B-B14F-4D97-AF65-F5344CB8AC3E}">
        <p14:creationId xmlns:p14="http://schemas.microsoft.com/office/powerpoint/2010/main" val="21525260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Merge. MERGE SYNTAX.</a:t>
            </a:r>
            <a:endParaRPr lang="en-GB" altLang="en-US" dirty="0" smtClean="0"/>
          </a:p>
        </p:txBody>
      </p:sp>
      <p:sp>
        <p:nvSpPr>
          <p:cNvPr id="3" name="Content Placeholder 2"/>
          <p:cNvSpPr>
            <a:spLocks noGrp="1"/>
          </p:cNvSpPr>
          <p:nvPr>
            <p:ph idx="1"/>
          </p:nvPr>
        </p:nvSpPr>
        <p:spPr/>
        <p:txBody>
          <a:bodyPr numCol="1">
            <a:noAutofit/>
          </a:bodyPr>
          <a:lstStyle/>
          <a:p>
            <a:pPr marL="0" indent="0">
              <a:buNone/>
            </a:pPr>
            <a:r>
              <a:rPr lang="en-US" sz="1600" dirty="0">
                <a:latin typeface="Courier New" panose="02070309020205020404" pitchFamily="49" charset="0"/>
                <a:cs typeface="Courier New" panose="02070309020205020404" pitchFamily="49" charset="0"/>
              </a:rPr>
              <a:t>MERGE INTO </a:t>
            </a:r>
            <a:r>
              <a:rPr lang="en-US" sz="1600" b="1" dirty="0">
                <a:latin typeface="Courier New" panose="02070309020205020404" pitchFamily="49" charset="0"/>
                <a:cs typeface="Courier New" panose="02070309020205020404" pitchFamily="49" charset="0"/>
              </a:rPr>
              <a:t>&lt;target table&gt; </a:t>
            </a:r>
            <a:r>
              <a:rPr lang="en-US" sz="1600" dirty="0">
                <a:latin typeface="Courier New" panose="02070309020205020404" pitchFamily="49" charset="0"/>
                <a:cs typeface="Courier New" panose="02070309020205020404" pitchFamily="49" charset="0"/>
              </a:rPr>
              <a:t>AS TGT </a:t>
            </a:r>
          </a:p>
          <a:p>
            <a:pPr marL="0" indent="0">
              <a:buNone/>
            </a:pPr>
            <a:r>
              <a:rPr lang="en-US" sz="1600" dirty="0">
                <a:latin typeface="Courier New" panose="02070309020205020404" pitchFamily="49" charset="0"/>
                <a:cs typeface="Courier New" panose="02070309020205020404" pitchFamily="49" charset="0"/>
              </a:rPr>
              <a:t>USING </a:t>
            </a:r>
            <a:r>
              <a:rPr lang="en-US" sz="1600" b="1" dirty="0">
                <a:latin typeface="Courier New" panose="02070309020205020404" pitchFamily="49" charset="0"/>
                <a:cs typeface="Courier New" panose="02070309020205020404" pitchFamily="49" charset="0"/>
              </a:rPr>
              <a:t>&lt;source table&gt; </a:t>
            </a:r>
            <a:r>
              <a:rPr lang="en-US" sz="1600" dirty="0">
                <a:latin typeface="Courier New" panose="02070309020205020404" pitchFamily="49" charset="0"/>
                <a:cs typeface="Courier New" panose="02070309020205020404" pitchFamily="49" charset="0"/>
              </a:rPr>
              <a:t>AS SRC </a:t>
            </a:r>
          </a:p>
          <a:p>
            <a:pPr marL="0" indent="0">
              <a:buNone/>
            </a:pPr>
            <a:r>
              <a:rPr lang="en-US" sz="1600" dirty="0">
                <a:latin typeface="Courier New" panose="02070309020205020404" pitchFamily="49" charset="0"/>
                <a:cs typeface="Courier New" panose="02070309020205020404" pitchFamily="49" charset="0"/>
              </a:rPr>
              <a:t>  ON </a:t>
            </a:r>
            <a:r>
              <a:rPr lang="en-US" sz="1600" b="1" dirty="0">
                <a:latin typeface="Courier New" panose="02070309020205020404" pitchFamily="49" charset="0"/>
                <a:cs typeface="Courier New" panose="02070309020205020404" pitchFamily="49" charset="0"/>
              </a:rPr>
              <a:t>&lt;merge predicate&gt; </a:t>
            </a:r>
          </a:p>
          <a:p>
            <a:pPr marL="0" indent="0">
              <a:buNone/>
            </a:pPr>
            <a:r>
              <a:rPr lang="en-US" sz="1600" dirty="0">
                <a:latin typeface="Courier New" panose="02070309020205020404" pitchFamily="49" charset="0"/>
                <a:cs typeface="Courier New" panose="02070309020205020404" pitchFamily="49" charset="0"/>
              </a:rPr>
              <a:t>WHEN MATCHED [AND </a:t>
            </a:r>
            <a:r>
              <a:rPr lang="en-US" sz="1600" b="1" dirty="0">
                <a:latin typeface="Courier New" panose="02070309020205020404" pitchFamily="49" charset="0"/>
                <a:cs typeface="Courier New" panose="02070309020205020404" pitchFamily="49" charset="0"/>
              </a:rPr>
              <a:t>&lt;predicate</a:t>
            </a:r>
            <a:r>
              <a:rPr lang="en-US" sz="1600" b="1" dirty="0" smtClean="0">
                <a:latin typeface="Courier New" panose="02070309020205020404" pitchFamily="49" charset="0"/>
                <a:cs typeface="Courier New" panose="02070309020205020404" pitchFamily="49" charset="0"/>
              </a:rPr>
              <a:t>&gt;</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two clauses allowed:  </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THEN </a:t>
            </a:r>
            <a:r>
              <a:rPr lang="en-US" sz="1600" b="1" dirty="0" smtClean="0">
                <a:latin typeface="Courier New" panose="02070309020205020404" pitchFamily="49" charset="0"/>
                <a:cs typeface="Courier New" panose="02070309020205020404" pitchFamily="49" charset="0"/>
              </a:rPr>
              <a:t>&lt;action&gt;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one with UPDATE one with DELETE </a:t>
            </a:r>
          </a:p>
          <a:p>
            <a:pPr marL="0" indent="0">
              <a:buNone/>
            </a:pPr>
            <a:r>
              <a:rPr lang="en-US" sz="1600" dirty="0">
                <a:latin typeface="Courier New" panose="02070309020205020404" pitchFamily="49" charset="0"/>
                <a:cs typeface="Courier New" panose="02070309020205020404" pitchFamily="49" charset="0"/>
              </a:rPr>
              <a:t>WHEN NOT MATCHED [</a:t>
            </a:r>
            <a:r>
              <a:rPr lang="en-US" sz="1600" b="1" dirty="0">
                <a:latin typeface="Courier New" panose="02070309020205020404" pitchFamily="49" charset="0"/>
                <a:cs typeface="Courier New" panose="02070309020205020404" pitchFamily="49" charset="0"/>
              </a:rPr>
              <a:t>BY TARGET</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AND </a:t>
            </a:r>
            <a:r>
              <a:rPr lang="en-US" sz="1600" b="1" dirty="0">
                <a:latin typeface="Courier New" panose="02070309020205020404" pitchFamily="49" charset="0"/>
                <a:cs typeface="Courier New" panose="02070309020205020404" pitchFamily="49" charset="0"/>
              </a:rPr>
              <a:t>&lt;predicate&gt;] </a:t>
            </a:r>
            <a:r>
              <a:rPr lang="en-US" sz="1600" dirty="0">
                <a:latin typeface="Courier New" panose="02070309020205020404" pitchFamily="49" charset="0"/>
                <a:cs typeface="Courier New" panose="02070309020205020404" pitchFamily="49" charset="0"/>
              </a:rPr>
              <a:t>-- one clause allowed: </a:t>
            </a:r>
          </a:p>
          <a:p>
            <a:pPr marL="0" indent="0">
              <a:buNone/>
            </a:pPr>
            <a:r>
              <a:rPr lang="en-US" sz="1600" dirty="0">
                <a:latin typeface="Courier New" panose="02070309020205020404" pitchFamily="49" charset="0"/>
                <a:cs typeface="Courier New" panose="02070309020205020404" pitchFamily="49" charset="0"/>
              </a:rPr>
              <a:t>   THEN </a:t>
            </a:r>
            <a:r>
              <a:rPr lang="en-US" sz="1600" b="1" dirty="0">
                <a:latin typeface="Courier New" panose="02070309020205020404" pitchFamily="49" charset="0"/>
                <a:cs typeface="Courier New" panose="02070309020205020404" pitchFamily="49" charset="0"/>
              </a:rPr>
              <a:t>INSERT</a:t>
            </a:r>
            <a:r>
              <a:rPr lang="en-US" sz="1600" dirty="0">
                <a:latin typeface="Courier New" panose="02070309020205020404" pitchFamily="49" charset="0"/>
                <a:cs typeface="Courier New" panose="02070309020205020404" pitchFamily="49" charset="0"/>
              </a:rPr>
              <a:t>...                                                  –-   if indicated, action must be INSERT </a:t>
            </a:r>
          </a:p>
          <a:p>
            <a:pPr marL="0" indent="0">
              <a:buNone/>
            </a:pPr>
            <a:r>
              <a:rPr lang="en-US" sz="1600" dirty="0">
                <a:latin typeface="Courier New" panose="02070309020205020404" pitchFamily="49" charset="0"/>
                <a:cs typeface="Courier New" panose="02070309020205020404" pitchFamily="49" charset="0"/>
              </a:rPr>
              <a:t>WHEN NOT MATCHED </a:t>
            </a:r>
            <a:r>
              <a:rPr lang="en-US" sz="1600" b="1" dirty="0">
                <a:latin typeface="Courier New" panose="02070309020205020404" pitchFamily="49" charset="0"/>
                <a:cs typeface="Courier New" panose="02070309020205020404" pitchFamily="49" charset="0"/>
              </a:rPr>
              <a:t>BY SOURCE</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AND </a:t>
            </a:r>
            <a:r>
              <a:rPr lang="en-US" sz="1600" b="1" dirty="0">
                <a:latin typeface="Courier New" panose="02070309020205020404" pitchFamily="49" charset="0"/>
                <a:cs typeface="Courier New" panose="02070309020205020404" pitchFamily="49" charset="0"/>
              </a:rPr>
              <a:t>&lt;predicate&gt;</a:t>
            </a:r>
            <a:r>
              <a:rPr lang="en-US" sz="1600" dirty="0">
                <a:latin typeface="Courier New" panose="02070309020205020404" pitchFamily="49" charset="0"/>
                <a:cs typeface="Courier New" panose="02070309020205020404" pitchFamily="49" charset="0"/>
              </a:rPr>
              <a:t>]   -- two clauses allowed: </a:t>
            </a:r>
          </a:p>
          <a:p>
            <a:pPr marL="0" indent="0">
              <a:buNone/>
            </a:pPr>
            <a:r>
              <a:rPr lang="en-US" sz="1600" dirty="0">
                <a:latin typeface="Courier New" panose="02070309020205020404" pitchFamily="49" charset="0"/>
                <a:cs typeface="Courier New" panose="02070309020205020404" pitchFamily="49" charset="0"/>
              </a:rPr>
              <a:t>  THEN </a:t>
            </a:r>
            <a:r>
              <a:rPr lang="en-US" sz="1600" b="1" dirty="0">
                <a:latin typeface="Courier New" panose="02070309020205020404" pitchFamily="49" charset="0"/>
                <a:cs typeface="Courier New" panose="02070309020205020404" pitchFamily="49" charset="0"/>
              </a:rPr>
              <a:t>&lt;action&gt;</a:t>
            </a:r>
            <a:r>
              <a:rPr lang="en-US" sz="1600" dirty="0">
                <a:latin typeface="Courier New" panose="02070309020205020404" pitchFamily="49" charset="0"/>
                <a:cs typeface="Courier New" panose="02070309020205020404" pitchFamily="49" charset="0"/>
              </a:rPr>
              <a:t>; </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23125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Merge. Demo.</a:t>
            </a:r>
            <a:endParaRPr lang="en-GB" altLang="en-US" dirty="0" smtClean="0"/>
          </a:p>
        </p:txBody>
      </p:sp>
      <p:sp>
        <p:nvSpPr>
          <p:cNvPr id="3" name="Content Placeholder 2"/>
          <p:cNvSpPr>
            <a:spLocks noGrp="1"/>
          </p:cNvSpPr>
          <p:nvPr>
            <p:ph idx="1"/>
          </p:nvPr>
        </p:nvSpPr>
        <p:spPr/>
        <p:txBody>
          <a:bodyPr numCol="1">
            <a:noAutofit/>
          </a:bodyPr>
          <a:lstStyle/>
          <a:p>
            <a:pPr marL="0" indent="0">
              <a:buNone/>
            </a:pPr>
            <a:r>
              <a:rPr lang="en-US" sz="1400" dirty="0">
                <a:latin typeface="Courier New" panose="02070309020205020404" pitchFamily="49" charset="0"/>
                <a:cs typeface="Courier New" panose="02070309020205020404" pitchFamily="49" charset="0"/>
              </a:rPr>
              <a:t>MERGE INTO </a:t>
            </a:r>
            <a:r>
              <a:rPr lang="en-US" sz="1400" dirty="0" err="1">
                <a:latin typeface="Courier New" panose="02070309020205020404" pitchFamily="49" charset="0"/>
                <a:cs typeface="Courier New" panose="02070309020205020404" pitchFamily="49" charset="0"/>
              </a:rPr>
              <a:t>dbo.Customers</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AS C</a:t>
            </a:r>
          </a:p>
          <a:p>
            <a:pPr marL="0" indent="0">
              <a:buNone/>
            </a:pPr>
            <a:r>
              <a:rPr lang="en-US" sz="1400" dirty="0">
                <a:latin typeface="Courier New" panose="02070309020205020404" pitchFamily="49" charset="0"/>
                <a:cs typeface="Courier New" panose="02070309020205020404" pitchFamily="49" charset="0"/>
              </a:rPr>
              <a:t>USING (SELECT   </a:t>
            </a:r>
            <a:r>
              <a:rPr lang="en-US" sz="1400" dirty="0" err="1">
                <a:latin typeface="Courier New" panose="02070309020205020404" pitchFamily="49" charset="0"/>
                <a:cs typeface="Courier New" panose="02070309020205020404" pitchFamily="49" charset="0"/>
              </a:rPr>
              <a:t>O.CustomerId</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o.PostalCode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RANK() OVER (PARTITION BY </a:t>
            </a:r>
            <a:r>
              <a:rPr lang="en-US" sz="1400" dirty="0" err="1">
                <a:latin typeface="Courier New" panose="02070309020205020404" pitchFamily="49" charset="0"/>
                <a:cs typeface="Courier New" panose="02070309020205020404" pitchFamily="49" charset="0"/>
              </a:rPr>
              <a:t>O.CustomerId</a:t>
            </a:r>
            <a:r>
              <a:rPr lang="en-US" sz="1400" dirty="0">
                <a:latin typeface="Courier New" panose="02070309020205020404" pitchFamily="49" charset="0"/>
                <a:cs typeface="Courier New" panose="02070309020205020404" pitchFamily="49" charset="0"/>
              </a:rPr>
              <a:t> ORDER BY COUNT(</a:t>
            </a:r>
            <a:r>
              <a:rPr lang="en-US" sz="1400" dirty="0" err="1">
                <a:latin typeface="Courier New" panose="02070309020205020404" pitchFamily="49" charset="0"/>
                <a:cs typeface="Courier New" panose="02070309020205020404" pitchFamily="49" charset="0"/>
              </a:rPr>
              <a:t>O.PostalCode</a:t>
            </a:r>
            <a:r>
              <a:rPr lang="en-US" sz="1400" dirty="0">
                <a:latin typeface="Courier New" panose="02070309020205020404" pitchFamily="49" charset="0"/>
                <a:cs typeface="Courier New" panose="02070309020205020404" pitchFamily="49" charset="0"/>
              </a:rPr>
              <a:t>) DESC) AS rank</a:t>
            </a:r>
          </a:p>
          <a:p>
            <a:pPr marL="0" indent="0">
              <a:buNone/>
            </a:pPr>
            <a:r>
              <a:rPr lang="en-US" sz="1400" dirty="0">
                <a:latin typeface="Courier New" panose="02070309020205020404" pitchFamily="49" charset="0"/>
                <a:cs typeface="Courier New" panose="02070309020205020404" pitchFamily="49" charset="0"/>
              </a:rPr>
              <a:t>       FROM     </a:t>
            </a:r>
            <a:r>
              <a:rPr lang="en-US" sz="1400" dirty="0" err="1">
                <a:latin typeface="Courier New" panose="02070309020205020404" pitchFamily="49" charset="0"/>
                <a:cs typeface="Courier New" panose="02070309020205020404" pitchFamily="49" charset="0"/>
              </a:rPr>
              <a:t>dbo.Orders</a:t>
            </a:r>
            <a:r>
              <a:rPr lang="en-US" sz="1400" dirty="0">
                <a:latin typeface="Courier New" panose="02070309020205020404" pitchFamily="49" charset="0"/>
                <a:cs typeface="Courier New" panose="02070309020205020404" pitchFamily="49" charset="0"/>
              </a:rPr>
              <a:t> AS O</a:t>
            </a:r>
          </a:p>
          <a:p>
            <a:pPr marL="0" indent="0">
              <a:buNone/>
            </a:pPr>
            <a:r>
              <a:rPr lang="en-US" sz="1400" dirty="0">
                <a:latin typeface="Courier New" panose="02070309020205020404" pitchFamily="49" charset="0"/>
                <a:cs typeface="Courier New" panose="02070309020205020404" pitchFamily="49" charset="0"/>
              </a:rPr>
              <a:t>       GROUP BY </a:t>
            </a:r>
            <a:r>
              <a:rPr lang="en-US" sz="1400" dirty="0" err="1">
                <a:latin typeface="Courier New" panose="02070309020205020404" pitchFamily="49" charset="0"/>
                <a:cs typeface="Courier New" panose="02070309020205020404" pitchFamily="49" charset="0"/>
              </a:rPr>
              <a:t>O.CustomerId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o.PostalCode</a:t>
            </a:r>
            <a:r>
              <a:rPr lang="en-US" sz="1400" dirty="0">
                <a:latin typeface="Courier New" panose="02070309020205020404" pitchFamily="49" charset="0"/>
                <a:cs typeface="Courier New" panose="02070309020205020404" pitchFamily="49" charset="0"/>
              </a:rPr>
              <a:t>) AS O ON </a:t>
            </a:r>
            <a:r>
              <a:rPr lang="en-US" sz="1400" dirty="0" err="1">
                <a:latin typeface="Courier New" panose="02070309020205020404" pitchFamily="49" charset="0"/>
                <a:cs typeface="Courier New" panose="02070309020205020404" pitchFamily="49" charset="0"/>
              </a:rPr>
              <a:t>O.CustomerId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c.Id</a:t>
            </a: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WHEN MATCHED AND </a:t>
            </a:r>
            <a:r>
              <a:rPr lang="en-US" sz="1400" dirty="0" err="1">
                <a:latin typeface="Courier New" panose="02070309020205020404" pitchFamily="49" charset="0"/>
                <a:cs typeface="Courier New" panose="02070309020205020404" pitchFamily="49" charset="0"/>
              </a:rPr>
              <a:t>O.rank</a:t>
            </a:r>
            <a:r>
              <a:rPr lang="en-US" sz="1400" dirty="0">
                <a:latin typeface="Courier New" panose="02070309020205020404" pitchFamily="49" charset="0"/>
                <a:cs typeface="Courier New" panose="02070309020205020404" pitchFamily="49" charset="0"/>
              </a:rPr>
              <a:t> = 1 THEN UPDATE </a:t>
            </a:r>
          </a:p>
          <a:p>
            <a:pPr marL="0" indent="0">
              <a:buNone/>
            </a:pPr>
            <a:r>
              <a:rPr lang="en-US" sz="1400" dirty="0">
                <a:latin typeface="Courier New" panose="02070309020205020404" pitchFamily="49" charset="0"/>
                <a:cs typeface="Courier New" panose="02070309020205020404" pitchFamily="49" charset="0"/>
              </a:rPr>
              <a:t>    SET </a:t>
            </a:r>
            <a:r>
              <a:rPr lang="en-US" sz="1400" dirty="0" err="1">
                <a:latin typeface="Courier New" panose="02070309020205020404" pitchFamily="49" charset="0"/>
                <a:cs typeface="Courier New" panose="02070309020205020404" pitchFamily="49" charset="0"/>
              </a:rPr>
              <a:t>c.DefaultPostalCode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o.PostalCode</a:t>
            </a: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WHEN NOT MATCHED BY SOURCE THEN UPDATE </a:t>
            </a:r>
          </a:p>
          <a:p>
            <a:pPr marL="0" indent="0">
              <a:buNone/>
            </a:pPr>
            <a:r>
              <a:rPr lang="en-US" sz="1400" dirty="0">
                <a:latin typeface="Courier New" panose="02070309020205020404" pitchFamily="49" charset="0"/>
                <a:cs typeface="Courier New" panose="02070309020205020404" pitchFamily="49" charset="0"/>
              </a:rPr>
              <a:t>    SET </a:t>
            </a:r>
            <a:r>
              <a:rPr lang="en-US" sz="1400" dirty="0" err="1">
                <a:latin typeface="Courier New" panose="02070309020205020404" pitchFamily="49" charset="0"/>
                <a:cs typeface="Courier New" panose="02070309020205020404" pitchFamily="49" charset="0"/>
              </a:rPr>
              <a:t>c.DefaultPostalCode</a:t>
            </a:r>
            <a:r>
              <a:rPr lang="en-US" sz="1400" dirty="0">
                <a:latin typeface="Courier New" panose="02070309020205020404" pitchFamily="49" charset="0"/>
                <a:cs typeface="Courier New" panose="02070309020205020404" pitchFamily="49" charset="0"/>
              </a:rPr>
              <a:t> = 1111;</a:t>
            </a:r>
          </a:p>
        </p:txBody>
      </p:sp>
    </p:spTree>
    <p:extLst>
      <p:ext uri="{BB962C8B-B14F-4D97-AF65-F5344CB8AC3E}">
        <p14:creationId xmlns:p14="http://schemas.microsoft.com/office/powerpoint/2010/main" val="865125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GB" altLang="en-US" dirty="0" smtClean="0"/>
          </a:p>
        </p:txBody>
      </p:sp>
      <p:sp>
        <p:nvSpPr>
          <p:cNvPr id="3" name="Content Placeholder 2"/>
          <p:cNvSpPr>
            <a:spLocks noGrp="1"/>
          </p:cNvSpPr>
          <p:nvPr>
            <p:ph idx="1"/>
          </p:nvPr>
        </p:nvSpPr>
        <p:spPr/>
        <p:txBody>
          <a:bodyPr numCol="1">
            <a:noAutofit/>
          </a:bodyPr>
          <a:lstStyle/>
          <a:p>
            <a:r>
              <a:rPr lang="en-US" sz="2000" dirty="0">
                <a:cs typeface="Courier New" panose="02070309020205020404" pitchFamily="49" charset="0"/>
              </a:rPr>
              <a:t>OUTPUT clause </a:t>
            </a:r>
            <a:r>
              <a:rPr lang="en-US" sz="2000" dirty="0" smtClean="0">
                <a:cs typeface="Courier New" panose="02070309020205020404" pitchFamily="49" charset="0"/>
              </a:rPr>
              <a:t>is </a:t>
            </a:r>
            <a:r>
              <a:rPr lang="en-US" sz="2000" dirty="0" err="1" smtClean="0">
                <a:cs typeface="Courier New" panose="02070309020205020404" pitchFamily="49" charset="0"/>
              </a:rPr>
              <a:t>destinated</a:t>
            </a:r>
            <a:r>
              <a:rPr lang="en-US" sz="2000" dirty="0" smtClean="0">
                <a:cs typeface="Courier New" panose="02070309020205020404" pitchFamily="49" charset="0"/>
              </a:rPr>
              <a:t> for </a:t>
            </a:r>
            <a:r>
              <a:rPr lang="en-US" sz="2000" dirty="0">
                <a:cs typeface="Courier New" panose="02070309020205020404" pitchFamily="49" charset="0"/>
              </a:rPr>
              <a:t>modification statements, which you can use to return information from modified </a:t>
            </a:r>
            <a:r>
              <a:rPr lang="en-US" sz="2000" dirty="0" smtClean="0">
                <a:cs typeface="Courier New" panose="02070309020205020404" pitchFamily="49" charset="0"/>
              </a:rPr>
              <a:t>rows</a:t>
            </a:r>
          </a:p>
          <a:p>
            <a:r>
              <a:rPr lang="en-US" sz="2000" dirty="0">
                <a:cs typeface="Courier New" panose="02070309020205020404" pitchFamily="49" charset="0"/>
              </a:rPr>
              <a:t>One difference from the SELECT clause is that, in the OUTPUT clause, when you refer to columns from the modified rows, you need to prefix the column names with the keywords </a:t>
            </a:r>
            <a:r>
              <a:rPr lang="en-US" sz="2000" b="1" dirty="0">
                <a:cs typeface="Courier New" panose="02070309020205020404" pitchFamily="49" charset="0"/>
              </a:rPr>
              <a:t>inserted</a:t>
            </a:r>
            <a:r>
              <a:rPr lang="en-US" sz="2000" dirty="0">
                <a:cs typeface="Courier New" panose="02070309020205020404" pitchFamily="49" charset="0"/>
              </a:rPr>
              <a:t> or </a:t>
            </a:r>
            <a:r>
              <a:rPr lang="en-US" sz="2000" b="1" dirty="0">
                <a:cs typeface="Courier New" panose="02070309020205020404" pitchFamily="49" charset="0"/>
              </a:rPr>
              <a:t>deleted</a:t>
            </a:r>
            <a:r>
              <a:rPr lang="en-US" sz="2000" dirty="0" smtClean="0">
                <a:cs typeface="Courier New" panose="02070309020205020404" pitchFamily="49" charset="0"/>
              </a:rPr>
              <a:t>.</a:t>
            </a:r>
          </a:p>
          <a:p>
            <a:r>
              <a:rPr lang="en-US" sz="2000" dirty="0" smtClean="0"/>
              <a:t>Results </a:t>
            </a:r>
            <a:r>
              <a:rPr lang="en-US" sz="2000" dirty="0"/>
              <a:t>can be returned to the processing application for use in such things as confirmation messages, archiving, and other such application requirements</a:t>
            </a:r>
            <a:endParaRPr lang="en-US" sz="2000" dirty="0">
              <a:cs typeface="Courier New" panose="02070309020205020404" pitchFamily="49" charset="0"/>
            </a:endParaRPr>
          </a:p>
        </p:txBody>
      </p:sp>
    </p:spTree>
    <p:extLst>
      <p:ext uri="{BB962C8B-B14F-4D97-AF65-F5344CB8AC3E}">
        <p14:creationId xmlns:p14="http://schemas.microsoft.com/office/powerpoint/2010/main" val="10670028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INSERT with OUTPUT</a:t>
            </a:r>
          </a:p>
        </p:txBody>
      </p:sp>
      <p:sp>
        <p:nvSpPr>
          <p:cNvPr id="3" name="Content Placeholder 2"/>
          <p:cNvSpPr>
            <a:spLocks noGrp="1"/>
          </p:cNvSpPr>
          <p:nvPr>
            <p:ph idx="1"/>
          </p:nvPr>
        </p:nvSpPr>
        <p:spPr/>
        <p:txBody>
          <a:bodyPr numCol="1">
            <a:noAutofit/>
          </a:bodyPr>
          <a:lstStyle/>
          <a:p>
            <a:pPr algn="just"/>
            <a:r>
              <a:rPr lang="en-US" sz="2000" dirty="0">
                <a:cs typeface="Courier New" panose="02070309020205020404" pitchFamily="49" charset="0"/>
              </a:rPr>
              <a:t>The OUTPUT clause can be used in an INSERT statement to return information from the inserted rows. </a:t>
            </a:r>
            <a:endParaRPr lang="en-US" sz="2000" dirty="0" smtClean="0">
              <a:cs typeface="Courier New" panose="02070309020205020404" pitchFamily="49" charset="0"/>
            </a:endParaRPr>
          </a:p>
          <a:p>
            <a:pPr algn="just"/>
            <a:r>
              <a:rPr lang="en-US" sz="2000" dirty="0" smtClean="0">
                <a:cs typeface="Courier New" panose="02070309020205020404" pitchFamily="49" charset="0"/>
              </a:rPr>
              <a:t>A </a:t>
            </a:r>
            <a:r>
              <a:rPr lang="en-US" sz="2000" dirty="0">
                <a:cs typeface="Courier New" panose="02070309020205020404" pitchFamily="49" charset="0"/>
              </a:rPr>
              <a:t>very practical use case is when you have a </a:t>
            </a:r>
            <a:r>
              <a:rPr lang="en-US" sz="2000" dirty="0" err="1">
                <a:cs typeface="Courier New" panose="02070309020205020404" pitchFamily="49" charset="0"/>
              </a:rPr>
              <a:t>multirow</a:t>
            </a:r>
            <a:r>
              <a:rPr lang="en-US" sz="2000" dirty="0">
                <a:cs typeface="Courier New" panose="02070309020205020404" pitchFamily="49" charset="0"/>
              </a:rPr>
              <a:t> INSERT statement that generates new keys by using the IDENTITY property or a sequence, and you need to know which new keys were generated</a:t>
            </a:r>
            <a:r>
              <a:rPr lang="en-US" sz="2000" dirty="0" smtClean="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INSERT INTO </a:t>
            </a:r>
            <a:r>
              <a:rPr lang="en-US" sz="1400" dirty="0" err="1">
                <a:latin typeface="Courier New" panose="02070309020205020404" pitchFamily="49" charset="0"/>
                <a:cs typeface="Courier New" panose="02070309020205020404" pitchFamily="49" charset="0"/>
              </a:rPr>
              <a:t>Sales.MyOrders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custid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orderdate</a:t>
            </a:r>
            <a:r>
              <a:rPr lang="en-US" sz="1400" dirty="0">
                <a:latin typeface="Courier New" panose="02070309020205020404" pitchFamily="49" charset="0"/>
                <a:cs typeface="Courier New" panose="02070309020205020404" pitchFamily="49" charset="0"/>
              </a:rPr>
              <a:t>)</a:t>
            </a: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OUTPUT </a:t>
            </a:r>
            <a:r>
              <a:rPr lang="en-US" sz="1400" dirty="0" err="1">
                <a:latin typeface="Courier New" panose="02070309020205020404" pitchFamily="49" charset="0"/>
                <a:cs typeface="Courier New" panose="02070309020205020404" pitchFamily="49" charset="0"/>
              </a:rPr>
              <a:t>inserted.orderid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inserted.custid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inserted.empid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inserted.orderdate</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custid</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empid</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orderdate</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Sales.Orders</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WHERE  </a:t>
            </a:r>
            <a:r>
              <a:rPr lang="en-US" sz="1400" dirty="0" err="1">
                <a:latin typeface="Courier New" panose="02070309020205020404" pitchFamily="49" charset="0"/>
                <a:cs typeface="Courier New" panose="02070309020205020404" pitchFamily="49" charset="0"/>
              </a:rPr>
              <a:t>shipcountry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N'Norway</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822062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DELETE with </a:t>
            </a:r>
            <a:r>
              <a:rPr lang="en-US" dirty="0"/>
              <a:t>OUTPUT</a:t>
            </a:r>
          </a:p>
        </p:txBody>
      </p:sp>
      <p:sp>
        <p:nvSpPr>
          <p:cNvPr id="3" name="Content Placeholder 2"/>
          <p:cNvSpPr>
            <a:spLocks noGrp="1"/>
          </p:cNvSpPr>
          <p:nvPr>
            <p:ph idx="1"/>
          </p:nvPr>
        </p:nvSpPr>
        <p:spPr/>
        <p:txBody>
          <a:bodyPr numCol="1">
            <a:noAutofit/>
          </a:bodyPr>
          <a:lstStyle/>
          <a:p>
            <a:pPr algn="just"/>
            <a:r>
              <a:rPr lang="en-US" sz="2000" dirty="0">
                <a:cs typeface="Courier New" panose="02070309020205020404" pitchFamily="49" charset="0"/>
              </a:rPr>
              <a:t>You can use the OUTPUT clause to return information from deleted rows in a DELETE statement. You need to prefix the columns that you refer to with the keyword deleted</a:t>
            </a:r>
            <a:r>
              <a:rPr lang="en-US" sz="2000" dirty="0" smtClean="0">
                <a:cs typeface="Courier New" panose="02070309020205020404" pitchFamily="49" charset="0"/>
              </a:rPr>
              <a:t>.</a:t>
            </a:r>
          </a:p>
          <a:p>
            <a:pPr algn="just"/>
            <a:endParaRPr lang="en-US" sz="2000" dirty="0">
              <a:cs typeface="Courier New" panose="02070309020205020404" pitchFamily="49" charset="0"/>
            </a:endParaRPr>
          </a:p>
          <a:p>
            <a:pPr marL="0" indent="0" algn="just">
              <a:buNone/>
            </a:pPr>
            <a:r>
              <a:rPr lang="en-US" sz="1500" dirty="0">
                <a:latin typeface="Courier New" panose="02070309020205020404" pitchFamily="49" charset="0"/>
                <a:cs typeface="Courier New" panose="02070309020205020404" pitchFamily="49" charset="0"/>
              </a:rPr>
              <a:t>DELETE </a:t>
            </a:r>
            <a:r>
              <a:rPr lang="en-US" sz="1500" dirty="0" err="1">
                <a:latin typeface="Courier New" panose="02070309020205020404" pitchFamily="49" charset="0"/>
                <a:cs typeface="Courier New" panose="02070309020205020404" pitchFamily="49" charset="0"/>
              </a:rPr>
              <a:t>Sales.MyOrders</a:t>
            </a:r>
            <a:endParaRPr lang="en-US" sz="1500" dirty="0">
              <a:latin typeface="Courier New" panose="02070309020205020404" pitchFamily="49" charset="0"/>
              <a:cs typeface="Courier New" panose="02070309020205020404" pitchFamily="49" charset="0"/>
            </a:endParaRPr>
          </a:p>
          <a:p>
            <a:pPr marL="0" indent="0" algn="just">
              <a:buNone/>
            </a:pPr>
            <a:r>
              <a:rPr lang="en-US" sz="1500" dirty="0">
                <a:latin typeface="Courier New" panose="02070309020205020404" pitchFamily="49" charset="0"/>
                <a:cs typeface="Courier New" panose="02070309020205020404" pitchFamily="49" charset="0"/>
              </a:rPr>
              <a:t>OUTPUT </a:t>
            </a:r>
            <a:r>
              <a:rPr lang="en-US" sz="1500" dirty="0" err="1">
                <a:latin typeface="Courier New" panose="02070309020205020404" pitchFamily="49" charset="0"/>
                <a:cs typeface="Courier New" panose="02070309020205020404" pitchFamily="49" charset="0"/>
              </a:rPr>
              <a:t>deleted.orderid</a:t>
            </a:r>
            <a:endParaRPr lang="en-US" sz="1500" dirty="0">
              <a:latin typeface="Courier New" panose="02070309020205020404" pitchFamily="49" charset="0"/>
              <a:cs typeface="Courier New" panose="02070309020205020404" pitchFamily="49" charset="0"/>
            </a:endParaRPr>
          </a:p>
          <a:p>
            <a:pPr marL="0" indent="0" algn="just">
              <a:buNone/>
            </a:pPr>
            <a:r>
              <a:rPr lang="en-US" sz="1500" dirty="0">
                <a:latin typeface="Courier New" panose="02070309020205020404" pitchFamily="49" charset="0"/>
                <a:cs typeface="Courier New" panose="02070309020205020404" pitchFamily="49" charset="0"/>
              </a:rPr>
              <a:t>WHERE  </a:t>
            </a:r>
            <a:r>
              <a:rPr lang="en-US" sz="1500" dirty="0" err="1">
                <a:latin typeface="Courier New" panose="02070309020205020404" pitchFamily="49" charset="0"/>
                <a:cs typeface="Courier New" panose="02070309020205020404" pitchFamily="49" charset="0"/>
              </a:rPr>
              <a:t>empid</a:t>
            </a:r>
            <a:r>
              <a:rPr lang="en-US" sz="1500" dirty="0">
                <a:latin typeface="Courier New" panose="02070309020205020404" pitchFamily="49" charset="0"/>
                <a:cs typeface="Courier New" panose="02070309020205020404" pitchFamily="49" charset="0"/>
              </a:rPr>
              <a:t> = 1;</a:t>
            </a:r>
          </a:p>
        </p:txBody>
      </p:sp>
    </p:spTree>
    <p:extLst>
      <p:ext uri="{BB962C8B-B14F-4D97-AF65-F5344CB8AC3E}">
        <p14:creationId xmlns:p14="http://schemas.microsoft.com/office/powerpoint/2010/main" val="14854380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with OUTPUT</a:t>
            </a:r>
          </a:p>
        </p:txBody>
      </p:sp>
      <p:sp>
        <p:nvSpPr>
          <p:cNvPr id="3" name="Content Placeholder 2"/>
          <p:cNvSpPr>
            <a:spLocks noGrp="1"/>
          </p:cNvSpPr>
          <p:nvPr>
            <p:ph idx="1"/>
          </p:nvPr>
        </p:nvSpPr>
        <p:spPr/>
        <p:txBody>
          <a:bodyPr numCol="1">
            <a:noAutofit/>
          </a:bodyPr>
          <a:lstStyle/>
          <a:p>
            <a:pPr algn="just"/>
            <a:r>
              <a:rPr lang="en-US" sz="2000" dirty="0">
                <a:cs typeface="Courier New" panose="02070309020205020404" pitchFamily="49" charset="0"/>
              </a:rPr>
              <a:t>You can use the OUTPUT clause to return information from modified rows in an UPDATE </a:t>
            </a:r>
            <a:r>
              <a:rPr lang="en-US" sz="2000" dirty="0" smtClean="0">
                <a:cs typeface="Courier New" panose="02070309020205020404" pitchFamily="49" charset="0"/>
              </a:rPr>
              <a:t>statement.</a:t>
            </a:r>
          </a:p>
          <a:p>
            <a:pPr algn="just"/>
            <a:r>
              <a:rPr lang="en-US" sz="2000" dirty="0" smtClean="0">
                <a:cs typeface="Courier New" panose="02070309020205020404" pitchFamily="49" charset="0"/>
              </a:rPr>
              <a:t>With </a:t>
            </a:r>
            <a:r>
              <a:rPr lang="en-US" sz="2000" dirty="0">
                <a:cs typeface="Courier New" panose="02070309020205020404" pitchFamily="49" charset="0"/>
              </a:rPr>
              <a:t>updated rows, you have access to both the old and the new images of the modified </a:t>
            </a:r>
            <a:r>
              <a:rPr lang="en-US" sz="2000" dirty="0" smtClean="0">
                <a:cs typeface="Courier New" panose="02070309020205020404" pitchFamily="49" charset="0"/>
              </a:rPr>
              <a:t>rows.</a:t>
            </a:r>
          </a:p>
          <a:p>
            <a:pPr algn="just"/>
            <a:r>
              <a:rPr lang="en-US" sz="2000" dirty="0" smtClean="0">
                <a:cs typeface="Courier New" panose="02070309020205020404" pitchFamily="49" charset="0"/>
              </a:rPr>
              <a:t>To </a:t>
            </a:r>
            <a:r>
              <a:rPr lang="en-US" sz="2000" dirty="0">
                <a:cs typeface="Courier New" panose="02070309020205020404" pitchFamily="49" charset="0"/>
              </a:rPr>
              <a:t>refer to columns </a:t>
            </a:r>
            <a:r>
              <a:rPr lang="en-US" sz="2000" b="1" dirty="0">
                <a:cs typeface="Courier New" panose="02070309020205020404" pitchFamily="49" charset="0"/>
              </a:rPr>
              <a:t>from the original state</a:t>
            </a:r>
            <a:r>
              <a:rPr lang="en-US" sz="2000" dirty="0">
                <a:cs typeface="Courier New" panose="02070309020205020404" pitchFamily="49" charset="0"/>
              </a:rPr>
              <a:t> of the row before the update, prefix the column names with the keyword </a:t>
            </a:r>
            <a:r>
              <a:rPr lang="en-US" sz="2000" b="1" dirty="0" smtClean="0">
                <a:cs typeface="Courier New" panose="02070309020205020404" pitchFamily="49" charset="0"/>
              </a:rPr>
              <a:t>deleted</a:t>
            </a:r>
            <a:r>
              <a:rPr lang="en-US" sz="2000" dirty="0" smtClean="0">
                <a:cs typeface="Courier New" panose="02070309020205020404" pitchFamily="49" charset="0"/>
              </a:rPr>
              <a:t>.</a:t>
            </a:r>
          </a:p>
          <a:p>
            <a:pPr algn="just"/>
            <a:r>
              <a:rPr lang="en-US" sz="2000" dirty="0" smtClean="0">
                <a:cs typeface="Courier New" panose="02070309020205020404" pitchFamily="49" charset="0"/>
              </a:rPr>
              <a:t>To </a:t>
            </a:r>
            <a:r>
              <a:rPr lang="en-US" sz="2000" dirty="0">
                <a:cs typeface="Courier New" panose="02070309020205020404" pitchFamily="49" charset="0"/>
              </a:rPr>
              <a:t>refer to columns </a:t>
            </a:r>
            <a:r>
              <a:rPr lang="en-US" sz="2000" b="1" dirty="0">
                <a:cs typeface="Courier New" panose="02070309020205020404" pitchFamily="49" charset="0"/>
              </a:rPr>
              <a:t>from the new state </a:t>
            </a:r>
            <a:r>
              <a:rPr lang="en-US" sz="2000" dirty="0">
                <a:cs typeface="Courier New" panose="02070309020205020404" pitchFamily="49" charset="0"/>
              </a:rPr>
              <a:t>of the row after the update, prefix the column names with the keyword </a:t>
            </a:r>
            <a:r>
              <a:rPr lang="en-US" sz="2000" b="1" dirty="0">
                <a:cs typeface="Courier New" panose="02070309020205020404" pitchFamily="49" charset="0"/>
              </a:rPr>
              <a:t>inserted</a:t>
            </a:r>
            <a:r>
              <a:rPr lang="en-US" sz="2000" dirty="0">
                <a:cs typeface="Courier New" panose="02070309020205020404" pitchFamily="49" charset="0"/>
              </a:rPr>
              <a:t>.</a:t>
            </a:r>
          </a:p>
        </p:txBody>
      </p:sp>
    </p:spTree>
    <p:extLst>
      <p:ext uri="{BB962C8B-B14F-4D97-AF65-F5344CB8AC3E}">
        <p14:creationId xmlns:p14="http://schemas.microsoft.com/office/powerpoint/2010/main" val="25845105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with OUTPUT</a:t>
            </a:r>
          </a:p>
        </p:txBody>
      </p:sp>
      <p:sp>
        <p:nvSpPr>
          <p:cNvPr id="3" name="Content Placeholder 2"/>
          <p:cNvSpPr>
            <a:spLocks noGrp="1"/>
          </p:cNvSpPr>
          <p:nvPr>
            <p:ph idx="1"/>
          </p:nvPr>
        </p:nvSpPr>
        <p:spPr/>
        <p:txBody>
          <a:bodyPr numCol="1">
            <a:noAutofit/>
          </a:bodyPr>
          <a:lstStyle/>
          <a:p>
            <a:pPr marL="0" indent="0" algn="just">
              <a:buNone/>
            </a:pPr>
            <a:r>
              <a:rPr lang="en-US" sz="1500" dirty="0">
                <a:latin typeface="Courier New" panose="02070309020205020404" pitchFamily="49" charset="0"/>
                <a:cs typeface="Courier New" panose="02070309020205020404" pitchFamily="49" charset="0"/>
              </a:rPr>
              <a:t>UPDATE  </a:t>
            </a:r>
            <a:r>
              <a:rPr lang="en-US" sz="1500" dirty="0" err="1">
                <a:latin typeface="Courier New" panose="02070309020205020404" pitchFamily="49" charset="0"/>
                <a:cs typeface="Courier New" panose="02070309020205020404" pitchFamily="49" charset="0"/>
              </a:rPr>
              <a:t>Sales.MyOrders</a:t>
            </a:r>
            <a:endParaRPr lang="en-US" sz="1500" dirty="0">
              <a:latin typeface="Courier New" panose="02070309020205020404" pitchFamily="49" charset="0"/>
              <a:cs typeface="Courier New" panose="02070309020205020404" pitchFamily="49" charset="0"/>
            </a:endParaRPr>
          </a:p>
          <a:p>
            <a:pPr marL="0" indent="0" algn="just">
              <a:buNone/>
            </a:pPr>
            <a:r>
              <a:rPr lang="en-US" sz="1500" dirty="0">
                <a:latin typeface="Courier New" panose="02070309020205020404" pitchFamily="49" charset="0"/>
                <a:cs typeface="Courier New" panose="02070309020205020404" pitchFamily="49" charset="0"/>
              </a:rPr>
              <a:t>    SET </a:t>
            </a:r>
            <a:r>
              <a:rPr lang="en-US" sz="1500" dirty="0" err="1">
                <a:latin typeface="Courier New" panose="02070309020205020404" pitchFamily="49" charset="0"/>
                <a:cs typeface="Courier New" panose="02070309020205020404" pitchFamily="49" charset="0"/>
              </a:rPr>
              <a:t>orderdate</a:t>
            </a:r>
            <a:r>
              <a:rPr lang="en-US" sz="1500" dirty="0">
                <a:latin typeface="Courier New" panose="02070309020205020404" pitchFamily="49" charset="0"/>
                <a:cs typeface="Courier New" panose="02070309020205020404" pitchFamily="49" charset="0"/>
              </a:rPr>
              <a:t> = DATEADD(day, 1, </a:t>
            </a:r>
            <a:r>
              <a:rPr lang="en-US" sz="1500" dirty="0" err="1">
                <a:latin typeface="Courier New" panose="02070309020205020404" pitchFamily="49" charset="0"/>
                <a:cs typeface="Courier New" panose="02070309020205020404" pitchFamily="49" charset="0"/>
              </a:rPr>
              <a:t>orderdate</a:t>
            </a:r>
            <a:r>
              <a:rPr lang="en-US" sz="1500" dirty="0">
                <a:latin typeface="Courier New" panose="02070309020205020404" pitchFamily="49" charset="0"/>
                <a:cs typeface="Courier New" panose="02070309020205020404" pitchFamily="49" charset="0"/>
              </a:rPr>
              <a:t>)</a:t>
            </a:r>
          </a:p>
          <a:p>
            <a:pPr marL="0" indent="0" algn="just">
              <a:buNone/>
            </a:pPr>
            <a:r>
              <a:rPr lang="en-US" sz="1500" dirty="0">
                <a:latin typeface="Courier New" panose="02070309020205020404" pitchFamily="49" charset="0"/>
                <a:cs typeface="Courier New" panose="02070309020205020404" pitchFamily="49" charset="0"/>
              </a:rPr>
              <a:t>OUTPUT  </a:t>
            </a:r>
            <a:r>
              <a:rPr lang="en-US" sz="1500" dirty="0" err="1">
                <a:latin typeface="Courier New" panose="02070309020205020404" pitchFamily="49" charset="0"/>
                <a:cs typeface="Courier New" panose="02070309020205020404" pitchFamily="49" charset="0"/>
              </a:rPr>
              <a:t>inserted.orderid</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deleted.orderdate</a:t>
            </a:r>
            <a:r>
              <a:rPr lang="en-US" sz="1500" dirty="0">
                <a:latin typeface="Courier New" panose="02070309020205020404" pitchFamily="49" charset="0"/>
                <a:cs typeface="Courier New" panose="02070309020205020404" pitchFamily="49" charset="0"/>
              </a:rPr>
              <a:t> AS </a:t>
            </a:r>
            <a:r>
              <a:rPr lang="en-US" sz="1500" dirty="0" err="1">
                <a:latin typeface="Courier New" panose="02070309020205020404" pitchFamily="49" charset="0"/>
                <a:cs typeface="Courier New" panose="02070309020205020404" pitchFamily="49" charset="0"/>
              </a:rPr>
              <a:t>old_orderdate</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inserted.orderdate</a:t>
            </a:r>
            <a:r>
              <a:rPr lang="en-US" sz="1500" dirty="0">
                <a:latin typeface="Courier New" panose="02070309020205020404" pitchFamily="49" charset="0"/>
                <a:cs typeface="Courier New" panose="02070309020205020404" pitchFamily="49" charset="0"/>
              </a:rPr>
              <a:t> AS </a:t>
            </a:r>
            <a:r>
              <a:rPr lang="en-US" sz="1500" dirty="0" err="1">
                <a:latin typeface="Courier New" panose="02070309020205020404" pitchFamily="49" charset="0"/>
                <a:cs typeface="Courier New" panose="02070309020205020404" pitchFamily="49" charset="0"/>
              </a:rPr>
              <a:t>neworderdate</a:t>
            </a:r>
            <a:endParaRPr lang="en-US" sz="1500" dirty="0">
              <a:latin typeface="Courier New" panose="02070309020205020404" pitchFamily="49" charset="0"/>
              <a:cs typeface="Courier New" panose="02070309020205020404" pitchFamily="49" charset="0"/>
            </a:endParaRPr>
          </a:p>
          <a:p>
            <a:pPr marL="0" indent="0" algn="just">
              <a:buNone/>
            </a:pPr>
            <a:r>
              <a:rPr lang="en-US" sz="1500" dirty="0">
                <a:latin typeface="Courier New" panose="02070309020205020404" pitchFamily="49" charset="0"/>
                <a:cs typeface="Courier New" panose="02070309020205020404" pitchFamily="49" charset="0"/>
              </a:rPr>
              <a:t>WHERE   </a:t>
            </a:r>
            <a:r>
              <a:rPr lang="en-US" sz="1500" dirty="0" err="1">
                <a:latin typeface="Courier New" panose="02070309020205020404" pitchFamily="49" charset="0"/>
                <a:cs typeface="Courier New" panose="02070309020205020404" pitchFamily="49" charset="0"/>
              </a:rPr>
              <a:t>empid</a:t>
            </a:r>
            <a:r>
              <a:rPr lang="en-US" sz="1500" dirty="0">
                <a:latin typeface="Courier New" panose="02070309020205020404" pitchFamily="49" charset="0"/>
                <a:cs typeface="Courier New" panose="02070309020205020404" pitchFamily="49" charset="0"/>
              </a:rPr>
              <a:t> = 7;</a:t>
            </a:r>
          </a:p>
        </p:txBody>
      </p:sp>
      <p:pic>
        <p:nvPicPr>
          <p:cNvPr id="5" name="Рисунок 4"/>
          <p:cNvPicPr>
            <a:picLocks noChangeAspect="1"/>
          </p:cNvPicPr>
          <p:nvPr/>
        </p:nvPicPr>
        <p:blipFill>
          <a:blip r:embed="rId2"/>
          <a:stretch>
            <a:fillRect/>
          </a:stretch>
        </p:blipFill>
        <p:spPr>
          <a:xfrm>
            <a:off x="565064" y="2865352"/>
            <a:ext cx="4438650" cy="1209675"/>
          </a:xfrm>
          <a:prstGeom prst="rect">
            <a:avLst/>
          </a:prstGeom>
        </p:spPr>
      </p:pic>
    </p:spTree>
    <p:extLst>
      <p:ext uri="{BB962C8B-B14F-4D97-AF65-F5344CB8AC3E}">
        <p14:creationId xmlns:p14="http://schemas.microsoft.com/office/powerpoint/2010/main" val="1028808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smtClean="0"/>
              <a:t>Assignment</a:t>
            </a:r>
            <a:endParaRPr lang="en-US" dirty="0"/>
          </a:p>
        </p:txBody>
      </p:sp>
      <p:sp>
        <p:nvSpPr>
          <p:cNvPr id="3" name="Subtitle 2"/>
          <p:cNvSpPr>
            <a:spLocks noGrp="1"/>
          </p:cNvSpPr>
          <p:nvPr>
            <p:ph type="subTitle" idx="1"/>
          </p:nvPr>
        </p:nvSpPr>
        <p:spPr>
          <a:xfrm>
            <a:off x="1142999" y="2275746"/>
            <a:ext cx="6954795" cy="2807000"/>
          </a:xfrm>
        </p:spPr>
        <p:txBody>
          <a:bodyPr>
            <a:normAutofit/>
          </a:bodyPr>
          <a:lstStyle/>
          <a:p>
            <a:pPr marL="285750" indent="-285750" algn="l">
              <a:buFont typeface="Arial" panose="020B0604020202020204" pitchFamily="34" charset="0"/>
              <a:buChar char="•"/>
            </a:pPr>
            <a:r>
              <a:rPr lang="en-GB" dirty="0" smtClean="0"/>
              <a:t>Write several grouping queries. Include </a:t>
            </a:r>
            <a:r>
              <a:rPr lang="en-GB" dirty="0" err="1" smtClean="0"/>
              <a:t>HaVing</a:t>
            </a:r>
            <a:r>
              <a:rPr lang="en-GB" dirty="0" smtClean="0"/>
              <a:t> clause.</a:t>
            </a:r>
          </a:p>
          <a:p>
            <a:pPr marL="285750" indent="-285750" algn="l">
              <a:buFont typeface="Arial" panose="020B0604020202020204" pitchFamily="34" charset="0"/>
              <a:buChar char="•"/>
            </a:pPr>
            <a:r>
              <a:rPr lang="en-GB" dirty="0" smtClean="0"/>
              <a:t>Try out Insert Select statement.</a:t>
            </a:r>
          </a:p>
          <a:p>
            <a:pPr marL="285750" indent="-285750" algn="l">
              <a:buFont typeface="Arial" panose="020B0604020202020204" pitchFamily="34" charset="0"/>
              <a:buChar char="•"/>
            </a:pPr>
            <a:r>
              <a:rPr lang="en-GB" dirty="0" smtClean="0"/>
              <a:t>Try Out truncate statement.</a:t>
            </a:r>
          </a:p>
          <a:p>
            <a:pPr marL="285750" indent="-285750" algn="l">
              <a:buFont typeface="Arial" panose="020B0604020202020204" pitchFamily="34" charset="0"/>
              <a:buChar char="•"/>
            </a:pPr>
            <a:r>
              <a:rPr lang="en-GB" dirty="0" smtClean="0"/>
              <a:t>Try Out a Delete based on Join.</a:t>
            </a:r>
          </a:p>
          <a:p>
            <a:pPr marL="285750" indent="-285750" algn="l">
              <a:buFont typeface="Arial" panose="020B0604020202020204" pitchFamily="34" charset="0"/>
              <a:buChar char="•"/>
            </a:pPr>
            <a:r>
              <a:rPr lang="en-GB" dirty="0" smtClean="0"/>
              <a:t>Try Out an Update based on Join.</a:t>
            </a:r>
          </a:p>
          <a:p>
            <a:pPr marL="285750" indent="-285750" algn="l">
              <a:buFont typeface="Arial" panose="020B0604020202020204" pitchFamily="34" charset="0"/>
              <a:buChar char="•"/>
            </a:pPr>
            <a:r>
              <a:rPr lang="en-GB" dirty="0" smtClean="0"/>
              <a:t>Consider rewriting an Update based on join with Merge Command.</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1220505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Aggregate Functions</a:t>
            </a:r>
            <a:endParaRPr lang="en-GB" dirty="0"/>
          </a:p>
        </p:txBody>
      </p:sp>
      <p:sp>
        <p:nvSpPr>
          <p:cNvPr id="3" name="Content Placeholder 2"/>
          <p:cNvSpPr>
            <a:spLocks noGrp="1"/>
          </p:cNvSpPr>
          <p:nvPr>
            <p:ph idx="1"/>
          </p:nvPr>
        </p:nvSpPr>
        <p:spPr/>
        <p:txBody>
          <a:bodyPr numCol="1">
            <a:noAutofit/>
          </a:bodyPr>
          <a:lstStyle/>
          <a:p>
            <a:pPr marL="0" indent="0">
              <a:buNone/>
            </a:pPr>
            <a:r>
              <a:rPr lang="en-GB" altLang="en-US" sz="1400" dirty="0">
                <a:latin typeface="Courier New" panose="02070309020205020404" pitchFamily="49" charset="0"/>
              </a:rPr>
              <a:t>SELECT</a:t>
            </a:r>
          </a:p>
          <a:p>
            <a:pPr marL="0" indent="0">
              <a:buNone/>
            </a:pPr>
            <a:r>
              <a:rPr lang="en-GB" altLang="en-US" sz="1400" dirty="0">
                <a:latin typeface="Courier New" panose="02070309020205020404" pitchFamily="49" charset="0"/>
              </a:rPr>
              <a:t>  COUNT(*) AS Count</a:t>
            </a:r>
          </a:p>
          <a:p>
            <a:pPr marL="0" indent="0">
              <a:buNone/>
            </a:pPr>
            <a:r>
              <a:rPr lang="en-GB" altLang="en-US" sz="1400" dirty="0">
                <a:latin typeface="Courier New" panose="02070309020205020404" pitchFamily="49" charset="0"/>
              </a:rPr>
              <a:t>  FROM </a:t>
            </a:r>
            <a:r>
              <a:rPr lang="en-GB" altLang="en-US" sz="1400" dirty="0" smtClean="0">
                <a:latin typeface="Courier New" panose="02070309020205020404" pitchFamily="49" charset="0"/>
              </a:rPr>
              <a:t>Grades</a:t>
            </a:r>
          </a:p>
          <a:p>
            <a:pPr marL="0" indent="0">
              <a:buNone/>
            </a:pPr>
            <a:endParaRPr lang="en-GB" altLang="en-US" sz="1400" dirty="0">
              <a:latin typeface="Courier New" panose="02070309020205020404" pitchFamily="49" charset="0"/>
            </a:endParaRPr>
          </a:p>
          <a:p>
            <a:pPr marL="0" indent="0">
              <a:buNone/>
            </a:pPr>
            <a:r>
              <a:rPr lang="en-GB" altLang="en-US" sz="1400" dirty="0">
                <a:latin typeface="Courier New" panose="02070309020205020404" pitchFamily="49" charset="0"/>
              </a:rPr>
              <a:t>SELECT</a:t>
            </a:r>
          </a:p>
          <a:p>
            <a:pPr marL="0" indent="0">
              <a:buNone/>
            </a:pPr>
            <a:r>
              <a:rPr lang="en-GB" altLang="en-US" sz="1400" dirty="0">
                <a:latin typeface="Courier New" panose="02070309020205020404" pitchFamily="49" charset="0"/>
              </a:rPr>
              <a:t>  SUM(Mark) AS Total</a:t>
            </a:r>
          </a:p>
          <a:p>
            <a:pPr marL="0" indent="0">
              <a:buNone/>
            </a:pPr>
            <a:r>
              <a:rPr lang="en-GB" altLang="en-US" sz="1400" dirty="0">
                <a:latin typeface="Courier New" panose="02070309020205020404" pitchFamily="49" charset="0"/>
              </a:rPr>
              <a:t>  FROM </a:t>
            </a:r>
            <a:r>
              <a:rPr lang="en-GB" altLang="en-US" sz="1400" dirty="0" smtClean="0">
                <a:latin typeface="Courier New" panose="02070309020205020404" pitchFamily="49" charset="0"/>
              </a:rPr>
              <a:t>Grades</a:t>
            </a:r>
          </a:p>
          <a:p>
            <a:pPr marL="0" indent="0">
              <a:buNone/>
            </a:pPr>
            <a:endParaRPr lang="en-GB" altLang="en-US" sz="1400" dirty="0">
              <a:latin typeface="Courier New" panose="02070309020205020404" pitchFamily="49" charset="0"/>
            </a:endParaRPr>
          </a:p>
          <a:p>
            <a:pPr marL="0" indent="0">
              <a:buNone/>
            </a:pPr>
            <a:r>
              <a:rPr lang="en-GB" altLang="en-US" sz="1400" dirty="0">
                <a:latin typeface="Courier New" panose="02070309020205020404" pitchFamily="49" charset="0"/>
              </a:rPr>
              <a:t>SELECT</a:t>
            </a:r>
          </a:p>
          <a:p>
            <a:pPr marL="0" indent="0">
              <a:buNone/>
            </a:pPr>
            <a:r>
              <a:rPr lang="en-GB" altLang="en-US" sz="1400" dirty="0">
                <a:latin typeface="Courier New" panose="02070309020205020404" pitchFamily="49" charset="0"/>
              </a:rPr>
              <a:t>  MAX(Mark) AS Best</a:t>
            </a:r>
          </a:p>
          <a:p>
            <a:pPr marL="0" indent="0">
              <a:buNone/>
            </a:pPr>
            <a:r>
              <a:rPr lang="en-GB" altLang="en-US" sz="1400" dirty="0">
                <a:latin typeface="Courier New" panose="02070309020205020404" pitchFamily="49" charset="0"/>
              </a:rPr>
              <a:t>  FROM Grades</a:t>
            </a:r>
          </a:p>
          <a:p>
            <a:pPr marL="0" indent="0">
              <a:buNone/>
            </a:pPr>
            <a:endParaRPr lang="en-GB" altLang="en-US" sz="1400" dirty="0">
              <a:latin typeface="Courier New" panose="02070309020205020404" pitchFamily="49" charset="0"/>
            </a:endParaRPr>
          </a:p>
        </p:txBody>
      </p:sp>
      <p:grpSp>
        <p:nvGrpSpPr>
          <p:cNvPr id="4" name="Group 3"/>
          <p:cNvGrpSpPr>
            <a:grpSpLocks/>
          </p:cNvGrpSpPr>
          <p:nvPr/>
        </p:nvGrpSpPr>
        <p:grpSpPr bwMode="auto">
          <a:xfrm>
            <a:off x="5837473" y="1261366"/>
            <a:ext cx="2576513" cy="2808288"/>
            <a:chOff x="566" y="1495"/>
            <a:chExt cx="1623" cy="1769"/>
          </a:xfrm>
        </p:grpSpPr>
        <p:sp>
          <p:nvSpPr>
            <p:cNvPr id="5" name="Text Box 4"/>
            <p:cNvSpPr txBox="1">
              <a:spLocks noChangeArrowheads="1"/>
            </p:cNvSpPr>
            <p:nvPr/>
          </p:nvSpPr>
          <p:spPr bwMode="auto">
            <a:xfrm>
              <a:off x="566" y="1495"/>
              <a:ext cx="1623" cy="1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r>
                <a:rPr lang="en-GB" altLang="en-US" sz="2000">
                  <a:solidFill>
                    <a:schemeClr val="tx1"/>
                  </a:solidFill>
                  <a:latin typeface="Arial" panose="020B0604020202020204" pitchFamily="34" charset="0"/>
                </a:rPr>
                <a:t>Grades</a:t>
              </a:r>
            </a:p>
            <a:p>
              <a:endParaRPr lang="en-GB" altLang="en-US" sz="800">
                <a:solidFill>
                  <a:schemeClr val="tx1"/>
                </a:solidFill>
                <a:latin typeface="Arial" panose="020B0604020202020204" pitchFamily="34" charset="0"/>
              </a:endParaRPr>
            </a:p>
            <a:p>
              <a:r>
                <a:rPr lang="en-GB" altLang="en-US" sz="2000">
                  <a:solidFill>
                    <a:schemeClr val="tx1"/>
                  </a:solidFill>
                  <a:latin typeface="Arial" panose="020B0604020202020204" pitchFamily="34" charset="0"/>
                </a:rPr>
                <a:t>Name	Code	Mark</a:t>
              </a:r>
            </a:p>
            <a:p>
              <a:endParaRPr lang="en-GB" altLang="en-US" sz="800">
                <a:solidFill>
                  <a:schemeClr val="tx1"/>
                </a:solidFill>
                <a:latin typeface="Arial" panose="020B0604020202020204" pitchFamily="34" charset="0"/>
              </a:endParaRPr>
            </a:p>
            <a:p>
              <a:r>
                <a:rPr lang="en-GB" altLang="en-US" sz="2000">
                  <a:solidFill>
                    <a:schemeClr val="tx1"/>
                  </a:solidFill>
                  <a:latin typeface="Arial" panose="020B0604020202020204" pitchFamily="34" charset="0"/>
                </a:rPr>
                <a:t>John	DBS	56</a:t>
              </a:r>
            </a:p>
            <a:p>
              <a:r>
                <a:rPr lang="en-GB" altLang="en-US" sz="2000">
                  <a:solidFill>
                    <a:schemeClr val="tx1"/>
                  </a:solidFill>
                  <a:latin typeface="Arial" panose="020B0604020202020204" pitchFamily="34" charset="0"/>
                </a:rPr>
                <a:t>John	IAI	72</a:t>
              </a:r>
            </a:p>
            <a:p>
              <a:r>
                <a:rPr lang="en-GB" altLang="en-US" sz="2000">
                  <a:solidFill>
                    <a:schemeClr val="tx1"/>
                  </a:solidFill>
                  <a:latin typeface="Arial" panose="020B0604020202020204" pitchFamily="34" charset="0"/>
                </a:rPr>
                <a:t>Mary	DBS	60</a:t>
              </a:r>
            </a:p>
            <a:p>
              <a:r>
                <a:rPr lang="en-GB" altLang="en-US" sz="2000">
                  <a:solidFill>
                    <a:schemeClr val="tx1"/>
                  </a:solidFill>
                  <a:latin typeface="Arial" panose="020B0604020202020204" pitchFamily="34" charset="0"/>
                </a:rPr>
                <a:t>Mark	PR1	43</a:t>
              </a:r>
            </a:p>
            <a:p>
              <a:r>
                <a:rPr lang="en-GB" altLang="en-US" sz="2000">
                  <a:solidFill>
                    <a:schemeClr val="tx1"/>
                  </a:solidFill>
                  <a:latin typeface="Arial" panose="020B0604020202020204" pitchFamily="34" charset="0"/>
                </a:rPr>
                <a:t>Mark	PR2	35</a:t>
              </a:r>
            </a:p>
            <a:p>
              <a:r>
                <a:rPr lang="en-GB" altLang="en-US" sz="2000">
                  <a:solidFill>
                    <a:schemeClr val="tx1"/>
                  </a:solidFill>
                  <a:latin typeface="Arial" panose="020B0604020202020204" pitchFamily="34" charset="0"/>
                </a:rPr>
                <a:t>Jane	IAI	54</a:t>
              </a:r>
            </a:p>
          </p:txBody>
        </p:sp>
        <p:sp>
          <p:nvSpPr>
            <p:cNvPr id="6" name="Rectangle 5"/>
            <p:cNvSpPr>
              <a:spLocks noChangeArrowheads="1"/>
            </p:cNvSpPr>
            <p:nvPr/>
          </p:nvSpPr>
          <p:spPr bwMode="auto">
            <a:xfrm>
              <a:off x="576" y="1776"/>
              <a:ext cx="1584" cy="148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endParaRPr lang="en-US"/>
            </a:p>
          </p:txBody>
        </p:sp>
        <p:sp>
          <p:nvSpPr>
            <p:cNvPr id="7" name="Line 6"/>
            <p:cNvSpPr>
              <a:spLocks noChangeShapeType="1"/>
            </p:cNvSpPr>
            <p:nvPr/>
          </p:nvSpPr>
          <p:spPr bwMode="auto">
            <a:xfrm>
              <a:off x="1152" y="1776"/>
              <a:ext cx="0" cy="1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endParaRPr lang="en-US"/>
            </a:p>
          </p:txBody>
        </p:sp>
        <p:sp>
          <p:nvSpPr>
            <p:cNvPr id="8" name="Line 7"/>
            <p:cNvSpPr>
              <a:spLocks noChangeShapeType="1"/>
            </p:cNvSpPr>
            <p:nvPr/>
          </p:nvSpPr>
          <p:spPr bwMode="auto">
            <a:xfrm>
              <a:off x="1728" y="1776"/>
              <a:ext cx="0" cy="1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endParaRPr lang="en-US"/>
            </a:p>
          </p:txBody>
        </p:sp>
        <p:sp>
          <p:nvSpPr>
            <p:cNvPr id="9" name="Line 8"/>
            <p:cNvSpPr>
              <a:spLocks noChangeShapeType="1"/>
            </p:cNvSpPr>
            <p:nvPr/>
          </p:nvSpPr>
          <p:spPr bwMode="auto">
            <a:xfrm>
              <a:off x="576" y="2016"/>
              <a:ext cx="15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endParaRPr lang="en-US"/>
            </a:p>
          </p:txBody>
        </p:sp>
      </p:grpSp>
      <p:grpSp>
        <p:nvGrpSpPr>
          <p:cNvPr id="10" name="Group 12"/>
          <p:cNvGrpSpPr>
            <a:grpSpLocks/>
          </p:cNvGrpSpPr>
          <p:nvPr/>
        </p:nvGrpSpPr>
        <p:grpSpPr bwMode="auto">
          <a:xfrm>
            <a:off x="3365157" y="1285972"/>
            <a:ext cx="914400" cy="842963"/>
            <a:chOff x="4512" y="1392"/>
            <a:chExt cx="576" cy="531"/>
          </a:xfrm>
        </p:grpSpPr>
        <p:sp>
          <p:nvSpPr>
            <p:cNvPr id="11" name="Text Box 13"/>
            <p:cNvSpPr txBox="1">
              <a:spLocks noChangeArrowheads="1"/>
            </p:cNvSpPr>
            <p:nvPr/>
          </p:nvSpPr>
          <p:spPr bwMode="auto">
            <a:xfrm>
              <a:off x="4512" y="1392"/>
              <a:ext cx="576" cy="53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r>
                <a:rPr lang="en-GB" altLang="en-US" sz="2000">
                  <a:solidFill>
                    <a:schemeClr val="tx1"/>
                  </a:solidFill>
                  <a:latin typeface="Arial" panose="020B0604020202020204" pitchFamily="34" charset="0"/>
                </a:rPr>
                <a:t>Count</a:t>
              </a:r>
            </a:p>
            <a:p>
              <a:endParaRPr lang="en-GB" altLang="en-US" sz="800">
                <a:solidFill>
                  <a:schemeClr val="tx1"/>
                </a:solidFill>
                <a:latin typeface="Arial" panose="020B0604020202020204" pitchFamily="34" charset="0"/>
              </a:endParaRPr>
            </a:p>
            <a:p>
              <a:r>
                <a:rPr lang="en-GB" altLang="en-US" sz="2000">
                  <a:solidFill>
                    <a:schemeClr val="tx1"/>
                  </a:solidFill>
                  <a:latin typeface="Arial" panose="020B0604020202020204" pitchFamily="34" charset="0"/>
                </a:rPr>
                <a:t>6</a:t>
              </a:r>
            </a:p>
          </p:txBody>
        </p:sp>
        <p:sp>
          <p:nvSpPr>
            <p:cNvPr id="12" name="Line 14"/>
            <p:cNvSpPr>
              <a:spLocks noChangeShapeType="1"/>
            </p:cNvSpPr>
            <p:nvPr/>
          </p:nvSpPr>
          <p:spPr bwMode="auto">
            <a:xfrm>
              <a:off x="4512" y="163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endParaRPr lang="en-US"/>
            </a:p>
          </p:txBody>
        </p:sp>
      </p:grpSp>
      <p:grpSp>
        <p:nvGrpSpPr>
          <p:cNvPr id="13" name="Group 15"/>
          <p:cNvGrpSpPr>
            <a:grpSpLocks/>
          </p:cNvGrpSpPr>
          <p:nvPr/>
        </p:nvGrpSpPr>
        <p:grpSpPr bwMode="auto">
          <a:xfrm>
            <a:off x="3365157" y="2497203"/>
            <a:ext cx="914400" cy="842963"/>
            <a:chOff x="4512" y="1392"/>
            <a:chExt cx="576" cy="531"/>
          </a:xfrm>
        </p:grpSpPr>
        <p:sp>
          <p:nvSpPr>
            <p:cNvPr id="14" name="Text Box 16"/>
            <p:cNvSpPr txBox="1">
              <a:spLocks noChangeArrowheads="1"/>
            </p:cNvSpPr>
            <p:nvPr/>
          </p:nvSpPr>
          <p:spPr bwMode="auto">
            <a:xfrm>
              <a:off x="4512" y="1392"/>
              <a:ext cx="576" cy="53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r>
                <a:rPr lang="en-GB" altLang="en-US" sz="2000">
                  <a:solidFill>
                    <a:schemeClr val="tx1"/>
                  </a:solidFill>
                  <a:latin typeface="Arial" panose="020B0604020202020204" pitchFamily="34" charset="0"/>
                </a:rPr>
                <a:t>Total</a:t>
              </a:r>
            </a:p>
            <a:p>
              <a:endParaRPr lang="en-GB" altLang="en-US" sz="800">
                <a:solidFill>
                  <a:schemeClr val="tx1"/>
                </a:solidFill>
                <a:latin typeface="Arial" panose="020B0604020202020204" pitchFamily="34" charset="0"/>
              </a:endParaRPr>
            </a:p>
            <a:p>
              <a:r>
                <a:rPr lang="en-GB" altLang="en-US" sz="2000">
                  <a:solidFill>
                    <a:schemeClr val="tx1"/>
                  </a:solidFill>
                  <a:latin typeface="Arial" panose="020B0604020202020204" pitchFamily="34" charset="0"/>
                </a:rPr>
                <a:t>320</a:t>
              </a:r>
            </a:p>
          </p:txBody>
        </p:sp>
        <p:sp>
          <p:nvSpPr>
            <p:cNvPr id="15" name="Line 17"/>
            <p:cNvSpPr>
              <a:spLocks noChangeShapeType="1"/>
            </p:cNvSpPr>
            <p:nvPr/>
          </p:nvSpPr>
          <p:spPr bwMode="auto">
            <a:xfrm>
              <a:off x="4512" y="163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endParaRPr lang="en-US"/>
            </a:p>
          </p:txBody>
        </p:sp>
      </p:grpSp>
      <p:grpSp>
        <p:nvGrpSpPr>
          <p:cNvPr id="16" name="Group 18"/>
          <p:cNvGrpSpPr>
            <a:grpSpLocks/>
          </p:cNvGrpSpPr>
          <p:nvPr/>
        </p:nvGrpSpPr>
        <p:grpSpPr bwMode="auto">
          <a:xfrm>
            <a:off x="3365157" y="3790114"/>
            <a:ext cx="914400" cy="842963"/>
            <a:chOff x="4512" y="1392"/>
            <a:chExt cx="576" cy="531"/>
          </a:xfrm>
        </p:grpSpPr>
        <p:sp>
          <p:nvSpPr>
            <p:cNvPr id="17" name="Text Box 19"/>
            <p:cNvSpPr txBox="1">
              <a:spLocks noChangeArrowheads="1"/>
            </p:cNvSpPr>
            <p:nvPr/>
          </p:nvSpPr>
          <p:spPr bwMode="auto">
            <a:xfrm>
              <a:off x="4512" y="1392"/>
              <a:ext cx="576" cy="53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r>
                <a:rPr lang="en-GB" altLang="en-US" sz="2000">
                  <a:solidFill>
                    <a:schemeClr val="tx1"/>
                  </a:solidFill>
                  <a:latin typeface="Arial" panose="020B0604020202020204" pitchFamily="34" charset="0"/>
                </a:rPr>
                <a:t>Best</a:t>
              </a:r>
            </a:p>
            <a:p>
              <a:endParaRPr lang="en-GB" altLang="en-US" sz="800">
                <a:solidFill>
                  <a:schemeClr val="tx1"/>
                </a:solidFill>
                <a:latin typeface="Arial" panose="020B0604020202020204" pitchFamily="34" charset="0"/>
              </a:endParaRPr>
            </a:p>
            <a:p>
              <a:r>
                <a:rPr lang="en-GB" altLang="en-US" sz="2000">
                  <a:solidFill>
                    <a:schemeClr val="tx1"/>
                  </a:solidFill>
                  <a:latin typeface="Arial" panose="020B0604020202020204" pitchFamily="34" charset="0"/>
                </a:rPr>
                <a:t>72</a:t>
              </a:r>
            </a:p>
          </p:txBody>
        </p:sp>
        <p:sp>
          <p:nvSpPr>
            <p:cNvPr id="18" name="Line 20"/>
            <p:cNvSpPr>
              <a:spLocks noChangeShapeType="1"/>
            </p:cNvSpPr>
            <p:nvPr/>
          </p:nvSpPr>
          <p:spPr bwMode="auto">
            <a:xfrm>
              <a:off x="4512" y="163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endParaRPr lang="en-US"/>
            </a:p>
          </p:txBody>
        </p:sp>
      </p:grpSp>
    </p:spTree>
    <p:extLst>
      <p:ext uri="{BB962C8B-B14F-4D97-AF65-F5344CB8AC3E}">
        <p14:creationId xmlns:p14="http://schemas.microsoft.com/office/powerpoint/2010/main" val="1112063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Aggregate Functions</a:t>
            </a:r>
            <a:endParaRPr lang="en-GB" dirty="0"/>
          </a:p>
        </p:txBody>
      </p:sp>
      <p:sp>
        <p:nvSpPr>
          <p:cNvPr id="3" name="Content Placeholder 2"/>
          <p:cNvSpPr>
            <a:spLocks noGrp="1"/>
          </p:cNvSpPr>
          <p:nvPr>
            <p:ph idx="1"/>
          </p:nvPr>
        </p:nvSpPr>
        <p:spPr/>
        <p:txBody>
          <a:bodyPr numCol="1">
            <a:noAutofit/>
          </a:bodyPr>
          <a:lstStyle/>
          <a:p>
            <a:r>
              <a:rPr lang="en-GB" altLang="en-US" sz="2400" dirty="0"/>
              <a:t>You can combine aggregate functions using arithmetic</a:t>
            </a:r>
          </a:p>
          <a:p>
            <a:pPr>
              <a:buFontTx/>
              <a:buNone/>
            </a:pPr>
            <a:endParaRPr lang="en-GB" altLang="en-US" sz="1400" dirty="0" smtClean="0">
              <a:latin typeface="Courier New" panose="02070309020205020404" pitchFamily="49" charset="0"/>
              <a:cs typeface="Courier New" panose="02070309020205020404" pitchFamily="49" charset="0"/>
            </a:endParaRPr>
          </a:p>
          <a:p>
            <a:pPr>
              <a:buFontTx/>
              <a:buNone/>
            </a:pPr>
            <a:r>
              <a:rPr lang="en-GB" altLang="en-US" sz="1400" dirty="0" smtClean="0">
                <a:latin typeface="Courier New" panose="02070309020205020404" pitchFamily="49" charset="0"/>
                <a:cs typeface="Courier New" panose="02070309020205020404" pitchFamily="49" charset="0"/>
              </a:rPr>
              <a:t>SELECT </a:t>
            </a:r>
            <a:endParaRPr lang="en-GB" altLang="en-US" sz="1400" dirty="0">
              <a:latin typeface="Courier New" panose="02070309020205020404" pitchFamily="49" charset="0"/>
              <a:cs typeface="Courier New" panose="02070309020205020404" pitchFamily="49" charset="0"/>
            </a:endParaRPr>
          </a:p>
          <a:p>
            <a:pPr>
              <a:buFontTx/>
              <a:buNone/>
            </a:pPr>
            <a:r>
              <a:rPr lang="en-GB" altLang="en-US" sz="1400" dirty="0">
                <a:latin typeface="Courier New" panose="02070309020205020404" pitchFamily="49" charset="0"/>
                <a:cs typeface="Courier New" panose="02070309020205020404" pitchFamily="49" charset="0"/>
              </a:rPr>
              <a:t>   MAX(Mark)-MIN(Mark)</a:t>
            </a:r>
          </a:p>
          <a:p>
            <a:pPr>
              <a:buFontTx/>
              <a:buNone/>
            </a:pPr>
            <a:r>
              <a:rPr lang="en-GB" altLang="en-US" sz="1400" dirty="0">
                <a:latin typeface="Courier New" panose="02070309020205020404" pitchFamily="49" charset="0"/>
                <a:cs typeface="Courier New" panose="02070309020205020404" pitchFamily="49" charset="0"/>
              </a:rPr>
              <a:t>    AS Range</a:t>
            </a:r>
          </a:p>
          <a:p>
            <a:pPr>
              <a:buFontTx/>
              <a:buNone/>
            </a:pPr>
            <a:r>
              <a:rPr lang="en-GB" altLang="en-US" sz="1400" dirty="0">
                <a:latin typeface="Courier New" panose="02070309020205020404" pitchFamily="49" charset="0"/>
                <a:cs typeface="Courier New" panose="02070309020205020404" pitchFamily="49" charset="0"/>
              </a:rPr>
              <a:t>  FROM Grades</a:t>
            </a:r>
          </a:p>
          <a:p>
            <a:pPr marL="342900" lvl="1" indent="0">
              <a:buNone/>
            </a:pPr>
            <a:endParaRPr lang="en-GB" altLang="en-US" sz="2000" dirty="0"/>
          </a:p>
        </p:txBody>
      </p:sp>
      <p:grpSp>
        <p:nvGrpSpPr>
          <p:cNvPr id="4" name="Group 5"/>
          <p:cNvGrpSpPr>
            <a:grpSpLocks/>
          </p:cNvGrpSpPr>
          <p:nvPr/>
        </p:nvGrpSpPr>
        <p:grpSpPr bwMode="auto">
          <a:xfrm>
            <a:off x="5532672" y="1929982"/>
            <a:ext cx="2576513" cy="2808288"/>
            <a:chOff x="566" y="1495"/>
            <a:chExt cx="1623" cy="1769"/>
          </a:xfrm>
        </p:grpSpPr>
        <p:sp>
          <p:nvSpPr>
            <p:cNvPr id="5" name="Text Box 6"/>
            <p:cNvSpPr txBox="1">
              <a:spLocks noChangeArrowheads="1"/>
            </p:cNvSpPr>
            <p:nvPr/>
          </p:nvSpPr>
          <p:spPr bwMode="auto">
            <a:xfrm>
              <a:off x="566" y="1495"/>
              <a:ext cx="1623" cy="1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r>
                <a:rPr lang="en-GB" altLang="en-US" sz="2000" dirty="0">
                  <a:solidFill>
                    <a:schemeClr val="tx1"/>
                  </a:solidFill>
                  <a:latin typeface="Arial" panose="020B0604020202020204" pitchFamily="34" charset="0"/>
                </a:rPr>
                <a:t>Grades</a:t>
              </a:r>
            </a:p>
            <a:p>
              <a:endParaRPr lang="en-GB" altLang="en-US" sz="800" dirty="0">
                <a:solidFill>
                  <a:schemeClr val="tx1"/>
                </a:solidFill>
                <a:latin typeface="Arial" panose="020B0604020202020204" pitchFamily="34" charset="0"/>
              </a:endParaRPr>
            </a:p>
            <a:p>
              <a:r>
                <a:rPr lang="en-GB" altLang="en-US" sz="2000" dirty="0">
                  <a:solidFill>
                    <a:schemeClr val="tx1"/>
                  </a:solidFill>
                  <a:latin typeface="Arial" panose="020B0604020202020204" pitchFamily="34" charset="0"/>
                </a:rPr>
                <a:t>Name	Code	Mark</a:t>
              </a:r>
            </a:p>
            <a:p>
              <a:endParaRPr lang="en-GB" altLang="en-US" sz="800" dirty="0">
                <a:solidFill>
                  <a:schemeClr val="tx1"/>
                </a:solidFill>
                <a:latin typeface="Arial" panose="020B0604020202020204" pitchFamily="34" charset="0"/>
              </a:endParaRPr>
            </a:p>
            <a:p>
              <a:r>
                <a:rPr lang="en-GB" altLang="en-US" sz="2000" dirty="0">
                  <a:solidFill>
                    <a:schemeClr val="tx1"/>
                  </a:solidFill>
                  <a:latin typeface="Arial" panose="020B0604020202020204" pitchFamily="34" charset="0"/>
                </a:rPr>
                <a:t>John	DBS	56</a:t>
              </a:r>
            </a:p>
            <a:p>
              <a:r>
                <a:rPr lang="en-GB" altLang="en-US" sz="2000" dirty="0">
                  <a:solidFill>
                    <a:schemeClr val="tx1"/>
                  </a:solidFill>
                  <a:latin typeface="Arial" panose="020B0604020202020204" pitchFamily="34" charset="0"/>
                </a:rPr>
                <a:t>John	IAI	72</a:t>
              </a:r>
            </a:p>
            <a:p>
              <a:r>
                <a:rPr lang="en-GB" altLang="en-US" sz="2000" dirty="0">
                  <a:solidFill>
                    <a:schemeClr val="tx1"/>
                  </a:solidFill>
                  <a:latin typeface="Arial" panose="020B0604020202020204" pitchFamily="34" charset="0"/>
                </a:rPr>
                <a:t>Mary	DBS	60</a:t>
              </a:r>
            </a:p>
            <a:p>
              <a:r>
                <a:rPr lang="en-GB" altLang="en-US" sz="2000" dirty="0">
                  <a:solidFill>
                    <a:schemeClr val="tx1"/>
                  </a:solidFill>
                  <a:latin typeface="Arial" panose="020B0604020202020204" pitchFamily="34" charset="0"/>
                </a:rPr>
                <a:t>Mark	PR1	43</a:t>
              </a:r>
            </a:p>
            <a:p>
              <a:r>
                <a:rPr lang="en-GB" altLang="en-US" sz="2000" dirty="0">
                  <a:solidFill>
                    <a:schemeClr val="tx1"/>
                  </a:solidFill>
                  <a:latin typeface="Arial" panose="020B0604020202020204" pitchFamily="34" charset="0"/>
                </a:rPr>
                <a:t>Mark	PR2	35</a:t>
              </a:r>
            </a:p>
            <a:p>
              <a:r>
                <a:rPr lang="en-GB" altLang="en-US" sz="2000" dirty="0">
                  <a:solidFill>
                    <a:schemeClr val="tx1"/>
                  </a:solidFill>
                  <a:latin typeface="Arial" panose="020B0604020202020204" pitchFamily="34" charset="0"/>
                </a:rPr>
                <a:t>Jane	IAI	54</a:t>
              </a:r>
            </a:p>
          </p:txBody>
        </p:sp>
        <p:sp>
          <p:nvSpPr>
            <p:cNvPr id="6" name="Rectangle 7"/>
            <p:cNvSpPr>
              <a:spLocks noChangeArrowheads="1"/>
            </p:cNvSpPr>
            <p:nvPr/>
          </p:nvSpPr>
          <p:spPr bwMode="auto">
            <a:xfrm>
              <a:off x="576" y="1776"/>
              <a:ext cx="1584" cy="148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endParaRPr lang="en-US"/>
            </a:p>
          </p:txBody>
        </p:sp>
        <p:sp>
          <p:nvSpPr>
            <p:cNvPr id="7" name="Line 8"/>
            <p:cNvSpPr>
              <a:spLocks noChangeShapeType="1"/>
            </p:cNvSpPr>
            <p:nvPr/>
          </p:nvSpPr>
          <p:spPr bwMode="auto">
            <a:xfrm>
              <a:off x="1152" y="1776"/>
              <a:ext cx="0" cy="1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endParaRPr lang="en-US"/>
            </a:p>
          </p:txBody>
        </p:sp>
        <p:sp>
          <p:nvSpPr>
            <p:cNvPr id="8" name="Line 9"/>
            <p:cNvSpPr>
              <a:spLocks noChangeShapeType="1"/>
            </p:cNvSpPr>
            <p:nvPr/>
          </p:nvSpPr>
          <p:spPr bwMode="auto">
            <a:xfrm>
              <a:off x="1728" y="1776"/>
              <a:ext cx="0" cy="1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endParaRPr lang="en-US"/>
            </a:p>
          </p:txBody>
        </p:sp>
        <p:sp>
          <p:nvSpPr>
            <p:cNvPr id="9" name="Line 10"/>
            <p:cNvSpPr>
              <a:spLocks noChangeShapeType="1"/>
            </p:cNvSpPr>
            <p:nvPr/>
          </p:nvSpPr>
          <p:spPr bwMode="auto">
            <a:xfrm>
              <a:off x="576" y="2016"/>
              <a:ext cx="15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panose="02020603050405020304" pitchFamily="18" charset="0"/>
                  <a:ea typeface="+mn-ea"/>
                  <a:cs typeface="+mn-cs"/>
                </a:defRPr>
              </a:lvl5pPr>
              <a:lvl6pPr marL="2286000" algn="l" defTabSz="914400" rtl="0" eaLnBrk="1" latinLnBrk="0" hangingPunct="1">
                <a:defRPr sz="2400" kern="1200">
                  <a:solidFill>
                    <a:srgbClr val="000099"/>
                  </a:solidFill>
                  <a:latin typeface="Times New Roman" panose="02020603050405020304" pitchFamily="18" charset="0"/>
                  <a:ea typeface="+mn-ea"/>
                  <a:cs typeface="+mn-cs"/>
                </a:defRPr>
              </a:lvl6pPr>
              <a:lvl7pPr marL="2743200" algn="l" defTabSz="914400" rtl="0" eaLnBrk="1" latinLnBrk="0" hangingPunct="1">
                <a:defRPr sz="2400" kern="1200">
                  <a:solidFill>
                    <a:srgbClr val="000099"/>
                  </a:solidFill>
                  <a:latin typeface="Times New Roman" panose="02020603050405020304" pitchFamily="18" charset="0"/>
                  <a:ea typeface="+mn-ea"/>
                  <a:cs typeface="+mn-cs"/>
                </a:defRPr>
              </a:lvl7pPr>
              <a:lvl8pPr marL="3200400" algn="l" defTabSz="914400" rtl="0" eaLnBrk="1" latinLnBrk="0" hangingPunct="1">
                <a:defRPr sz="2400" kern="1200">
                  <a:solidFill>
                    <a:srgbClr val="000099"/>
                  </a:solidFill>
                  <a:latin typeface="Times New Roman" panose="02020603050405020304" pitchFamily="18" charset="0"/>
                  <a:ea typeface="+mn-ea"/>
                  <a:cs typeface="+mn-cs"/>
                </a:defRPr>
              </a:lvl8pPr>
              <a:lvl9pPr marL="3657600" algn="l" defTabSz="914400" rtl="0" eaLnBrk="1" latinLnBrk="0" hangingPunct="1">
                <a:defRPr sz="2400" kern="1200">
                  <a:solidFill>
                    <a:srgbClr val="000099"/>
                  </a:solidFill>
                  <a:latin typeface="Times New Roman" panose="02020603050405020304" pitchFamily="18" charset="0"/>
                  <a:ea typeface="+mn-ea"/>
                  <a:cs typeface="+mn-cs"/>
                </a:defRPr>
              </a:lvl9pPr>
            </a:lstStyle>
            <a:p>
              <a:endParaRPr lang="en-US"/>
            </a:p>
          </p:txBody>
        </p:sp>
      </p:grpSp>
      <p:grpSp>
        <p:nvGrpSpPr>
          <p:cNvPr id="11" name="Group 11"/>
          <p:cNvGrpSpPr>
            <a:grpSpLocks/>
          </p:cNvGrpSpPr>
          <p:nvPr/>
        </p:nvGrpSpPr>
        <p:grpSpPr bwMode="auto">
          <a:xfrm>
            <a:off x="976548" y="4049294"/>
            <a:ext cx="3962400" cy="1311275"/>
            <a:chOff x="2448" y="2832"/>
            <a:chExt cx="2496" cy="826"/>
          </a:xfrm>
        </p:grpSpPr>
        <p:grpSp>
          <p:nvGrpSpPr>
            <p:cNvPr id="12" name="Group 12"/>
            <p:cNvGrpSpPr>
              <a:grpSpLocks/>
            </p:cNvGrpSpPr>
            <p:nvPr/>
          </p:nvGrpSpPr>
          <p:grpSpPr bwMode="auto">
            <a:xfrm>
              <a:off x="4320" y="2880"/>
              <a:ext cx="624" cy="531"/>
              <a:chOff x="3504" y="2736"/>
              <a:chExt cx="624" cy="531"/>
            </a:xfrm>
          </p:grpSpPr>
          <p:sp>
            <p:nvSpPr>
              <p:cNvPr id="17" name="Text Box 13"/>
              <p:cNvSpPr txBox="1">
                <a:spLocks noChangeArrowheads="1"/>
              </p:cNvSpPr>
              <p:nvPr/>
            </p:nvSpPr>
            <p:spPr bwMode="auto">
              <a:xfrm>
                <a:off x="3504" y="2736"/>
                <a:ext cx="624" cy="53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000">
                    <a:solidFill>
                      <a:schemeClr val="tx1"/>
                    </a:solidFill>
                    <a:latin typeface="Arial" panose="020B0604020202020204" pitchFamily="34" charset="0"/>
                  </a:rPr>
                  <a:t>Range</a:t>
                </a:r>
              </a:p>
              <a:p>
                <a:endParaRPr lang="en-GB" altLang="en-US" sz="800">
                  <a:solidFill>
                    <a:schemeClr val="tx1"/>
                  </a:solidFill>
                  <a:latin typeface="Arial" panose="020B0604020202020204" pitchFamily="34" charset="0"/>
                </a:endParaRPr>
              </a:p>
              <a:p>
                <a:r>
                  <a:rPr lang="en-GB" altLang="en-US" sz="2000">
                    <a:solidFill>
                      <a:schemeClr val="tx1"/>
                    </a:solidFill>
                    <a:latin typeface="Arial" panose="020B0604020202020204" pitchFamily="34" charset="0"/>
                  </a:rPr>
                  <a:t>37</a:t>
                </a:r>
              </a:p>
            </p:txBody>
          </p:sp>
          <p:sp>
            <p:nvSpPr>
              <p:cNvPr id="18" name="Line 14"/>
              <p:cNvSpPr>
                <a:spLocks noChangeShapeType="1"/>
              </p:cNvSpPr>
              <p:nvPr/>
            </p:nvSpPr>
            <p:spPr bwMode="auto">
              <a:xfrm>
                <a:off x="3504" y="2976"/>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Text Box 15"/>
            <p:cNvSpPr txBox="1">
              <a:spLocks noChangeArrowheads="1"/>
            </p:cNvSpPr>
            <p:nvPr/>
          </p:nvSpPr>
          <p:spPr bwMode="auto">
            <a:xfrm>
              <a:off x="2448" y="2832"/>
              <a:ext cx="1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b="1">
                  <a:solidFill>
                    <a:schemeClr val="tx1"/>
                  </a:solidFill>
                  <a:latin typeface="Courier New" panose="02070309020205020404" pitchFamily="49" charset="0"/>
                </a:rPr>
                <a:t>MAX(Mark)</a:t>
              </a:r>
              <a:r>
                <a:rPr lang="en-GB" altLang="en-US" sz="2000">
                  <a:solidFill>
                    <a:schemeClr val="tx1"/>
                  </a:solidFill>
                  <a:latin typeface="Arial" panose="020B0604020202020204" pitchFamily="34" charset="0"/>
                </a:rPr>
                <a:t> = 72</a:t>
              </a:r>
            </a:p>
          </p:txBody>
        </p:sp>
        <p:sp>
          <p:nvSpPr>
            <p:cNvPr id="14" name="Text Box 16"/>
            <p:cNvSpPr txBox="1">
              <a:spLocks noChangeArrowheads="1"/>
            </p:cNvSpPr>
            <p:nvPr/>
          </p:nvSpPr>
          <p:spPr bwMode="auto">
            <a:xfrm>
              <a:off x="2448" y="3408"/>
              <a:ext cx="1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b="1">
                  <a:solidFill>
                    <a:schemeClr val="tx1"/>
                  </a:solidFill>
                  <a:latin typeface="Courier New" panose="02070309020205020404" pitchFamily="49" charset="0"/>
                </a:rPr>
                <a:t>MIN(Mark)</a:t>
              </a:r>
              <a:r>
                <a:rPr lang="en-GB" altLang="en-US" sz="2000">
                  <a:solidFill>
                    <a:schemeClr val="tx1"/>
                  </a:solidFill>
                  <a:latin typeface="Arial" panose="020B0604020202020204" pitchFamily="34" charset="0"/>
                </a:rPr>
                <a:t> = 35</a:t>
              </a:r>
            </a:p>
          </p:txBody>
        </p:sp>
        <p:sp>
          <p:nvSpPr>
            <p:cNvPr id="15" name="Line 17"/>
            <p:cNvSpPr>
              <a:spLocks noChangeShapeType="1"/>
            </p:cNvSpPr>
            <p:nvPr/>
          </p:nvSpPr>
          <p:spPr bwMode="auto">
            <a:xfrm>
              <a:off x="3744" y="2976"/>
              <a:ext cx="528"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p:cNvSpPr>
              <a:spLocks noChangeShapeType="1"/>
            </p:cNvSpPr>
            <p:nvPr/>
          </p:nvSpPr>
          <p:spPr bwMode="auto">
            <a:xfrm flipV="1">
              <a:off x="3744" y="3264"/>
              <a:ext cx="528"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55237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GROUP BY</a:t>
            </a:r>
            <a:endParaRPr lang="en-GB" dirty="0"/>
          </a:p>
        </p:txBody>
      </p:sp>
      <p:sp>
        <p:nvSpPr>
          <p:cNvPr id="3" name="Content Placeholder 2"/>
          <p:cNvSpPr>
            <a:spLocks noGrp="1"/>
          </p:cNvSpPr>
          <p:nvPr>
            <p:ph idx="1"/>
          </p:nvPr>
        </p:nvSpPr>
        <p:spPr/>
        <p:txBody>
          <a:bodyPr numCol="1">
            <a:noAutofit/>
          </a:bodyPr>
          <a:lstStyle/>
          <a:p>
            <a:pPr algn="just"/>
            <a:r>
              <a:rPr lang="en-GB" altLang="en-US" sz="2400" dirty="0"/>
              <a:t>Sometimes we want to apply aggregate functions to groups of rows</a:t>
            </a:r>
          </a:p>
          <a:p>
            <a:pPr algn="just"/>
            <a:r>
              <a:rPr lang="en-GB" altLang="en-US" sz="2400" dirty="0"/>
              <a:t>Example, find the average mark of each </a:t>
            </a:r>
            <a:r>
              <a:rPr lang="en-GB" altLang="en-US" sz="2400" dirty="0" smtClean="0"/>
              <a:t>student</a:t>
            </a:r>
          </a:p>
          <a:p>
            <a:pPr algn="just"/>
            <a:r>
              <a:rPr lang="en-GB" altLang="en-US" sz="2400" dirty="0"/>
              <a:t>Every entry in </a:t>
            </a:r>
            <a:r>
              <a:rPr lang="en-GB" altLang="en-US" sz="2400" b="1" dirty="0">
                <a:latin typeface="Courier New" panose="02070309020205020404" pitchFamily="49" charset="0"/>
              </a:rPr>
              <a:t>&lt;cols1&gt;</a:t>
            </a:r>
            <a:r>
              <a:rPr lang="en-GB" altLang="en-US" sz="2400" dirty="0"/>
              <a:t> must be in </a:t>
            </a:r>
            <a:r>
              <a:rPr lang="en-GB" altLang="en-US" sz="2400" b="1" dirty="0">
                <a:latin typeface="Courier New" panose="02070309020205020404" pitchFamily="49" charset="0"/>
              </a:rPr>
              <a:t>&lt;cols2&gt;</a:t>
            </a:r>
            <a:r>
              <a:rPr lang="en-GB" altLang="en-US" sz="2400" dirty="0"/>
              <a:t>, be a constant, or be an aggregate function</a:t>
            </a:r>
          </a:p>
          <a:p>
            <a:pPr algn="just"/>
            <a:endParaRPr lang="en-GB" altLang="en-US" sz="2400" dirty="0"/>
          </a:p>
          <a:p>
            <a:r>
              <a:rPr lang="en-GB" altLang="en-US" sz="2400" dirty="0"/>
              <a:t>The </a:t>
            </a:r>
            <a:r>
              <a:rPr lang="en-GB" altLang="en-US" sz="2400" b="1" dirty="0">
                <a:latin typeface="Courier New" panose="02070309020205020404" pitchFamily="49" charset="0"/>
              </a:rPr>
              <a:t>GROUP BY</a:t>
            </a:r>
            <a:r>
              <a:rPr lang="en-GB" altLang="en-US" sz="2400" dirty="0"/>
              <a:t> clause does this</a:t>
            </a:r>
          </a:p>
          <a:p>
            <a:pPr>
              <a:buFontTx/>
              <a:buNone/>
            </a:pPr>
            <a:r>
              <a:rPr lang="en-GB" altLang="en-US" sz="1400" dirty="0" smtClean="0">
                <a:latin typeface="Courier New" panose="02070309020205020404" pitchFamily="49" charset="0"/>
              </a:rPr>
              <a:t> SELECT &lt;cols1&gt;</a:t>
            </a:r>
          </a:p>
          <a:p>
            <a:pPr>
              <a:buFontTx/>
              <a:buNone/>
            </a:pPr>
            <a:r>
              <a:rPr lang="en-GB" altLang="en-US" sz="1400" dirty="0" smtClean="0">
                <a:latin typeface="Courier New" panose="02070309020205020404" pitchFamily="49" charset="0"/>
              </a:rPr>
              <a:t>  FROM &lt;tables&gt;</a:t>
            </a:r>
          </a:p>
          <a:p>
            <a:pPr>
              <a:buFontTx/>
              <a:buNone/>
            </a:pPr>
            <a:r>
              <a:rPr lang="en-GB" altLang="en-US" sz="1400" dirty="0" smtClean="0">
                <a:latin typeface="Courier New" panose="02070309020205020404" pitchFamily="49" charset="0"/>
              </a:rPr>
              <a:t> GROUP BY &lt;cols2&gt;</a:t>
            </a:r>
          </a:p>
          <a:p>
            <a:pPr marL="342900" lvl="1" indent="0" algn="just">
              <a:buNone/>
            </a:pPr>
            <a:endParaRPr lang="en-GB" altLang="en-US" sz="2000" dirty="0"/>
          </a:p>
        </p:txBody>
      </p:sp>
    </p:spTree>
    <p:extLst>
      <p:ext uri="{BB962C8B-B14F-4D97-AF65-F5344CB8AC3E}">
        <p14:creationId xmlns:p14="http://schemas.microsoft.com/office/powerpoint/2010/main" val="2895499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GROUP BY</a:t>
            </a:r>
            <a:endParaRPr lang="en-GB" dirty="0"/>
          </a:p>
        </p:txBody>
      </p:sp>
      <p:sp>
        <p:nvSpPr>
          <p:cNvPr id="3" name="Content Placeholder 2"/>
          <p:cNvSpPr>
            <a:spLocks noGrp="1"/>
          </p:cNvSpPr>
          <p:nvPr>
            <p:ph idx="1"/>
          </p:nvPr>
        </p:nvSpPr>
        <p:spPr/>
        <p:txBody>
          <a:bodyPr numCol="1">
            <a:noAutofit/>
          </a:bodyPr>
          <a:lstStyle/>
          <a:p>
            <a:pPr marL="0" indent="0">
              <a:buNone/>
            </a:pPr>
            <a:r>
              <a:rPr lang="en-GB" altLang="en-US" sz="1600" dirty="0">
                <a:latin typeface="Courier New" panose="02070309020205020404" pitchFamily="49" charset="0"/>
              </a:rPr>
              <a:t>SELECT Name, </a:t>
            </a:r>
          </a:p>
          <a:p>
            <a:pPr marL="0" indent="0">
              <a:buNone/>
            </a:pPr>
            <a:r>
              <a:rPr lang="en-GB" altLang="en-US" sz="1600" dirty="0">
                <a:latin typeface="Courier New" panose="02070309020205020404" pitchFamily="49" charset="0"/>
              </a:rPr>
              <a:t>  AVG(Mark) AS Average</a:t>
            </a:r>
          </a:p>
          <a:p>
            <a:pPr marL="0" indent="0">
              <a:buNone/>
            </a:pPr>
            <a:r>
              <a:rPr lang="en-GB" altLang="en-US" sz="1600" dirty="0">
                <a:latin typeface="Courier New" panose="02070309020205020404" pitchFamily="49" charset="0"/>
              </a:rPr>
              <a:t>  FROM Grades</a:t>
            </a:r>
          </a:p>
          <a:p>
            <a:pPr marL="0" indent="0">
              <a:buNone/>
            </a:pPr>
            <a:r>
              <a:rPr lang="en-GB" altLang="en-US" sz="1600" dirty="0">
                <a:latin typeface="Courier New" panose="02070309020205020404" pitchFamily="49" charset="0"/>
              </a:rPr>
              <a:t>  GROUP BY Name</a:t>
            </a:r>
          </a:p>
          <a:p>
            <a:pPr marL="342900" lvl="1" indent="0" algn="just">
              <a:buNone/>
            </a:pPr>
            <a:endParaRPr lang="en-GB" altLang="en-US" sz="2000" dirty="0"/>
          </a:p>
        </p:txBody>
      </p:sp>
      <p:grpSp>
        <p:nvGrpSpPr>
          <p:cNvPr id="5" name="Group 3"/>
          <p:cNvGrpSpPr>
            <a:grpSpLocks/>
          </p:cNvGrpSpPr>
          <p:nvPr/>
        </p:nvGrpSpPr>
        <p:grpSpPr bwMode="auto">
          <a:xfrm>
            <a:off x="5587314" y="1528119"/>
            <a:ext cx="2576513" cy="2808288"/>
            <a:chOff x="566" y="1495"/>
            <a:chExt cx="1623" cy="1769"/>
          </a:xfrm>
        </p:grpSpPr>
        <p:sp>
          <p:nvSpPr>
            <p:cNvPr id="6" name="Text Box 4"/>
            <p:cNvSpPr txBox="1">
              <a:spLocks noChangeArrowheads="1"/>
            </p:cNvSpPr>
            <p:nvPr/>
          </p:nvSpPr>
          <p:spPr bwMode="auto">
            <a:xfrm>
              <a:off x="566" y="1495"/>
              <a:ext cx="1623" cy="1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dirty="0">
                  <a:solidFill>
                    <a:schemeClr val="tx1"/>
                  </a:solidFill>
                  <a:latin typeface="Arial" panose="020B0604020202020204" pitchFamily="34" charset="0"/>
                </a:rPr>
                <a:t>Grades</a:t>
              </a:r>
            </a:p>
            <a:p>
              <a:endParaRPr lang="en-GB" altLang="en-US" sz="800" dirty="0">
                <a:solidFill>
                  <a:schemeClr val="tx1"/>
                </a:solidFill>
                <a:latin typeface="Arial" panose="020B0604020202020204" pitchFamily="34" charset="0"/>
              </a:endParaRPr>
            </a:p>
            <a:p>
              <a:r>
                <a:rPr lang="en-GB" altLang="en-US" sz="2000" dirty="0">
                  <a:solidFill>
                    <a:schemeClr val="tx1"/>
                  </a:solidFill>
                  <a:latin typeface="Arial" panose="020B0604020202020204" pitchFamily="34" charset="0"/>
                </a:rPr>
                <a:t>Name	Code	Mark</a:t>
              </a:r>
            </a:p>
            <a:p>
              <a:endParaRPr lang="en-GB" altLang="en-US" sz="800" dirty="0">
                <a:solidFill>
                  <a:schemeClr val="tx1"/>
                </a:solidFill>
                <a:latin typeface="Arial" panose="020B0604020202020204" pitchFamily="34" charset="0"/>
              </a:endParaRPr>
            </a:p>
            <a:p>
              <a:r>
                <a:rPr lang="en-GB" altLang="en-US" sz="2000" dirty="0">
                  <a:solidFill>
                    <a:schemeClr val="tx1"/>
                  </a:solidFill>
                  <a:latin typeface="Arial" panose="020B0604020202020204" pitchFamily="34" charset="0"/>
                </a:rPr>
                <a:t>John	DBS	56</a:t>
              </a:r>
            </a:p>
            <a:p>
              <a:r>
                <a:rPr lang="en-GB" altLang="en-US" sz="2000" dirty="0">
                  <a:solidFill>
                    <a:schemeClr val="tx1"/>
                  </a:solidFill>
                  <a:latin typeface="Arial" panose="020B0604020202020204" pitchFamily="34" charset="0"/>
                </a:rPr>
                <a:t>John	IAI	72</a:t>
              </a:r>
            </a:p>
            <a:p>
              <a:r>
                <a:rPr lang="en-GB" altLang="en-US" sz="2000" dirty="0">
                  <a:solidFill>
                    <a:schemeClr val="tx1"/>
                  </a:solidFill>
                  <a:latin typeface="Arial" panose="020B0604020202020204" pitchFamily="34" charset="0"/>
                </a:rPr>
                <a:t>Mary	DBS	60</a:t>
              </a:r>
            </a:p>
            <a:p>
              <a:r>
                <a:rPr lang="en-GB" altLang="en-US" sz="2000" dirty="0">
                  <a:solidFill>
                    <a:schemeClr val="tx1"/>
                  </a:solidFill>
                  <a:latin typeface="Arial" panose="020B0604020202020204" pitchFamily="34" charset="0"/>
                </a:rPr>
                <a:t>Mark	PR1	43</a:t>
              </a:r>
            </a:p>
            <a:p>
              <a:r>
                <a:rPr lang="en-GB" altLang="en-US" sz="2000" dirty="0">
                  <a:solidFill>
                    <a:schemeClr val="tx1"/>
                  </a:solidFill>
                  <a:latin typeface="Arial" panose="020B0604020202020204" pitchFamily="34" charset="0"/>
                </a:rPr>
                <a:t>Mark	PR2	35</a:t>
              </a:r>
            </a:p>
            <a:p>
              <a:r>
                <a:rPr lang="en-GB" altLang="en-US" sz="2000" dirty="0">
                  <a:solidFill>
                    <a:schemeClr val="tx1"/>
                  </a:solidFill>
                  <a:latin typeface="Arial" panose="020B0604020202020204" pitchFamily="34" charset="0"/>
                </a:rPr>
                <a:t>Jane	IAI	54</a:t>
              </a:r>
            </a:p>
          </p:txBody>
        </p:sp>
        <p:sp>
          <p:nvSpPr>
            <p:cNvPr id="7" name="Rectangle 5"/>
            <p:cNvSpPr>
              <a:spLocks noChangeArrowheads="1"/>
            </p:cNvSpPr>
            <p:nvPr/>
          </p:nvSpPr>
          <p:spPr bwMode="auto">
            <a:xfrm>
              <a:off x="576" y="1776"/>
              <a:ext cx="1584" cy="148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p:cNvSpPr>
              <a:spLocks noChangeShapeType="1"/>
            </p:cNvSpPr>
            <p:nvPr/>
          </p:nvSpPr>
          <p:spPr bwMode="auto">
            <a:xfrm>
              <a:off x="1152" y="1776"/>
              <a:ext cx="0" cy="1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p:cNvSpPr>
              <a:spLocks noChangeShapeType="1"/>
            </p:cNvSpPr>
            <p:nvPr/>
          </p:nvSpPr>
          <p:spPr bwMode="auto">
            <a:xfrm>
              <a:off x="1728" y="1776"/>
              <a:ext cx="0" cy="1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p:cNvSpPr>
              <a:spLocks noChangeShapeType="1"/>
            </p:cNvSpPr>
            <p:nvPr/>
          </p:nvSpPr>
          <p:spPr bwMode="auto">
            <a:xfrm>
              <a:off x="576" y="2016"/>
              <a:ext cx="15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Text Box 10"/>
          <p:cNvSpPr txBox="1">
            <a:spLocks noChangeArrowheads="1"/>
          </p:cNvSpPr>
          <p:nvPr/>
        </p:nvSpPr>
        <p:spPr bwMode="auto">
          <a:xfrm>
            <a:off x="918519" y="3072714"/>
            <a:ext cx="2063750" cy="175736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chemeClr val="tx1"/>
                </a:solidFill>
                <a:latin typeface="Arial" panose="020B0604020202020204" pitchFamily="34" charset="0"/>
              </a:rPr>
              <a:t>Name	Average</a:t>
            </a:r>
          </a:p>
          <a:p>
            <a:endParaRPr lang="en-GB" altLang="en-US" sz="800">
              <a:solidFill>
                <a:schemeClr val="tx1"/>
              </a:solidFill>
              <a:latin typeface="Arial" panose="020B0604020202020204" pitchFamily="34" charset="0"/>
            </a:endParaRPr>
          </a:p>
          <a:p>
            <a:r>
              <a:rPr lang="en-GB" altLang="en-US" sz="2000">
                <a:solidFill>
                  <a:schemeClr val="tx1"/>
                </a:solidFill>
                <a:latin typeface="Arial" panose="020B0604020202020204" pitchFamily="34" charset="0"/>
              </a:rPr>
              <a:t>John	64</a:t>
            </a:r>
          </a:p>
          <a:p>
            <a:r>
              <a:rPr lang="en-GB" altLang="en-US" sz="2000">
                <a:solidFill>
                  <a:schemeClr val="tx1"/>
                </a:solidFill>
                <a:latin typeface="Arial" panose="020B0604020202020204" pitchFamily="34" charset="0"/>
              </a:rPr>
              <a:t>Mary	60</a:t>
            </a:r>
          </a:p>
          <a:p>
            <a:r>
              <a:rPr lang="en-GB" altLang="en-US" sz="2000">
                <a:solidFill>
                  <a:schemeClr val="tx1"/>
                </a:solidFill>
                <a:latin typeface="Arial" panose="020B0604020202020204" pitchFamily="34" charset="0"/>
              </a:rPr>
              <a:t>Mark	39</a:t>
            </a:r>
          </a:p>
          <a:p>
            <a:r>
              <a:rPr lang="en-GB" altLang="en-US" sz="2000">
                <a:solidFill>
                  <a:schemeClr val="tx1"/>
                </a:solidFill>
                <a:latin typeface="Arial" panose="020B0604020202020204" pitchFamily="34" charset="0"/>
              </a:rPr>
              <a:t>Jane	54</a:t>
            </a:r>
          </a:p>
        </p:txBody>
      </p:sp>
      <p:sp>
        <p:nvSpPr>
          <p:cNvPr id="14" name="Line 11"/>
          <p:cNvSpPr>
            <a:spLocks noChangeShapeType="1"/>
          </p:cNvSpPr>
          <p:nvPr/>
        </p:nvSpPr>
        <p:spPr bwMode="auto">
          <a:xfrm>
            <a:off x="918519" y="3453714"/>
            <a:ext cx="2057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p:cNvSpPr>
            <a:spLocks noChangeShapeType="1"/>
          </p:cNvSpPr>
          <p:nvPr/>
        </p:nvSpPr>
        <p:spPr bwMode="auto">
          <a:xfrm>
            <a:off x="1832919" y="3072714"/>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60878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GROUP BY</a:t>
            </a:r>
            <a:endParaRPr lang="en-GB" dirty="0"/>
          </a:p>
        </p:txBody>
      </p:sp>
      <p:sp>
        <p:nvSpPr>
          <p:cNvPr id="3" name="Content Placeholder 2"/>
          <p:cNvSpPr>
            <a:spLocks noGrp="1"/>
          </p:cNvSpPr>
          <p:nvPr>
            <p:ph idx="1"/>
          </p:nvPr>
        </p:nvSpPr>
        <p:spPr/>
        <p:txBody>
          <a:bodyPr numCol="1">
            <a:noAutofit/>
          </a:bodyPr>
          <a:lstStyle/>
          <a:p>
            <a:pPr marL="0" indent="0">
              <a:buNone/>
            </a:pPr>
            <a:r>
              <a:rPr lang="en-GB" altLang="en-US" sz="1400" dirty="0" smtClean="0">
                <a:latin typeface="Courier New" panose="02070309020205020404" pitchFamily="49" charset="0"/>
              </a:rPr>
              <a:t>SELECT Month, Department,</a:t>
            </a:r>
          </a:p>
          <a:p>
            <a:pPr marL="0" indent="0">
              <a:buNone/>
            </a:pPr>
            <a:r>
              <a:rPr lang="en-GB" altLang="en-US" sz="1400" dirty="0" smtClean="0">
                <a:latin typeface="Courier New" panose="02070309020205020404" pitchFamily="49" charset="0"/>
              </a:rPr>
              <a:t>   SUM(Value) AS Total</a:t>
            </a:r>
          </a:p>
          <a:p>
            <a:pPr marL="0" indent="0">
              <a:buNone/>
            </a:pPr>
            <a:r>
              <a:rPr lang="en-GB" altLang="en-US" sz="1400" dirty="0" smtClean="0">
                <a:latin typeface="Courier New" panose="02070309020205020404" pitchFamily="49" charset="0"/>
              </a:rPr>
              <a:t>  FROM Sales</a:t>
            </a:r>
          </a:p>
          <a:p>
            <a:pPr marL="0" indent="0">
              <a:buNone/>
            </a:pPr>
            <a:r>
              <a:rPr lang="en-GB" altLang="en-US" sz="1400" dirty="0" smtClean="0">
                <a:latin typeface="Courier New" panose="02070309020205020404" pitchFamily="49" charset="0"/>
              </a:rPr>
              <a:t> GROUP BY Month, Department</a:t>
            </a:r>
            <a:endParaRPr lang="en-GB" altLang="en-US" sz="1400" dirty="0">
              <a:latin typeface="Courier New" panose="02070309020205020404" pitchFamily="49" charset="0"/>
            </a:endParaRPr>
          </a:p>
        </p:txBody>
      </p:sp>
      <p:sp>
        <p:nvSpPr>
          <p:cNvPr id="20" name="Text Box 5"/>
          <p:cNvSpPr txBox="1">
            <a:spLocks noChangeArrowheads="1"/>
          </p:cNvSpPr>
          <p:nvPr/>
        </p:nvSpPr>
        <p:spPr bwMode="auto">
          <a:xfrm>
            <a:off x="685800" y="2967038"/>
            <a:ext cx="3505200" cy="243046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800" dirty="0">
                <a:solidFill>
                  <a:schemeClr val="tx1"/>
                </a:solidFill>
                <a:latin typeface="Arial" panose="020B0604020202020204" pitchFamily="34" charset="0"/>
              </a:rPr>
              <a:t>Month	Department	Total</a:t>
            </a:r>
          </a:p>
          <a:p>
            <a:r>
              <a:rPr lang="en-GB" altLang="en-US" sz="800" dirty="0">
                <a:solidFill>
                  <a:schemeClr val="tx1"/>
                </a:solidFill>
                <a:latin typeface="Arial" panose="020B0604020202020204" pitchFamily="34" charset="0"/>
              </a:rPr>
              <a:t>	</a:t>
            </a:r>
          </a:p>
          <a:p>
            <a:r>
              <a:rPr lang="en-GB" altLang="en-US" sz="1800" dirty="0">
                <a:solidFill>
                  <a:schemeClr val="tx1"/>
                </a:solidFill>
                <a:latin typeface="Arial" panose="020B0604020202020204" pitchFamily="34" charset="0"/>
              </a:rPr>
              <a:t>April	Fiction		60</a:t>
            </a:r>
          </a:p>
          <a:p>
            <a:r>
              <a:rPr lang="en-GB" altLang="en-US" sz="1800" dirty="0">
                <a:solidFill>
                  <a:schemeClr val="tx1"/>
                </a:solidFill>
                <a:latin typeface="Arial" panose="020B0604020202020204" pitchFamily="34" charset="0"/>
              </a:rPr>
              <a:t>April	Travel		25</a:t>
            </a:r>
          </a:p>
          <a:p>
            <a:r>
              <a:rPr lang="en-GB" altLang="en-US" sz="1800" dirty="0">
                <a:solidFill>
                  <a:schemeClr val="tx1"/>
                </a:solidFill>
                <a:latin typeface="Arial" panose="020B0604020202020204" pitchFamily="34" charset="0"/>
              </a:rPr>
              <a:t>March	Fiction		20</a:t>
            </a:r>
          </a:p>
          <a:p>
            <a:r>
              <a:rPr lang="en-GB" altLang="en-US" sz="1800" dirty="0">
                <a:solidFill>
                  <a:schemeClr val="tx1"/>
                </a:solidFill>
                <a:latin typeface="Arial" panose="020B0604020202020204" pitchFamily="34" charset="0"/>
              </a:rPr>
              <a:t>March	Technical	40</a:t>
            </a:r>
          </a:p>
          <a:p>
            <a:r>
              <a:rPr lang="en-GB" altLang="en-US" sz="1800" dirty="0">
                <a:solidFill>
                  <a:schemeClr val="tx1"/>
                </a:solidFill>
                <a:latin typeface="Arial" panose="020B0604020202020204" pitchFamily="34" charset="0"/>
              </a:rPr>
              <a:t>March	Travel		30</a:t>
            </a:r>
          </a:p>
          <a:p>
            <a:r>
              <a:rPr lang="en-GB" altLang="en-US" sz="1800" dirty="0">
                <a:solidFill>
                  <a:schemeClr val="tx1"/>
                </a:solidFill>
                <a:latin typeface="Arial" panose="020B0604020202020204" pitchFamily="34" charset="0"/>
              </a:rPr>
              <a:t>May	Fiction		20</a:t>
            </a:r>
          </a:p>
          <a:p>
            <a:r>
              <a:rPr lang="en-GB" altLang="en-US" sz="1800" dirty="0">
                <a:solidFill>
                  <a:schemeClr val="tx1"/>
                </a:solidFill>
                <a:latin typeface="Arial" panose="020B0604020202020204" pitchFamily="34" charset="0"/>
              </a:rPr>
              <a:t>May	Technical	50</a:t>
            </a:r>
          </a:p>
        </p:txBody>
      </p:sp>
      <p:sp>
        <p:nvSpPr>
          <p:cNvPr id="21" name="Line 6"/>
          <p:cNvSpPr>
            <a:spLocks noChangeShapeType="1"/>
          </p:cNvSpPr>
          <p:nvPr/>
        </p:nvSpPr>
        <p:spPr bwMode="auto">
          <a:xfrm>
            <a:off x="685800" y="3352801"/>
            <a:ext cx="3505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7"/>
          <p:cNvSpPr>
            <a:spLocks noChangeShapeType="1"/>
          </p:cNvSpPr>
          <p:nvPr/>
        </p:nvSpPr>
        <p:spPr bwMode="auto">
          <a:xfrm>
            <a:off x="1600200" y="2971801"/>
            <a:ext cx="0" cy="2438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8"/>
          <p:cNvSpPr>
            <a:spLocks noChangeShapeType="1"/>
          </p:cNvSpPr>
          <p:nvPr/>
        </p:nvSpPr>
        <p:spPr bwMode="auto">
          <a:xfrm>
            <a:off x="3352800" y="2971801"/>
            <a:ext cx="0" cy="2438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60431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HAVING</a:t>
            </a:r>
            <a:endParaRPr lang="en-GB" dirty="0"/>
          </a:p>
        </p:txBody>
      </p:sp>
      <p:sp>
        <p:nvSpPr>
          <p:cNvPr id="3" name="Content Placeholder 2"/>
          <p:cNvSpPr>
            <a:spLocks noGrp="1"/>
          </p:cNvSpPr>
          <p:nvPr>
            <p:ph idx="1"/>
          </p:nvPr>
        </p:nvSpPr>
        <p:spPr/>
        <p:txBody>
          <a:bodyPr numCol="1">
            <a:noAutofit/>
          </a:bodyPr>
          <a:lstStyle/>
          <a:p>
            <a:r>
              <a:rPr lang="en-GB" altLang="en-US" sz="2000" dirty="0"/>
              <a:t>HAVING is like a WHERE clause, except that it applies to the results of a GROUP BY query</a:t>
            </a:r>
          </a:p>
          <a:p>
            <a:r>
              <a:rPr lang="en-GB" altLang="en-US" sz="2000" dirty="0"/>
              <a:t>It can be used to select groups which satisfy a given condition</a:t>
            </a:r>
          </a:p>
        </p:txBody>
      </p:sp>
      <p:sp>
        <p:nvSpPr>
          <p:cNvPr id="5" name="Прямоугольник 4"/>
          <p:cNvSpPr/>
          <p:nvPr/>
        </p:nvSpPr>
        <p:spPr>
          <a:xfrm>
            <a:off x="902043" y="2575006"/>
            <a:ext cx="3694671" cy="1169551"/>
          </a:xfrm>
          <a:prstGeom prst="rect">
            <a:avLst/>
          </a:prstGeom>
        </p:spPr>
        <p:txBody>
          <a:bodyPr wrap="square">
            <a:spAutoFit/>
          </a:bodyPr>
          <a:lstStyle/>
          <a:p>
            <a:r>
              <a:rPr lang="en-GB" altLang="en-US" sz="1400" dirty="0">
                <a:solidFill>
                  <a:srgbClr val="1E73B9"/>
                </a:solidFill>
                <a:latin typeface="Courier New" panose="02070309020205020404" pitchFamily="49" charset="0"/>
              </a:rPr>
              <a:t>SELECT Name, </a:t>
            </a:r>
          </a:p>
          <a:p>
            <a:r>
              <a:rPr lang="en-GB" altLang="en-US" sz="1400" dirty="0">
                <a:solidFill>
                  <a:srgbClr val="1E73B9"/>
                </a:solidFill>
                <a:latin typeface="Courier New" panose="02070309020205020404" pitchFamily="49" charset="0"/>
              </a:rPr>
              <a:t>  AVG(Mark) AS Average</a:t>
            </a:r>
          </a:p>
          <a:p>
            <a:r>
              <a:rPr lang="en-GB" altLang="en-US" sz="1400" dirty="0">
                <a:solidFill>
                  <a:srgbClr val="1E73B9"/>
                </a:solidFill>
                <a:latin typeface="Courier New" panose="02070309020205020404" pitchFamily="49" charset="0"/>
              </a:rPr>
              <a:t>  FROM Grades</a:t>
            </a:r>
          </a:p>
          <a:p>
            <a:r>
              <a:rPr lang="en-GB" altLang="en-US" sz="1400" dirty="0">
                <a:solidFill>
                  <a:srgbClr val="1E73B9"/>
                </a:solidFill>
                <a:latin typeface="Courier New" panose="02070309020205020404" pitchFamily="49" charset="0"/>
              </a:rPr>
              <a:t>  GROUP BY Name</a:t>
            </a:r>
          </a:p>
          <a:p>
            <a:r>
              <a:rPr lang="en-GB" altLang="en-US" sz="1400" dirty="0">
                <a:solidFill>
                  <a:srgbClr val="1E73B9"/>
                </a:solidFill>
                <a:latin typeface="Courier New" panose="02070309020205020404" pitchFamily="49" charset="0"/>
              </a:rPr>
              <a:t>  HAVING AVG(Mark) &gt;= 40</a:t>
            </a:r>
          </a:p>
        </p:txBody>
      </p:sp>
      <p:sp>
        <p:nvSpPr>
          <p:cNvPr id="13" name="Text Box 5"/>
          <p:cNvSpPr txBox="1">
            <a:spLocks noChangeArrowheads="1"/>
          </p:cNvSpPr>
          <p:nvPr/>
        </p:nvSpPr>
        <p:spPr bwMode="auto">
          <a:xfrm>
            <a:off x="5696464" y="2759676"/>
            <a:ext cx="2063750" cy="145256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dirty="0">
                <a:solidFill>
                  <a:schemeClr val="tx1"/>
                </a:solidFill>
                <a:latin typeface="Arial" panose="020B0604020202020204" pitchFamily="34" charset="0"/>
              </a:rPr>
              <a:t>Name	Average</a:t>
            </a:r>
          </a:p>
          <a:p>
            <a:endParaRPr lang="en-GB" altLang="en-US" sz="800" dirty="0">
              <a:solidFill>
                <a:schemeClr val="tx1"/>
              </a:solidFill>
              <a:latin typeface="Arial" panose="020B0604020202020204" pitchFamily="34" charset="0"/>
            </a:endParaRPr>
          </a:p>
          <a:p>
            <a:r>
              <a:rPr lang="en-GB" altLang="en-US" sz="2000" dirty="0">
                <a:solidFill>
                  <a:schemeClr val="tx1"/>
                </a:solidFill>
                <a:latin typeface="Arial" panose="020B0604020202020204" pitchFamily="34" charset="0"/>
              </a:rPr>
              <a:t>John	64</a:t>
            </a:r>
          </a:p>
          <a:p>
            <a:r>
              <a:rPr lang="en-GB" altLang="en-US" sz="2000" dirty="0">
                <a:solidFill>
                  <a:schemeClr val="tx1"/>
                </a:solidFill>
                <a:latin typeface="Arial" panose="020B0604020202020204" pitchFamily="34" charset="0"/>
              </a:rPr>
              <a:t>Mary	60</a:t>
            </a:r>
          </a:p>
          <a:p>
            <a:r>
              <a:rPr lang="en-GB" altLang="en-US" sz="2000" dirty="0">
                <a:solidFill>
                  <a:schemeClr val="tx1"/>
                </a:solidFill>
                <a:latin typeface="Arial" panose="020B0604020202020204" pitchFamily="34" charset="0"/>
              </a:rPr>
              <a:t>Jane	54</a:t>
            </a:r>
          </a:p>
        </p:txBody>
      </p:sp>
      <p:sp>
        <p:nvSpPr>
          <p:cNvPr id="14" name="Line 6"/>
          <p:cNvSpPr>
            <a:spLocks noChangeShapeType="1"/>
          </p:cNvSpPr>
          <p:nvPr/>
        </p:nvSpPr>
        <p:spPr bwMode="auto">
          <a:xfrm>
            <a:off x="5696464" y="3140676"/>
            <a:ext cx="2057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7"/>
          <p:cNvSpPr>
            <a:spLocks noChangeShapeType="1"/>
          </p:cNvSpPr>
          <p:nvPr/>
        </p:nvSpPr>
        <p:spPr bwMode="auto">
          <a:xfrm>
            <a:off x="6610864" y="2759676"/>
            <a:ext cx="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83842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7" ma:contentTypeDescription="Create a new document." ma:contentTypeScope="" ma:versionID="0b727759c44e4b306d1de38c33a8d43a">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28d5caaacd1a162c8122fcb1df7138e"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295132-79D4-4F19-A4BC-858AB42D1E7A}">
  <ds:schemaRefs>
    <ds:schemaRef ds:uri="http://schemas.microsoft.com/sharepoint/v3/contenttype/forms"/>
  </ds:schemaRefs>
</ds:datastoreItem>
</file>

<file path=customXml/itemProps2.xml><?xml version="1.0" encoding="utf-8"?>
<ds:datastoreItem xmlns:ds="http://schemas.openxmlformats.org/officeDocument/2006/customXml" ds:itemID="{1B3AD409-6FE6-4756-8A72-5FDA9233BAC7}"/>
</file>

<file path=customXml/itemProps3.xml><?xml version="1.0" encoding="utf-8"?>
<ds:datastoreItem xmlns:ds="http://schemas.openxmlformats.org/officeDocument/2006/customXml" ds:itemID="{36378AB3-36A9-4DE7-8106-24C9A2B7BD19}">
  <ds:schemaRefs>
    <ds:schemaRef ds:uri="http://schemas.microsoft.com/office/2006/documentManagement/types"/>
    <ds:schemaRef ds:uri="http://purl.org/dc/term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dcmitype/"/>
    <ds:schemaRef ds:uri="532134fb-f5a0-4ded-9879-b62317c7c28f"/>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SummerWorkshop-New</Template>
  <TotalTime>2240</TotalTime>
  <Words>2296</Words>
  <Application>Microsoft Office PowerPoint</Application>
  <PresentationFormat>On-screen Show (4:3)</PresentationFormat>
  <Paragraphs>338</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Courier New</vt:lpstr>
      <vt:lpstr>Franklin Gothic Book</vt:lpstr>
      <vt:lpstr>Franklin Gothic Medium</vt:lpstr>
      <vt:lpstr>Times New Roman</vt:lpstr>
      <vt:lpstr>Office Theme</vt:lpstr>
      <vt:lpstr>Sql select. Sql Data Manipulation.</vt:lpstr>
      <vt:lpstr>Introduction</vt:lpstr>
      <vt:lpstr>Aggregate Functions</vt:lpstr>
      <vt:lpstr>Aggregate Functions</vt:lpstr>
      <vt:lpstr>Aggregate Functions</vt:lpstr>
      <vt:lpstr>GROUP BY</vt:lpstr>
      <vt:lpstr>GROUP BY</vt:lpstr>
      <vt:lpstr>GROUP BY</vt:lpstr>
      <vt:lpstr>HAVING</vt:lpstr>
      <vt:lpstr>WHERE and HAVING</vt:lpstr>
      <vt:lpstr>Insert Values</vt:lpstr>
      <vt:lpstr>SET IDENTITY_INSERT &lt;table&gt; ON;</vt:lpstr>
      <vt:lpstr>InSERT VALUES, MULTIPLE ROWS</vt:lpstr>
      <vt:lpstr>InSERT Select</vt:lpstr>
      <vt:lpstr>INSERT EXEC</vt:lpstr>
      <vt:lpstr>INSERT EXEC</vt:lpstr>
      <vt:lpstr>Select INTO</vt:lpstr>
      <vt:lpstr>Select INTO</vt:lpstr>
      <vt:lpstr>Delete Statement</vt:lpstr>
      <vt:lpstr>Delete Statement</vt:lpstr>
      <vt:lpstr>Delete Statement</vt:lpstr>
      <vt:lpstr>Delete. Splitting Into Chunks</vt:lpstr>
      <vt:lpstr>Truncate Statement</vt:lpstr>
      <vt:lpstr>Delete vs Truncate</vt:lpstr>
      <vt:lpstr>Delete Based on  A JOIN</vt:lpstr>
      <vt:lpstr>Update</vt:lpstr>
      <vt:lpstr>Update Based on Join</vt:lpstr>
      <vt:lpstr>NonDeterministic Update.</vt:lpstr>
      <vt:lpstr>Using Merge</vt:lpstr>
      <vt:lpstr>Using Merge. MERGE SYNTAX.</vt:lpstr>
      <vt:lpstr>Using Merge. Demo.</vt:lpstr>
      <vt:lpstr>Output</vt:lpstr>
      <vt:lpstr>INSERT with OUTPUT</vt:lpstr>
      <vt:lpstr>DELETE with OUTPUT</vt:lpstr>
      <vt:lpstr>UPDATE with OUTPUT</vt:lpstr>
      <vt:lpstr>UPDATE with OUTPUT</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Yuriy</cp:lastModifiedBy>
  <cp:revision>542</cp:revision>
  <dcterms:created xsi:type="dcterms:W3CDTF">2014-05-22T08:31:16Z</dcterms:created>
  <dcterms:modified xsi:type="dcterms:W3CDTF">2016-07-28T05:39:20Z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