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8" r:id="rId22"/>
    <p:sldId id="277" r:id="rId23"/>
    <p:sldId id="276" r:id="rId24"/>
    <p:sldId id="279" r:id="rId25"/>
    <p:sldId id="281" r:id="rId26"/>
    <p:sldId id="292" r:id="rId27"/>
    <p:sldId id="280" r:id="rId28"/>
    <p:sldId id="289" r:id="rId29"/>
    <p:sldId id="282" r:id="rId30"/>
    <p:sldId id="283" r:id="rId31"/>
    <p:sldId id="290" r:id="rId32"/>
    <p:sldId id="284" r:id="rId33"/>
    <p:sldId id="291" r:id="rId34"/>
    <p:sldId id="285" r:id="rId35"/>
    <p:sldId id="287" r:id="rId36"/>
    <p:sldId id="288" r:id="rId37"/>
    <p:sldId id="293" r:id="rId38"/>
    <p:sldId id="294" r:id="rId39"/>
    <p:sldId id="26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366"/>
            <a:ext cx="78867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33689" y="1058374"/>
            <a:ext cx="7705536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2425149"/>
            <a:ext cx="4535480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724653" y="4874877"/>
            <a:ext cx="7694694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7805" y="5067152"/>
            <a:ext cx="78867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17805" y="5365824"/>
            <a:ext cx="78867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Sql</a:t>
            </a:r>
            <a:r>
              <a:rPr lang="en-US" dirty="0" smtClean="0"/>
              <a:t> Transactions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05" y="5662387"/>
            <a:ext cx="7886700" cy="26285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Yurii</a:t>
            </a:r>
            <a:r>
              <a:rPr lang="en-US" dirty="0" smtClean="0"/>
              <a:t> Hohan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9783" y="4450728"/>
            <a:ext cx="375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Continuous staff </a:t>
            </a:r>
            <a:r>
              <a:rPr lang="en-GB" dirty="0"/>
              <a:t>improvement project</a:t>
            </a:r>
          </a:p>
        </p:txBody>
      </p:sp>
    </p:spTree>
    <p:extLst>
      <p:ext uri="{BB962C8B-B14F-4D97-AF65-F5344CB8AC3E}">
        <p14:creationId xmlns:p14="http://schemas.microsoft.com/office/powerpoint/2010/main" val="41132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Explicit </a:t>
            </a:r>
            <a:r>
              <a:rPr lang="en-GB" dirty="0" err="1" smtClean="0"/>
              <a:t>TRaNSaCTION</a:t>
            </a:r>
            <a:r>
              <a:rPr lang="en-GB" dirty="0" smtClean="0"/>
              <a:t> MODE.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2000" dirty="0"/>
              <a:t>An explicit transaction occurs when you explicitly issue the BEGIN TRANSACTION or BEGIN </a:t>
            </a:r>
            <a:r>
              <a:rPr lang="en-US" sz="2000" dirty="0" smtClean="0"/>
              <a:t>TRAN </a:t>
            </a:r>
            <a:r>
              <a:rPr lang="en-US" sz="2000" dirty="0"/>
              <a:t>command to start a </a:t>
            </a:r>
            <a:r>
              <a:rPr lang="en-US" sz="2000" dirty="0" smtClean="0"/>
              <a:t>transaction.</a:t>
            </a:r>
          </a:p>
          <a:p>
            <a:pPr algn="just"/>
            <a:r>
              <a:rPr lang="en-US" sz="2000" dirty="0"/>
              <a:t>In an explicit transaction, as soon as you issue the BEGIN TRAN command, the value of </a:t>
            </a:r>
            <a:r>
              <a:rPr lang="en-US" sz="2000" dirty="0" smtClean="0"/>
              <a:t>@@</a:t>
            </a:r>
            <a:r>
              <a:rPr lang="en-US" sz="2000" dirty="0"/>
              <a:t>TRANCOUNT is incremented by 1. Then you issue your DML or DDL commands, and </a:t>
            </a:r>
            <a:r>
              <a:rPr lang="en-US" sz="2000" dirty="0" smtClean="0"/>
              <a:t>when </a:t>
            </a:r>
            <a:r>
              <a:rPr lang="en-US" sz="2000" dirty="0"/>
              <a:t>ready, issue COMMIT or ROLLBACK.</a:t>
            </a:r>
          </a:p>
          <a:p>
            <a:pPr algn="just"/>
            <a:endParaRPr lang="en-US" sz="2000" dirty="0" smtClean="0"/>
          </a:p>
          <a:p>
            <a:pPr algn="just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Explicit </a:t>
            </a:r>
            <a:r>
              <a:rPr lang="en-GB" dirty="0" err="1" smtClean="0"/>
              <a:t>TRaNSaCTION</a:t>
            </a:r>
            <a:r>
              <a:rPr lang="en-GB" dirty="0" smtClean="0"/>
              <a:t> MODE.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87" y="1267619"/>
            <a:ext cx="6524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Nested transactions.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1366"/>
            <a:ext cx="7593999" cy="23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Locks and Concurrency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dirty="0"/>
              <a:t>Concurrency – two or more users each trying to interact with the same object at the same time.</a:t>
            </a:r>
          </a:p>
          <a:p>
            <a:pPr lvl="1" algn="just"/>
            <a:r>
              <a:rPr lang="en-US" altLang="en-US" sz="2400" dirty="0"/>
              <a:t>Concurrency can be critical to the performance of your system</a:t>
            </a:r>
          </a:p>
          <a:p>
            <a:pPr lvl="1" algn="just"/>
            <a:r>
              <a:rPr lang="en-US" altLang="en-US" sz="2400" dirty="0"/>
              <a:t>The foundation of dealing with concurrency is the process of locking</a:t>
            </a:r>
          </a:p>
          <a:p>
            <a:pPr algn="just"/>
            <a:r>
              <a:rPr lang="en-US" altLang="en-US" sz="2800" dirty="0"/>
              <a:t>Locks are a mechanism for preventing a process from performing an action on an object that conflicts with something already being done on that object.</a:t>
            </a:r>
          </a:p>
        </p:txBody>
      </p:sp>
    </p:spTree>
    <p:extLst>
      <p:ext uri="{BB962C8B-B14F-4D97-AF65-F5344CB8AC3E}">
        <p14:creationId xmlns:p14="http://schemas.microsoft.com/office/powerpoint/2010/main" val="27867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Can have many simultaneous reads on an object.</a:t>
            </a:r>
          </a:p>
          <a:p>
            <a:r>
              <a:rPr lang="en-US" altLang="en-US" sz="2800" dirty="0"/>
              <a:t>Typically only one write on an object </a:t>
            </a:r>
            <a:r>
              <a:rPr lang="en-US" altLang="en-US" sz="2800" dirty="0" smtClean="0"/>
              <a:t>at </a:t>
            </a:r>
            <a:r>
              <a:rPr lang="en-US" altLang="en-US" sz="2800" dirty="0"/>
              <a:t>the same time.</a:t>
            </a:r>
          </a:p>
          <a:p>
            <a:r>
              <a:rPr lang="en-US" altLang="en-US" sz="2800" dirty="0"/>
              <a:t>Process can request “read only access” or “write” </a:t>
            </a:r>
            <a:r>
              <a:rPr lang="en-US" altLang="en-US" sz="2800" dirty="0" smtClean="0"/>
              <a:t>access.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19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Basic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dirty="0"/>
              <a:t>To preserve the isolation of transactions, SQL Server implements a set of locking protocols. </a:t>
            </a:r>
            <a:r>
              <a:rPr lang="en-US" altLang="en-US" sz="2800" dirty="0" smtClean="0"/>
              <a:t>At the </a:t>
            </a:r>
            <a:r>
              <a:rPr lang="en-US" altLang="en-US" sz="2800" dirty="0"/>
              <a:t>basic level, there are two general modes of locking: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altLang="en-US" sz="2500" dirty="0" smtClean="0"/>
              <a:t>shared locks.  </a:t>
            </a:r>
            <a:r>
              <a:rPr lang="en-US" altLang="en-US" sz="2500" dirty="0"/>
              <a:t>Used for sessions that read data—that is, for readers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altLang="en-US" sz="2500" dirty="0" smtClean="0"/>
              <a:t>exclusive locks.  </a:t>
            </a:r>
            <a:r>
              <a:rPr lang="en-US" altLang="en-US" sz="2500" dirty="0"/>
              <a:t>Used for changes to data—that is, writers</a:t>
            </a:r>
          </a:p>
        </p:txBody>
      </p:sp>
    </p:spTree>
    <p:extLst>
      <p:ext uri="{BB962C8B-B14F-4D97-AF65-F5344CB8AC3E}">
        <p14:creationId xmlns:p14="http://schemas.microsoft.com/office/powerpoint/2010/main" val="5454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Basic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14826"/>
            <a:ext cx="6648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2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Lock Granularity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0" y="1186249"/>
            <a:ext cx="8514770" cy="410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4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Find Locks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p.object_id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resource_description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sys.dm_tran_locks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join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sys.partitions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l.resource_associated_entity_id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p.hobt_id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Locking. </a:t>
            </a:r>
            <a:r>
              <a:rPr lang="en-US" altLang="en-US" dirty="0" err="1" smtClean="0"/>
              <a:t>Concequences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500" b="1" dirty="0" smtClean="0"/>
              <a:t>Blocking</a:t>
            </a:r>
            <a:r>
              <a:rPr lang="en-US" altLang="en-US" sz="2500" dirty="0" smtClean="0"/>
              <a:t>. If </a:t>
            </a:r>
            <a:r>
              <a:rPr lang="en-US" altLang="en-US" sz="2500" dirty="0"/>
              <a:t>two sessions request an exclusive lock on the same resource, and one is granted the </a:t>
            </a:r>
            <a:r>
              <a:rPr lang="en-US" altLang="en-US" sz="2500" dirty="0" smtClean="0"/>
              <a:t>request</a:t>
            </a:r>
            <a:r>
              <a:rPr lang="en-US" altLang="en-US" sz="2500" dirty="0"/>
              <a:t>, then the other session must wait until the </a:t>
            </a:r>
            <a:r>
              <a:rPr lang="en-US" altLang="en-US" sz="2500" dirty="0" smtClean="0"/>
              <a:t>first </a:t>
            </a:r>
            <a:r>
              <a:rPr lang="en-US" altLang="en-US" sz="2500" dirty="0"/>
              <a:t>releases its exclusive lock</a:t>
            </a:r>
            <a:r>
              <a:rPr lang="en-US" altLang="en-US" sz="2500" dirty="0" smtClean="0"/>
              <a:t>.</a:t>
            </a:r>
          </a:p>
          <a:p>
            <a:pPr algn="just"/>
            <a:r>
              <a:rPr lang="en-US" altLang="en-US" sz="2500" b="1" dirty="0" smtClean="0"/>
              <a:t>Deadlocking</a:t>
            </a:r>
            <a:r>
              <a:rPr lang="en-US" altLang="en-US" sz="2500" dirty="0"/>
              <a:t>. A deadlock results from mutual blocking between two or more </a:t>
            </a:r>
            <a:r>
              <a:rPr lang="en-US" altLang="en-US" sz="2500" dirty="0" smtClean="0"/>
              <a:t>sessions when they need more than one lock to be granted. Both processes need lock A  and B. First has lock A, second has lock B and they cannot proceed. After some time DB will choose </a:t>
            </a:r>
            <a:r>
              <a:rPr lang="en-US" altLang="en-US" sz="2500" b="1" dirty="0" smtClean="0"/>
              <a:t>deadlock victim </a:t>
            </a:r>
            <a:r>
              <a:rPr lang="en-US" altLang="en-US" sz="2500" dirty="0" smtClean="0"/>
              <a:t>and transaction will be roll backed.</a:t>
            </a:r>
            <a:endParaRPr lang="en-US" altLang="en-US" sz="2500" dirty="0"/>
          </a:p>
          <a:p>
            <a:pPr algn="just"/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983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7714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568" y="2629972"/>
            <a:ext cx="6858000" cy="313651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is transaction? 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Transaction Modes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basics </a:t>
            </a:r>
            <a:r>
              <a:rPr lang="en-US" dirty="0"/>
              <a:t>of locking. 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Transaction </a:t>
            </a:r>
            <a:r>
              <a:rPr lang="en-US" dirty="0"/>
              <a:t>isolation levels.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7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Deadlock Example.</a:t>
            </a:r>
            <a:endParaRPr lang="en-US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454" y="1262063"/>
            <a:ext cx="7169092" cy="41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8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Transaction Isolation Layers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sz="2500" dirty="0"/>
              <a:t>During the time a transaction is changing some data, SQL Server never allows that data to </a:t>
            </a:r>
            <a:r>
              <a:rPr lang="en-US" altLang="en-US" sz="2500" dirty="0" smtClean="0"/>
              <a:t>be </a:t>
            </a:r>
            <a:r>
              <a:rPr lang="en-US" altLang="en-US" sz="2500" dirty="0"/>
              <a:t>changed by any other transaction until the </a:t>
            </a:r>
            <a:r>
              <a:rPr lang="en-US" altLang="ko-KR" sz="2500" dirty="0" smtClean="0"/>
              <a:t>fi</a:t>
            </a:r>
            <a:r>
              <a:rPr lang="en-US" altLang="en-US" sz="2500" dirty="0" smtClean="0"/>
              <a:t>rst transaction finishes</a:t>
            </a:r>
            <a:r>
              <a:rPr lang="en-US" altLang="en-US" sz="2500" dirty="0"/>
              <a:t>, nor can your </a:t>
            </a:r>
            <a:r>
              <a:rPr lang="en-US" altLang="en-US" sz="2500" dirty="0" smtClean="0"/>
              <a:t>transaction </a:t>
            </a:r>
            <a:r>
              <a:rPr lang="en-US" altLang="en-US" sz="2500" dirty="0"/>
              <a:t>change any data that other transactions are changing until they </a:t>
            </a:r>
            <a:r>
              <a:rPr lang="en-US" altLang="ko-KR" sz="2500" dirty="0" smtClean="0"/>
              <a:t>fi</a:t>
            </a:r>
            <a:r>
              <a:rPr lang="en-US" altLang="en-US" sz="2500" dirty="0" smtClean="0"/>
              <a:t>nish.</a:t>
            </a:r>
          </a:p>
          <a:p>
            <a:pPr algn="just"/>
            <a:r>
              <a:rPr lang="en-US" altLang="en-US" sz="2500" dirty="0" smtClean="0"/>
              <a:t>Therefore</a:t>
            </a:r>
            <a:r>
              <a:rPr lang="en-US" altLang="en-US" sz="2500" dirty="0"/>
              <a:t>, some </a:t>
            </a:r>
            <a:r>
              <a:rPr lang="en-US" altLang="en-US" sz="2500" dirty="0" smtClean="0"/>
              <a:t>blocking </a:t>
            </a:r>
            <a:r>
              <a:rPr lang="en-US" altLang="en-US" sz="2500" dirty="0"/>
              <a:t>and deadlocking is always possible when transactions change data. Writers always </a:t>
            </a:r>
            <a:r>
              <a:rPr lang="en-US" altLang="en-US" sz="2500" dirty="0" smtClean="0"/>
              <a:t>block </a:t>
            </a:r>
            <a:r>
              <a:rPr lang="en-US" altLang="en-US" sz="2500" dirty="0"/>
              <a:t>writers, and exclusive locks in one transaction are never compatible with exclusive locks </a:t>
            </a:r>
            <a:r>
              <a:rPr lang="en-US" altLang="en-US" sz="2500" dirty="0" smtClean="0"/>
              <a:t>in </a:t>
            </a:r>
            <a:r>
              <a:rPr lang="en-US" altLang="en-US" sz="2500" dirty="0"/>
              <a:t>another.</a:t>
            </a:r>
          </a:p>
          <a:p>
            <a:pPr algn="just"/>
            <a:r>
              <a:rPr lang="en-US" altLang="en-US" sz="2500" dirty="0"/>
              <a:t>But blocking and deadlocking can be increased or reduced based on varying the degree </a:t>
            </a:r>
            <a:r>
              <a:rPr lang="en-US" altLang="en-US" sz="2500" dirty="0" smtClean="0"/>
              <a:t>of </a:t>
            </a:r>
            <a:r>
              <a:rPr lang="en-US" altLang="en-US" sz="2500" dirty="0"/>
              <a:t>isolation of the transaction ACID properties.</a:t>
            </a:r>
          </a:p>
        </p:txBody>
      </p:sp>
    </p:spTree>
    <p:extLst>
      <p:ext uri="{BB962C8B-B14F-4D97-AF65-F5344CB8AC3E}">
        <p14:creationId xmlns:p14="http://schemas.microsoft.com/office/powerpoint/2010/main" val="4055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Transaction Isolation Layers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890"/>
            <a:ext cx="7886700" cy="4145521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en-US" sz="2500" dirty="0" smtClean="0"/>
              <a:t>Read </a:t>
            </a:r>
            <a:r>
              <a:rPr lang="en-US" altLang="en-US" sz="2500" dirty="0" err="1" smtClean="0"/>
              <a:t>Uncommited</a:t>
            </a:r>
            <a:r>
              <a:rPr lang="en-US" altLang="en-US" sz="25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500" dirty="0" smtClean="0"/>
              <a:t>Read </a:t>
            </a:r>
            <a:r>
              <a:rPr lang="en-US" altLang="en-US" sz="2500" dirty="0" err="1" smtClean="0"/>
              <a:t>Commited</a:t>
            </a:r>
            <a:r>
              <a:rPr lang="en-US" altLang="en-US" sz="25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500" dirty="0" smtClean="0"/>
              <a:t>Repeatable Read.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500" dirty="0" err="1" smtClean="0"/>
              <a:t>Serializable</a:t>
            </a:r>
            <a:r>
              <a:rPr lang="en-US" altLang="en-US" sz="25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en-US" sz="2500" dirty="0"/>
          </a:p>
          <a:p>
            <a:pPr marL="457200" indent="-457200" algn="just">
              <a:buFont typeface="+mj-lt"/>
              <a:buAutoNum type="arabicPeriod"/>
            </a:pPr>
            <a:endParaRPr lang="en-US" altLang="en-US" sz="2500" dirty="0" smtClean="0"/>
          </a:p>
          <a:p>
            <a:pPr algn="just"/>
            <a:r>
              <a:rPr lang="en-US" altLang="en-US" sz="2500" dirty="0" smtClean="0"/>
              <a:t>Read Committed Snapshot Isolation</a:t>
            </a:r>
          </a:p>
          <a:p>
            <a:pPr algn="just"/>
            <a:r>
              <a:rPr lang="en-US" altLang="en-US" sz="2500" dirty="0" smtClean="0"/>
              <a:t>Snapshot Isolation</a:t>
            </a: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2610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Setting transaction Isolation Level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890"/>
            <a:ext cx="7886700" cy="41455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 ISOLATION LEVEL READ COMMITTED;</a:t>
            </a:r>
          </a:p>
          <a:p>
            <a:pPr marL="0" indent="0" algn="just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just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TRANSACTION;</a:t>
            </a:r>
          </a:p>
          <a:p>
            <a:pPr marL="0" indent="0" algn="just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just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EmployeeInfo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 algn="just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--some heavy insert logic 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EmployeeInfo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 algn="just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just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TRANSACTION;</a:t>
            </a:r>
          </a:p>
        </p:txBody>
      </p:sp>
    </p:spTree>
    <p:extLst>
      <p:ext uri="{BB962C8B-B14F-4D97-AF65-F5344CB8AC3E}">
        <p14:creationId xmlns:p14="http://schemas.microsoft.com/office/powerpoint/2010/main" val="17912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Read </a:t>
            </a:r>
            <a:r>
              <a:rPr lang="en-US" altLang="en-US" dirty="0" err="1" smtClean="0"/>
              <a:t>Uncommited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500" dirty="0" smtClean="0"/>
              <a:t>This </a:t>
            </a:r>
            <a:r>
              <a:rPr lang="en-US" altLang="en-US" sz="2500" dirty="0"/>
              <a:t>isolation level allows readers to read uncommitted </a:t>
            </a:r>
            <a:r>
              <a:rPr lang="en-US" altLang="en-US" sz="2500" dirty="0" smtClean="0"/>
              <a:t>data.</a:t>
            </a:r>
          </a:p>
          <a:p>
            <a:pPr algn="just"/>
            <a:r>
              <a:rPr lang="en-US" altLang="en-US" sz="2500" dirty="0" smtClean="0"/>
              <a:t>This </a:t>
            </a:r>
            <a:r>
              <a:rPr lang="en-US" altLang="en-US" sz="2500" dirty="0"/>
              <a:t>setting removes the shared locks taken by SELECT statements so that readers </a:t>
            </a:r>
            <a:r>
              <a:rPr lang="en-US" altLang="en-US" sz="2500" dirty="0" smtClean="0"/>
              <a:t>no </a:t>
            </a:r>
            <a:r>
              <a:rPr lang="en-US" altLang="en-US" sz="2500" dirty="0"/>
              <a:t>longer are blocked by writers. However, the results of a SELECT statement could </a:t>
            </a:r>
            <a:r>
              <a:rPr lang="en-US" altLang="en-US" sz="2500" dirty="0" smtClean="0"/>
              <a:t>read </a:t>
            </a:r>
            <a:r>
              <a:rPr lang="en-US" altLang="en-US" sz="2500" dirty="0"/>
              <a:t>uncommitted data that was changed during a transaction and then later was </a:t>
            </a:r>
            <a:r>
              <a:rPr lang="en-US" altLang="en-US" sz="2500" dirty="0" smtClean="0"/>
              <a:t>rolled </a:t>
            </a:r>
            <a:r>
              <a:rPr lang="en-US" altLang="en-US" sz="2500" dirty="0"/>
              <a:t>back to its initial state. This is called reading </a:t>
            </a:r>
            <a:r>
              <a:rPr lang="en-US" altLang="en-US" sz="2500" b="1" dirty="0" smtClean="0"/>
              <a:t>dirty data </a:t>
            </a:r>
            <a:r>
              <a:rPr lang="en-US" altLang="en-US" sz="2500" dirty="0" smtClean="0"/>
              <a:t>or</a:t>
            </a:r>
            <a:r>
              <a:rPr lang="en-US" altLang="en-US" sz="2500" b="1" dirty="0" smtClean="0"/>
              <a:t> dirty read</a:t>
            </a:r>
            <a:r>
              <a:rPr lang="en-US" altLang="en-US" sz="2500" dirty="0" smtClean="0"/>
              <a:t>.</a:t>
            </a: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612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Dirty read</a:t>
            </a:r>
            <a:endParaRPr lang="en-US" alt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785" y="1262063"/>
            <a:ext cx="6396429" cy="41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Read </a:t>
            </a:r>
            <a:r>
              <a:rPr lang="en-US" altLang="en-US" dirty="0" err="1" smtClean="0"/>
              <a:t>commited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500" dirty="0"/>
              <a:t> This is the default isolation level</a:t>
            </a:r>
            <a:r>
              <a:rPr lang="en-US" altLang="en-US" sz="2500" dirty="0" smtClean="0"/>
              <a:t>.</a:t>
            </a:r>
          </a:p>
          <a:p>
            <a:pPr algn="just"/>
            <a:r>
              <a:rPr lang="en-US" altLang="en-US" sz="2500" dirty="0" smtClean="0"/>
              <a:t> </a:t>
            </a:r>
            <a:r>
              <a:rPr lang="en-US" altLang="en-US" sz="2500" dirty="0"/>
              <a:t>All readers in that session </a:t>
            </a:r>
            <a:r>
              <a:rPr lang="en-US" altLang="en-US" sz="2500" dirty="0" smtClean="0"/>
              <a:t>will </a:t>
            </a:r>
            <a:r>
              <a:rPr lang="en-US" altLang="en-US" sz="2500" dirty="0"/>
              <a:t>only read data changes that have been </a:t>
            </a:r>
            <a:r>
              <a:rPr lang="en-US" altLang="en-US" sz="2500" dirty="0" smtClean="0"/>
              <a:t>committed.</a:t>
            </a:r>
          </a:p>
          <a:p>
            <a:pPr algn="just"/>
            <a:r>
              <a:rPr lang="en-US" altLang="en-US" sz="2500" dirty="0" smtClean="0"/>
              <a:t>So </a:t>
            </a:r>
            <a:r>
              <a:rPr lang="en-US" altLang="en-US" sz="2500" dirty="0"/>
              <a:t>all the SELECT statements </a:t>
            </a:r>
            <a:r>
              <a:rPr lang="en-US" altLang="en-US" sz="2500" dirty="0" smtClean="0"/>
              <a:t>will </a:t>
            </a:r>
            <a:r>
              <a:rPr lang="en-US" altLang="en-US" sz="2500" dirty="0"/>
              <a:t>attempt to acquire shared locks, and any underlying data resources that are </a:t>
            </a:r>
            <a:r>
              <a:rPr lang="en-US" altLang="en-US" sz="2500" dirty="0" smtClean="0"/>
              <a:t>being </a:t>
            </a:r>
            <a:r>
              <a:rPr lang="en-US" altLang="en-US" sz="2500" dirty="0"/>
              <a:t>changed by a different session, and therefore have exclusive locks, will block the </a:t>
            </a:r>
            <a:r>
              <a:rPr lang="en-US" altLang="en-US" sz="2500" dirty="0" smtClean="0"/>
              <a:t>READ </a:t>
            </a:r>
            <a:r>
              <a:rPr lang="en-US" altLang="en-US" sz="2500" dirty="0"/>
              <a:t>COMMITTED session.</a:t>
            </a:r>
          </a:p>
        </p:txBody>
      </p:sp>
    </p:spTree>
    <p:extLst>
      <p:ext uri="{BB962C8B-B14F-4D97-AF65-F5344CB8AC3E}">
        <p14:creationId xmlns:p14="http://schemas.microsoft.com/office/powerpoint/2010/main" val="19728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Non-Repeatable Reads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/>
              <a:t>A non-repeatable read occurs when you read the same record twice in a transaction, and a separate transaction alters that data in the interim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800" dirty="0" smtClean="0"/>
              <a:t>To prevent it s</a:t>
            </a:r>
            <a:r>
              <a:rPr lang="en-US" altLang="en-US" sz="2400" dirty="0" smtClean="0"/>
              <a:t>et </a:t>
            </a:r>
            <a:r>
              <a:rPr lang="en-US" altLang="en-US" sz="2400" dirty="0"/>
              <a:t>our isolation level to be “repeatable read” or “</a:t>
            </a:r>
            <a:r>
              <a:rPr lang="en-US" altLang="en-US" sz="2400" dirty="0" err="1"/>
              <a:t>serializable</a:t>
            </a:r>
            <a:r>
              <a:rPr lang="en-US" altLang="en-US" sz="2400" dirty="0"/>
              <a:t>”</a:t>
            </a:r>
          </a:p>
          <a:p>
            <a:pPr lvl="2"/>
            <a:r>
              <a:rPr lang="en-US" altLang="en-US" sz="2000" dirty="0"/>
              <a:t>This could cause as many problems as it fixes – but still an </a:t>
            </a:r>
            <a:r>
              <a:rPr lang="en-US" altLang="en-US" sz="2000" dirty="0" smtClean="0"/>
              <a:t>option</a:t>
            </a:r>
          </a:p>
          <a:p>
            <a:pPr lvl="2"/>
            <a:r>
              <a:rPr lang="en-US" altLang="en-US" sz="2000" dirty="0" smtClean="0"/>
              <a:t>One can make a soft alternative solution for such problems.</a:t>
            </a:r>
            <a:endParaRPr lang="en-US" altLang="en-US" sz="2000" dirty="0"/>
          </a:p>
          <a:p>
            <a:pPr algn="just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51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Non-Repeatable </a:t>
            </a:r>
            <a:r>
              <a:rPr lang="en-US" altLang="en-US" sz="3600" dirty="0" smtClean="0"/>
              <a:t>Read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alt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36" y="1261366"/>
            <a:ext cx="63627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Repeatable </a:t>
            </a:r>
            <a:r>
              <a:rPr lang="en-US" altLang="en-US" sz="3600" dirty="0"/>
              <a:t>Reads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b="1" dirty="0" smtClean="0"/>
              <a:t>Repeatable read.  </a:t>
            </a:r>
            <a:r>
              <a:rPr lang="en-US" altLang="en-US" sz="2400" dirty="0"/>
              <a:t>This isolation level, also set per session, guarantees that </a:t>
            </a:r>
            <a:r>
              <a:rPr lang="en-US" altLang="en-US" sz="2400" dirty="0" smtClean="0"/>
              <a:t>whatever </a:t>
            </a:r>
            <a:r>
              <a:rPr lang="en-US" altLang="en-US" sz="2400" dirty="0"/>
              <a:t>data is read in a transaction can be re-read later in the transaction. Updates and </a:t>
            </a:r>
            <a:r>
              <a:rPr lang="en-US" altLang="en-US" sz="2400" dirty="0" smtClean="0"/>
              <a:t>deletes </a:t>
            </a:r>
            <a:r>
              <a:rPr lang="en-US" altLang="en-US" sz="2400" dirty="0"/>
              <a:t>of rows already selected are prevented. As a result, shared locks are kept until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end of a transaction</a:t>
            </a:r>
            <a:r>
              <a:rPr lang="en-US" altLang="en-US" sz="2400" dirty="0" smtClean="0"/>
              <a:t>.</a:t>
            </a:r>
          </a:p>
          <a:p>
            <a:pPr algn="just"/>
            <a:r>
              <a:rPr lang="en-US" altLang="en-US" sz="2400" dirty="0" smtClean="0"/>
              <a:t>However</a:t>
            </a:r>
            <a:r>
              <a:rPr lang="en-US" altLang="en-US" sz="2400" dirty="0"/>
              <a:t>, the transaction may see new rows added after its </a:t>
            </a:r>
            <a:r>
              <a:rPr lang="en-US" altLang="en-US" sz="2400" dirty="0" smtClean="0"/>
              <a:t>first </a:t>
            </a:r>
            <a:r>
              <a:rPr lang="en-US" altLang="en-US" sz="2400" dirty="0"/>
              <a:t>read; this is called a </a:t>
            </a:r>
            <a:r>
              <a:rPr lang="en-US" altLang="en-US" sz="2400" b="1" dirty="0"/>
              <a:t>phantom read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3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2000" dirty="0"/>
              <a:t>A transaction is a logical unit of work. Either both </a:t>
            </a:r>
            <a:r>
              <a:rPr lang="en-US" sz="2000" dirty="0" smtClean="0"/>
              <a:t>steps </a:t>
            </a:r>
            <a:r>
              <a:rPr lang="en-US" sz="2000" dirty="0"/>
              <a:t>succeed together, or both steps must fail together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Either </a:t>
            </a:r>
            <a:r>
              <a:rPr lang="en-US" sz="2000" dirty="0"/>
              <a:t>all the work completes as a whole unit, or </a:t>
            </a:r>
            <a:r>
              <a:rPr lang="en-US" sz="2000" dirty="0" smtClean="0"/>
              <a:t>none of </a:t>
            </a:r>
            <a:r>
              <a:rPr lang="en-US" sz="2000" dirty="0"/>
              <a:t>it </a:t>
            </a:r>
            <a:r>
              <a:rPr lang="en-US" sz="2000" dirty="0" smtClean="0"/>
              <a:t>does.</a:t>
            </a:r>
          </a:p>
          <a:p>
            <a:pPr algn="just"/>
            <a:r>
              <a:rPr lang="en-US" sz="2000" dirty="0" smtClean="0"/>
              <a:t>Transactions </a:t>
            </a:r>
            <a:r>
              <a:rPr lang="en-US" sz="2000" dirty="0"/>
              <a:t>are common in our daily lives.</a:t>
            </a:r>
            <a:endParaRPr lang="en-US" sz="2000" dirty="0" smtClean="0"/>
          </a:p>
        </p:txBody>
      </p:sp>
      <p:pic>
        <p:nvPicPr>
          <p:cNvPr id="1026" name="Picture 2" descr="http://veriprocess.com/admin/wp-content/uploads/2012/09/cl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97" y="2618770"/>
            <a:ext cx="6219568" cy="287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4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Phantom Read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altLang="en-US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86" y="1390006"/>
            <a:ext cx="67913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err="1" smtClean="0"/>
              <a:t>Serializable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 smtClean="0"/>
              <a:t>This </a:t>
            </a:r>
            <a:r>
              <a:rPr lang="en-US" altLang="en-US" sz="2400" dirty="0"/>
              <a:t>isolation level is the strongest level and is set per session. At this </a:t>
            </a:r>
            <a:r>
              <a:rPr lang="en-US" altLang="en-US" sz="2400" dirty="0" smtClean="0"/>
              <a:t>level</a:t>
            </a:r>
            <a:r>
              <a:rPr lang="en-US" altLang="en-US" sz="2400" dirty="0"/>
              <a:t>, all reads are repeatable and new rows are not allowed in the underlying tables </a:t>
            </a:r>
            <a:r>
              <a:rPr lang="en-US" altLang="en-US" sz="2400" dirty="0" smtClean="0"/>
              <a:t>that </a:t>
            </a:r>
            <a:r>
              <a:rPr lang="en-US" altLang="en-US" sz="2400" dirty="0"/>
              <a:t>would satisfy the conditions of the SELECT statements in the transaction</a:t>
            </a:r>
            <a:r>
              <a:rPr lang="en-US" altLang="en-US" sz="2400" dirty="0" smtClean="0"/>
              <a:t>.</a:t>
            </a:r>
          </a:p>
          <a:p>
            <a:pPr algn="just"/>
            <a:r>
              <a:rPr lang="en-US" altLang="en-US" sz="2400" dirty="0" smtClean="0"/>
              <a:t>Extremely strict, practically makes all work with the database serial, should be avoided.</a:t>
            </a:r>
          </a:p>
          <a:p>
            <a:pPr algn="just"/>
            <a:r>
              <a:rPr lang="en-US" altLang="en-US" sz="2400" dirty="0" smtClean="0"/>
              <a:t>Prevents all forms of concurrency issues except for a </a:t>
            </a:r>
            <a:r>
              <a:rPr lang="en-US" altLang="en-US" sz="2400" b="1" dirty="0" smtClean="0"/>
              <a:t>lost update</a:t>
            </a:r>
            <a:r>
              <a:rPr lang="en-US" altLang="en-US" sz="2400" dirty="0" smtClean="0"/>
              <a:t>.</a:t>
            </a:r>
          </a:p>
          <a:p>
            <a:pPr algn="just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548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Lost Updates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Update is successfully written to database but then is overwritten by another transaction.</a:t>
            </a:r>
          </a:p>
          <a:p>
            <a:pPr lvl="1"/>
            <a:r>
              <a:rPr lang="en-US" altLang="en-US" dirty="0"/>
              <a:t>Two transactions read a record</a:t>
            </a:r>
          </a:p>
          <a:p>
            <a:pPr lvl="1"/>
            <a:r>
              <a:rPr lang="en-US" altLang="en-US" dirty="0"/>
              <a:t>First makes change</a:t>
            </a:r>
          </a:p>
          <a:p>
            <a:pPr lvl="1"/>
            <a:r>
              <a:rPr lang="en-US" altLang="en-US" dirty="0"/>
              <a:t>Second make change, losing first </a:t>
            </a:r>
            <a:r>
              <a:rPr lang="en-US" altLang="en-US" dirty="0" smtClean="0"/>
              <a:t>update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Can be solved in the C# program code by introducing versioning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83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General recommendations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In order to minimize blockings and deadlocks:</a:t>
            </a:r>
          </a:p>
          <a:p>
            <a:pPr lvl="1"/>
            <a:r>
              <a:rPr lang="en-US" altLang="en-US" dirty="0" smtClean="0"/>
              <a:t>Use short transactions</a:t>
            </a:r>
          </a:p>
          <a:p>
            <a:pPr lvl="1"/>
            <a:r>
              <a:rPr lang="en-US" altLang="en-US" dirty="0" smtClean="0"/>
              <a:t>Use same sequence of accessing tables inside transactions</a:t>
            </a:r>
          </a:p>
          <a:p>
            <a:pPr lvl="1"/>
            <a:r>
              <a:rPr lang="en-US" altLang="en-US" dirty="0" smtClean="0"/>
              <a:t>Read as few records and modify as few records as possible</a:t>
            </a:r>
          </a:p>
          <a:p>
            <a:pPr lvl="1"/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Choosing isolation levels:</a:t>
            </a:r>
          </a:p>
          <a:p>
            <a:pPr lvl="1"/>
            <a:r>
              <a:rPr lang="en-US" altLang="en-US" dirty="0" smtClean="0"/>
              <a:t>Consider always sticking to default READ COMMITTED</a:t>
            </a:r>
          </a:p>
          <a:p>
            <a:pPr lvl="1"/>
            <a:r>
              <a:rPr lang="en-US" altLang="en-US" dirty="0" smtClean="0"/>
              <a:t>When there is a really good reason, consider using more isolated level</a:t>
            </a:r>
          </a:p>
          <a:p>
            <a:pPr lvl="1"/>
            <a:r>
              <a:rPr lang="en-US" altLang="en-US" dirty="0" smtClean="0"/>
              <a:t>When we collect statistical data, consider using READ UNCOMMITTED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03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/>
              <a:t>Transaction Isolation &amp; Versioning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MS SQL </a:t>
            </a:r>
            <a:r>
              <a:rPr lang="en-US" altLang="en-US" sz="2800" dirty="0"/>
              <a:t>Server </a:t>
            </a:r>
            <a:r>
              <a:rPr lang="en-US" altLang="en-US" sz="2800" dirty="0" smtClean="0"/>
              <a:t>can </a:t>
            </a:r>
            <a:r>
              <a:rPr lang="en-US" altLang="en-US" sz="2800" dirty="0"/>
              <a:t>also use row versioning</a:t>
            </a:r>
          </a:p>
          <a:p>
            <a:pPr lvl="1"/>
            <a:r>
              <a:rPr lang="en-US" altLang="en-US" sz="2600" dirty="0"/>
              <a:t>Isolation accomplished by combination of locking and versioning</a:t>
            </a:r>
          </a:p>
          <a:p>
            <a:pPr lvl="1"/>
            <a:r>
              <a:rPr lang="en-US" altLang="en-US" sz="2600" dirty="0"/>
              <a:t>Write locks block other writers</a:t>
            </a:r>
          </a:p>
          <a:p>
            <a:pPr lvl="1"/>
            <a:r>
              <a:rPr lang="en-US" altLang="en-US" sz="2600" dirty="0"/>
              <a:t>Write locks do not block readers</a:t>
            </a:r>
          </a:p>
          <a:p>
            <a:pPr lvl="1"/>
            <a:r>
              <a:rPr lang="en-US" altLang="en-US" sz="2600" dirty="0"/>
              <a:t>Readers do not lock by default</a:t>
            </a:r>
          </a:p>
          <a:p>
            <a:pPr lvl="1"/>
            <a:r>
              <a:rPr lang="en-US" altLang="en-US" sz="2600" dirty="0"/>
              <a:t>Readers do not block writers by default</a:t>
            </a:r>
          </a:p>
          <a:p>
            <a:pPr lvl="1"/>
            <a:r>
              <a:rPr lang="en-US" altLang="en-US" sz="2600" dirty="0"/>
              <a:t>Known as </a:t>
            </a:r>
            <a:r>
              <a:rPr lang="en-US" altLang="en-US" sz="2600" b="1" dirty="0"/>
              <a:t>snapshot isolation</a:t>
            </a:r>
          </a:p>
          <a:p>
            <a:pPr lvl="2"/>
            <a:r>
              <a:rPr lang="en-US" altLang="en-US" sz="2400" dirty="0"/>
              <a:t>Old rows </a:t>
            </a:r>
            <a:r>
              <a:rPr lang="en-US" altLang="en-US" sz="2400" dirty="0" smtClean="0"/>
              <a:t>are copied into </a:t>
            </a:r>
            <a:r>
              <a:rPr lang="en-US" altLang="en-US" sz="2400" b="1" noProof="1">
                <a:latin typeface="Courier New" panose="02070309020205020404" pitchFamily="49" charset="0"/>
              </a:rPr>
              <a:t>tempdb</a:t>
            </a:r>
            <a:r>
              <a:rPr lang="en-US" altLang="en-US" sz="2400" dirty="0"/>
              <a:t> for </a:t>
            </a:r>
            <a:r>
              <a:rPr lang="en-US" altLang="en-US" sz="2400" dirty="0" smtClean="0"/>
              <a:t>reading</a:t>
            </a:r>
          </a:p>
          <a:p>
            <a:pPr lvl="2"/>
            <a:r>
              <a:rPr lang="en-US" altLang="en-US" sz="2400" dirty="0" smtClean="0"/>
              <a:t>Database setting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12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 smtClean="0"/>
              <a:t>Moving to Read </a:t>
            </a:r>
            <a:r>
              <a:rPr lang="en-US" altLang="en-US" sz="3600" dirty="0" err="1" smtClean="0"/>
              <a:t>Commited</a:t>
            </a:r>
            <a:r>
              <a:rPr lang="en-US" altLang="en-US" sz="3600" dirty="0" smtClean="0"/>
              <a:t> Snapshot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hangingPunct="0">
              <a:spcBef>
                <a:spcPct val="30000"/>
              </a:spcBef>
              <a:buNone/>
            </a:pPr>
            <a:r>
              <a:rPr kumimoji="1" lang="en-US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USE master </a:t>
            </a:r>
          </a:p>
          <a:p>
            <a:pPr marL="0" indent="0" eaLnBrk="0" hangingPunct="0">
              <a:spcBef>
                <a:spcPct val="30000"/>
              </a:spcBef>
              <a:buNone/>
            </a:pPr>
            <a:r>
              <a:rPr kumimoji="1" lang="en-US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GO</a:t>
            </a:r>
          </a:p>
          <a:p>
            <a:pPr marL="0" indent="0" eaLnBrk="0" hangingPunct="0">
              <a:spcBef>
                <a:spcPct val="30000"/>
              </a:spcBef>
              <a:buNone/>
            </a:pPr>
            <a:r>
              <a:rPr kumimoji="1" lang="en-US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ALTER DATABASE </a:t>
            </a:r>
            <a:r>
              <a:rPr kumimoji="1" lang="en-US" altLang="en-US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Demo SET </a:t>
            </a:r>
            <a:r>
              <a:rPr kumimoji="1" lang="en-US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READ_COMMITTED_SNAPSHOT ON </a:t>
            </a:r>
          </a:p>
          <a:p>
            <a:pPr marL="0" indent="0" eaLnBrk="0" hangingPunct="0">
              <a:spcBef>
                <a:spcPct val="30000"/>
              </a:spcBef>
              <a:buNone/>
            </a:pPr>
            <a:r>
              <a:rPr kumimoji="1" lang="en-US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GO</a:t>
            </a:r>
          </a:p>
          <a:p>
            <a:pPr marL="0" indent="0" eaLnBrk="0" hangingPunct="0">
              <a:spcBef>
                <a:spcPct val="30000"/>
              </a:spcBef>
              <a:buNone/>
            </a:pPr>
            <a:r>
              <a:rPr kumimoji="1" lang="en-US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...</a:t>
            </a:r>
          </a:p>
          <a:p>
            <a:pPr marL="0" indent="0" eaLnBrk="0" hangingPunct="0">
              <a:spcBef>
                <a:spcPct val="30000"/>
              </a:spcBef>
              <a:buNone/>
            </a:pPr>
            <a:r>
              <a:rPr kumimoji="1" lang="en-US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SET TRANSACTION ISOLATION LEVEL READ COMMITTED</a:t>
            </a:r>
          </a:p>
          <a:p>
            <a:pPr marL="0" indent="0" eaLnBrk="0" hangingPunct="0">
              <a:spcBef>
                <a:spcPct val="30000"/>
              </a:spcBef>
              <a:buNone/>
            </a:pPr>
            <a:r>
              <a:rPr kumimoji="1" lang="en-US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BEGIN TRAN </a:t>
            </a:r>
          </a:p>
        </p:txBody>
      </p:sp>
    </p:spTree>
    <p:extLst>
      <p:ext uri="{BB962C8B-B14F-4D97-AF65-F5344CB8AC3E}">
        <p14:creationId xmlns:p14="http://schemas.microsoft.com/office/powerpoint/2010/main" val="20272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52426"/>
          </a:xfrm>
        </p:spPr>
        <p:txBody>
          <a:bodyPr>
            <a:norm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2275746"/>
            <a:ext cx="6954795" cy="28070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Try Out transactions in three modes.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Block another transaction and </a:t>
            </a:r>
            <a:r>
              <a:rPr lang="en-GB" smtClean="0"/>
              <a:t>view the locks</a:t>
            </a:r>
            <a:r>
              <a:rPr lang="en-GB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Reproduce dirty read, non-repeatable read and Phantom read.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Be prepared for a test.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5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Transactions. 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2000" dirty="0"/>
              <a:t>For SQL Server, all changes to database data take place in the context of a transaction</a:t>
            </a:r>
            <a:r>
              <a:rPr lang="en-US" sz="20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All </a:t>
            </a:r>
            <a:r>
              <a:rPr lang="en-US" sz="2000" dirty="0"/>
              <a:t>data manipulation language (DML) statements such as INSERT, UPDATE, and </a:t>
            </a:r>
            <a:r>
              <a:rPr lang="en-US" sz="2000" dirty="0" smtClean="0"/>
              <a:t>DELETE</a:t>
            </a:r>
            <a:r>
              <a:rPr lang="en-US" sz="20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All </a:t>
            </a:r>
            <a:r>
              <a:rPr lang="en-US" sz="2000" dirty="0"/>
              <a:t>data </a:t>
            </a:r>
            <a:r>
              <a:rPr lang="en-US" sz="2000" dirty="0" smtClean="0"/>
              <a:t>de</a:t>
            </a:r>
            <a:r>
              <a:rPr lang="en-US" altLang="ko-KR" sz="2000" dirty="0" smtClean="0"/>
              <a:t>fi</a:t>
            </a:r>
            <a:r>
              <a:rPr lang="en-US" sz="2000" dirty="0" smtClean="0"/>
              <a:t>nition </a:t>
            </a:r>
            <a:r>
              <a:rPr lang="en-US" sz="2000" dirty="0"/>
              <a:t>language (DDL) statements such as CREATE TABLE and CREATE </a:t>
            </a:r>
            <a:r>
              <a:rPr lang="en-US" sz="2000" dirty="0" smtClean="0"/>
              <a:t>INDEX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Technically, even single SELECT statements are a type of transaction in SQL Server; these </a:t>
            </a:r>
            <a:r>
              <a:rPr lang="en-US" sz="2000" dirty="0" smtClean="0"/>
              <a:t>are </a:t>
            </a:r>
            <a:r>
              <a:rPr lang="en-US" sz="2000" dirty="0"/>
              <a:t>called read-only </a:t>
            </a:r>
            <a:r>
              <a:rPr lang="en-US" sz="2000" dirty="0" smtClean="0"/>
              <a:t>transactions.</a:t>
            </a:r>
          </a:p>
          <a:p>
            <a:pPr algn="just"/>
            <a:r>
              <a:rPr lang="en-US" sz="2000" dirty="0" smtClean="0"/>
              <a:t>As Databases, transaction MUST follow ACID.</a:t>
            </a:r>
          </a:p>
        </p:txBody>
      </p:sp>
    </p:spTree>
    <p:extLst>
      <p:ext uri="{BB962C8B-B14F-4D97-AF65-F5344CB8AC3E}">
        <p14:creationId xmlns:p14="http://schemas.microsoft.com/office/powerpoint/2010/main" val="7838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Transactions Commands.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Every transaction consists of a T-SQL BEGIN TRANSACTION statement, which marks the </a:t>
            </a:r>
            <a:r>
              <a:rPr lang="en-US" sz="2000" dirty="0" smtClean="0"/>
              <a:t>start </a:t>
            </a:r>
            <a:r>
              <a:rPr lang="en-US" sz="2000" dirty="0"/>
              <a:t>of the transaction in your code. The actual command can also be written as BEGIN </a:t>
            </a:r>
            <a:r>
              <a:rPr lang="en-US" sz="2000" dirty="0" smtClean="0"/>
              <a:t>TRAN</a:t>
            </a:r>
            <a:r>
              <a:rPr lang="en-US" sz="2000" dirty="0"/>
              <a:t>. A name can be assigned to the transaction</a:t>
            </a:r>
            <a:r>
              <a:rPr lang="en-US" sz="20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To </a:t>
            </a:r>
            <a:r>
              <a:rPr lang="en-US" sz="2000" dirty="0" smtClean="0"/>
              <a:t>commit </a:t>
            </a:r>
            <a:r>
              <a:rPr lang="en-US" sz="2000" dirty="0"/>
              <a:t>a transaction, issue the COMMIT TRANSACTION command, which you can also write as </a:t>
            </a:r>
            <a:r>
              <a:rPr lang="en-US" sz="2000" dirty="0" smtClean="0"/>
              <a:t>COMMIT </a:t>
            </a:r>
            <a:r>
              <a:rPr lang="en-US" sz="2000" dirty="0"/>
              <a:t>TRAN, COMMIT WORK, or just </a:t>
            </a:r>
            <a:r>
              <a:rPr lang="en-US" sz="2000" dirty="0" smtClean="0"/>
              <a:t>COMMIT.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To roll back a transaction, issue the </a:t>
            </a:r>
            <a:r>
              <a:rPr lang="en-US" sz="2000" dirty="0" smtClean="0"/>
              <a:t>ROLLBACK </a:t>
            </a:r>
            <a:r>
              <a:rPr lang="en-US" sz="2000" dirty="0"/>
              <a:t>TRANSACTION command, or alternatively, ROLLBACK TRAN, ROLLBACK WORK, or just </a:t>
            </a:r>
            <a:r>
              <a:rPr lang="en-US" sz="2000" dirty="0" smtClean="0"/>
              <a:t>ROLLBACK</a:t>
            </a:r>
            <a:r>
              <a:rPr lang="en-US" sz="20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25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 @@TRANCOUNT and  XACT_STATE()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2000" dirty="0"/>
              <a:t> @@TRANCOUNT can be queried to </a:t>
            </a:r>
            <a:r>
              <a:rPr lang="en-US" sz="2000" dirty="0" smtClean="0"/>
              <a:t>find </a:t>
            </a:r>
            <a:r>
              <a:rPr lang="en-US" sz="2000" dirty="0"/>
              <a:t>the level of transaction.</a:t>
            </a:r>
          </a:p>
          <a:p>
            <a:pPr marL="800100" lvl="1" indent="-457200" algn="just">
              <a:buFont typeface="+mj-lt"/>
              <a:buAutoNum type="arabicPeriod"/>
            </a:pPr>
            <a:r>
              <a:rPr lang="en-US" sz="1700" dirty="0" smtClean="0"/>
              <a:t>A </a:t>
            </a:r>
            <a:r>
              <a:rPr lang="en-US" sz="1700" dirty="0"/>
              <a:t>level of 0 indicates that at this point, the code is not within a transaction.</a:t>
            </a:r>
          </a:p>
          <a:p>
            <a:pPr marL="800100" lvl="1" indent="-457200" algn="just">
              <a:buFont typeface="+mj-lt"/>
              <a:buAutoNum type="arabicPeriod"/>
            </a:pPr>
            <a:r>
              <a:rPr lang="en-US" sz="1700" dirty="0" smtClean="0"/>
              <a:t>A </a:t>
            </a:r>
            <a:r>
              <a:rPr lang="en-US" sz="1700" dirty="0"/>
              <a:t>level &gt; 0 indicates that there is an active transaction, and a number &gt; 1 indicates </a:t>
            </a:r>
            <a:r>
              <a:rPr lang="en-US" sz="1700" dirty="0" smtClean="0"/>
              <a:t>the </a:t>
            </a:r>
            <a:r>
              <a:rPr lang="en-US" sz="1700" dirty="0"/>
              <a:t>nesting level of nested transactions.</a:t>
            </a:r>
          </a:p>
          <a:p>
            <a:pPr algn="just"/>
            <a:r>
              <a:rPr lang="en-US" sz="2000" dirty="0" smtClean="0"/>
              <a:t>XACT_STATE</a:t>
            </a:r>
            <a:r>
              <a:rPr lang="en-US" sz="2000" dirty="0"/>
              <a:t>() can be queried to </a:t>
            </a:r>
            <a:r>
              <a:rPr lang="en-US" sz="2000" dirty="0" smtClean="0"/>
              <a:t>find </a:t>
            </a:r>
            <a:r>
              <a:rPr lang="en-US" sz="2000" dirty="0"/>
              <a:t>the state of the transaction.</a:t>
            </a:r>
          </a:p>
          <a:p>
            <a:pPr marL="800100" lvl="1" indent="-457200" algn="just">
              <a:buFont typeface="+mj-lt"/>
              <a:buAutoNum type="arabicPeriod"/>
            </a:pPr>
            <a:r>
              <a:rPr lang="en-US" sz="1700" dirty="0" smtClean="0"/>
              <a:t>A </a:t>
            </a:r>
            <a:r>
              <a:rPr lang="en-US" sz="1700" dirty="0"/>
              <a:t>state of 0 indicates that there is no active transaction.</a:t>
            </a:r>
          </a:p>
          <a:p>
            <a:pPr marL="800100" lvl="1" indent="-457200" algn="just">
              <a:buFont typeface="+mj-lt"/>
              <a:buAutoNum type="arabicPeriod"/>
            </a:pPr>
            <a:r>
              <a:rPr lang="en-US" sz="1700" dirty="0" smtClean="0"/>
              <a:t>A </a:t>
            </a:r>
            <a:r>
              <a:rPr lang="en-US" sz="1700" dirty="0"/>
              <a:t>state of 1 indicates that there is an uncommitted transaction, and it can be </a:t>
            </a:r>
            <a:r>
              <a:rPr lang="en-US" sz="1700" dirty="0" smtClean="0"/>
              <a:t>committed</a:t>
            </a:r>
            <a:r>
              <a:rPr lang="en-US" sz="1700" dirty="0"/>
              <a:t>, but the nesting level is not reported.</a:t>
            </a:r>
          </a:p>
          <a:p>
            <a:pPr marL="800100" lvl="1" indent="-457200" algn="just">
              <a:buFont typeface="+mj-lt"/>
              <a:buAutoNum type="arabicPeriod"/>
            </a:pPr>
            <a:r>
              <a:rPr lang="en-US" sz="1700" dirty="0" smtClean="0"/>
              <a:t>A </a:t>
            </a:r>
            <a:r>
              <a:rPr lang="en-US" sz="1700" dirty="0"/>
              <a:t>state of -1 indicates that there is an uncommitted transaction, but it cannot be </a:t>
            </a:r>
            <a:r>
              <a:rPr lang="en-US" sz="1700" dirty="0" smtClean="0"/>
              <a:t>committed </a:t>
            </a:r>
            <a:r>
              <a:rPr lang="en-US" sz="1700" dirty="0"/>
              <a:t>due to a prior fatal error.</a:t>
            </a:r>
          </a:p>
        </p:txBody>
      </p:sp>
    </p:spTree>
    <p:extLst>
      <p:ext uri="{BB962C8B-B14F-4D97-AF65-F5344CB8AC3E}">
        <p14:creationId xmlns:p14="http://schemas.microsoft.com/office/powerpoint/2010/main" val="16844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Transactions Modes. </a:t>
            </a:r>
            <a:r>
              <a:rPr lang="en-GB" dirty="0" err="1" smtClean="0"/>
              <a:t>Autocommit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2000" dirty="0"/>
              <a:t>The </a:t>
            </a:r>
            <a:r>
              <a:rPr lang="en-US" sz="2000" dirty="0" err="1"/>
              <a:t>autocommit</a:t>
            </a:r>
            <a:r>
              <a:rPr lang="en-US" sz="2000" dirty="0"/>
              <a:t> mode is the default transaction management mode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In the </a:t>
            </a:r>
            <a:r>
              <a:rPr lang="en-US" sz="2000" dirty="0" err="1"/>
              <a:t>autocommit</a:t>
            </a:r>
            <a:r>
              <a:rPr lang="en-US" sz="2000" dirty="0"/>
              <a:t> mode, you do not issue any surrounding transactional commands such </a:t>
            </a:r>
            <a:r>
              <a:rPr lang="en-US" sz="2000" dirty="0" smtClean="0"/>
              <a:t>as </a:t>
            </a:r>
            <a:r>
              <a:rPr lang="en-US" sz="2000" dirty="0"/>
              <a:t>BEGIN TRAN, ROLLBACK TRAN, or COMMIT TRAN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Whatever changes you make to the database are </a:t>
            </a:r>
            <a:r>
              <a:rPr lang="en-US" sz="2000" dirty="0" smtClean="0"/>
              <a:t>automatically </a:t>
            </a:r>
            <a:r>
              <a:rPr lang="en-US" sz="2000" dirty="0"/>
              <a:t>handled, statement by statement, as transactions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91542"/>
            <a:ext cx="2789924" cy="21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IMpLICIT</a:t>
            </a:r>
            <a:r>
              <a:rPr lang="en-GB" dirty="0" smtClean="0"/>
              <a:t> </a:t>
            </a:r>
            <a:r>
              <a:rPr lang="en-GB" dirty="0" err="1"/>
              <a:t>TRaNSaCTION</a:t>
            </a:r>
            <a:r>
              <a:rPr lang="en-GB" dirty="0"/>
              <a:t> </a:t>
            </a:r>
            <a:r>
              <a:rPr lang="en-GB" dirty="0" smtClean="0"/>
              <a:t>MODE.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2000" dirty="0"/>
              <a:t>In the implicit transaction mode, when you issue one or more DML or DDL statements, or a </a:t>
            </a:r>
            <a:r>
              <a:rPr lang="en-US" sz="2000" dirty="0" smtClean="0"/>
              <a:t>SELECT </a:t>
            </a:r>
            <a:r>
              <a:rPr lang="en-US" sz="2000" dirty="0"/>
              <a:t>statement, SQL Server starts a transaction, increments @@TRANCOUNT, but does </a:t>
            </a:r>
            <a:r>
              <a:rPr lang="en-US" sz="2000" dirty="0" smtClean="0"/>
              <a:t>not </a:t>
            </a:r>
            <a:r>
              <a:rPr lang="en-US" sz="2000" dirty="0"/>
              <a:t>automatically commit or roll back the </a:t>
            </a:r>
            <a:r>
              <a:rPr lang="en-US" sz="2000" dirty="0" smtClean="0"/>
              <a:t>statement.</a:t>
            </a:r>
          </a:p>
          <a:p>
            <a:pPr algn="just"/>
            <a:r>
              <a:rPr lang="en-US" sz="2000" dirty="0" smtClean="0"/>
              <a:t>You </a:t>
            </a:r>
            <a:r>
              <a:rPr lang="en-US" sz="2000" dirty="0"/>
              <a:t>must issue a COMMIT or ROLLBACK </a:t>
            </a:r>
            <a:r>
              <a:rPr lang="en-US" sz="2000" dirty="0" smtClean="0"/>
              <a:t>interactively </a:t>
            </a:r>
            <a:r>
              <a:rPr lang="en-US" sz="2000" dirty="0"/>
              <a:t>to </a:t>
            </a:r>
            <a:r>
              <a:rPr lang="en-US" altLang="ko-KR" sz="2000" dirty="0" smtClean="0"/>
              <a:t>fi</a:t>
            </a:r>
            <a:r>
              <a:rPr lang="en-US" sz="2000" dirty="0" smtClean="0"/>
              <a:t>nish </a:t>
            </a:r>
            <a:r>
              <a:rPr lang="en-US" sz="2000" dirty="0"/>
              <a:t>the transaction, even if all you issued was a SELECT </a:t>
            </a:r>
            <a:r>
              <a:rPr lang="en-US" sz="2000" dirty="0" smtClean="0"/>
              <a:t>statement.</a:t>
            </a:r>
          </a:p>
          <a:p>
            <a:pPr marL="0" indent="0" algn="just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IMPLICIT_TRANSACTIONS ON;</a:t>
            </a:r>
          </a:p>
        </p:txBody>
      </p:sp>
    </p:spTree>
    <p:extLst>
      <p:ext uri="{BB962C8B-B14F-4D97-AF65-F5344CB8AC3E}">
        <p14:creationId xmlns:p14="http://schemas.microsoft.com/office/powerpoint/2010/main" val="26314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IMpLICIT</a:t>
            </a:r>
            <a:r>
              <a:rPr lang="en-GB" dirty="0" smtClean="0"/>
              <a:t> </a:t>
            </a:r>
            <a:r>
              <a:rPr lang="en-GB" dirty="0" err="1"/>
              <a:t>TRaNSaCTION</a:t>
            </a:r>
            <a:r>
              <a:rPr lang="en-GB" dirty="0"/>
              <a:t> </a:t>
            </a:r>
            <a:r>
              <a:rPr lang="en-GB" dirty="0" smtClean="0"/>
              <a:t>MODE.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5288"/>
            <a:ext cx="7065491" cy="401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B4B31AF359A48A401EEE379FFB37B" ma:contentTypeVersion="7" ma:contentTypeDescription="Create a new document." ma:contentTypeScope="" ma:versionID="0b727759c44e4b306d1de38c33a8d43a">
  <xsd:schema xmlns:xsd="http://www.w3.org/2001/XMLSchema" xmlns:xs="http://www.w3.org/2001/XMLSchema" xmlns:p="http://schemas.microsoft.com/office/2006/metadata/properties" xmlns:ns2="532134fb-f5a0-4ded-9879-b62317c7c28f" xmlns:ns3="33e4a1ea-af2b-4409-80d7-554cb809ebfd" targetNamespace="http://schemas.microsoft.com/office/2006/metadata/properties" ma:root="true" ma:fieldsID="028d5caaacd1a162c8122fcb1df7138e" ns2:_="" ns3:_="">
    <xsd:import namespace="532134fb-f5a0-4ded-9879-b62317c7c28f"/>
    <xsd:import namespace="33e4a1ea-af2b-4409-80d7-554cb809eb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4a1ea-af2b-4409-80d7-554cb809e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295132-79D4-4F19-A4BC-858AB42D1E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CFCD63-4722-47F4-AE06-1DE1022CF32B}"/>
</file>

<file path=customXml/itemProps3.xml><?xml version="1.0" encoding="utf-8"?>
<ds:datastoreItem xmlns:ds="http://schemas.openxmlformats.org/officeDocument/2006/customXml" ds:itemID="{36378AB3-36A9-4DE7-8106-24C9A2B7BD19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532134fb-f5a0-4ded-9879-b62317c7c28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SummerWorkshop-New</Template>
  <TotalTime>2734</TotalTime>
  <Words>1639</Words>
  <Application>Microsoft Office PowerPoint</Application>
  <PresentationFormat>On-screen Show (4:3)</PresentationFormat>
  <Paragraphs>158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Calibri Light</vt:lpstr>
      <vt:lpstr>Courier New</vt:lpstr>
      <vt:lpstr>Franklin Gothic Book</vt:lpstr>
      <vt:lpstr>Franklin Gothic Medium</vt:lpstr>
      <vt:lpstr>Office Theme</vt:lpstr>
      <vt:lpstr>Sql Transactions</vt:lpstr>
      <vt:lpstr>Introduction</vt:lpstr>
      <vt:lpstr>Transactions</vt:lpstr>
      <vt:lpstr>Transactions. Context</vt:lpstr>
      <vt:lpstr>Transactions Commands.</vt:lpstr>
      <vt:lpstr> @@TRANCOUNT and  XACT_STATE()</vt:lpstr>
      <vt:lpstr>Transactions Modes. Autocommit.</vt:lpstr>
      <vt:lpstr>IMpLICIT TRaNSaCTION MODE.</vt:lpstr>
      <vt:lpstr>IMpLICIT TRaNSaCTION MODE.</vt:lpstr>
      <vt:lpstr>Explicit TRaNSaCTION MODE.</vt:lpstr>
      <vt:lpstr>Explicit TRaNSaCTION MODE.</vt:lpstr>
      <vt:lpstr>Nested transactions.</vt:lpstr>
      <vt:lpstr>Locks and Concurrency</vt:lpstr>
      <vt:lpstr>Locks</vt:lpstr>
      <vt:lpstr>Basic Locking</vt:lpstr>
      <vt:lpstr>Basic Locking</vt:lpstr>
      <vt:lpstr>Lock Granularity</vt:lpstr>
      <vt:lpstr>Find Locks</vt:lpstr>
      <vt:lpstr>Locking. Concequences</vt:lpstr>
      <vt:lpstr>Deadlock Example.</vt:lpstr>
      <vt:lpstr>Transaction Isolation Layers</vt:lpstr>
      <vt:lpstr>Transaction Isolation Layers</vt:lpstr>
      <vt:lpstr>Setting transaction Isolation Level</vt:lpstr>
      <vt:lpstr>Read Uncommited</vt:lpstr>
      <vt:lpstr>Dirty read</vt:lpstr>
      <vt:lpstr>Read commited</vt:lpstr>
      <vt:lpstr>Non-Repeatable Reads</vt:lpstr>
      <vt:lpstr>Non-Repeatable Read</vt:lpstr>
      <vt:lpstr>Repeatable Reads</vt:lpstr>
      <vt:lpstr>Phantom Read</vt:lpstr>
      <vt:lpstr>Serializable</vt:lpstr>
      <vt:lpstr>Lost Updates</vt:lpstr>
      <vt:lpstr>General recommendations</vt:lpstr>
      <vt:lpstr>Transaction Isolation &amp; Versioning</vt:lpstr>
      <vt:lpstr>Moving to Read Commited Snapshot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corner cases</dc:title>
  <dc:creator>Yuriy Hohan</dc:creator>
  <cp:lastModifiedBy>Yuriy</cp:lastModifiedBy>
  <cp:revision>782</cp:revision>
  <dcterms:created xsi:type="dcterms:W3CDTF">2014-05-22T08:31:16Z</dcterms:created>
  <dcterms:modified xsi:type="dcterms:W3CDTF">2016-03-21T07:04:18Z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0x0101004F1B4B31AF359A48A401EEE379FFB37B</vt:lpwstr>
  </property>
</Properties>
</file>