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6" r:id="rId6"/>
    <p:sldId id="279" r:id="rId7"/>
    <p:sldId id="292" r:id="rId8"/>
    <p:sldId id="297" r:id="rId9"/>
    <p:sldId id="293" r:id="rId10"/>
    <p:sldId id="294" r:id="rId11"/>
    <p:sldId id="280" r:id="rId12"/>
    <p:sldId id="288" r:id="rId13"/>
    <p:sldId id="289" r:id="rId14"/>
    <p:sldId id="283" r:id="rId15"/>
    <p:sldId id="282" r:id="rId16"/>
    <p:sldId id="319" r:id="rId17"/>
    <p:sldId id="304" r:id="rId18"/>
    <p:sldId id="305" r:id="rId19"/>
    <p:sldId id="316" r:id="rId20"/>
    <p:sldId id="315" r:id="rId21"/>
    <p:sldId id="306" r:id="rId22"/>
    <p:sldId id="309" r:id="rId23"/>
    <p:sldId id="307" r:id="rId24"/>
    <p:sldId id="317" r:id="rId25"/>
    <p:sldId id="308" r:id="rId26"/>
    <p:sldId id="318" r:id="rId27"/>
    <p:sldId id="322" r:id="rId28"/>
    <p:sldId id="312" r:id="rId29"/>
    <p:sldId id="323" r:id="rId30"/>
    <p:sldId id="314" r:id="rId31"/>
    <p:sldId id="324" r:id="rId32"/>
    <p:sldId id="321" r:id="rId33"/>
    <p:sldId id="310" r:id="rId34"/>
    <p:sldId id="320" r:id="rId35"/>
    <p:sldId id="311" r:id="rId36"/>
    <p:sldId id="26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hei Adam" initials="SA" lastIdx="7" clrIdx="0">
    <p:extLst>
      <p:ext uri="{19B8F6BF-5375-455C-9EA6-DF929625EA0E}">
        <p15:presenceInfo xmlns:p15="http://schemas.microsoft.com/office/powerpoint/2012/main" userId="S-1-5-21-235139541-4017732864-4109166478-1839" providerId="AD"/>
      </p:ext>
    </p:extLst>
  </p:cmAuthor>
  <p:cmAuthor id="2" name="Serghei Adam" initials="SA [2]" lastIdx="2" clrIdx="1">
    <p:extLst>
      <p:ext uri="{19B8F6BF-5375-455C-9EA6-DF929625EA0E}">
        <p15:presenceInfo xmlns:p15="http://schemas.microsoft.com/office/powerpoint/2012/main" userId="cbb7c0582b9e49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73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163" d="100"/>
          <a:sy n="163" d="100"/>
        </p:scale>
        <p:origin x="83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8-03-21T22:55:48.959" idx="1">
    <p:pos x="10" y="10"/>
    <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1" y="0"/>
            <a:ext cx="9144000" cy="5634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6"/>
            <a:ext cx="7886700" cy="697457"/>
          </a:xfrm>
        </p:spPr>
        <p:txBody>
          <a:bodyPr/>
          <a:lstStyle>
            <a:lvl1pPr>
              <a:defRPr cap="all" baseline="0">
                <a:solidFill>
                  <a:srgbClr val="1E73B9"/>
                </a:solidFill>
                <a:latin typeface="Franklin Gothic Book" panose="020B0503020102020204" pitchFamily="34" charset="0"/>
              </a:defRPr>
            </a:lvl1pPr>
          </a:lstStyle>
          <a:p>
            <a:r>
              <a:rPr lang="en-US"/>
              <a:t>Click to edit Master title style</a:t>
            </a:r>
          </a:p>
        </p:txBody>
      </p:sp>
      <p:sp>
        <p:nvSpPr>
          <p:cNvPr id="3" name="Content Placeholder 2"/>
          <p:cNvSpPr>
            <a:spLocks noGrp="1"/>
          </p:cNvSpPr>
          <p:nvPr>
            <p:ph idx="1"/>
          </p:nvPr>
        </p:nvSpPr>
        <p:spPr>
          <a:xfrm>
            <a:off x="628650" y="1261366"/>
            <a:ext cx="7886700" cy="4145521"/>
          </a:xfrm>
        </p:spPr>
        <p:txBody>
          <a:bodyPr/>
          <a:lstStyle>
            <a:lvl1pPr>
              <a:defRPr>
                <a:solidFill>
                  <a:srgbClr val="1E73B9"/>
                </a:solidFill>
                <a:latin typeface="Franklin Gothic Book" panose="020B0503020102020204" pitchFamily="34" charset="0"/>
              </a:defRPr>
            </a:lvl1pPr>
            <a:lvl2pPr>
              <a:defRPr>
                <a:solidFill>
                  <a:srgbClr val="1E73B9"/>
                </a:solidFill>
                <a:latin typeface="Franklin Gothic Book" panose="020B0503020102020204" pitchFamily="34" charset="0"/>
              </a:defRPr>
            </a:lvl2pPr>
            <a:lvl3pPr>
              <a:defRPr>
                <a:solidFill>
                  <a:srgbClr val="1E73B9"/>
                </a:solidFill>
                <a:latin typeface="Franklin Gothic Book" panose="020B0503020102020204" pitchFamily="34" charset="0"/>
              </a:defRPr>
            </a:lvl3pPr>
            <a:lvl4pPr>
              <a:defRPr>
                <a:solidFill>
                  <a:srgbClr val="1E73B9"/>
                </a:solidFill>
                <a:latin typeface="Franklin Gothic Book" panose="020B0503020102020204" pitchFamily="34" charset="0"/>
              </a:defRPr>
            </a:lvl4pPr>
            <a:lvl5pPr>
              <a:defRPr>
                <a:solidFill>
                  <a:srgbClr val="1E73B9"/>
                </a:solidFill>
                <a:latin typeface="Franklin Gothic Book" panose="020B05030201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cxnSp>
        <p:nvCxnSpPr>
          <p:cNvPr id="9" name="Straight Connector 8"/>
          <p:cNvCxnSpPr/>
          <p:nvPr userDrawn="1"/>
        </p:nvCxnSpPr>
        <p:spPr>
          <a:xfrm>
            <a:off x="733689" y="1058374"/>
            <a:ext cx="7705536" cy="2187"/>
          </a:xfrm>
          <a:prstGeom prst="line">
            <a:avLst/>
          </a:prstGeom>
          <a:ln>
            <a:solidFill>
              <a:srgbClr val="1E73B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02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cap="all" baseline="0">
                <a:solidFill>
                  <a:schemeClr val="bg1"/>
                </a:solidFill>
                <a:latin typeface="Franklin Gothic Book" panose="020B0503020102020204" pitchFamily="34" charset="0"/>
              </a:defRPr>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63396" y="5951822"/>
            <a:ext cx="2017209" cy="557387"/>
          </a:xfrm>
          <a:prstGeom prst="rect">
            <a:avLst/>
          </a:prstGeom>
        </p:spPr>
      </p:pic>
    </p:spTree>
    <p:extLst>
      <p:ext uri="{BB962C8B-B14F-4D97-AF65-F5344CB8AC3E}">
        <p14:creationId xmlns:p14="http://schemas.microsoft.com/office/powerpoint/2010/main" val="281098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4260" y="2425149"/>
            <a:ext cx="4535480" cy="1253225"/>
          </a:xfrm>
          <a:prstGeom prst="rect">
            <a:avLst/>
          </a:prstGeom>
        </p:spPr>
      </p:pic>
      <p:cxnSp>
        <p:nvCxnSpPr>
          <p:cNvPr id="7" name="Straight Connector 6"/>
          <p:cNvCxnSpPr/>
          <p:nvPr userDrawn="1"/>
        </p:nvCxnSpPr>
        <p:spPr>
          <a:xfrm flipV="1">
            <a:off x="724653" y="4874877"/>
            <a:ext cx="7694694" cy="159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a:xfrm>
            <a:off x="617805" y="5067152"/>
            <a:ext cx="7886700" cy="285526"/>
          </a:xfrm>
        </p:spPr>
        <p:txBody>
          <a:bodyPr>
            <a:normAutofit/>
          </a:bodyPr>
          <a:lstStyle>
            <a:lvl1pPr>
              <a:defRPr sz="2000" cap="all" baseline="0">
                <a:solidFill>
                  <a:schemeClr val="bg1"/>
                </a:solidFill>
                <a:latin typeface="Franklin Gothic Medium" panose="020B0603020102020204" pitchFamily="34" charset="0"/>
              </a:defRPr>
            </a:lvl1pPr>
          </a:lstStyle>
          <a:p>
            <a:r>
              <a:rPr lang="en-US"/>
              <a:t>Click to edit Master title style</a:t>
            </a:r>
          </a:p>
        </p:txBody>
      </p:sp>
      <p:sp>
        <p:nvSpPr>
          <p:cNvPr id="12" name="Subtitle 2"/>
          <p:cNvSpPr>
            <a:spLocks noGrp="1"/>
          </p:cNvSpPr>
          <p:nvPr>
            <p:ph type="subTitle" idx="1"/>
          </p:nvPr>
        </p:nvSpPr>
        <p:spPr>
          <a:xfrm>
            <a:off x="617805" y="5365824"/>
            <a:ext cx="7886700" cy="262853"/>
          </a:xfrm>
        </p:spPr>
        <p:txBody>
          <a:bodyPr>
            <a:normAutofit/>
          </a:bodyPr>
          <a:lstStyle>
            <a:lvl1pPr marL="0" indent="0" algn="l">
              <a:buNone/>
              <a:defRPr sz="1400" cap="all" baseline="0">
                <a:solidFill>
                  <a:schemeClr val="bg1"/>
                </a:solidFill>
                <a:latin typeface="Franklin Gothic Book" panose="020B05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21127175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73B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7343865"/>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5"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dotnet/api/system.data.sqldbtype" TargetMode="External"/><Relationship Id="rId2" Type="http://schemas.openxmlformats.org/officeDocument/2006/relationships/hyperlink" Target="https://docs.microsoft.com/en-us/dotnet/api/system.data.dbtype" TargetMode="External"/><Relationship Id="rId1" Type="http://schemas.openxmlformats.org/officeDocument/2006/relationships/slideLayout" Target="../slideLayouts/slideLayout1.xml"/><Relationship Id="rId4" Type="http://schemas.openxmlformats.org/officeDocument/2006/relationships/hyperlink" Target="https://docs.microsoft.com/en-us/dotnet/api/system.data.sqlclient.sqlparameter"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Type_system" TargetMode="External"/><Relationship Id="rId7" Type="http://schemas.openxmlformats.org/officeDocument/2006/relationships/hyperlink" Target="https://en.wikipedia.org/wiki/Object-relational_mapping" TargetMode="External"/><Relationship Id="rId2" Type="http://schemas.openxmlformats.org/officeDocument/2006/relationships/hyperlink" Target="https://en.wikipedia.org/wiki/Computer_programming" TargetMode="External"/><Relationship Id="rId1" Type="http://schemas.openxmlformats.org/officeDocument/2006/relationships/slideLayout" Target="../slideLayouts/slideLayout1.xml"/><Relationship Id="rId6" Type="http://schemas.openxmlformats.org/officeDocument/2006/relationships/hyperlink" Target="https://en.wikipedia.org/wiki/Programming_language" TargetMode="External"/><Relationship Id="rId5" Type="http://schemas.openxmlformats.org/officeDocument/2006/relationships/hyperlink" Target="https://en.wikipedia.org/wiki/Relational_database_management_system" TargetMode="External"/><Relationship Id="rId4" Type="http://schemas.openxmlformats.org/officeDocument/2006/relationships/hyperlink" Target="https://en.wikipedia.org/wiki/Object-oriented"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msdn.microsoft.com/en-us/library/jj206878(v=vs.113).aspx" TargetMode="External"/><Relationship Id="rId2" Type="http://schemas.openxmlformats.org/officeDocument/2006/relationships/hyperlink" Target="https://msdn.microsoft.com/en-us/library/jj193542(v=vs.113).aspx" TargetMode="External"/><Relationship Id="rId1" Type="http://schemas.openxmlformats.org/officeDocument/2006/relationships/slideLayout" Target="../slideLayouts/slideLayout1.xml"/><Relationship Id="rId4" Type="http://schemas.openxmlformats.org/officeDocument/2006/relationships/hyperlink" Target="https://msdn.microsoft.com/en-us/library/jj205424(v=vs.113).aspx"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805" y="5098460"/>
            <a:ext cx="7886700" cy="285526"/>
          </a:xfrm>
        </p:spPr>
        <p:txBody>
          <a:bodyPr>
            <a:normAutofit fontScale="90000"/>
          </a:bodyPr>
          <a:lstStyle/>
          <a:p>
            <a:r>
              <a:rPr lang="en-US" dirty="0"/>
              <a:t>ORM Introduction</a:t>
            </a:r>
          </a:p>
        </p:txBody>
      </p:sp>
      <p:sp>
        <p:nvSpPr>
          <p:cNvPr id="3" name="Subtitle 2"/>
          <p:cNvSpPr>
            <a:spLocks noGrp="1"/>
          </p:cNvSpPr>
          <p:nvPr>
            <p:ph type="subTitle" idx="1"/>
          </p:nvPr>
        </p:nvSpPr>
        <p:spPr>
          <a:xfrm>
            <a:off x="617805" y="5662387"/>
            <a:ext cx="7886700" cy="262853"/>
          </a:xfrm>
        </p:spPr>
        <p:txBody>
          <a:bodyPr>
            <a:normAutofit lnSpcReduction="10000"/>
          </a:bodyPr>
          <a:lstStyle/>
          <a:p>
            <a:r>
              <a:rPr lang="en-US" dirty="0" err="1"/>
              <a:t>Yurii</a:t>
            </a:r>
            <a:r>
              <a:rPr lang="en-US" dirty="0"/>
              <a:t> </a:t>
            </a:r>
            <a:r>
              <a:rPr lang="en-US" dirty="0" err="1"/>
              <a:t>Hohan</a:t>
            </a:r>
            <a:endParaRPr lang="en-US" dirty="0"/>
          </a:p>
        </p:txBody>
      </p:sp>
      <p:sp>
        <p:nvSpPr>
          <p:cNvPr id="4" name="Rectangle 3"/>
          <p:cNvSpPr/>
          <p:nvPr/>
        </p:nvSpPr>
        <p:spPr>
          <a:xfrm>
            <a:off x="2219783" y="4450728"/>
            <a:ext cx="3759491" cy="369332"/>
          </a:xfrm>
          <a:prstGeom prst="rect">
            <a:avLst/>
          </a:prstGeom>
        </p:spPr>
        <p:txBody>
          <a:bodyPr wrap="none">
            <a:spAutoFit/>
          </a:bodyPr>
          <a:lstStyle/>
          <a:p>
            <a:pPr algn="ctr"/>
            <a:r>
              <a:rPr lang="en-GB" dirty="0"/>
              <a:t>Continuous staff improvement project</a:t>
            </a:r>
          </a:p>
        </p:txBody>
      </p:sp>
    </p:spTree>
    <p:extLst>
      <p:ext uri="{BB962C8B-B14F-4D97-AF65-F5344CB8AC3E}">
        <p14:creationId xmlns:p14="http://schemas.microsoft.com/office/powerpoint/2010/main" val="41132331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a:t>Uniderectional</a:t>
            </a:r>
            <a:r>
              <a:rPr lang="en-US" sz="3600" dirty="0"/>
              <a:t> in </a:t>
            </a:r>
            <a:r>
              <a:rPr lang="en-US" sz="3600" dirty="0" err="1"/>
              <a:t>Db</a:t>
            </a:r>
            <a:endParaRPr lang="en-US" sz="3600" dirty="0"/>
          </a:p>
        </p:txBody>
      </p:sp>
      <p:sp>
        <p:nvSpPr>
          <p:cNvPr id="3" name="Content Placeholder 2"/>
          <p:cNvSpPr>
            <a:spLocks noGrp="1"/>
          </p:cNvSpPr>
          <p:nvPr>
            <p:ph idx="1"/>
          </p:nvPr>
        </p:nvSpPr>
        <p:spPr/>
        <p:txBody>
          <a:bodyPr numCol="1">
            <a:noAutofit/>
          </a:bodyPr>
          <a:lstStyle/>
          <a:p>
            <a:r>
              <a:rPr lang="en-US" sz="1600" dirty="0"/>
              <a:t>Only </a:t>
            </a:r>
            <a:r>
              <a:rPr lang="en-US" sz="1600" i="1" dirty="0"/>
              <a:t>Address</a:t>
            </a:r>
            <a:r>
              <a:rPr lang="en-US" sz="1600" dirty="0"/>
              <a:t> has a reference to a </a:t>
            </a:r>
            <a:r>
              <a:rPr lang="en-US" sz="1600" i="1" dirty="0"/>
              <a:t>Person</a:t>
            </a:r>
            <a:r>
              <a:rPr lang="en-US" sz="1600" dirty="0"/>
              <a:t> and not vice versa.</a:t>
            </a:r>
          </a:p>
          <a:p>
            <a:r>
              <a:rPr lang="en-US" sz="1600" dirty="0"/>
              <a:t>Changes from two places in memory of object graph have to be applied in data base only once.</a:t>
            </a:r>
          </a:p>
        </p:txBody>
      </p:sp>
      <p:pic>
        <p:nvPicPr>
          <p:cNvPr id="4" name="Рисунок 3"/>
          <p:cNvPicPr>
            <a:picLocks noChangeAspect="1"/>
          </p:cNvPicPr>
          <p:nvPr/>
        </p:nvPicPr>
        <p:blipFill>
          <a:blip r:embed="rId2"/>
          <a:stretch>
            <a:fillRect/>
          </a:stretch>
        </p:blipFill>
        <p:spPr>
          <a:xfrm>
            <a:off x="1095375" y="2219325"/>
            <a:ext cx="6953250" cy="2419350"/>
          </a:xfrm>
          <a:prstGeom prst="rect">
            <a:avLst/>
          </a:prstGeom>
        </p:spPr>
      </p:pic>
    </p:spTree>
    <p:extLst>
      <p:ext uri="{BB962C8B-B14F-4D97-AF65-F5344CB8AC3E}">
        <p14:creationId xmlns:p14="http://schemas.microsoft.com/office/powerpoint/2010/main" val="8261932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3600" dirty="0"/>
              <a:t>Impedance mismatch</a:t>
            </a:r>
          </a:p>
        </p:txBody>
      </p:sp>
      <p:sp>
        <p:nvSpPr>
          <p:cNvPr id="3" name="Content Placeholder 2"/>
          <p:cNvSpPr>
            <a:spLocks noGrp="1"/>
          </p:cNvSpPr>
          <p:nvPr>
            <p:ph idx="1"/>
          </p:nvPr>
        </p:nvSpPr>
        <p:spPr/>
        <p:txBody>
          <a:bodyPr numCol="1">
            <a:noAutofit/>
          </a:bodyPr>
          <a:lstStyle/>
          <a:p>
            <a:pPr marL="342900" indent="-342900" algn="just">
              <a:buFont typeface="+mj-lt"/>
              <a:buAutoNum type="arabicPeriod"/>
            </a:pPr>
            <a:r>
              <a:rPr lang="en-US" sz="1500" dirty="0">
                <a:cs typeface="Courier New" panose="02070309020205020404" pitchFamily="49" charset="0"/>
              </a:rPr>
              <a:t>Two-way bidirectional relationship in object graphs and foreign keys in SQL server.</a:t>
            </a:r>
          </a:p>
          <a:p>
            <a:pPr marL="342900" indent="-342900" algn="just">
              <a:buFont typeface="+mj-lt"/>
              <a:buAutoNum type="arabicPeriod"/>
            </a:pPr>
            <a:r>
              <a:rPr lang="en-US" sz="1500" dirty="0">
                <a:cs typeface="Courier New" panose="02070309020205020404" pitchFamily="49" charset="0"/>
              </a:rPr>
              <a:t>Inheritance in objects and mapping hierarchies in database.</a:t>
            </a:r>
          </a:p>
          <a:p>
            <a:pPr marL="342900" indent="-342900" algn="just">
              <a:buFont typeface="+mj-lt"/>
              <a:buAutoNum type="arabicPeriod"/>
            </a:pPr>
            <a:r>
              <a:rPr lang="en-US" sz="1500" dirty="0">
                <a:cs typeface="Courier New" panose="02070309020205020404" pitchFamily="49" charset="0"/>
              </a:rPr>
              <a:t>OO </a:t>
            </a:r>
            <a:r>
              <a:rPr lang="en-US" sz="1500" dirty="0" err="1">
                <a:cs typeface="Courier New" panose="02070309020205020404" pitchFamily="49" charset="0"/>
              </a:rPr>
              <a:t>itterative</a:t>
            </a:r>
            <a:r>
              <a:rPr lang="en-US" sz="1500" dirty="0">
                <a:cs typeface="Courier New" panose="02070309020205020404" pitchFamily="49" charset="0"/>
              </a:rPr>
              <a:t> approach in C# and set-base approach in SQL code.</a:t>
            </a:r>
          </a:p>
          <a:p>
            <a:pPr marL="342900" indent="-342900" algn="just">
              <a:buFont typeface="+mj-lt"/>
              <a:buAutoNum type="arabicPeriod"/>
            </a:pPr>
            <a:r>
              <a:rPr lang="en-US" sz="1500" dirty="0">
                <a:cs typeface="Courier New" panose="02070309020205020404" pitchFamily="49" charset="0"/>
              </a:rPr>
              <a:t>DB cascades vs ORM cascading.</a:t>
            </a:r>
          </a:p>
        </p:txBody>
      </p:sp>
    </p:spTree>
    <p:extLst>
      <p:ext uri="{BB962C8B-B14F-4D97-AF65-F5344CB8AC3E}">
        <p14:creationId xmlns:p14="http://schemas.microsoft.com/office/powerpoint/2010/main" val="3261578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3600" dirty="0"/>
              <a:t>Versioning Example</a:t>
            </a:r>
          </a:p>
        </p:txBody>
      </p:sp>
      <p:sp>
        <p:nvSpPr>
          <p:cNvPr id="3" name="Content Placeholder 2"/>
          <p:cNvSpPr>
            <a:spLocks noGrp="1"/>
          </p:cNvSpPr>
          <p:nvPr>
            <p:ph idx="1"/>
          </p:nvPr>
        </p:nvSpPr>
        <p:spPr/>
        <p:txBody>
          <a:bodyPr numCol="1">
            <a:noAutofit/>
          </a:bodyPr>
          <a:lstStyle/>
          <a:p>
            <a:pPr marL="0" indent="0" algn="just">
              <a:buNone/>
            </a:pPr>
            <a:endParaRPr lang="en-US" sz="1300" dirty="0">
              <a:latin typeface="Courier New" panose="02070309020205020404" pitchFamily="49" charset="0"/>
              <a:cs typeface="Courier New" panose="02070309020205020404" pitchFamily="49" charset="0"/>
            </a:endParaRPr>
          </a:p>
          <a:p>
            <a:pPr marL="0" indent="0" algn="just">
              <a:buNone/>
            </a:pPr>
            <a:endParaRPr lang="en-US" sz="1300" dirty="0">
              <a:latin typeface="Courier New" panose="02070309020205020404" pitchFamily="49" charset="0"/>
              <a:cs typeface="Courier New" panose="02070309020205020404" pitchFamily="49" charset="0"/>
            </a:endParaRPr>
          </a:p>
          <a:p>
            <a:pPr marL="0" indent="0" algn="just">
              <a:buNone/>
            </a:pPr>
            <a:endParaRPr lang="en-US" sz="1300" dirty="0">
              <a:latin typeface="Courier New" panose="02070309020205020404" pitchFamily="49" charset="0"/>
              <a:cs typeface="Courier New" panose="02070309020205020404" pitchFamily="49" charset="0"/>
            </a:endParaRPr>
          </a:p>
          <a:p>
            <a:pPr marL="0" indent="0" algn="just">
              <a:buNone/>
            </a:pPr>
            <a:endParaRPr lang="en-US" sz="1300" dirty="0">
              <a:latin typeface="Courier New" panose="02070309020205020404" pitchFamily="49" charset="0"/>
              <a:cs typeface="Courier New" panose="02070309020205020404" pitchFamily="49" charset="0"/>
            </a:endParaRPr>
          </a:p>
          <a:p>
            <a:pPr marL="0" indent="0" algn="just">
              <a:buNone/>
            </a:pPr>
            <a:endParaRPr lang="en-US" sz="1300" dirty="0">
              <a:latin typeface="Courier New" panose="02070309020205020404" pitchFamily="49" charset="0"/>
              <a:cs typeface="Courier New" panose="02070309020205020404" pitchFamily="49" charset="0"/>
            </a:endParaRPr>
          </a:p>
          <a:p>
            <a:pPr marL="342900" indent="-342900" algn="just">
              <a:buFont typeface="+mj-lt"/>
              <a:buAutoNum type="arabicPeriod"/>
            </a:pPr>
            <a:r>
              <a:rPr lang="en-US" sz="1500" dirty="0">
                <a:cs typeface="Courier New" panose="02070309020205020404" pitchFamily="49" charset="0"/>
              </a:rPr>
              <a:t>User A opens an order containing order item 1 and 2</a:t>
            </a:r>
          </a:p>
          <a:p>
            <a:pPr marL="342900" indent="-342900" algn="just">
              <a:buFont typeface="+mj-lt"/>
              <a:buAutoNum type="arabicPeriod"/>
            </a:pPr>
            <a:r>
              <a:rPr lang="en-US" sz="1500" dirty="0">
                <a:cs typeface="Courier New" panose="02070309020205020404" pitchFamily="49" charset="0"/>
              </a:rPr>
              <a:t>User B opens an order containing order item 1 and 2</a:t>
            </a:r>
          </a:p>
          <a:p>
            <a:pPr marL="342900" indent="-342900" algn="just">
              <a:buFont typeface="+mj-lt"/>
              <a:buAutoNum type="arabicPeriod"/>
            </a:pPr>
            <a:r>
              <a:rPr lang="en-US" sz="1500" dirty="0">
                <a:cs typeface="Courier New" panose="02070309020205020404" pitchFamily="49" charset="0"/>
              </a:rPr>
              <a:t>User A removes order item 1 and 3</a:t>
            </a:r>
          </a:p>
          <a:p>
            <a:pPr marL="342900" indent="-342900" algn="just">
              <a:buFont typeface="+mj-lt"/>
              <a:buAutoNum type="arabicPeriod"/>
            </a:pPr>
            <a:r>
              <a:rPr lang="en-US" sz="1500" dirty="0">
                <a:cs typeface="Courier New" panose="02070309020205020404" pitchFamily="49" charset="0"/>
              </a:rPr>
              <a:t>At the same time user B removes order item 2 and 4</a:t>
            </a:r>
          </a:p>
          <a:p>
            <a:pPr marL="342900" indent="-342900" algn="just">
              <a:buFont typeface="+mj-lt"/>
              <a:buAutoNum type="arabicPeriod"/>
            </a:pPr>
            <a:r>
              <a:rPr lang="en-US" sz="1500" dirty="0">
                <a:cs typeface="Courier New" panose="02070309020205020404" pitchFamily="49" charset="0"/>
              </a:rPr>
              <a:t>They both refresh.</a:t>
            </a:r>
          </a:p>
          <a:p>
            <a:pPr marL="342900" indent="-342900" algn="just">
              <a:buFont typeface="+mj-lt"/>
              <a:buAutoNum type="arabicPeriod"/>
            </a:pPr>
            <a:r>
              <a:rPr lang="en-US" sz="1500" dirty="0">
                <a:cs typeface="Courier New" panose="02070309020205020404" pitchFamily="49" charset="0"/>
              </a:rPr>
              <a:t>They get 3,4 and cannot understand what happened.</a:t>
            </a:r>
          </a:p>
          <a:p>
            <a:pPr marL="342900" indent="-342900" algn="just">
              <a:buFont typeface="+mj-lt"/>
              <a:buAutoNum type="arabicPeriod"/>
            </a:pPr>
            <a:endParaRPr lang="en-US" sz="1500" dirty="0">
              <a:cs typeface="Courier New" panose="02070309020205020404" pitchFamily="49" charset="0"/>
            </a:endParaRPr>
          </a:p>
          <a:p>
            <a:pPr marL="0" indent="0" algn="just">
              <a:buNone/>
            </a:pPr>
            <a:r>
              <a:rPr lang="en-US" sz="1500" dirty="0">
                <a:cs typeface="Courier New" panose="02070309020205020404" pitchFamily="49" charset="0"/>
              </a:rPr>
              <a:t>Data </a:t>
            </a:r>
            <a:r>
              <a:rPr lang="en-US" sz="1500" dirty="0" err="1">
                <a:cs typeface="Courier New" panose="02070309020205020404" pitchFamily="49" charset="0"/>
              </a:rPr>
              <a:t>stality</a:t>
            </a:r>
            <a:r>
              <a:rPr lang="en-US" sz="1500" dirty="0">
                <a:cs typeface="Courier New" panose="02070309020205020404" pitchFamily="49" charset="0"/>
              </a:rPr>
              <a:t> – changing order should increment its version and one should save something if the entity of local copy is different from one on the server.</a:t>
            </a:r>
          </a:p>
          <a:p>
            <a:pPr marL="342900" indent="-342900" algn="just">
              <a:buFont typeface="+mj-lt"/>
              <a:buAutoNum type="arabicPeriod"/>
            </a:pPr>
            <a:endParaRPr lang="en-US" sz="1500" dirty="0">
              <a:cs typeface="Courier New" panose="02070309020205020404" pitchFamily="49" charset="0"/>
            </a:endParaRPr>
          </a:p>
          <a:p>
            <a:pPr marL="342900" indent="-342900" algn="just">
              <a:buFont typeface="+mj-lt"/>
              <a:buAutoNum type="arabicPeriod"/>
            </a:pPr>
            <a:endParaRPr lang="en-US" sz="1500" dirty="0">
              <a:cs typeface="Courier New" panose="02070309020205020404" pitchFamily="49" charset="0"/>
            </a:endParaRPr>
          </a:p>
          <a:p>
            <a:pPr marL="342900" indent="-342900" algn="just">
              <a:buFont typeface="+mj-lt"/>
              <a:buAutoNum type="arabicPeriod"/>
            </a:pPr>
            <a:endParaRPr lang="en-US" sz="1500" dirty="0">
              <a:cs typeface="Courier New" panose="02070309020205020404" pitchFamily="49" charset="0"/>
            </a:endParaRPr>
          </a:p>
        </p:txBody>
      </p:sp>
      <p:pic>
        <p:nvPicPr>
          <p:cNvPr id="4" name="Рисунок 3"/>
          <p:cNvPicPr>
            <a:picLocks noChangeAspect="1"/>
          </p:cNvPicPr>
          <p:nvPr/>
        </p:nvPicPr>
        <p:blipFill>
          <a:blip r:embed="rId2"/>
          <a:stretch>
            <a:fillRect/>
          </a:stretch>
        </p:blipFill>
        <p:spPr>
          <a:xfrm>
            <a:off x="628650" y="1383859"/>
            <a:ext cx="5162550" cy="1247775"/>
          </a:xfrm>
          <a:prstGeom prst="rect">
            <a:avLst/>
          </a:prstGeom>
        </p:spPr>
      </p:pic>
    </p:spTree>
    <p:extLst>
      <p:ext uri="{BB962C8B-B14F-4D97-AF65-F5344CB8AC3E}">
        <p14:creationId xmlns:p14="http://schemas.microsoft.com/office/powerpoint/2010/main" val="2004836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599FAC-5E30-471C-8B77-8DF34D2C1112}"/>
              </a:ext>
            </a:extLst>
          </p:cNvPr>
          <p:cNvSpPr>
            <a:spLocks noGrp="1"/>
          </p:cNvSpPr>
          <p:nvPr>
            <p:ph type="ctrTitle"/>
          </p:nvPr>
        </p:nvSpPr>
        <p:spPr/>
        <p:txBody>
          <a:bodyPr/>
          <a:lstStyle/>
          <a:p>
            <a:r>
              <a:rPr lang="en-US" dirty="0"/>
              <a:t>Entity framework</a:t>
            </a:r>
            <a:endParaRPr lang="en-GB" dirty="0"/>
          </a:p>
        </p:txBody>
      </p:sp>
    </p:spTree>
    <p:extLst>
      <p:ext uri="{BB962C8B-B14F-4D97-AF65-F5344CB8AC3E}">
        <p14:creationId xmlns:p14="http://schemas.microsoft.com/office/powerpoint/2010/main" val="2507774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Entity Framework</a:t>
            </a:r>
            <a:endParaRPr lang="en-US" dirty="0"/>
          </a:p>
        </p:txBody>
      </p:sp>
      <p:sp>
        <p:nvSpPr>
          <p:cNvPr id="3" name="Content Placeholder 2"/>
          <p:cNvSpPr>
            <a:spLocks noGrp="1"/>
          </p:cNvSpPr>
          <p:nvPr>
            <p:ph idx="1"/>
          </p:nvPr>
        </p:nvSpPr>
        <p:spPr/>
        <p:txBody>
          <a:bodyPr>
            <a:normAutofit lnSpcReduction="10000"/>
          </a:bodyPr>
          <a:lstStyle/>
          <a:p>
            <a:r>
              <a:rPr lang="en-US"/>
              <a:t>Entity Data Model</a:t>
            </a:r>
          </a:p>
          <a:p>
            <a:pPr lvl="1"/>
            <a:r>
              <a:rPr lang="en-US"/>
              <a:t>Conceptual Model - </a:t>
            </a:r>
            <a:r>
              <a:rPr lang="en-GB"/>
              <a:t>EF builds the conceptual model from your domain classes, context class, default conventions followed in your domain classes, and configurations.</a:t>
            </a:r>
            <a:endParaRPr lang="en-US"/>
          </a:p>
          <a:p>
            <a:pPr lvl="1"/>
            <a:r>
              <a:rPr lang="en-US"/>
              <a:t>Mapping - </a:t>
            </a:r>
            <a:r>
              <a:rPr lang="en-GB"/>
              <a:t>EF includes mapping information on how the conceptual model maps to the database schema (storage model).</a:t>
            </a:r>
            <a:endParaRPr lang="en-US"/>
          </a:p>
          <a:p>
            <a:pPr lvl="1"/>
            <a:r>
              <a:rPr lang="en-US"/>
              <a:t>Storage model - </a:t>
            </a:r>
            <a:r>
              <a:rPr lang="en-GB"/>
              <a:t>EF builds the storage model for the underlying database schema. In the code-first approach, this will be inferred from the conceptual model. In the database-first approach, this will be inferred from the targeted database</a:t>
            </a:r>
            <a:endParaRPr lang="en-US"/>
          </a:p>
          <a:p>
            <a:r>
              <a:rPr lang="en-US"/>
              <a:t>DbContext</a:t>
            </a:r>
          </a:p>
          <a:p>
            <a:pPr lvl="1"/>
            <a:r>
              <a:rPr lang="en-US"/>
              <a:t>Implements unit of work pattern</a:t>
            </a:r>
          </a:p>
          <a:p>
            <a:pPr lvl="1"/>
            <a:r>
              <a:rPr lang="en-GB"/>
              <a:t>Keeps track of everything you do during a business transaction that can affect the database. When you're done, it figures out everything that needs to be done to alter the database as a result of your work.</a:t>
            </a:r>
            <a:endParaRPr lang="ru-RU" dirty="0"/>
          </a:p>
        </p:txBody>
      </p:sp>
    </p:spTree>
    <p:extLst>
      <p:ext uri="{BB962C8B-B14F-4D97-AF65-F5344CB8AC3E}">
        <p14:creationId xmlns:p14="http://schemas.microsoft.com/office/powerpoint/2010/main" val="20755742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DbContext</a:t>
            </a:r>
            <a:endParaRPr lang="en-US" dirty="0"/>
          </a:p>
        </p:txBody>
      </p:sp>
      <p:pic>
        <p:nvPicPr>
          <p:cNvPr id="2050" name="Picture 2" descr="Entity Framework dbcontext">
            <a:extLst>
              <a:ext uri="{FF2B5EF4-FFF2-40B4-BE49-F238E27FC236}">
                <a16:creationId xmlns:a16="http://schemas.microsoft.com/office/drawing/2014/main" id="{49917674-56F6-4BC5-BE99-55AA6F0B82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94916" y="1310249"/>
            <a:ext cx="6754168" cy="2181529"/>
          </a:xfrm>
        </p:spPr>
      </p:pic>
      <p:sp>
        <p:nvSpPr>
          <p:cNvPr id="3" name="TextBox 2"/>
          <p:cNvSpPr txBox="1"/>
          <p:nvPr/>
        </p:nvSpPr>
        <p:spPr>
          <a:xfrm>
            <a:off x="628650" y="3442232"/>
            <a:ext cx="7886700"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1E73B9"/>
                </a:solidFill>
                <a:latin typeface="Franklin Gothic Book" panose="020B0503020102020204" pitchFamily="34" charset="0"/>
              </a:rPr>
              <a:t>To access a database in any way via EF you need to define an application</a:t>
            </a:r>
          </a:p>
          <a:p>
            <a:r>
              <a:rPr lang="en-US" sz="1600" dirty="0" err="1">
                <a:solidFill>
                  <a:srgbClr val="1E73B9"/>
                </a:solidFill>
                <a:latin typeface="Franklin Gothic Book" panose="020B0503020102020204" pitchFamily="34" charset="0"/>
              </a:rPr>
              <a:t>DbContext</a:t>
            </a:r>
            <a:r>
              <a:rPr lang="en-US" sz="1600" dirty="0">
                <a:solidFill>
                  <a:srgbClr val="1E73B9"/>
                </a:solidFill>
                <a:latin typeface="Franklin Gothic Book" panose="020B0503020102020204" pitchFamily="34" charset="0"/>
              </a:rPr>
              <a:t>.</a:t>
            </a:r>
            <a:endParaRPr lang="ru-RU" sz="1600" dirty="0">
              <a:solidFill>
                <a:srgbClr val="1E73B9"/>
              </a:solidFill>
              <a:latin typeface="Franklin Gothic Book" panose="020B0503020102020204" pitchFamily="34" charset="0"/>
            </a:endParaRPr>
          </a:p>
          <a:p>
            <a:pPr marL="285750" indent="-285750">
              <a:buFont typeface="Arial" panose="020B0604020202020204" pitchFamily="34" charset="0"/>
              <a:buChar char="•"/>
            </a:pPr>
            <a:r>
              <a:rPr lang="en-US" sz="1600" dirty="0">
                <a:solidFill>
                  <a:srgbClr val="1E73B9"/>
                </a:solidFill>
                <a:latin typeface="Franklin Gothic Book" panose="020B0503020102020204" pitchFamily="34" charset="0"/>
              </a:rPr>
              <a:t>An EF query consists of three parts: The application’s </a:t>
            </a:r>
            <a:r>
              <a:rPr lang="en-US" sz="1600" dirty="0" err="1">
                <a:solidFill>
                  <a:srgbClr val="1E73B9"/>
                </a:solidFill>
                <a:latin typeface="Franklin Gothic Book" panose="020B0503020102020204" pitchFamily="34" charset="0"/>
              </a:rPr>
              <a:t>DbContext</a:t>
            </a:r>
            <a:r>
              <a:rPr lang="en-US" sz="1600" dirty="0">
                <a:solidFill>
                  <a:srgbClr val="1E73B9"/>
                </a:solidFill>
                <a:latin typeface="Franklin Gothic Book" panose="020B0503020102020204" pitchFamily="34" charset="0"/>
              </a:rPr>
              <a:t> property, a series</a:t>
            </a:r>
            <a:r>
              <a:rPr lang="ru-RU" sz="1600" dirty="0">
                <a:solidFill>
                  <a:srgbClr val="1E73B9"/>
                </a:solidFill>
                <a:latin typeface="Franklin Gothic Book" panose="020B0503020102020204" pitchFamily="34" charset="0"/>
              </a:rPr>
              <a:t> </a:t>
            </a:r>
            <a:r>
              <a:rPr lang="en-US" sz="1600" dirty="0">
                <a:solidFill>
                  <a:srgbClr val="1E73B9"/>
                </a:solidFill>
                <a:latin typeface="Franklin Gothic Book" panose="020B0503020102020204" pitchFamily="34" charset="0"/>
              </a:rPr>
              <a:t>of LINQ/EF commands and finally a command to execute the query.</a:t>
            </a:r>
            <a:endParaRPr lang="ru-RU" sz="1600" dirty="0">
              <a:solidFill>
                <a:srgbClr val="1E73B9"/>
              </a:solidFill>
              <a:latin typeface="Franklin Gothic Book" panose="020B0503020102020204" pitchFamily="34" charset="0"/>
            </a:endParaRPr>
          </a:p>
          <a:p>
            <a:endParaRPr lang="en-US" sz="1600" dirty="0">
              <a:solidFill>
                <a:srgbClr val="1E73B9"/>
              </a:solidFill>
              <a:latin typeface="Franklin Gothic Book" panose="020B0503020102020204" pitchFamily="34" charset="0"/>
            </a:endParaRPr>
          </a:p>
        </p:txBody>
      </p:sp>
    </p:spTree>
    <p:extLst>
      <p:ext uri="{BB962C8B-B14F-4D97-AF65-F5344CB8AC3E}">
        <p14:creationId xmlns:p14="http://schemas.microsoft.com/office/powerpoint/2010/main" val="31142983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a:t>DbContext</a:t>
            </a:r>
            <a:endParaRPr lang="en-US" sz="3600" dirty="0"/>
          </a:p>
        </p:txBody>
      </p:sp>
      <p:pic>
        <p:nvPicPr>
          <p:cNvPr id="4" name="Content Placeholder 3"/>
          <p:cNvPicPr>
            <a:picLocks noGrp="1" noChangeAspect="1"/>
          </p:cNvPicPr>
          <p:nvPr>
            <p:ph idx="1"/>
          </p:nvPr>
        </p:nvPicPr>
        <p:blipFill>
          <a:blip r:embed="rId2"/>
          <a:stretch>
            <a:fillRect/>
          </a:stretch>
        </p:blipFill>
        <p:spPr>
          <a:xfrm>
            <a:off x="1019175" y="1455261"/>
            <a:ext cx="7105650" cy="1228725"/>
          </a:xfrm>
          <a:prstGeom prst="rect">
            <a:avLst/>
          </a:prstGeom>
        </p:spPr>
      </p:pic>
    </p:spTree>
    <p:extLst>
      <p:ext uri="{BB962C8B-B14F-4D97-AF65-F5344CB8AC3E}">
        <p14:creationId xmlns:p14="http://schemas.microsoft.com/office/powerpoint/2010/main" val="3767671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a:t>DbContext</a:t>
            </a:r>
            <a:endParaRPr lang="en-US" sz="3600" dirty="0"/>
          </a:p>
        </p:txBody>
      </p:sp>
      <p:pic>
        <p:nvPicPr>
          <p:cNvPr id="7" name="Content Placeholder 6"/>
          <p:cNvPicPr>
            <a:picLocks noGrp="1" noChangeAspect="1"/>
          </p:cNvPicPr>
          <p:nvPr>
            <p:ph idx="1"/>
          </p:nvPr>
        </p:nvPicPr>
        <p:blipFill>
          <a:blip r:embed="rId2"/>
          <a:stretch>
            <a:fillRect/>
          </a:stretch>
        </p:blipFill>
        <p:spPr>
          <a:xfrm>
            <a:off x="2669209" y="1262063"/>
            <a:ext cx="3805582" cy="4144962"/>
          </a:xfrm>
          <a:prstGeom prst="rect">
            <a:avLst/>
          </a:prstGeom>
        </p:spPr>
      </p:pic>
    </p:spTree>
    <p:extLst>
      <p:ext uri="{BB962C8B-B14F-4D97-AF65-F5344CB8AC3E}">
        <p14:creationId xmlns:p14="http://schemas.microsoft.com/office/powerpoint/2010/main" val="20409905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DbContext</a:t>
            </a:r>
            <a:endParaRPr lang="en-US" dirty="0"/>
          </a:p>
        </p:txBody>
      </p:sp>
      <p:sp>
        <p:nvSpPr>
          <p:cNvPr id="4" name="Объект 3">
            <a:extLst>
              <a:ext uri="{FF2B5EF4-FFF2-40B4-BE49-F238E27FC236}">
                <a16:creationId xmlns:a16="http://schemas.microsoft.com/office/drawing/2014/main" id="{6588882F-4D54-4A68-8DFA-B69027EA5080}"/>
              </a:ext>
            </a:extLst>
          </p:cNvPr>
          <p:cNvSpPr>
            <a:spLocks noGrp="1"/>
          </p:cNvSpPr>
          <p:nvPr>
            <p:ph idx="1"/>
          </p:nvPr>
        </p:nvSpPr>
        <p:spPr>
          <a:xfrm>
            <a:off x="678985" y="4184385"/>
            <a:ext cx="7886700" cy="1064807"/>
          </a:xfrm>
        </p:spPr>
        <p:txBody>
          <a:bodyPr/>
          <a:lstStyle/>
          <a:p>
            <a:r>
              <a:rPr lang="en-GB" dirty="0"/>
              <a:t>The </a:t>
            </a:r>
            <a:r>
              <a:rPr lang="en-GB" dirty="0" err="1"/>
              <a:t>DbSet</a:t>
            </a:r>
            <a:r>
              <a:rPr lang="en-GB" dirty="0"/>
              <a:t> class represents an entity set that can be used for create, read, update, and delete operations.</a:t>
            </a:r>
          </a:p>
        </p:txBody>
      </p:sp>
      <p:sp>
        <p:nvSpPr>
          <p:cNvPr id="5" name="Прямоугольник 4">
            <a:extLst>
              <a:ext uri="{FF2B5EF4-FFF2-40B4-BE49-F238E27FC236}">
                <a16:creationId xmlns:a16="http://schemas.microsoft.com/office/drawing/2014/main" id="{7D2CD5F7-C563-4A22-ABF3-CE851FABD2C4}"/>
              </a:ext>
            </a:extLst>
          </p:cNvPr>
          <p:cNvSpPr/>
          <p:nvPr/>
        </p:nvSpPr>
        <p:spPr>
          <a:xfrm>
            <a:off x="578315" y="1067490"/>
            <a:ext cx="7987370" cy="2862322"/>
          </a:xfrm>
          <a:prstGeom prst="rect">
            <a:avLst/>
          </a:prstGeom>
        </p:spPr>
        <p:txBody>
          <a:bodyPr wrap="square">
            <a:spAutoFit/>
          </a:bodyPr>
          <a:lstStyle/>
          <a:p>
            <a:r>
              <a:rPr lang="en-GB" dirty="0">
                <a:solidFill>
                  <a:srgbClr val="0101FD"/>
                </a:solidFill>
                <a:latin typeface="Consolas" panose="020B0609020204030204" pitchFamily="49" charset="0"/>
              </a:rPr>
              <a:t>public</a:t>
            </a:r>
            <a:r>
              <a:rPr lang="en-GB" dirty="0">
                <a:solidFill>
                  <a:srgbClr val="000000"/>
                </a:solidFill>
                <a:latin typeface="Consolas" panose="020B0609020204030204" pitchFamily="49" charset="0"/>
              </a:rPr>
              <a:t> </a:t>
            </a:r>
            <a:r>
              <a:rPr lang="en-GB" dirty="0">
                <a:solidFill>
                  <a:srgbClr val="0101FD"/>
                </a:solidFill>
                <a:latin typeface="Consolas" panose="020B0609020204030204" pitchFamily="49" charset="0"/>
              </a:rPr>
              <a:t>class</a:t>
            </a:r>
            <a:r>
              <a:rPr lang="en-GB" dirty="0">
                <a:solidFill>
                  <a:srgbClr val="000000"/>
                </a:solidFill>
                <a:latin typeface="Consolas" panose="020B0609020204030204" pitchFamily="49" charset="0"/>
              </a:rPr>
              <a:t> </a:t>
            </a:r>
            <a:r>
              <a:rPr lang="en-GB" dirty="0" err="1">
                <a:solidFill>
                  <a:srgbClr val="007D9A"/>
                </a:solidFill>
                <a:latin typeface="Consolas" panose="020B0609020204030204" pitchFamily="49" charset="0"/>
              </a:rPr>
              <a:t>SchoolContext</a:t>
            </a:r>
            <a:r>
              <a:rPr lang="en-GB" dirty="0">
                <a:solidFill>
                  <a:srgbClr val="000000"/>
                </a:solidFill>
                <a:latin typeface="Consolas" panose="020B0609020204030204" pitchFamily="49" charset="0"/>
              </a:rPr>
              <a:t> : </a:t>
            </a:r>
            <a:r>
              <a:rPr lang="en-GB" dirty="0" err="1">
                <a:solidFill>
                  <a:srgbClr val="007D9A"/>
                </a:solidFill>
                <a:latin typeface="Consolas" panose="020B0609020204030204" pitchFamily="49" charset="0"/>
              </a:rPr>
              <a:t>DbContext</a:t>
            </a:r>
            <a:endParaRPr lang="ru-RU" dirty="0">
              <a:solidFill>
                <a:srgbClr val="007D9A"/>
              </a:solidFill>
              <a:latin typeface="Consolas" panose="020B0609020204030204" pitchFamily="49" charset="0"/>
            </a:endParaRPr>
          </a:p>
          <a:p>
            <a:r>
              <a:rPr lang="en-GB" dirty="0">
                <a:solidFill>
                  <a:srgbClr val="000000"/>
                </a:solidFill>
                <a:latin typeface="Consolas" panose="020B0609020204030204" pitchFamily="49" charset="0"/>
              </a:rPr>
              <a:t> {</a:t>
            </a:r>
            <a:endParaRPr lang="ru-RU"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r>
              <a:rPr lang="en-GB" dirty="0">
                <a:solidFill>
                  <a:srgbClr val="0101FD"/>
                </a:solidFill>
                <a:latin typeface="Consolas" panose="020B0609020204030204" pitchFamily="49" charset="0"/>
              </a:rPr>
              <a:t>public</a:t>
            </a:r>
            <a:r>
              <a:rPr lang="en-GB" dirty="0">
                <a:solidFill>
                  <a:srgbClr val="000000"/>
                </a:solidFill>
                <a:latin typeface="Consolas" panose="020B0609020204030204" pitchFamily="49" charset="0"/>
              </a:rPr>
              <a:t> </a:t>
            </a:r>
            <a:r>
              <a:rPr lang="en-GB" dirty="0" err="1">
                <a:solidFill>
                  <a:srgbClr val="007D9A"/>
                </a:solidFill>
                <a:latin typeface="Consolas" panose="020B0609020204030204" pitchFamily="49" charset="0"/>
              </a:rPr>
              <a:t>SchoolContext</a:t>
            </a:r>
            <a:r>
              <a:rPr lang="en-GB" dirty="0">
                <a:solidFill>
                  <a:srgbClr val="000000"/>
                </a:solidFill>
                <a:latin typeface="Consolas" panose="020B0609020204030204" pitchFamily="49" charset="0"/>
              </a:rPr>
              <a:t>() : </a:t>
            </a:r>
            <a:r>
              <a:rPr lang="en-GB" dirty="0">
                <a:solidFill>
                  <a:srgbClr val="007D9A"/>
                </a:solidFill>
                <a:latin typeface="Consolas" panose="020B0609020204030204" pitchFamily="49" charset="0"/>
              </a:rPr>
              <a:t>base</a:t>
            </a:r>
            <a:r>
              <a:rPr lang="en-GB" dirty="0">
                <a:solidFill>
                  <a:srgbClr val="000000"/>
                </a:solidFill>
                <a:latin typeface="Consolas" panose="020B0609020204030204" pitchFamily="49" charset="0"/>
              </a:rPr>
              <a:t>(</a:t>
            </a:r>
            <a:r>
              <a:rPr lang="en-GB" dirty="0">
                <a:solidFill>
                  <a:srgbClr val="A31515"/>
                </a:solidFill>
                <a:latin typeface="Consolas" panose="020B0609020204030204" pitchFamily="49" charset="0"/>
              </a:rPr>
              <a:t>"</a:t>
            </a:r>
            <a:r>
              <a:rPr lang="en-GB" dirty="0" err="1">
                <a:solidFill>
                  <a:srgbClr val="A31515"/>
                </a:solidFill>
                <a:latin typeface="Consolas" panose="020B0609020204030204" pitchFamily="49" charset="0"/>
              </a:rPr>
              <a:t>SchoolContext</a:t>
            </a:r>
            <a:r>
              <a:rPr lang="en-GB" dirty="0">
                <a:solidFill>
                  <a:srgbClr val="A31515"/>
                </a:solidFill>
                <a:latin typeface="Consolas" panose="020B0609020204030204" pitchFamily="49" charset="0"/>
              </a:rPr>
              <a:t>"</a:t>
            </a:r>
            <a:r>
              <a:rPr lang="en-GB" dirty="0">
                <a:solidFill>
                  <a:srgbClr val="000000"/>
                </a:solidFill>
                <a:latin typeface="Consolas" panose="020B0609020204030204" pitchFamily="49" charset="0"/>
              </a:rPr>
              <a:t>) </a:t>
            </a:r>
            <a:endParaRPr lang="ru-RU"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 </a:t>
            </a:r>
            <a:endParaRPr lang="ru-RU"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 </a:t>
            </a:r>
            <a:r>
              <a:rPr lang="en-GB" dirty="0">
                <a:solidFill>
                  <a:srgbClr val="0101FD"/>
                </a:solidFill>
                <a:latin typeface="Consolas" panose="020B0609020204030204" pitchFamily="49" charset="0"/>
              </a:rPr>
              <a:t>public</a:t>
            </a:r>
            <a:r>
              <a:rPr lang="en-GB" dirty="0">
                <a:solidFill>
                  <a:srgbClr val="000000"/>
                </a:solidFill>
                <a:latin typeface="Consolas" panose="020B0609020204030204" pitchFamily="49" charset="0"/>
              </a:rPr>
              <a:t> </a:t>
            </a:r>
            <a:r>
              <a:rPr lang="en-GB" dirty="0" err="1">
                <a:solidFill>
                  <a:srgbClr val="007D9A"/>
                </a:solidFill>
                <a:latin typeface="Consolas" panose="020B0609020204030204" pitchFamily="49" charset="0"/>
              </a:rPr>
              <a:t>DbSet</a:t>
            </a:r>
            <a:r>
              <a:rPr lang="en-GB" dirty="0">
                <a:solidFill>
                  <a:srgbClr val="000000"/>
                </a:solidFill>
                <a:latin typeface="Consolas" panose="020B0609020204030204" pitchFamily="49" charset="0"/>
              </a:rPr>
              <a:t>&lt;</a:t>
            </a:r>
            <a:r>
              <a:rPr lang="en-GB" dirty="0">
                <a:solidFill>
                  <a:srgbClr val="007D9A"/>
                </a:solidFill>
                <a:latin typeface="Consolas" panose="020B0609020204030204" pitchFamily="49" charset="0"/>
              </a:rPr>
              <a:t>Student</a:t>
            </a:r>
            <a:r>
              <a:rPr lang="en-GB" dirty="0">
                <a:solidFill>
                  <a:srgbClr val="000000"/>
                </a:solidFill>
                <a:latin typeface="Consolas" panose="020B0609020204030204" pitchFamily="49" charset="0"/>
              </a:rPr>
              <a:t>&gt; Students { </a:t>
            </a:r>
            <a:r>
              <a:rPr lang="en-GB" dirty="0">
                <a:solidFill>
                  <a:srgbClr val="0101FD"/>
                </a:solidFill>
                <a:latin typeface="Consolas" panose="020B0609020204030204" pitchFamily="49" charset="0"/>
              </a:rPr>
              <a:t>get</a:t>
            </a:r>
            <a:r>
              <a:rPr lang="en-GB" dirty="0">
                <a:solidFill>
                  <a:srgbClr val="000000"/>
                </a:solidFill>
                <a:latin typeface="Consolas" panose="020B0609020204030204" pitchFamily="49" charset="0"/>
              </a:rPr>
              <a:t>; </a:t>
            </a:r>
            <a:r>
              <a:rPr lang="en-GB" dirty="0">
                <a:solidFill>
                  <a:srgbClr val="0101FD"/>
                </a:solidFill>
                <a:latin typeface="Consolas" panose="020B0609020204030204" pitchFamily="49" charset="0"/>
              </a:rPr>
              <a:t>set</a:t>
            </a:r>
            <a:r>
              <a:rPr lang="en-GB" dirty="0">
                <a:solidFill>
                  <a:srgbClr val="000000"/>
                </a:solidFill>
                <a:latin typeface="Consolas" panose="020B0609020204030204" pitchFamily="49" charset="0"/>
              </a:rPr>
              <a:t>; } </a:t>
            </a:r>
            <a:endParaRPr lang="ru-RU" dirty="0">
              <a:solidFill>
                <a:srgbClr val="000000"/>
              </a:solidFill>
              <a:latin typeface="Consolas" panose="020B0609020204030204" pitchFamily="49" charset="0"/>
            </a:endParaRPr>
          </a:p>
          <a:p>
            <a:r>
              <a:rPr lang="ru-RU" dirty="0">
                <a:solidFill>
                  <a:srgbClr val="0101FD"/>
                </a:solidFill>
                <a:latin typeface="Consolas" panose="020B0609020204030204" pitchFamily="49" charset="0"/>
              </a:rPr>
              <a:t> </a:t>
            </a:r>
            <a:r>
              <a:rPr lang="en-GB" dirty="0">
                <a:solidFill>
                  <a:srgbClr val="0101FD"/>
                </a:solidFill>
                <a:latin typeface="Consolas" panose="020B0609020204030204" pitchFamily="49" charset="0"/>
              </a:rPr>
              <a:t>public</a:t>
            </a:r>
            <a:r>
              <a:rPr lang="en-GB" dirty="0">
                <a:solidFill>
                  <a:srgbClr val="000000"/>
                </a:solidFill>
                <a:latin typeface="Consolas" panose="020B0609020204030204" pitchFamily="49" charset="0"/>
              </a:rPr>
              <a:t> </a:t>
            </a:r>
            <a:r>
              <a:rPr lang="en-GB" dirty="0" err="1">
                <a:solidFill>
                  <a:srgbClr val="007D9A"/>
                </a:solidFill>
                <a:latin typeface="Consolas" panose="020B0609020204030204" pitchFamily="49" charset="0"/>
              </a:rPr>
              <a:t>DbSet</a:t>
            </a:r>
            <a:r>
              <a:rPr lang="en-GB" dirty="0">
                <a:solidFill>
                  <a:srgbClr val="000000"/>
                </a:solidFill>
                <a:latin typeface="Consolas" panose="020B0609020204030204" pitchFamily="49" charset="0"/>
              </a:rPr>
              <a:t>&lt;</a:t>
            </a:r>
            <a:r>
              <a:rPr lang="en-GB" dirty="0">
                <a:solidFill>
                  <a:srgbClr val="007D9A"/>
                </a:solidFill>
                <a:latin typeface="Consolas" panose="020B0609020204030204" pitchFamily="49" charset="0"/>
              </a:rPr>
              <a:t>Course</a:t>
            </a:r>
            <a:r>
              <a:rPr lang="en-GB" dirty="0">
                <a:solidFill>
                  <a:srgbClr val="000000"/>
                </a:solidFill>
                <a:latin typeface="Consolas" panose="020B0609020204030204" pitchFamily="49" charset="0"/>
              </a:rPr>
              <a:t>&gt; Courses { </a:t>
            </a:r>
            <a:r>
              <a:rPr lang="en-GB" dirty="0">
                <a:solidFill>
                  <a:srgbClr val="0101FD"/>
                </a:solidFill>
                <a:latin typeface="Consolas" panose="020B0609020204030204" pitchFamily="49" charset="0"/>
              </a:rPr>
              <a:t>get</a:t>
            </a:r>
            <a:r>
              <a:rPr lang="en-GB" dirty="0">
                <a:solidFill>
                  <a:srgbClr val="000000"/>
                </a:solidFill>
                <a:latin typeface="Consolas" panose="020B0609020204030204" pitchFamily="49" charset="0"/>
              </a:rPr>
              <a:t>; </a:t>
            </a:r>
            <a:r>
              <a:rPr lang="en-GB" dirty="0">
                <a:solidFill>
                  <a:srgbClr val="0101FD"/>
                </a:solidFill>
                <a:latin typeface="Consolas" panose="020B0609020204030204" pitchFamily="49" charset="0"/>
              </a:rPr>
              <a:t>set</a:t>
            </a:r>
            <a:r>
              <a:rPr lang="en-GB" dirty="0">
                <a:solidFill>
                  <a:srgbClr val="000000"/>
                </a:solidFill>
                <a:latin typeface="Consolas" panose="020B0609020204030204" pitchFamily="49" charset="0"/>
              </a:rPr>
              <a:t>; }</a:t>
            </a: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GB" dirty="0">
                <a:solidFill>
                  <a:srgbClr val="000000"/>
                </a:solidFill>
                <a:latin typeface="Consolas" panose="020B0609020204030204" pitchFamily="49" charset="0"/>
              </a:rPr>
              <a:t>}</a:t>
            </a:r>
            <a:endParaRPr lang="en-GB" dirty="0"/>
          </a:p>
        </p:txBody>
      </p:sp>
    </p:spTree>
    <p:extLst>
      <p:ext uri="{BB962C8B-B14F-4D97-AF65-F5344CB8AC3E}">
        <p14:creationId xmlns:p14="http://schemas.microsoft.com/office/powerpoint/2010/main" val="34073452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DbContext METHODS</a:t>
            </a:r>
            <a:endParaRPr lang="en-US" dirty="0"/>
          </a:p>
        </p:txBody>
      </p:sp>
      <p:graphicFrame>
        <p:nvGraphicFramePr>
          <p:cNvPr id="3" name="Таблица 2">
            <a:extLst>
              <a:ext uri="{FF2B5EF4-FFF2-40B4-BE49-F238E27FC236}">
                <a16:creationId xmlns:a16="http://schemas.microsoft.com/office/drawing/2014/main" id="{8C9F1D47-F1E5-406F-9327-17DCD5CC4452}"/>
              </a:ext>
            </a:extLst>
          </p:cNvPr>
          <p:cNvGraphicFramePr>
            <a:graphicFrameLocks noGrp="1"/>
          </p:cNvGraphicFramePr>
          <p:nvPr>
            <p:extLst>
              <p:ext uri="{D42A27DB-BD31-4B8C-83A1-F6EECF244321}">
                <p14:modId xmlns:p14="http://schemas.microsoft.com/office/powerpoint/2010/main" val="1853098282"/>
              </p:ext>
            </p:extLst>
          </p:nvPr>
        </p:nvGraphicFramePr>
        <p:xfrm>
          <a:off x="353182" y="1274604"/>
          <a:ext cx="7886700" cy="2154396"/>
        </p:xfrm>
        <a:graphic>
          <a:graphicData uri="http://schemas.openxmlformats.org/drawingml/2006/table">
            <a:tbl>
              <a:tblPr/>
              <a:tblGrid>
                <a:gridCol w="2631314">
                  <a:extLst>
                    <a:ext uri="{9D8B030D-6E8A-4147-A177-3AD203B41FA5}">
                      <a16:colId xmlns:a16="http://schemas.microsoft.com/office/drawing/2014/main" val="3892193262"/>
                    </a:ext>
                  </a:extLst>
                </a:gridCol>
                <a:gridCol w="5255386">
                  <a:extLst>
                    <a:ext uri="{9D8B030D-6E8A-4147-A177-3AD203B41FA5}">
                      <a16:colId xmlns:a16="http://schemas.microsoft.com/office/drawing/2014/main" val="765187237"/>
                    </a:ext>
                  </a:extLst>
                </a:gridCol>
              </a:tblGrid>
              <a:tr h="230090">
                <a:tc>
                  <a:txBody>
                    <a:bodyPr/>
                    <a:lstStyle/>
                    <a:p>
                      <a:pPr algn="l" fontAlgn="t"/>
                      <a:r>
                        <a:rPr lang="en-GB" sz="1200" dirty="0">
                          <a:effectLst/>
                        </a:rPr>
                        <a:t>Method</a:t>
                      </a:r>
                    </a:p>
                  </a:txBody>
                  <a:tcPr marL="27133" marR="27133" marT="27133" marB="2713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GB" sz="1200">
                          <a:effectLst/>
                        </a:rPr>
                        <a:t>Usage</a:t>
                      </a:r>
                    </a:p>
                  </a:txBody>
                  <a:tcPr marL="27133" marR="27133" marT="27133" marB="2713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976857425"/>
                  </a:ext>
                </a:extLst>
              </a:tr>
              <a:tr h="405913">
                <a:tc>
                  <a:txBody>
                    <a:bodyPr/>
                    <a:lstStyle/>
                    <a:p>
                      <a:pPr fontAlgn="t"/>
                      <a:r>
                        <a:rPr lang="en-GB" sz="1200" dirty="0">
                          <a:effectLst/>
                        </a:rPr>
                        <a:t>Entry</a:t>
                      </a:r>
                    </a:p>
                  </a:txBody>
                  <a:tcPr marL="27133" marR="27133" marT="27133" marB="2713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GB" sz="1200">
                          <a:effectLst/>
                        </a:rPr>
                        <a:t>Gets an DbEntityEntry for the given entity. The entry provides access to change tracking information and operations for the entity.</a:t>
                      </a:r>
                    </a:p>
                  </a:txBody>
                  <a:tcPr marL="27133" marR="27133" marT="27133" marB="2713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89495683"/>
                  </a:ext>
                </a:extLst>
              </a:tr>
              <a:tr h="405913">
                <a:tc>
                  <a:txBody>
                    <a:bodyPr/>
                    <a:lstStyle/>
                    <a:p>
                      <a:pPr fontAlgn="t"/>
                      <a:r>
                        <a:rPr lang="en-GB" sz="1200">
                          <a:effectLst/>
                        </a:rPr>
                        <a:t>SaveChanges</a:t>
                      </a:r>
                    </a:p>
                  </a:txBody>
                  <a:tcPr marL="27133" marR="27133" marT="27133" marB="2713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GB" sz="1200">
                          <a:effectLst/>
                        </a:rPr>
                        <a:t>Executes INSERT, UPDATE and DELETE commands to the database for the entities with Added, Modified and Deleted state.</a:t>
                      </a:r>
                    </a:p>
                  </a:txBody>
                  <a:tcPr marL="27133" marR="27133" marT="27133" marB="2713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953474827"/>
                  </a:ext>
                </a:extLst>
              </a:tr>
              <a:tr h="230090">
                <a:tc>
                  <a:txBody>
                    <a:bodyPr/>
                    <a:lstStyle/>
                    <a:p>
                      <a:pPr fontAlgn="t"/>
                      <a:r>
                        <a:rPr lang="en-GB" sz="1200">
                          <a:effectLst/>
                        </a:rPr>
                        <a:t>SaveChangesAsync</a:t>
                      </a:r>
                    </a:p>
                  </a:txBody>
                  <a:tcPr marL="27133" marR="27133" marT="27133" marB="2713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GB" sz="1200">
                          <a:effectLst/>
                        </a:rPr>
                        <a:t>Asynchronous method of SaveChanges()</a:t>
                      </a:r>
                    </a:p>
                  </a:txBody>
                  <a:tcPr marL="27133" marR="27133" marT="27133" marB="2713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99972994"/>
                  </a:ext>
                </a:extLst>
              </a:tr>
              <a:tr h="230090">
                <a:tc>
                  <a:txBody>
                    <a:bodyPr/>
                    <a:lstStyle/>
                    <a:p>
                      <a:pPr fontAlgn="t"/>
                      <a:r>
                        <a:rPr lang="en-GB" sz="1200">
                          <a:effectLst/>
                        </a:rPr>
                        <a:t>Set</a:t>
                      </a:r>
                    </a:p>
                  </a:txBody>
                  <a:tcPr marL="27133" marR="27133" marT="27133" marB="2713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GB" sz="1200">
                          <a:effectLst/>
                        </a:rPr>
                        <a:t>Creates a DbSet&lt;TEntity&gt; that can be used to query and save instances of TEntity.</a:t>
                      </a:r>
                    </a:p>
                  </a:txBody>
                  <a:tcPr marL="27133" marR="27133" marT="27133" marB="2713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763490232"/>
                  </a:ext>
                </a:extLst>
              </a:tr>
              <a:tr h="581736">
                <a:tc>
                  <a:txBody>
                    <a:bodyPr/>
                    <a:lstStyle/>
                    <a:p>
                      <a:pPr fontAlgn="t"/>
                      <a:r>
                        <a:rPr lang="en-GB" sz="1200">
                          <a:effectLst/>
                        </a:rPr>
                        <a:t>OnModelCreating</a:t>
                      </a:r>
                    </a:p>
                  </a:txBody>
                  <a:tcPr marL="27133" marR="27133" marT="27133" marB="2713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tc>
                  <a:txBody>
                    <a:bodyPr/>
                    <a:lstStyle/>
                    <a:p>
                      <a:pPr fontAlgn="t"/>
                      <a:r>
                        <a:rPr lang="en-GB" sz="1200" dirty="0">
                          <a:effectLst/>
                        </a:rPr>
                        <a:t>Override this method to further configure the model that was discovered by convention from the entity types exposed in </a:t>
                      </a:r>
                      <a:r>
                        <a:rPr lang="en-GB" sz="1200" dirty="0" err="1">
                          <a:effectLst/>
                        </a:rPr>
                        <a:t>DbSet</a:t>
                      </a:r>
                      <a:r>
                        <a:rPr lang="en-GB" sz="1200" dirty="0">
                          <a:effectLst/>
                        </a:rPr>
                        <a:t>&lt;</a:t>
                      </a:r>
                      <a:r>
                        <a:rPr lang="en-GB" sz="1200" dirty="0" err="1">
                          <a:effectLst/>
                        </a:rPr>
                        <a:t>TEntity</a:t>
                      </a:r>
                      <a:r>
                        <a:rPr lang="en-GB" sz="1200" dirty="0">
                          <a:effectLst/>
                        </a:rPr>
                        <a:t>&gt; properties on your derived context.</a:t>
                      </a:r>
                    </a:p>
                  </a:txBody>
                  <a:tcPr marL="27133" marR="27133" marT="27133" marB="2713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01418064"/>
                  </a:ext>
                </a:extLst>
              </a:tr>
            </a:tbl>
          </a:graphicData>
        </a:graphic>
      </p:graphicFrame>
      <p:sp>
        <p:nvSpPr>
          <p:cNvPr id="4" name="Rectangle 1">
            <a:extLst>
              <a:ext uri="{FF2B5EF4-FFF2-40B4-BE49-F238E27FC236}">
                <a16:creationId xmlns:a16="http://schemas.microsoft.com/office/drawing/2014/main" id="{874E96E0-B926-460D-B931-C314F453F540}"/>
              </a:ext>
            </a:extLst>
          </p:cNvPr>
          <p:cNvSpPr>
            <a:spLocks noChangeArrowheads="1"/>
          </p:cNvSpPr>
          <p:nvPr/>
        </p:nvSpPr>
        <p:spPr bwMode="auto">
          <a:xfrm>
            <a:off x="353182" y="1749050"/>
            <a:ext cx="32115" cy="56544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0440" rIns="31740" bIns="952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Таблица 5">
            <a:extLst>
              <a:ext uri="{FF2B5EF4-FFF2-40B4-BE49-F238E27FC236}">
                <a16:creationId xmlns:a16="http://schemas.microsoft.com/office/drawing/2014/main" id="{9CF41208-BDDB-4335-A396-EB99FB414DE3}"/>
              </a:ext>
            </a:extLst>
          </p:cNvPr>
          <p:cNvGraphicFramePr>
            <a:graphicFrameLocks noGrp="1"/>
          </p:cNvGraphicFramePr>
          <p:nvPr>
            <p:extLst>
              <p:ext uri="{D42A27DB-BD31-4B8C-83A1-F6EECF244321}">
                <p14:modId xmlns:p14="http://schemas.microsoft.com/office/powerpoint/2010/main" val="1645315608"/>
              </p:ext>
            </p:extLst>
          </p:nvPr>
        </p:nvGraphicFramePr>
        <p:xfrm>
          <a:off x="353182" y="3469995"/>
          <a:ext cx="7886700" cy="894318"/>
        </p:xfrm>
        <a:graphic>
          <a:graphicData uri="http://schemas.openxmlformats.org/drawingml/2006/table">
            <a:tbl>
              <a:tblPr/>
              <a:tblGrid>
                <a:gridCol w="2631314">
                  <a:extLst>
                    <a:ext uri="{9D8B030D-6E8A-4147-A177-3AD203B41FA5}">
                      <a16:colId xmlns:a16="http://schemas.microsoft.com/office/drawing/2014/main" val="1160718179"/>
                    </a:ext>
                  </a:extLst>
                </a:gridCol>
                <a:gridCol w="5255386">
                  <a:extLst>
                    <a:ext uri="{9D8B030D-6E8A-4147-A177-3AD203B41FA5}">
                      <a16:colId xmlns:a16="http://schemas.microsoft.com/office/drawing/2014/main" val="2910883970"/>
                    </a:ext>
                  </a:extLst>
                </a:gridCol>
              </a:tblGrid>
              <a:tr h="405913">
                <a:tc>
                  <a:txBody>
                    <a:bodyPr/>
                    <a:lstStyle/>
                    <a:p>
                      <a:pPr fontAlgn="t"/>
                      <a:r>
                        <a:rPr lang="en-GB" sz="1200" dirty="0" err="1">
                          <a:effectLst/>
                        </a:rPr>
                        <a:t>ChangeTracker</a:t>
                      </a:r>
                      <a:endParaRPr lang="en-GB" sz="1200" dirty="0">
                        <a:effectLst/>
                      </a:endParaRPr>
                    </a:p>
                  </a:txBody>
                  <a:tcPr marL="27133" marR="27133" marT="27133" marB="2713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GB" sz="1200" dirty="0">
                          <a:effectLst/>
                        </a:rPr>
                        <a:t>Provides access to information and operations for entity instances that this context is tracking.</a:t>
                      </a:r>
                    </a:p>
                  </a:txBody>
                  <a:tcPr marL="27133" marR="27133" marT="27133" marB="2713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12551286"/>
                  </a:ext>
                </a:extLst>
              </a:tr>
              <a:tr h="230090">
                <a:tc>
                  <a:txBody>
                    <a:bodyPr/>
                    <a:lstStyle/>
                    <a:p>
                      <a:pPr fontAlgn="t"/>
                      <a:r>
                        <a:rPr lang="en-GB" sz="1200">
                          <a:effectLst/>
                        </a:rPr>
                        <a:t>Configuration</a:t>
                      </a:r>
                    </a:p>
                  </a:txBody>
                  <a:tcPr marL="27133" marR="27133" marT="27133" marB="2713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GB" sz="1200">
                          <a:effectLst/>
                        </a:rPr>
                        <a:t>Provides access to configuration options.</a:t>
                      </a:r>
                    </a:p>
                  </a:txBody>
                  <a:tcPr marL="27133" marR="27133" marT="27133" marB="2713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080217250"/>
                  </a:ext>
                </a:extLst>
              </a:tr>
              <a:tr h="230090">
                <a:tc>
                  <a:txBody>
                    <a:bodyPr/>
                    <a:lstStyle/>
                    <a:p>
                      <a:pPr fontAlgn="t"/>
                      <a:r>
                        <a:rPr lang="en-GB" sz="1200">
                          <a:effectLst/>
                        </a:rPr>
                        <a:t>Database</a:t>
                      </a:r>
                    </a:p>
                  </a:txBody>
                  <a:tcPr marL="27133" marR="27133" marT="27133" marB="2713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GB" sz="1200" dirty="0">
                          <a:effectLst/>
                        </a:rPr>
                        <a:t>Provides access to database related information and operations.</a:t>
                      </a:r>
                    </a:p>
                  </a:txBody>
                  <a:tcPr marL="27133" marR="27133" marT="27133" marB="27133">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86208156"/>
                  </a:ext>
                </a:extLst>
              </a:tr>
            </a:tbl>
          </a:graphicData>
        </a:graphic>
      </p:graphicFrame>
    </p:spTree>
    <p:extLst>
      <p:ext uri="{BB962C8B-B14F-4D97-AF65-F5344CB8AC3E}">
        <p14:creationId xmlns:p14="http://schemas.microsoft.com/office/powerpoint/2010/main" val="1856175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077140"/>
          </a:xfrm>
        </p:spPr>
        <p:txBody>
          <a:bodyPr/>
          <a:lstStyle/>
          <a:p>
            <a:r>
              <a:rPr lang="en-US" dirty="0"/>
              <a:t>Introduction</a:t>
            </a:r>
          </a:p>
        </p:txBody>
      </p:sp>
      <p:sp>
        <p:nvSpPr>
          <p:cNvPr id="3" name="Subtitle 2"/>
          <p:cNvSpPr>
            <a:spLocks noGrp="1"/>
          </p:cNvSpPr>
          <p:nvPr>
            <p:ph type="subTitle" idx="1"/>
          </p:nvPr>
        </p:nvSpPr>
        <p:spPr>
          <a:xfrm>
            <a:off x="1266568" y="2629972"/>
            <a:ext cx="6858000" cy="3136513"/>
          </a:xfrm>
        </p:spPr>
        <p:txBody>
          <a:bodyPr>
            <a:normAutofit/>
          </a:bodyPr>
          <a:lstStyle/>
          <a:p>
            <a:pPr marL="285750" indent="-285750" algn="l">
              <a:buFont typeface="Arial" panose="020B0604020202020204" pitchFamily="34" charset="0"/>
              <a:buChar char="•"/>
            </a:pPr>
            <a:r>
              <a:rPr lang="en-US" dirty="0"/>
              <a:t>ORM.</a:t>
            </a:r>
          </a:p>
          <a:p>
            <a:pPr marL="285750" indent="-285750" algn="l">
              <a:buFont typeface="Arial" panose="020B0604020202020204" pitchFamily="34" charset="0"/>
              <a:buChar char="•"/>
            </a:pPr>
            <a:r>
              <a:rPr lang="en-US" dirty="0"/>
              <a:t>What problems does it solve?</a:t>
            </a:r>
          </a:p>
          <a:p>
            <a:pPr marL="285750" indent="-285750" algn="l">
              <a:buFont typeface="Arial" panose="020B0604020202020204" pitchFamily="34" charset="0"/>
              <a:buChar char="•"/>
            </a:pPr>
            <a:r>
              <a:rPr lang="en-US" dirty="0"/>
              <a:t>Examples of impedance mismatch.</a:t>
            </a:r>
          </a:p>
          <a:p>
            <a:pPr marL="285750" indent="-285750" algn="l">
              <a:buFont typeface="Arial" panose="020B0604020202020204" pitchFamily="34" charset="0"/>
              <a:buChar char="•"/>
            </a:pPr>
            <a:r>
              <a:rPr lang="en-US" dirty="0" smtClean="0"/>
              <a:t>Entity</a:t>
            </a:r>
            <a:r>
              <a:rPr lang="en-US" dirty="0"/>
              <a:t>.</a:t>
            </a:r>
          </a:p>
          <a:p>
            <a:pPr marL="285750" indent="-285750" algn="l">
              <a:buFont typeface="Arial" panose="020B0604020202020204" pitchFamily="34" charset="0"/>
              <a:buChar char="•"/>
            </a:pPr>
            <a:r>
              <a:rPr lang="en-US" dirty="0"/>
              <a:t>Entity framework</a:t>
            </a:r>
          </a:p>
        </p:txBody>
      </p:sp>
    </p:spTree>
    <p:extLst>
      <p:ext uri="{BB962C8B-B14F-4D97-AF65-F5344CB8AC3E}">
        <p14:creationId xmlns:p14="http://schemas.microsoft.com/office/powerpoint/2010/main" val="40217535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Connectiong string</a:t>
            </a:r>
            <a:endParaRPr lang="en-US" dirty="0"/>
          </a:p>
        </p:txBody>
      </p:sp>
      <p:sp>
        <p:nvSpPr>
          <p:cNvPr id="8" name="Объект 7">
            <a:extLst>
              <a:ext uri="{FF2B5EF4-FFF2-40B4-BE49-F238E27FC236}">
                <a16:creationId xmlns:a16="http://schemas.microsoft.com/office/drawing/2014/main" id="{ED008869-8928-48C0-9BCD-ABB5754AA3CA}"/>
              </a:ext>
            </a:extLst>
          </p:cNvPr>
          <p:cNvSpPr>
            <a:spLocks noGrp="1"/>
          </p:cNvSpPr>
          <p:nvPr>
            <p:ph idx="1"/>
          </p:nvPr>
        </p:nvSpPr>
        <p:spPr>
          <a:xfrm>
            <a:off x="494742" y="3443931"/>
            <a:ext cx="7886700" cy="2019514"/>
          </a:xfrm>
        </p:spPr>
        <p:txBody>
          <a:bodyPr/>
          <a:lstStyle/>
          <a:p>
            <a:r>
              <a:rPr lang="en-US" dirty="0"/>
              <a:t>name – connection string name</a:t>
            </a:r>
          </a:p>
          <a:p>
            <a:r>
              <a:rPr lang="en-US" dirty="0"/>
              <a:t>Data source – path to database server</a:t>
            </a:r>
          </a:p>
          <a:p>
            <a:r>
              <a:rPr lang="en-US" dirty="0"/>
              <a:t>Initial Catalog – database name</a:t>
            </a:r>
          </a:p>
          <a:p>
            <a:r>
              <a:rPr lang="en-US" dirty="0"/>
              <a:t>Integrated Security=true – use Windows Authentication to access database</a:t>
            </a:r>
            <a:endParaRPr lang="en-GB" dirty="0"/>
          </a:p>
        </p:txBody>
      </p:sp>
      <p:sp>
        <p:nvSpPr>
          <p:cNvPr id="5" name="Прямоугольник 4">
            <a:extLst>
              <a:ext uri="{FF2B5EF4-FFF2-40B4-BE49-F238E27FC236}">
                <a16:creationId xmlns:a16="http://schemas.microsoft.com/office/drawing/2014/main" id="{A494DDE2-4406-438F-92C8-600607E29AB4}"/>
              </a:ext>
            </a:extLst>
          </p:cNvPr>
          <p:cNvSpPr/>
          <p:nvPr/>
        </p:nvSpPr>
        <p:spPr>
          <a:xfrm>
            <a:off x="786231" y="1341309"/>
            <a:ext cx="4572000" cy="923330"/>
          </a:xfrm>
          <a:prstGeom prst="rect">
            <a:avLst/>
          </a:prstGeom>
        </p:spPr>
        <p:txBody>
          <a:bodyPr>
            <a:spAutoFit/>
          </a:bodyPr>
          <a:lstStyle/>
          <a:p>
            <a:r>
              <a:rPr lang="en-GB" dirty="0"/>
              <a:t>public </a:t>
            </a:r>
            <a:r>
              <a:rPr lang="en-GB" dirty="0" err="1"/>
              <a:t>SchoolContext</a:t>
            </a:r>
            <a:r>
              <a:rPr lang="en-GB" dirty="0"/>
              <a:t>() : base("</a:t>
            </a:r>
            <a:r>
              <a:rPr lang="en-GB" sz="1200" dirty="0" err="1">
                <a:solidFill>
                  <a:srgbClr val="A31515"/>
                </a:solidFill>
                <a:latin typeface="Consolas" panose="020B0609020204030204" pitchFamily="49" charset="0"/>
              </a:rPr>
              <a:t>SchoolContext</a:t>
            </a:r>
            <a:r>
              <a:rPr lang="en-GB" dirty="0"/>
              <a:t>")</a:t>
            </a:r>
          </a:p>
          <a:p>
            <a:r>
              <a:rPr lang="en-GB" dirty="0"/>
              <a:t>{</a:t>
            </a:r>
          </a:p>
          <a:p>
            <a:r>
              <a:rPr lang="en-GB" dirty="0"/>
              <a:t>}</a:t>
            </a:r>
          </a:p>
        </p:txBody>
      </p:sp>
      <p:sp>
        <p:nvSpPr>
          <p:cNvPr id="6" name="Прямоугольник 5">
            <a:extLst>
              <a:ext uri="{FF2B5EF4-FFF2-40B4-BE49-F238E27FC236}">
                <a16:creationId xmlns:a16="http://schemas.microsoft.com/office/drawing/2014/main" id="{8D35FEB7-0C9E-4F46-868D-CC02DB0817F4}"/>
              </a:ext>
            </a:extLst>
          </p:cNvPr>
          <p:cNvSpPr/>
          <p:nvPr/>
        </p:nvSpPr>
        <p:spPr>
          <a:xfrm>
            <a:off x="550936" y="2499297"/>
            <a:ext cx="8849403" cy="830997"/>
          </a:xfrm>
          <a:prstGeom prst="rect">
            <a:avLst/>
          </a:prstGeom>
        </p:spPr>
        <p:txBody>
          <a:bodyPr wrap="square">
            <a:spAutoFit/>
          </a:bodyPr>
          <a:lstStyle/>
          <a:p>
            <a:r>
              <a:rPr lang="en-GB" sz="1200" dirty="0">
                <a:solidFill>
                  <a:srgbClr val="0101FD"/>
                </a:solidFill>
                <a:latin typeface="Consolas" panose="020B0609020204030204" pitchFamily="49" charset="0"/>
              </a:rPr>
              <a:t>&lt;</a:t>
            </a:r>
            <a:r>
              <a:rPr lang="en-GB" sz="1200" dirty="0" err="1">
                <a:solidFill>
                  <a:srgbClr val="0101FD"/>
                </a:solidFill>
                <a:latin typeface="Consolas" panose="020B0609020204030204" pitchFamily="49" charset="0"/>
              </a:rPr>
              <a:t>connectionStrings</a:t>
            </a:r>
            <a:r>
              <a:rPr lang="en-GB" sz="1200" dirty="0">
                <a:solidFill>
                  <a:srgbClr val="0101FD"/>
                </a:solidFill>
                <a:latin typeface="Consolas" panose="020B0609020204030204" pitchFamily="49" charset="0"/>
              </a:rPr>
              <a:t>&gt;</a:t>
            </a:r>
            <a:r>
              <a:rPr lang="en-GB" sz="1200" dirty="0">
                <a:solidFill>
                  <a:srgbClr val="000000"/>
                </a:solidFill>
                <a:latin typeface="Consolas" panose="020B0609020204030204" pitchFamily="49" charset="0"/>
              </a:rPr>
              <a:t> </a:t>
            </a:r>
          </a:p>
          <a:p>
            <a:r>
              <a:rPr lang="en-GB" sz="1200" dirty="0">
                <a:solidFill>
                  <a:srgbClr val="0101FD"/>
                </a:solidFill>
                <a:latin typeface="Consolas" panose="020B0609020204030204" pitchFamily="49" charset="0"/>
              </a:rPr>
              <a:t>&lt;add </a:t>
            </a:r>
            <a:r>
              <a:rPr lang="en-GB" sz="1200" b="1" dirty="0">
                <a:solidFill>
                  <a:srgbClr val="B30000"/>
                </a:solidFill>
                <a:latin typeface="Consolas" panose="020B0609020204030204" pitchFamily="49" charset="0"/>
              </a:rPr>
              <a:t>name</a:t>
            </a:r>
            <a:r>
              <a:rPr lang="en-GB" sz="1200" dirty="0">
                <a:solidFill>
                  <a:srgbClr val="0101FD"/>
                </a:solidFill>
                <a:latin typeface="Consolas" panose="020B0609020204030204" pitchFamily="49" charset="0"/>
              </a:rPr>
              <a:t>=</a:t>
            </a:r>
            <a:r>
              <a:rPr lang="en-GB" sz="1200" dirty="0">
                <a:solidFill>
                  <a:srgbClr val="A31515"/>
                </a:solidFill>
                <a:latin typeface="Consolas" panose="020B0609020204030204" pitchFamily="49" charset="0"/>
              </a:rPr>
              <a:t>"</a:t>
            </a:r>
            <a:r>
              <a:rPr lang="en-GB" sz="1200" dirty="0" err="1">
                <a:solidFill>
                  <a:srgbClr val="A31515"/>
                </a:solidFill>
                <a:latin typeface="Consolas" panose="020B0609020204030204" pitchFamily="49" charset="0"/>
              </a:rPr>
              <a:t>SchoolContext</a:t>
            </a:r>
            <a:r>
              <a:rPr lang="en-GB" sz="1200" dirty="0">
                <a:solidFill>
                  <a:srgbClr val="A31515"/>
                </a:solidFill>
                <a:latin typeface="Consolas" panose="020B0609020204030204" pitchFamily="49" charset="0"/>
              </a:rPr>
              <a:t>"</a:t>
            </a:r>
            <a:r>
              <a:rPr lang="en-GB" sz="1200" dirty="0">
                <a:solidFill>
                  <a:srgbClr val="0101FD"/>
                </a:solidFill>
                <a:latin typeface="Consolas" panose="020B0609020204030204" pitchFamily="49" charset="0"/>
              </a:rPr>
              <a:t> </a:t>
            </a:r>
            <a:r>
              <a:rPr lang="en-GB" sz="1200" dirty="0" err="1">
                <a:solidFill>
                  <a:srgbClr val="B30000"/>
                </a:solidFill>
                <a:latin typeface="Consolas" panose="020B0609020204030204" pitchFamily="49" charset="0"/>
              </a:rPr>
              <a:t>connectionString</a:t>
            </a:r>
            <a:r>
              <a:rPr lang="en-GB" sz="1200" dirty="0">
                <a:solidFill>
                  <a:srgbClr val="0101FD"/>
                </a:solidFill>
                <a:latin typeface="Consolas" panose="020B0609020204030204" pitchFamily="49" charset="0"/>
              </a:rPr>
              <a:t>=</a:t>
            </a:r>
            <a:r>
              <a:rPr lang="en-GB" sz="1200" dirty="0">
                <a:solidFill>
                  <a:srgbClr val="A31515"/>
                </a:solidFill>
                <a:latin typeface="Consolas" panose="020B0609020204030204" pitchFamily="49" charset="0"/>
              </a:rPr>
              <a:t>"</a:t>
            </a:r>
            <a:r>
              <a:rPr lang="en-GB" sz="1200" b="1" dirty="0">
                <a:solidFill>
                  <a:srgbClr val="A31515"/>
                </a:solidFill>
                <a:latin typeface="Consolas" panose="020B0609020204030204" pitchFamily="49" charset="0"/>
              </a:rPr>
              <a:t>Data Source</a:t>
            </a:r>
            <a:r>
              <a:rPr lang="en-GB" sz="1200" dirty="0">
                <a:solidFill>
                  <a:srgbClr val="A31515"/>
                </a:solidFill>
                <a:latin typeface="Consolas" panose="020B0609020204030204" pitchFamily="49" charset="0"/>
              </a:rPr>
              <a:t>=(</a:t>
            </a:r>
            <a:r>
              <a:rPr lang="en-GB" sz="1200" dirty="0" err="1">
                <a:solidFill>
                  <a:srgbClr val="A31515"/>
                </a:solidFill>
                <a:latin typeface="Consolas" panose="020B0609020204030204" pitchFamily="49" charset="0"/>
              </a:rPr>
              <a:t>LocalDb</a:t>
            </a:r>
            <a:r>
              <a:rPr lang="en-GB" sz="1200" dirty="0">
                <a:solidFill>
                  <a:srgbClr val="A31515"/>
                </a:solidFill>
                <a:latin typeface="Consolas" panose="020B0609020204030204" pitchFamily="49" charset="0"/>
              </a:rPr>
              <a:t>)\v11.0;</a:t>
            </a:r>
            <a:r>
              <a:rPr lang="en-GB" sz="1200" b="1" dirty="0">
                <a:solidFill>
                  <a:srgbClr val="A31515"/>
                </a:solidFill>
                <a:latin typeface="Consolas" panose="020B0609020204030204" pitchFamily="49" charset="0"/>
              </a:rPr>
              <a:t>Initial </a:t>
            </a:r>
            <a:r>
              <a:rPr lang="en-GB" sz="1200" b="1" dirty="0" err="1">
                <a:solidFill>
                  <a:srgbClr val="A31515"/>
                </a:solidFill>
                <a:latin typeface="Consolas" panose="020B0609020204030204" pitchFamily="49" charset="0"/>
              </a:rPr>
              <a:t>Catalog</a:t>
            </a:r>
            <a:r>
              <a:rPr lang="en-GB" sz="1200" dirty="0">
                <a:solidFill>
                  <a:srgbClr val="A31515"/>
                </a:solidFill>
                <a:latin typeface="Consolas" panose="020B0609020204030204" pitchFamily="49" charset="0"/>
              </a:rPr>
              <a:t>=ContosoUniversity1;</a:t>
            </a:r>
            <a:r>
              <a:rPr lang="en-GB" sz="1200" b="1" dirty="0">
                <a:solidFill>
                  <a:srgbClr val="A31515"/>
                </a:solidFill>
                <a:latin typeface="Consolas" panose="020B0609020204030204" pitchFamily="49" charset="0"/>
              </a:rPr>
              <a:t>Integrated Security</a:t>
            </a:r>
            <a:r>
              <a:rPr lang="en-GB" sz="1200" dirty="0">
                <a:solidFill>
                  <a:srgbClr val="A31515"/>
                </a:solidFill>
                <a:latin typeface="Consolas" panose="020B0609020204030204" pitchFamily="49" charset="0"/>
              </a:rPr>
              <a:t>=true;"</a:t>
            </a:r>
            <a:r>
              <a:rPr lang="en-GB" sz="1200" dirty="0">
                <a:solidFill>
                  <a:srgbClr val="0101FD"/>
                </a:solidFill>
                <a:latin typeface="Consolas" panose="020B0609020204030204" pitchFamily="49" charset="0"/>
              </a:rPr>
              <a:t> </a:t>
            </a:r>
            <a:r>
              <a:rPr lang="en-GB" sz="1200" dirty="0" err="1">
                <a:solidFill>
                  <a:srgbClr val="B30000"/>
                </a:solidFill>
                <a:latin typeface="Consolas" panose="020B0609020204030204" pitchFamily="49" charset="0"/>
              </a:rPr>
              <a:t>providerName</a:t>
            </a:r>
            <a:r>
              <a:rPr lang="en-GB" sz="1200" dirty="0">
                <a:solidFill>
                  <a:srgbClr val="0101FD"/>
                </a:solidFill>
                <a:latin typeface="Consolas" panose="020B0609020204030204" pitchFamily="49" charset="0"/>
              </a:rPr>
              <a:t>=</a:t>
            </a:r>
            <a:r>
              <a:rPr lang="en-GB" sz="1200" dirty="0">
                <a:solidFill>
                  <a:srgbClr val="A31515"/>
                </a:solidFill>
                <a:latin typeface="Consolas" panose="020B0609020204030204" pitchFamily="49" charset="0"/>
              </a:rPr>
              <a:t>"</a:t>
            </a:r>
            <a:r>
              <a:rPr lang="en-GB" sz="1200" dirty="0" err="1">
                <a:solidFill>
                  <a:srgbClr val="A31515"/>
                </a:solidFill>
                <a:latin typeface="Consolas" panose="020B0609020204030204" pitchFamily="49" charset="0"/>
              </a:rPr>
              <a:t>System.Data.SqlClient</a:t>
            </a:r>
            <a:r>
              <a:rPr lang="en-GB" sz="1200" dirty="0">
                <a:solidFill>
                  <a:srgbClr val="A31515"/>
                </a:solidFill>
                <a:latin typeface="Consolas" panose="020B0609020204030204" pitchFamily="49" charset="0"/>
              </a:rPr>
              <a:t>"</a:t>
            </a:r>
            <a:r>
              <a:rPr lang="en-GB" sz="1200" dirty="0">
                <a:solidFill>
                  <a:srgbClr val="0101FD"/>
                </a:solidFill>
                <a:latin typeface="Consolas" panose="020B0609020204030204" pitchFamily="49" charset="0"/>
              </a:rPr>
              <a:t>/&gt;</a:t>
            </a:r>
            <a:r>
              <a:rPr lang="en-GB" sz="1200" dirty="0">
                <a:solidFill>
                  <a:srgbClr val="000000"/>
                </a:solidFill>
                <a:latin typeface="Consolas" panose="020B0609020204030204" pitchFamily="49" charset="0"/>
              </a:rPr>
              <a:t> </a:t>
            </a:r>
            <a:r>
              <a:rPr lang="en-GB" sz="1200" dirty="0">
                <a:solidFill>
                  <a:srgbClr val="0101FD"/>
                </a:solidFill>
                <a:latin typeface="Consolas" panose="020B0609020204030204" pitchFamily="49" charset="0"/>
              </a:rPr>
              <a:t>&lt;/</a:t>
            </a:r>
            <a:r>
              <a:rPr lang="en-GB" sz="1200" dirty="0" err="1">
                <a:solidFill>
                  <a:srgbClr val="0101FD"/>
                </a:solidFill>
                <a:latin typeface="Consolas" panose="020B0609020204030204" pitchFamily="49" charset="0"/>
              </a:rPr>
              <a:t>connectionStrings</a:t>
            </a:r>
            <a:r>
              <a:rPr lang="en-GB" sz="1200" dirty="0">
                <a:solidFill>
                  <a:srgbClr val="0101FD"/>
                </a:solidFill>
                <a:latin typeface="Consolas" panose="020B0609020204030204" pitchFamily="49" charset="0"/>
              </a:rPr>
              <a:t>&gt;</a:t>
            </a:r>
          </a:p>
        </p:txBody>
      </p:sp>
    </p:spTree>
    <p:extLst>
      <p:ext uri="{BB962C8B-B14F-4D97-AF65-F5344CB8AC3E}">
        <p14:creationId xmlns:p14="http://schemas.microsoft.com/office/powerpoint/2010/main" val="12891870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Entity STATES</a:t>
            </a:r>
            <a:endParaRPr lang="en-US" dirty="0"/>
          </a:p>
        </p:txBody>
      </p:sp>
      <p:sp>
        <p:nvSpPr>
          <p:cNvPr id="5" name="Content Placeholder 4"/>
          <p:cNvSpPr>
            <a:spLocks noGrp="1"/>
          </p:cNvSpPr>
          <p:nvPr>
            <p:ph idx="1"/>
          </p:nvPr>
        </p:nvSpPr>
        <p:spPr/>
        <p:txBody>
          <a:bodyPr/>
          <a:lstStyle/>
          <a:p>
            <a:r>
              <a:rPr lang="en-US"/>
              <a:t>Entity instances that are tracked have a State, which can be Added, Unchanged, Modified, or Deleted. This State define what happens to the entity when SaveChanges is called.</a:t>
            </a:r>
          </a:p>
          <a:p>
            <a:r>
              <a:rPr lang="en-US"/>
              <a:t>In real-world applications, there are two types of update scenarios, connected and disconnected state, that affect the way you do the update.</a:t>
            </a:r>
            <a:endParaRPr lang="en-US" dirty="0"/>
          </a:p>
        </p:txBody>
      </p:sp>
    </p:spTree>
    <p:extLst>
      <p:ext uri="{BB962C8B-B14F-4D97-AF65-F5344CB8AC3E}">
        <p14:creationId xmlns:p14="http://schemas.microsoft.com/office/powerpoint/2010/main" val="25787558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Entity States</a:t>
            </a:r>
            <a:endParaRPr lang="en-US" dirty="0"/>
          </a:p>
        </p:txBody>
      </p:sp>
      <p:pic>
        <p:nvPicPr>
          <p:cNvPr id="7" name="Объект 6">
            <a:extLst>
              <a:ext uri="{FF2B5EF4-FFF2-40B4-BE49-F238E27FC236}">
                <a16:creationId xmlns:a16="http://schemas.microsoft.com/office/drawing/2014/main" id="{053E72F4-09A7-440F-9355-A6A339103E98}"/>
              </a:ext>
            </a:extLst>
          </p:cNvPr>
          <p:cNvPicPr>
            <a:picLocks noGrp="1" noChangeAspect="1"/>
          </p:cNvPicPr>
          <p:nvPr>
            <p:ph idx="1"/>
          </p:nvPr>
        </p:nvPicPr>
        <p:blipFill>
          <a:blip r:embed="rId2"/>
          <a:stretch>
            <a:fillRect/>
          </a:stretch>
        </p:blipFill>
        <p:spPr>
          <a:xfrm>
            <a:off x="1011556" y="3296304"/>
            <a:ext cx="6877050" cy="2295525"/>
          </a:xfrm>
        </p:spPr>
      </p:pic>
      <p:sp>
        <p:nvSpPr>
          <p:cNvPr id="3" name="TextBox 2"/>
          <p:cNvSpPr txBox="1"/>
          <p:nvPr/>
        </p:nvSpPr>
        <p:spPr>
          <a:xfrm>
            <a:off x="506731" y="1333501"/>
            <a:ext cx="7886700" cy="2062103"/>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a:solidFill>
                  <a:srgbClr val="1E73B9"/>
                </a:solidFill>
                <a:latin typeface="Franklin Gothic Book" panose="020B0503020102020204" pitchFamily="34" charset="0"/>
              </a:rPr>
              <a:t>Added</a:t>
            </a:r>
            <a:r>
              <a:rPr lang="en-US" sz="1600" dirty="0">
                <a:solidFill>
                  <a:srgbClr val="1E73B9"/>
                </a:solidFill>
                <a:latin typeface="Franklin Gothic Book" panose="020B0503020102020204" pitchFamily="34" charset="0"/>
              </a:rPr>
              <a:t>: The entity does not yet exist in the database. </a:t>
            </a:r>
            <a:r>
              <a:rPr lang="en-US" sz="1600" dirty="0" err="1">
                <a:solidFill>
                  <a:srgbClr val="1E73B9"/>
                </a:solidFill>
                <a:latin typeface="Franklin Gothic Book" panose="020B0503020102020204" pitchFamily="34" charset="0"/>
              </a:rPr>
              <a:t>SaveChanges</a:t>
            </a:r>
            <a:r>
              <a:rPr lang="en-US" sz="1600" dirty="0">
                <a:solidFill>
                  <a:srgbClr val="1E73B9"/>
                </a:solidFill>
                <a:latin typeface="Franklin Gothic Book" panose="020B0503020102020204" pitchFamily="34" charset="0"/>
              </a:rPr>
              <a:t> will insert it.</a:t>
            </a:r>
          </a:p>
          <a:p>
            <a:pPr algn="just"/>
            <a:r>
              <a:rPr lang="en-US" sz="1600" dirty="0">
                <a:solidFill>
                  <a:srgbClr val="1E73B9"/>
                </a:solidFill>
                <a:latin typeface="Franklin Gothic Book" panose="020B0503020102020204" pitchFamily="34" charset="0"/>
              </a:rPr>
              <a:t>• </a:t>
            </a:r>
            <a:r>
              <a:rPr lang="en-US" sz="1600" b="1" dirty="0">
                <a:solidFill>
                  <a:srgbClr val="1E73B9"/>
                </a:solidFill>
                <a:latin typeface="Franklin Gothic Book" panose="020B0503020102020204" pitchFamily="34" charset="0"/>
              </a:rPr>
              <a:t>Unchanged</a:t>
            </a:r>
            <a:r>
              <a:rPr lang="en-US" sz="1600" dirty="0">
                <a:solidFill>
                  <a:srgbClr val="1E73B9"/>
                </a:solidFill>
                <a:latin typeface="Franklin Gothic Book" panose="020B0503020102020204" pitchFamily="34" charset="0"/>
              </a:rPr>
              <a:t>: The entity exists in the database and has not been modified on the client.</a:t>
            </a:r>
          </a:p>
          <a:p>
            <a:pPr algn="just"/>
            <a:r>
              <a:rPr lang="en-US" sz="1600" dirty="0" err="1">
                <a:solidFill>
                  <a:srgbClr val="1E73B9"/>
                </a:solidFill>
                <a:latin typeface="Franklin Gothic Book" panose="020B0503020102020204" pitchFamily="34" charset="0"/>
              </a:rPr>
              <a:t>SaveChanges</a:t>
            </a:r>
            <a:r>
              <a:rPr lang="en-US" sz="1600" dirty="0">
                <a:solidFill>
                  <a:srgbClr val="1E73B9"/>
                </a:solidFill>
                <a:latin typeface="Franklin Gothic Book" panose="020B0503020102020204" pitchFamily="34" charset="0"/>
              </a:rPr>
              <a:t> will ignore it.</a:t>
            </a:r>
          </a:p>
          <a:p>
            <a:pPr algn="just"/>
            <a:r>
              <a:rPr lang="en-US" sz="1600" dirty="0">
                <a:solidFill>
                  <a:srgbClr val="1E73B9"/>
                </a:solidFill>
                <a:latin typeface="Franklin Gothic Book" panose="020B0503020102020204" pitchFamily="34" charset="0"/>
              </a:rPr>
              <a:t>• </a:t>
            </a:r>
            <a:r>
              <a:rPr lang="en-US" sz="1600" b="1" dirty="0">
                <a:solidFill>
                  <a:srgbClr val="1E73B9"/>
                </a:solidFill>
                <a:latin typeface="Franklin Gothic Book" panose="020B0503020102020204" pitchFamily="34" charset="0"/>
              </a:rPr>
              <a:t>Modified</a:t>
            </a:r>
            <a:r>
              <a:rPr lang="en-US" sz="1600" dirty="0">
                <a:solidFill>
                  <a:srgbClr val="1E73B9"/>
                </a:solidFill>
                <a:latin typeface="Franklin Gothic Book" panose="020B0503020102020204" pitchFamily="34" charset="0"/>
              </a:rPr>
              <a:t>: The entity exists in the database and has been modified on the client.</a:t>
            </a:r>
          </a:p>
          <a:p>
            <a:pPr algn="just"/>
            <a:r>
              <a:rPr lang="en-US" sz="1600" dirty="0" err="1">
                <a:solidFill>
                  <a:srgbClr val="1E73B9"/>
                </a:solidFill>
                <a:latin typeface="Franklin Gothic Book" panose="020B0503020102020204" pitchFamily="34" charset="0"/>
              </a:rPr>
              <a:t>SaveChanges</a:t>
            </a:r>
            <a:r>
              <a:rPr lang="en-US" sz="1600" dirty="0">
                <a:solidFill>
                  <a:srgbClr val="1E73B9"/>
                </a:solidFill>
                <a:latin typeface="Franklin Gothic Book" panose="020B0503020102020204" pitchFamily="34" charset="0"/>
              </a:rPr>
              <a:t> will update it.</a:t>
            </a:r>
          </a:p>
          <a:p>
            <a:pPr algn="just"/>
            <a:r>
              <a:rPr lang="en-US" sz="1600" dirty="0">
                <a:solidFill>
                  <a:srgbClr val="1E73B9"/>
                </a:solidFill>
                <a:latin typeface="Franklin Gothic Book" panose="020B0503020102020204" pitchFamily="34" charset="0"/>
              </a:rPr>
              <a:t>• </a:t>
            </a:r>
            <a:r>
              <a:rPr lang="en-US" sz="1600" b="1" dirty="0">
                <a:solidFill>
                  <a:srgbClr val="1E73B9"/>
                </a:solidFill>
                <a:latin typeface="Franklin Gothic Book" panose="020B0503020102020204" pitchFamily="34" charset="0"/>
              </a:rPr>
              <a:t>Deleted</a:t>
            </a:r>
            <a:r>
              <a:rPr lang="en-US" sz="1600" dirty="0">
                <a:solidFill>
                  <a:srgbClr val="1E73B9"/>
                </a:solidFill>
                <a:latin typeface="Franklin Gothic Book" panose="020B0503020102020204" pitchFamily="34" charset="0"/>
              </a:rPr>
              <a:t>: The entity exists in the database but should be deleted. </a:t>
            </a:r>
            <a:r>
              <a:rPr lang="en-US" sz="1600" dirty="0" err="1">
                <a:solidFill>
                  <a:srgbClr val="1E73B9"/>
                </a:solidFill>
                <a:latin typeface="Franklin Gothic Book" panose="020B0503020102020204" pitchFamily="34" charset="0"/>
              </a:rPr>
              <a:t>SaveChanges</a:t>
            </a:r>
            <a:r>
              <a:rPr lang="en-US" sz="1600" dirty="0">
                <a:solidFill>
                  <a:srgbClr val="1E73B9"/>
                </a:solidFill>
                <a:latin typeface="Franklin Gothic Book" panose="020B0503020102020204" pitchFamily="34" charset="0"/>
              </a:rPr>
              <a:t> will</a:t>
            </a:r>
          </a:p>
          <a:p>
            <a:pPr algn="just"/>
            <a:r>
              <a:rPr lang="en-US" sz="1600" dirty="0">
                <a:solidFill>
                  <a:srgbClr val="1E73B9"/>
                </a:solidFill>
                <a:latin typeface="Franklin Gothic Book" panose="020B0503020102020204" pitchFamily="34" charset="0"/>
              </a:rPr>
              <a:t>delete it.</a:t>
            </a:r>
          </a:p>
          <a:p>
            <a:pPr algn="just"/>
            <a:r>
              <a:rPr lang="en-US" sz="1600" dirty="0">
                <a:solidFill>
                  <a:srgbClr val="1E73B9"/>
                </a:solidFill>
                <a:latin typeface="Franklin Gothic Book" panose="020B0503020102020204" pitchFamily="34" charset="0"/>
              </a:rPr>
              <a:t>• </a:t>
            </a:r>
            <a:r>
              <a:rPr lang="en-US" sz="1600" b="1" dirty="0">
                <a:solidFill>
                  <a:srgbClr val="1E73B9"/>
                </a:solidFill>
                <a:latin typeface="Franklin Gothic Book" panose="020B0503020102020204" pitchFamily="34" charset="0"/>
              </a:rPr>
              <a:t>Detached</a:t>
            </a:r>
            <a:r>
              <a:rPr lang="en-US" sz="1600" dirty="0">
                <a:solidFill>
                  <a:srgbClr val="1E73B9"/>
                </a:solidFill>
                <a:latin typeface="Franklin Gothic Book" panose="020B0503020102020204" pitchFamily="34" charset="0"/>
              </a:rPr>
              <a:t>: The entity you provided is not tracked. </a:t>
            </a:r>
            <a:r>
              <a:rPr lang="en-US" sz="1600" dirty="0" err="1">
                <a:solidFill>
                  <a:srgbClr val="1E73B9"/>
                </a:solidFill>
                <a:latin typeface="Franklin Gothic Book" panose="020B0503020102020204" pitchFamily="34" charset="0"/>
              </a:rPr>
              <a:t>SaveChanges</a:t>
            </a:r>
            <a:r>
              <a:rPr lang="en-US" sz="1600" dirty="0">
                <a:solidFill>
                  <a:srgbClr val="1E73B9"/>
                </a:solidFill>
                <a:latin typeface="Franklin Gothic Book" panose="020B0503020102020204" pitchFamily="34" charset="0"/>
              </a:rPr>
              <a:t> doesn’t see it.</a:t>
            </a:r>
          </a:p>
        </p:txBody>
      </p:sp>
    </p:spTree>
    <p:extLst>
      <p:ext uri="{BB962C8B-B14F-4D97-AF65-F5344CB8AC3E}">
        <p14:creationId xmlns:p14="http://schemas.microsoft.com/office/powerpoint/2010/main" val="33105308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15B0692E-4630-466E-9662-3F75EEC39BED}"/>
              </a:ext>
            </a:extLst>
          </p:cNvPr>
          <p:cNvSpPr>
            <a:spLocks noGrp="1"/>
          </p:cNvSpPr>
          <p:nvPr>
            <p:ph type="title"/>
          </p:nvPr>
        </p:nvSpPr>
        <p:spPr/>
        <p:txBody>
          <a:bodyPr/>
          <a:lstStyle/>
          <a:p>
            <a:r>
              <a:rPr lang="en-US"/>
              <a:t>Entity States</a:t>
            </a:r>
            <a:endParaRPr lang="en-GB" dirty="0"/>
          </a:p>
        </p:txBody>
      </p:sp>
      <p:pic>
        <p:nvPicPr>
          <p:cNvPr id="6" name="Объект 5">
            <a:extLst>
              <a:ext uri="{FF2B5EF4-FFF2-40B4-BE49-F238E27FC236}">
                <a16:creationId xmlns:a16="http://schemas.microsoft.com/office/drawing/2014/main" id="{5A0434FE-C2CA-4AA8-8003-9E82233DE74A}"/>
              </a:ext>
            </a:extLst>
          </p:cNvPr>
          <p:cNvPicPr>
            <a:picLocks noGrp="1" noChangeAspect="1"/>
          </p:cNvPicPr>
          <p:nvPr>
            <p:ph idx="1"/>
          </p:nvPr>
        </p:nvPicPr>
        <p:blipFill>
          <a:blip r:embed="rId2"/>
          <a:stretch>
            <a:fillRect/>
          </a:stretch>
        </p:blipFill>
        <p:spPr>
          <a:xfrm>
            <a:off x="991089" y="1780146"/>
            <a:ext cx="7161822" cy="3297708"/>
          </a:xfrm>
        </p:spPr>
      </p:pic>
    </p:spTree>
    <p:extLst>
      <p:ext uri="{BB962C8B-B14F-4D97-AF65-F5344CB8AC3E}">
        <p14:creationId xmlns:p14="http://schemas.microsoft.com/office/powerpoint/2010/main" val="23561279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B738F35-0984-4465-B35A-A0CCA8606D76}"/>
              </a:ext>
            </a:extLst>
          </p:cNvPr>
          <p:cNvSpPr>
            <a:spLocks noGrp="1"/>
          </p:cNvSpPr>
          <p:nvPr>
            <p:ph type="title"/>
          </p:nvPr>
        </p:nvSpPr>
        <p:spPr/>
        <p:txBody>
          <a:bodyPr/>
          <a:lstStyle/>
          <a:p>
            <a:r>
              <a:rPr lang="en-GB" dirty="0"/>
              <a:t>Persistence in Entity Framework</a:t>
            </a:r>
          </a:p>
        </p:txBody>
      </p:sp>
      <p:sp>
        <p:nvSpPr>
          <p:cNvPr id="5" name="Объект 4">
            <a:extLst>
              <a:ext uri="{FF2B5EF4-FFF2-40B4-BE49-F238E27FC236}">
                <a16:creationId xmlns:a16="http://schemas.microsoft.com/office/drawing/2014/main" id="{31247A2B-1C6F-4547-8480-2FEAB6BF34D3}"/>
              </a:ext>
            </a:extLst>
          </p:cNvPr>
          <p:cNvSpPr>
            <a:spLocks noGrp="1"/>
          </p:cNvSpPr>
          <p:nvPr>
            <p:ph idx="1"/>
          </p:nvPr>
        </p:nvSpPr>
        <p:spPr/>
        <p:txBody>
          <a:bodyPr/>
          <a:lstStyle/>
          <a:p>
            <a:r>
              <a:rPr lang="en-GB" dirty="0"/>
              <a:t>There are two scenarios when persisting (saving) an entity to the database using Entity Framework: </a:t>
            </a:r>
          </a:p>
          <a:p>
            <a:pPr marL="685800" lvl="1" indent="-342900">
              <a:buFont typeface="+mj-lt"/>
              <a:buAutoNum type="arabicPeriod"/>
            </a:pPr>
            <a:r>
              <a:rPr lang="en-GB" dirty="0"/>
              <a:t>Connected Scenario </a:t>
            </a:r>
          </a:p>
          <a:p>
            <a:pPr marL="685800" lvl="1" indent="-342900">
              <a:buFont typeface="+mj-lt"/>
              <a:buAutoNum type="arabicPeriod"/>
            </a:pPr>
            <a:r>
              <a:rPr lang="en-GB" dirty="0"/>
              <a:t>Disconnected Scenario.</a:t>
            </a:r>
          </a:p>
        </p:txBody>
      </p:sp>
    </p:spTree>
    <p:extLst>
      <p:ext uri="{BB962C8B-B14F-4D97-AF65-F5344CB8AC3E}">
        <p14:creationId xmlns:p14="http://schemas.microsoft.com/office/powerpoint/2010/main" val="31865785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Connected scenario</a:t>
            </a:r>
            <a:endParaRPr lang="en-GB" dirty="0"/>
          </a:p>
        </p:txBody>
      </p:sp>
      <p:pic>
        <p:nvPicPr>
          <p:cNvPr id="5" name="Рисунок 4">
            <a:extLst>
              <a:ext uri="{FF2B5EF4-FFF2-40B4-BE49-F238E27FC236}">
                <a16:creationId xmlns:a16="http://schemas.microsoft.com/office/drawing/2014/main" id="{19712831-5B50-4570-9854-93FEA71FDCA5}"/>
              </a:ext>
            </a:extLst>
          </p:cNvPr>
          <p:cNvPicPr>
            <a:picLocks noChangeAspect="1"/>
          </p:cNvPicPr>
          <p:nvPr/>
        </p:nvPicPr>
        <p:blipFill>
          <a:blip r:embed="rId2"/>
          <a:stretch>
            <a:fillRect/>
          </a:stretch>
        </p:blipFill>
        <p:spPr>
          <a:xfrm>
            <a:off x="945605" y="1247810"/>
            <a:ext cx="7252789" cy="4362380"/>
          </a:xfrm>
          <a:prstGeom prst="rect">
            <a:avLst/>
          </a:prstGeom>
        </p:spPr>
      </p:pic>
    </p:spTree>
    <p:extLst>
      <p:ext uri="{BB962C8B-B14F-4D97-AF65-F5344CB8AC3E}">
        <p14:creationId xmlns:p14="http://schemas.microsoft.com/office/powerpoint/2010/main" val="3545515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EDC33E0E-B42A-4E16-A77D-BE70FA03060D}"/>
              </a:ext>
            </a:extLst>
          </p:cNvPr>
          <p:cNvSpPr>
            <a:spLocks noGrp="1"/>
          </p:cNvSpPr>
          <p:nvPr>
            <p:ph type="title"/>
          </p:nvPr>
        </p:nvSpPr>
        <p:spPr/>
        <p:txBody>
          <a:bodyPr/>
          <a:lstStyle/>
          <a:p>
            <a:r>
              <a:rPr lang="en-US"/>
              <a:t>Connected scenario</a:t>
            </a:r>
            <a:endParaRPr lang="en-GB" dirty="0"/>
          </a:p>
        </p:txBody>
      </p:sp>
      <p:sp>
        <p:nvSpPr>
          <p:cNvPr id="6" name="Объект 5">
            <a:extLst>
              <a:ext uri="{FF2B5EF4-FFF2-40B4-BE49-F238E27FC236}">
                <a16:creationId xmlns:a16="http://schemas.microsoft.com/office/drawing/2014/main" id="{6F198DB8-EAF3-4B9F-B565-EEA8891C06CD}"/>
              </a:ext>
            </a:extLst>
          </p:cNvPr>
          <p:cNvSpPr txBox="1">
            <a:spLocks noGrp="1"/>
          </p:cNvSpPr>
          <p:nvPr>
            <p:ph idx="1"/>
          </p:nvPr>
        </p:nvSpPr>
        <p:spPr/>
        <p:txBody>
          <a:bodyPr>
            <a:normAutofit lnSpcReduction="10000"/>
          </a:bodyPr>
          <a:lstStyle/>
          <a:p>
            <a:pPr algn="just"/>
            <a:r>
              <a:rPr lang="en-GB" dirty="0"/>
              <a:t>In the connected scenario, the same instance of the context class (derived from </a:t>
            </a:r>
            <a:r>
              <a:rPr lang="en-GB" dirty="0" err="1"/>
              <a:t>DbContext</a:t>
            </a:r>
            <a:r>
              <a:rPr lang="en-GB" dirty="0"/>
              <a:t>) is used in retrieving and saving entities. It keeps track of all entities during its lifetime. This is useful in windows applications with the local database or the database on the same network.</a:t>
            </a:r>
          </a:p>
          <a:p>
            <a:pPr marL="0" indent="0" algn="just">
              <a:buNone/>
            </a:pPr>
            <a:r>
              <a:rPr lang="en-GB" dirty="0"/>
              <a:t>Pros:</a:t>
            </a:r>
          </a:p>
          <a:p>
            <a:pPr algn="just"/>
            <a:r>
              <a:rPr lang="en-GB" dirty="0"/>
              <a:t>Performs fast.</a:t>
            </a:r>
          </a:p>
          <a:p>
            <a:pPr algn="just"/>
            <a:r>
              <a:rPr lang="en-GB" dirty="0"/>
              <a:t>The context keeps track of all entities and automatically sets an appropriate state as and when changes </a:t>
            </a:r>
            <a:r>
              <a:rPr lang="en-GB" dirty="0" err="1"/>
              <a:t>occurr</a:t>
            </a:r>
            <a:r>
              <a:rPr lang="en-GB" dirty="0"/>
              <a:t> to entities.</a:t>
            </a:r>
          </a:p>
          <a:p>
            <a:pPr marL="0" indent="0" algn="just">
              <a:buNone/>
            </a:pPr>
            <a:r>
              <a:rPr lang="en-GB" dirty="0"/>
              <a:t>Cons:</a:t>
            </a:r>
          </a:p>
          <a:p>
            <a:pPr algn="just"/>
            <a:r>
              <a:rPr lang="en-GB" dirty="0"/>
              <a:t>The context stays alive, so the connection with the database stays open.</a:t>
            </a:r>
          </a:p>
          <a:p>
            <a:pPr algn="just"/>
            <a:r>
              <a:rPr lang="en-GB" dirty="0"/>
              <a:t>Utilizes more resources.</a:t>
            </a:r>
          </a:p>
          <a:p>
            <a:pPr algn="just"/>
            <a:endParaRPr lang="en-GB" dirty="0"/>
          </a:p>
        </p:txBody>
      </p:sp>
    </p:spTree>
    <p:extLst>
      <p:ext uri="{BB962C8B-B14F-4D97-AF65-F5344CB8AC3E}">
        <p14:creationId xmlns:p14="http://schemas.microsoft.com/office/powerpoint/2010/main" val="15757729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Disconnected Scenario</a:t>
            </a:r>
          </a:p>
        </p:txBody>
      </p:sp>
      <p:pic>
        <p:nvPicPr>
          <p:cNvPr id="7170" name="Picture 2" descr="http://www.entityframeworktutorial.net/images/EF5/persistance-fg2.PNG">
            <a:extLst>
              <a:ext uri="{FF2B5EF4-FFF2-40B4-BE49-F238E27FC236}">
                <a16:creationId xmlns:a16="http://schemas.microsoft.com/office/drawing/2014/main" id="{9458C1C9-9069-411D-AC2D-D170BA4934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158130"/>
            <a:ext cx="7353459" cy="4306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7559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E743A139-8F29-4CE2-987A-A8B38755027A}"/>
              </a:ext>
            </a:extLst>
          </p:cNvPr>
          <p:cNvSpPr>
            <a:spLocks noGrp="1"/>
          </p:cNvSpPr>
          <p:nvPr>
            <p:ph type="title"/>
          </p:nvPr>
        </p:nvSpPr>
        <p:spPr/>
        <p:txBody>
          <a:bodyPr/>
          <a:lstStyle/>
          <a:p>
            <a:r>
              <a:rPr lang="en-GB" dirty="0"/>
              <a:t>Disconnected Scenario</a:t>
            </a:r>
          </a:p>
        </p:txBody>
      </p:sp>
      <p:sp>
        <p:nvSpPr>
          <p:cNvPr id="7" name="Объект 6">
            <a:extLst>
              <a:ext uri="{FF2B5EF4-FFF2-40B4-BE49-F238E27FC236}">
                <a16:creationId xmlns:a16="http://schemas.microsoft.com/office/drawing/2014/main" id="{EBC0020F-F363-46A1-AD40-ED1D34B7E58E}"/>
              </a:ext>
            </a:extLst>
          </p:cNvPr>
          <p:cNvSpPr>
            <a:spLocks noGrp="1"/>
          </p:cNvSpPr>
          <p:nvPr>
            <p:ph idx="1"/>
          </p:nvPr>
        </p:nvSpPr>
        <p:spPr/>
        <p:txBody>
          <a:bodyPr>
            <a:normAutofit fontScale="77500" lnSpcReduction="20000"/>
          </a:bodyPr>
          <a:lstStyle/>
          <a:p>
            <a:pPr algn="just">
              <a:lnSpc>
                <a:spcPct val="110000"/>
              </a:lnSpc>
            </a:pPr>
            <a:r>
              <a:rPr lang="en-GB" sz="2500" dirty="0"/>
              <a:t>The disconnected scenario is complex because an instance of the context doesn't track entities, so you must set an appropriate state to each entity before saving entities using </a:t>
            </a:r>
            <a:r>
              <a:rPr lang="en-GB" sz="2500" dirty="0" err="1"/>
              <a:t>SaveChanges</a:t>
            </a:r>
            <a:r>
              <a:rPr lang="en-GB" sz="2500" dirty="0"/>
              <a:t>(). The application retrieves an entity graph using Context 1 and then the application performs some CUD (Create, Update, Delete) operations using Context 2. Context 2 doesn't know what operation has been performed on the entity graph in this scenario.</a:t>
            </a:r>
            <a:endParaRPr lang="en-GB" dirty="0"/>
          </a:p>
          <a:p>
            <a:pPr algn="just"/>
            <a:r>
              <a:rPr lang="en-GB" dirty="0"/>
              <a:t>This is useful in web applications or applications with a remote database.</a:t>
            </a:r>
          </a:p>
          <a:p>
            <a:pPr marL="0" indent="0" algn="just">
              <a:buNone/>
            </a:pPr>
            <a:r>
              <a:rPr lang="en-GB" b="1" dirty="0"/>
              <a:t>Pros</a:t>
            </a:r>
            <a:r>
              <a:rPr lang="en-GB" dirty="0"/>
              <a:t>:</a:t>
            </a:r>
          </a:p>
          <a:p>
            <a:pPr algn="just"/>
            <a:r>
              <a:rPr lang="en-GB" dirty="0"/>
              <a:t>Utilizes less resources compared to the connected scenario.</a:t>
            </a:r>
          </a:p>
          <a:p>
            <a:pPr algn="just"/>
            <a:r>
              <a:rPr lang="en-GB" dirty="0"/>
              <a:t>No open connection with the database.</a:t>
            </a:r>
          </a:p>
          <a:p>
            <a:pPr marL="0" indent="0" algn="just">
              <a:buNone/>
            </a:pPr>
            <a:r>
              <a:rPr lang="en-GB" b="1" dirty="0"/>
              <a:t>Cons</a:t>
            </a:r>
            <a:r>
              <a:rPr lang="en-GB" dirty="0"/>
              <a:t>:</a:t>
            </a:r>
          </a:p>
          <a:p>
            <a:pPr algn="just"/>
            <a:r>
              <a:rPr lang="en-GB" dirty="0"/>
              <a:t>Need to set an appropriate state to each entity before saving.</a:t>
            </a:r>
          </a:p>
          <a:p>
            <a:pPr algn="just"/>
            <a:r>
              <a:rPr lang="en-GB" dirty="0"/>
              <a:t>Performs slower than the connected scenario.</a:t>
            </a:r>
          </a:p>
        </p:txBody>
      </p:sp>
    </p:spTree>
    <p:extLst>
      <p:ext uri="{BB962C8B-B14F-4D97-AF65-F5344CB8AC3E}">
        <p14:creationId xmlns:p14="http://schemas.microsoft.com/office/powerpoint/2010/main" val="38160406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28F37011-D3E9-4F98-BD3D-104EE4462B6E}"/>
              </a:ext>
            </a:extLst>
          </p:cNvPr>
          <p:cNvSpPr>
            <a:spLocks noGrp="1"/>
          </p:cNvSpPr>
          <p:nvPr>
            <p:ph type="title"/>
          </p:nvPr>
        </p:nvSpPr>
        <p:spPr/>
        <p:txBody>
          <a:bodyPr/>
          <a:lstStyle/>
          <a:p>
            <a:r>
              <a:rPr lang="en-US" dirty="0" err="1"/>
              <a:t>Sql</a:t>
            </a:r>
            <a:r>
              <a:rPr lang="en-US" dirty="0"/>
              <a:t> – CLR Type mapping</a:t>
            </a:r>
            <a:endParaRPr lang="en-GB" dirty="0"/>
          </a:p>
        </p:txBody>
      </p:sp>
      <p:graphicFrame>
        <p:nvGraphicFramePr>
          <p:cNvPr id="10" name="Объект 9">
            <a:extLst>
              <a:ext uri="{FF2B5EF4-FFF2-40B4-BE49-F238E27FC236}">
                <a16:creationId xmlns:a16="http://schemas.microsoft.com/office/drawing/2014/main" id="{7ED455CD-8734-4D23-A1FA-62BE098419B0}"/>
              </a:ext>
            </a:extLst>
          </p:cNvPr>
          <p:cNvGraphicFramePr>
            <a:graphicFrameLocks noGrp="1"/>
          </p:cNvGraphicFramePr>
          <p:nvPr>
            <p:ph idx="1"/>
            <p:extLst>
              <p:ext uri="{D42A27DB-BD31-4B8C-83A1-F6EECF244321}">
                <p14:modId xmlns:p14="http://schemas.microsoft.com/office/powerpoint/2010/main" val="2534852638"/>
              </p:ext>
            </p:extLst>
          </p:nvPr>
        </p:nvGraphicFramePr>
        <p:xfrm>
          <a:off x="5426472" y="1227632"/>
          <a:ext cx="3448426" cy="4018504"/>
        </p:xfrm>
        <a:graphic>
          <a:graphicData uri="http://schemas.openxmlformats.org/drawingml/2006/table">
            <a:tbl>
              <a:tblPr>
                <a:tableStyleId>{5C22544A-7EE6-4342-B048-85BDC9FD1C3A}</a:tableStyleId>
              </a:tblPr>
              <a:tblGrid>
                <a:gridCol w="2066772">
                  <a:extLst>
                    <a:ext uri="{9D8B030D-6E8A-4147-A177-3AD203B41FA5}">
                      <a16:colId xmlns:a16="http://schemas.microsoft.com/office/drawing/2014/main" val="1185334862"/>
                    </a:ext>
                  </a:extLst>
                </a:gridCol>
                <a:gridCol w="1381654">
                  <a:extLst>
                    <a:ext uri="{9D8B030D-6E8A-4147-A177-3AD203B41FA5}">
                      <a16:colId xmlns:a16="http://schemas.microsoft.com/office/drawing/2014/main" val="1760000055"/>
                    </a:ext>
                  </a:extLst>
                </a:gridCol>
              </a:tblGrid>
              <a:tr h="188407">
                <a:tc>
                  <a:txBody>
                    <a:bodyPr/>
                    <a:lstStyle/>
                    <a:p>
                      <a:pPr algn="l" fontAlgn="b"/>
                      <a:r>
                        <a:rPr lang="en-GB" sz="1000" b="1" u="none" strike="noStrike" dirty="0">
                          <a:effectLst/>
                        </a:rPr>
                        <a:t>SQL Server Database Engine type</a:t>
                      </a:r>
                      <a:endParaRPr lang="en-GB" sz="1000" b="1" i="0" u="none" strike="noStrike" dirty="0">
                        <a:solidFill>
                          <a:srgbClr val="000000"/>
                        </a:solidFill>
                        <a:effectLst/>
                        <a:latin typeface="Segoe UI Semibold" panose="020B0702040204020203" pitchFamily="34" charset="0"/>
                      </a:endParaRPr>
                    </a:p>
                  </a:txBody>
                  <a:tcPr marL="85640" marR="5709" marT="5709" marB="0" anchor="b"/>
                </a:tc>
                <a:tc>
                  <a:txBody>
                    <a:bodyPr/>
                    <a:lstStyle/>
                    <a:p>
                      <a:pPr algn="l" fontAlgn="b"/>
                      <a:r>
                        <a:rPr lang="en-GB" sz="1000" b="1" u="none" strike="noStrike" dirty="0">
                          <a:effectLst/>
                        </a:rPr>
                        <a:t>.NET Framework type</a:t>
                      </a:r>
                      <a:endParaRPr lang="en-GB" sz="1000" b="1" i="0" u="none" strike="noStrike" dirty="0">
                        <a:solidFill>
                          <a:srgbClr val="000000"/>
                        </a:solidFill>
                        <a:effectLst/>
                        <a:latin typeface="Segoe UI Semibold" panose="020B0702040204020203" pitchFamily="34" charset="0"/>
                      </a:endParaRPr>
                    </a:p>
                  </a:txBody>
                  <a:tcPr marL="85640" marR="5709" marT="5709" marB="0" anchor="b"/>
                </a:tc>
                <a:extLst>
                  <a:ext uri="{0D108BD9-81ED-4DB2-BD59-A6C34878D82A}">
                    <a16:rowId xmlns:a16="http://schemas.microsoft.com/office/drawing/2014/main" val="2448045842"/>
                  </a:ext>
                </a:extLst>
              </a:tr>
              <a:tr h="188407">
                <a:tc>
                  <a:txBody>
                    <a:bodyPr/>
                    <a:lstStyle/>
                    <a:p>
                      <a:pPr algn="l" fontAlgn="t"/>
                      <a:r>
                        <a:rPr lang="en-GB" sz="1000" u="none" strike="noStrike" dirty="0" err="1">
                          <a:effectLst/>
                        </a:rPr>
                        <a:t>bigint</a:t>
                      </a:r>
                      <a:endParaRPr lang="en-GB" sz="1000" b="0" i="0" u="none" strike="noStrike" dirty="0">
                        <a:solidFill>
                          <a:srgbClr val="000000"/>
                        </a:solidFill>
                        <a:effectLst/>
                        <a:latin typeface="Segoe UI" panose="020B0502040204020203" pitchFamily="34" charset="0"/>
                      </a:endParaRPr>
                    </a:p>
                  </a:txBody>
                  <a:tcPr marL="85640" marR="5709" marT="5709" marB="0"/>
                </a:tc>
                <a:tc>
                  <a:txBody>
                    <a:bodyPr/>
                    <a:lstStyle/>
                    <a:p>
                      <a:pPr algn="l" fontAlgn="t"/>
                      <a:r>
                        <a:rPr lang="en-GB" sz="1000" u="none" strike="noStrike">
                          <a:effectLst/>
                        </a:rPr>
                        <a:t>Int64</a:t>
                      </a:r>
                      <a:endParaRPr lang="en-GB" sz="1000" b="0" i="0" u="none" strike="noStrike">
                        <a:solidFill>
                          <a:srgbClr val="000000"/>
                        </a:solidFill>
                        <a:effectLst/>
                        <a:latin typeface="Segoe UI" panose="020B0502040204020203" pitchFamily="34" charset="0"/>
                      </a:endParaRPr>
                    </a:p>
                  </a:txBody>
                  <a:tcPr marL="85640" marR="5709" marT="5709" marB="0"/>
                </a:tc>
                <a:extLst>
                  <a:ext uri="{0D108BD9-81ED-4DB2-BD59-A6C34878D82A}">
                    <a16:rowId xmlns:a16="http://schemas.microsoft.com/office/drawing/2014/main" val="1498316638"/>
                  </a:ext>
                </a:extLst>
              </a:tr>
              <a:tr h="188407">
                <a:tc>
                  <a:txBody>
                    <a:bodyPr/>
                    <a:lstStyle/>
                    <a:p>
                      <a:pPr algn="l" fontAlgn="t"/>
                      <a:r>
                        <a:rPr lang="en-GB" sz="1000" u="none" strike="noStrike" dirty="0">
                          <a:effectLst/>
                        </a:rPr>
                        <a:t>binary</a:t>
                      </a:r>
                      <a:endParaRPr lang="en-GB" sz="1000" b="0" i="0" u="none" strike="noStrike" dirty="0">
                        <a:solidFill>
                          <a:srgbClr val="000000"/>
                        </a:solidFill>
                        <a:effectLst/>
                        <a:latin typeface="Segoe UI" panose="020B0502040204020203" pitchFamily="34" charset="0"/>
                      </a:endParaRPr>
                    </a:p>
                  </a:txBody>
                  <a:tcPr marL="85640" marR="5709" marT="5709" marB="0"/>
                </a:tc>
                <a:tc>
                  <a:txBody>
                    <a:bodyPr/>
                    <a:lstStyle/>
                    <a:p>
                      <a:pPr algn="l" fontAlgn="t"/>
                      <a:r>
                        <a:rPr lang="en-GB" sz="1000" u="none" strike="noStrike">
                          <a:effectLst/>
                        </a:rPr>
                        <a:t>Byte[]</a:t>
                      </a:r>
                      <a:endParaRPr lang="en-GB" sz="1000" b="0" i="0" u="none" strike="noStrike">
                        <a:solidFill>
                          <a:srgbClr val="000000"/>
                        </a:solidFill>
                        <a:effectLst/>
                        <a:latin typeface="Segoe UI" panose="020B0502040204020203" pitchFamily="34" charset="0"/>
                      </a:endParaRPr>
                    </a:p>
                  </a:txBody>
                  <a:tcPr marL="85640" marR="5709" marT="5709" marB="0"/>
                </a:tc>
                <a:extLst>
                  <a:ext uri="{0D108BD9-81ED-4DB2-BD59-A6C34878D82A}">
                    <a16:rowId xmlns:a16="http://schemas.microsoft.com/office/drawing/2014/main" val="2053611594"/>
                  </a:ext>
                </a:extLst>
              </a:tr>
              <a:tr h="188407">
                <a:tc>
                  <a:txBody>
                    <a:bodyPr/>
                    <a:lstStyle/>
                    <a:p>
                      <a:pPr algn="l" fontAlgn="t"/>
                      <a:r>
                        <a:rPr lang="en-GB" sz="1000" u="none" strike="noStrike" dirty="0">
                          <a:effectLst/>
                        </a:rPr>
                        <a:t>bit</a:t>
                      </a:r>
                      <a:endParaRPr lang="en-GB" sz="1000" b="0" i="0" u="none" strike="noStrike" dirty="0">
                        <a:solidFill>
                          <a:srgbClr val="000000"/>
                        </a:solidFill>
                        <a:effectLst/>
                        <a:latin typeface="Segoe UI" panose="020B0502040204020203" pitchFamily="34" charset="0"/>
                      </a:endParaRPr>
                    </a:p>
                  </a:txBody>
                  <a:tcPr marL="85640" marR="5709" marT="5709" marB="0"/>
                </a:tc>
                <a:tc>
                  <a:txBody>
                    <a:bodyPr/>
                    <a:lstStyle/>
                    <a:p>
                      <a:pPr algn="l" fontAlgn="t"/>
                      <a:r>
                        <a:rPr lang="en-GB" sz="1000" u="none" strike="noStrike" dirty="0">
                          <a:effectLst/>
                        </a:rPr>
                        <a:t>Boolean</a:t>
                      </a:r>
                      <a:endParaRPr lang="en-GB" sz="1000" b="0" i="0" u="none" strike="noStrike" dirty="0">
                        <a:solidFill>
                          <a:srgbClr val="000000"/>
                        </a:solidFill>
                        <a:effectLst/>
                        <a:latin typeface="Segoe UI" panose="020B0502040204020203" pitchFamily="34" charset="0"/>
                      </a:endParaRPr>
                    </a:p>
                  </a:txBody>
                  <a:tcPr marL="85640" marR="5709" marT="5709" marB="0"/>
                </a:tc>
                <a:extLst>
                  <a:ext uri="{0D108BD9-81ED-4DB2-BD59-A6C34878D82A}">
                    <a16:rowId xmlns:a16="http://schemas.microsoft.com/office/drawing/2014/main" val="2208409495"/>
                  </a:ext>
                </a:extLst>
              </a:tr>
              <a:tr h="188407">
                <a:tc rowSpan="3">
                  <a:txBody>
                    <a:bodyPr/>
                    <a:lstStyle/>
                    <a:p>
                      <a:pPr algn="l" fontAlgn="t"/>
                      <a:r>
                        <a:rPr lang="en-GB" sz="1000" u="none" strike="noStrike" dirty="0">
                          <a:effectLst/>
                        </a:rPr>
                        <a:t>char</a:t>
                      </a:r>
                      <a:endParaRPr lang="en-GB" sz="1000" b="0" i="0" u="none" strike="noStrike" dirty="0">
                        <a:solidFill>
                          <a:srgbClr val="000000"/>
                        </a:solidFill>
                        <a:effectLst/>
                        <a:latin typeface="Segoe UI" panose="020B0502040204020203" pitchFamily="34" charset="0"/>
                      </a:endParaRPr>
                    </a:p>
                  </a:txBody>
                  <a:tcPr marL="85640" marR="5709" marT="5709" marB="0"/>
                </a:tc>
                <a:tc>
                  <a:txBody>
                    <a:bodyPr/>
                    <a:lstStyle/>
                    <a:p>
                      <a:pPr algn="l" fontAlgn="t"/>
                      <a:r>
                        <a:rPr lang="en-GB" sz="1000" u="none" strike="noStrike">
                          <a:effectLst/>
                        </a:rPr>
                        <a:t>String</a:t>
                      </a:r>
                      <a:endParaRPr lang="en-GB" sz="1000" b="0" i="0" u="none" strike="noStrike">
                        <a:solidFill>
                          <a:srgbClr val="000000"/>
                        </a:solidFill>
                        <a:effectLst/>
                        <a:latin typeface="Segoe UI" panose="020B0502040204020203" pitchFamily="34" charset="0"/>
                      </a:endParaRPr>
                    </a:p>
                  </a:txBody>
                  <a:tcPr marL="85640" marR="5709" marT="5709" marB="0"/>
                </a:tc>
                <a:extLst>
                  <a:ext uri="{0D108BD9-81ED-4DB2-BD59-A6C34878D82A}">
                    <a16:rowId xmlns:a16="http://schemas.microsoft.com/office/drawing/2014/main" val="4241086355"/>
                  </a:ext>
                </a:extLst>
              </a:tr>
              <a:tr h="188407">
                <a:tc vMerge="1">
                  <a:txBody>
                    <a:bodyPr/>
                    <a:lstStyle/>
                    <a:p>
                      <a:endParaRPr lang="en-GB"/>
                    </a:p>
                  </a:txBody>
                  <a:tcPr/>
                </a:tc>
                <a:tc>
                  <a:txBody>
                    <a:bodyPr/>
                    <a:lstStyle/>
                    <a:p>
                      <a:pPr algn="l" fontAlgn="t"/>
                      <a:r>
                        <a:rPr lang="en-GB" sz="1000" u="none" strike="noStrike">
                          <a:effectLst/>
                        </a:rPr>
                        <a:t> </a:t>
                      </a:r>
                      <a:endParaRPr lang="en-GB" sz="1000" b="0" i="0" u="none" strike="noStrike">
                        <a:solidFill>
                          <a:srgbClr val="000000"/>
                        </a:solidFill>
                        <a:effectLst/>
                        <a:latin typeface="Segoe UI" panose="020B0502040204020203" pitchFamily="34" charset="0"/>
                      </a:endParaRPr>
                    </a:p>
                  </a:txBody>
                  <a:tcPr marL="85640" marR="5709" marT="5709" marB="0"/>
                </a:tc>
                <a:extLst>
                  <a:ext uri="{0D108BD9-81ED-4DB2-BD59-A6C34878D82A}">
                    <a16:rowId xmlns:a16="http://schemas.microsoft.com/office/drawing/2014/main" val="1896655797"/>
                  </a:ext>
                </a:extLst>
              </a:tr>
              <a:tr h="188407">
                <a:tc vMerge="1">
                  <a:txBody>
                    <a:bodyPr/>
                    <a:lstStyle/>
                    <a:p>
                      <a:endParaRPr lang="en-GB"/>
                    </a:p>
                  </a:txBody>
                  <a:tcPr/>
                </a:tc>
                <a:tc>
                  <a:txBody>
                    <a:bodyPr/>
                    <a:lstStyle/>
                    <a:p>
                      <a:pPr algn="l" fontAlgn="t"/>
                      <a:r>
                        <a:rPr lang="en-GB" sz="1000" u="none" strike="noStrike">
                          <a:effectLst/>
                        </a:rPr>
                        <a:t>Char[]</a:t>
                      </a:r>
                      <a:endParaRPr lang="en-GB" sz="1000" b="0" i="0" u="none" strike="noStrike">
                        <a:solidFill>
                          <a:srgbClr val="000000"/>
                        </a:solidFill>
                        <a:effectLst/>
                        <a:latin typeface="Segoe UI" panose="020B0502040204020203" pitchFamily="34" charset="0"/>
                      </a:endParaRPr>
                    </a:p>
                  </a:txBody>
                  <a:tcPr marL="85640" marR="5709" marT="5709" marB="0"/>
                </a:tc>
                <a:extLst>
                  <a:ext uri="{0D108BD9-81ED-4DB2-BD59-A6C34878D82A}">
                    <a16:rowId xmlns:a16="http://schemas.microsoft.com/office/drawing/2014/main" val="2166987833"/>
                  </a:ext>
                </a:extLst>
              </a:tr>
              <a:tr h="188407">
                <a:tc>
                  <a:txBody>
                    <a:bodyPr/>
                    <a:lstStyle/>
                    <a:p>
                      <a:pPr algn="l" fontAlgn="t"/>
                      <a:r>
                        <a:rPr lang="en-GB" sz="1000" u="none" strike="noStrike" dirty="0">
                          <a:effectLst/>
                        </a:rPr>
                        <a:t>date </a:t>
                      </a:r>
                      <a:endParaRPr lang="en-GB" sz="1000" b="0" i="0" u="none" strike="noStrike" dirty="0">
                        <a:solidFill>
                          <a:srgbClr val="000000"/>
                        </a:solidFill>
                        <a:effectLst/>
                        <a:latin typeface="Segoe UI" panose="020B0502040204020203" pitchFamily="34" charset="0"/>
                      </a:endParaRPr>
                    </a:p>
                  </a:txBody>
                  <a:tcPr marL="85640" marR="5709" marT="5709" marB="0"/>
                </a:tc>
                <a:tc rowSpan="2">
                  <a:txBody>
                    <a:bodyPr/>
                    <a:lstStyle/>
                    <a:p>
                      <a:pPr algn="l" fontAlgn="t"/>
                      <a:r>
                        <a:rPr lang="en-GB" sz="1000" u="none" strike="noStrike">
                          <a:effectLst/>
                        </a:rPr>
                        <a:t>DateTime</a:t>
                      </a:r>
                      <a:endParaRPr lang="en-GB" sz="1000" b="0" i="0" u="none" strike="noStrike">
                        <a:solidFill>
                          <a:srgbClr val="000000"/>
                        </a:solidFill>
                        <a:effectLst/>
                        <a:latin typeface="Segoe UI" panose="020B0502040204020203" pitchFamily="34" charset="0"/>
                      </a:endParaRPr>
                    </a:p>
                  </a:txBody>
                  <a:tcPr marL="85640" marR="5709" marT="5709" marB="0"/>
                </a:tc>
                <a:extLst>
                  <a:ext uri="{0D108BD9-81ED-4DB2-BD59-A6C34878D82A}">
                    <a16:rowId xmlns:a16="http://schemas.microsoft.com/office/drawing/2014/main" val="856202648"/>
                  </a:ext>
                </a:extLst>
              </a:tr>
              <a:tr h="188407">
                <a:tc>
                  <a:txBody>
                    <a:bodyPr/>
                    <a:lstStyle/>
                    <a:p>
                      <a:pPr algn="l" fontAlgn="t"/>
                      <a:r>
                        <a:rPr lang="en-GB" sz="1000" u="none" strike="noStrike">
                          <a:effectLst/>
                        </a:rPr>
                        <a:t> </a:t>
                      </a:r>
                      <a:endParaRPr lang="en-GB" sz="1000" b="0" i="0" u="none" strike="noStrike">
                        <a:solidFill>
                          <a:srgbClr val="000000"/>
                        </a:solidFill>
                        <a:effectLst/>
                        <a:latin typeface="Segoe UI" panose="020B0502040204020203" pitchFamily="34" charset="0"/>
                      </a:endParaRPr>
                    </a:p>
                  </a:txBody>
                  <a:tcPr marL="85640" marR="5709" marT="5709" marB="0"/>
                </a:tc>
                <a:tc vMerge="1">
                  <a:txBody>
                    <a:bodyPr/>
                    <a:lstStyle/>
                    <a:p>
                      <a:endParaRPr lang="en-GB"/>
                    </a:p>
                  </a:txBody>
                  <a:tcPr/>
                </a:tc>
                <a:extLst>
                  <a:ext uri="{0D108BD9-81ED-4DB2-BD59-A6C34878D82A}">
                    <a16:rowId xmlns:a16="http://schemas.microsoft.com/office/drawing/2014/main" val="1938206273"/>
                  </a:ext>
                </a:extLst>
              </a:tr>
              <a:tr h="188407">
                <a:tc>
                  <a:txBody>
                    <a:bodyPr/>
                    <a:lstStyle/>
                    <a:p>
                      <a:pPr algn="l" fontAlgn="t"/>
                      <a:r>
                        <a:rPr lang="en-GB" sz="1000" u="none" strike="noStrike">
                          <a:effectLst/>
                        </a:rPr>
                        <a:t>datetime</a:t>
                      </a:r>
                      <a:endParaRPr lang="en-GB" sz="1000" b="0" i="0" u="none" strike="noStrike">
                        <a:solidFill>
                          <a:srgbClr val="000000"/>
                        </a:solidFill>
                        <a:effectLst/>
                        <a:latin typeface="Segoe UI" panose="020B0502040204020203" pitchFamily="34" charset="0"/>
                      </a:endParaRPr>
                    </a:p>
                  </a:txBody>
                  <a:tcPr marL="85640" marR="5709" marT="5709" marB="0"/>
                </a:tc>
                <a:tc>
                  <a:txBody>
                    <a:bodyPr/>
                    <a:lstStyle/>
                    <a:p>
                      <a:pPr algn="l" fontAlgn="t"/>
                      <a:r>
                        <a:rPr lang="en-GB" sz="1000" u="none" strike="noStrike">
                          <a:effectLst/>
                        </a:rPr>
                        <a:t>DateTime</a:t>
                      </a:r>
                      <a:endParaRPr lang="en-GB" sz="1000" b="0" i="0" u="none" strike="noStrike">
                        <a:solidFill>
                          <a:srgbClr val="000000"/>
                        </a:solidFill>
                        <a:effectLst/>
                        <a:latin typeface="Segoe UI" panose="020B0502040204020203" pitchFamily="34" charset="0"/>
                      </a:endParaRPr>
                    </a:p>
                  </a:txBody>
                  <a:tcPr marL="85640" marR="5709" marT="5709" marB="0"/>
                </a:tc>
                <a:extLst>
                  <a:ext uri="{0D108BD9-81ED-4DB2-BD59-A6C34878D82A}">
                    <a16:rowId xmlns:a16="http://schemas.microsoft.com/office/drawing/2014/main" val="982124139"/>
                  </a:ext>
                </a:extLst>
              </a:tr>
              <a:tr h="438771">
                <a:tc>
                  <a:txBody>
                    <a:bodyPr/>
                    <a:lstStyle/>
                    <a:p>
                      <a:pPr algn="l" fontAlgn="t"/>
                      <a:r>
                        <a:rPr lang="en-GB" sz="1000" u="none" strike="noStrike" dirty="0">
                          <a:effectLst/>
                        </a:rPr>
                        <a:t>datetime2</a:t>
                      </a:r>
                      <a:endParaRPr lang="en-GB" sz="1000" b="0" i="0" u="none" strike="noStrike" dirty="0">
                        <a:solidFill>
                          <a:srgbClr val="000000"/>
                        </a:solidFill>
                        <a:effectLst/>
                        <a:latin typeface="Segoe UI" panose="020B0502040204020203" pitchFamily="34" charset="0"/>
                      </a:endParaRPr>
                    </a:p>
                  </a:txBody>
                  <a:tcPr marL="85640" marR="5709" marT="5709" marB="0"/>
                </a:tc>
                <a:tc>
                  <a:txBody>
                    <a:bodyPr/>
                    <a:lstStyle/>
                    <a:p>
                      <a:pPr algn="l" fontAlgn="t"/>
                      <a:r>
                        <a:rPr lang="en-GB" sz="1000" u="none" strike="noStrike">
                          <a:effectLst/>
                        </a:rPr>
                        <a:t>DateTime</a:t>
                      </a:r>
                      <a:endParaRPr lang="en-GB" sz="1000" b="0" i="0" u="none" strike="noStrike">
                        <a:solidFill>
                          <a:srgbClr val="000000"/>
                        </a:solidFill>
                        <a:effectLst/>
                        <a:latin typeface="Segoe UI" panose="020B0502040204020203" pitchFamily="34" charset="0"/>
                      </a:endParaRPr>
                    </a:p>
                  </a:txBody>
                  <a:tcPr marL="85640" marR="5709" marT="5709" marB="0"/>
                </a:tc>
                <a:extLst>
                  <a:ext uri="{0D108BD9-81ED-4DB2-BD59-A6C34878D82A}">
                    <a16:rowId xmlns:a16="http://schemas.microsoft.com/office/drawing/2014/main" val="642890103"/>
                  </a:ext>
                </a:extLst>
              </a:tr>
              <a:tr h="188407">
                <a:tc>
                  <a:txBody>
                    <a:bodyPr/>
                    <a:lstStyle/>
                    <a:p>
                      <a:pPr algn="l" fontAlgn="t"/>
                      <a:r>
                        <a:rPr lang="en-GB" sz="1000" u="none" strike="noStrike" dirty="0">
                          <a:effectLst/>
                        </a:rPr>
                        <a:t>decimal</a:t>
                      </a:r>
                      <a:endParaRPr lang="en-GB" sz="1000" b="0" i="0" u="none" strike="noStrike" dirty="0">
                        <a:solidFill>
                          <a:srgbClr val="000000"/>
                        </a:solidFill>
                        <a:effectLst/>
                        <a:latin typeface="Segoe UI" panose="020B0502040204020203" pitchFamily="34" charset="0"/>
                      </a:endParaRPr>
                    </a:p>
                  </a:txBody>
                  <a:tcPr marL="85640" marR="5709" marT="5709" marB="0"/>
                </a:tc>
                <a:tc>
                  <a:txBody>
                    <a:bodyPr/>
                    <a:lstStyle/>
                    <a:p>
                      <a:pPr algn="l" fontAlgn="t"/>
                      <a:r>
                        <a:rPr lang="en-GB" sz="1000" u="none" strike="noStrike">
                          <a:effectLst/>
                        </a:rPr>
                        <a:t>Decimal</a:t>
                      </a:r>
                      <a:endParaRPr lang="en-GB" sz="1000" b="0" i="0" u="none" strike="noStrike">
                        <a:solidFill>
                          <a:srgbClr val="000000"/>
                        </a:solidFill>
                        <a:effectLst/>
                        <a:latin typeface="Segoe UI" panose="020B0502040204020203" pitchFamily="34" charset="0"/>
                      </a:endParaRPr>
                    </a:p>
                  </a:txBody>
                  <a:tcPr marL="85640" marR="5709" marT="5709" marB="0"/>
                </a:tc>
                <a:extLst>
                  <a:ext uri="{0D108BD9-81ED-4DB2-BD59-A6C34878D82A}">
                    <a16:rowId xmlns:a16="http://schemas.microsoft.com/office/drawing/2014/main" val="769574972"/>
                  </a:ext>
                </a:extLst>
              </a:tr>
              <a:tr h="188407">
                <a:tc>
                  <a:txBody>
                    <a:bodyPr/>
                    <a:lstStyle/>
                    <a:p>
                      <a:pPr algn="l" fontAlgn="t"/>
                      <a:r>
                        <a:rPr lang="en-GB" sz="1000" u="none" strike="noStrike">
                          <a:effectLst/>
                        </a:rPr>
                        <a:t>float</a:t>
                      </a:r>
                      <a:endParaRPr lang="en-GB" sz="1000" b="0" i="0" u="none" strike="noStrike">
                        <a:solidFill>
                          <a:srgbClr val="000000"/>
                        </a:solidFill>
                        <a:effectLst/>
                        <a:latin typeface="Segoe UI" panose="020B0502040204020203" pitchFamily="34" charset="0"/>
                      </a:endParaRPr>
                    </a:p>
                  </a:txBody>
                  <a:tcPr marL="85640" marR="5709" marT="5709" marB="0"/>
                </a:tc>
                <a:tc>
                  <a:txBody>
                    <a:bodyPr/>
                    <a:lstStyle/>
                    <a:p>
                      <a:pPr algn="l" fontAlgn="t"/>
                      <a:r>
                        <a:rPr lang="en-GB" sz="1000" u="none" strike="noStrike">
                          <a:effectLst/>
                        </a:rPr>
                        <a:t>Double</a:t>
                      </a:r>
                      <a:endParaRPr lang="en-GB" sz="1000" b="0" i="0" u="none" strike="noStrike">
                        <a:solidFill>
                          <a:srgbClr val="000000"/>
                        </a:solidFill>
                        <a:effectLst/>
                        <a:latin typeface="Segoe UI" panose="020B0502040204020203" pitchFamily="34" charset="0"/>
                      </a:endParaRPr>
                    </a:p>
                  </a:txBody>
                  <a:tcPr marL="85640" marR="5709" marT="5709" marB="0"/>
                </a:tc>
                <a:extLst>
                  <a:ext uri="{0D108BD9-81ED-4DB2-BD59-A6C34878D82A}">
                    <a16:rowId xmlns:a16="http://schemas.microsoft.com/office/drawing/2014/main" val="66968438"/>
                  </a:ext>
                </a:extLst>
              </a:tr>
              <a:tr h="188407">
                <a:tc>
                  <a:txBody>
                    <a:bodyPr/>
                    <a:lstStyle/>
                    <a:p>
                      <a:pPr algn="l" fontAlgn="t"/>
                      <a:r>
                        <a:rPr lang="en-GB" sz="1000" u="none" strike="noStrike">
                          <a:effectLst/>
                        </a:rPr>
                        <a:t>int</a:t>
                      </a:r>
                      <a:endParaRPr lang="en-GB" sz="1000" b="0" i="0" u="none" strike="noStrike">
                        <a:solidFill>
                          <a:srgbClr val="000000"/>
                        </a:solidFill>
                        <a:effectLst/>
                        <a:latin typeface="Segoe UI" panose="020B0502040204020203" pitchFamily="34" charset="0"/>
                      </a:endParaRPr>
                    </a:p>
                  </a:txBody>
                  <a:tcPr marL="85640" marR="5709" marT="5709" marB="0"/>
                </a:tc>
                <a:tc>
                  <a:txBody>
                    <a:bodyPr/>
                    <a:lstStyle/>
                    <a:p>
                      <a:pPr algn="l" fontAlgn="t"/>
                      <a:r>
                        <a:rPr lang="en-GB" sz="1000" u="none" strike="noStrike">
                          <a:effectLst/>
                        </a:rPr>
                        <a:t>Int32</a:t>
                      </a:r>
                      <a:endParaRPr lang="en-GB" sz="1000" b="0" i="0" u="none" strike="noStrike">
                        <a:solidFill>
                          <a:srgbClr val="000000"/>
                        </a:solidFill>
                        <a:effectLst/>
                        <a:latin typeface="Segoe UI" panose="020B0502040204020203" pitchFamily="34" charset="0"/>
                      </a:endParaRPr>
                    </a:p>
                  </a:txBody>
                  <a:tcPr marL="85640" marR="5709" marT="5709" marB="0"/>
                </a:tc>
                <a:extLst>
                  <a:ext uri="{0D108BD9-81ED-4DB2-BD59-A6C34878D82A}">
                    <a16:rowId xmlns:a16="http://schemas.microsoft.com/office/drawing/2014/main" val="1216184126"/>
                  </a:ext>
                </a:extLst>
              </a:tr>
              <a:tr h="188407">
                <a:tc>
                  <a:txBody>
                    <a:bodyPr/>
                    <a:lstStyle/>
                    <a:p>
                      <a:pPr algn="l" fontAlgn="t"/>
                      <a:r>
                        <a:rPr lang="en-GB" sz="1000" u="none" strike="noStrike">
                          <a:effectLst/>
                        </a:rPr>
                        <a:t>money</a:t>
                      </a:r>
                      <a:endParaRPr lang="en-GB" sz="1000" b="0" i="0" u="none" strike="noStrike">
                        <a:solidFill>
                          <a:srgbClr val="000000"/>
                        </a:solidFill>
                        <a:effectLst/>
                        <a:latin typeface="Segoe UI" panose="020B0502040204020203" pitchFamily="34" charset="0"/>
                      </a:endParaRPr>
                    </a:p>
                  </a:txBody>
                  <a:tcPr marL="85640" marR="5709" marT="5709" marB="0"/>
                </a:tc>
                <a:tc>
                  <a:txBody>
                    <a:bodyPr/>
                    <a:lstStyle/>
                    <a:p>
                      <a:pPr algn="l" fontAlgn="t"/>
                      <a:r>
                        <a:rPr lang="en-GB" sz="1000" u="none" strike="noStrike">
                          <a:effectLst/>
                        </a:rPr>
                        <a:t>Decimal</a:t>
                      </a:r>
                      <a:endParaRPr lang="en-GB" sz="1000" b="0" i="0" u="none" strike="noStrike">
                        <a:solidFill>
                          <a:srgbClr val="000000"/>
                        </a:solidFill>
                        <a:effectLst/>
                        <a:latin typeface="Segoe UI" panose="020B0502040204020203" pitchFamily="34" charset="0"/>
                      </a:endParaRPr>
                    </a:p>
                  </a:txBody>
                  <a:tcPr marL="85640" marR="5709" marT="5709" marB="0"/>
                </a:tc>
                <a:extLst>
                  <a:ext uri="{0D108BD9-81ED-4DB2-BD59-A6C34878D82A}">
                    <a16:rowId xmlns:a16="http://schemas.microsoft.com/office/drawing/2014/main" val="1837948379"/>
                  </a:ext>
                </a:extLst>
              </a:tr>
              <a:tr h="188407">
                <a:tc>
                  <a:txBody>
                    <a:bodyPr/>
                    <a:lstStyle/>
                    <a:p>
                      <a:pPr algn="l" fontAlgn="t"/>
                      <a:r>
                        <a:rPr lang="en-GB" sz="1000" u="none" strike="noStrike">
                          <a:effectLst/>
                        </a:rPr>
                        <a:t> </a:t>
                      </a:r>
                      <a:endParaRPr lang="en-GB" sz="1000" b="0" i="0" u="none" strike="noStrike">
                        <a:solidFill>
                          <a:srgbClr val="000000"/>
                        </a:solidFill>
                        <a:effectLst/>
                        <a:latin typeface="Segoe UI" panose="020B0502040204020203" pitchFamily="34" charset="0"/>
                      </a:endParaRPr>
                    </a:p>
                  </a:txBody>
                  <a:tcPr marL="85640" marR="5709" marT="5709" marB="0"/>
                </a:tc>
                <a:tc>
                  <a:txBody>
                    <a:bodyPr/>
                    <a:lstStyle/>
                    <a:p>
                      <a:pPr algn="l" fontAlgn="t"/>
                      <a:r>
                        <a:rPr lang="en-GB" sz="1000" u="none" strike="noStrike" dirty="0">
                          <a:effectLst/>
                        </a:rPr>
                        <a:t>Char[]</a:t>
                      </a:r>
                      <a:endParaRPr lang="en-GB" sz="1000" b="0" i="0" u="none" strike="noStrike" dirty="0">
                        <a:solidFill>
                          <a:srgbClr val="000000"/>
                        </a:solidFill>
                        <a:effectLst/>
                        <a:latin typeface="Segoe UI" panose="020B0502040204020203" pitchFamily="34" charset="0"/>
                      </a:endParaRPr>
                    </a:p>
                  </a:txBody>
                  <a:tcPr marL="85640" marR="5709" marT="5709" marB="0"/>
                </a:tc>
                <a:extLst>
                  <a:ext uri="{0D108BD9-81ED-4DB2-BD59-A6C34878D82A}">
                    <a16:rowId xmlns:a16="http://schemas.microsoft.com/office/drawing/2014/main" val="1550593070"/>
                  </a:ext>
                </a:extLst>
              </a:tr>
              <a:tr h="188407">
                <a:tc>
                  <a:txBody>
                    <a:bodyPr/>
                    <a:lstStyle/>
                    <a:p>
                      <a:pPr algn="l" fontAlgn="t"/>
                      <a:r>
                        <a:rPr lang="en-GB" sz="1000" u="none" strike="noStrike">
                          <a:effectLst/>
                        </a:rPr>
                        <a:t>numeric</a:t>
                      </a:r>
                      <a:endParaRPr lang="en-GB" sz="1000" b="0" i="0" u="none" strike="noStrike">
                        <a:solidFill>
                          <a:srgbClr val="000000"/>
                        </a:solidFill>
                        <a:effectLst/>
                        <a:latin typeface="Segoe UI" panose="020B0502040204020203" pitchFamily="34" charset="0"/>
                      </a:endParaRPr>
                    </a:p>
                  </a:txBody>
                  <a:tcPr marL="85640" marR="5709" marT="5709" marB="0"/>
                </a:tc>
                <a:tc>
                  <a:txBody>
                    <a:bodyPr/>
                    <a:lstStyle/>
                    <a:p>
                      <a:pPr algn="l" fontAlgn="t"/>
                      <a:r>
                        <a:rPr lang="en-GB" sz="1000" u="none" strike="noStrike">
                          <a:effectLst/>
                        </a:rPr>
                        <a:t>Decimal</a:t>
                      </a:r>
                      <a:endParaRPr lang="en-GB" sz="1000" b="0" i="0" u="none" strike="noStrike">
                        <a:solidFill>
                          <a:srgbClr val="000000"/>
                        </a:solidFill>
                        <a:effectLst/>
                        <a:latin typeface="Segoe UI" panose="020B0502040204020203" pitchFamily="34" charset="0"/>
                      </a:endParaRPr>
                    </a:p>
                  </a:txBody>
                  <a:tcPr marL="85640" marR="5709" marT="5709" marB="0"/>
                </a:tc>
                <a:extLst>
                  <a:ext uri="{0D108BD9-81ED-4DB2-BD59-A6C34878D82A}">
                    <a16:rowId xmlns:a16="http://schemas.microsoft.com/office/drawing/2014/main" val="2172135230"/>
                  </a:ext>
                </a:extLst>
              </a:tr>
              <a:tr h="188407">
                <a:tc rowSpan="3">
                  <a:txBody>
                    <a:bodyPr/>
                    <a:lstStyle/>
                    <a:p>
                      <a:pPr algn="l" fontAlgn="t"/>
                      <a:r>
                        <a:rPr lang="en-GB" sz="1000" u="none" strike="noStrike" dirty="0" err="1">
                          <a:effectLst/>
                        </a:rPr>
                        <a:t>nvarchar</a:t>
                      </a:r>
                      <a:endParaRPr lang="en-GB" sz="1000" b="0" i="0" u="none" strike="noStrike" dirty="0">
                        <a:solidFill>
                          <a:srgbClr val="000000"/>
                        </a:solidFill>
                        <a:effectLst/>
                        <a:latin typeface="Segoe UI" panose="020B0502040204020203" pitchFamily="34" charset="0"/>
                      </a:endParaRPr>
                    </a:p>
                  </a:txBody>
                  <a:tcPr marL="85640" marR="5709" marT="5709" marB="0"/>
                </a:tc>
                <a:tc>
                  <a:txBody>
                    <a:bodyPr/>
                    <a:lstStyle/>
                    <a:p>
                      <a:pPr algn="l" fontAlgn="t"/>
                      <a:r>
                        <a:rPr lang="en-GB" sz="1000" u="none" strike="noStrike">
                          <a:effectLst/>
                        </a:rPr>
                        <a:t>String</a:t>
                      </a:r>
                      <a:endParaRPr lang="en-GB" sz="1000" b="0" i="0" u="none" strike="noStrike">
                        <a:solidFill>
                          <a:srgbClr val="000000"/>
                        </a:solidFill>
                        <a:effectLst/>
                        <a:latin typeface="Segoe UI" panose="020B0502040204020203" pitchFamily="34" charset="0"/>
                      </a:endParaRPr>
                    </a:p>
                  </a:txBody>
                  <a:tcPr marL="85640" marR="5709" marT="5709" marB="0"/>
                </a:tc>
                <a:extLst>
                  <a:ext uri="{0D108BD9-81ED-4DB2-BD59-A6C34878D82A}">
                    <a16:rowId xmlns:a16="http://schemas.microsoft.com/office/drawing/2014/main" val="3446750658"/>
                  </a:ext>
                </a:extLst>
              </a:tr>
              <a:tr h="188407">
                <a:tc vMerge="1">
                  <a:txBody>
                    <a:bodyPr/>
                    <a:lstStyle/>
                    <a:p>
                      <a:endParaRPr lang="en-GB"/>
                    </a:p>
                  </a:txBody>
                  <a:tcPr/>
                </a:tc>
                <a:tc>
                  <a:txBody>
                    <a:bodyPr/>
                    <a:lstStyle/>
                    <a:p>
                      <a:pPr algn="l" fontAlgn="t"/>
                      <a:r>
                        <a:rPr lang="en-GB" sz="1000" u="none" strike="noStrike">
                          <a:effectLst/>
                        </a:rPr>
                        <a:t> </a:t>
                      </a:r>
                      <a:endParaRPr lang="en-GB" sz="1000" b="0" i="0" u="none" strike="noStrike">
                        <a:solidFill>
                          <a:srgbClr val="000000"/>
                        </a:solidFill>
                        <a:effectLst/>
                        <a:latin typeface="Segoe UI" panose="020B0502040204020203" pitchFamily="34" charset="0"/>
                      </a:endParaRPr>
                    </a:p>
                  </a:txBody>
                  <a:tcPr marL="85640" marR="5709" marT="5709" marB="0"/>
                </a:tc>
                <a:extLst>
                  <a:ext uri="{0D108BD9-81ED-4DB2-BD59-A6C34878D82A}">
                    <a16:rowId xmlns:a16="http://schemas.microsoft.com/office/drawing/2014/main" val="997068856"/>
                  </a:ext>
                </a:extLst>
              </a:tr>
              <a:tr h="188407">
                <a:tc vMerge="1">
                  <a:txBody>
                    <a:bodyPr/>
                    <a:lstStyle/>
                    <a:p>
                      <a:endParaRPr lang="en-GB"/>
                    </a:p>
                  </a:txBody>
                  <a:tcPr/>
                </a:tc>
                <a:tc>
                  <a:txBody>
                    <a:bodyPr/>
                    <a:lstStyle/>
                    <a:p>
                      <a:pPr algn="l" fontAlgn="t"/>
                      <a:r>
                        <a:rPr lang="en-GB" sz="1000" u="none" strike="noStrike" dirty="0">
                          <a:effectLst/>
                        </a:rPr>
                        <a:t>Char[]</a:t>
                      </a:r>
                      <a:endParaRPr lang="en-GB" sz="1000" b="0" i="0" u="none" strike="noStrike" dirty="0">
                        <a:solidFill>
                          <a:srgbClr val="000000"/>
                        </a:solidFill>
                        <a:effectLst/>
                        <a:latin typeface="Segoe UI" panose="020B0502040204020203" pitchFamily="34" charset="0"/>
                      </a:endParaRPr>
                    </a:p>
                  </a:txBody>
                  <a:tcPr marL="85640" marR="5709" marT="5709" marB="0"/>
                </a:tc>
                <a:extLst>
                  <a:ext uri="{0D108BD9-81ED-4DB2-BD59-A6C34878D82A}">
                    <a16:rowId xmlns:a16="http://schemas.microsoft.com/office/drawing/2014/main" val="3825604352"/>
                  </a:ext>
                </a:extLst>
              </a:tr>
            </a:tbl>
          </a:graphicData>
        </a:graphic>
      </p:graphicFrame>
      <p:sp>
        <p:nvSpPr>
          <p:cNvPr id="11" name="TextBox 10">
            <a:extLst>
              <a:ext uri="{FF2B5EF4-FFF2-40B4-BE49-F238E27FC236}">
                <a16:creationId xmlns:a16="http://schemas.microsoft.com/office/drawing/2014/main" id="{625DF2CB-328B-4ECA-8B44-44202195821C}"/>
              </a:ext>
            </a:extLst>
          </p:cNvPr>
          <p:cNvSpPr txBox="1"/>
          <p:nvPr/>
        </p:nvSpPr>
        <p:spPr>
          <a:xfrm>
            <a:off x="145386" y="1155435"/>
            <a:ext cx="5145892" cy="4293483"/>
          </a:xfrm>
          <a:prstGeom prst="rect">
            <a:avLst/>
          </a:prstGeom>
          <a:noFill/>
        </p:spPr>
        <p:txBody>
          <a:bodyPr wrap="square" rtlCol="0">
            <a:spAutoFit/>
          </a:bodyPr>
          <a:lstStyle/>
          <a:p>
            <a:pPr marL="342900" indent="-342900">
              <a:buFont typeface="Arial" panose="020B0604020202020204" pitchFamily="34" charset="0"/>
              <a:buChar char="•"/>
            </a:pPr>
            <a:r>
              <a:rPr lang="en-GB" sz="2100" dirty="0">
                <a:solidFill>
                  <a:srgbClr val="1E73B9"/>
                </a:solidFill>
                <a:latin typeface="Franklin Gothic Book" panose="020B0503020102020204" pitchFamily="34" charset="0"/>
              </a:rPr>
              <a:t>SQL Server and the .NET Framework are based on different type systems. Both SQL Server types and .NET Framework types are also represented by enumerations in the </a:t>
            </a:r>
            <a:r>
              <a:rPr lang="en-GB" sz="2100" dirty="0" err="1">
                <a:solidFill>
                  <a:srgbClr val="1E73B9"/>
                </a:solidFill>
                <a:latin typeface="Franklin Gothic Book" panose="020B0503020102020204" pitchFamily="34" charset="0"/>
                <a:hlinkClick r:id="rId2"/>
              </a:rPr>
              <a:t>DbType</a:t>
            </a:r>
            <a:r>
              <a:rPr lang="en-GB" sz="2100" dirty="0">
                <a:solidFill>
                  <a:srgbClr val="1E73B9"/>
                </a:solidFill>
                <a:latin typeface="Franklin Gothic Book" panose="020B0503020102020204" pitchFamily="34" charset="0"/>
              </a:rPr>
              <a:t> and </a:t>
            </a:r>
            <a:r>
              <a:rPr lang="en-GB" sz="2100" dirty="0" err="1">
                <a:solidFill>
                  <a:srgbClr val="1E73B9"/>
                </a:solidFill>
                <a:latin typeface="Franklin Gothic Book" panose="020B0503020102020204" pitchFamily="34" charset="0"/>
                <a:hlinkClick r:id="rId3"/>
              </a:rPr>
              <a:t>SqlDbType</a:t>
            </a:r>
            <a:r>
              <a:rPr lang="en-GB" sz="2100" dirty="0">
                <a:solidFill>
                  <a:srgbClr val="1E73B9"/>
                </a:solidFill>
                <a:latin typeface="Franklin Gothic Book" panose="020B0503020102020204" pitchFamily="34" charset="0"/>
              </a:rPr>
              <a:t> classes, which you can use when specifying </a:t>
            </a:r>
            <a:r>
              <a:rPr lang="en-GB" sz="2100" dirty="0" err="1">
                <a:solidFill>
                  <a:srgbClr val="1E73B9"/>
                </a:solidFill>
                <a:latin typeface="Franklin Gothic Book" panose="020B0503020102020204" pitchFamily="34" charset="0"/>
                <a:hlinkClick r:id="rId4"/>
              </a:rPr>
              <a:t>SqlParameter</a:t>
            </a:r>
            <a:r>
              <a:rPr lang="en-GB" sz="2100" dirty="0">
                <a:solidFill>
                  <a:srgbClr val="1E73B9"/>
                </a:solidFill>
                <a:latin typeface="Franklin Gothic Book" panose="020B0503020102020204" pitchFamily="34" charset="0"/>
              </a:rPr>
              <a:t> data types.</a:t>
            </a:r>
          </a:p>
          <a:p>
            <a:pPr marL="342900" indent="-342900">
              <a:buFont typeface="Arial" panose="020B0604020202020204" pitchFamily="34" charset="0"/>
              <a:buChar char="•"/>
            </a:pPr>
            <a:r>
              <a:rPr lang="en-GB" sz="2100" dirty="0">
                <a:solidFill>
                  <a:srgbClr val="1E73B9"/>
                </a:solidFill>
                <a:latin typeface="Franklin Gothic Book" panose="020B0503020102020204" pitchFamily="34" charset="0"/>
              </a:rPr>
              <a:t>For example, the .NET Framework Decimal structure has a maximum scale of 28, whereas the SQL Server decimal and numeric data types have a maximum scale of 38.</a:t>
            </a:r>
          </a:p>
        </p:txBody>
      </p:sp>
    </p:spTree>
    <p:extLst>
      <p:ext uri="{BB962C8B-B14F-4D97-AF65-F5344CB8AC3E}">
        <p14:creationId xmlns:p14="http://schemas.microsoft.com/office/powerpoint/2010/main" val="878789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t>
            </a:r>
            <a:r>
              <a:rPr lang="en-GB"/>
              <a:t>is ORM</a:t>
            </a:r>
            <a:endParaRPr lang="en-GB" dirty="0"/>
          </a:p>
        </p:txBody>
      </p:sp>
      <p:sp>
        <p:nvSpPr>
          <p:cNvPr id="3" name="Content Placeholder 2"/>
          <p:cNvSpPr>
            <a:spLocks noGrp="1"/>
          </p:cNvSpPr>
          <p:nvPr>
            <p:ph idx="1"/>
          </p:nvPr>
        </p:nvSpPr>
        <p:spPr/>
        <p:txBody>
          <a:bodyPr numCol="1">
            <a:noAutofit/>
          </a:bodyPr>
          <a:lstStyle/>
          <a:p>
            <a:pPr algn="just"/>
            <a:r>
              <a:rPr lang="en-US" sz="1600" b="1" dirty="0"/>
              <a:t>Object-relational mapping</a:t>
            </a:r>
            <a:r>
              <a:rPr lang="en-US" sz="1600" dirty="0"/>
              <a:t> (</a:t>
            </a:r>
            <a:r>
              <a:rPr lang="en-US" sz="1600" b="1" dirty="0"/>
              <a:t>ORM</a:t>
            </a:r>
            <a:r>
              <a:rPr lang="en-US" sz="1600" dirty="0"/>
              <a:t>, </a:t>
            </a:r>
            <a:r>
              <a:rPr lang="en-US" sz="1600" b="1" dirty="0"/>
              <a:t>O/RM</a:t>
            </a:r>
            <a:r>
              <a:rPr lang="en-US" sz="1600" dirty="0"/>
              <a:t>, and </a:t>
            </a:r>
            <a:r>
              <a:rPr lang="en-US" sz="1600" b="1" dirty="0"/>
              <a:t>O/R mapping</a:t>
            </a:r>
            <a:r>
              <a:rPr lang="en-US" sz="1600" dirty="0"/>
              <a:t>) in computer science is a </a:t>
            </a:r>
            <a:r>
              <a:rPr lang="en-US" sz="1600" dirty="0">
                <a:hlinkClick r:id="rId2" tooltip="Computer programming"/>
              </a:rPr>
              <a:t>programming</a:t>
            </a:r>
            <a:r>
              <a:rPr lang="en-US" sz="1600" dirty="0"/>
              <a:t> technique for converting data between incompatible </a:t>
            </a:r>
            <a:r>
              <a:rPr lang="en-US" sz="1600" dirty="0">
                <a:hlinkClick r:id="rId3" tooltip="Type system"/>
              </a:rPr>
              <a:t>type systems</a:t>
            </a:r>
            <a:r>
              <a:rPr lang="en-US" sz="1600" dirty="0"/>
              <a:t> in </a:t>
            </a:r>
            <a:r>
              <a:rPr lang="en-US" sz="1600" dirty="0">
                <a:hlinkClick r:id="rId4" tooltip="Object-oriented"/>
              </a:rPr>
              <a:t>object-oriented</a:t>
            </a:r>
            <a:r>
              <a:rPr lang="en-US" sz="1600" dirty="0"/>
              <a:t> programming languages.</a:t>
            </a:r>
          </a:p>
          <a:p>
            <a:pPr algn="just"/>
            <a:r>
              <a:rPr lang="en-US" sz="1600" dirty="0"/>
              <a:t>The </a:t>
            </a:r>
            <a:r>
              <a:rPr lang="en-US" sz="1600" b="1" dirty="0"/>
              <a:t>object-relational impedance mismatch</a:t>
            </a:r>
            <a:r>
              <a:rPr lang="en-US" sz="1600" dirty="0"/>
              <a:t> is a set of conceptual and technical difficulties that are often encountered when a </a:t>
            </a:r>
            <a:r>
              <a:rPr lang="en-US" sz="1600" dirty="0">
                <a:hlinkClick r:id="rId5" tooltip="Relational database management system"/>
              </a:rPr>
              <a:t>relational database management system</a:t>
            </a:r>
            <a:r>
              <a:rPr lang="en-US" sz="1600" dirty="0"/>
              <a:t> (RDBMS) is being used by a program written in an </a:t>
            </a:r>
            <a:r>
              <a:rPr lang="en-US" sz="1600" dirty="0">
                <a:hlinkClick r:id="rId4" tooltip="Object-oriented"/>
              </a:rPr>
              <a:t>object-oriented</a:t>
            </a:r>
            <a:r>
              <a:rPr lang="en-US" sz="1600" dirty="0"/>
              <a:t> </a:t>
            </a:r>
            <a:r>
              <a:rPr lang="en-US" sz="1600" dirty="0">
                <a:hlinkClick r:id="rId6" tooltip="Programming language"/>
              </a:rPr>
              <a:t>programming language</a:t>
            </a:r>
            <a:r>
              <a:rPr lang="en-US" sz="1600" dirty="0"/>
              <a:t> or style, particularly when objects or class definitions are </a:t>
            </a:r>
            <a:r>
              <a:rPr lang="en-US" sz="1600" dirty="0">
                <a:hlinkClick r:id="rId7" tooltip="Object-relational mapping"/>
              </a:rPr>
              <a:t>mapped</a:t>
            </a:r>
            <a:r>
              <a:rPr lang="en-US" sz="1600" dirty="0"/>
              <a:t> in a straightforward way to database tables or relational schema.</a:t>
            </a:r>
            <a:endParaRPr lang="en-US" sz="1500" dirty="0"/>
          </a:p>
        </p:txBody>
      </p:sp>
    </p:spTree>
    <p:extLst>
      <p:ext uri="{BB962C8B-B14F-4D97-AF65-F5344CB8AC3E}">
        <p14:creationId xmlns:p14="http://schemas.microsoft.com/office/powerpoint/2010/main" val="21525260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Approaches with EF</a:t>
            </a:r>
          </a:p>
        </p:txBody>
      </p:sp>
      <p:pic>
        <p:nvPicPr>
          <p:cNvPr id="6" name="Объект 5">
            <a:extLst>
              <a:ext uri="{FF2B5EF4-FFF2-40B4-BE49-F238E27FC236}">
                <a16:creationId xmlns:a16="http://schemas.microsoft.com/office/drawing/2014/main" id="{A43F2336-F066-4E73-8460-3D8C07C0AC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4731" y="1262063"/>
            <a:ext cx="3894537" cy="4144962"/>
          </a:xfrm>
        </p:spPr>
      </p:pic>
    </p:spTree>
    <p:extLst>
      <p:ext uri="{BB962C8B-B14F-4D97-AF65-F5344CB8AC3E}">
        <p14:creationId xmlns:p14="http://schemas.microsoft.com/office/powerpoint/2010/main" val="11400662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CE94D025-CC80-4AA3-8B0A-AE068A95F13F}"/>
              </a:ext>
            </a:extLst>
          </p:cNvPr>
          <p:cNvSpPr>
            <a:spLocks noGrp="1"/>
          </p:cNvSpPr>
          <p:nvPr>
            <p:ph type="title"/>
          </p:nvPr>
        </p:nvSpPr>
        <p:spPr/>
        <p:txBody>
          <a:bodyPr/>
          <a:lstStyle/>
          <a:p>
            <a:r>
              <a:rPr lang="en-GB" dirty="0"/>
              <a:t>Approaches with EF</a:t>
            </a:r>
          </a:p>
        </p:txBody>
      </p:sp>
      <p:sp>
        <p:nvSpPr>
          <p:cNvPr id="5" name="Объект 4">
            <a:extLst>
              <a:ext uri="{FF2B5EF4-FFF2-40B4-BE49-F238E27FC236}">
                <a16:creationId xmlns:a16="http://schemas.microsoft.com/office/drawing/2014/main" id="{14C12517-C3FF-4D20-ADD0-5B965ADBBF43}"/>
              </a:ext>
            </a:extLst>
          </p:cNvPr>
          <p:cNvSpPr>
            <a:spLocks noGrp="1"/>
          </p:cNvSpPr>
          <p:nvPr>
            <p:ph idx="1"/>
          </p:nvPr>
        </p:nvSpPr>
        <p:spPr/>
        <p:txBody>
          <a:bodyPr>
            <a:normAutofit lnSpcReduction="10000"/>
          </a:bodyPr>
          <a:lstStyle/>
          <a:p>
            <a:r>
              <a:rPr lang="en-GB" b="1" dirty="0">
                <a:hlinkClick r:id="rId2"/>
              </a:rPr>
              <a:t>Code First</a:t>
            </a:r>
            <a:r>
              <a:rPr lang="en-GB" b="1" baseline="30000" dirty="0">
                <a:hlinkClick r:id="rId2"/>
              </a:rPr>
              <a:t>*</a:t>
            </a:r>
            <a:r>
              <a:rPr lang="en-GB" b="1" dirty="0">
                <a:hlinkClick r:id="rId2"/>
              </a:rPr>
              <a:t> </a:t>
            </a:r>
            <a:r>
              <a:rPr lang="en-GB" dirty="0"/>
              <a:t>- the standard way to create or update a database schema is by using your  </a:t>
            </a:r>
            <a:r>
              <a:rPr lang="en-GB" i="1" dirty="0"/>
              <a:t>entity classes </a:t>
            </a:r>
            <a:r>
              <a:rPr lang="en-GB" dirty="0"/>
              <a:t>and the application’s </a:t>
            </a:r>
            <a:r>
              <a:rPr lang="en-GB" dirty="0" err="1"/>
              <a:t>DbContext</a:t>
            </a:r>
            <a:r>
              <a:rPr lang="en-GB" dirty="0"/>
              <a:t> as the template for your database. </a:t>
            </a:r>
          </a:p>
          <a:p>
            <a:r>
              <a:rPr lang="en-GB" b="1" dirty="0">
                <a:hlinkClick r:id="rId3"/>
              </a:rPr>
              <a:t>Database-First</a:t>
            </a:r>
            <a:r>
              <a:rPr lang="en-GB" b="1" baseline="30000" dirty="0"/>
              <a:t>*</a:t>
            </a:r>
            <a:r>
              <a:rPr lang="en-GB" dirty="0"/>
              <a:t> - EF Core has a command that inspects an existing database and creates the various </a:t>
            </a:r>
            <a:r>
              <a:rPr lang="en-GB" i="1" dirty="0"/>
              <a:t>entity classes </a:t>
            </a:r>
            <a:r>
              <a:rPr lang="en-GB" dirty="0"/>
              <a:t>and the application’s </a:t>
            </a:r>
            <a:r>
              <a:rPr lang="en-GB" dirty="0" err="1"/>
              <a:t>DbContext</a:t>
            </a:r>
            <a:r>
              <a:rPr lang="en-GB" dirty="0"/>
              <a:t> to match that database</a:t>
            </a:r>
          </a:p>
          <a:p>
            <a:r>
              <a:rPr lang="en-GB" b="1" dirty="0">
                <a:hlinkClick r:id="rId4"/>
              </a:rPr>
              <a:t>Model First</a:t>
            </a:r>
            <a:r>
              <a:rPr lang="en-GB" b="1" baseline="30000" dirty="0">
                <a:hlinkClick r:id="rId4"/>
              </a:rPr>
              <a:t>*</a:t>
            </a:r>
            <a:r>
              <a:rPr lang="en-GB" b="1" dirty="0">
                <a:hlinkClick r:id="rId4"/>
              </a:rPr>
              <a:t> </a:t>
            </a:r>
            <a:r>
              <a:rPr lang="en-GB" b="1" dirty="0"/>
              <a:t>- </a:t>
            </a:r>
            <a:r>
              <a:rPr lang="en-GB" dirty="0"/>
              <a:t>Model First allows you to create a new model using the Entity Framework Designer and then generate a database schema from the model. The model is stored in an EDMX file (.</a:t>
            </a:r>
            <a:r>
              <a:rPr lang="en-GB" dirty="0" err="1"/>
              <a:t>edmx</a:t>
            </a:r>
            <a:r>
              <a:rPr lang="en-GB" dirty="0"/>
              <a:t> extension) and can be viewed and edited in the Entity Framework Designer. The classes that you interact with in your application are automatically generated from the EDMX file.</a:t>
            </a:r>
          </a:p>
          <a:p>
            <a:endParaRPr lang="en-US" dirty="0"/>
          </a:p>
          <a:p>
            <a:pPr marL="0" indent="0">
              <a:buNone/>
            </a:pPr>
            <a:r>
              <a:rPr lang="en-US" sz="1200" dirty="0"/>
              <a:t>* - </a:t>
            </a:r>
            <a:r>
              <a:rPr lang="en-US" sz="1200" b="1" dirty="0"/>
              <a:t>hyperlink</a:t>
            </a:r>
            <a:r>
              <a:rPr lang="en-US" sz="1200" dirty="0"/>
              <a:t> </a:t>
            </a:r>
            <a:r>
              <a:rPr lang="en-US" sz="1200" b="1" dirty="0"/>
              <a:t>available</a:t>
            </a:r>
            <a:endParaRPr lang="en-GB" sz="1200" b="1" dirty="0"/>
          </a:p>
        </p:txBody>
      </p:sp>
    </p:spTree>
    <p:extLst>
      <p:ext uri="{BB962C8B-B14F-4D97-AF65-F5344CB8AC3E}">
        <p14:creationId xmlns:p14="http://schemas.microsoft.com/office/powerpoint/2010/main" val="22478845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Approaches with EF</a:t>
            </a:r>
          </a:p>
        </p:txBody>
      </p:sp>
      <p:sp>
        <p:nvSpPr>
          <p:cNvPr id="4" name="Объект 3">
            <a:extLst>
              <a:ext uri="{FF2B5EF4-FFF2-40B4-BE49-F238E27FC236}">
                <a16:creationId xmlns:a16="http://schemas.microsoft.com/office/drawing/2014/main" id="{D1B9BFA5-221F-43C5-9CA3-C52E08BB4632}"/>
              </a:ext>
            </a:extLst>
          </p:cNvPr>
          <p:cNvSpPr>
            <a:spLocks noGrp="1"/>
          </p:cNvSpPr>
          <p:nvPr>
            <p:ph idx="1"/>
          </p:nvPr>
        </p:nvSpPr>
        <p:spPr/>
        <p:txBody>
          <a:bodyPr/>
          <a:lstStyle/>
          <a:p>
            <a:r>
              <a:rPr lang="en-US" dirty="0"/>
              <a:t>Visual studio Demo</a:t>
            </a:r>
            <a:endParaRPr lang="en-GB" dirty="0"/>
          </a:p>
        </p:txBody>
      </p:sp>
    </p:spTree>
    <p:extLst>
      <p:ext uri="{BB962C8B-B14F-4D97-AF65-F5344CB8AC3E}">
        <p14:creationId xmlns:p14="http://schemas.microsoft.com/office/powerpoint/2010/main" val="6301768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052426"/>
          </a:xfrm>
        </p:spPr>
        <p:txBody>
          <a:bodyPr>
            <a:normAutofit/>
          </a:bodyPr>
          <a:lstStyle/>
          <a:p>
            <a:r>
              <a:rPr lang="en-US" dirty="0"/>
              <a:t>Assignment</a:t>
            </a:r>
          </a:p>
        </p:txBody>
      </p:sp>
      <p:sp>
        <p:nvSpPr>
          <p:cNvPr id="3" name="Subtitle 2"/>
          <p:cNvSpPr>
            <a:spLocks noGrp="1"/>
          </p:cNvSpPr>
          <p:nvPr>
            <p:ph type="subTitle" idx="1"/>
          </p:nvPr>
        </p:nvSpPr>
        <p:spPr>
          <a:xfrm>
            <a:off x="1142999" y="2275746"/>
            <a:ext cx="6954795" cy="2807000"/>
          </a:xfrm>
        </p:spPr>
        <p:txBody>
          <a:bodyPr>
            <a:normAutofit/>
          </a:bodyPr>
          <a:lstStyle/>
          <a:p>
            <a:pPr marL="285750" indent="-285750" algn="l">
              <a:buFont typeface="Arial" panose="020B0604020202020204" pitchFamily="34" charset="0"/>
              <a:buChar char="•"/>
            </a:pPr>
            <a:r>
              <a:rPr lang="en-GB" dirty="0"/>
              <a:t>Study and read about all mentioned concepts.</a:t>
            </a:r>
          </a:p>
          <a:p>
            <a:pPr marL="285750" indent="-285750" algn="l">
              <a:buFont typeface="Arial" panose="020B0604020202020204" pitchFamily="34" charset="0"/>
              <a:buChar char="•"/>
            </a:pPr>
            <a:r>
              <a:rPr lang="en-GB" dirty="0"/>
              <a:t>Configure Entity Framework.</a:t>
            </a:r>
          </a:p>
          <a:p>
            <a:pPr marL="285750" indent="-285750" algn="l">
              <a:buFont typeface="Arial" panose="020B0604020202020204" pitchFamily="34" charset="0"/>
              <a:buChar char="•"/>
            </a:pPr>
            <a:r>
              <a:rPr lang="en-GB" dirty="0"/>
              <a:t>Create repository projects.</a:t>
            </a:r>
          </a:p>
          <a:p>
            <a:pPr marL="285750" indent="-285750" algn="l">
              <a:buFont typeface="Arial" panose="020B0604020202020204" pitchFamily="34" charset="0"/>
              <a:buChar char="•"/>
            </a:pPr>
            <a:r>
              <a:rPr lang="en-GB" dirty="0"/>
              <a:t>Map your first Entity in the application.</a:t>
            </a:r>
          </a:p>
          <a:p>
            <a:pPr marL="285750" indent="-285750" algn="l">
              <a:buFont typeface="Arial" panose="020B0604020202020204" pitchFamily="34" charset="0"/>
              <a:buChar char="•"/>
            </a:pPr>
            <a:endParaRPr lang="en-GB" dirty="0"/>
          </a:p>
        </p:txBody>
      </p:sp>
    </p:spTree>
    <p:extLst>
      <p:ext uri="{BB962C8B-B14F-4D97-AF65-F5344CB8AC3E}">
        <p14:creationId xmlns:p14="http://schemas.microsoft.com/office/powerpoint/2010/main" val="12205059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Persistence</a:t>
            </a:r>
          </a:p>
        </p:txBody>
      </p:sp>
      <p:sp>
        <p:nvSpPr>
          <p:cNvPr id="3" name="Content Placeholder 2"/>
          <p:cNvSpPr>
            <a:spLocks noGrp="1"/>
          </p:cNvSpPr>
          <p:nvPr>
            <p:ph idx="1"/>
          </p:nvPr>
        </p:nvSpPr>
        <p:spPr/>
        <p:txBody>
          <a:bodyPr numCol="1">
            <a:noAutofit/>
          </a:bodyPr>
          <a:lstStyle/>
          <a:p>
            <a:pPr algn="just"/>
            <a:r>
              <a:rPr lang="en-US" sz="1900" dirty="0"/>
              <a:t>Let’s say you want to create an application that lets users store their company telephone numbers and contact details, and retrieve them whenever needed. Unless you want the user to leave the program running all the time, you’ll soon realize that your application needs to somehow save the contacts somewhere.</a:t>
            </a:r>
          </a:p>
          <a:p>
            <a:pPr algn="just"/>
            <a:r>
              <a:rPr lang="en-US" sz="1900" dirty="0"/>
              <a:t>You’re faced with a persistence decision: you need to work out which </a:t>
            </a:r>
            <a:r>
              <a:rPr lang="en-US" sz="1900" i="1" dirty="0"/>
              <a:t>persistence mechanism </a:t>
            </a:r>
            <a:r>
              <a:rPr lang="en-US" sz="1900" dirty="0"/>
              <a:t>you want to use.</a:t>
            </a:r>
          </a:p>
          <a:p>
            <a:pPr algn="just"/>
            <a:r>
              <a:rPr lang="en-US" sz="1900" dirty="0"/>
              <a:t>You have the option of persisting your data in many places, the simplest being a text file. More often than not, you may choose a relational database, because such databases are widely understood and offer great features for reliably storing and retrieving data.</a:t>
            </a:r>
          </a:p>
          <a:p>
            <a:pPr algn="just"/>
            <a:r>
              <a:rPr lang="en-US" sz="1900" dirty="0"/>
              <a:t>The approach we take is to write classes—or </a:t>
            </a:r>
            <a:r>
              <a:rPr lang="en-US" sz="1900" i="1" dirty="0"/>
              <a:t>business entities</a:t>
            </a:r>
            <a:r>
              <a:rPr lang="en-US" sz="1900" dirty="0"/>
              <a:t>—that can be loaded to and saved from the database. Such classes typically represent the object-oriented </a:t>
            </a:r>
            <a:r>
              <a:rPr lang="en-US" sz="1900" i="1" dirty="0"/>
              <a:t>domain model</a:t>
            </a:r>
            <a:r>
              <a:rPr lang="en-US" sz="1900" dirty="0"/>
              <a:t>.</a:t>
            </a:r>
          </a:p>
          <a:p>
            <a:pPr algn="just"/>
            <a:endParaRPr lang="en-US" sz="1900" dirty="0"/>
          </a:p>
          <a:p>
            <a:pPr algn="just"/>
            <a:endParaRPr lang="en-US" sz="1900" dirty="0"/>
          </a:p>
        </p:txBody>
      </p:sp>
    </p:spTree>
    <p:extLst>
      <p:ext uri="{BB962C8B-B14F-4D97-AF65-F5344CB8AC3E}">
        <p14:creationId xmlns:p14="http://schemas.microsoft.com/office/powerpoint/2010/main" val="203332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Entity</a:t>
            </a:r>
          </a:p>
        </p:txBody>
      </p:sp>
      <p:sp>
        <p:nvSpPr>
          <p:cNvPr id="3" name="Content Placeholder 2"/>
          <p:cNvSpPr>
            <a:spLocks noGrp="1"/>
          </p:cNvSpPr>
          <p:nvPr>
            <p:ph idx="1"/>
          </p:nvPr>
        </p:nvSpPr>
        <p:spPr/>
        <p:txBody>
          <a:bodyPr numCol="1">
            <a:noAutofit/>
          </a:bodyPr>
          <a:lstStyle/>
          <a:p>
            <a:pPr algn="just"/>
            <a:r>
              <a:rPr lang="en-US" sz="1900" dirty="0"/>
              <a:t>An object of entity type has its own database identity (primary-key value). An object reference to an entity is persisted as a reference in the database (a foreign-key value). An entity has its own lifecycle; it may exist independently of any other entity.</a:t>
            </a:r>
          </a:p>
          <a:p>
            <a:pPr algn="just"/>
            <a:r>
              <a:rPr lang="en-US" sz="1900" dirty="0"/>
              <a:t>The </a:t>
            </a:r>
            <a:r>
              <a:rPr lang="en-US" sz="1900" i="1" dirty="0"/>
              <a:t>identity</a:t>
            </a:r>
            <a:r>
              <a:rPr lang="en-US" sz="1900" dirty="0"/>
              <a:t> of a database row is commonly expressed as the primary key value. With relational databases, it’s recommended that you use a </a:t>
            </a:r>
            <a:r>
              <a:rPr lang="en-US" sz="1900" i="1" dirty="0"/>
              <a:t>surrogate key</a:t>
            </a:r>
            <a:r>
              <a:rPr lang="en-US" sz="1900" dirty="0"/>
              <a:t>—a primary key column with no meaning to the user. </a:t>
            </a:r>
          </a:p>
        </p:txBody>
      </p:sp>
    </p:spTree>
    <p:extLst>
      <p:ext uri="{BB962C8B-B14F-4D97-AF65-F5344CB8AC3E}">
        <p14:creationId xmlns:p14="http://schemas.microsoft.com/office/powerpoint/2010/main" val="3377471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Layered Architecture</a:t>
            </a:r>
          </a:p>
        </p:txBody>
      </p:sp>
      <p:sp>
        <p:nvSpPr>
          <p:cNvPr id="3" name="Content Placeholder 2"/>
          <p:cNvSpPr>
            <a:spLocks noGrp="1"/>
          </p:cNvSpPr>
          <p:nvPr>
            <p:ph idx="1"/>
          </p:nvPr>
        </p:nvSpPr>
        <p:spPr/>
        <p:txBody>
          <a:bodyPr numCol="1">
            <a:noAutofit/>
          </a:bodyPr>
          <a:lstStyle/>
          <a:p>
            <a:pPr algn="just"/>
            <a:endParaRPr lang="en-US" sz="1900" dirty="0"/>
          </a:p>
        </p:txBody>
      </p:sp>
      <p:pic>
        <p:nvPicPr>
          <p:cNvPr id="4" name="Picture 3"/>
          <p:cNvPicPr>
            <a:picLocks noChangeAspect="1"/>
          </p:cNvPicPr>
          <p:nvPr/>
        </p:nvPicPr>
        <p:blipFill>
          <a:blip r:embed="rId2"/>
          <a:stretch>
            <a:fillRect/>
          </a:stretch>
        </p:blipFill>
        <p:spPr>
          <a:xfrm>
            <a:off x="628650" y="1261366"/>
            <a:ext cx="4095750" cy="2771775"/>
          </a:xfrm>
          <a:prstGeom prst="rect">
            <a:avLst/>
          </a:prstGeom>
        </p:spPr>
      </p:pic>
    </p:spTree>
    <p:extLst>
      <p:ext uri="{BB962C8B-B14F-4D97-AF65-F5344CB8AC3E}">
        <p14:creationId xmlns:p14="http://schemas.microsoft.com/office/powerpoint/2010/main" val="4265578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Approaches to persistence in .NET</a:t>
            </a:r>
          </a:p>
        </p:txBody>
      </p:sp>
      <p:sp>
        <p:nvSpPr>
          <p:cNvPr id="3" name="Content Placeholder 2"/>
          <p:cNvSpPr>
            <a:spLocks noGrp="1"/>
          </p:cNvSpPr>
          <p:nvPr>
            <p:ph idx="1"/>
          </p:nvPr>
        </p:nvSpPr>
        <p:spPr/>
        <p:txBody>
          <a:bodyPr numCol="1">
            <a:noAutofit/>
          </a:bodyPr>
          <a:lstStyle/>
          <a:p>
            <a:pPr algn="just"/>
            <a:r>
              <a:rPr lang="en-US" sz="1900" dirty="0"/>
              <a:t>Hand coding</a:t>
            </a:r>
          </a:p>
          <a:p>
            <a:pPr algn="just"/>
            <a:r>
              <a:rPr lang="en-US" sz="1900" dirty="0" err="1"/>
              <a:t>DataSets</a:t>
            </a:r>
            <a:endParaRPr lang="en-US" sz="1900" dirty="0"/>
          </a:p>
          <a:p>
            <a:pPr algn="just"/>
            <a:r>
              <a:rPr lang="en-US" sz="1900" dirty="0"/>
              <a:t>LINQ-to-SQL</a:t>
            </a:r>
          </a:p>
          <a:p>
            <a:pPr algn="just"/>
            <a:r>
              <a:rPr lang="en-US" sz="1900" dirty="0"/>
              <a:t>NHibernate (or similar)</a:t>
            </a:r>
          </a:p>
          <a:p>
            <a:pPr algn="just"/>
            <a:r>
              <a:rPr lang="en-US" sz="1900" dirty="0"/>
              <a:t>ADO.NET </a:t>
            </a:r>
          </a:p>
          <a:p>
            <a:pPr algn="just"/>
            <a:r>
              <a:rPr lang="en-US" sz="1900" dirty="0"/>
              <a:t>Entity Framework</a:t>
            </a:r>
          </a:p>
          <a:p>
            <a:pPr algn="just"/>
            <a:endParaRPr lang="en-US" sz="1900" dirty="0"/>
          </a:p>
          <a:p>
            <a:pPr algn="just"/>
            <a:endParaRPr lang="en-US" sz="1900" dirty="0"/>
          </a:p>
        </p:txBody>
      </p:sp>
    </p:spTree>
    <p:extLst>
      <p:ext uri="{BB962C8B-B14F-4D97-AF65-F5344CB8AC3E}">
        <p14:creationId xmlns:p14="http://schemas.microsoft.com/office/powerpoint/2010/main" val="716179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problems does it solve?</a:t>
            </a:r>
          </a:p>
        </p:txBody>
      </p:sp>
      <p:sp>
        <p:nvSpPr>
          <p:cNvPr id="3" name="Content Placeholder 2"/>
          <p:cNvSpPr>
            <a:spLocks noGrp="1"/>
          </p:cNvSpPr>
          <p:nvPr>
            <p:ph idx="1"/>
          </p:nvPr>
        </p:nvSpPr>
        <p:spPr/>
        <p:txBody>
          <a:bodyPr numCol="1">
            <a:noAutofit/>
          </a:bodyPr>
          <a:lstStyle/>
          <a:p>
            <a:pPr marL="342900" indent="-342900" algn="just">
              <a:buFont typeface="+mj-lt"/>
              <a:buAutoNum type="arabicPeriod"/>
            </a:pPr>
            <a:r>
              <a:rPr lang="en-US" sz="1500" dirty="0"/>
              <a:t>Any changes to domain model are reflected in database. Refactoring is much easier due to avoiding of magic strings.</a:t>
            </a:r>
          </a:p>
          <a:p>
            <a:pPr marL="342900" indent="-342900" algn="just">
              <a:buFont typeface="+mj-lt"/>
              <a:buAutoNum type="arabicPeriod"/>
            </a:pPr>
            <a:r>
              <a:rPr lang="en-US" sz="1500" dirty="0"/>
              <a:t>You do not have to write a lot of plumbing code and re-invent the wheel.</a:t>
            </a:r>
          </a:p>
          <a:p>
            <a:pPr marL="342900" indent="-342900" algn="just">
              <a:buFont typeface="+mj-lt"/>
              <a:buAutoNum type="arabicPeriod"/>
            </a:pPr>
            <a:r>
              <a:rPr lang="en-US" sz="1500" dirty="0"/>
              <a:t>Versioning of changes.</a:t>
            </a:r>
          </a:p>
          <a:p>
            <a:pPr marL="342900" indent="-342900" algn="just">
              <a:buFont typeface="+mj-lt"/>
              <a:buAutoNum type="arabicPeriod"/>
            </a:pPr>
            <a:r>
              <a:rPr lang="en-US" sz="1500" dirty="0"/>
              <a:t>Allows to migrate database from one relational engine to another relatively easy.</a:t>
            </a:r>
          </a:p>
          <a:p>
            <a:pPr marL="342900" indent="-342900" algn="just">
              <a:buFont typeface="+mj-lt"/>
              <a:buAutoNum type="arabicPeriod"/>
            </a:pPr>
            <a:endParaRPr lang="en-US" sz="1500" dirty="0"/>
          </a:p>
          <a:p>
            <a:pPr marL="0" indent="0" algn="just">
              <a:buNone/>
            </a:pPr>
            <a:r>
              <a:rPr lang="en-US" sz="1500" dirty="0"/>
              <a:t>Disadvantages:</a:t>
            </a:r>
          </a:p>
          <a:p>
            <a:pPr marL="342900" indent="-342900" algn="just">
              <a:buFont typeface="+mj-lt"/>
              <a:buAutoNum type="arabicPeriod"/>
            </a:pPr>
            <a:r>
              <a:rPr lang="en-US" sz="1500" dirty="0"/>
              <a:t>Performance due to magic strings and non-optimal plumbing code.</a:t>
            </a:r>
          </a:p>
          <a:p>
            <a:pPr marL="342900" indent="-342900" algn="just">
              <a:buFont typeface="+mj-lt"/>
              <a:buAutoNum type="arabicPeriod"/>
            </a:pPr>
            <a:r>
              <a:rPr lang="en-US" sz="1500" dirty="0"/>
              <a:t>Sometimes it is difficult to get ORM to generate the exact SQL you need.</a:t>
            </a:r>
          </a:p>
          <a:p>
            <a:pPr marL="342900" indent="-342900" algn="just">
              <a:buFont typeface="+mj-lt"/>
              <a:buAutoNum type="arabicPeriod"/>
            </a:pPr>
            <a:r>
              <a:rPr lang="en-US" sz="1500" dirty="0"/>
              <a:t>Makes you use more of standard SQL which keeps you from using vendor-specific functionality.</a:t>
            </a:r>
          </a:p>
          <a:p>
            <a:pPr marL="0" indent="0" algn="just">
              <a:buNone/>
            </a:pPr>
            <a:endParaRPr lang="en-US" sz="1500" dirty="0"/>
          </a:p>
          <a:p>
            <a:pPr marL="342900" indent="-342900" algn="just">
              <a:buFont typeface="+mj-lt"/>
              <a:buAutoNum type="arabicPeriod"/>
            </a:pPr>
            <a:endParaRPr lang="en-US" sz="1500" dirty="0"/>
          </a:p>
          <a:p>
            <a:pPr marL="342900" indent="-342900" algn="just">
              <a:buFont typeface="+mj-lt"/>
              <a:buAutoNum type="arabicPeriod"/>
            </a:pPr>
            <a:endParaRPr lang="en-US" sz="1500" dirty="0"/>
          </a:p>
        </p:txBody>
      </p:sp>
    </p:spTree>
    <p:extLst>
      <p:ext uri="{BB962C8B-B14F-4D97-AF65-F5344CB8AC3E}">
        <p14:creationId xmlns:p14="http://schemas.microsoft.com/office/powerpoint/2010/main" val="30391072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Object graph</a:t>
            </a:r>
          </a:p>
        </p:txBody>
      </p:sp>
      <p:sp>
        <p:nvSpPr>
          <p:cNvPr id="3" name="Content Placeholder 2"/>
          <p:cNvSpPr>
            <a:spLocks noGrp="1"/>
          </p:cNvSpPr>
          <p:nvPr>
            <p:ph idx="1"/>
          </p:nvPr>
        </p:nvSpPr>
        <p:spPr/>
        <p:txBody>
          <a:bodyPr numCol="1">
            <a:noAutofit/>
          </a:bodyPr>
          <a:lstStyle/>
          <a:p>
            <a:r>
              <a:rPr lang="en-US" sz="1600" dirty="0"/>
              <a:t>A </a:t>
            </a:r>
            <a:r>
              <a:rPr lang="en-US" sz="1600" i="1" dirty="0"/>
              <a:t>Person</a:t>
            </a:r>
            <a:r>
              <a:rPr lang="en-US" sz="1600" dirty="0"/>
              <a:t> has simple fields like </a:t>
            </a:r>
            <a:r>
              <a:rPr lang="en-US" sz="1600" i="1" dirty="0" err="1"/>
              <a:t>FName</a:t>
            </a:r>
            <a:r>
              <a:rPr lang="en-US" sz="1600" dirty="0"/>
              <a:t> and </a:t>
            </a:r>
            <a:r>
              <a:rPr lang="en-US" sz="1600" i="1" dirty="0" err="1"/>
              <a:t>LName</a:t>
            </a:r>
            <a:r>
              <a:rPr lang="en-US" sz="1600" dirty="0"/>
              <a:t> and a list of </a:t>
            </a:r>
            <a:r>
              <a:rPr lang="en-US" sz="1600" i="1" dirty="0"/>
              <a:t>Address</a:t>
            </a:r>
            <a:r>
              <a:rPr lang="en-US" sz="1600" dirty="0"/>
              <a:t>.</a:t>
            </a:r>
          </a:p>
          <a:p>
            <a:r>
              <a:rPr lang="en-US" sz="1600" i="1" dirty="0"/>
              <a:t>Address</a:t>
            </a:r>
            <a:r>
              <a:rPr lang="en-US" sz="1600" dirty="0"/>
              <a:t> also has a reference to a </a:t>
            </a:r>
            <a:r>
              <a:rPr lang="en-US" sz="1600" i="1" dirty="0"/>
              <a:t>Person</a:t>
            </a:r>
            <a:r>
              <a:rPr lang="en-US" sz="1600" dirty="0"/>
              <a:t>.</a:t>
            </a:r>
          </a:p>
          <a:p>
            <a:r>
              <a:rPr lang="en-US" sz="1600" dirty="0"/>
              <a:t>The relation is bi-directional</a:t>
            </a:r>
          </a:p>
        </p:txBody>
      </p:sp>
      <p:pic>
        <p:nvPicPr>
          <p:cNvPr id="1028" name="Picture 4" descr="http://2.bp.blogspot.com/-qGb_PB9EEb8/Tk6sYTKQquI/AAAAAAAAAOs/cjrAvZOjteU/s1600/personObjectGrap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018" y="2292907"/>
            <a:ext cx="409575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7119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darisTemplate" id="{10F08E36-24FE-4B17-8B53-8C7BBF03FDB5}" vid="{839F02AB-55E7-45AD-ADE8-A1AC776AAFE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F1B4B31AF359A48A401EEE379FFB37B" ma:contentTypeVersion="7" ma:contentTypeDescription="Create a new document." ma:contentTypeScope="" ma:versionID="0b727759c44e4b306d1de38c33a8d43a">
  <xsd:schema xmlns:xsd="http://www.w3.org/2001/XMLSchema" xmlns:xs="http://www.w3.org/2001/XMLSchema" xmlns:p="http://schemas.microsoft.com/office/2006/metadata/properties" xmlns:ns2="532134fb-f5a0-4ded-9879-b62317c7c28f" xmlns:ns3="33e4a1ea-af2b-4409-80d7-554cb809ebfd" targetNamespace="http://schemas.microsoft.com/office/2006/metadata/properties" ma:root="true" ma:fieldsID="028d5caaacd1a162c8122fcb1df7138e" ns2:_="" ns3:_="">
    <xsd:import namespace="532134fb-f5a0-4ded-9879-b62317c7c28f"/>
    <xsd:import namespace="33e4a1ea-af2b-4409-80d7-554cb809ebf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2134fb-f5a0-4ded-9879-b62317c7c28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3e4a1ea-af2b-4409-80d7-554cb809ebf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7B2C2-7E6E-44D4-94A8-34F8A2DE3167}">
  <ds:schemaRefs>
    <ds:schemaRef ds:uri="http://schemas.microsoft.com/office/2006/metadata/properties"/>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33e4a1ea-af2b-4409-80d7-554cb809ebfd"/>
    <ds:schemaRef ds:uri="http://purl.org/dc/elements/1.1/"/>
    <ds:schemaRef ds:uri="532134fb-f5a0-4ded-9879-b62317c7c28f"/>
    <ds:schemaRef ds:uri="http://www.w3.org/XML/1998/namespace"/>
    <ds:schemaRef ds:uri="http://purl.org/dc/dcmitype/"/>
  </ds:schemaRefs>
</ds:datastoreItem>
</file>

<file path=customXml/itemProps2.xml><?xml version="1.0" encoding="utf-8"?>
<ds:datastoreItem xmlns:ds="http://schemas.openxmlformats.org/officeDocument/2006/customXml" ds:itemID="{5BB552F3-3ABF-4EED-AB22-B581CB189F00}">
  <ds:schemaRefs>
    <ds:schemaRef ds:uri="http://schemas.microsoft.com/sharepoint/v3/contenttype/forms"/>
  </ds:schemaRefs>
</ds:datastoreItem>
</file>

<file path=customXml/itemProps3.xml><?xml version="1.0" encoding="utf-8"?>
<ds:datastoreItem xmlns:ds="http://schemas.openxmlformats.org/officeDocument/2006/customXml" ds:itemID="{4CB57EA6-86A2-451C-918B-5F74310535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2134fb-f5a0-4ded-9879-b62317c7c28f"/>
    <ds:schemaRef ds:uri="33e4a1ea-af2b-4409-80d7-554cb809eb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SummerWorkshop-New</Template>
  <TotalTime>2388</TotalTime>
  <Words>1668</Words>
  <Application>Microsoft Office PowerPoint</Application>
  <PresentationFormat>On-screen Show (4:3)</PresentationFormat>
  <Paragraphs>210</Paragraphs>
  <Slides>33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Calibri</vt:lpstr>
      <vt:lpstr>Calibri Light</vt:lpstr>
      <vt:lpstr>Consolas</vt:lpstr>
      <vt:lpstr>Courier New</vt:lpstr>
      <vt:lpstr>Franklin Gothic Book</vt:lpstr>
      <vt:lpstr>Franklin Gothic Medium</vt:lpstr>
      <vt:lpstr>Segoe UI</vt:lpstr>
      <vt:lpstr>Segoe UI Semibold</vt:lpstr>
      <vt:lpstr>Office Theme</vt:lpstr>
      <vt:lpstr>ORM Introduction</vt:lpstr>
      <vt:lpstr>Introduction</vt:lpstr>
      <vt:lpstr>What is ORM</vt:lpstr>
      <vt:lpstr>What is Persistence</vt:lpstr>
      <vt:lpstr>What is Entity</vt:lpstr>
      <vt:lpstr>Layered Architecture</vt:lpstr>
      <vt:lpstr>Approaches to persistence in .NET</vt:lpstr>
      <vt:lpstr>What problems does it solve?</vt:lpstr>
      <vt:lpstr>Object graph</vt:lpstr>
      <vt:lpstr>Uniderectional in Db</vt:lpstr>
      <vt:lpstr>Impedance mismatch</vt:lpstr>
      <vt:lpstr>Versioning Example</vt:lpstr>
      <vt:lpstr>Entity framework</vt:lpstr>
      <vt:lpstr>Entity Framework</vt:lpstr>
      <vt:lpstr>DbContext</vt:lpstr>
      <vt:lpstr>DbContext</vt:lpstr>
      <vt:lpstr>DbContext</vt:lpstr>
      <vt:lpstr>DbContext</vt:lpstr>
      <vt:lpstr>DbContext METHODS</vt:lpstr>
      <vt:lpstr>Connectiong string</vt:lpstr>
      <vt:lpstr>Entity STATES</vt:lpstr>
      <vt:lpstr>Entity States</vt:lpstr>
      <vt:lpstr>Entity States</vt:lpstr>
      <vt:lpstr>Persistence in Entity Framework</vt:lpstr>
      <vt:lpstr>Connected scenario</vt:lpstr>
      <vt:lpstr>Connected scenario</vt:lpstr>
      <vt:lpstr>Disconnected Scenario</vt:lpstr>
      <vt:lpstr>Disconnected Scenario</vt:lpstr>
      <vt:lpstr>Sql – CLR Type mapping</vt:lpstr>
      <vt:lpstr>Approaches with EF</vt:lpstr>
      <vt:lpstr>Approaches with EF</vt:lpstr>
      <vt:lpstr>Approaches with EF</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corner cases</dc:title>
  <dc:creator>Yuriy Hohan</dc:creator>
  <cp:lastModifiedBy>Serghei Adam</cp:lastModifiedBy>
  <cp:revision>453</cp:revision>
  <dcterms:created xsi:type="dcterms:W3CDTF">2014-05-22T08:31:16Z</dcterms:created>
  <dcterms:modified xsi:type="dcterms:W3CDTF">2018-08-15T20:56:10Z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0x0101004F1B4B31AF359A48A401EEE379FFB37B</vt:lpwstr>
  </property>
</Properties>
</file>