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6" r:id="rId6"/>
    <p:sldId id="361" r:id="rId7"/>
    <p:sldId id="298" r:id="rId8"/>
    <p:sldId id="297" r:id="rId9"/>
    <p:sldId id="299" r:id="rId10"/>
    <p:sldId id="338" r:id="rId11"/>
    <p:sldId id="362" r:id="rId12"/>
    <p:sldId id="296" r:id="rId13"/>
    <p:sldId id="291" r:id="rId14"/>
    <p:sldId id="295" r:id="rId15"/>
    <p:sldId id="293" r:id="rId16"/>
    <p:sldId id="260" r:id="rId17"/>
    <p:sldId id="300" r:id="rId18"/>
    <p:sldId id="302" r:id="rId19"/>
    <p:sldId id="303" r:id="rId20"/>
    <p:sldId id="339" r:id="rId21"/>
    <p:sldId id="340" r:id="rId22"/>
    <p:sldId id="341" r:id="rId23"/>
    <p:sldId id="342" r:id="rId24"/>
    <p:sldId id="343" r:id="rId25"/>
    <p:sldId id="344" r:id="rId26"/>
    <p:sldId id="345" r:id="rId27"/>
    <p:sldId id="346" r:id="rId28"/>
    <p:sldId id="347" r:id="rId29"/>
    <p:sldId id="352" r:id="rId30"/>
    <p:sldId id="348" r:id="rId31"/>
    <p:sldId id="353" r:id="rId32"/>
    <p:sldId id="349" r:id="rId33"/>
    <p:sldId id="350" r:id="rId34"/>
    <p:sldId id="354" r:id="rId35"/>
    <p:sldId id="359" r:id="rId36"/>
    <p:sldId id="351" r:id="rId37"/>
    <p:sldId id="358" r:id="rId38"/>
    <p:sldId id="336" r:id="rId39"/>
    <p:sldId id="33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39" autoAdjust="0"/>
    <p:restoredTop sz="94660"/>
  </p:normalViewPr>
  <p:slideViewPr>
    <p:cSldViewPr snapToGrid="0">
      <p:cViewPr varScale="1">
        <p:scale>
          <a:sx n="115" d="100"/>
          <a:sy n="115" d="100"/>
        </p:scale>
        <p:origin x="133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1" y="0"/>
            <a:ext cx="9144000" cy="563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6"/>
            <a:ext cx="7886700" cy="697457"/>
          </a:xfrm>
        </p:spPr>
        <p:txBody>
          <a:bodyPr/>
          <a:lstStyle>
            <a:lvl1pPr>
              <a:defRPr cap="all" baseline="0">
                <a:solidFill>
                  <a:srgbClr val="1E73B9"/>
                </a:solidFill>
                <a:latin typeface="Franklin Gothic Book" panose="020B0503020102020204" pitchFamily="34" charset="0"/>
              </a:defRPr>
            </a:lvl1pPr>
          </a:lstStyle>
          <a:p>
            <a:r>
              <a:rPr lang="en-US"/>
              <a:t>Click to edit Master title style</a:t>
            </a:r>
          </a:p>
        </p:txBody>
      </p:sp>
      <p:sp>
        <p:nvSpPr>
          <p:cNvPr id="3" name="Content Placeholder 2"/>
          <p:cNvSpPr>
            <a:spLocks noGrp="1"/>
          </p:cNvSpPr>
          <p:nvPr>
            <p:ph idx="1"/>
          </p:nvPr>
        </p:nvSpPr>
        <p:spPr>
          <a:xfrm>
            <a:off x="628650" y="1261366"/>
            <a:ext cx="7886700" cy="4145521"/>
          </a:xfrm>
        </p:spPr>
        <p:txBody>
          <a:bodyPr/>
          <a:lstStyle>
            <a:lvl1pPr>
              <a:defRPr>
                <a:solidFill>
                  <a:srgbClr val="1E73B9"/>
                </a:solidFill>
                <a:latin typeface="Franklin Gothic Book" panose="020B0503020102020204" pitchFamily="34" charset="0"/>
              </a:defRPr>
            </a:lvl1pPr>
            <a:lvl2pPr>
              <a:defRPr>
                <a:solidFill>
                  <a:srgbClr val="1E73B9"/>
                </a:solidFill>
                <a:latin typeface="Franklin Gothic Book" panose="020B0503020102020204" pitchFamily="34" charset="0"/>
              </a:defRPr>
            </a:lvl2pPr>
            <a:lvl3pPr>
              <a:defRPr>
                <a:solidFill>
                  <a:srgbClr val="1E73B9"/>
                </a:solidFill>
                <a:latin typeface="Franklin Gothic Book" panose="020B0503020102020204" pitchFamily="34" charset="0"/>
              </a:defRPr>
            </a:lvl3pPr>
            <a:lvl4pPr>
              <a:defRPr>
                <a:solidFill>
                  <a:srgbClr val="1E73B9"/>
                </a:solidFill>
                <a:latin typeface="Franklin Gothic Book" panose="020B0503020102020204" pitchFamily="34" charset="0"/>
              </a:defRPr>
            </a:lvl4pPr>
            <a:lvl5pPr>
              <a:defRPr>
                <a:solidFill>
                  <a:srgbClr val="1E73B9"/>
                </a:solidFill>
                <a:latin typeface="Franklin Gothic Book" panose="020B05030201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cxnSp>
        <p:nvCxnSpPr>
          <p:cNvPr id="9" name="Straight Connector 8"/>
          <p:cNvCxnSpPr/>
          <p:nvPr userDrawn="1"/>
        </p:nvCxnSpPr>
        <p:spPr>
          <a:xfrm>
            <a:off x="733689" y="1058374"/>
            <a:ext cx="7705536" cy="2187"/>
          </a:xfrm>
          <a:prstGeom prst="line">
            <a:avLst/>
          </a:prstGeom>
          <a:ln>
            <a:solidFill>
              <a:srgbClr val="1E73B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02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cap="all" baseline="0">
                <a:solidFill>
                  <a:schemeClr val="bg1"/>
                </a:solidFill>
                <a:latin typeface="Franklin Gothic Book" panose="020B0503020102020204" pitchFamily="34" charset="0"/>
              </a:defRPr>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spTree>
    <p:extLst>
      <p:ext uri="{BB962C8B-B14F-4D97-AF65-F5344CB8AC3E}">
        <p14:creationId xmlns:p14="http://schemas.microsoft.com/office/powerpoint/2010/main" val="281098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4260" y="2425149"/>
            <a:ext cx="4535480" cy="1253225"/>
          </a:xfrm>
          <a:prstGeom prst="rect">
            <a:avLst/>
          </a:prstGeom>
        </p:spPr>
      </p:pic>
      <p:cxnSp>
        <p:nvCxnSpPr>
          <p:cNvPr id="7" name="Straight Connector 6"/>
          <p:cNvCxnSpPr/>
          <p:nvPr userDrawn="1"/>
        </p:nvCxnSpPr>
        <p:spPr>
          <a:xfrm flipV="1">
            <a:off x="724653" y="4874877"/>
            <a:ext cx="7694694" cy="159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617805" y="5067152"/>
            <a:ext cx="7886700" cy="285526"/>
          </a:xfrm>
        </p:spPr>
        <p:txBody>
          <a:bodyPr>
            <a:normAutofit/>
          </a:bodyPr>
          <a:lstStyle>
            <a:lvl1pPr>
              <a:defRPr sz="2000" cap="all" baseline="0">
                <a:solidFill>
                  <a:schemeClr val="bg1"/>
                </a:solidFill>
                <a:latin typeface="Franklin Gothic Medium" panose="020B0603020102020204" pitchFamily="34" charset="0"/>
              </a:defRPr>
            </a:lvl1pPr>
          </a:lstStyle>
          <a:p>
            <a:r>
              <a:rPr lang="en-US"/>
              <a:t>Click to edit Master title style</a:t>
            </a:r>
          </a:p>
        </p:txBody>
      </p:sp>
      <p:sp>
        <p:nvSpPr>
          <p:cNvPr id="12" name="Subtitle 2"/>
          <p:cNvSpPr>
            <a:spLocks noGrp="1"/>
          </p:cNvSpPr>
          <p:nvPr>
            <p:ph type="subTitle" idx="1"/>
          </p:nvPr>
        </p:nvSpPr>
        <p:spPr>
          <a:xfrm>
            <a:off x="617805" y="5365824"/>
            <a:ext cx="7886700" cy="262853"/>
          </a:xfrm>
        </p:spPr>
        <p:txBody>
          <a:bodyPr>
            <a:normAutofit/>
          </a:bodyPr>
          <a:lstStyle>
            <a:lvl1pPr marL="0" indent="0" algn="l">
              <a:buNone/>
              <a:defRPr sz="14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21127175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73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7343865"/>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5"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entityframeworktutorial.net/code-first/fluent-api-in-code-first.aspx" TargetMode="External"/><Relationship Id="rId2" Type="http://schemas.openxmlformats.org/officeDocument/2006/relationships/hyperlink" Target="https://weblogs.asp.net/dixin/entity-framework-core-and-linq-to-entities-2-modeling-database-object-relational-mapping"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805" y="5098460"/>
            <a:ext cx="7886700" cy="285526"/>
          </a:xfrm>
        </p:spPr>
        <p:txBody>
          <a:bodyPr>
            <a:normAutofit fontScale="90000"/>
          </a:bodyPr>
          <a:lstStyle/>
          <a:p>
            <a:r>
              <a:rPr lang="en-US" dirty="0"/>
              <a:t>Entity framework mapping</a:t>
            </a:r>
          </a:p>
        </p:txBody>
      </p:sp>
      <p:sp>
        <p:nvSpPr>
          <p:cNvPr id="3" name="Subtitle 2"/>
          <p:cNvSpPr>
            <a:spLocks noGrp="1"/>
          </p:cNvSpPr>
          <p:nvPr>
            <p:ph type="subTitle" idx="1"/>
          </p:nvPr>
        </p:nvSpPr>
        <p:spPr>
          <a:xfrm>
            <a:off x="617805" y="5662387"/>
            <a:ext cx="7886700" cy="262853"/>
          </a:xfrm>
        </p:spPr>
        <p:txBody>
          <a:bodyPr>
            <a:normAutofit lnSpcReduction="10000"/>
          </a:bodyPr>
          <a:lstStyle/>
          <a:p>
            <a:r>
              <a:rPr lang="en-US" dirty="0"/>
              <a:t>OLEG LUCASH</a:t>
            </a:r>
          </a:p>
        </p:txBody>
      </p:sp>
      <p:sp>
        <p:nvSpPr>
          <p:cNvPr id="4" name="Rectangle 3"/>
          <p:cNvSpPr/>
          <p:nvPr/>
        </p:nvSpPr>
        <p:spPr>
          <a:xfrm>
            <a:off x="2759514" y="4450728"/>
            <a:ext cx="2680029" cy="369332"/>
          </a:xfrm>
          <a:prstGeom prst="rect">
            <a:avLst/>
          </a:prstGeom>
        </p:spPr>
        <p:txBody>
          <a:bodyPr wrap="none">
            <a:spAutoFit/>
          </a:bodyPr>
          <a:lstStyle/>
          <a:p>
            <a:pPr algn="ctr"/>
            <a:r>
              <a:rPr lang="en-US" dirty="0"/>
              <a:t>Entity framework mapping</a:t>
            </a:r>
            <a:endParaRPr lang="en-GB" b="1" dirty="0"/>
          </a:p>
        </p:txBody>
      </p:sp>
    </p:spTree>
    <p:extLst>
      <p:ext uri="{BB962C8B-B14F-4D97-AF65-F5344CB8AC3E}">
        <p14:creationId xmlns:p14="http://schemas.microsoft.com/office/powerpoint/2010/main" val="4113233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What is a mapping in </a:t>
            </a:r>
            <a:r>
              <a:rPr lang="en-US" sz="3600" dirty="0" err="1"/>
              <a:t>ef</a:t>
            </a:r>
            <a:r>
              <a:rPr lang="en-US" sz="3600" dirty="0"/>
              <a:t>?</a:t>
            </a:r>
          </a:p>
        </p:txBody>
      </p:sp>
      <p:sp>
        <p:nvSpPr>
          <p:cNvPr id="3" name="Объект 2"/>
          <p:cNvSpPr>
            <a:spLocks noGrp="1"/>
          </p:cNvSpPr>
          <p:nvPr>
            <p:ph idx="1"/>
          </p:nvPr>
        </p:nvSpPr>
        <p:spPr>
          <a:xfrm>
            <a:off x="689610" y="1125756"/>
            <a:ext cx="7886700" cy="1160244"/>
          </a:xfrm>
        </p:spPr>
        <p:txBody>
          <a:bodyPr>
            <a:normAutofit fontScale="62500" lnSpcReduction="20000"/>
          </a:bodyPr>
          <a:lstStyle/>
          <a:p>
            <a:pPr>
              <a:lnSpc>
                <a:spcPct val="120000"/>
              </a:lnSpc>
            </a:pPr>
            <a:r>
              <a:rPr lang="en-US" sz="2900" dirty="0"/>
              <a:t>EF can be used as an </a:t>
            </a:r>
            <a:r>
              <a:rPr lang="en-US" sz="2900" i="1" dirty="0"/>
              <a:t>Object Relational Mapper</a:t>
            </a:r>
            <a:r>
              <a:rPr lang="en-US" sz="2900" dirty="0"/>
              <a:t>, shorted to </a:t>
            </a:r>
            <a:r>
              <a:rPr lang="en-US" sz="2900" i="1" dirty="0"/>
              <a:t>O/RM, </a:t>
            </a:r>
            <a:r>
              <a:rPr lang="en-US" sz="2900" dirty="0"/>
              <a:t>which maps between the relational database and the .NET world of classes and software code.  </a:t>
            </a:r>
          </a:p>
          <a:p>
            <a:pPr marL="0" indent="0">
              <a:buNone/>
            </a:pPr>
            <a:r>
              <a:rPr lang="en-US" dirty="0"/>
              <a:t> 	</a:t>
            </a:r>
          </a:p>
          <a:p>
            <a:pPr marL="0" indent="0">
              <a:buNone/>
            </a:pPr>
            <a:endParaRPr lang="en-US" dirty="0"/>
          </a:p>
        </p:txBody>
      </p:sp>
      <p:pic>
        <p:nvPicPr>
          <p:cNvPr id="4" name="Picture 3">
            <a:extLst>
              <a:ext uri="{FF2B5EF4-FFF2-40B4-BE49-F238E27FC236}">
                <a16:creationId xmlns:a16="http://schemas.microsoft.com/office/drawing/2014/main" id="{C2F88054-56B6-421D-BF69-69CFB3C3A0D5}"/>
              </a:ext>
            </a:extLst>
          </p:cNvPr>
          <p:cNvPicPr>
            <a:picLocks noChangeAspect="1"/>
          </p:cNvPicPr>
          <p:nvPr/>
        </p:nvPicPr>
        <p:blipFill>
          <a:blip r:embed="rId2"/>
          <a:stretch>
            <a:fillRect/>
          </a:stretch>
        </p:blipFill>
        <p:spPr>
          <a:xfrm>
            <a:off x="2011703" y="2114851"/>
            <a:ext cx="5120593" cy="3489402"/>
          </a:xfrm>
          <a:prstGeom prst="rect">
            <a:avLst/>
          </a:prstGeom>
        </p:spPr>
      </p:pic>
    </p:spTree>
    <p:extLst>
      <p:ext uri="{BB962C8B-B14F-4D97-AF65-F5344CB8AC3E}">
        <p14:creationId xmlns:p14="http://schemas.microsoft.com/office/powerpoint/2010/main" val="3479159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2154"/>
            <a:ext cx="7886700" cy="697457"/>
          </a:xfrm>
        </p:spPr>
        <p:txBody>
          <a:bodyPr/>
          <a:lstStyle/>
          <a:p>
            <a:r>
              <a:rPr lang="en-US" sz="3600" dirty="0"/>
              <a:t>Mapping example</a:t>
            </a:r>
          </a:p>
        </p:txBody>
      </p:sp>
      <p:pic>
        <p:nvPicPr>
          <p:cNvPr id="7" name="Picture 6">
            <a:extLst>
              <a:ext uri="{FF2B5EF4-FFF2-40B4-BE49-F238E27FC236}">
                <a16:creationId xmlns:a16="http://schemas.microsoft.com/office/drawing/2014/main" id="{53227FA6-CEC3-43EA-9163-E8FC27411F32}"/>
              </a:ext>
            </a:extLst>
          </p:cNvPr>
          <p:cNvPicPr>
            <a:picLocks noChangeAspect="1"/>
          </p:cNvPicPr>
          <p:nvPr/>
        </p:nvPicPr>
        <p:blipFill>
          <a:blip r:embed="rId2"/>
          <a:stretch>
            <a:fillRect/>
          </a:stretch>
        </p:blipFill>
        <p:spPr>
          <a:xfrm>
            <a:off x="1726882" y="1954303"/>
            <a:ext cx="6482715" cy="3639851"/>
          </a:xfrm>
          <a:prstGeom prst="rect">
            <a:avLst/>
          </a:prstGeom>
        </p:spPr>
      </p:pic>
      <p:sp>
        <p:nvSpPr>
          <p:cNvPr id="9" name="Объект 2">
            <a:extLst>
              <a:ext uri="{FF2B5EF4-FFF2-40B4-BE49-F238E27FC236}">
                <a16:creationId xmlns:a16="http://schemas.microsoft.com/office/drawing/2014/main" id="{B9D9AD15-E4D0-4E4C-8B31-8498DA5B05FB}"/>
              </a:ext>
            </a:extLst>
          </p:cNvPr>
          <p:cNvSpPr>
            <a:spLocks noGrp="1"/>
          </p:cNvSpPr>
          <p:nvPr>
            <p:ph idx="1"/>
          </p:nvPr>
        </p:nvSpPr>
        <p:spPr>
          <a:xfrm>
            <a:off x="514350" y="1126686"/>
            <a:ext cx="8294370" cy="1014534"/>
          </a:xfrm>
        </p:spPr>
        <p:txBody>
          <a:bodyPr>
            <a:normAutofit/>
          </a:bodyPr>
          <a:lstStyle/>
          <a:p>
            <a:pPr>
              <a:lnSpc>
                <a:spcPct val="100000"/>
              </a:lnSpc>
            </a:pPr>
            <a:r>
              <a:rPr lang="en-US" sz="1800" dirty="0"/>
              <a:t>EF maps classes to database tables. Therefore, you need to create a class that will define the database table, or matches a database table if you already have a database. </a:t>
            </a:r>
            <a:r>
              <a:rPr lang="en-US" dirty="0"/>
              <a:t>	</a:t>
            </a:r>
          </a:p>
          <a:p>
            <a:pPr marL="0" indent="0">
              <a:buNone/>
            </a:pPr>
            <a:endParaRPr lang="en-US" dirty="0"/>
          </a:p>
        </p:txBody>
      </p:sp>
    </p:spTree>
    <p:extLst>
      <p:ext uri="{BB962C8B-B14F-4D97-AF65-F5344CB8AC3E}">
        <p14:creationId xmlns:p14="http://schemas.microsoft.com/office/powerpoint/2010/main" val="2821511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56835"/>
            <a:ext cx="7886700" cy="697457"/>
          </a:xfrm>
        </p:spPr>
        <p:txBody>
          <a:bodyPr>
            <a:normAutofit/>
          </a:bodyPr>
          <a:lstStyle/>
          <a:p>
            <a:r>
              <a:rPr lang="en-US" sz="3600" dirty="0"/>
              <a:t>Data Types</a:t>
            </a:r>
          </a:p>
        </p:txBody>
      </p:sp>
      <p:sp>
        <p:nvSpPr>
          <p:cNvPr id="4" name="Content Placeholder 3">
            <a:extLst>
              <a:ext uri="{FF2B5EF4-FFF2-40B4-BE49-F238E27FC236}">
                <a16:creationId xmlns:a16="http://schemas.microsoft.com/office/drawing/2014/main" id="{EF05F2E8-6A6E-4D04-8D1A-3AEC1B9F51DD}"/>
              </a:ext>
            </a:extLst>
          </p:cNvPr>
          <p:cNvSpPr>
            <a:spLocks noGrp="1"/>
          </p:cNvSpPr>
          <p:nvPr>
            <p:ph idx="1"/>
          </p:nvPr>
        </p:nvSpPr>
        <p:spPr>
          <a:xfrm>
            <a:off x="628650" y="1074089"/>
            <a:ext cx="7886700" cy="521714"/>
          </a:xfrm>
        </p:spPr>
        <p:txBody>
          <a:bodyPr/>
          <a:lstStyle/>
          <a:p>
            <a:r>
              <a:rPr lang="en-US" dirty="0"/>
              <a:t>Entity Framework can map most SQL data types to .NET types:</a:t>
            </a:r>
            <a:endParaRPr lang="ru-MD" dirty="0"/>
          </a:p>
        </p:txBody>
      </p:sp>
      <p:pic>
        <p:nvPicPr>
          <p:cNvPr id="3076" name="Picture 4" descr="https://content.screencast.com/users/oleg_lucash/folders/Jing/media/0b04cd90-c6ae-4c7d-bd76-16d96edacb41/2018-03-03_1938.png">
            <a:extLst>
              <a:ext uri="{FF2B5EF4-FFF2-40B4-BE49-F238E27FC236}">
                <a16:creationId xmlns:a16="http://schemas.microsoft.com/office/drawing/2014/main" id="{C68E48B0-EEF8-4456-9AC2-F9E2EEF1E0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1245" y="1508761"/>
            <a:ext cx="3869055" cy="4047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049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821767"/>
            <a:ext cx="6858000" cy="1052426"/>
          </a:xfrm>
        </p:spPr>
        <p:txBody>
          <a:bodyPr>
            <a:normAutofit fontScale="90000"/>
          </a:bodyPr>
          <a:lstStyle/>
          <a:p>
            <a:r>
              <a:rPr lang="en-US" sz="4800" dirty="0"/>
              <a:t>Configuring non relational property</a:t>
            </a:r>
            <a:endParaRPr lang="en-US" b="1" dirty="0"/>
          </a:p>
        </p:txBody>
      </p:sp>
    </p:spTree>
    <p:extLst>
      <p:ext uri="{BB962C8B-B14F-4D97-AF65-F5344CB8AC3E}">
        <p14:creationId xmlns:p14="http://schemas.microsoft.com/office/powerpoint/2010/main" val="1220505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Configuring non relational property</a:t>
            </a:r>
          </a:p>
        </p:txBody>
      </p:sp>
      <p:sp>
        <p:nvSpPr>
          <p:cNvPr id="3" name="Объект 2"/>
          <p:cNvSpPr>
            <a:spLocks noGrp="1"/>
          </p:cNvSpPr>
          <p:nvPr>
            <p:ph idx="1"/>
          </p:nvPr>
        </p:nvSpPr>
        <p:spPr/>
        <p:txBody>
          <a:bodyPr>
            <a:normAutofit lnSpcReduction="10000"/>
          </a:bodyPr>
          <a:lstStyle/>
          <a:p>
            <a:pPr>
              <a:lnSpc>
                <a:spcPct val="100000"/>
              </a:lnSpc>
            </a:pPr>
            <a:r>
              <a:rPr lang="en-US" dirty="0"/>
              <a:t>There are three different approaches that are available to configure mapping on EF entities:</a:t>
            </a:r>
          </a:p>
          <a:p>
            <a:pPr lvl="1">
              <a:lnSpc>
                <a:spcPct val="100000"/>
              </a:lnSpc>
              <a:buFont typeface="Wingdings" panose="05000000000000000000" pitchFamily="2" charset="2"/>
              <a:buChar char="Ø"/>
            </a:pPr>
            <a:r>
              <a:rPr lang="en-US" dirty="0"/>
              <a:t> By convention: When you follow some simple rules on property types and   names, EF will auto-configure many of the software and database features. Using the by convention approach is quick and easy, but it can’t handle every eventuality.</a:t>
            </a:r>
          </a:p>
          <a:p>
            <a:pPr lvl="1">
              <a:lnSpc>
                <a:spcPct val="100000"/>
              </a:lnSpc>
              <a:buFont typeface="Wingdings" panose="05000000000000000000" pitchFamily="2" charset="2"/>
              <a:buChar char="Ø"/>
            </a:pPr>
            <a:r>
              <a:rPr lang="en-US" dirty="0"/>
              <a:t> Using Data Annotations: There are a range of .NET Attributes, known as Data Annotations, that you can add to entity class and/or properties to provide extra configuration information. These can also be useful for data validation.</a:t>
            </a:r>
          </a:p>
          <a:p>
            <a:pPr lvl="1">
              <a:lnSpc>
                <a:spcPct val="100000"/>
              </a:lnSpc>
              <a:buFont typeface="Wingdings" panose="05000000000000000000" pitchFamily="2" charset="2"/>
              <a:buChar char="Ø"/>
            </a:pPr>
            <a:r>
              <a:rPr lang="en-US" dirty="0"/>
              <a:t> By Fluent API. EF has a method called </a:t>
            </a:r>
            <a:r>
              <a:rPr lang="en-US" dirty="0" err="1"/>
              <a:t>OnModelCreating</a:t>
            </a:r>
            <a:r>
              <a:rPr lang="en-US" dirty="0"/>
              <a:t> that is run when the EF Context is first used. You can override this method and add commands, known as Fluent API, to provide extra information to EF in its modeling stage. Fluent API is the most comprehensive form of configuration information, with some features only available via Fluent API.</a:t>
            </a:r>
          </a:p>
        </p:txBody>
      </p:sp>
    </p:spTree>
    <p:extLst>
      <p:ext uri="{BB962C8B-B14F-4D97-AF65-F5344CB8AC3E}">
        <p14:creationId xmlns:p14="http://schemas.microsoft.com/office/powerpoint/2010/main" val="1414958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Conventions</a:t>
            </a:r>
          </a:p>
        </p:txBody>
      </p:sp>
      <p:pic>
        <p:nvPicPr>
          <p:cNvPr id="4" name="Content Placeholder 3">
            <a:extLst>
              <a:ext uri="{FF2B5EF4-FFF2-40B4-BE49-F238E27FC236}">
                <a16:creationId xmlns:a16="http://schemas.microsoft.com/office/drawing/2014/main" id="{FADC53DF-AA23-4A08-90F3-09B70ED8B3A5}"/>
              </a:ext>
            </a:extLst>
          </p:cNvPr>
          <p:cNvPicPr>
            <a:picLocks noGrp="1" noChangeAspect="1"/>
          </p:cNvPicPr>
          <p:nvPr>
            <p:ph idx="1"/>
          </p:nvPr>
        </p:nvPicPr>
        <p:blipFill>
          <a:blip r:embed="rId2"/>
          <a:stretch>
            <a:fillRect/>
          </a:stretch>
        </p:blipFill>
        <p:spPr>
          <a:xfrm>
            <a:off x="1660219" y="1262063"/>
            <a:ext cx="5823561" cy="4144962"/>
          </a:xfrm>
          <a:prstGeom prst="rect">
            <a:avLst/>
          </a:prstGeom>
        </p:spPr>
      </p:pic>
    </p:spTree>
    <p:extLst>
      <p:ext uri="{BB962C8B-B14F-4D97-AF65-F5344CB8AC3E}">
        <p14:creationId xmlns:p14="http://schemas.microsoft.com/office/powerpoint/2010/main" val="1074399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by conventions</a:t>
            </a:r>
            <a:endParaRPr lang="en-US" sz="3600" dirty="0"/>
          </a:p>
        </p:txBody>
      </p:sp>
      <p:sp>
        <p:nvSpPr>
          <p:cNvPr id="3" name="Объект 2"/>
          <p:cNvSpPr>
            <a:spLocks noGrp="1"/>
          </p:cNvSpPr>
          <p:nvPr>
            <p:ph idx="1"/>
          </p:nvPr>
        </p:nvSpPr>
        <p:spPr/>
        <p:txBody>
          <a:bodyPr>
            <a:normAutofit/>
          </a:bodyPr>
          <a:lstStyle/>
          <a:p>
            <a:r>
              <a:rPr lang="en-US" dirty="0"/>
              <a:t>Classes that EF maps to the database are called </a:t>
            </a:r>
            <a:r>
              <a:rPr lang="en-US" i="1" dirty="0"/>
              <a:t>entity classes</a:t>
            </a:r>
            <a:r>
              <a:rPr lang="en-US" dirty="0"/>
              <a:t>. Usually they are POCO classes</a:t>
            </a:r>
          </a:p>
          <a:p>
            <a:r>
              <a:rPr lang="en-US" dirty="0"/>
              <a:t>The </a:t>
            </a:r>
            <a:r>
              <a:rPr lang="en-US" i="1" dirty="0"/>
              <a:t>by convention </a:t>
            </a:r>
            <a:r>
              <a:rPr lang="en-US" dirty="0"/>
              <a:t>configurations is the default configuration and can be overridden by the other two approaches, Data Annotations and Fluent API. </a:t>
            </a:r>
          </a:p>
          <a:p>
            <a:r>
              <a:rPr lang="en-US" dirty="0"/>
              <a:t>The </a:t>
            </a:r>
            <a:r>
              <a:rPr lang="en-US" i="1" dirty="0"/>
              <a:t>by configuration </a:t>
            </a:r>
            <a:r>
              <a:rPr lang="en-US" dirty="0"/>
              <a:t>approach relies of the developer using the </a:t>
            </a:r>
            <a:r>
              <a:rPr lang="en-US" i="1" dirty="0"/>
              <a:t>by configuration </a:t>
            </a:r>
            <a:r>
              <a:rPr lang="en-US" dirty="0"/>
              <a:t>naming conventions and type mappings, which then allow EF to find and configure </a:t>
            </a:r>
            <a:r>
              <a:rPr lang="en-US" i="1" dirty="0"/>
              <a:t>entity classes </a:t>
            </a:r>
            <a:r>
              <a:rPr lang="en-US" dirty="0"/>
              <a:t>and their relationships as well as define much of the database model. </a:t>
            </a:r>
          </a:p>
        </p:txBody>
      </p:sp>
    </p:spTree>
    <p:extLst>
      <p:ext uri="{BB962C8B-B14F-4D97-AF65-F5344CB8AC3E}">
        <p14:creationId xmlns:p14="http://schemas.microsoft.com/office/powerpoint/2010/main" val="1828050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Convention for entity classes</a:t>
            </a:r>
            <a:endParaRPr lang="en-US" sz="3600" dirty="0"/>
          </a:p>
        </p:txBody>
      </p:sp>
      <p:sp>
        <p:nvSpPr>
          <p:cNvPr id="3" name="Объект 2"/>
          <p:cNvSpPr>
            <a:spLocks noGrp="1"/>
          </p:cNvSpPr>
          <p:nvPr>
            <p:ph idx="1"/>
          </p:nvPr>
        </p:nvSpPr>
        <p:spPr>
          <a:xfrm>
            <a:off x="745028" y="1062583"/>
            <a:ext cx="7886700" cy="4145521"/>
          </a:xfrm>
        </p:spPr>
        <p:txBody>
          <a:bodyPr>
            <a:normAutofit/>
          </a:bodyPr>
          <a:lstStyle/>
          <a:p>
            <a:r>
              <a:rPr lang="en-US" dirty="0"/>
              <a:t>The class must be of public access, that is, the keyword public should be before the class.</a:t>
            </a:r>
          </a:p>
          <a:p>
            <a:r>
              <a:rPr lang="en-US" dirty="0"/>
              <a:t>The class cannot be static class, as it must be able to create a new instance of the class.</a:t>
            </a:r>
          </a:p>
          <a:p>
            <a:pPr marL="0" indent="0">
              <a:buNone/>
            </a:pPr>
            <a:r>
              <a:rPr lang="en-US" dirty="0"/>
              <a:t>• The class should have no constructor, or add a public, parameter-less constructor. This means that the class can be created without any parameters being required.</a:t>
            </a:r>
          </a:p>
        </p:txBody>
      </p:sp>
    </p:spTree>
    <p:extLst>
      <p:ext uri="{BB962C8B-B14F-4D97-AF65-F5344CB8AC3E}">
        <p14:creationId xmlns:p14="http://schemas.microsoft.com/office/powerpoint/2010/main" val="3470121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Conventions for parameters in an entity class</a:t>
            </a:r>
            <a:endParaRPr lang="en-US" sz="3600" dirty="0"/>
          </a:p>
        </p:txBody>
      </p:sp>
      <p:sp>
        <p:nvSpPr>
          <p:cNvPr id="3" name="Объект 2"/>
          <p:cNvSpPr>
            <a:spLocks noGrp="1"/>
          </p:cNvSpPr>
          <p:nvPr>
            <p:ph idx="1"/>
          </p:nvPr>
        </p:nvSpPr>
        <p:spPr/>
        <p:txBody>
          <a:bodyPr>
            <a:normAutofit/>
          </a:bodyPr>
          <a:lstStyle/>
          <a:p>
            <a:r>
              <a:rPr lang="en-US" dirty="0"/>
              <a:t>By convention EF will look for properties in an </a:t>
            </a:r>
            <a:r>
              <a:rPr lang="en-US" i="1" dirty="0"/>
              <a:t>entity class </a:t>
            </a:r>
            <a:r>
              <a:rPr lang="en-US" dirty="0"/>
              <a:t>that have a public access, a public getter, and a setter of any access mode, that is, public, internal, protected or private. The typical, all-public, property is show in the following snippet:</a:t>
            </a:r>
          </a:p>
          <a:p>
            <a:pPr marL="0" indent="0">
              <a:buNone/>
            </a:pPr>
            <a:r>
              <a:rPr lang="en-US" dirty="0"/>
              <a:t>	public </a:t>
            </a:r>
            <a:r>
              <a:rPr lang="en-US" dirty="0" err="1"/>
              <a:t>int</a:t>
            </a:r>
            <a:r>
              <a:rPr lang="en-US" dirty="0"/>
              <a:t> </a:t>
            </a:r>
            <a:r>
              <a:rPr lang="en-US" dirty="0" err="1"/>
              <a:t>MyProp</a:t>
            </a:r>
            <a:r>
              <a:rPr lang="en-US" dirty="0"/>
              <a:t> { get; set; }</a:t>
            </a:r>
          </a:p>
          <a:p>
            <a:pPr marL="0" indent="0">
              <a:buNone/>
            </a:pPr>
            <a:r>
              <a:rPr lang="en-US" dirty="0"/>
              <a:t>	public </a:t>
            </a:r>
            <a:r>
              <a:rPr lang="en-US" dirty="0" err="1"/>
              <a:t>int</a:t>
            </a:r>
            <a:r>
              <a:rPr lang="en-US" dirty="0"/>
              <a:t> </a:t>
            </a:r>
            <a:r>
              <a:rPr lang="en-US" dirty="0" err="1"/>
              <a:t>MyProp</a:t>
            </a:r>
            <a:r>
              <a:rPr lang="en-US" dirty="0"/>
              <a:t> { get; </a:t>
            </a:r>
            <a:r>
              <a:rPr lang="en-US" b="1" dirty="0"/>
              <a:t>private </a:t>
            </a:r>
            <a:r>
              <a:rPr lang="en-US" dirty="0"/>
              <a:t>set; </a:t>
            </a:r>
            <a:r>
              <a:rPr lang="ru-MD" dirty="0"/>
              <a:t>}</a:t>
            </a:r>
            <a:endParaRPr lang="en-US" dirty="0"/>
          </a:p>
        </p:txBody>
      </p:sp>
    </p:spTree>
    <p:extLst>
      <p:ext uri="{BB962C8B-B14F-4D97-AF65-F5344CB8AC3E}">
        <p14:creationId xmlns:p14="http://schemas.microsoft.com/office/powerpoint/2010/main" val="2167980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Name, type, and size conventions</a:t>
            </a:r>
            <a:endParaRPr lang="en-US" sz="3600" dirty="0"/>
          </a:p>
        </p:txBody>
      </p:sp>
      <p:sp>
        <p:nvSpPr>
          <p:cNvPr id="3" name="Объект 2"/>
          <p:cNvSpPr>
            <a:spLocks noGrp="1"/>
          </p:cNvSpPr>
          <p:nvPr>
            <p:ph idx="1"/>
          </p:nvPr>
        </p:nvSpPr>
        <p:spPr/>
        <p:txBody>
          <a:bodyPr>
            <a:normAutofit/>
          </a:bodyPr>
          <a:lstStyle/>
          <a:p>
            <a:pPr>
              <a:lnSpc>
                <a:spcPct val="100000"/>
              </a:lnSpc>
            </a:pPr>
            <a:r>
              <a:rPr lang="en-US" dirty="0"/>
              <a:t>The rules for name, type and size of a relational column are that: </a:t>
            </a:r>
          </a:p>
          <a:p>
            <a:pPr lvl="1">
              <a:lnSpc>
                <a:spcPct val="100000"/>
              </a:lnSpc>
            </a:pPr>
            <a:r>
              <a:rPr lang="en-US" dirty="0"/>
              <a:t>The name of the property is used as the name of the column in the table.</a:t>
            </a:r>
          </a:p>
          <a:p>
            <a:pPr lvl="1">
              <a:lnSpc>
                <a:spcPct val="100000"/>
              </a:lnSpc>
            </a:pPr>
            <a:r>
              <a:rPr lang="en-US" dirty="0"/>
              <a:t>The .NET Type is translated by the database provider to the corresponding SQL Type. Many basic .NET Types have a one-to-one mapping to a corresponding database type. These basic .NET types are mostly what are known as .NET </a:t>
            </a:r>
            <a:r>
              <a:rPr lang="en-US" i="1" dirty="0"/>
              <a:t>primitive </a:t>
            </a:r>
            <a:r>
              <a:rPr lang="en-US" dirty="0"/>
              <a:t>types, like </a:t>
            </a:r>
            <a:r>
              <a:rPr lang="en-US" dirty="0" err="1"/>
              <a:t>int</a:t>
            </a:r>
            <a:r>
              <a:rPr lang="en-US" dirty="0"/>
              <a:t>, bool, and so on, with some special cases like string, </a:t>
            </a:r>
            <a:r>
              <a:rPr lang="en-US" dirty="0" err="1"/>
              <a:t>DateTime</a:t>
            </a:r>
            <a:r>
              <a:rPr lang="en-US" dirty="0"/>
              <a:t>, </a:t>
            </a:r>
            <a:r>
              <a:rPr lang="en-US" dirty="0" err="1"/>
              <a:t>Guid</a:t>
            </a:r>
            <a:r>
              <a:rPr lang="en-US" dirty="0"/>
              <a:t>.</a:t>
            </a:r>
          </a:p>
        </p:txBody>
      </p:sp>
    </p:spTree>
    <p:extLst>
      <p:ext uri="{BB962C8B-B14F-4D97-AF65-F5344CB8AC3E}">
        <p14:creationId xmlns:p14="http://schemas.microsoft.com/office/powerpoint/2010/main" val="675955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77140"/>
          </a:xfrm>
        </p:spPr>
        <p:txBody>
          <a:bodyPr/>
          <a:lstStyle/>
          <a:p>
            <a:r>
              <a:rPr lang="en-US" dirty="0"/>
              <a:t>Contents</a:t>
            </a:r>
          </a:p>
        </p:txBody>
      </p:sp>
      <p:sp>
        <p:nvSpPr>
          <p:cNvPr id="3" name="Subtitle 2"/>
          <p:cNvSpPr>
            <a:spLocks noGrp="1"/>
          </p:cNvSpPr>
          <p:nvPr>
            <p:ph type="subTitle" idx="1"/>
          </p:nvPr>
        </p:nvSpPr>
        <p:spPr>
          <a:xfrm>
            <a:off x="1266568" y="2629972"/>
            <a:ext cx="6858000" cy="3136513"/>
          </a:xfrm>
        </p:spPr>
        <p:txBody>
          <a:bodyPr>
            <a:normAutofit/>
          </a:bodyPr>
          <a:lstStyle/>
          <a:p>
            <a:pPr marL="285750" indent="-285750" algn="l">
              <a:buFont typeface="Arial" panose="020B0604020202020204" pitchFamily="34" charset="0"/>
              <a:buChar char="•"/>
            </a:pPr>
            <a:r>
              <a:rPr lang="en-US" dirty="0"/>
              <a:t>Modeling the database</a:t>
            </a:r>
          </a:p>
          <a:p>
            <a:pPr marL="285750" indent="-285750" algn="l">
              <a:buFont typeface="Arial" panose="020B0604020202020204" pitchFamily="34" charset="0"/>
              <a:buChar char="•"/>
            </a:pPr>
            <a:r>
              <a:rPr lang="en-US" dirty="0"/>
              <a:t>What is a mapping?</a:t>
            </a:r>
          </a:p>
          <a:p>
            <a:pPr marL="285750" indent="-285750" algn="l">
              <a:buFont typeface="Arial" panose="020B0604020202020204" pitchFamily="34" charset="0"/>
              <a:buChar char="•"/>
            </a:pPr>
            <a:r>
              <a:rPr lang="en-US" dirty="0"/>
              <a:t>Configuring non relational property</a:t>
            </a:r>
          </a:p>
          <a:p>
            <a:pPr marL="285750" indent="-285750" algn="l">
              <a:buFont typeface="Arial" panose="020B0604020202020204" pitchFamily="34" charset="0"/>
              <a:buChar char="•"/>
            </a:pPr>
            <a:r>
              <a:rPr lang="en-US" dirty="0"/>
              <a:t>Default naming convention</a:t>
            </a:r>
          </a:p>
          <a:p>
            <a:pPr marL="285750" indent="-285750" algn="l">
              <a:buFont typeface="Arial" panose="020B0604020202020204" pitchFamily="34" charset="0"/>
              <a:buChar char="•"/>
            </a:pPr>
            <a:r>
              <a:rPr lang="en-US" dirty="0"/>
              <a:t>Data annotations</a:t>
            </a:r>
          </a:p>
          <a:p>
            <a:pPr marL="285750" indent="-285750" algn="l">
              <a:buFont typeface="Arial" panose="020B0604020202020204" pitchFamily="34" charset="0"/>
              <a:buChar char="•"/>
            </a:pPr>
            <a:r>
              <a:rPr lang="en-US" dirty="0"/>
              <a:t>Fluent </a:t>
            </a:r>
            <a:r>
              <a:rPr lang="en-US" dirty="0" err="1"/>
              <a:t>api</a:t>
            </a: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4021753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By convention “the Nullability”</a:t>
            </a:r>
            <a:endParaRPr lang="en-US" sz="3600" dirty="0"/>
          </a:p>
        </p:txBody>
      </p:sp>
      <p:sp>
        <p:nvSpPr>
          <p:cNvPr id="3" name="Объект 2"/>
          <p:cNvSpPr>
            <a:spLocks noGrp="1"/>
          </p:cNvSpPr>
          <p:nvPr>
            <p:ph idx="1"/>
          </p:nvPr>
        </p:nvSpPr>
        <p:spPr/>
        <p:txBody>
          <a:bodyPr>
            <a:normAutofit/>
          </a:bodyPr>
          <a:lstStyle/>
          <a:p>
            <a:pPr>
              <a:lnSpc>
                <a:spcPct val="100000"/>
              </a:lnSpc>
            </a:pPr>
            <a:r>
              <a:rPr lang="en-US" dirty="0"/>
              <a:t>Whether a column can be NULL or not is defined by the .NET Type:</a:t>
            </a:r>
          </a:p>
          <a:p>
            <a:pPr marL="342900" lvl="1" indent="0">
              <a:lnSpc>
                <a:spcPct val="100000"/>
              </a:lnSpc>
              <a:buNone/>
            </a:pPr>
            <a:r>
              <a:rPr lang="en-US" dirty="0"/>
              <a:t>• If it is a string, then, because a string can be null, the column can be NULL.</a:t>
            </a:r>
          </a:p>
          <a:p>
            <a:pPr marL="342900" lvl="1" indent="0">
              <a:lnSpc>
                <a:spcPct val="100000"/>
              </a:lnSpc>
              <a:buNone/>
            </a:pPr>
            <a:r>
              <a:rPr lang="en-US" dirty="0"/>
              <a:t>• Primitive types (for instance, </a:t>
            </a:r>
            <a:r>
              <a:rPr lang="en-US" dirty="0" err="1"/>
              <a:t>int</a:t>
            </a:r>
            <a:r>
              <a:rPr lang="en-US" dirty="0"/>
              <a:t>), or struct types (for instance, </a:t>
            </a:r>
            <a:r>
              <a:rPr lang="en-US" dirty="0" err="1"/>
              <a:t>DateTime</a:t>
            </a:r>
            <a:r>
              <a:rPr lang="en-US" dirty="0"/>
              <a:t>), are, by default, non-null.</a:t>
            </a:r>
          </a:p>
          <a:p>
            <a:pPr marL="342900" lvl="1" indent="0">
              <a:lnSpc>
                <a:spcPct val="100000"/>
              </a:lnSpc>
              <a:buNone/>
            </a:pPr>
            <a:r>
              <a:rPr lang="en-US" dirty="0"/>
              <a:t>• Primitive or struct types can be made nullable either using the ? suffix (for instance, </a:t>
            </a:r>
            <a:r>
              <a:rPr lang="en-US" dirty="0" err="1"/>
              <a:t>int</a:t>
            </a:r>
            <a:r>
              <a:rPr lang="en-US" dirty="0"/>
              <a:t>?), or via the generic Nullable&lt;T&gt; (for instance, Nullable&lt;</a:t>
            </a:r>
            <a:r>
              <a:rPr lang="en-US" dirty="0" err="1"/>
              <a:t>int</a:t>
            </a:r>
            <a:r>
              <a:rPr lang="en-US" dirty="0"/>
              <a:t>&gt;). In these cases, the column can be NULL.</a:t>
            </a:r>
          </a:p>
        </p:txBody>
      </p:sp>
    </p:spTree>
    <p:extLst>
      <p:ext uri="{BB962C8B-B14F-4D97-AF65-F5344CB8AC3E}">
        <p14:creationId xmlns:p14="http://schemas.microsoft.com/office/powerpoint/2010/main" val="1015664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By convention Example</a:t>
            </a:r>
            <a:endParaRPr lang="en-US" sz="3600" dirty="0"/>
          </a:p>
        </p:txBody>
      </p:sp>
      <p:pic>
        <p:nvPicPr>
          <p:cNvPr id="4" name="Content Placeholder 3">
            <a:extLst>
              <a:ext uri="{FF2B5EF4-FFF2-40B4-BE49-F238E27FC236}">
                <a16:creationId xmlns:a16="http://schemas.microsoft.com/office/drawing/2014/main" id="{E23BE00A-30B6-462A-9D1C-C60FB55D91C5}"/>
              </a:ext>
            </a:extLst>
          </p:cNvPr>
          <p:cNvPicPr>
            <a:picLocks noGrp="1" noChangeAspect="1"/>
          </p:cNvPicPr>
          <p:nvPr>
            <p:ph idx="1"/>
          </p:nvPr>
        </p:nvPicPr>
        <p:blipFill>
          <a:blip r:embed="rId2"/>
          <a:stretch>
            <a:fillRect/>
          </a:stretch>
        </p:blipFill>
        <p:spPr>
          <a:xfrm>
            <a:off x="866775" y="1600041"/>
            <a:ext cx="7410450" cy="2524125"/>
          </a:xfrm>
          <a:prstGeom prst="rect">
            <a:avLst/>
          </a:prstGeom>
        </p:spPr>
      </p:pic>
    </p:spTree>
    <p:extLst>
      <p:ext uri="{BB962C8B-B14F-4D97-AF65-F5344CB8AC3E}">
        <p14:creationId xmlns:p14="http://schemas.microsoft.com/office/powerpoint/2010/main" val="633825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EF naming convention identifies primary keys</a:t>
            </a:r>
            <a:endParaRPr lang="en-US" sz="36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p:txBody>
          <a:bodyPr>
            <a:normAutofit/>
          </a:bodyPr>
          <a:lstStyle/>
          <a:p>
            <a:r>
              <a:rPr lang="en-US" dirty="0"/>
              <a:t>The other rule is about defined database table’s </a:t>
            </a:r>
            <a:r>
              <a:rPr lang="en-US" i="1" dirty="0"/>
              <a:t>primary key</a:t>
            </a:r>
            <a:r>
              <a:rPr lang="en-US" dirty="0"/>
              <a:t>. The EF conventions for designating a primary key are:</a:t>
            </a:r>
          </a:p>
          <a:p>
            <a:pPr marL="342900" lvl="1" indent="0">
              <a:buNone/>
            </a:pPr>
            <a:r>
              <a:rPr lang="en-US" dirty="0"/>
              <a:t>1. EF expects one primary key property (the </a:t>
            </a:r>
            <a:r>
              <a:rPr lang="en-US" i="1" dirty="0"/>
              <a:t>by convention </a:t>
            </a:r>
            <a:r>
              <a:rPr lang="en-US" dirty="0"/>
              <a:t>approach does not handle keys made up of multiple properties/columns, called a </a:t>
            </a:r>
            <a:r>
              <a:rPr lang="en-US" i="1" dirty="0"/>
              <a:t>composite key</a:t>
            </a:r>
            <a:r>
              <a:rPr lang="en-US" dirty="0"/>
              <a:t>).</a:t>
            </a:r>
          </a:p>
          <a:p>
            <a:pPr marL="342900" lvl="1" indent="0">
              <a:buNone/>
            </a:pPr>
            <a:r>
              <a:rPr lang="en-US" dirty="0"/>
              <a:t>2. The property is called Id or ‘&lt;class name&gt;id’, for instance, </a:t>
            </a:r>
            <a:r>
              <a:rPr lang="en-US" dirty="0" err="1"/>
              <a:t>BookId</a:t>
            </a:r>
            <a:r>
              <a:rPr lang="en-US" dirty="0"/>
              <a:t>.</a:t>
            </a:r>
          </a:p>
          <a:p>
            <a:pPr marL="342900" lvl="1" indent="0">
              <a:buNone/>
            </a:pPr>
            <a:r>
              <a:rPr lang="en-US" dirty="0"/>
              <a:t>3. The type of the property defines who assigns a unique value to the key. There are three options:</a:t>
            </a:r>
          </a:p>
          <a:p>
            <a:pPr lvl="2"/>
            <a:r>
              <a:rPr lang="en-US" sz="1800" dirty="0"/>
              <a:t>a. The database assigns the value: for instance, if the .NET type is int.</a:t>
            </a:r>
          </a:p>
          <a:p>
            <a:pPr lvl="2"/>
            <a:r>
              <a:rPr lang="en-US" sz="1800" dirty="0"/>
              <a:t>b. EF assigns the value: for instance, if the .NET type is GUID.</a:t>
            </a:r>
          </a:p>
          <a:p>
            <a:pPr lvl="2"/>
            <a:r>
              <a:rPr lang="en-US" sz="1800" dirty="0"/>
              <a:t>c. Your code assigns the key: for instance, if the .NET type is string.</a:t>
            </a:r>
            <a:endParaRPr lang="ru-MD" sz="1800" dirty="0"/>
          </a:p>
        </p:txBody>
      </p:sp>
    </p:spTree>
    <p:extLst>
      <p:ext uri="{BB962C8B-B14F-4D97-AF65-F5344CB8AC3E}">
        <p14:creationId xmlns:p14="http://schemas.microsoft.com/office/powerpoint/2010/main" val="930784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EF naming convention identifies primary keys</a:t>
            </a:r>
            <a:endParaRPr lang="en-US" sz="36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p:txBody>
          <a:bodyPr>
            <a:normAutofit/>
          </a:bodyPr>
          <a:lstStyle/>
          <a:p>
            <a:r>
              <a:rPr lang="en-US" dirty="0"/>
              <a:t>The name of the property tells EF that this property is the primary key. Also, the database provider knows that a type of </a:t>
            </a:r>
            <a:r>
              <a:rPr lang="en-US" dirty="0" err="1"/>
              <a:t>int</a:t>
            </a:r>
            <a:r>
              <a:rPr lang="en-US" dirty="0"/>
              <a:t> means it should create a unique value for each row added to the table.</a:t>
            </a:r>
          </a:p>
          <a:p>
            <a:endParaRPr lang="ru-MD" sz="1800" dirty="0"/>
          </a:p>
        </p:txBody>
      </p:sp>
      <p:pic>
        <p:nvPicPr>
          <p:cNvPr id="4" name="Picture 3">
            <a:extLst>
              <a:ext uri="{FF2B5EF4-FFF2-40B4-BE49-F238E27FC236}">
                <a16:creationId xmlns:a16="http://schemas.microsoft.com/office/drawing/2014/main" id="{BF5F9628-7777-4C78-B605-59EE8B24975E}"/>
              </a:ext>
            </a:extLst>
          </p:cNvPr>
          <p:cNvPicPr>
            <a:picLocks noChangeAspect="1"/>
          </p:cNvPicPr>
          <p:nvPr/>
        </p:nvPicPr>
        <p:blipFill>
          <a:blip r:embed="rId2"/>
          <a:stretch>
            <a:fillRect/>
          </a:stretch>
        </p:blipFill>
        <p:spPr>
          <a:xfrm>
            <a:off x="728924" y="2585070"/>
            <a:ext cx="7786426" cy="2465100"/>
          </a:xfrm>
          <a:prstGeom prst="rect">
            <a:avLst/>
          </a:prstGeom>
        </p:spPr>
      </p:pic>
    </p:spTree>
    <p:extLst>
      <p:ext uri="{BB962C8B-B14F-4D97-AF65-F5344CB8AC3E}">
        <p14:creationId xmlns:p14="http://schemas.microsoft.com/office/powerpoint/2010/main" val="1473144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Configuring via Data Annotation</a:t>
            </a:r>
            <a:endParaRPr lang="en-US" sz="36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p:txBody>
          <a:bodyPr>
            <a:normAutofit/>
          </a:bodyPr>
          <a:lstStyle/>
          <a:p>
            <a:r>
              <a:rPr lang="en-US" dirty="0"/>
              <a:t>Data Annotations are a specific type of .NET attribute that are used for validation and</a:t>
            </a:r>
            <a:r>
              <a:rPr lang="ru-RU" dirty="0"/>
              <a:t> </a:t>
            </a:r>
            <a:r>
              <a:rPr lang="en-US" dirty="0"/>
              <a:t>database features. The attributes can be applied to an </a:t>
            </a:r>
            <a:r>
              <a:rPr lang="en-US" i="1" dirty="0"/>
              <a:t>entity class </a:t>
            </a:r>
            <a:r>
              <a:rPr lang="en-US" dirty="0"/>
              <a:t>or property and provide</a:t>
            </a:r>
            <a:r>
              <a:rPr lang="ru-RU" dirty="0"/>
              <a:t> </a:t>
            </a:r>
            <a:r>
              <a:rPr lang="en-US" dirty="0"/>
              <a:t>configuration information to EF.</a:t>
            </a:r>
            <a:endParaRPr lang="ru-RU" dirty="0"/>
          </a:p>
          <a:p>
            <a:r>
              <a:rPr lang="en-US" dirty="0"/>
              <a:t>The attributes that are relevant to </a:t>
            </a:r>
            <a:r>
              <a:rPr lang="en-US"/>
              <a:t>EF configuration </a:t>
            </a:r>
            <a:r>
              <a:rPr lang="en-US" dirty="0"/>
              <a:t>are called Data Annotations and</a:t>
            </a:r>
            <a:r>
              <a:rPr lang="ru-RU" dirty="0"/>
              <a:t> </a:t>
            </a:r>
            <a:r>
              <a:rPr lang="en-US" dirty="0"/>
              <a:t>come from two namespaces:</a:t>
            </a:r>
          </a:p>
          <a:p>
            <a:pPr lvl="1"/>
            <a:r>
              <a:rPr lang="en-US" dirty="0" err="1"/>
              <a:t>System.ComponentModel.DataAnnotations</a:t>
            </a:r>
            <a:endParaRPr lang="en-US" dirty="0"/>
          </a:p>
          <a:p>
            <a:pPr lvl="1"/>
            <a:r>
              <a:rPr lang="en-US" dirty="0" err="1"/>
              <a:t>System.ComponentModel.DataAnnotations.Schema</a:t>
            </a:r>
            <a:endParaRPr lang="ru-MD" sz="1500" dirty="0"/>
          </a:p>
        </p:txBody>
      </p:sp>
    </p:spTree>
    <p:extLst>
      <p:ext uri="{BB962C8B-B14F-4D97-AF65-F5344CB8AC3E}">
        <p14:creationId xmlns:p14="http://schemas.microsoft.com/office/powerpoint/2010/main" val="166664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err="1"/>
              <a:t>System.ComponentModel.DataAnnotations</a:t>
            </a:r>
            <a:endParaRPr lang="en-US" sz="29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p:txBody>
          <a:bodyPr>
            <a:normAutofit/>
          </a:bodyPr>
          <a:lstStyle/>
          <a:p>
            <a:r>
              <a:rPr lang="en-US" dirty="0"/>
              <a:t>The attributes in the </a:t>
            </a:r>
            <a:r>
              <a:rPr lang="en-US" dirty="0" err="1"/>
              <a:t>System.ComponentModel.DataAnnotations</a:t>
            </a:r>
            <a:r>
              <a:rPr lang="en-US" dirty="0"/>
              <a:t> namespace are mainly used for data validation at the front-end such as ASP.NET, but EF uses some of them for creating the mapping model. Attributes like [Required] and [</a:t>
            </a:r>
            <a:r>
              <a:rPr lang="en-US" dirty="0" err="1"/>
              <a:t>MaxLength</a:t>
            </a:r>
            <a:r>
              <a:rPr lang="en-US" dirty="0"/>
              <a:t>] are the main ones, with many of the other Data Annotations having no effect on EF.</a:t>
            </a:r>
          </a:p>
          <a:p>
            <a:endParaRPr lang="ru-MD" sz="1500" dirty="0"/>
          </a:p>
        </p:txBody>
      </p:sp>
      <p:pic>
        <p:nvPicPr>
          <p:cNvPr id="4" name="Picture 3">
            <a:extLst>
              <a:ext uri="{FF2B5EF4-FFF2-40B4-BE49-F238E27FC236}">
                <a16:creationId xmlns:a16="http://schemas.microsoft.com/office/drawing/2014/main" id="{C8A466BD-46B9-4940-9D63-DA42F7A22098}"/>
              </a:ext>
            </a:extLst>
          </p:cNvPr>
          <p:cNvPicPr>
            <a:picLocks noChangeAspect="1"/>
          </p:cNvPicPr>
          <p:nvPr/>
        </p:nvPicPr>
        <p:blipFill>
          <a:blip r:embed="rId2"/>
          <a:stretch>
            <a:fillRect/>
          </a:stretch>
        </p:blipFill>
        <p:spPr>
          <a:xfrm>
            <a:off x="628650" y="3218987"/>
            <a:ext cx="7786426" cy="2187900"/>
          </a:xfrm>
          <a:prstGeom prst="rect">
            <a:avLst/>
          </a:prstGeom>
        </p:spPr>
      </p:pic>
    </p:spTree>
    <p:extLst>
      <p:ext uri="{BB962C8B-B14F-4D97-AF65-F5344CB8AC3E}">
        <p14:creationId xmlns:p14="http://schemas.microsoft.com/office/powerpoint/2010/main" val="3931291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System.ComponentModel.DataAnnotations</a:t>
            </a:r>
            <a:endParaRPr lang="en-US" sz="2800" dirty="0"/>
          </a:p>
        </p:txBody>
      </p:sp>
      <p:pic>
        <p:nvPicPr>
          <p:cNvPr id="3076" name="Picture 4" descr="https://content.screencast.com/users/oleg_lucash/folders/Jing/media/bb69cb28-45e8-42d2-ada3-bf7c154e8757/2018-03-10_1729.png">
            <a:extLst>
              <a:ext uri="{FF2B5EF4-FFF2-40B4-BE49-F238E27FC236}">
                <a16:creationId xmlns:a16="http://schemas.microsoft.com/office/drawing/2014/main" id="{7754DA94-2A0C-4034-8753-D9B9B01B59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9184" y="1506784"/>
            <a:ext cx="8425631" cy="2504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475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err="1"/>
              <a:t>System.ComponentModel.DataAnnotations.Schema</a:t>
            </a:r>
            <a:endParaRPr lang="en-US" sz="29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261366"/>
            <a:ext cx="7886700" cy="4242287"/>
          </a:xfrm>
        </p:spPr>
        <p:txBody>
          <a:bodyPr>
            <a:normAutofit/>
          </a:bodyPr>
          <a:lstStyle/>
          <a:p>
            <a:r>
              <a:rPr lang="en-US" dirty="0"/>
              <a:t>The attributes in this namespace are more specific to database configuration, with attributes such as [Table], [Column] and so on, which that set the table name and column name/type</a:t>
            </a:r>
          </a:p>
          <a:p>
            <a:r>
              <a:rPr lang="en-US" dirty="0"/>
              <a:t>Setting the table name to XXX for mapped to the class Book:</a:t>
            </a:r>
          </a:p>
          <a:p>
            <a:pPr marL="0" indent="0">
              <a:buNone/>
            </a:pPr>
            <a:endParaRPr lang="en-US" dirty="0"/>
          </a:p>
          <a:p>
            <a:endParaRPr lang="en-US" dirty="0"/>
          </a:p>
          <a:p>
            <a:r>
              <a:rPr lang="en-US" dirty="0"/>
              <a:t>Setting the schema name on a specific table:</a:t>
            </a:r>
          </a:p>
          <a:p>
            <a:pPr marL="0" indent="0">
              <a:buNone/>
            </a:pPr>
            <a:endParaRPr lang="en-US" dirty="0"/>
          </a:p>
          <a:p>
            <a:endParaRPr lang="en-US" dirty="0"/>
          </a:p>
          <a:p>
            <a:r>
              <a:rPr lang="en-US" dirty="0"/>
              <a:t>Setting the column name of property </a:t>
            </a:r>
            <a:r>
              <a:rPr lang="en-US" dirty="0" err="1"/>
              <a:t>BookId</a:t>
            </a:r>
            <a:r>
              <a:rPr lang="en-US" dirty="0"/>
              <a:t> to </a:t>
            </a:r>
            <a:r>
              <a:rPr lang="en-US" dirty="0" err="1"/>
              <a:t>SpecialCol</a:t>
            </a:r>
            <a:endParaRPr lang="en-US" dirty="0"/>
          </a:p>
          <a:p>
            <a:endParaRPr lang="en-US" dirty="0"/>
          </a:p>
          <a:p>
            <a:endParaRPr lang="en-US" dirty="0"/>
          </a:p>
          <a:p>
            <a:pPr marL="0" indent="0">
              <a:buNone/>
            </a:pPr>
            <a:endParaRPr lang="en-US" dirty="0"/>
          </a:p>
        </p:txBody>
      </p:sp>
      <p:pic>
        <p:nvPicPr>
          <p:cNvPr id="1026" name="Picture 2" descr="https://content.screencast.com/users/oleg_lucash/folders/Jing/media/956e4211-d0f4-433f-aee4-7f62f9a95eef/2018-03-10_1609.png">
            <a:extLst>
              <a:ext uri="{FF2B5EF4-FFF2-40B4-BE49-F238E27FC236}">
                <a16:creationId xmlns:a16="http://schemas.microsoft.com/office/drawing/2014/main" id="{53192180-ED26-4A05-A622-AA66415A55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183" y="2567518"/>
            <a:ext cx="1895475" cy="7429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3C45311-A486-465E-B069-37011DEAFDA5}"/>
              </a:ext>
            </a:extLst>
          </p:cNvPr>
          <p:cNvPicPr>
            <a:picLocks noChangeAspect="1"/>
          </p:cNvPicPr>
          <p:nvPr/>
        </p:nvPicPr>
        <p:blipFill>
          <a:blip r:embed="rId3"/>
          <a:stretch>
            <a:fillRect/>
          </a:stretch>
        </p:blipFill>
        <p:spPr>
          <a:xfrm>
            <a:off x="855183" y="3703696"/>
            <a:ext cx="4333875" cy="485775"/>
          </a:xfrm>
          <a:prstGeom prst="rect">
            <a:avLst/>
          </a:prstGeom>
        </p:spPr>
      </p:pic>
      <p:pic>
        <p:nvPicPr>
          <p:cNvPr id="1028" name="Picture 4" descr="https://content.screencast.com/users/oleg_lucash/folders/Jing/media/d9b5d087-1d6a-4fa0-ba78-0646f2f57ee9/2018-03-10_1612.png">
            <a:extLst>
              <a:ext uri="{FF2B5EF4-FFF2-40B4-BE49-F238E27FC236}">
                <a16:creationId xmlns:a16="http://schemas.microsoft.com/office/drawing/2014/main" id="{58B16F68-F316-465C-9191-47AC00896C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183" y="4989303"/>
            <a:ext cx="3295650"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024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err="1"/>
              <a:t>System.ComponentModel.DataAnnotations.Schema</a:t>
            </a:r>
            <a:endParaRPr lang="en-US" sz="29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525133" y="1261366"/>
            <a:ext cx="7886700" cy="4242287"/>
          </a:xfrm>
        </p:spPr>
        <p:txBody>
          <a:bodyPr>
            <a:normAutofit/>
          </a:bodyPr>
          <a:lstStyle/>
          <a:p>
            <a:endParaRPr lang="en-US" dirty="0"/>
          </a:p>
          <a:p>
            <a:endParaRPr lang="en-US" dirty="0"/>
          </a:p>
          <a:p>
            <a:pPr marL="0" indent="0">
              <a:buNone/>
            </a:pPr>
            <a:endParaRPr lang="en-US" dirty="0"/>
          </a:p>
        </p:txBody>
      </p:sp>
      <p:pic>
        <p:nvPicPr>
          <p:cNvPr id="6146" name="Picture 2" descr="https://content.screencast.com/users/oleg_lucash/folders/Jing/media/521cd66a-a01c-4203-aa51-36317483a8d7/2018-03-10_1730.png">
            <a:extLst>
              <a:ext uri="{FF2B5EF4-FFF2-40B4-BE49-F238E27FC236}">
                <a16:creationId xmlns:a16="http://schemas.microsoft.com/office/drawing/2014/main" id="{ADC14235-FF74-4569-B83C-A2D013C02D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133" y="1568331"/>
            <a:ext cx="8618229" cy="3279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9056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Configuring via Fluent API</a:t>
            </a:r>
            <a:endParaRPr lang="en-US" sz="29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174726"/>
            <a:ext cx="7886700" cy="4242287"/>
          </a:xfrm>
        </p:spPr>
        <p:txBody>
          <a:bodyPr>
            <a:normAutofit/>
          </a:bodyPr>
          <a:lstStyle/>
          <a:p>
            <a:r>
              <a:rPr lang="en-US" dirty="0"/>
              <a:t>Fluent API approach is a set of methods that work on the </a:t>
            </a:r>
            <a:r>
              <a:rPr lang="en-US" dirty="0" err="1"/>
              <a:t>ModelBuilder</a:t>
            </a:r>
            <a:r>
              <a:rPr lang="en-US" dirty="0"/>
              <a:t> class that is available in the </a:t>
            </a:r>
            <a:r>
              <a:rPr lang="en-US" dirty="0" err="1"/>
              <a:t>OnModelCreating</a:t>
            </a:r>
            <a:r>
              <a:rPr lang="en-US" dirty="0"/>
              <a:t> method inside your application’s </a:t>
            </a:r>
            <a:r>
              <a:rPr lang="en-US" dirty="0" err="1"/>
              <a:t>DbContext</a:t>
            </a:r>
            <a:r>
              <a:rPr lang="en-US" dirty="0"/>
              <a:t>. The Fluent API provides the most comprehensive list of configuration commands, with many configurations only available via the Fluent API.</a:t>
            </a:r>
          </a:p>
          <a:p>
            <a:r>
              <a:rPr lang="en-US" dirty="0"/>
              <a:t>Best way to structure your Fluent API commands:</a:t>
            </a:r>
          </a:p>
          <a:p>
            <a:endParaRPr lang="en-US" dirty="0"/>
          </a:p>
          <a:p>
            <a:pPr marL="0" indent="0">
              <a:buNone/>
            </a:pPr>
            <a:endParaRPr lang="en-US" dirty="0"/>
          </a:p>
        </p:txBody>
      </p:sp>
      <p:pic>
        <p:nvPicPr>
          <p:cNvPr id="2054" name="Picture 6" descr="https://content.screencast.com/users/oleg_lucash/folders/Jing/media/381cc320-e08e-481a-afa3-ffb3e7acd252/2018-03-10_1700.png">
            <a:extLst>
              <a:ext uri="{FF2B5EF4-FFF2-40B4-BE49-F238E27FC236}">
                <a16:creationId xmlns:a16="http://schemas.microsoft.com/office/drawing/2014/main" id="{8EF70C32-F411-43F1-BA44-4C1CFF92FA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0" y="3295869"/>
            <a:ext cx="4857750" cy="17907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content.screencast.com/users/oleg_lucash/folders/Jing/media/3d8e6c65-a5b7-46af-9dde-e908dbb46338/2018-03-10_2013.png">
            <a:extLst>
              <a:ext uri="{FF2B5EF4-FFF2-40B4-BE49-F238E27FC236}">
                <a16:creationId xmlns:a16="http://schemas.microsoft.com/office/drawing/2014/main" id="{FF558933-92DB-4756-8B6E-A97386E27D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210" y="3321513"/>
            <a:ext cx="36576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194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821767"/>
            <a:ext cx="6858000" cy="1052426"/>
          </a:xfrm>
        </p:spPr>
        <p:txBody>
          <a:bodyPr>
            <a:normAutofit fontScale="90000"/>
          </a:bodyPr>
          <a:lstStyle/>
          <a:p>
            <a:r>
              <a:rPr lang="en-US" sz="4800" dirty="0"/>
              <a:t>Modeling the database</a:t>
            </a:r>
            <a:endParaRPr lang="en-US" b="1" dirty="0"/>
          </a:p>
        </p:txBody>
      </p:sp>
    </p:spTree>
    <p:extLst>
      <p:ext uri="{BB962C8B-B14F-4D97-AF65-F5344CB8AC3E}">
        <p14:creationId xmlns:p14="http://schemas.microsoft.com/office/powerpoint/2010/main" val="1604510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Configuring via Fluent API</a:t>
            </a:r>
            <a:endParaRPr lang="en-US" sz="2900" dirty="0"/>
          </a:p>
        </p:txBody>
      </p:sp>
      <p:pic>
        <p:nvPicPr>
          <p:cNvPr id="5122" name="Picture 2" descr="https://content.screencast.com/users/oleg_lucash/folders/Jing/media/c15315c2-44c4-4979-aeac-e2cadf57a413/2018-03-10_1742.png">
            <a:extLst>
              <a:ext uri="{FF2B5EF4-FFF2-40B4-BE49-F238E27FC236}">
                <a16:creationId xmlns:a16="http://schemas.microsoft.com/office/drawing/2014/main" id="{3A377437-AE1D-4DD3-AAB0-40370BC159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3375" y="1354809"/>
            <a:ext cx="8388315" cy="3855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286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Configuring via Fluent API</a:t>
            </a:r>
            <a:endParaRPr lang="en-US" sz="2900" dirty="0"/>
          </a:p>
        </p:txBody>
      </p:sp>
      <p:pic>
        <p:nvPicPr>
          <p:cNvPr id="7172" name="Picture 4" descr="https://content.screencast.com/users/oleg_lucash/folders/Jing/media/d285f92f-da56-4558-83e6-d84f615c3b65/2018-03-10_1743.png">
            <a:extLst>
              <a:ext uri="{FF2B5EF4-FFF2-40B4-BE49-F238E27FC236}">
                <a16:creationId xmlns:a16="http://schemas.microsoft.com/office/drawing/2014/main" id="{F41291C2-3F75-4178-ADEC-90351E1146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1162" y="1398050"/>
            <a:ext cx="8401675" cy="3795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9436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a primary key via Data Annotations AND Fluent API</a:t>
            </a:r>
            <a:endParaRPr lang="en-US" sz="29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525132" y="1261366"/>
            <a:ext cx="8377327" cy="4242287"/>
          </a:xfrm>
        </p:spPr>
        <p:txBody>
          <a:bodyPr>
            <a:normAutofit/>
          </a:bodyPr>
          <a:lstStyle/>
          <a:p>
            <a:endParaRPr lang="en-US" dirty="0"/>
          </a:p>
          <a:p>
            <a:endParaRPr lang="en-US" dirty="0"/>
          </a:p>
          <a:p>
            <a:pPr marL="0" indent="0">
              <a:buNone/>
            </a:pPr>
            <a:endParaRPr lang="en-US" dirty="0"/>
          </a:p>
        </p:txBody>
      </p:sp>
      <p:sp>
        <p:nvSpPr>
          <p:cNvPr id="6" name="Content Placeholder 4">
            <a:extLst>
              <a:ext uri="{FF2B5EF4-FFF2-40B4-BE49-F238E27FC236}">
                <a16:creationId xmlns:a16="http://schemas.microsoft.com/office/drawing/2014/main" id="{AA6D123B-B21A-4E87-AA56-1F901F6E950C}"/>
              </a:ext>
            </a:extLst>
          </p:cNvPr>
          <p:cNvSpPr txBox="1">
            <a:spLocks/>
          </p:cNvSpPr>
          <p:nvPr/>
        </p:nvSpPr>
        <p:spPr>
          <a:xfrm>
            <a:off x="628650" y="1261366"/>
            <a:ext cx="7886700" cy="424228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1E73B9"/>
                </a:solidFill>
                <a:latin typeface="Franklin Gothic Book" panose="020B05030201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1E73B9"/>
                </a:solidFill>
                <a:latin typeface="Franklin Gothic Book" panose="020B05030201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1E73B9"/>
                </a:solidFill>
                <a:latin typeface="Franklin Gothic Book" panose="020B05030201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There are two situations where you need to explicitly configure the primary key:</a:t>
            </a:r>
          </a:p>
          <a:p>
            <a:pPr lvl="1"/>
            <a:r>
              <a:rPr lang="en-US" dirty="0"/>
              <a:t>When the key name does not fit the </a:t>
            </a:r>
            <a:r>
              <a:rPr lang="en-US" i="1" dirty="0"/>
              <a:t>by convention </a:t>
            </a:r>
            <a:r>
              <a:rPr lang="en-US" dirty="0"/>
              <a:t>naming scheme.</a:t>
            </a:r>
          </a:p>
          <a:p>
            <a:pPr marL="342900" lvl="1" indent="0">
              <a:buNone/>
            </a:pPr>
            <a:r>
              <a:rPr lang="en-US" dirty="0"/>
              <a:t>• When the primary key is made up of more than one property/column – called a </a:t>
            </a:r>
            <a:r>
              <a:rPr lang="en-US" i="1" dirty="0"/>
              <a:t>composite key</a:t>
            </a:r>
            <a:r>
              <a:rPr lang="en-US" dirty="0"/>
              <a:t>.</a:t>
            </a:r>
          </a:p>
          <a:p>
            <a:pPr marL="342900" lvl="1" indent="0">
              <a:buNone/>
            </a:pPr>
            <a:endParaRPr lang="en-US" dirty="0"/>
          </a:p>
          <a:p>
            <a:pPr marL="342900" lvl="1" indent="0">
              <a:buNone/>
            </a:pPr>
            <a:r>
              <a:rPr lang="en-US" dirty="0"/>
              <a:t>Using Data Annotations:				Using Fluent API:</a:t>
            </a:r>
          </a:p>
          <a:p>
            <a:pPr marL="342900" lvl="1" indent="0">
              <a:buNone/>
            </a:pPr>
            <a:endParaRPr lang="en-US" dirty="0"/>
          </a:p>
        </p:txBody>
      </p:sp>
      <p:pic>
        <p:nvPicPr>
          <p:cNvPr id="8204" name="Picture 12" descr="https://content.screencast.com/users/oleg_lucash/folders/Jing/media/b0160e43-1532-46aa-bc6c-b62f955c9eee/2018-03-10_2002.png">
            <a:extLst>
              <a:ext uri="{FF2B5EF4-FFF2-40B4-BE49-F238E27FC236}">
                <a16:creationId xmlns:a16="http://schemas.microsoft.com/office/drawing/2014/main" id="{736C71AA-2D47-46EC-BFE3-680F58D802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8983" y="3382509"/>
            <a:ext cx="4457700" cy="21621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B903911-10D4-4A45-843C-14DA68633DF4}"/>
              </a:ext>
            </a:extLst>
          </p:cNvPr>
          <p:cNvPicPr>
            <a:picLocks noChangeAspect="1"/>
          </p:cNvPicPr>
          <p:nvPr/>
        </p:nvPicPr>
        <p:blipFill>
          <a:blip r:embed="rId3"/>
          <a:stretch>
            <a:fillRect/>
          </a:stretch>
        </p:blipFill>
        <p:spPr>
          <a:xfrm>
            <a:off x="525133" y="3382509"/>
            <a:ext cx="3514725" cy="2019300"/>
          </a:xfrm>
          <a:prstGeom prst="rect">
            <a:avLst/>
          </a:prstGeom>
        </p:spPr>
      </p:pic>
    </p:spTree>
    <p:extLst>
      <p:ext uri="{BB962C8B-B14F-4D97-AF65-F5344CB8AC3E}">
        <p14:creationId xmlns:p14="http://schemas.microsoft.com/office/powerpoint/2010/main" val="1777337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a:t>
            </a:r>
            <a:r>
              <a:rPr lang="en-US" dirty="0" err="1"/>
              <a:t>ef</a:t>
            </a:r>
            <a:r>
              <a:rPr lang="en-US" dirty="0"/>
              <a:t> configurations </a:t>
            </a:r>
            <a:endParaRPr lang="en-US" sz="29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261366"/>
            <a:ext cx="7886700" cy="4242287"/>
          </a:xfrm>
        </p:spPr>
        <p:txBody>
          <a:bodyPr>
            <a:normAutofit lnSpcReduction="10000"/>
          </a:bodyPr>
          <a:lstStyle/>
          <a:p>
            <a:r>
              <a:rPr lang="en-US" dirty="0"/>
              <a:t>The first time you create the application’s </a:t>
            </a:r>
            <a:r>
              <a:rPr lang="en-US" dirty="0" err="1"/>
              <a:t>DbContext</a:t>
            </a:r>
            <a:r>
              <a:rPr lang="en-US" dirty="0"/>
              <a:t>, EF configures itself using a combination of three approaches: </a:t>
            </a:r>
            <a:r>
              <a:rPr lang="en-US" i="1" dirty="0"/>
              <a:t>by convention</a:t>
            </a:r>
            <a:r>
              <a:rPr lang="en-US" dirty="0"/>
              <a:t>, Data Attributes and Fluent API.</a:t>
            </a:r>
          </a:p>
          <a:p>
            <a:r>
              <a:rPr lang="en-US" dirty="0"/>
              <a:t>What happens if a Data Annotation and Fluent API say different things? The Data Annotation and the Fluent API modeling methods always override the convention-based modeling. But what happens if a Data Annotation and a Fluent API both provide a mapping of the same property and setting? The answer is: Fluent API is the final arbitrator.</a:t>
            </a:r>
          </a:p>
          <a:p>
            <a:r>
              <a:rPr lang="en-US" dirty="0"/>
              <a:t>Here are some suggestions on which of the approaches to use for each part of the configuration of EF. In summary:</a:t>
            </a:r>
          </a:p>
          <a:p>
            <a:pPr marL="342900" lvl="1" indent="0">
              <a:buNone/>
            </a:pPr>
            <a:r>
              <a:rPr lang="en-US" dirty="0"/>
              <a:t>1. Start by using the </a:t>
            </a:r>
            <a:r>
              <a:rPr lang="en-US" i="1" dirty="0"/>
              <a:t>by convention </a:t>
            </a:r>
            <a:r>
              <a:rPr lang="en-US" dirty="0"/>
              <a:t>approach wherever possible, as they are quick and easy.</a:t>
            </a:r>
            <a:endParaRPr lang="ru-MD" dirty="0"/>
          </a:p>
          <a:p>
            <a:pPr marL="342900" lvl="1" indent="0">
              <a:buNone/>
            </a:pPr>
            <a:r>
              <a:rPr lang="en-US" dirty="0"/>
              <a:t>2. For everything else then use the Fluent API approach, because it has the most comprehensive set of commands.</a:t>
            </a:r>
          </a:p>
          <a:p>
            <a:pPr marL="0" indent="0">
              <a:buNone/>
            </a:pPr>
            <a:endParaRPr lang="en-US" dirty="0"/>
          </a:p>
        </p:txBody>
      </p:sp>
    </p:spTree>
    <p:extLst>
      <p:ext uri="{BB962C8B-B14F-4D97-AF65-F5344CB8AC3E}">
        <p14:creationId xmlns:p14="http://schemas.microsoft.com/office/powerpoint/2010/main" val="192235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3515" y="1169790"/>
            <a:ext cx="6858000" cy="1052426"/>
          </a:xfrm>
        </p:spPr>
        <p:txBody>
          <a:bodyPr>
            <a:normAutofit/>
          </a:bodyPr>
          <a:lstStyle/>
          <a:p>
            <a:r>
              <a:rPr lang="en-US" dirty="0"/>
              <a:t>Assignment</a:t>
            </a:r>
          </a:p>
        </p:txBody>
      </p:sp>
      <p:sp>
        <p:nvSpPr>
          <p:cNvPr id="3" name="Subtitle 2"/>
          <p:cNvSpPr>
            <a:spLocks noGrp="1"/>
          </p:cNvSpPr>
          <p:nvPr>
            <p:ph type="subTitle" idx="1"/>
          </p:nvPr>
        </p:nvSpPr>
        <p:spPr>
          <a:xfrm>
            <a:off x="1142999" y="2275746"/>
            <a:ext cx="6954795" cy="2807000"/>
          </a:xfrm>
        </p:spPr>
        <p:txBody>
          <a:bodyPr>
            <a:normAutofit/>
          </a:bodyPr>
          <a:lstStyle/>
          <a:p>
            <a:pPr marL="285750" indent="-285750" algn="l">
              <a:buFont typeface="Arial" panose="020B0604020202020204" pitchFamily="34" charset="0"/>
              <a:buChar char="•"/>
            </a:pPr>
            <a:r>
              <a:rPr lang="en-GB" dirty="0"/>
              <a:t>Study </a:t>
            </a:r>
            <a:r>
              <a:rPr lang="en-US" dirty="0"/>
              <a:t>different approaches that are available to configure mapping in </a:t>
            </a:r>
            <a:r>
              <a:rPr lang="en-US" dirty="0" err="1"/>
              <a:t>ef</a:t>
            </a:r>
            <a:r>
              <a:rPr lang="en-US" dirty="0"/>
              <a:t>.</a:t>
            </a:r>
            <a:endParaRPr lang="en-GB" dirty="0"/>
          </a:p>
          <a:p>
            <a:pPr marL="285750" indent="-285750" algn="l">
              <a:buFont typeface="Arial" panose="020B0604020202020204" pitchFamily="34" charset="0"/>
              <a:buChar char="•"/>
            </a:pPr>
            <a:r>
              <a:rPr lang="en-GB" dirty="0"/>
              <a:t>Map your NH Domain Model to Previously Created Database using convention and fluent </a:t>
            </a:r>
            <a:r>
              <a:rPr lang="en-GB" dirty="0" err="1"/>
              <a:t>api</a:t>
            </a:r>
            <a:r>
              <a:rPr lang="en-GB" dirty="0"/>
              <a:t> approach.</a:t>
            </a:r>
          </a:p>
          <a:p>
            <a:pPr marL="285750" indent="-285750" algn="l">
              <a:buFont typeface="Arial" panose="020B0604020202020204" pitchFamily="34" charset="0"/>
              <a:buChar char="•"/>
            </a:pPr>
            <a:r>
              <a:rPr lang="en-GB" dirty="0"/>
              <a:t>Pay attention to Not nullable, column Types, </a:t>
            </a:r>
            <a:r>
              <a:rPr lang="en-GB" dirty="0" err="1"/>
              <a:t>nvarchar</a:t>
            </a:r>
            <a:r>
              <a:rPr lang="en-GB" dirty="0"/>
              <a:t> lengths</a:t>
            </a:r>
          </a:p>
          <a:p>
            <a:pPr marL="285750" indent="-285750" algn="l">
              <a:buFont typeface="Arial" panose="020B0604020202020204" pitchFamily="34" charset="0"/>
              <a:buChar char="•"/>
            </a:pPr>
            <a:r>
              <a:rPr lang="en-GB" dirty="0"/>
              <a:t>Create generic repository with Create, Update, deletes operations</a:t>
            </a:r>
          </a:p>
        </p:txBody>
      </p:sp>
    </p:spTree>
    <p:extLst>
      <p:ext uri="{BB962C8B-B14F-4D97-AF65-F5344CB8AC3E}">
        <p14:creationId xmlns:p14="http://schemas.microsoft.com/office/powerpoint/2010/main" val="3262073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p:cNvSpPr>
            <a:spLocks noGrp="1"/>
          </p:cNvSpPr>
          <p:nvPr>
            <p:ph idx="1"/>
          </p:nvPr>
        </p:nvSpPr>
        <p:spPr/>
        <p:txBody>
          <a:bodyPr numCol="1">
            <a:noAutofit/>
          </a:bodyPr>
          <a:lstStyle/>
          <a:p>
            <a:pPr algn="just"/>
            <a:r>
              <a:rPr lang="en-US" sz="1350" dirty="0">
                <a:hlinkClick r:id="rId2"/>
              </a:rPr>
              <a:t>https://weblogs.asp.net/dixin/entity-framework-core-and-linq-to-entities-2-modeling-database-object-relational-mapping</a:t>
            </a:r>
            <a:endParaRPr lang="en-US" sz="1350" dirty="0"/>
          </a:p>
          <a:p>
            <a:pPr algn="just"/>
            <a:r>
              <a:rPr lang="en-US" sz="1350" dirty="0">
                <a:hlinkClick r:id="rId3"/>
              </a:rPr>
              <a:t>http://www.entityframeworktutorial.net/code-first/fluent-api-in-code-first.aspx</a:t>
            </a:r>
            <a:endParaRPr lang="en-US" sz="1350" dirty="0"/>
          </a:p>
          <a:p>
            <a:pPr algn="just"/>
            <a:endParaRPr lang="en-US" sz="1350" dirty="0"/>
          </a:p>
          <a:p>
            <a:pPr marL="0" indent="0" algn="just">
              <a:buNone/>
            </a:pPr>
            <a:endParaRPr lang="en-US" sz="1350" dirty="0"/>
          </a:p>
          <a:p>
            <a:pPr marL="0" indent="0" algn="just">
              <a:buNone/>
            </a:pPr>
            <a:endParaRPr lang="en-US" sz="1125" dirty="0"/>
          </a:p>
        </p:txBody>
      </p:sp>
    </p:spTree>
    <p:extLst>
      <p:ext uri="{BB962C8B-B14F-4D97-AF65-F5344CB8AC3E}">
        <p14:creationId xmlns:p14="http://schemas.microsoft.com/office/powerpoint/2010/main" val="37236175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Revisions </a:t>
            </a:r>
          </a:p>
        </p:txBody>
      </p:sp>
      <p:sp>
        <p:nvSpPr>
          <p:cNvPr id="3" name="Content Placeholder 2"/>
          <p:cNvSpPr>
            <a:spLocks noGrp="1"/>
          </p:cNvSpPr>
          <p:nvPr>
            <p:ph idx="1"/>
          </p:nvPr>
        </p:nvSpPr>
        <p:spPr/>
        <p:txBody>
          <a:bodyPr numCol="1">
            <a:noAutofit/>
          </a:bodyPr>
          <a:lstStyle/>
          <a:p>
            <a:pPr algn="just"/>
            <a:endParaRPr lang="en-US" sz="1500" dirty="0"/>
          </a:p>
          <a:p>
            <a:pPr lvl="1" algn="just"/>
            <a:endParaRPr lang="en-US" sz="1500" dirty="0"/>
          </a:p>
          <a:p>
            <a:pPr marL="0" indent="0" algn="just">
              <a:buNone/>
            </a:pPr>
            <a:endParaRPr lang="en-US" sz="1800" dirty="0"/>
          </a:p>
          <a:p>
            <a:pPr marL="0" indent="0" algn="just">
              <a:buNone/>
            </a:pPr>
            <a:endParaRPr lang="en-US" sz="1800" dirty="0"/>
          </a:p>
          <a:p>
            <a:pPr marL="0" indent="0" algn="just">
              <a:buNone/>
            </a:pPr>
            <a:endParaRPr lang="en-US" sz="1500" dirty="0"/>
          </a:p>
        </p:txBody>
      </p:sp>
      <p:graphicFrame>
        <p:nvGraphicFramePr>
          <p:cNvPr id="4" name="Table 3"/>
          <p:cNvGraphicFramePr>
            <a:graphicFrameLocks noGrp="1"/>
          </p:cNvGraphicFramePr>
          <p:nvPr>
            <p:extLst>
              <p:ext uri="{D42A27DB-BD31-4B8C-83A1-F6EECF244321}">
                <p14:modId xmlns:p14="http://schemas.microsoft.com/office/powerpoint/2010/main" val="867260539"/>
              </p:ext>
            </p:extLst>
          </p:nvPr>
        </p:nvGraphicFramePr>
        <p:xfrm>
          <a:off x="767539" y="1223154"/>
          <a:ext cx="7520249" cy="1051884"/>
        </p:xfrm>
        <a:graphic>
          <a:graphicData uri="http://schemas.openxmlformats.org/drawingml/2006/table">
            <a:tbl>
              <a:tblPr firstRow="1" bandRow="1">
                <a:tableStyleId>{5C22544A-7EE6-4342-B048-85BDC9FD1C3A}</a:tableStyleId>
              </a:tblPr>
              <a:tblGrid>
                <a:gridCol w="1067786">
                  <a:extLst>
                    <a:ext uri="{9D8B030D-6E8A-4147-A177-3AD203B41FA5}">
                      <a16:colId xmlns:a16="http://schemas.microsoft.com/office/drawing/2014/main" val="176709177"/>
                    </a:ext>
                  </a:extLst>
                </a:gridCol>
                <a:gridCol w="1986078">
                  <a:extLst>
                    <a:ext uri="{9D8B030D-6E8A-4147-A177-3AD203B41FA5}">
                      <a16:colId xmlns:a16="http://schemas.microsoft.com/office/drawing/2014/main" val="2692421573"/>
                    </a:ext>
                  </a:extLst>
                </a:gridCol>
                <a:gridCol w="1372864">
                  <a:extLst>
                    <a:ext uri="{9D8B030D-6E8A-4147-A177-3AD203B41FA5}">
                      <a16:colId xmlns:a16="http://schemas.microsoft.com/office/drawing/2014/main" val="1378851966"/>
                    </a:ext>
                  </a:extLst>
                </a:gridCol>
                <a:gridCol w="3093521">
                  <a:extLst>
                    <a:ext uri="{9D8B030D-6E8A-4147-A177-3AD203B41FA5}">
                      <a16:colId xmlns:a16="http://schemas.microsoft.com/office/drawing/2014/main" val="1787007998"/>
                    </a:ext>
                  </a:extLst>
                </a:gridCol>
              </a:tblGrid>
              <a:tr h="350628">
                <a:tc>
                  <a:txBody>
                    <a:bodyPr/>
                    <a:lstStyle/>
                    <a:p>
                      <a:r>
                        <a:rPr lang="en-US" dirty="0"/>
                        <a:t>Number</a:t>
                      </a:r>
                    </a:p>
                  </a:txBody>
                  <a:tcPr/>
                </a:tc>
                <a:tc>
                  <a:txBody>
                    <a:bodyPr/>
                    <a:lstStyle/>
                    <a:p>
                      <a:r>
                        <a:rPr lang="en-US" dirty="0"/>
                        <a:t>Author</a:t>
                      </a:r>
                    </a:p>
                  </a:txBody>
                  <a:tcPr/>
                </a:tc>
                <a:tc>
                  <a:txBody>
                    <a:bodyPr/>
                    <a:lstStyle/>
                    <a:p>
                      <a:r>
                        <a:rPr lang="en-US" dirty="0"/>
                        <a:t>Date</a:t>
                      </a:r>
                    </a:p>
                  </a:txBody>
                  <a:tcPr/>
                </a:tc>
                <a:tc>
                  <a:txBody>
                    <a:bodyPr/>
                    <a:lstStyle/>
                    <a:p>
                      <a:r>
                        <a:rPr lang="en-US" dirty="0"/>
                        <a:t>Description</a:t>
                      </a:r>
                    </a:p>
                  </a:txBody>
                  <a:tcPr/>
                </a:tc>
                <a:extLst>
                  <a:ext uri="{0D108BD9-81ED-4DB2-BD59-A6C34878D82A}">
                    <a16:rowId xmlns:a16="http://schemas.microsoft.com/office/drawing/2014/main" val="2960408860"/>
                  </a:ext>
                </a:extLst>
              </a:tr>
              <a:tr h="350628">
                <a:tc>
                  <a:txBody>
                    <a:bodyPr/>
                    <a:lstStyle/>
                    <a:p>
                      <a:r>
                        <a:rPr lang="en-US" dirty="0"/>
                        <a:t>1.0.0</a:t>
                      </a:r>
                    </a:p>
                  </a:txBody>
                  <a:tcPr/>
                </a:tc>
                <a:tc>
                  <a:txBody>
                    <a:bodyPr/>
                    <a:lstStyle/>
                    <a:p>
                      <a:r>
                        <a:rPr lang="en-US" dirty="0"/>
                        <a:t>Oleg </a:t>
                      </a:r>
                      <a:r>
                        <a:rPr lang="en-US" dirty="0" err="1"/>
                        <a:t>Lucash</a:t>
                      </a:r>
                      <a:endParaRPr lang="en-US" dirty="0"/>
                    </a:p>
                  </a:txBody>
                  <a:tcPr/>
                </a:tc>
                <a:tc>
                  <a:txBody>
                    <a:bodyPr/>
                    <a:lstStyle/>
                    <a:p>
                      <a:r>
                        <a:rPr lang="en-US" dirty="0"/>
                        <a:t>03.03.2018</a:t>
                      </a:r>
                    </a:p>
                  </a:txBody>
                  <a:tcPr/>
                </a:tc>
                <a:tc>
                  <a:txBody>
                    <a:bodyPr/>
                    <a:lstStyle/>
                    <a:p>
                      <a:r>
                        <a:rPr lang="en-US" dirty="0"/>
                        <a:t>Initial version</a:t>
                      </a:r>
                    </a:p>
                  </a:txBody>
                  <a:tcPr/>
                </a:tc>
                <a:extLst>
                  <a:ext uri="{0D108BD9-81ED-4DB2-BD59-A6C34878D82A}">
                    <a16:rowId xmlns:a16="http://schemas.microsoft.com/office/drawing/2014/main" val="2017587795"/>
                  </a:ext>
                </a:extLst>
              </a:tr>
              <a:tr h="35062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25661704"/>
                  </a:ext>
                </a:extLst>
              </a:tr>
            </a:tbl>
          </a:graphicData>
        </a:graphic>
      </p:graphicFrame>
    </p:spTree>
    <p:extLst>
      <p:ext uri="{BB962C8B-B14F-4D97-AF65-F5344CB8AC3E}">
        <p14:creationId xmlns:p14="http://schemas.microsoft.com/office/powerpoint/2010/main" val="1147575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Modeling the database</a:t>
            </a:r>
          </a:p>
        </p:txBody>
      </p:sp>
      <p:sp>
        <p:nvSpPr>
          <p:cNvPr id="3" name="Объект 2"/>
          <p:cNvSpPr>
            <a:spLocks noGrp="1"/>
          </p:cNvSpPr>
          <p:nvPr>
            <p:ph idx="1"/>
          </p:nvPr>
        </p:nvSpPr>
        <p:spPr/>
        <p:txBody>
          <a:bodyPr>
            <a:normAutofit/>
          </a:bodyPr>
          <a:lstStyle/>
          <a:p>
            <a:r>
              <a:rPr lang="en-US" dirty="0"/>
              <a:t>Before I can do anything with the database, EF must go through a process that I refer to as </a:t>
            </a:r>
            <a:r>
              <a:rPr lang="en-US" i="1" dirty="0"/>
              <a:t>modeling the database</a:t>
            </a:r>
            <a:r>
              <a:rPr lang="en-US" dirty="0"/>
              <a:t>. This modelling is EF way of working out what the database looks like by looking at the classes and other EF configuration data. The resulting </a:t>
            </a:r>
            <a:r>
              <a:rPr lang="en-US" i="1" dirty="0"/>
              <a:t>model </a:t>
            </a:r>
            <a:r>
              <a:rPr lang="en-US" dirty="0"/>
              <a:t>is then used by EF in all database accesses. </a:t>
            </a:r>
          </a:p>
          <a:p>
            <a:r>
              <a:rPr lang="en-US" dirty="0"/>
              <a:t>The modeling process is kicked off the first time you create the application’s </a:t>
            </a:r>
            <a:r>
              <a:rPr lang="en-US" dirty="0" err="1"/>
              <a:t>DbContext</a:t>
            </a:r>
            <a:endParaRPr lang="en-US" sz="2000" dirty="0"/>
          </a:p>
        </p:txBody>
      </p:sp>
    </p:spTree>
    <p:extLst>
      <p:ext uri="{BB962C8B-B14F-4D97-AF65-F5344CB8AC3E}">
        <p14:creationId xmlns:p14="http://schemas.microsoft.com/office/powerpoint/2010/main" val="961623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EF models the database</a:t>
            </a:r>
            <a:endParaRPr lang="en-US" sz="3600" dirty="0"/>
          </a:p>
        </p:txBody>
      </p:sp>
      <p:pic>
        <p:nvPicPr>
          <p:cNvPr id="4" name="Content Placeholder 3">
            <a:extLst>
              <a:ext uri="{FF2B5EF4-FFF2-40B4-BE49-F238E27FC236}">
                <a16:creationId xmlns:a16="http://schemas.microsoft.com/office/drawing/2014/main" id="{5E6AC558-EE64-4D46-AC50-4043F47A8003}"/>
              </a:ext>
            </a:extLst>
          </p:cNvPr>
          <p:cNvPicPr>
            <a:picLocks noGrp="1" noChangeAspect="1"/>
          </p:cNvPicPr>
          <p:nvPr>
            <p:ph idx="1"/>
          </p:nvPr>
        </p:nvPicPr>
        <p:blipFill>
          <a:blip r:embed="rId2"/>
          <a:stretch>
            <a:fillRect/>
          </a:stretch>
        </p:blipFill>
        <p:spPr>
          <a:xfrm>
            <a:off x="1569703" y="1277303"/>
            <a:ext cx="6004593" cy="4144962"/>
          </a:xfrm>
          <a:prstGeom prst="rect">
            <a:avLst/>
          </a:prstGeom>
        </p:spPr>
      </p:pic>
    </p:spTree>
    <p:extLst>
      <p:ext uri="{BB962C8B-B14F-4D97-AF65-F5344CB8AC3E}">
        <p14:creationId xmlns:p14="http://schemas.microsoft.com/office/powerpoint/2010/main" val="2100165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How EF models the database</a:t>
            </a:r>
          </a:p>
        </p:txBody>
      </p:sp>
      <p:sp>
        <p:nvSpPr>
          <p:cNvPr id="3" name="Объект 2"/>
          <p:cNvSpPr>
            <a:spLocks noGrp="1"/>
          </p:cNvSpPr>
          <p:nvPr>
            <p:ph idx="1"/>
          </p:nvPr>
        </p:nvSpPr>
        <p:spPr/>
        <p:txBody>
          <a:bodyPr>
            <a:normAutofit/>
          </a:bodyPr>
          <a:lstStyle/>
          <a:p>
            <a:pPr marL="457200" indent="-457200" algn="just">
              <a:buFont typeface="+mj-lt"/>
              <a:buAutoNum type="arabicPeriod"/>
            </a:pPr>
            <a:r>
              <a:rPr lang="en-US" sz="2000" dirty="0"/>
              <a:t>EF looks at the application’s </a:t>
            </a:r>
            <a:r>
              <a:rPr lang="en-US" sz="2000" dirty="0" err="1"/>
              <a:t>DbContext</a:t>
            </a:r>
            <a:r>
              <a:rPr lang="en-US" sz="2000" dirty="0"/>
              <a:t> and finds all the public </a:t>
            </a:r>
            <a:r>
              <a:rPr lang="en-US" sz="2000" dirty="0" err="1"/>
              <a:t>DbSet</a:t>
            </a:r>
            <a:r>
              <a:rPr lang="en-US" sz="2000" dirty="0"/>
              <a:t>&lt;T&gt; properties. From this it defines the initial name for the one table it finds, Books.</a:t>
            </a:r>
          </a:p>
          <a:p>
            <a:pPr marL="457200" indent="-457200" algn="just">
              <a:buFont typeface="+mj-lt"/>
              <a:buAutoNum type="arabicPeriod"/>
            </a:pPr>
            <a:r>
              <a:rPr lang="en-US" sz="2000" dirty="0"/>
              <a:t>It then looks through all the classes referred to in the </a:t>
            </a:r>
            <a:r>
              <a:rPr lang="en-US" sz="2000" dirty="0" err="1"/>
              <a:t>DbSet</a:t>
            </a:r>
            <a:r>
              <a:rPr lang="en-US" sz="2000" dirty="0"/>
              <a:t>&lt;T&gt; and looks at its properties to work out the column names, type etc. It also looks for special attributes on the class and/or properties which provide extra modeling information</a:t>
            </a:r>
          </a:p>
          <a:p>
            <a:pPr marL="457200" indent="-457200" algn="just">
              <a:buFont typeface="+mj-lt"/>
              <a:buAutoNum type="arabicPeriod"/>
            </a:pPr>
            <a:r>
              <a:rPr lang="en-US" sz="2000" dirty="0"/>
              <a:t>It also looks for any classes that the </a:t>
            </a:r>
            <a:r>
              <a:rPr lang="en-US" sz="2000" dirty="0" err="1"/>
              <a:t>DbSet</a:t>
            </a:r>
            <a:r>
              <a:rPr lang="en-US" sz="2000" dirty="0"/>
              <a:t>&lt;T&gt; classes refer to 3. In our case the Book class has a reference to the Author class, so it scans that too. It carries out the same search on the properties on the Author class as it did on the Book class in step 2. It also takes the class name, Author, at the table name.</a:t>
            </a:r>
          </a:p>
        </p:txBody>
      </p:sp>
    </p:spTree>
    <p:extLst>
      <p:ext uri="{BB962C8B-B14F-4D97-AF65-F5344CB8AC3E}">
        <p14:creationId xmlns:p14="http://schemas.microsoft.com/office/powerpoint/2010/main" val="2853132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How EF models the database</a:t>
            </a:r>
          </a:p>
        </p:txBody>
      </p:sp>
      <p:sp>
        <p:nvSpPr>
          <p:cNvPr id="3" name="Объект 2"/>
          <p:cNvSpPr>
            <a:spLocks noGrp="1"/>
          </p:cNvSpPr>
          <p:nvPr>
            <p:ph idx="1"/>
          </p:nvPr>
        </p:nvSpPr>
        <p:spPr/>
        <p:txBody>
          <a:bodyPr>
            <a:normAutofit/>
          </a:bodyPr>
          <a:lstStyle/>
          <a:p>
            <a:pPr marL="457200" indent="-457200">
              <a:buFont typeface="+mj-lt"/>
              <a:buAutoNum type="arabicPeriod" startAt="4"/>
            </a:pPr>
            <a:r>
              <a:rPr lang="en-US" sz="2000" dirty="0"/>
              <a:t> </a:t>
            </a:r>
            <a:r>
              <a:rPr lang="en-US" dirty="0"/>
              <a:t>For the last input to the modeling process it runs the virtual method </a:t>
            </a:r>
            <a:r>
              <a:rPr lang="en-US" dirty="0" err="1"/>
              <a:t>OnModelCreating</a:t>
            </a:r>
            <a:r>
              <a:rPr lang="en-US" dirty="0"/>
              <a:t> inside the application’s </a:t>
            </a:r>
            <a:r>
              <a:rPr lang="en-US" dirty="0" err="1"/>
              <a:t>DbContext</a:t>
            </a:r>
            <a:r>
              <a:rPr lang="en-US" dirty="0"/>
              <a:t>. </a:t>
            </a:r>
          </a:p>
          <a:p>
            <a:pPr marL="457200" indent="-457200">
              <a:buFont typeface="+mj-lt"/>
              <a:buAutoNum type="arabicPeriod" startAt="4"/>
            </a:pPr>
            <a:r>
              <a:rPr lang="en-US" sz="2000" dirty="0"/>
              <a:t> </a:t>
            </a:r>
            <a:r>
              <a:rPr lang="en-US" dirty="0"/>
              <a:t>Finally, it creates an internal model of the database based on all the information it gathered. This database model is cached so that later accesses will be quicker. This model is then used when performing all database accesses.</a:t>
            </a:r>
            <a:endParaRPr lang="en-US" sz="2000" dirty="0"/>
          </a:p>
        </p:txBody>
      </p:sp>
    </p:spTree>
    <p:extLst>
      <p:ext uri="{BB962C8B-B14F-4D97-AF65-F5344CB8AC3E}">
        <p14:creationId xmlns:p14="http://schemas.microsoft.com/office/powerpoint/2010/main" val="1739695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821767"/>
            <a:ext cx="6858000" cy="1052426"/>
          </a:xfrm>
        </p:spPr>
        <p:txBody>
          <a:bodyPr>
            <a:normAutofit/>
          </a:bodyPr>
          <a:lstStyle/>
          <a:p>
            <a:r>
              <a:rPr lang="en-US" sz="4800" dirty="0"/>
              <a:t>EF Mapping</a:t>
            </a:r>
            <a:endParaRPr lang="en-US" b="1" dirty="0"/>
          </a:p>
        </p:txBody>
      </p:sp>
    </p:spTree>
    <p:extLst>
      <p:ext uri="{BB962C8B-B14F-4D97-AF65-F5344CB8AC3E}">
        <p14:creationId xmlns:p14="http://schemas.microsoft.com/office/powerpoint/2010/main" val="2533762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Setting up the application</a:t>
            </a:r>
            <a:endParaRPr lang="en-US" sz="3600" dirty="0"/>
          </a:p>
        </p:txBody>
      </p:sp>
      <p:sp>
        <p:nvSpPr>
          <p:cNvPr id="3" name="Объект 2"/>
          <p:cNvSpPr>
            <a:spLocks noGrp="1"/>
          </p:cNvSpPr>
          <p:nvPr>
            <p:ph idx="1"/>
          </p:nvPr>
        </p:nvSpPr>
        <p:spPr/>
        <p:txBody>
          <a:bodyPr>
            <a:normAutofit/>
          </a:bodyPr>
          <a:lstStyle/>
          <a:p>
            <a:r>
              <a:rPr lang="en-US" dirty="0"/>
              <a:t>There</a:t>
            </a:r>
            <a:r>
              <a:rPr lang="ru-RU" dirty="0"/>
              <a:t> </a:t>
            </a:r>
            <a:r>
              <a:rPr lang="en-US" dirty="0"/>
              <a:t>are two fundamental parts I need to write before I can create any database access</a:t>
            </a:r>
            <a:r>
              <a:rPr lang="ru-RU" dirty="0"/>
              <a:t> </a:t>
            </a:r>
            <a:r>
              <a:rPr lang="en-US" dirty="0"/>
              <a:t>code. These are:</a:t>
            </a:r>
          </a:p>
          <a:p>
            <a:pPr marL="449263">
              <a:buFont typeface="Wingdings" panose="05000000000000000000" pitchFamily="2" charset="2"/>
              <a:buChar char="ü"/>
            </a:pPr>
            <a:r>
              <a:rPr lang="ru-RU" dirty="0"/>
              <a:t> </a:t>
            </a:r>
            <a:r>
              <a:rPr lang="en-US" dirty="0"/>
              <a:t>Create the classes that I want EF to map to the tables in my database.</a:t>
            </a:r>
          </a:p>
          <a:p>
            <a:pPr marL="449263">
              <a:buFont typeface="Wingdings" panose="05000000000000000000" pitchFamily="2" charset="2"/>
              <a:buChar char="ü"/>
            </a:pPr>
            <a:r>
              <a:rPr lang="ru-RU" dirty="0"/>
              <a:t> </a:t>
            </a:r>
            <a:r>
              <a:rPr lang="en-US" dirty="0"/>
              <a:t>Create what is referred to as the </a:t>
            </a:r>
            <a:r>
              <a:rPr lang="en-US" i="1" dirty="0"/>
              <a:t>application’s </a:t>
            </a:r>
            <a:r>
              <a:rPr lang="en-US" i="1" dirty="0" err="1"/>
              <a:t>DbContext</a:t>
            </a:r>
            <a:r>
              <a:rPr lang="en-US" dirty="0"/>
              <a:t>. This is the primary class that I</a:t>
            </a:r>
            <a:r>
              <a:rPr lang="ru-RU" dirty="0"/>
              <a:t> </a:t>
            </a:r>
            <a:r>
              <a:rPr lang="en-US" dirty="0"/>
              <a:t>will use to configure and access the database.</a:t>
            </a:r>
            <a:endParaRPr lang="en-US" sz="2000" dirty="0"/>
          </a:p>
        </p:txBody>
      </p:sp>
    </p:spTree>
    <p:extLst>
      <p:ext uri="{BB962C8B-B14F-4D97-AF65-F5344CB8AC3E}">
        <p14:creationId xmlns:p14="http://schemas.microsoft.com/office/powerpoint/2010/main" val="1254079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darisTemplate" id="{10F08E36-24FE-4B17-8B53-8C7BBF03FDB5}" vid="{839F02AB-55E7-45AD-ADE8-A1AC776AAFE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1B4B31AF359A48A401EEE379FFB37B" ma:contentTypeVersion="9" ma:contentTypeDescription="Create a new document." ma:contentTypeScope="" ma:versionID="8bc0fbfe75d43859ccad4d9a0b3c71db">
  <xsd:schema xmlns:xsd="http://www.w3.org/2001/XMLSchema" xmlns:xs="http://www.w3.org/2001/XMLSchema" xmlns:p="http://schemas.microsoft.com/office/2006/metadata/properties" xmlns:ns2="532134fb-f5a0-4ded-9879-b62317c7c28f" xmlns:ns3="33e4a1ea-af2b-4409-80d7-554cb809ebfd" targetNamespace="http://schemas.microsoft.com/office/2006/metadata/properties" ma:root="true" ma:fieldsID="0abf861dcca21363d3b95b1070d6fa18" ns2:_="" ns3:_="">
    <xsd:import namespace="532134fb-f5a0-4ded-9879-b62317c7c28f"/>
    <xsd:import namespace="33e4a1ea-af2b-4409-80d7-554cb809ebf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3e4a1ea-af2b-4409-80d7-554cb809ebf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3C6F85-008C-43D3-BA40-0EE1018161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2134fb-f5a0-4ded-9879-b62317c7c28f"/>
    <ds:schemaRef ds:uri="33e4a1ea-af2b-4409-80d7-554cb809eb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873CD6-0520-4B87-B02A-84B5DB56F800}">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532134fb-f5a0-4ded-9879-b62317c7c28f"/>
    <ds:schemaRef ds:uri="http://www.w3.org/XML/1998/namespace"/>
    <ds:schemaRef ds:uri="http://purl.org/dc/dcmitype/"/>
  </ds:schemaRefs>
</ds:datastoreItem>
</file>

<file path=customXml/itemProps3.xml><?xml version="1.0" encoding="utf-8"?>
<ds:datastoreItem xmlns:ds="http://schemas.openxmlformats.org/officeDocument/2006/customXml" ds:itemID="{B8EE76DA-E8B8-49E9-B0DE-0CF68DD9929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SummerWorkshop-New</Template>
  <TotalTime>6065</TotalTime>
  <Words>1855</Words>
  <Application>Microsoft Office PowerPoint</Application>
  <PresentationFormat>On-screen Show (4:3)</PresentationFormat>
  <Paragraphs>132</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Entity framework mapping</vt:lpstr>
      <vt:lpstr>Contents</vt:lpstr>
      <vt:lpstr>Modeling the database</vt:lpstr>
      <vt:lpstr>Modeling the database</vt:lpstr>
      <vt:lpstr>How EF models the database</vt:lpstr>
      <vt:lpstr>How EF models the database</vt:lpstr>
      <vt:lpstr>How EF models the database</vt:lpstr>
      <vt:lpstr>EF Mapping</vt:lpstr>
      <vt:lpstr>Setting up the application</vt:lpstr>
      <vt:lpstr>What is a mapping in ef?</vt:lpstr>
      <vt:lpstr>Mapping example</vt:lpstr>
      <vt:lpstr>Data Types</vt:lpstr>
      <vt:lpstr>Configuring non relational property</vt:lpstr>
      <vt:lpstr>Configuring non relational property</vt:lpstr>
      <vt:lpstr>Conventions</vt:lpstr>
      <vt:lpstr>Configuring by conventions</vt:lpstr>
      <vt:lpstr>Convention for entity classes</vt:lpstr>
      <vt:lpstr>Conventions for parameters in an entity class</vt:lpstr>
      <vt:lpstr>Name, type, and size conventions</vt:lpstr>
      <vt:lpstr>By convention “the Nullability”</vt:lpstr>
      <vt:lpstr>By convention Example</vt:lpstr>
      <vt:lpstr>An EF naming convention identifies primary keys</vt:lpstr>
      <vt:lpstr>An EF naming convention identifies primary keys</vt:lpstr>
      <vt:lpstr>Configuring via Data Annotation</vt:lpstr>
      <vt:lpstr>System.ComponentModel.DataAnnotations</vt:lpstr>
      <vt:lpstr>System.ComponentModel.DataAnnotations</vt:lpstr>
      <vt:lpstr>System.ComponentModel.DataAnnotations.Schema</vt:lpstr>
      <vt:lpstr>System.ComponentModel.DataAnnotations.Schema</vt:lpstr>
      <vt:lpstr>Configuring via Fluent API</vt:lpstr>
      <vt:lpstr>Configuring via Fluent API</vt:lpstr>
      <vt:lpstr>Configuring via Fluent API</vt:lpstr>
      <vt:lpstr>Configuring a primary key via Data Annotations AND Fluent API</vt:lpstr>
      <vt:lpstr>Using ef configurations </vt:lpstr>
      <vt:lpstr>Assignment</vt:lpstr>
      <vt:lpstr>References </vt:lpstr>
      <vt:lpstr>Revisions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corner cases</dc:title>
  <dc:creator>Yuriy Hohan</dc:creator>
  <cp:lastModifiedBy>Alexei Bulancea</cp:lastModifiedBy>
  <cp:revision>773</cp:revision>
  <dcterms:created xsi:type="dcterms:W3CDTF">2014-05-22T08:31:16Z</dcterms:created>
  <dcterms:modified xsi:type="dcterms:W3CDTF">2018-08-17T13:21:07Z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0x0101004F1B4B31AF359A48A401EEE379FFB37B</vt:lpwstr>
  </property>
</Properties>
</file>