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355" r:id="rId7"/>
    <p:sldId id="357" r:id="rId8"/>
    <p:sldId id="365" r:id="rId9"/>
    <p:sldId id="370" r:id="rId10"/>
    <p:sldId id="367" r:id="rId11"/>
    <p:sldId id="368" r:id="rId12"/>
    <p:sldId id="371" r:id="rId13"/>
    <p:sldId id="372" r:id="rId14"/>
    <p:sldId id="373" r:id="rId15"/>
    <p:sldId id="375" r:id="rId16"/>
    <p:sldId id="369" r:id="rId17"/>
    <p:sldId id="376" r:id="rId18"/>
    <p:sldId id="377" r:id="rId19"/>
    <p:sldId id="379" r:id="rId20"/>
    <p:sldId id="378" r:id="rId21"/>
    <p:sldId id="380" r:id="rId22"/>
    <p:sldId id="381" r:id="rId23"/>
    <p:sldId id="382" r:id="rId24"/>
    <p:sldId id="383" r:id="rId25"/>
    <p:sldId id="384" r:id="rId26"/>
    <p:sldId id="385" r:id="rId27"/>
    <p:sldId id="386" r:id="rId28"/>
    <p:sldId id="387" r:id="rId29"/>
    <p:sldId id="388" r:id="rId30"/>
    <p:sldId id="389" r:id="rId31"/>
    <p:sldId id="414" r:id="rId32"/>
    <p:sldId id="411" r:id="rId33"/>
    <p:sldId id="413" r:id="rId34"/>
    <p:sldId id="412" r:id="rId35"/>
    <p:sldId id="333" r:id="rId36"/>
    <p:sldId id="390" r:id="rId37"/>
    <p:sldId id="391" r:id="rId38"/>
    <p:sldId id="319" r:id="rId39"/>
    <p:sldId id="392" r:id="rId40"/>
    <p:sldId id="400" r:id="rId41"/>
    <p:sldId id="401" r:id="rId42"/>
    <p:sldId id="402" r:id="rId43"/>
    <p:sldId id="393" r:id="rId44"/>
    <p:sldId id="327" r:id="rId45"/>
    <p:sldId id="403" r:id="rId46"/>
    <p:sldId id="404" r:id="rId47"/>
    <p:sldId id="394" r:id="rId48"/>
    <p:sldId id="395" r:id="rId49"/>
    <p:sldId id="396" r:id="rId50"/>
    <p:sldId id="405" r:id="rId51"/>
    <p:sldId id="406" r:id="rId52"/>
    <p:sldId id="398" r:id="rId53"/>
    <p:sldId id="408" r:id="rId54"/>
    <p:sldId id="407" r:id="rId55"/>
    <p:sldId id="409" r:id="rId56"/>
    <p:sldId id="410" r:id="rId57"/>
    <p:sldId id="415" r:id="rId58"/>
    <p:sldId id="416" r:id="rId59"/>
    <p:sldId id="417" r:id="rId60"/>
    <p:sldId id="358" r:id="rId61"/>
    <p:sldId id="336" r:id="rId62"/>
    <p:sldId id="337"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39" autoAdjust="0"/>
    <p:restoredTop sz="94660"/>
  </p:normalViewPr>
  <p:slideViewPr>
    <p:cSldViewPr snapToGrid="0">
      <p:cViewPr varScale="1">
        <p:scale>
          <a:sx n="111" d="100"/>
          <a:sy n="111" d="100"/>
        </p:scale>
        <p:origin x="13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hyperlink" Target="http://weblogs.asp.net/manavi/archive/2010/12/28/inheritance-mapping-strategies-with-entity-framework-code-first-ctp5-part-2-table-per-type-tpt.aspx#TPTImplementation"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www.entityframeworktutorial.net/code-first/automated-migration-in-code-first.aspx"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blogs.msdn.microsoft.com/alexj/2009/04/14/tip-12-how-to-choose-an-inheritance-strategy/" TargetMode="External"/><Relationship Id="rId2" Type="http://schemas.openxmlformats.org/officeDocument/2006/relationships/hyperlink" Target="https://weblogs.asp.net/manavi/inheritance-mapping-strategies-with-entity-framework-code-first-ctp5-part-1-table-per-hierarchy-tph" TargetMode="External"/><Relationship Id="rId1" Type="http://schemas.openxmlformats.org/officeDocument/2006/relationships/slideLayout" Target="../slideLayouts/slideLayout1.xml"/><Relationship Id="rId4" Type="http://schemas.openxmlformats.org/officeDocument/2006/relationships/hyperlink" Target="http://www.entityframeworktutorial.net/code-first/automated-migration-in-code-first.aspx"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learnentityframeworkcore.com/relationships#navigation-propertie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Entity framework </a:t>
            </a:r>
            <a:r>
              <a:rPr lang="en-US"/>
              <a:t>Relational mapping</a:t>
            </a:r>
            <a:endParaRPr lang="en-US" dirty="0"/>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a:t>OLEG LUCASH</a:t>
            </a:r>
          </a:p>
        </p:txBody>
      </p:sp>
      <p:sp>
        <p:nvSpPr>
          <p:cNvPr id="4" name="Rectangle 3"/>
          <p:cNvSpPr/>
          <p:nvPr/>
        </p:nvSpPr>
        <p:spPr>
          <a:xfrm>
            <a:off x="2759514" y="4450728"/>
            <a:ext cx="2680029" cy="369332"/>
          </a:xfrm>
          <a:prstGeom prst="rect">
            <a:avLst/>
          </a:prstGeom>
        </p:spPr>
        <p:txBody>
          <a:bodyPr wrap="none">
            <a:spAutoFit/>
          </a:bodyPr>
          <a:lstStyle/>
          <a:p>
            <a:pPr algn="ctr"/>
            <a:r>
              <a:rPr lang="en-US" dirty="0"/>
              <a:t>Entity framework mapping</a:t>
            </a:r>
            <a:endParaRPr lang="en-GB" b="1" dirty="0"/>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Foreign key Property</a:t>
            </a:r>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22804"/>
            <a:ext cx="7886700" cy="4242287"/>
          </a:xfrm>
        </p:spPr>
        <p:txBody>
          <a:bodyPr>
            <a:normAutofit/>
          </a:bodyPr>
          <a:lstStyle/>
          <a:p>
            <a:r>
              <a:rPr lang="en-US" dirty="0"/>
              <a:t>In our case we will use option 2. We include the foreign key property in the dependent class (Review). It will use existing property to create a relationship</a:t>
            </a:r>
            <a:r>
              <a:rPr lang="ru-RU" dirty="0"/>
              <a:t> </a:t>
            </a:r>
            <a:r>
              <a:rPr lang="en-US" dirty="0"/>
              <a:t>and it will create the foreign key column with the same name.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2" descr="https://content.screencast.com/users/oleg_lucash/folders/Jing/media/9df1c6d3-29d1-473b-957f-c619c0035d07/2018-03-11_1302.png">
            <a:extLst>
              <a:ext uri="{FF2B5EF4-FFF2-40B4-BE49-F238E27FC236}">
                <a16:creationId xmlns:a16="http://schemas.microsoft.com/office/drawing/2014/main" id="{D705EBC0-B804-4BFD-849B-FFAB2B998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50" y="2765657"/>
            <a:ext cx="29051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2CA6908-2B8D-4403-8DA2-01C324E5AFE1}"/>
              </a:ext>
            </a:extLst>
          </p:cNvPr>
          <p:cNvPicPr>
            <a:picLocks noChangeAspect="1"/>
          </p:cNvPicPr>
          <p:nvPr/>
        </p:nvPicPr>
        <p:blipFill>
          <a:blip r:embed="rId3"/>
          <a:stretch>
            <a:fillRect/>
          </a:stretch>
        </p:blipFill>
        <p:spPr>
          <a:xfrm>
            <a:off x="4270075" y="2765657"/>
            <a:ext cx="3648075" cy="1724025"/>
          </a:xfrm>
          <a:prstGeom prst="rect">
            <a:avLst/>
          </a:prstGeom>
        </p:spPr>
      </p:pic>
    </p:spTree>
    <p:extLst>
      <p:ext uri="{BB962C8B-B14F-4D97-AF65-F5344CB8AC3E}">
        <p14:creationId xmlns:p14="http://schemas.microsoft.com/office/powerpoint/2010/main" val="297054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Nullability of foreign keys – required or optional relationships</a:t>
            </a:r>
            <a:endParaRPr lang="en-US" b="1"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22804"/>
            <a:ext cx="7886700" cy="4242287"/>
          </a:xfrm>
        </p:spPr>
        <p:txBody>
          <a:bodyPr>
            <a:normAutofit/>
          </a:bodyPr>
          <a:lstStyle/>
          <a:p>
            <a:r>
              <a:rPr lang="en-US" dirty="0"/>
              <a:t>Note that the </a:t>
            </a:r>
            <a:r>
              <a:rPr lang="en-US" dirty="0" err="1"/>
              <a:t>BookId</a:t>
            </a:r>
            <a:r>
              <a:rPr lang="en-US" dirty="0"/>
              <a:t> is created as </a:t>
            </a:r>
            <a:r>
              <a:rPr lang="en-US" b="1" dirty="0"/>
              <a:t>Not Nullable</a:t>
            </a:r>
            <a:r>
              <a:rPr lang="en-US" dirty="0"/>
              <a:t> column. If you want </a:t>
            </a:r>
            <a:r>
              <a:rPr lang="en-US" b="1" dirty="0"/>
              <a:t>Nullable </a:t>
            </a:r>
            <a:r>
              <a:rPr lang="en-US" dirty="0" err="1"/>
              <a:t>BookId</a:t>
            </a:r>
            <a:r>
              <a:rPr lang="en-US" dirty="0"/>
              <a:t> column, then define the property as Nullable as shown in the example below</a:t>
            </a:r>
          </a:p>
          <a:p>
            <a:endParaRPr lang="en-US" dirty="0"/>
          </a:p>
          <a:p>
            <a:r>
              <a:rPr lang="en-US" dirty="0"/>
              <a:t>The nullability of the foreign key defines whether the relationship is </a:t>
            </a:r>
            <a:r>
              <a:rPr lang="en-US" i="1" dirty="0"/>
              <a:t>required </a:t>
            </a:r>
            <a:r>
              <a:rPr lang="en-US" dirty="0"/>
              <a:t>(non-nullable foreign key) or </a:t>
            </a:r>
            <a:r>
              <a:rPr lang="en-US" i="1" dirty="0"/>
              <a:t>optional </a:t>
            </a:r>
            <a:r>
              <a:rPr lang="en-US" dirty="0"/>
              <a:t>(nullable foreign key). A </a:t>
            </a:r>
            <a:r>
              <a:rPr lang="en-US" i="1" dirty="0"/>
              <a:t>required relationship </a:t>
            </a:r>
            <a:r>
              <a:rPr lang="en-US" dirty="0"/>
              <a:t>will ensure that relationships exist by ensuring the foreign key is linked to a valid principal key</a:t>
            </a:r>
          </a:p>
          <a:p>
            <a:endParaRPr lang="en-US" dirty="0"/>
          </a:p>
          <a:p>
            <a:endParaRPr lang="en-US" dirty="0"/>
          </a:p>
          <a:p>
            <a:endParaRPr lang="en-US" dirty="0"/>
          </a:p>
          <a:p>
            <a:endParaRPr lang="en-US" dirty="0"/>
          </a:p>
          <a:p>
            <a:endParaRPr lang="en-US" dirty="0"/>
          </a:p>
        </p:txBody>
      </p:sp>
      <p:pic>
        <p:nvPicPr>
          <p:cNvPr id="10" name="Picture 4" descr="https://content.screencast.com/users/oleg_lucash/folders/Jing/media/e5180a1d-ef90-47a3-98a2-914e00c6b593/2018-03-11_1305.png">
            <a:extLst>
              <a:ext uri="{FF2B5EF4-FFF2-40B4-BE49-F238E27FC236}">
                <a16:creationId xmlns:a16="http://schemas.microsoft.com/office/drawing/2014/main" id="{6D0C2A46-177E-44A9-976B-85AE1ED41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219" y="2145118"/>
            <a:ext cx="22860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4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does the ‘by convention’ configuration not work?</a:t>
            </a:r>
            <a:endParaRPr lang="en-US" b="1"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22804"/>
            <a:ext cx="7886700" cy="4242287"/>
          </a:xfrm>
        </p:spPr>
        <p:txBody>
          <a:bodyPr>
            <a:normAutofit/>
          </a:bodyPr>
          <a:lstStyle/>
          <a:p>
            <a:r>
              <a:rPr lang="en-US" dirty="0"/>
              <a:t>When you have composite foreign keys</a:t>
            </a:r>
          </a:p>
          <a:p>
            <a:r>
              <a:rPr lang="en-US" dirty="0"/>
              <a:t>When you want to create a one-to-one relationship</a:t>
            </a:r>
          </a:p>
          <a:p>
            <a:r>
              <a:rPr lang="en-US" dirty="0"/>
              <a:t>When you want to override the default delete behavior setting</a:t>
            </a:r>
          </a:p>
          <a:p>
            <a:r>
              <a:rPr lang="en-US" dirty="0"/>
              <a:t>When you have two navigational properties going to the same class</a:t>
            </a:r>
          </a:p>
          <a:p>
            <a:r>
              <a:rPr lang="en-US" dirty="0"/>
              <a:t>If you want to define a specific database constraint</a:t>
            </a:r>
          </a:p>
          <a:p>
            <a:endParaRPr lang="en-US" dirty="0"/>
          </a:p>
          <a:p>
            <a:endParaRPr lang="en-US" dirty="0"/>
          </a:p>
        </p:txBody>
      </p:sp>
    </p:spTree>
    <p:extLst>
      <p:ext uri="{BB962C8B-B14F-4D97-AF65-F5344CB8AC3E}">
        <p14:creationId xmlns:p14="http://schemas.microsoft.com/office/powerpoint/2010/main" val="251767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ONE-TO-MANY relationship using Data Annotations</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61366"/>
            <a:ext cx="7886700" cy="4242287"/>
          </a:xfrm>
        </p:spPr>
        <p:txBody>
          <a:bodyPr>
            <a:normAutofit/>
          </a:bodyPr>
          <a:lstStyle/>
          <a:p>
            <a:r>
              <a:rPr lang="en-US" dirty="0"/>
              <a:t>The default convention makes an excellent work inferring the model and creates the necessary relationships. But the default conventions work only if you follow the conventions correctly.</a:t>
            </a:r>
          </a:p>
          <a:p>
            <a:r>
              <a:rPr lang="en-US" dirty="0"/>
              <a:t>There are only two Data Annotations that relate to relationships, as most of the navigational configuration is done via Fluent API. They are [</a:t>
            </a:r>
            <a:r>
              <a:rPr lang="en-US" dirty="0" err="1"/>
              <a:t>ForeignKey</a:t>
            </a:r>
            <a:r>
              <a:rPr lang="en-US" dirty="0"/>
              <a:t>] and [</a:t>
            </a:r>
            <a:r>
              <a:rPr lang="en-US" dirty="0" err="1"/>
              <a:t>InverseProperty</a:t>
            </a:r>
            <a:r>
              <a:rPr lang="en-US" dirty="0"/>
              <a:t>] annotations.</a:t>
            </a:r>
          </a:p>
          <a:p>
            <a:endParaRPr lang="en-US" dirty="0"/>
          </a:p>
          <a:p>
            <a:endParaRPr lang="en-US" dirty="0"/>
          </a:p>
          <a:p>
            <a:endParaRPr lang="en-US" dirty="0"/>
          </a:p>
          <a:p>
            <a:endParaRPr lang="en-US" dirty="0"/>
          </a:p>
          <a:p>
            <a:endParaRPr lang="en-US" dirty="0"/>
          </a:p>
        </p:txBody>
      </p:sp>
      <p:pic>
        <p:nvPicPr>
          <p:cNvPr id="4100" name="Picture 4" descr="https://content.screencast.com/users/oleg_lucash/folders/Jing/media/b4260a63-4169-41dc-95ac-d274756c6e22/2018-03-11_1326.png">
            <a:extLst>
              <a:ext uri="{FF2B5EF4-FFF2-40B4-BE49-F238E27FC236}">
                <a16:creationId xmlns:a16="http://schemas.microsoft.com/office/drawing/2014/main" id="{9E424DC4-48DE-4044-B4F1-A60C0A69F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11" y="3342825"/>
            <a:ext cx="274320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content.screencast.com/users/oleg_lucash/folders/Jing/media/45e8953e-e1ca-4913-94b8-9c8a3a9d8fbf/2018-03-11_1327.png">
            <a:extLst>
              <a:ext uri="{FF2B5EF4-FFF2-40B4-BE49-F238E27FC236}">
                <a16:creationId xmlns:a16="http://schemas.microsoft.com/office/drawing/2014/main" id="{0ACC8677-ABD8-49FE-9AC4-C65D9AFA1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905" y="3252337"/>
            <a:ext cx="276225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378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ONE-TO-MANY relationship using Data Annotations</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61366"/>
            <a:ext cx="7886700" cy="4242287"/>
          </a:xfrm>
        </p:spPr>
        <p:txBody>
          <a:bodyPr>
            <a:normAutofit/>
          </a:bodyPr>
          <a:lstStyle/>
          <a:p>
            <a:r>
              <a:rPr lang="en-US" dirty="0"/>
              <a:t>The </a:t>
            </a:r>
            <a:r>
              <a:rPr lang="en-US" dirty="0" err="1"/>
              <a:t>ForeignKey</a:t>
            </a:r>
            <a:r>
              <a:rPr lang="en-US" dirty="0"/>
              <a:t> Data Annotation takes one parameter, which is a string. This should hold the name of the foreign key property. If the foreign key is a composite key, that is, it has more than one property, then these should be comma delimited, for instance,</a:t>
            </a:r>
          </a:p>
          <a:p>
            <a:pPr marL="0" indent="0">
              <a:buNone/>
            </a:pPr>
            <a:r>
              <a:rPr lang="en-US" dirty="0"/>
              <a:t>		[</a:t>
            </a:r>
            <a:r>
              <a:rPr lang="en-US" dirty="0" err="1"/>
              <a:t>ForeignKey</a:t>
            </a:r>
            <a:r>
              <a:rPr lang="en-US" dirty="0"/>
              <a:t>(“Property1, Property2”)].</a:t>
            </a:r>
          </a:p>
          <a:p>
            <a:r>
              <a:rPr lang="en-US" dirty="0"/>
              <a:t>About INVERSE attribute please study here:</a:t>
            </a:r>
          </a:p>
          <a:p>
            <a:pPr lvl="1"/>
            <a:r>
              <a:rPr lang="en-US" dirty="0"/>
              <a:t>http://www.entityframeworktutorial.net/code-first/inverseproperty-dataannotations-attribute-in-code-first.aspx</a:t>
            </a:r>
          </a:p>
          <a:p>
            <a:pPr marL="0" indent="0">
              <a:buNone/>
            </a:pPr>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20717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one-to-many relationship using Fluent </a:t>
            </a:r>
            <a:r>
              <a:rPr lang="en-US" dirty="0" err="1"/>
              <a:t>api</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062583"/>
            <a:ext cx="7886700" cy="4242287"/>
          </a:xfrm>
        </p:spPr>
        <p:txBody>
          <a:bodyPr>
            <a:normAutofit/>
          </a:bodyPr>
          <a:lstStyle/>
          <a:p>
            <a:r>
              <a:rPr lang="en-US" dirty="0"/>
              <a:t>Using “</a:t>
            </a:r>
            <a:r>
              <a:rPr lang="en-US" i="1" dirty="0" err="1"/>
              <a:t>HasForeignKey</a:t>
            </a:r>
            <a:r>
              <a:rPr lang="en-US" dirty="0"/>
              <a:t>” method we can define </a:t>
            </a:r>
            <a:r>
              <a:rPr lang="en-US" dirty="0" err="1"/>
              <a:t>ForeignKey</a:t>
            </a:r>
            <a:r>
              <a:rPr lang="en-US" dirty="0"/>
              <a:t>. </a:t>
            </a:r>
          </a:p>
          <a:p>
            <a:r>
              <a:rPr lang="en-US" dirty="0"/>
              <a:t>"</a:t>
            </a:r>
            <a:r>
              <a:rPr lang="en-US" i="1" dirty="0" err="1"/>
              <a:t>HasRequired</a:t>
            </a:r>
            <a:r>
              <a:rPr lang="en-US" dirty="0"/>
              <a:t>" or “</a:t>
            </a:r>
            <a:r>
              <a:rPr lang="en-US" i="1" dirty="0" err="1"/>
              <a:t>WithRequired</a:t>
            </a:r>
            <a:r>
              <a:rPr lang="en-US" dirty="0"/>
              <a:t>” method is used to make property non-nullable. Using these two methods of fluent API, we can define foreign key in code first. </a:t>
            </a:r>
          </a:p>
          <a:p>
            <a:r>
              <a:rPr lang="en-US" dirty="0"/>
              <a:t>“</a:t>
            </a:r>
            <a:r>
              <a:rPr lang="en-US" i="1" dirty="0" err="1"/>
              <a:t>HasMany</a:t>
            </a:r>
            <a:r>
              <a:rPr lang="en-US" dirty="0"/>
              <a:t>” method is used to define one-to-many relation in entity framework.</a:t>
            </a:r>
          </a:p>
          <a:p>
            <a:r>
              <a:rPr lang="en-US" dirty="0"/>
              <a:t>We can define one-to-many relationship using one of two methods.</a:t>
            </a:r>
          </a:p>
          <a:p>
            <a:endParaRPr lang="en-US" dirty="0"/>
          </a:p>
          <a:p>
            <a:endParaRPr lang="en-US" dirty="0"/>
          </a:p>
        </p:txBody>
      </p:sp>
      <p:pic>
        <p:nvPicPr>
          <p:cNvPr id="5129" name="Picture 9" descr="https://content.screencast.com/users/oleg_lucash/folders/Jing/media/e5d05916-b6ef-48d3-af7c-609f06ec682c/2018-03-11_2054.png">
            <a:extLst>
              <a:ext uri="{FF2B5EF4-FFF2-40B4-BE49-F238E27FC236}">
                <a16:creationId xmlns:a16="http://schemas.microsoft.com/office/drawing/2014/main" id="{814F7FB1-637C-4BEB-B662-065A639A8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3490367"/>
            <a:ext cx="36671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5133" name="Picture 13" descr="https://content.screencast.com/users/oleg_lucash/folders/Jing/media/e7d029c0-dd8a-4e92-ac8b-3fba1f0fc28c/2018-03-11_2055.png">
            <a:extLst>
              <a:ext uri="{FF2B5EF4-FFF2-40B4-BE49-F238E27FC236}">
                <a16:creationId xmlns:a16="http://schemas.microsoft.com/office/drawing/2014/main" id="{20D2F336-4541-497A-AD9D-96F311B6A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490367"/>
            <a:ext cx="39433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77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one-to-many relationship using Fluent </a:t>
            </a:r>
            <a:r>
              <a:rPr lang="en-US" dirty="0" err="1"/>
              <a:t>api</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61366"/>
            <a:ext cx="7886700" cy="4242287"/>
          </a:xfrm>
        </p:spPr>
        <p:txBody>
          <a:bodyPr>
            <a:normAutofit/>
          </a:bodyPr>
          <a:lstStyle/>
          <a:p>
            <a:endParaRPr lang="en-US" dirty="0"/>
          </a:p>
          <a:p>
            <a:endParaRPr lang="en-US" dirty="0"/>
          </a:p>
          <a:p>
            <a:endParaRPr lang="en-US" dirty="0"/>
          </a:p>
          <a:p>
            <a:endParaRPr lang="en-US" dirty="0"/>
          </a:p>
        </p:txBody>
      </p:sp>
      <p:pic>
        <p:nvPicPr>
          <p:cNvPr id="12290" name="Picture 2" descr="https://practiceaspnet.files.wordpress.com/2015/10/fluent-api-diagram1.jpg">
            <a:extLst>
              <a:ext uri="{FF2B5EF4-FFF2-40B4-BE49-F238E27FC236}">
                <a16:creationId xmlns:a16="http://schemas.microsoft.com/office/drawing/2014/main" id="{47A68A4B-C70E-499E-A704-B33B57D0E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559944"/>
            <a:ext cx="7620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3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Collections in configuration relationships</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40221"/>
            <a:ext cx="7886700" cy="4242287"/>
          </a:xfrm>
        </p:spPr>
        <p:txBody>
          <a:bodyPr>
            <a:normAutofit/>
          </a:bodyPr>
          <a:lstStyle/>
          <a:p>
            <a:r>
              <a:rPr lang="en-US" dirty="0"/>
              <a:t>There are a couple of features about collections that are worth knowing about. </a:t>
            </a:r>
          </a:p>
          <a:p>
            <a:r>
              <a:rPr lang="en-US" dirty="0"/>
              <a:t>Firstly, you can use any generic type for a collection that implements the </a:t>
            </a:r>
            <a:r>
              <a:rPr lang="en-US" dirty="0" err="1"/>
              <a:t>IEnumerable</a:t>
            </a:r>
            <a:r>
              <a:rPr lang="en-US" dirty="0"/>
              <a:t>&lt;T&gt; interface, such as </a:t>
            </a:r>
            <a:r>
              <a:rPr lang="en-US" dirty="0" err="1"/>
              <a:t>ICollection</a:t>
            </a:r>
            <a:r>
              <a:rPr lang="en-US" dirty="0"/>
              <a:t>&lt;T&gt;, Collection&lt;T&gt;, List&lt;T&gt; and so on. </a:t>
            </a:r>
            <a:r>
              <a:rPr lang="en-US" dirty="0" err="1"/>
              <a:t>IEnumerable</a:t>
            </a:r>
            <a:r>
              <a:rPr lang="en-US" dirty="0"/>
              <a:t>&lt;T&gt; on its own is a special case, as you cannot add to that collection</a:t>
            </a:r>
          </a:p>
          <a:p>
            <a:endParaRPr lang="en-US" dirty="0"/>
          </a:p>
        </p:txBody>
      </p:sp>
    </p:spTree>
    <p:extLst>
      <p:ext uri="{BB962C8B-B14F-4D97-AF65-F5344CB8AC3E}">
        <p14:creationId xmlns:p14="http://schemas.microsoft.com/office/powerpoint/2010/main" val="892824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821767"/>
            <a:ext cx="6858000" cy="1052426"/>
          </a:xfrm>
        </p:spPr>
        <p:txBody>
          <a:bodyPr>
            <a:normAutofit fontScale="90000"/>
          </a:bodyPr>
          <a:lstStyle/>
          <a:p>
            <a:r>
              <a:rPr lang="en-US" sz="4800" dirty="0"/>
              <a:t>Configuring many-to-Many relationship</a:t>
            </a:r>
            <a:endParaRPr lang="en-US" b="1" dirty="0"/>
          </a:p>
        </p:txBody>
      </p:sp>
    </p:spTree>
    <p:extLst>
      <p:ext uri="{BB962C8B-B14F-4D97-AF65-F5344CB8AC3E}">
        <p14:creationId xmlns:p14="http://schemas.microsoft.com/office/powerpoint/2010/main" val="3014605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Many-TO-MANY relationship using By Convention approach</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40597"/>
            <a:ext cx="7886700" cy="4242287"/>
          </a:xfrm>
        </p:spPr>
        <p:txBody>
          <a:bodyPr>
            <a:normAutofit/>
          </a:bodyPr>
          <a:lstStyle/>
          <a:p>
            <a:r>
              <a:rPr lang="en-US" dirty="0"/>
              <a:t>EF includes default conventions for many-to-many relationships. You need to include a collection navigation property at both ends.	</a:t>
            </a:r>
          </a:p>
          <a:p>
            <a:r>
              <a:rPr lang="en-US" dirty="0"/>
              <a:t>EF API will create Books, Authors and also the joining table </a:t>
            </a:r>
            <a:r>
              <a:rPr lang="en-US" dirty="0" err="1"/>
              <a:t>BookAuthors</a:t>
            </a:r>
            <a:r>
              <a:rPr lang="en-US" dirty="0"/>
              <a:t> (the name of the both entities and the suffix 's') in the database for the above example. The </a:t>
            </a:r>
            <a:r>
              <a:rPr lang="en-US" dirty="0" err="1"/>
              <a:t>BookAuthors</a:t>
            </a:r>
            <a:r>
              <a:rPr lang="en-US" dirty="0"/>
              <a:t> table will include the PK (Primary Key) of both tables - </a:t>
            </a:r>
            <a:r>
              <a:rPr lang="en-US" dirty="0" err="1"/>
              <a:t>Book_Id</a:t>
            </a:r>
            <a:r>
              <a:rPr lang="en-US" dirty="0"/>
              <a:t> &amp; </a:t>
            </a:r>
            <a:r>
              <a:rPr lang="en-US" dirty="0" err="1"/>
              <a:t>Author_Id</a:t>
            </a:r>
            <a:endParaRPr lang="en-US" dirty="0"/>
          </a:p>
          <a:p>
            <a:endParaRPr lang="en-US" dirty="0"/>
          </a:p>
          <a:p>
            <a:endParaRPr lang="en-US" dirty="0"/>
          </a:p>
          <a:p>
            <a:endParaRPr lang="en-US" dirty="0"/>
          </a:p>
          <a:p>
            <a:endParaRPr lang="en-US" dirty="0"/>
          </a:p>
          <a:p>
            <a:endParaRPr lang="en-US" dirty="0"/>
          </a:p>
        </p:txBody>
      </p:sp>
      <p:pic>
        <p:nvPicPr>
          <p:cNvPr id="14338" name="Picture 2" descr="https://content.screencast.com/users/oleg_lucash/folders/Jing/media/822dba84-cbb2-4f78-a994-782eb401f009/2018-03-11_2108.png">
            <a:extLst>
              <a:ext uri="{FF2B5EF4-FFF2-40B4-BE49-F238E27FC236}">
                <a16:creationId xmlns:a16="http://schemas.microsoft.com/office/drawing/2014/main" id="{9F82CF2C-402D-4709-818F-7692CA55C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31" y="3139184"/>
            <a:ext cx="4095750" cy="2457450"/>
          </a:xfrm>
          <a:prstGeom prst="rect">
            <a:avLst/>
          </a:prstGeom>
          <a:noFill/>
          <a:extLst>
            <a:ext uri="{909E8E84-426E-40DD-AFC4-6F175D3DCCD1}">
              <a14:hiddenFill xmlns:a14="http://schemas.microsoft.com/office/drawing/2010/main">
                <a:solidFill>
                  <a:srgbClr val="FFFFFF"/>
                </a:solidFill>
              </a14:hiddenFill>
            </a:ext>
          </a:extLst>
        </p:spPr>
      </p:pic>
      <p:pic>
        <p:nvPicPr>
          <p:cNvPr id="14343" name="Picture 7" descr="https://content.screencast.com/users/oleg_lucash/folders/Jing/media/9d9a751b-1109-4d90-9013-9ba8a6a46b69/2018-03-11_2117.png">
            <a:extLst>
              <a:ext uri="{FF2B5EF4-FFF2-40B4-BE49-F238E27FC236}">
                <a16:creationId xmlns:a16="http://schemas.microsoft.com/office/drawing/2014/main" id="{B0CDA973-FB72-4577-9137-14C251BFC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2" y="3148597"/>
            <a:ext cx="38195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01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77140"/>
          </a:xfrm>
        </p:spPr>
        <p:txBody>
          <a:bodyPr/>
          <a:lstStyle/>
          <a:p>
            <a:r>
              <a:rPr lang="en-US" dirty="0"/>
              <a:t>Contents</a:t>
            </a:r>
          </a:p>
        </p:txBody>
      </p:sp>
      <p:sp>
        <p:nvSpPr>
          <p:cNvPr id="3" name="Subtitle 2"/>
          <p:cNvSpPr>
            <a:spLocks noGrp="1"/>
          </p:cNvSpPr>
          <p:nvPr>
            <p:ph type="subTitle" idx="1"/>
          </p:nvPr>
        </p:nvSpPr>
        <p:spPr>
          <a:xfrm>
            <a:off x="1266568" y="2629972"/>
            <a:ext cx="6858000" cy="3136513"/>
          </a:xfrm>
        </p:spPr>
        <p:txBody>
          <a:bodyPr>
            <a:normAutofit/>
          </a:bodyPr>
          <a:lstStyle/>
          <a:p>
            <a:pPr marL="285750" indent="-285750" algn="l">
              <a:buFont typeface="Arial" panose="020B0604020202020204" pitchFamily="34" charset="0"/>
              <a:buChar char="•"/>
            </a:pPr>
            <a:r>
              <a:rPr lang="en-US" dirty="0"/>
              <a:t>Configuring relationships</a:t>
            </a:r>
          </a:p>
          <a:p>
            <a:pPr marL="285750" indent="-285750" algn="l">
              <a:buFont typeface="Arial" panose="020B0604020202020204" pitchFamily="34" charset="0"/>
              <a:buChar char="•"/>
            </a:pPr>
            <a:r>
              <a:rPr lang="en-US" dirty="0"/>
              <a:t>Configuring One-to-Many relationship</a:t>
            </a:r>
          </a:p>
          <a:p>
            <a:pPr marL="285750" indent="-285750" algn="l">
              <a:buFont typeface="Arial" panose="020B0604020202020204" pitchFamily="34" charset="0"/>
              <a:buChar char="•"/>
            </a:pPr>
            <a:r>
              <a:rPr lang="en-US" dirty="0"/>
              <a:t>Configuring many-to-Many relationship</a:t>
            </a:r>
          </a:p>
          <a:p>
            <a:pPr marL="285750" indent="-285750" algn="l">
              <a:buFont typeface="Arial" panose="020B0604020202020204" pitchFamily="34" charset="0"/>
              <a:buChar char="•"/>
            </a:pPr>
            <a:r>
              <a:rPr lang="en-US" dirty="0"/>
              <a:t>Configuring one-to-one relationship</a:t>
            </a:r>
          </a:p>
          <a:p>
            <a:pPr marL="285750" indent="-285750" algn="l">
              <a:buFont typeface="Arial" panose="020B0604020202020204" pitchFamily="34" charset="0"/>
              <a:buChar char="•"/>
            </a:pPr>
            <a:r>
              <a:rPr lang="en-US" dirty="0"/>
              <a:t>Cascade manipulations and Check constraints</a:t>
            </a:r>
          </a:p>
          <a:p>
            <a:pPr marL="285750" indent="-285750" algn="l">
              <a:buFont typeface="Arial" panose="020B0604020202020204" pitchFamily="34" charset="0"/>
              <a:buChar char="•"/>
            </a:pPr>
            <a:r>
              <a:rPr lang="en-US" dirty="0"/>
              <a:t>Inheritance Strategy in Entity Framework</a:t>
            </a:r>
          </a:p>
          <a:p>
            <a:pPr marL="285750" indent="-285750" algn="l">
              <a:buFont typeface="Arial" panose="020B0604020202020204" pitchFamily="34" charset="0"/>
              <a:buChar char="•"/>
            </a:pPr>
            <a:r>
              <a:rPr lang="en-US" dirty="0"/>
              <a:t>Handling concurrency</a:t>
            </a:r>
            <a:r>
              <a:rPr lang="ru-RU" dirty="0"/>
              <a:t> </a:t>
            </a:r>
            <a:r>
              <a:rPr lang="en-US" dirty="0"/>
              <a:t>conflicts</a:t>
            </a:r>
          </a:p>
          <a:p>
            <a:pPr marL="285750" indent="-285750" algn="l">
              <a:buFont typeface="Arial" panose="020B0604020202020204" pitchFamily="34" charset="0"/>
              <a:buChar char="•"/>
            </a:pPr>
            <a:r>
              <a:rPr lang="en-US" dirty="0"/>
              <a:t>Code first migrations</a:t>
            </a:r>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Many-TO-MANY relationship using Data annotations</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11141"/>
            <a:ext cx="7886700" cy="4242287"/>
          </a:xfrm>
        </p:spPr>
        <p:txBody>
          <a:bodyPr>
            <a:normAutofit/>
          </a:bodyPr>
          <a:lstStyle/>
          <a:p>
            <a:r>
              <a:rPr lang="en-US" dirty="0"/>
              <a:t>The </a:t>
            </a:r>
            <a:r>
              <a:rPr lang="en-US" b="1" dirty="0"/>
              <a:t>Many to Many Relationship Using Data Annotations</a:t>
            </a:r>
            <a:r>
              <a:rPr lang="en-US" dirty="0"/>
              <a:t> requires you to create the </a:t>
            </a:r>
            <a:r>
              <a:rPr lang="en-US" b="1" dirty="0"/>
              <a:t>Join Class.</a:t>
            </a:r>
            <a:endParaRPr lang="en-US" dirty="0"/>
          </a:p>
          <a:p>
            <a:endParaRPr lang="en-US" dirty="0"/>
          </a:p>
          <a:p>
            <a:endParaRPr lang="en-US" dirty="0"/>
          </a:p>
          <a:p>
            <a:endParaRPr lang="en-US" dirty="0"/>
          </a:p>
        </p:txBody>
      </p:sp>
      <p:pic>
        <p:nvPicPr>
          <p:cNvPr id="15362" name="Picture 2" descr="https://content.screencast.com/users/oleg_lucash/folders/Jing/media/3cc476a6-9089-48bf-82c7-a7ab85cf9da1/2018-03-11_2128.png">
            <a:extLst>
              <a:ext uri="{FF2B5EF4-FFF2-40B4-BE49-F238E27FC236}">
                <a16:creationId xmlns:a16="http://schemas.microsoft.com/office/drawing/2014/main" id="{48C244F1-FFF3-4050-8F4C-EBED704A9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74" y="1933575"/>
            <a:ext cx="5133975" cy="2990850"/>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https://content.screencast.com/users/oleg_lucash/folders/Jing/media/942f682e-cda7-4040-b76a-5b6e56823d50/2018-03-11_2130.png">
            <a:extLst>
              <a:ext uri="{FF2B5EF4-FFF2-40B4-BE49-F238E27FC236}">
                <a16:creationId xmlns:a16="http://schemas.microsoft.com/office/drawing/2014/main" id="{8351FE32-ECCF-4904-934A-D19E16D66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349" y="1933575"/>
            <a:ext cx="260032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62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Many-TO-MANY relationship using fluent API</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11141"/>
            <a:ext cx="7886700" cy="4242287"/>
          </a:xfrm>
        </p:spPr>
        <p:txBody>
          <a:bodyPr>
            <a:normAutofit/>
          </a:bodyPr>
          <a:lstStyle/>
          <a:p>
            <a:r>
              <a:rPr lang="en-US" dirty="0"/>
              <a:t>As you have seen, the default conventions for many-to-many relationships creates a joining table with the default naming conventions. Use Fluent API to customize a joining table name and column names, as shown below:</a:t>
            </a:r>
          </a:p>
          <a:p>
            <a:endParaRPr lang="en-US" dirty="0"/>
          </a:p>
          <a:p>
            <a:endParaRPr lang="en-US" dirty="0"/>
          </a:p>
        </p:txBody>
      </p:sp>
      <p:pic>
        <p:nvPicPr>
          <p:cNvPr id="16386" name="Picture 2" descr="https://content.screencast.com/users/oleg_lucash/folders/Jing/media/c2403624-02c1-4778-90dc-3b5d5f0c4cb2/2018-03-11_2145.png">
            <a:extLst>
              <a:ext uri="{FF2B5EF4-FFF2-40B4-BE49-F238E27FC236}">
                <a16:creationId xmlns:a16="http://schemas.microsoft.com/office/drawing/2014/main" id="{F5117E30-9C92-4893-B27E-FFF25730F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2447773"/>
            <a:ext cx="3724275" cy="30765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97ADE0F-34AA-42A5-9AA4-10E48D187631}"/>
              </a:ext>
            </a:extLst>
          </p:cNvPr>
          <p:cNvPicPr>
            <a:picLocks noChangeAspect="1"/>
          </p:cNvPicPr>
          <p:nvPr/>
        </p:nvPicPr>
        <p:blipFill>
          <a:blip r:embed="rId3"/>
          <a:stretch>
            <a:fillRect/>
          </a:stretch>
        </p:blipFill>
        <p:spPr>
          <a:xfrm>
            <a:off x="4722064" y="2842610"/>
            <a:ext cx="4130363" cy="2286900"/>
          </a:xfrm>
          <a:prstGeom prst="rect">
            <a:avLst/>
          </a:prstGeom>
        </p:spPr>
      </p:pic>
    </p:spTree>
    <p:extLst>
      <p:ext uri="{BB962C8B-B14F-4D97-AF65-F5344CB8AC3E}">
        <p14:creationId xmlns:p14="http://schemas.microsoft.com/office/powerpoint/2010/main" val="55200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821767"/>
            <a:ext cx="6858000" cy="1052426"/>
          </a:xfrm>
        </p:spPr>
        <p:txBody>
          <a:bodyPr>
            <a:normAutofit fontScale="90000"/>
          </a:bodyPr>
          <a:lstStyle/>
          <a:p>
            <a:r>
              <a:rPr lang="en-US" sz="4800" dirty="0"/>
              <a:t>Configuring one-to-one relationship</a:t>
            </a:r>
            <a:endParaRPr lang="en-US" b="1" dirty="0"/>
          </a:p>
        </p:txBody>
      </p:sp>
    </p:spTree>
    <p:extLst>
      <p:ext uri="{BB962C8B-B14F-4D97-AF65-F5344CB8AC3E}">
        <p14:creationId xmlns:p14="http://schemas.microsoft.com/office/powerpoint/2010/main" val="66437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a:t>
            </a:r>
            <a:r>
              <a:rPr lang="ro-MD" dirty="0"/>
              <a:t>one</a:t>
            </a:r>
            <a:r>
              <a:rPr lang="en-US" dirty="0"/>
              <a:t>-TO-</a:t>
            </a:r>
            <a:r>
              <a:rPr lang="ro-MD" dirty="0"/>
              <a:t>one</a:t>
            </a:r>
            <a:r>
              <a:rPr lang="en-US" dirty="0"/>
              <a:t> relationship</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11141"/>
            <a:ext cx="7886700" cy="4242287"/>
          </a:xfrm>
        </p:spPr>
        <p:txBody>
          <a:bodyPr>
            <a:normAutofit fontScale="92500" lnSpcReduction="20000"/>
          </a:bodyPr>
          <a:lstStyle/>
          <a:p>
            <a:r>
              <a:rPr lang="en-US" dirty="0"/>
              <a:t>There is one type of relationship that Code First will </a:t>
            </a:r>
            <a:r>
              <a:rPr lang="en-US" u="sng" dirty="0"/>
              <a:t>always</a:t>
            </a:r>
            <a:r>
              <a:rPr lang="en-US" dirty="0"/>
              <a:t> require configuration for: one-to-one relationships. When you define a one-to-one relationship in your model, you use a reference navigation property in each class. If you have a reference and a collection, Code First can infer that the class with the reference is the dependent and should have the foreign key. If you have two collections, Code First knows it’s many-to-many and the foreign keys go in a separate join table. However, when Code First just sees two references, it can’t work out which class should have the foreign key.</a:t>
            </a:r>
          </a:p>
          <a:p>
            <a:r>
              <a:rPr lang="en-US" dirty="0"/>
              <a:t>One-to-one relationships are technically not possible in MS SQL Server. These will always be one-to-zero-or-one relationships. EF forms One-to-One relationships on entities not in the DB.</a:t>
            </a:r>
          </a:p>
          <a:p>
            <a:r>
              <a:rPr lang="en-US" dirty="0"/>
              <a:t>A one-to-zero-or-one relationship happens when a primary key of one table becomes PK &amp; FK in another table in a relational database such as SQL Server. </a:t>
            </a:r>
          </a:p>
          <a:p>
            <a:r>
              <a:rPr lang="en-US" dirty="0"/>
              <a:t>EF does not support ONE-TO-ONE relationship with UNIQUE constraint. Such kind of relationship EF consider a ONE-TO-MANY relationship.</a:t>
            </a:r>
          </a:p>
          <a:p>
            <a:endParaRPr lang="en-US" dirty="0"/>
          </a:p>
          <a:p>
            <a:endParaRPr lang="en-US" dirty="0"/>
          </a:p>
        </p:txBody>
      </p:sp>
    </p:spTree>
    <p:extLst>
      <p:ext uri="{BB962C8B-B14F-4D97-AF65-F5344CB8AC3E}">
        <p14:creationId xmlns:p14="http://schemas.microsoft.com/office/powerpoint/2010/main" val="148399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One-to-Zero-or-One</a:t>
            </a:r>
            <a:br>
              <a:rPr lang="en-US" dirty="0"/>
            </a:br>
            <a:r>
              <a:rPr lang="en-US" dirty="0"/>
              <a:t> relationship using data annotations</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11141"/>
            <a:ext cx="7886700" cy="4242287"/>
          </a:xfrm>
        </p:spPr>
        <p:txBody>
          <a:bodyPr>
            <a:normAutofit/>
          </a:bodyPr>
          <a:lstStyle/>
          <a:p>
            <a:r>
              <a:rPr lang="en-US" dirty="0"/>
              <a:t> When configuring one-to-one relationships, Entity Framework requires that the primary key of the dependent also be the foreign key.</a:t>
            </a:r>
          </a:p>
          <a:p>
            <a:r>
              <a:rPr lang="en-US" dirty="0"/>
              <a:t>In our case </a:t>
            </a:r>
            <a:r>
              <a:rPr lang="en-US" dirty="0" err="1"/>
              <a:t>PriceOffer</a:t>
            </a:r>
            <a:r>
              <a:rPr lang="en-US" dirty="0"/>
              <a:t> is the dependent and its key - </a:t>
            </a:r>
            <a:r>
              <a:rPr lang="en-US" dirty="0" err="1"/>
              <a:t>PriceOffer.Id</a:t>
            </a:r>
            <a:r>
              <a:rPr lang="en-US" dirty="0"/>
              <a:t> should also be the foreign key. In Foreign Key attribute we should specify the name of navigation property for the relationship</a:t>
            </a:r>
          </a:p>
          <a:p>
            <a:endParaRPr lang="en-US" dirty="0"/>
          </a:p>
          <a:p>
            <a:endParaRPr lang="en-US" dirty="0"/>
          </a:p>
        </p:txBody>
      </p:sp>
      <p:pic>
        <p:nvPicPr>
          <p:cNvPr id="1031" name="Picture 7" descr="https://content.screencast.com/users/oleg_lucash/folders/Jing/media/02839f84-9a09-43a8-b252-e7c16f5845dc/2018-03-18_1154.png">
            <a:extLst>
              <a:ext uri="{FF2B5EF4-FFF2-40B4-BE49-F238E27FC236}">
                <a16:creationId xmlns:a16="http://schemas.microsoft.com/office/drawing/2014/main" id="{9EFAA7D1-EB0E-4183-A085-219AD9B6D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3227509"/>
            <a:ext cx="527685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719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360076" cy="697457"/>
          </a:xfrm>
        </p:spPr>
        <p:txBody>
          <a:bodyPr>
            <a:normAutofit fontScale="90000"/>
          </a:bodyPr>
          <a:lstStyle/>
          <a:p>
            <a:r>
              <a:rPr lang="en-US" dirty="0"/>
              <a:t>Configuring One-to-Zero-or-One</a:t>
            </a:r>
            <a:br>
              <a:rPr lang="en-US" dirty="0"/>
            </a:br>
            <a:r>
              <a:rPr lang="en-US" dirty="0"/>
              <a:t> relationship relationship using Fluent </a:t>
            </a:r>
            <a:r>
              <a:rPr lang="en-US" dirty="0" err="1"/>
              <a:t>api</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062583"/>
            <a:ext cx="7886700" cy="4441070"/>
          </a:xfrm>
        </p:spPr>
        <p:txBody>
          <a:bodyPr>
            <a:normAutofit fontScale="92500"/>
          </a:bodyPr>
          <a:lstStyle/>
          <a:p>
            <a:r>
              <a:rPr lang="en-US" dirty="0"/>
              <a:t>In order to configure relationship with the fluent API we should use the </a:t>
            </a:r>
            <a:r>
              <a:rPr lang="en-US" dirty="0" err="1"/>
              <a:t>HasRequired</a:t>
            </a:r>
            <a:r>
              <a:rPr lang="en-US" dirty="0"/>
              <a:t>, </a:t>
            </a:r>
            <a:r>
              <a:rPr lang="en-US" dirty="0" err="1"/>
              <a:t>HasOptional</a:t>
            </a:r>
            <a:r>
              <a:rPr lang="en-US" dirty="0"/>
              <a:t> methods. Also you can then configure an inverse navigation property by using the </a:t>
            </a:r>
            <a:r>
              <a:rPr lang="en-US" dirty="0" err="1"/>
              <a:t>WithRequired</a:t>
            </a:r>
            <a:r>
              <a:rPr lang="en-US" dirty="0"/>
              <a:t>, </a:t>
            </a:r>
            <a:r>
              <a:rPr lang="en-US" dirty="0" err="1"/>
              <a:t>WithOptional</a:t>
            </a:r>
            <a:endParaRPr lang="en-US" dirty="0"/>
          </a:p>
          <a:p>
            <a:endParaRPr lang="en-US" dirty="0"/>
          </a:p>
          <a:p>
            <a:endParaRPr lang="en-US" dirty="0"/>
          </a:p>
          <a:p>
            <a:endParaRPr lang="en-US" dirty="0"/>
          </a:p>
          <a:p>
            <a:endParaRPr lang="en-US" dirty="0"/>
          </a:p>
          <a:p>
            <a:endParaRPr lang="en-US" dirty="0"/>
          </a:p>
          <a:p>
            <a:endParaRPr lang="en-US" dirty="0"/>
          </a:p>
          <a:p>
            <a:r>
              <a:rPr lang="en-US" dirty="0"/>
              <a:t>That’s actually enough for Code First to work out that </a:t>
            </a:r>
            <a:r>
              <a:rPr lang="en-US" dirty="0" err="1"/>
              <a:t>PriceOffer</a:t>
            </a:r>
            <a:r>
              <a:rPr lang="en-US" dirty="0"/>
              <a:t> is the dependent. Based on the multiplicity we specified, it only makes sense for Book to be the principal and </a:t>
            </a:r>
            <a:r>
              <a:rPr lang="en-US" dirty="0" err="1"/>
              <a:t>PriceOffer</a:t>
            </a:r>
            <a:r>
              <a:rPr lang="en-US" dirty="0"/>
              <a:t> to be the dependent, since a Book can exist without a </a:t>
            </a:r>
            <a:r>
              <a:rPr lang="en-US" dirty="0" err="1"/>
              <a:t>PriceOffer</a:t>
            </a:r>
            <a:r>
              <a:rPr lang="en-US" dirty="0"/>
              <a:t> but a </a:t>
            </a:r>
            <a:r>
              <a:rPr lang="en-US" dirty="0" err="1"/>
              <a:t>PriceOffer</a:t>
            </a:r>
            <a:r>
              <a:rPr lang="en-US" dirty="0"/>
              <a:t> must have a Book.</a:t>
            </a:r>
          </a:p>
          <a:p>
            <a:endParaRPr lang="en-US" dirty="0"/>
          </a:p>
          <a:p>
            <a:endParaRPr lang="en-US" dirty="0"/>
          </a:p>
          <a:p>
            <a:endParaRPr lang="en-US" dirty="0"/>
          </a:p>
        </p:txBody>
      </p:sp>
      <p:pic>
        <p:nvPicPr>
          <p:cNvPr id="2054" name="Picture 6" descr="https://content.screencast.com/users/oleg_lucash/folders/Jing/media/1bdc2783-24b7-49f2-8593-da1a9a84b199/2018-03-18_1205.png">
            <a:extLst>
              <a:ext uri="{FF2B5EF4-FFF2-40B4-BE49-F238E27FC236}">
                <a16:creationId xmlns:a16="http://schemas.microsoft.com/office/drawing/2014/main" id="{F587C619-5379-4B70-9C31-F4E15E978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2018833"/>
            <a:ext cx="889635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491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One-to-One</a:t>
            </a:r>
            <a:br>
              <a:rPr lang="en-US" dirty="0"/>
            </a:br>
            <a:r>
              <a:rPr lang="en-US" dirty="0"/>
              <a:t> relationship using data annotations</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062583"/>
            <a:ext cx="7886700" cy="4242287"/>
          </a:xfrm>
        </p:spPr>
        <p:txBody>
          <a:bodyPr>
            <a:normAutofit/>
          </a:bodyPr>
          <a:lstStyle/>
          <a:p>
            <a:r>
              <a:rPr lang="en-US" dirty="0"/>
              <a:t>  EF forms One-to-One relationships on entities not in the DB. We create One-to-One Relationships When Both Ends Are Required</a:t>
            </a:r>
          </a:p>
          <a:p>
            <a:pPr marL="0" indent="0">
              <a:buNone/>
            </a:pPr>
            <a:endParaRPr lang="en-US" dirty="0"/>
          </a:p>
          <a:p>
            <a:r>
              <a:rPr lang="en-US" dirty="0"/>
              <a:t>Ensuring that Book is created with </a:t>
            </a:r>
            <a:r>
              <a:rPr lang="en-US" dirty="0" err="1"/>
              <a:t>PriceOffer</a:t>
            </a:r>
            <a:endParaRPr lang="en-US" dirty="0"/>
          </a:p>
          <a:p>
            <a:endParaRPr lang="en-US" dirty="0"/>
          </a:p>
          <a:p>
            <a:endParaRPr lang="en-US" dirty="0"/>
          </a:p>
          <a:p>
            <a:endParaRPr lang="en-US" dirty="0"/>
          </a:p>
          <a:p>
            <a:endParaRPr lang="en-US" dirty="0"/>
          </a:p>
        </p:txBody>
      </p:sp>
      <p:pic>
        <p:nvPicPr>
          <p:cNvPr id="3078" name="Picture 6" descr="https://content.screencast.com/users/oleg_lucash/folders/Jing/media/755d059e-df14-4689-83ad-8405e3fb8e53/2018-03-18_1217.png">
            <a:extLst>
              <a:ext uri="{FF2B5EF4-FFF2-40B4-BE49-F238E27FC236}">
                <a16:creationId xmlns:a16="http://schemas.microsoft.com/office/drawing/2014/main" id="{384F5D69-A1BD-426D-BEBB-72A1A621C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340" y="2616291"/>
            <a:ext cx="4400550" cy="29051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content.screencast.com/users/oleg_lucash/folders/Jing/media/df0e2eae-6e1b-484f-a91e-df44e2e6651b/2018-03-18_1218.png">
            <a:extLst>
              <a:ext uri="{FF2B5EF4-FFF2-40B4-BE49-F238E27FC236}">
                <a16:creationId xmlns:a16="http://schemas.microsoft.com/office/drawing/2014/main" id="{A97113C8-4841-4C4A-8641-4AEC6105D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434" y="1673525"/>
            <a:ext cx="33528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761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97457"/>
          </a:xfrm>
        </p:spPr>
        <p:txBody>
          <a:bodyPr>
            <a:normAutofit fontScale="90000"/>
          </a:bodyPr>
          <a:lstStyle/>
          <a:p>
            <a:r>
              <a:rPr lang="en-US" dirty="0"/>
              <a:t>Configuring One-to-One relationship using Fluent </a:t>
            </a:r>
            <a:r>
              <a:rPr lang="en-US" dirty="0" err="1"/>
              <a:t>api</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49" y="1062583"/>
            <a:ext cx="8360076" cy="4242287"/>
          </a:xfrm>
        </p:spPr>
        <p:txBody>
          <a:bodyPr>
            <a:normAutofit/>
          </a:bodyPr>
          <a:lstStyle/>
          <a:p>
            <a:r>
              <a:rPr lang="en-US" sz="1900" dirty="0"/>
              <a:t>When both ends of the relationship are required, use </a:t>
            </a:r>
            <a:r>
              <a:rPr lang="en-US" sz="1900" dirty="0" err="1"/>
              <a:t>WithRequiredPrincipal</a:t>
            </a:r>
            <a:r>
              <a:rPr lang="en-US" sz="1900" dirty="0"/>
              <a:t> or </a:t>
            </a:r>
            <a:r>
              <a:rPr lang="en-US" sz="1900" dirty="0" err="1"/>
              <a:t>WithRequiredDependent</a:t>
            </a:r>
            <a:r>
              <a:rPr lang="en-US" sz="1900" dirty="0"/>
              <a:t> after the </a:t>
            </a:r>
            <a:r>
              <a:rPr lang="en-US" sz="1900" dirty="0" err="1"/>
              <a:t>HasRequired</a:t>
            </a:r>
            <a:r>
              <a:rPr lang="en-US" sz="1900" dirty="0"/>
              <a:t> method.</a:t>
            </a:r>
          </a:p>
          <a:p>
            <a:r>
              <a:rPr lang="en-US" sz="1900" dirty="0" err="1"/>
              <a:t>WithRequiredPrincipal</a:t>
            </a:r>
            <a:r>
              <a:rPr lang="en-US" sz="1900" dirty="0"/>
              <a:t> - The entity type being configured will be the principal in the relationship. The entity type that the relationship targets will be the dependent and contain a foreign key to the principal.</a:t>
            </a:r>
          </a:p>
          <a:p>
            <a:r>
              <a:rPr lang="en-US" sz="1900" dirty="0" err="1"/>
              <a:t>WithRequiredDependent</a:t>
            </a:r>
            <a:r>
              <a:rPr lang="en-US" sz="1900" dirty="0"/>
              <a:t> - The entity type being configured will be the dependent and contain a foreign key to the principal. The entity type that the relationship targets will be the principal in the relationship.</a:t>
            </a:r>
          </a:p>
          <a:p>
            <a:r>
              <a:rPr lang="en-US" sz="1900" dirty="0"/>
              <a:t>In order to configure this kind of relationship you can use one of the 2 ways:</a:t>
            </a:r>
          </a:p>
          <a:p>
            <a:endParaRPr lang="en-US" dirty="0"/>
          </a:p>
          <a:p>
            <a:endParaRPr lang="en-US" dirty="0"/>
          </a:p>
        </p:txBody>
      </p:sp>
      <p:pic>
        <p:nvPicPr>
          <p:cNvPr id="4099" name="Picture 3" descr="https://content.screencast.com/users/oleg_lucash/folders/Jing/media/ec4d3c8e-0755-42d1-a84f-6e65c4b86a62/2018-03-18_1226.png">
            <a:extLst>
              <a:ext uri="{FF2B5EF4-FFF2-40B4-BE49-F238E27FC236}">
                <a16:creationId xmlns:a16="http://schemas.microsoft.com/office/drawing/2014/main" id="{52770534-2F29-4434-B552-3B22FF844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48" y="3792805"/>
            <a:ext cx="37052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content.screencast.com/users/oleg_lucash/folders/Jing/media/ab2becf7-d076-4af3-8a33-a078910a006c/2018-03-18_1241.png">
            <a:extLst>
              <a:ext uri="{FF2B5EF4-FFF2-40B4-BE49-F238E27FC236}">
                <a16:creationId xmlns:a16="http://schemas.microsoft.com/office/drawing/2014/main" id="{97783FA7-AA1F-4D5D-8999-D9B68DED9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792805"/>
            <a:ext cx="449580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174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821767"/>
            <a:ext cx="6858000" cy="1052426"/>
          </a:xfrm>
        </p:spPr>
        <p:txBody>
          <a:bodyPr>
            <a:normAutofit fontScale="90000"/>
          </a:bodyPr>
          <a:lstStyle/>
          <a:p>
            <a:r>
              <a:rPr lang="en-US" sz="4800" b="1" dirty="0"/>
              <a:t>Cascade manipulations and Check constraints</a:t>
            </a:r>
            <a:endParaRPr lang="en-US" dirty="0"/>
          </a:p>
        </p:txBody>
      </p:sp>
    </p:spTree>
    <p:extLst>
      <p:ext uri="{BB962C8B-B14F-4D97-AF65-F5344CB8AC3E}">
        <p14:creationId xmlns:p14="http://schemas.microsoft.com/office/powerpoint/2010/main" val="1540736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Cascade manipulations</a:t>
            </a:r>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a:bodyPr>
          <a:lstStyle/>
          <a:p>
            <a:r>
              <a:rPr lang="en-US" dirty="0"/>
              <a:t>Relational databases need to keep referential integrity, so if we delete a row in a table that other rows are pointing to it via a foreign key then something has to happen to stop referential integrity being lost.</a:t>
            </a:r>
            <a:r>
              <a:rPr lang="en-US" sz="2400" dirty="0">
                <a:solidFill>
                  <a:srgbClr val="000000"/>
                </a:solidFill>
                <a:latin typeface="Consolas" panose="020B0609020204030204" pitchFamily="49" charset="0"/>
              </a:rPr>
              <a:t> </a:t>
            </a:r>
          </a:p>
          <a:p>
            <a:r>
              <a:rPr lang="en-US" dirty="0"/>
              <a:t>There are three ways that you can set a database can keep referential integrity when you delete a principal entity with dependent entities.</a:t>
            </a:r>
          </a:p>
          <a:p>
            <a:pPr lvl="1"/>
            <a:r>
              <a:rPr lang="en-US" dirty="0"/>
              <a:t>You can tell the database server to delete the dependent entities that rely on the principal entity – this is known as cascade deletes.</a:t>
            </a:r>
          </a:p>
          <a:p>
            <a:pPr marL="342900" lvl="1" indent="0">
              <a:buNone/>
            </a:pPr>
            <a:r>
              <a:rPr lang="en-US" dirty="0"/>
              <a:t>• You can tell database server can set the foreign keys of the dependent entities to null, if the column allows that.</a:t>
            </a:r>
          </a:p>
          <a:p>
            <a:pPr lvl="1"/>
            <a:r>
              <a:rPr lang="en-US" dirty="0"/>
              <a:t>If neither of those rules are set up, then the database server will raise an error if you try to delete a principal entity with dependent entities.</a:t>
            </a:r>
            <a:endParaRPr lang="en-US" sz="1100" dirty="0"/>
          </a:p>
        </p:txBody>
      </p:sp>
    </p:spTree>
    <p:extLst>
      <p:ext uri="{BB962C8B-B14F-4D97-AF65-F5344CB8AC3E}">
        <p14:creationId xmlns:p14="http://schemas.microsoft.com/office/powerpoint/2010/main" val="146278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relationships</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61366"/>
            <a:ext cx="7886700" cy="4242287"/>
          </a:xfrm>
        </p:spPr>
        <p:txBody>
          <a:bodyPr>
            <a:normAutofit fontScale="92500"/>
          </a:bodyPr>
          <a:lstStyle/>
          <a:p>
            <a:pPr marL="0" indent="0">
              <a:buNone/>
            </a:pPr>
            <a:r>
              <a:rPr lang="en-US" dirty="0"/>
              <a:t>To ensure these terms are clear:</a:t>
            </a:r>
          </a:p>
          <a:p>
            <a:pPr lvl="1"/>
            <a:r>
              <a:rPr lang="en-US" sz="1900" dirty="0"/>
              <a:t>The </a:t>
            </a:r>
            <a:r>
              <a:rPr lang="en-US" sz="1900" i="1" dirty="0"/>
              <a:t>principal key</a:t>
            </a:r>
            <a:r>
              <a:rPr lang="en-US" sz="1900" dirty="0"/>
              <a:t> refers to either the primary key or the new </a:t>
            </a:r>
            <a:r>
              <a:rPr lang="en-US" sz="1900" i="1" dirty="0"/>
              <a:t>alternate key </a:t>
            </a:r>
            <a:r>
              <a:rPr lang="en-US" sz="1900" dirty="0"/>
              <a:t>which has a unique value per row, which is not the primary key .</a:t>
            </a:r>
          </a:p>
          <a:p>
            <a:pPr lvl="1"/>
            <a:r>
              <a:rPr lang="en-US" sz="1900" dirty="0"/>
              <a:t>The </a:t>
            </a:r>
            <a:r>
              <a:rPr lang="en-US" sz="1900" i="1" dirty="0"/>
              <a:t>foreign key </a:t>
            </a:r>
            <a:r>
              <a:rPr lang="en-US" sz="1900" dirty="0"/>
              <a:t>holds the </a:t>
            </a:r>
            <a:r>
              <a:rPr lang="en-US" sz="1900" i="1" dirty="0"/>
              <a:t>principal key </a:t>
            </a:r>
            <a:r>
              <a:rPr lang="en-US" sz="1900" dirty="0"/>
              <a:t>value(s) of the database row it is linked to (or could be null).</a:t>
            </a:r>
          </a:p>
          <a:p>
            <a:pPr lvl="1"/>
            <a:r>
              <a:rPr lang="en-US" sz="1900" dirty="0"/>
              <a:t>The </a:t>
            </a:r>
            <a:r>
              <a:rPr lang="en-US" sz="1900" i="1" dirty="0"/>
              <a:t>navigational property</a:t>
            </a:r>
            <a:r>
              <a:rPr lang="en-US" sz="1900" dirty="0"/>
              <a:t> refers to the property that contain a single </a:t>
            </a:r>
            <a:r>
              <a:rPr lang="en-US" sz="1900" i="1" dirty="0"/>
              <a:t>entity class</a:t>
            </a:r>
            <a:r>
              <a:rPr lang="en-US" sz="1900" dirty="0"/>
              <a:t>, or collection of </a:t>
            </a:r>
            <a:r>
              <a:rPr lang="en-US" sz="1900" i="1" dirty="0"/>
              <a:t>entity classes</a:t>
            </a:r>
            <a:r>
              <a:rPr lang="en-US" sz="1900" dirty="0"/>
              <a:t>, which EF uses to link </a:t>
            </a:r>
            <a:r>
              <a:rPr lang="en-US" sz="1900" i="1" dirty="0"/>
              <a:t>entity classes</a:t>
            </a:r>
            <a:r>
              <a:rPr lang="en-US" sz="1900" dirty="0"/>
              <a:t>.</a:t>
            </a:r>
          </a:p>
          <a:p>
            <a:pPr lvl="1"/>
            <a:r>
              <a:rPr lang="en-US" sz="1900" dirty="0"/>
              <a:t>A </a:t>
            </a:r>
            <a:r>
              <a:rPr lang="en-US" sz="1900" i="1" dirty="0"/>
              <a:t>principal entity </a:t>
            </a:r>
            <a:r>
              <a:rPr lang="en-US" sz="1900" dirty="0"/>
              <a:t>is the entity that contains the principal key property(s) which the dependent relationship refers to via a foreign key(s).</a:t>
            </a:r>
          </a:p>
          <a:p>
            <a:pPr lvl="1"/>
            <a:r>
              <a:rPr lang="en-US" sz="1900" dirty="0"/>
              <a:t>A </a:t>
            </a:r>
            <a:r>
              <a:rPr lang="en-US" sz="1900" i="1" dirty="0"/>
              <a:t>dependent entity </a:t>
            </a:r>
            <a:r>
              <a:rPr lang="en-US" sz="1900" dirty="0"/>
              <a:t>is the entity that contains the foreign key property(s) which refers to the </a:t>
            </a:r>
            <a:r>
              <a:rPr lang="en-US" sz="1900" i="1" dirty="0"/>
              <a:t>principal entity</a:t>
            </a:r>
            <a:r>
              <a:rPr lang="en-US" sz="1900" dirty="0"/>
              <a:t>.</a:t>
            </a:r>
          </a:p>
          <a:p>
            <a:pPr lvl="1"/>
            <a:r>
              <a:rPr lang="en-US" sz="1900" dirty="0"/>
              <a:t>A </a:t>
            </a:r>
            <a:r>
              <a:rPr lang="en-US" sz="1900" i="1" dirty="0"/>
              <a:t>required relationship </a:t>
            </a:r>
            <a:r>
              <a:rPr lang="en-US" sz="1900" dirty="0"/>
              <a:t>is one where the foreign key is non-nullable, that is, the </a:t>
            </a:r>
            <a:r>
              <a:rPr lang="en-US" sz="1900" i="1" dirty="0"/>
              <a:t>principal entity </a:t>
            </a:r>
            <a:r>
              <a:rPr lang="en-US" sz="1900" dirty="0"/>
              <a:t>must exist.</a:t>
            </a:r>
          </a:p>
          <a:p>
            <a:pPr lvl="1"/>
            <a:r>
              <a:rPr lang="en-US" sz="1900" dirty="0"/>
              <a:t>An </a:t>
            </a:r>
            <a:r>
              <a:rPr lang="en-US" sz="1900" i="1" dirty="0"/>
              <a:t>optional relationship </a:t>
            </a:r>
            <a:r>
              <a:rPr lang="en-US" sz="1900" dirty="0"/>
              <a:t>is one where the foreign key is nullable, that is, the principal entity can be missing.</a:t>
            </a:r>
          </a:p>
          <a:p>
            <a:pPr lvl="1"/>
            <a:endParaRPr lang="en-US" dirty="0"/>
          </a:p>
        </p:txBody>
      </p:sp>
    </p:spTree>
    <p:extLst>
      <p:ext uri="{BB962C8B-B14F-4D97-AF65-F5344CB8AC3E}">
        <p14:creationId xmlns:p14="http://schemas.microsoft.com/office/powerpoint/2010/main" val="2347008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Cascade manipulations</a:t>
            </a:r>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a:bodyPr>
          <a:lstStyle/>
          <a:p>
            <a:pPr marL="0" indent="0">
              <a:buNone/>
            </a:pPr>
            <a:r>
              <a:rPr lang="en-US" sz="2000" dirty="0"/>
              <a:t>Disable cascading</a:t>
            </a:r>
            <a:r>
              <a:rPr lang="en-US" sz="2000" dirty="0">
                <a:solidFill>
                  <a:srgbClr val="000000"/>
                </a:solidFill>
                <a:latin typeface="Consolas" panose="020B0609020204030204" pitchFamily="49" charset="0"/>
              </a:rPr>
              <a:t>:</a:t>
            </a:r>
            <a:endParaRPr lang="en-US" sz="2000" dirty="0">
              <a:solidFill>
                <a:srgbClr val="0000FF"/>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BookConfig</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EntityTypeConfiguration</a:t>
            </a:r>
            <a:r>
              <a:rPr lang="en-US" sz="1600" dirty="0">
                <a:solidFill>
                  <a:srgbClr val="000000"/>
                </a:solidFill>
                <a:latin typeface="Consolas" panose="020B0609020204030204" pitchFamily="49" charset="0"/>
              </a:rPr>
              <a:t>&lt;</a:t>
            </a:r>
            <a:r>
              <a:rPr lang="en-US" sz="1600" dirty="0">
                <a:solidFill>
                  <a:srgbClr val="2B91AF"/>
                </a:solidFill>
                <a:latin typeface="Consolas" panose="020B0609020204030204" pitchFamily="49" charset="0"/>
              </a:rPr>
              <a:t>Book</a:t>
            </a:r>
            <a:r>
              <a:rPr lang="en-US" sz="1600" dirty="0">
                <a:solidFill>
                  <a:srgbClr val="000000"/>
                </a:solidFill>
                <a:latin typeface="Consolas" panose="020B0609020204030204" pitchFamily="49" charset="0"/>
              </a:rPr>
              <a:t>&gt;</a:t>
            </a:r>
          </a:p>
          <a:p>
            <a:pPr marL="0" indent="0">
              <a:buNone/>
            </a:pPr>
            <a:r>
              <a:rPr lang="ru-MD"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BookConfig</a:t>
            </a:r>
            <a:r>
              <a:rPr lang="en-US" sz="1600" dirty="0">
                <a:solidFill>
                  <a:srgbClr val="000000"/>
                </a:solidFill>
                <a:latin typeface="Consolas" panose="020B0609020204030204" pitchFamily="49" charset="0"/>
              </a:rPr>
              <a:t>()</a:t>
            </a:r>
          </a:p>
          <a:p>
            <a:pPr marL="0" indent="0">
              <a:buNone/>
            </a:pPr>
            <a:r>
              <a:rPr lang="ru-MD"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HasMany</a:t>
            </a:r>
            <a:r>
              <a:rPr lang="en-US" sz="1600" dirty="0">
                <a:solidFill>
                  <a:srgbClr val="000000"/>
                </a:solidFill>
                <a:latin typeface="Consolas" panose="020B0609020204030204" pitchFamily="49" charset="0"/>
              </a:rPr>
              <a:t>(x =&gt; </a:t>
            </a:r>
            <a:r>
              <a:rPr lang="en-US" sz="1600" dirty="0" err="1">
                <a:solidFill>
                  <a:srgbClr val="000000"/>
                </a:solidFill>
                <a:latin typeface="Consolas" panose="020B0609020204030204" pitchFamily="49" charset="0"/>
              </a:rPr>
              <a:t>x.Reviews</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WithRequired</a:t>
            </a:r>
            <a:r>
              <a:rPr lang="en-US" sz="1600" dirty="0">
                <a:solidFill>
                  <a:srgbClr val="000000"/>
                </a:solidFill>
                <a:latin typeface="Consolas" panose="020B0609020204030204" pitchFamily="49" charset="0"/>
              </a:rPr>
              <a:t>(x =&gt; </a:t>
            </a:r>
            <a:r>
              <a:rPr lang="en-US" sz="1600" dirty="0" err="1">
                <a:solidFill>
                  <a:srgbClr val="000000"/>
                </a:solidFill>
                <a:latin typeface="Consolas" panose="020B0609020204030204" pitchFamily="49" charset="0"/>
              </a:rPr>
              <a:t>x.Book</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HasForeignKey</a:t>
            </a:r>
            <a:r>
              <a:rPr lang="en-US" sz="1600" dirty="0">
                <a:solidFill>
                  <a:srgbClr val="000000"/>
                </a:solidFill>
                <a:latin typeface="Consolas" panose="020B0609020204030204" pitchFamily="49" charset="0"/>
              </a:rPr>
              <a:t>(x =&gt; </a:t>
            </a:r>
            <a:r>
              <a:rPr lang="en-US" sz="1600" dirty="0" err="1">
                <a:solidFill>
                  <a:srgbClr val="000000"/>
                </a:solidFill>
                <a:latin typeface="Consolas" panose="020B0609020204030204" pitchFamily="49" charset="0"/>
              </a:rPr>
              <a:t>x.BookId</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WillCascadeOnDelete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pPr marL="0" indent="0">
              <a:buNone/>
            </a:pPr>
            <a:r>
              <a:rPr lang="ru-MD" sz="1600" dirty="0">
                <a:solidFill>
                  <a:srgbClr val="000000"/>
                </a:solidFill>
                <a:latin typeface="Consolas" panose="020B0609020204030204" pitchFamily="49" charset="0"/>
              </a:rPr>
              <a:t>        }</a:t>
            </a:r>
          </a:p>
          <a:p>
            <a:pPr marL="0" indent="0">
              <a:buNone/>
            </a:pPr>
            <a:r>
              <a:rPr lang="ru-MD" sz="1600" dirty="0">
                <a:solidFill>
                  <a:srgbClr val="000000"/>
                </a:solidFill>
                <a:latin typeface="Consolas" panose="020B0609020204030204" pitchFamily="49" charset="0"/>
              </a:rPr>
              <a:t>    }</a:t>
            </a:r>
            <a:endParaRPr lang="en-US" sz="1600" dirty="0"/>
          </a:p>
        </p:txBody>
      </p:sp>
    </p:spTree>
    <p:extLst>
      <p:ext uri="{BB962C8B-B14F-4D97-AF65-F5344CB8AC3E}">
        <p14:creationId xmlns:p14="http://schemas.microsoft.com/office/powerpoint/2010/main" val="4133404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Nullability of foreign keys</a:t>
            </a:r>
            <a:endParaRPr lang="en-US" sz="3200" b="1"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a:bodyPr>
          <a:lstStyle/>
          <a:p>
            <a:r>
              <a:rPr lang="en-US" dirty="0"/>
              <a:t>The </a:t>
            </a:r>
            <a:r>
              <a:rPr lang="en-US" i="1" dirty="0"/>
              <a:t>required </a:t>
            </a:r>
            <a:r>
              <a:rPr lang="en-US" dirty="0"/>
              <a:t>or </a:t>
            </a:r>
            <a:r>
              <a:rPr lang="en-US" i="1" dirty="0"/>
              <a:t>optional </a:t>
            </a:r>
            <a:r>
              <a:rPr lang="en-US" dirty="0"/>
              <a:t>status of the relationship also affects what happens when the </a:t>
            </a:r>
            <a:r>
              <a:rPr lang="en-US" i="1" dirty="0"/>
              <a:t>principal entity </a:t>
            </a:r>
            <a:r>
              <a:rPr lang="en-US" dirty="0"/>
              <a:t>is deleted. The default setting of the </a:t>
            </a:r>
            <a:r>
              <a:rPr lang="en-US" dirty="0" err="1"/>
              <a:t>OnDelete</a:t>
            </a:r>
            <a:r>
              <a:rPr lang="en-US" dirty="0"/>
              <a:t> action for each relationship type are as follows</a:t>
            </a:r>
          </a:p>
          <a:p>
            <a:pPr lvl="1"/>
            <a:r>
              <a:rPr lang="en-US" dirty="0"/>
              <a:t>For a </a:t>
            </a:r>
            <a:r>
              <a:rPr lang="en-US" i="1" dirty="0"/>
              <a:t>required relationship, </a:t>
            </a:r>
            <a:r>
              <a:rPr lang="en-US" dirty="0"/>
              <a:t>EF sets the </a:t>
            </a:r>
            <a:r>
              <a:rPr lang="en-US" dirty="0" err="1"/>
              <a:t>OnDelete</a:t>
            </a:r>
            <a:r>
              <a:rPr lang="en-US" dirty="0"/>
              <a:t> action to Cascade, that is, if the </a:t>
            </a:r>
            <a:r>
              <a:rPr lang="en-US" i="1" dirty="0"/>
              <a:t>principal entity </a:t>
            </a:r>
            <a:r>
              <a:rPr lang="en-US" dirty="0"/>
              <a:t>is deleted then the </a:t>
            </a:r>
            <a:r>
              <a:rPr lang="en-US" i="1" dirty="0"/>
              <a:t>dependent entity </a:t>
            </a:r>
            <a:r>
              <a:rPr lang="en-US" dirty="0"/>
              <a:t>will be deleted too.</a:t>
            </a:r>
          </a:p>
          <a:p>
            <a:pPr lvl="1"/>
            <a:r>
              <a:rPr lang="en-US" dirty="0"/>
              <a:t>For an </a:t>
            </a:r>
            <a:r>
              <a:rPr lang="en-US" i="1" dirty="0"/>
              <a:t>optional relationship, </a:t>
            </a:r>
            <a:r>
              <a:rPr lang="en-US" dirty="0"/>
              <a:t>EF sets the </a:t>
            </a:r>
            <a:r>
              <a:rPr lang="en-US" dirty="0" err="1"/>
              <a:t>OnDelete</a:t>
            </a:r>
            <a:r>
              <a:rPr lang="en-US" dirty="0"/>
              <a:t> action to </a:t>
            </a:r>
            <a:r>
              <a:rPr lang="en-US" dirty="0" err="1"/>
              <a:t>ClientSetNull</a:t>
            </a:r>
            <a:r>
              <a:rPr lang="en-US" dirty="0"/>
              <a:t>, that is, if the </a:t>
            </a:r>
            <a:r>
              <a:rPr lang="en-US" i="1" dirty="0"/>
              <a:t>dependent entity </a:t>
            </a:r>
            <a:r>
              <a:rPr lang="en-US" dirty="0"/>
              <a:t>is being </a:t>
            </a:r>
            <a:r>
              <a:rPr lang="en-US" i="1" dirty="0"/>
              <a:t>tracked </a:t>
            </a:r>
            <a:r>
              <a:rPr lang="en-US" dirty="0"/>
              <a:t>then the foreign key will be set to null when the </a:t>
            </a:r>
            <a:r>
              <a:rPr lang="en-US" i="1" dirty="0"/>
              <a:t>principal entity </a:t>
            </a:r>
            <a:r>
              <a:rPr lang="en-US" dirty="0"/>
              <a:t>is deleted. But if the </a:t>
            </a:r>
            <a:r>
              <a:rPr lang="en-US" i="1" dirty="0"/>
              <a:t>dependent entity </a:t>
            </a:r>
            <a:r>
              <a:rPr lang="en-US" dirty="0"/>
              <a:t>is NOT being </a:t>
            </a:r>
            <a:r>
              <a:rPr lang="en-US" i="1" dirty="0"/>
              <a:t>tracked </a:t>
            </a:r>
            <a:r>
              <a:rPr lang="en-US" dirty="0"/>
              <a:t>then the database settings take over, and that is set to Restrict, so the delete will fail in the database, and an exception will be thrown.</a:t>
            </a:r>
            <a:endParaRPr lang="en-US" sz="800" dirty="0"/>
          </a:p>
        </p:txBody>
      </p:sp>
    </p:spTree>
    <p:extLst>
      <p:ext uri="{BB962C8B-B14F-4D97-AF65-F5344CB8AC3E}">
        <p14:creationId xmlns:p14="http://schemas.microsoft.com/office/powerpoint/2010/main" val="2222122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EF Mappings and Database constraints</a:t>
            </a:r>
          </a:p>
        </p:txBody>
      </p:sp>
      <p:sp>
        <p:nvSpPr>
          <p:cNvPr id="3" name="Объект 2"/>
          <p:cNvSpPr>
            <a:spLocks noGrp="1"/>
          </p:cNvSpPr>
          <p:nvPr>
            <p:ph idx="1"/>
          </p:nvPr>
        </p:nvSpPr>
        <p:spPr/>
        <p:txBody>
          <a:bodyPr numCol="1">
            <a:normAutofit/>
          </a:bodyPr>
          <a:lstStyle/>
          <a:p>
            <a:r>
              <a:rPr lang="en-US" sz="2000" dirty="0"/>
              <a:t>Sometimes DB constraints cannot be created from mapping of an entity. </a:t>
            </a:r>
            <a:r>
              <a:rPr lang="en-US" dirty="0"/>
              <a:t>For instance, you cannot add a column CHECK constraint such as Age </a:t>
            </a:r>
            <a:r>
              <a:rPr lang="en-US" dirty="0" err="1"/>
              <a:t>int</a:t>
            </a:r>
            <a:r>
              <a:rPr lang="en-US" dirty="0"/>
              <a:t> CHECK (Age&gt;=18). For this level of control of the database, you need to use a script-based </a:t>
            </a:r>
            <a:r>
              <a:rPr lang="en-US"/>
              <a:t>database schema change </a:t>
            </a:r>
            <a:r>
              <a:rPr lang="en-US" dirty="0"/>
              <a:t>approach</a:t>
            </a:r>
            <a:endParaRPr lang="en-US" sz="2000" dirty="0">
              <a:cs typeface="Courier New" panose="02070309020205020404" pitchFamily="49" charset="0"/>
            </a:endParaRPr>
          </a:p>
        </p:txBody>
      </p:sp>
    </p:spTree>
    <p:extLst>
      <p:ext uri="{BB962C8B-B14F-4D97-AF65-F5344CB8AC3E}">
        <p14:creationId xmlns:p14="http://schemas.microsoft.com/office/powerpoint/2010/main" val="3944678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821767"/>
            <a:ext cx="6858000" cy="1052426"/>
          </a:xfrm>
        </p:spPr>
        <p:txBody>
          <a:bodyPr>
            <a:normAutofit fontScale="90000"/>
          </a:bodyPr>
          <a:lstStyle/>
          <a:p>
            <a:r>
              <a:rPr lang="en-US" dirty="0"/>
              <a:t>Inheritance Strategy in Entity Framework</a:t>
            </a:r>
          </a:p>
        </p:txBody>
      </p:sp>
    </p:spTree>
    <p:extLst>
      <p:ext uri="{BB962C8B-B14F-4D97-AF65-F5344CB8AC3E}">
        <p14:creationId xmlns:p14="http://schemas.microsoft.com/office/powerpoint/2010/main" val="588425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Inheritance in entity framework</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11141"/>
            <a:ext cx="7886700" cy="4242287"/>
          </a:xfrm>
        </p:spPr>
        <p:txBody>
          <a:bodyPr>
            <a:normAutofit/>
          </a:bodyPr>
          <a:lstStyle/>
          <a:p>
            <a:r>
              <a:rPr lang="en-US" dirty="0"/>
              <a:t>Object-oriented techniques include "has a" and "is a" relationships, whereas SQL-based relational model has only a "has a" relationship between tables. SQL database management systems don't support type inheritance.</a:t>
            </a:r>
          </a:p>
          <a:p>
            <a:r>
              <a:rPr lang="en-US" dirty="0"/>
              <a:t>Below are three different approaches to represent an inheritance hierarchy:</a:t>
            </a:r>
          </a:p>
          <a:p>
            <a:pPr>
              <a:buFont typeface="Wingdings" panose="05000000000000000000" pitchFamily="2" charset="2"/>
              <a:buChar char="Ø"/>
            </a:pPr>
            <a:r>
              <a:rPr lang="en-US" b="1" dirty="0"/>
              <a:t>Table per Hierarchy (TPH)</a:t>
            </a:r>
          </a:p>
          <a:p>
            <a:pPr>
              <a:buFont typeface="Wingdings" panose="05000000000000000000" pitchFamily="2" charset="2"/>
              <a:buChar char="Ø"/>
            </a:pPr>
            <a:r>
              <a:rPr lang="en-US" b="1" dirty="0"/>
              <a:t>Table per Type (TPT)</a:t>
            </a:r>
            <a:endParaRPr lang="en-US" dirty="0"/>
          </a:p>
          <a:p>
            <a:pPr>
              <a:buFont typeface="Wingdings" panose="05000000000000000000" pitchFamily="2" charset="2"/>
              <a:buChar char="Ø"/>
            </a:pPr>
            <a:r>
              <a:rPr lang="en-US" b="1" dirty="0"/>
              <a:t>Table per Concrete Class (TPC)</a:t>
            </a:r>
            <a:endParaRPr lang="en-US" dirty="0"/>
          </a:p>
          <a:p>
            <a:endParaRPr lang="en-US" dirty="0"/>
          </a:p>
          <a:p>
            <a:endParaRPr lang="en-US" dirty="0"/>
          </a:p>
        </p:txBody>
      </p:sp>
    </p:spTree>
    <p:extLst>
      <p:ext uri="{BB962C8B-B14F-4D97-AF65-F5344CB8AC3E}">
        <p14:creationId xmlns:p14="http://schemas.microsoft.com/office/powerpoint/2010/main" val="3992464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Mapping Hierarchies</a:t>
            </a:r>
          </a:p>
        </p:txBody>
      </p:sp>
      <p:pic>
        <p:nvPicPr>
          <p:cNvPr id="4" name="Content Placeholder 3">
            <a:extLst>
              <a:ext uri="{FF2B5EF4-FFF2-40B4-BE49-F238E27FC236}">
                <a16:creationId xmlns:a16="http://schemas.microsoft.com/office/drawing/2014/main" id="{57BF27BC-F01C-4E7B-BA97-182FF37CAAD9}"/>
              </a:ext>
            </a:extLst>
          </p:cNvPr>
          <p:cNvPicPr>
            <a:picLocks noGrp="1" noChangeAspect="1"/>
          </p:cNvPicPr>
          <p:nvPr>
            <p:ph idx="1"/>
          </p:nvPr>
        </p:nvPicPr>
        <p:blipFill>
          <a:blip r:embed="rId2"/>
          <a:stretch>
            <a:fillRect/>
          </a:stretch>
        </p:blipFill>
        <p:spPr>
          <a:xfrm>
            <a:off x="2777087" y="1132666"/>
            <a:ext cx="3210263" cy="4144962"/>
          </a:xfrm>
          <a:prstGeom prst="rect">
            <a:avLst/>
          </a:prstGeom>
        </p:spPr>
      </p:pic>
    </p:spTree>
    <p:extLst>
      <p:ext uri="{BB962C8B-B14F-4D97-AF65-F5344CB8AC3E}">
        <p14:creationId xmlns:p14="http://schemas.microsoft.com/office/powerpoint/2010/main" val="222932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Table Per Hierarchy (TPH)</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a:bodyPr>
          <a:lstStyle/>
          <a:p>
            <a:r>
              <a:rPr lang="en-US" sz="2000" dirty="0"/>
              <a:t>This approach suggests one table for the entire class inheritance hierarchy. The table includes a discriminator column which distinguishes between inheritance classes. This is a </a:t>
            </a:r>
            <a:r>
              <a:rPr lang="en-US" sz="2000" b="1" dirty="0"/>
              <a:t>default</a:t>
            </a:r>
            <a:r>
              <a:rPr lang="en-US" sz="2000" dirty="0"/>
              <a:t> inheritance mapping strategy in Entity Framework.</a:t>
            </a:r>
          </a:p>
          <a:p>
            <a:r>
              <a:rPr lang="en-US" dirty="0"/>
              <a:t>Columns for Properties that are not shared across all types need to be nullable, even if they aren't nullable properties. Which means the database is not completely enforcing your null-ability constraints.</a:t>
            </a:r>
          </a:p>
          <a:p>
            <a:r>
              <a:rPr lang="en-US" sz="2000" dirty="0"/>
              <a:t>Supports polymorphic </a:t>
            </a:r>
            <a:r>
              <a:rPr lang="en-US" sz="1800" dirty="0"/>
              <a:t>association</a:t>
            </a:r>
            <a:endParaRPr lang="en-US" sz="2000" dirty="0"/>
          </a:p>
          <a:p>
            <a:endParaRPr lang="en-US" dirty="0"/>
          </a:p>
          <a:p>
            <a:endParaRPr lang="en-US" dirty="0"/>
          </a:p>
        </p:txBody>
      </p:sp>
      <p:pic>
        <p:nvPicPr>
          <p:cNvPr id="6" name="Picture 5">
            <a:extLst>
              <a:ext uri="{FF2B5EF4-FFF2-40B4-BE49-F238E27FC236}">
                <a16:creationId xmlns:a16="http://schemas.microsoft.com/office/drawing/2014/main" id="{481E8D03-D254-4F24-9EBE-EF128A005EE9}"/>
              </a:ext>
            </a:extLst>
          </p:cNvPr>
          <p:cNvPicPr>
            <a:picLocks noChangeAspect="1"/>
          </p:cNvPicPr>
          <p:nvPr/>
        </p:nvPicPr>
        <p:blipFill>
          <a:blip r:embed="rId2"/>
          <a:stretch>
            <a:fillRect/>
          </a:stretch>
        </p:blipFill>
        <p:spPr>
          <a:xfrm>
            <a:off x="628650" y="4004270"/>
            <a:ext cx="3571011" cy="1701202"/>
          </a:xfrm>
          <a:prstGeom prst="rect">
            <a:avLst/>
          </a:prstGeom>
        </p:spPr>
      </p:pic>
      <p:pic>
        <p:nvPicPr>
          <p:cNvPr id="1026" name="Picture 2" descr="https://content.screencast.com/users/oleg_lucash/folders/Jing/media/3abbf872-fdba-4710-addd-bfb3bc0be2e5/2018-03-24_1540.png">
            <a:extLst>
              <a:ext uri="{FF2B5EF4-FFF2-40B4-BE49-F238E27FC236}">
                <a16:creationId xmlns:a16="http://schemas.microsoft.com/office/drawing/2014/main" id="{2108BF7E-19AC-4D6A-B32D-CA2E0F51A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661" y="4050282"/>
            <a:ext cx="49434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194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Polymorphic</a:t>
            </a:r>
            <a:r>
              <a:rPr lang="en-US" sz="3200" i="1" dirty="0"/>
              <a:t> </a:t>
            </a:r>
            <a:r>
              <a:rPr lang="en-US" sz="3200" dirty="0"/>
              <a:t>query in tph</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a:bodyPr>
          <a:lstStyle/>
          <a:p>
            <a:r>
              <a:rPr lang="en-US" dirty="0"/>
              <a:t> </a:t>
            </a:r>
            <a:r>
              <a:rPr lang="en-US" i="1" dirty="0"/>
              <a:t>Polymorphic query </a:t>
            </a:r>
            <a:r>
              <a:rPr lang="en-US" dirty="0"/>
              <a:t>— is query for instances of a class and all instances of its subclasses</a:t>
            </a:r>
          </a:p>
          <a:p>
            <a:endParaRPr lang="en-US" dirty="0"/>
          </a:p>
          <a:p>
            <a:endParaRPr lang="en-US" dirty="0"/>
          </a:p>
          <a:p>
            <a:endParaRPr lang="en-US" dirty="0"/>
          </a:p>
          <a:p>
            <a:pPr marL="0" indent="0" algn="just">
              <a:buNone/>
            </a:pPr>
            <a:r>
              <a:rPr lang="en-US" sz="1200" dirty="0">
                <a:latin typeface="Courier New" panose="02070309020205020404" pitchFamily="49" charset="0"/>
                <a:cs typeface="Courier New" panose="02070309020205020404" pitchFamily="49" charset="0"/>
              </a:rPr>
              <a:t>SELECT </a:t>
            </a:r>
          </a:p>
          <a:p>
            <a:pPr marL="0" indent="0" algn="just">
              <a:buNone/>
            </a:pPr>
            <a:r>
              <a:rPr lang="en-US" sz="1200" dirty="0">
                <a:latin typeface="Courier New" panose="02070309020205020404" pitchFamily="49" charset="0"/>
                <a:cs typeface="Courier New" panose="02070309020205020404" pitchFamily="49" charset="0"/>
              </a:rPr>
              <a:t>    [Extent1].[Discriminator] AS [Discriminator], </a:t>
            </a:r>
          </a:p>
          <a:p>
            <a:pPr marL="0" indent="0" algn="just">
              <a:buNone/>
            </a:pPr>
            <a:r>
              <a:rPr lang="en-US" sz="1200" dirty="0">
                <a:latin typeface="Courier New" panose="02070309020205020404" pitchFamily="49" charset="0"/>
                <a:cs typeface="Courier New" panose="02070309020205020404" pitchFamily="49" charset="0"/>
              </a:rPr>
              <a:t>    [Extent1].[Id] AS [Id], </a:t>
            </a:r>
          </a:p>
          <a:p>
            <a:pPr marL="0" indent="0" algn="just">
              <a:buNone/>
            </a:pPr>
            <a:r>
              <a:rPr lang="en-US" sz="1200" dirty="0">
                <a:latin typeface="Courier New" panose="02070309020205020404" pitchFamily="49" charset="0"/>
                <a:cs typeface="Courier New" panose="02070309020205020404" pitchFamily="49" charset="0"/>
              </a:rPr>
              <a:t>    [Extent1].[Amount] AS [Amount], </a:t>
            </a:r>
          </a:p>
          <a:p>
            <a:pPr marL="0" indent="0" algn="just">
              <a:buNone/>
            </a:pPr>
            <a:r>
              <a:rPr lang="en-US" sz="1200" dirty="0">
                <a:latin typeface="Courier New" panose="02070309020205020404" pitchFamily="49" charset="0"/>
                <a:cs typeface="Courier New" panose="02070309020205020404" pitchFamily="49" charset="0"/>
              </a:rPr>
              <a:t>    [Extent1].[</a:t>
            </a:r>
            <a:r>
              <a:rPr lang="en-US" sz="1200" dirty="0" err="1">
                <a:latin typeface="Courier New" panose="02070309020205020404" pitchFamily="49" charset="0"/>
                <a:cs typeface="Courier New" panose="02070309020205020404" pitchFamily="49" charset="0"/>
              </a:rPr>
              <a:t>ReceiptCode</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ReceiptCode</a:t>
            </a:r>
            <a:r>
              <a:rPr lang="en-US" sz="1200" dirty="0">
                <a:latin typeface="Courier New" panose="02070309020205020404" pitchFamily="49" charset="0"/>
                <a:cs typeface="Courier New" panose="02070309020205020404" pitchFamily="49" charset="0"/>
              </a:rPr>
              <a:t>], </a:t>
            </a:r>
          </a:p>
          <a:p>
            <a:pPr marL="0" indent="0" algn="just">
              <a:buNone/>
            </a:pPr>
            <a:r>
              <a:rPr lang="en-US" sz="1200" dirty="0">
                <a:latin typeface="Courier New" panose="02070309020205020404" pitchFamily="49" charset="0"/>
                <a:cs typeface="Courier New" panose="02070309020205020404" pitchFamily="49" charset="0"/>
              </a:rPr>
              <a:t>    [Extent1].[</a:t>
            </a:r>
            <a:r>
              <a:rPr lang="en-US" sz="1200" dirty="0" err="1">
                <a:latin typeface="Courier New" panose="02070309020205020404" pitchFamily="49" charset="0"/>
                <a:cs typeface="Courier New" panose="02070309020205020404" pitchFamily="49" charset="0"/>
              </a:rPr>
              <a:t>NumberOfBills</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NumberOfBills</a:t>
            </a:r>
            <a:r>
              <a:rPr lang="en-US" sz="1200" dirty="0">
                <a:latin typeface="Courier New" panose="02070309020205020404" pitchFamily="49" charset="0"/>
                <a:cs typeface="Courier New" panose="02070309020205020404" pitchFamily="49" charset="0"/>
              </a:rPr>
              <a:t>]</a:t>
            </a:r>
          </a:p>
          <a:p>
            <a:pPr marL="0" indent="0" algn="just">
              <a:buNone/>
            </a:pPr>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dbo</a:t>
            </a:r>
            <a:r>
              <a:rPr lang="en-US" sz="1200" dirty="0">
                <a:latin typeface="Courier New" panose="02070309020205020404" pitchFamily="49" charset="0"/>
                <a:cs typeface="Courier New" panose="02070309020205020404" pitchFamily="49" charset="0"/>
              </a:rPr>
              <a:t>].[Payments] AS [Extent1]</a:t>
            </a:r>
          </a:p>
          <a:p>
            <a:pPr marL="0" indent="0" algn="just">
              <a:buNone/>
            </a:pPr>
            <a:r>
              <a:rPr lang="en-US" sz="1200" dirty="0">
                <a:latin typeface="Courier New" panose="02070309020205020404" pitchFamily="49" charset="0"/>
                <a:cs typeface="Courier New" panose="02070309020205020404" pitchFamily="49" charset="0"/>
              </a:rPr>
              <a:t>    WHERE [Extent1].[Discriminator] IN (N'</a:t>
            </a:r>
            <a:r>
              <a:rPr lang="en-US" sz="1200" dirty="0" err="1">
                <a:latin typeface="Courier New" panose="02070309020205020404" pitchFamily="49" charset="0"/>
                <a:cs typeface="Courier New" panose="02070309020205020404" pitchFamily="49" charset="0"/>
              </a:rPr>
              <a:t>PaymentCard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N'PaymentCash</a:t>
            </a:r>
            <a:r>
              <a:rPr lang="en-US" sz="1200" dirty="0">
                <a:latin typeface="Courier New" panose="02070309020205020404" pitchFamily="49" charset="0"/>
                <a:cs typeface="Courier New" panose="02070309020205020404" pitchFamily="49" charset="0"/>
              </a:rPr>
              <a:t>')</a:t>
            </a:r>
            <a:endParaRPr lang="en-US" sz="1200" dirty="0"/>
          </a:p>
        </p:txBody>
      </p:sp>
      <p:sp>
        <p:nvSpPr>
          <p:cNvPr id="3" name="Rectangle 2">
            <a:extLst>
              <a:ext uri="{FF2B5EF4-FFF2-40B4-BE49-F238E27FC236}">
                <a16:creationId xmlns:a16="http://schemas.microsoft.com/office/drawing/2014/main" id="{3C202CB3-B2BF-4DDC-861C-3252C2F91CD7}"/>
              </a:ext>
            </a:extLst>
          </p:cNvPr>
          <p:cNvSpPr/>
          <p:nvPr/>
        </p:nvSpPr>
        <p:spPr>
          <a:xfrm>
            <a:off x="845389" y="1792235"/>
            <a:ext cx="7886700" cy="1015663"/>
          </a:xfrm>
          <a:prstGeom prst="rect">
            <a:avLst/>
          </a:prstGeom>
        </p:spPr>
        <p:txBody>
          <a:bodyPr wrap="square">
            <a:spAutoFit/>
          </a:bodyPr>
          <a:lstStyle/>
          <a:p>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TestMethod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PolymorphicQuery</a:t>
            </a:r>
            <a:r>
              <a:rPr lang="en-US" sz="1200" dirty="0">
                <a:solidFill>
                  <a:srgbClr val="000000"/>
                </a:solidFill>
                <a:latin typeface="Consolas" panose="020B0609020204030204" pitchFamily="49" charset="0"/>
              </a:rPr>
              <a:t>()</a:t>
            </a:r>
          </a:p>
          <a:p>
            <a:r>
              <a:rPr lang="ru-MD"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query = </a:t>
            </a:r>
            <a:r>
              <a:rPr lang="en-US" sz="1200" dirty="0" err="1">
                <a:solidFill>
                  <a:srgbClr val="000000"/>
                </a:solidFill>
                <a:latin typeface="Consolas" panose="020B0609020204030204" pitchFamily="49" charset="0"/>
              </a:rPr>
              <a:t>ShopContext.Payments.ToList</a:t>
            </a:r>
            <a:r>
              <a:rPr lang="en-US" sz="1200" dirty="0">
                <a:solidFill>
                  <a:srgbClr val="000000"/>
                </a:solidFill>
                <a:latin typeface="Consolas" panose="020B0609020204030204" pitchFamily="49" charset="0"/>
              </a:rPr>
              <a:t>();</a:t>
            </a:r>
          </a:p>
          <a:p>
            <a:r>
              <a:rPr lang="ru-MD" sz="1200" dirty="0">
                <a:solidFill>
                  <a:srgbClr val="000000"/>
                </a:solidFill>
                <a:latin typeface="Consolas" panose="020B0609020204030204" pitchFamily="49" charset="0"/>
              </a:rPr>
              <a:t>        }</a:t>
            </a:r>
            <a:endParaRPr lang="ru-MD" sz="1200" dirty="0"/>
          </a:p>
        </p:txBody>
      </p:sp>
    </p:spTree>
    <p:extLst>
      <p:ext uri="{BB962C8B-B14F-4D97-AF65-F5344CB8AC3E}">
        <p14:creationId xmlns:p14="http://schemas.microsoft.com/office/powerpoint/2010/main" val="1050099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Non-polymorphic query</a:t>
            </a:r>
            <a:r>
              <a:rPr lang="en-US" sz="3200" dirty="0"/>
              <a:t> in tph</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a:bodyPr>
          <a:lstStyle/>
          <a:p>
            <a:r>
              <a:rPr lang="en-US" dirty="0"/>
              <a:t> </a:t>
            </a:r>
            <a:r>
              <a:rPr lang="en-US" i="1" dirty="0"/>
              <a:t>Non-polymorphic query</a:t>
            </a:r>
            <a:r>
              <a:rPr lang="en-US" dirty="0"/>
              <a:t> is query whose polymorphism is restricted and only returns instances of a particular subclass.</a:t>
            </a:r>
          </a:p>
          <a:p>
            <a:endParaRPr lang="en-US" dirty="0"/>
          </a:p>
          <a:p>
            <a:endParaRPr lang="en-US" dirty="0"/>
          </a:p>
          <a:p>
            <a:endParaRPr lang="en-US" dirty="0"/>
          </a:p>
          <a:p>
            <a:pPr marL="0" indent="0" algn="just">
              <a:buNone/>
            </a:pPr>
            <a:endParaRPr lang="en-US" sz="1200" dirty="0">
              <a:latin typeface="Courier New" panose="02070309020205020404" pitchFamily="49" charset="0"/>
              <a:cs typeface="Courier New" panose="02070309020205020404" pitchFamily="49" charset="0"/>
            </a:endParaRPr>
          </a:p>
          <a:p>
            <a:pPr marL="0" indent="0" algn="just">
              <a:buNone/>
            </a:pPr>
            <a:r>
              <a:rPr lang="en-US" sz="1200" dirty="0">
                <a:latin typeface="Courier New" panose="02070309020205020404" pitchFamily="49" charset="0"/>
                <a:cs typeface="Courier New" panose="02070309020205020404" pitchFamily="49" charset="0"/>
              </a:rPr>
              <a:t>SELECT </a:t>
            </a:r>
          </a:p>
          <a:p>
            <a:pPr marL="0" indent="0" algn="just">
              <a:buNone/>
            </a:pPr>
            <a:r>
              <a:rPr lang="en-US" sz="1200" dirty="0">
                <a:latin typeface="Courier New" panose="02070309020205020404" pitchFamily="49" charset="0"/>
                <a:cs typeface="Courier New" panose="02070309020205020404" pitchFamily="49" charset="0"/>
              </a:rPr>
              <a:t>    '0X0X' AS [C1], </a:t>
            </a:r>
          </a:p>
          <a:p>
            <a:pPr marL="0" indent="0" algn="just">
              <a:buNone/>
            </a:pPr>
            <a:r>
              <a:rPr lang="en-US" sz="1200" dirty="0">
                <a:latin typeface="Courier New" panose="02070309020205020404" pitchFamily="49" charset="0"/>
                <a:cs typeface="Courier New" panose="02070309020205020404" pitchFamily="49" charset="0"/>
              </a:rPr>
              <a:t>    [Extent1].[Id] AS [Id], </a:t>
            </a:r>
          </a:p>
          <a:p>
            <a:pPr marL="0" indent="0" algn="just">
              <a:buNone/>
            </a:pPr>
            <a:r>
              <a:rPr lang="en-US" sz="1200" dirty="0">
                <a:latin typeface="Courier New" panose="02070309020205020404" pitchFamily="49" charset="0"/>
                <a:cs typeface="Courier New" panose="02070309020205020404" pitchFamily="49" charset="0"/>
              </a:rPr>
              <a:t>    [Extent1].[Amount] AS [Amount], </a:t>
            </a:r>
          </a:p>
          <a:p>
            <a:pPr marL="0" indent="0" algn="just">
              <a:buNone/>
            </a:pPr>
            <a:r>
              <a:rPr lang="en-US" sz="1200" dirty="0">
                <a:latin typeface="Courier New" panose="02070309020205020404" pitchFamily="49" charset="0"/>
                <a:cs typeface="Courier New" panose="02070309020205020404" pitchFamily="49" charset="0"/>
              </a:rPr>
              <a:t>    [Extent1].[</a:t>
            </a:r>
            <a:r>
              <a:rPr lang="en-US" sz="1200" dirty="0" err="1">
                <a:latin typeface="Courier New" panose="02070309020205020404" pitchFamily="49" charset="0"/>
                <a:cs typeface="Courier New" panose="02070309020205020404" pitchFamily="49" charset="0"/>
              </a:rPr>
              <a:t>ReceiptCode</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ReceiptCode</a:t>
            </a:r>
            <a:r>
              <a:rPr lang="en-US" sz="1200" dirty="0">
                <a:latin typeface="Courier New" panose="02070309020205020404" pitchFamily="49" charset="0"/>
                <a:cs typeface="Courier New" panose="02070309020205020404" pitchFamily="49" charset="0"/>
              </a:rPr>
              <a:t>]</a:t>
            </a:r>
          </a:p>
          <a:p>
            <a:pPr marL="0" indent="0" algn="just">
              <a:buNone/>
            </a:pPr>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dbo</a:t>
            </a:r>
            <a:r>
              <a:rPr lang="en-US" sz="1200" dirty="0">
                <a:latin typeface="Courier New" panose="02070309020205020404" pitchFamily="49" charset="0"/>
                <a:cs typeface="Courier New" panose="02070309020205020404" pitchFamily="49" charset="0"/>
              </a:rPr>
              <a:t>].[Payments] AS [Extent1]</a:t>
            </a:r>
          </a:p>
          <a:p>
            <a:pPr marL="0" indent="0" algn="just">
              <a:buNone/>
            </a:pPr>
            <a:r>
              <a:rPr lang="en-US" sz="1200" dirty="0">
                <a:latin typeface="Courier New" panose="02070309020205020404" pitchFamily="49" charset="0"/>
                <a:cs typeface="Courier New" panose="02070309020205020404" pitchFamily="49" charset="0"/>
              </a:rPr>
              <a:t>    WHERE [Extent1].[Discriminator] = </a:t>
            </a:r>
            <a:r>
              <a:rPr lang="en-US" sz="1200" dirty="0" err="1">
                <a:latin typeface="Courier New" panose="02070309020205020404" pitchFamily="49" charset="0"/>
                <a:cs typeface="Courier New" panose="02070309020205020404" pitchFamily="49" charset="0"/>
              </a:rPr>
              <a:t>N'PaymentCard</a:t>
            </a:r>
            <a:r>
              <a:rPr lang="en-US" sz="1200" dirty="0">
                <a:latin typeface="Courier New" panose="02070309020205020404" pitchFamily="49" charset="0"/>
                <a:cs typeface="Courier New" panose="02070309020205020404" pitchFamily="49" charset="0"/>
              </a:rPr>
              <a:t>'</a:t>
            </a:r>
            <a:endParaRPr lang="en-US" sz="1200" dirty="0"/>
          </a:p>
        </p:txBody>
      </p:sp>
      <p:sp>
        <p:nvSpPr>
          <p:cNvPr id="3" name="Rectangle 2">
            <a:extLst>
              <a:ext uri="{FF2B5EF4-FFF2-40B4-BE49-F238E27FC236}">
                <a16:creationId xmlns:a16="http://schemas.microsoft.com/office/drawing/2014/main" id="{7B94600E-FBEC-4934-BCCE-D6E81C89E2AA}"/>
              </a:ext>
            </a:extLst>
          </p:cNvPr>
          <p:cNvSpPr/>
          <p:nvPr/>
        </p:nvSpPr>
        <p:spPr>
          <a:xfrm>
            <a:off x="802257" y="1809012"/>
            <a:ext cx="7713093" cy="1015663"/>
          </a:xfrm>
          <a:prstGeom prst="rect">
            <a:avLst/>
          </a:prstGeom>
        </p:spPr>
        <p:txBody>
          <a:bodyPr wrap="square">
            <a:spAutoFit/>
          </a:bodyPr>
          <a:lstStyle/>
          <a:p>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TestMethod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NonPolymorphicQuery</a:t>
            </a:r>
            <a:r>
              <a:rPr lang="en-US" sz="1200" dirty="0">
                <a:solidFill>
                  <a:srgbClr val="000000"/>
                </a:solidFill>
                <a:latin typeface="Consolas" panose="020B0609020204030204" pitchFamily="49" charset="0"/>
              </a:rPr>
              <a:t>()</a:t>
            </a:r>
          </a:p>
          <a:p>
            <a:r>
              <a:rPr lang="ru-MD"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query = </a:t>
            </a:r>
            <a:r>
              <a:rPr lang="en-US" sz="1200" dirty="0" err="1">
                <a:solidFill>
                  <a:srgbClr val="000000"/>
                </a:solidFill>
                <a:latin typeface="Consolas" panose="020B0609020204030204" pitchFamily="49" charset="0"/>
              </a:rPr>
              <a:t>ShopContext.Payments.OfType</a:t>
            </a:r>
            <a:r>
              <a:rPr lang="en-US" sz="1200" dirty="0">
                <a:solidFill>
                  <a:srgbClr val="000000"/>
                </a:solidFill>
                <a:latin typeface="Consolas" panose="020B0609020204030204" pitchFamily="49" charset="0"/>
              </a:rPr>
              <a:t>&lt;</a:t>
            </a:r>
            <a:r>
              <a:rPr lang="en-US" sz="1200" dirty="0" err="1">
                <a:solidFill>
                  <a:srgbClr val="2B91AF"/>
                </a:solidFill>
                <a:latin typeface="Consolas" panose="020B0609020204030204" pitchFamily="49" charset="0"/>
              </a:rPr>
              <a:t>PaymentCard</a:t>
            </a:r>
            <a:r>
              <a:rPr lang="en-US" sz="1200" dirty="0">
                <a:solidFill>
                  <a:srgbClr val="000000"/>
                </a:solidFill>
                <a:latin typeface="Consolas" panose="020B0609020204030204" pitchFamily="49" charset="0"/>
              </a:rPr>
              <a:t>&gt;().</a:t>
            </a:r>
            <a:r>
              <a:rPr lang="en-US" sz="1200" dirty="0" err="1">
                <a:solidFill>
                  <a:srgbClr val="000000"/>
                </a:solidFill>
                <a:latin typeface="Consolas" panose="020B0609020204030204" pitchFamily="49" charset="0"/>
              </a:rPr>
              <a:t>ToList</a:t>
            </a:r>
            <a:r>
              <a:rPr lang="en-US" sz="1200" dirty="0">
                <a:solidFill>
                  <a:srgbClr val="000000"/>
                </a:solidFill>
                <a:latin typeface="Consolas" panose="020B0609020204030204" pitchFamily="49" charset="0"/>
              </a:rPr>
              <a:t>();</a:t>
            </a:r>
          </a:p>
          <a:p>
            <a:r>
              <a:rPr lang="ru-MD" sz="1200" dirty="0">
                <a:solidFill>
                  <a:srgbClr val="000000"/>
                </a:solidFill>
                <a:latin typeface="Consolas" panose="020B0609020204030204" pitchFamily="49" charset="0"/>
              </a:rPr>
              <a:t>        }</a:t>
            </a:r>
            <a:endParaRPr lang="ru-MD" sz="1200" dirty="0"/>
          </a:p>
        </p:txBody>
      </p:sp>
    </p:spTree>
    <p:extLst>
      <p:ext uri="{BB962C8B-B14F-4D97-AF65-F5344CB8AC3E}">
        <p14:creationId xmlns:p14="http://schemas.microsoft.com/office/powerpoint/2010/main" val="1663653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Polymorphic </a:t>
            </a:r>
            <a:r>
              <a:rPr lang="en-US" sz="3200" dirty="0"/>
              <a:t>association</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a:bodyPr>
          <a:lstStyle/>
          <a:p>
            <a:r>
              <a:rPr lang="en-US" dirty="0"/>
              <a:t> A </a:t>
            </a:r>
            <a:r>
              <a:rPr lang="en-US" i="1" dirty="0"/>
              <a:t>polymorphic association</a:t>
            </a:r>
            <a:r>
              <a:rPr lang="en-US" dirty="0"/>
              <a:t> is an association to a base class, hence to all classes in the hierarchy with dynamic resolution of the concrete class at runtime.</a:t>
            </a:r>
          </a:p>
          <a:p>
            <a:endParaRPr lang="en-US" dirty="0"/>
          </a:p>
          <a:p>
            <a:endParaRPr lang="en-US" dirty="0"/>
          </a:p>
          <a:p>
            <a:pPr marL="0" indent="0" algn="just">
              <a:buNone/>
            </a:pPr>
            <a:endParaRPr lang="en-US" sz="12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7B94600E-FBEC-4934-BCCE-D6E81C89E2AA}"/>
              </a:ext>
            </a:extLst>
          </p:cNvPr>
          <p:cNvSpPr/>
          <p:nvPr/>
        </p:nvSpPr>
        <p:spPr>
          <a:xfrm>
            <a:off x="802257" y="2059178"/>
            <a:ext cx="7713093" cy="3754874"/>
          </a:xfrm>
          <a:prstGeom prst="rect">
            <a:avLst/>
          </a:prstGeom>
        </p:spPr>
        <p:txBody>
          <a:bodyPr wrap="square">
            <a:spAutoFit/>
          </a:bodyPr>
          <a:lstStyle/>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class</a:t>
            </a:r>
            <a:r>
              <a:rPr lang="en-US" sz="950" dirty="0">
                <a:solidFill>
                  <a:srgbClr val="000000"/>
                </a:solidFill>
                <a:latin typeface="Consolas" panose="020B0609020204030204" pitchFamily="49" charset="0"/>
              </a:rPr>
              <a:t> </a:t>
            </a:r>
            <a:r>
              <a:rPr lang="en-US" sz="950" dirty="0">
                <a:solidFill>
                  <a:srgbClr val="2B91AF"/>
                </a:solidFill>
                <a:latin typeface="Consolas" panose="020B0609020204030204" pitchFamily="49" charset="0"/>
              </a:rPr>
              <a:t>User</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ru-MD" sz="950" dirty="0">
                <a:solidFill>
                  <a:srgbClr val="000000"/>
                </a:solidFill>
                <a:latin typeface="Consolas" panose="020B0609020204030204" pitchFamily="49" charset="0"/>
              </a:rPr>
              <a:t>{</a:t>
            </a:r>
            <a:endParaRPr lang="en-US" sz="950" dirty="0">
              <a:solidFill>
                <a:srgbClr val="000000"/>
              </a:solidFill>
              <a:latin typeface="Consolas" panose="020B0609020204030204" pitchFamily="49" charset="0"/>
            </a:endParaRPr>
          </a:p>
          <a:p>
            <a:r>
              <a:rPr lang="en-US" sz="950" dirty="0">
                <a:solidFill>
                  <a:srgbClr val="0000FF"/>
                </a:solidFill>
                <a:latin typeface="Consolas" panose="020B0609020204030204" pitchFamily="49" charset="0"/>
              </a:rPr>
              <a:t>        public</a:t>
            </a:r>
            <a:r>
              <a:rPr lang="en-US" sz="950" dirty="0">
                <a:solidFill>
                  <a:srgbClr val="000000"/>
                </a:solidFill>
                <a:latin typeface="Consolas" panose="020B0609020204030204" pitchFamily="49" charset="0"/>
              </a:rPr>
              <a:t> </a:t>
            </a:r>
            <a:r>
              <a:rPr lang="en-US" sz="950" dirty="0" err="1">
                <a:solidFill>
                  <a:srgbClr val="0000FF"/>
                </a:solidFill>
                <a:latin typeface="Consolas" panose="020B0609020204030204" pitchFamily="49" charset="0"/>
              </a:rPr>
              <a:t>int</a:t>
            </a:r>
            <a:r>
              <a:rPr lang="en-US" sz="950" dirty="0">
                <a:solidFill>
                  <a:srgbClr val="000000"/>
                </a:solidFill>
                <a:latin typeface="Consolas" panose="020B0609020204030204" pitchFamily="49" charset="0"/>
              </a:rPr>
              <a:t> Id { </a:t>
            </a:r>
            <a:r>
              <a:rPr lang="en-US" sz="950" dirty="0">
                <a:solidFill>
                  <a:srgbClr val="0000FF"/>
                </a:solidFill>
                <a:latin typeface="Consolas" panose="020B0609020204030204" pitchFamily="49" charset="0"/>
              </a:rPr>
              <a:t>get</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set</a:t>
            </a:r>
            <a:r>
              <a:rPr lang="en-US" sz="950" dirty="0">
                <a:solidFill>
                  <a:srgbClr val="000000"/>
                </a:solidFill>
                <a:latin typeface="Consolas" panose="020B0609020204030204" pitchFamily="49" charset="0"/>
              </a:rPr>
              <a:t>; }</a:t>
            </a:r>
            <a:endParaRPr lang="ru-MD"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string</a:t>
            </a:r>
            <a:r>
              <a:rPr lang="en-US" sz="950" dirty="0">
                <a:solidFill>
                  <a:srgbClr val="000000"/>
                </a:solidFill>
                <a:latin typeface="Consolas" panose="020B0609020204030204" pitchFamily="49" charset="0"/>
              </a:rPr>
              <a:t> FirstName { </a:t>
            </a:r>
            <a:r>
              <a:rPr lang="en-US" sz="950" dirty="0">
                <a:solidFill>
                  <a:srgbClr val="0000FF"/>
                </a:solidFill>
                <a:latin typeface="Consolas" panose="020B0609020204030204" pitchFamily="49" charset="0"/>
              </a:rPr>
              <a:t>get</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set</a:t>
            </a:r>
            <a:r>
              <a:rPr lang="en-US" sz="950" dirty="0">
                <a:solidFill>
                  <a:srgbClr val="000000"/>
                </a:solidFill>
                <a:latin typeface="Consolas" panose="020B0609020204030204" pitchFamily="49" charset="0"/>
              </a:rPr>
              <a:t>; }</a:t>
            </a:r>
            <a:endParaRPr lang="ru-MD"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string</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LastName</a:t>
            </a:r>
            <a:r>
              <a:rPr lang="en-US" sz="950" dirty="0">
                <a:solidFill>
                  <a:srgbClr val="000000"/>
                </a:solidFill>
                <a:latin typeface="Consolas" panose="020B0609020204030204" pitchFamily="49" charset="0"/>
              </a:rPr>
              <a:t> { </a:t>
            </a:r>
            <a:r>
              <a:rPr lang="en-US" sz="950" dirty="0">
                <a:solidFill>
                  <a:srgbClr val="0000FF"/>
                </a:solidFill>
                <a:latin typeface="Consolas" panose="020B0609020204030204" pitchFamily="49" charset="0"/>
              </a:rPr>
              <a:t>get</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set</a:t>
            </a:r>
            <a:r>
              <a:rPr lang="en-US" sz="950" dirty="0">
                <a:solidFill>
                  <a:srgbClr val="000000"/>
                </a:solidFill>
                <a:latin typeface="Consolas" panose="020B0609020204030204" pitchFamily="49" charset="0"/>
              </a:rPr>
              <a:t>; }</a:t>
            </a:r>
            <a:endParaRPr lang="ru-MD"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err="1">
                <a:solidFill>
                  <a:srgbClr val="0000FF"/>
                </a:solidFill>
                <a:latin typeface="Consolas" panose="020B0609020204030204" pitchFamily="49" charset="0"/>
              </a:rPr>
              <a:t>int</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PaymentId</a:t>
            </a:r>
            <a:r>
              <a:rPr lang="en-US" sz="950" dirty="0">
                <a:solidFill>
                  <a:srgbClr val="000000"/>
                </a:solidFill>
                <a:latin typeface="Consolas" panose="020B0609020204030204" pitchFamily="49" charset="0"/>
              </a:rPr>
              <a:t> { </a:t>
            </a:r>
            <a:r>
              <a:rPr lang="en-US" sz="950" dirty="0">
                <a:solidFill>
                  <a:srgbClr val="0000FF"/>
                </a:solidFill>
                <a:latin typeface="Consolas" panose="020B0609020204030204" pitchFamily="49" charset="0"/>
              </a:rPr>
              <a:t>get</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set</a:t>
            </a:r>
            <a:r>
              <a:rPr lang="en-US" sz="950" dirty="0">
                <a:solidFill>
                  <a:srgbClr val="000000"/>
                </a:solidFill>
                <a:latin typeface="Consolas" panose="020B0609020204030204" pitchFamily="49" charset="0"/>
              </a:rPr>
              <a:t>; }</a:t>
            </a:r>
            <a:endParaRPr lang="ru-MD"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virtual</a:t>
            </a:r>
            <a:r>
              <a:rPr lang="en-US" sz="950" dirty="0">
                <a:solidFill>
                  <a:srgbClr val="000000"/>
                </a:solidFill>
                <a:latin typeface="Consolas" panose="020B0609020204030204" pitchFamily="49" charset="0"/>
              </a:rPr>
              <a:t> </a:t>
            </a:r>
            <a:r>
              <a:rPr lang="en-US" sz="950" dirty="0">
                <a:solidFill>
                  <a:srgbClr val="2B91AF"/>
                </a:solidFill>
                <a:latin typeface="Consolas" panose="020B0609020204030204" pitchFamily="49" charset="0"/>
              </a:rPr>
              <a:t>Payment</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Payment</a:t>
            </a:r>
            <a:r>
              <a:rPr lang="en-US" sz="950" dirty="0">
                <a:solidFill>
                  <a:srgbClr val="000000"/>
                </a:solidFill>
                <a:latin typeface="Consolas" panose="020B0609020204030204" pitchFamily="49" charset="0"/>
              </a:rPr>
              <a:t> { </a:t>
            </a:r>
            <a:r>
              <a:rPr lang="en-US" sz="950" dirty="0">
                <a:solidFill>
                  <a:srgbClr val="0000FF"/>
                </a:solidFill>
                <a:latin typeface="Consolas" panose="020B0609020204030204" pitchFamily="49" charset="0"/>
              </a:rPr>
              <a:t>get</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set</a:t>
            </a:r>
            <a:r>
              <a:rPr lang="en-US" sz="950" dirty="0">
                <a:solidFill>
                  <a:srgbClr val="000000"/>
                </a:solidFill>
                <a:latin typeface="Consolas" panose="020B0609020204030204" pitchFamily="49" charset="0"/>
              </a:rPr>
              <a:t>; }</a:t>
            </a:r>
          </a:p>
          <a:p>
            <a:r>
              <a:rPr lang="ru-MD" sz="950" dirty="0">
                <a:solidFill>
                  <a:srgbClr val="000000"/>
                </a:solidFill>
                <a:latin typeface="Consolas" panose="020B0609020204030204" pitchFamily="49" charset="0"/>
              </a:rPr>
              <a:t> }</a:t>
            </a:r>
            <a:endParaRPr lang="en-US" sz="95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p>
          <a:p>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static</a:t>
            </a:r>
            <a:r>
              <a:rPr lang="en-US" sz="950" dirty="0">
                <a:solidFill>
                  <a:srgbClr val="000000"/>
                </a:solidFill>
                <a:latin typeface="Consolas" panose="020B0609020204030204" pitchFamily="49" charset="0"/>
              </a:rPr>
              <a:t> </a:t>
            </a:r>
            <a:r>
              <a:rPr lang="en-US" sz="950" dirty="0">
                <a:solidFill>
                  <a:srgbClr val="2B91AF"/>
                </a:solidFill>
                <a:latin typeface="Consolas" panose="020B0609020204030204" pitchFamily="49" charset="0"/>
              </a:rPr>
              <a:t>User</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CreateUser</a:t>
            </a:r>
            <a:r>
              <a:rPr lang="en-US" sz="950" dirty="0">
                <a:solidFill>
                  <a:srgbClr val="000000"/>
                </a:solidFill>
                <a:latin typeface="Consolas" panose="020B0609020204030204" pitchFamily="49" charset="0"/>
              </a:rPr>
              <a:t>(</a:t>
            </a:r>
            <a:r>
              <a:rPr lang="en-US" sz="950" dirty="0" err="1">
                <a:solidFill>
                  <a:srgbClr val="2B91AF"/>
                </a:solidFill>
                <a:latin typeface="Consolas" panose="020B0609020204030204" pitchFamily="49" charset="0"/>
              </a:rPr>
              <a:t>OnlineBookShopContext</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shopContext</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r>
              <a:rPr lang="ru-MD"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r>
              <a:rPr lang="en-US" sz="950" dirty="0" err="1">
                <a:solidFill>
                  <a:srgbClr val="0000FF"/>
                </a:solidFill>
                <a:latin typeface="Consolas" panose="020B0609020204030204" pitchFamily="49" charset="0"/>
              </a:rPr>
              <a:t>var</a:t>
            </a:r>
            <a:r>
              <a:rPr lang="en-US" sz="950" dirty="0">
                <a:solidFill>
                  <a:srgbClr val="000000"/>
                </a:solidFill>
                <a:latin typeface="Consolas" panose="020B0609020204030204" pitchFamily="49" charset="0"/>
              </a:rPr>
              <a:t> user = </a:t>
            </a:r>
            <a:r>
              <a:rPr lang="en-US" sz="950" dirty="0">
                <a:solidFill>
                  <a:srgbClr val="0000FF"/>
                </a:solidFill>
                <a:latin typeface="Consolas" panose="020B0609020204030204" pitchFamily="49" charset="0"/>
              </a:rPr>
              <a:t>new</a:t>
            </a:r>
            <a:r>
              <a:rPr lang="en-US" sz="950" dirty="0">
                <a:solidFill>
                  <a:srgbClr val="000000"/>
                </a:solidFill>
                <a:latin typeface="Consolas" panose="020B0609020204030204" pitchFamily="49" charset="0"/>
              </a:rPr>
              <a:t> </a:t>
            </a:r>
            <a:r>
              <a:rPr lang="en-US" sz="950" dirty="0">
                <a:solidFill>
                  <a:srgbClr val="2B91AF"/>
                </a:solidFill>
                <a:latin typeface="Consolas" panose="020B0609020204030204" pitchFamily="49" charset="0"/>
              </a:rPr>
              <a:t>User</a:t>
            </a:r>
            <a:r>
              <a:rPr lang="en-US" sz="950" dirty="0">
                <a:solidFill>
                  <a:srgbClr val="000000"/>
                </a:solidFill>
                <a:latin typeface="Consolas" panose="020B0609020204030204" pitchFamily="49" charset="0"/>
              </a:rPr>
              <a:t>()</a:t>
            </a:r>
          </a:p>
          <a:p>
            <a:r>
              <a:rPr lang="ru-MD"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FirstName = </a:t>
            </a:r>
            <a:r>
              <a:rPr lang="en-US" sz="950" dirty="0">
                <a:solidFill>
                  <a:srgbClr val="A31515"/>
                </a:solidFill>
                <a:latin typeface="Consolas" panose="020B0609020204030204" pitchFamily="49" charset="0"/>
              </a:rPr>
              <a:t>"Jon"</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LastName</a:t>
            </a:r>
            <a:r>
              <a:rPr lang="en-US" sz="950" dirty="0">
                <a:solidFill>
                  <a:srgbClr val="000000"/>
                </a:solidFill>
                <a:latin typeface="Consolas" panose="020B0609020204030204" pitchFamily="49" charset="0"/>
              </a:rPr>
              <a:t> = </a:t>
            </a:r>
            <a:r>
              <a:rPr lang="en-US" sz="950" dirty="0">
                <a:solidFill>
                  <a:srgbClr val="A31515"/>
                </a:solidFill>
                <a:latin typeface="Consolas" panose="020B0609020204030204" pitchFamily="49" charset="0"/>
              </a:rPr>
              <a:t>"Doe"</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Payment = </a:t>
            </a:r>
            <a:r>
              <a:rPr lang="en-US" sz="950" dirty="0">
                <a:solidFill>
                  <a:srgbClr val="0000FF"/>
                </a:solidFill>
                <a:latin typeface="Consolas" panose="020B0609020204030204" pitchFamily="49" charset="0"/>
              </a:rPr>
              <a:t>new</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PaymentCard</a:t>
            </a:r>
            <a:r>
              <a:rPr lang="en-US" sz="950" dirty="0">
                <a:solidFill>
                  <a:srgbClr val="000000"/>
                </a:solidFill>
                <a:latin typeface="Consolas" panose="020B0609020204030204" pitchFamily="49" charset="0"/>
              </a:rPr>
              <a:t>()</a:t>
            </a:r>
          </a:p>
          <a:p>
            <a:r>
              <a:rPr lang="ru-MD"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Amount = 90,</a:t>
            </a:r>
          </a:p>
          <a:p>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ReceiptCode</a:t>
            </a:r>
            <a:r>
              <a:rPr lang="en-US" sz="950" dirty="0">
                <a:solidFill>
                  <a:srgbClr val="000000"/>
                </a:solidFill>
                <a:latin typeface="Consolas" panose="020B0609020204030204" pitchFamily="49" charset="0"/>
              </a:rPr>
              <a:t> = </a:t>
            </a:r>
            <a:r>
              <a:rPr lang="en-US" sz="950" dirty="0">
                <a:solidFill>
                  <a:srgbClr val="A31515"/>
                </a:solidFill>
                <a:latin typeface="Consolas" panose="020B0609020204030204" pitchFamily="49" charset="0"/>
              </a:rPr>
              <a:t>"BCFEQ2"</a:t>
            </a:r>
            <a:endParaRPr lang="en-US" sz="950" dirty="0">
              <a:solidFill>
                <a:srgbClr val="000000"/>
              </a:solidFill>
              <a:latin typeface="Consolas" panose="020B0609020204030204" pitchFamily="49" charset="0"/>
            </a:endParaRPr>
          </a:p>
          <a:p>
            <a:r>
              <a:rPr lang="ru-MD" sz="950" dirty="0">
                <a:solidFill>
                  <a:srgbClr val="000000"/>
                </a:solidFill>
                <a:latin typeface="Consolas" panose="020B0609020204030204" pitchFamily="49" charset="0"/>
              </a:rPr>
              <a:t>                }</a:t>
            </a:r>
          </a:p>
          <a:p>
            <a:r>
              <a:rPr lang="ru-MD"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shopContext.Users.Add</a:t>
            </a:r>
            <a:r>
              <a:rPr lang="en-US" sz="950" dirty="0">
                <a:solidFill>
                  <a:srgbClr val="000000"/>
                </a:solidFill>
                <a:latin typeface="Consolas" panose="020B0609020204030204" pitchFamily="49" charset="0"/>
              </a:rPr>
              <a:t>(user);</a:t>
            </a:r>
          </a:p>
          <a:p>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shopContext.SaveChanges</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return</a:t>
            </a:r>
            <a:r>
              <a:rPr lang="en-US" sz="950" dirty="0">
                <a:solidFill>
                  <a:srgbClr val="000000"/>
                </a:solidFill>
                <a:latin typeface="Consolas" panose="020B0609020204030204" pitchFamily="49" charset="0"/>
              </a:rPr>
              <a:t> user;</a:t>
            </a:r>
          </a:p>
          <a:p>
            <a:r>
              <a:rPr lang="ru-MD" sz="950" dirty="0">
                <a:solidFill>
                  <a:srgbClr val="000000"/>
                </a:solidFill>
                <a:latin typeface="Consolas" panose="020B0609020204030204" pitchFamily="49" charset="0"/>
              </a:rPr>
              <a:t>}</a:t>
            </a:r>
            <a:endParaRPr lang="ru-MD" sz="950" dirty="0"/>
          </a:p>
        </p:txBody>
      </p:sp>
    </p:spTree>
    <p:extLst>
      <p:ext uri="{BB962C8B-B14F-4D97-AF65-F5344CB8AC3E}">
        <p14:creationId xmlns:p14="http://schemas.microsoft.com/office/powerpoint/2010/main" val="175508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relationships</a:t>
            </a:r>
            <a:endParaRPr lang="en-US" sz="2900" dirty="0"/>
          </a:p>
        </p:txBody>
      </p:sp>
      <p:pic>
        <p:nvPicPr>
          <p:cNvPr id="3" name="Content Placeholder 2">
            <a:extLst>
              <a:ext uri="{FF2B5EF4-FFF2-40B4-BE49-F238E27FC236}">
                <a16:creationId xmlns:a16="http://schemas.microsoft.com/office/drawing/2014/main" id="{8B30D096-8D7F-4B2A-B6FE-65C161074546}"/>
              </a:ext>
            </a:extLst>
          </p:cNvPr>
          <p:cNvPicPr>
            <a:picLocks noGrp="1" noChangeAspect="1"/>
          </p:cNvPicPr>
          <p:nvPr>
            <p:ph idx="1"/>
          </p:nvPr>
        </p:nvPicPr>
        <p:blipFill>
          <a:blip r:embed="rId2"/>
          <a:stretch>
            <a:fillRect/>
          </a:stretch>
        </p:blipFill>
        <p:spPr>
          <a:xfrm>
            <a:off x="678787" y="1441892"/>
            <a:ext cx="7786426" cy="3019500"/>
          </a:xfrm>
          <a:prstGeom prst="rect">
            <a:avLst/>
          </a:prstGeom>
        </p:spPr>
      </p:pic>
    </p:spTree>
    <p:extLst>
      <p:ext uri="{BB962C8B-B14F-4D97-AF65-F5344CB8AC3E}">
        <p14:creationId xmlns:p14="http://schemas.microsoft.com/office/powerpoint/2010/main" val="2164487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Table per Type (TPT)</a:t>
            </a:r>
            <a:endParaRPr lang="en-US" sz="2900" dirty="0"/>
          </a:p>
        </p:txBody>
      </p:sp>
      <p:sp>
        <p:nvSpPr>
          <p:cNvPr id="7" name="Content Placeholder 4">
            <a:extLst>
              <a:ext uri="{FF2B5EF4-FFF2-40B4-BE49-F238E27FC236}">
                <a16:creationId xmlns:a16="http://schemas.microsoft.com/office/drawing/2014/main" id="{45BA7F7D-63A8-4E43-9F41-96F16EC30295}"/>
              </a:ext>
            </a:extLst>
          </p:cNvPr>
          <p:cNvSpPr txBox="1">
            <a:spLocks/>
          </p:cNvSpPr>
          <p:nvPr/>
        </p:nvSpPr>
        <p:spPr>
          <a:xfrm>
            <a:off x="781050" y="1304928"/>
            <a:ext cx="7886700" cy="422172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Every class/subclass that declares persistent properties—including abstract classes—has its own table.</a:t>
            </a:r>
          </a:p>
          <a:p>
            <a:r>
              <a:rPr lang="en-US" dirty="0"/>
              <a:t>The table for subclasses contains columns only for each non inherited property (each property declared by the subclass itself) along with a primary key that is also a foreign key of the base class table.</a:t>
            </a:r>
          </a:p>
          <a:p>
            <a:r>
              <a:rPr lang="en-US" dirty="0"/>
              <a:t>Supports </a:t>
            </a:r>
            <a:r>
              <a:rPr lang="en-US" i="1" dirty="0"/>
              <a:t>polymorphic association</a:t>
            </a:r>
            <a:endParaRPr lang="en-US" dirty="0"/>
          </a:p>
          <a:p>
            <a:endParaRPr lang="en-US" dirty="0"/>
          </a:p>
        </p:txBody>
      </p:sp>
      <p:pic>
        <p:nvPicPr>
          <p:cNvPr id="8" name="Content Placeholder 3">
            <a:extLst>
              <a:ext uri="{FF2B5EF4-FFF2-40B4-BE49-F238E27FC236}">
                <a16:creationId xmlns:a16="http://schemas.microsoft.com/office/drawing/2014/main" id="{5AA9E291-5824-43ED-8A01-64AFF32DC6E5}"/>
              </a:ext>
            </a:extLst>
          </p:cNvPr>
          <p:cNvPicPr>
            <a:picLocks noGrp="1" noChangeAspect="1"/>
          </p:cNvPicPr>
          <p:nvPr>
            <p:ph idx="1"/>
          </p:nvPr>
        </p:nvPicPr>
        <p:blipFill>
          <a:blip r:embed="rId2"/>
          <a:stretch>
            <a:fillRect/>
          </a:stretch>
        </p:blipFill>
        <p:spPr>
          <a:xfrm>
            <a:off x="4901438" y="3149868"/>
            <a:ext cx="3766312" cy="2376789"/>
          </a:xfrm>
          <a:prstGeom prst="rect">
            <a:avLst/>
          </a:prstGeom>
        </p:spPr>
      </p:pic>
    </p:spTree>
    <p:extLst>
      <p:ext uri="{BB962C8B-B14F-4D97-AF65-F5344CB8AC3E}">
        <p14:creationId xmlns:p14="http://schemas.microsoft.com/office/powerpoint/2010/main" val="3263860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Table Per Type(TPT) - example</a:t>
            </a:r>
          </a:p>
        </p:txBody>
      </p:sp>
      <p:pic>
        <p:nvPicPr>
          <p:cNvPr id="6146" name="Picture 2" descr="https://content.screencast.com/users/oleg_lucash/folders/Jing/media/0f71fe90-08ae-430b-9e21-77dac8772356/2018-03-18_1716.png">
            <a:extLst>
              <a:ext uri="{FF2B5EF4-FFF2-40B4-BE49-F238E27FC236}">
                <a16:creationId xmlns:a16="http://schemas.microsoft.com/office/drawing/2014/main" id="{950D9C6C-9851-431B-B971-9FC91C2BA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1490662"/>
            <a:ext cx="466725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165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Polymorphic</a:t>
            </a:r>
            <a:r>
              <a:rPr lang="en-US" sz="3200" i="1" dirty="0"/>
              <a:t> </a:t>
            </a:r>
            <a:r>
              <a:rPr lang="en-US" sz="3200" dirty="0"/>
              <a:t>query in Table Per Type</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377004"/>
          </a:xfrm>
        </p:spPr>
        <p:txBody>
          <a:bodyPr>
            <a:normAutofit fontScale="25000" lnSpcReduction="20000"/>
          </a:bodyPr>
          <a:lstStyle/>
          <a:p>
            <a:pPr marL="0" indent="0">
              <a:buNone/>
            </a:pPr>
            <a:r>
              <a:rPr lang="en-US" dirty="0"/>
              <a:t> </a:t>
            </a:r>
          </a:p>
          <a:p>
            <a:endParaRPr lang="en-US" dirty="0"/>
          </a:p>
          <a:p>
            <a:endParaRPr lang="en-US" dirty="0"/>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r>
              <a:rPr lang="en-US" sz="3000" dirty="0">
                <a:latin typeface="Courier New" panose="02070309020205020404" pitchFamily="49" charset="0"/>
                <a:cs typeface="Courier New" panose="02070309020205020404" pitchFamily="49" charset="0"/>
              </a:rPr>
              <a:t>SELECT </a:t>
            </a:r>
          </a:p>
          <a:p>
            <a:pPr marL="0" indent="0" algn="just">
              <a:buNone/>
            </a:pPr>
            <a:r>
              <a:rPr lang="en-US" sz="3000" dirty="0">
                <a:latin typeface="Courier New" panose="02070309020205020404" pitchFamily="49" charset="0"/>
                <a:cs typeface="Courier New" panose="02070309020205020404" pitchFamily="49" charset="0"/>
              </a:rPr>
              <a:t>    CASE WHEN ([UnionAll1].[C2] = 1) THEN '0X0X' ELSE '0X1X' END AS [C1], </a:t>
            </a:r>
          </a:p>
          <a:p>
            <a:pPr marL="0" indent="0" algn="just">
              <a:buNone/>
            </a:pPr>
            <a:r>
              <a:rPr lang="en-US" sz="3000" dirty="0">
                <a:latin typeface="Courier New" panose="02070309020205020404" pitchFamily="49" charset="0"/>
                <a:cs typeface="Courier New" panose="02070309020205020404" pitchFamily="49" charset="0"/>
              </a:rPr>
              <a:t>    [UnionAll1].[Id] AS [C2], </a:t>
            </a:r>
          </a:p>
          <a:p>
            <a:pPr marL="0" indent="0" algn="just">
              <a:buNone/>
            </a:pPr>
            <a:r>
              <a:rPr lang="en-US" sz="3000" dirty="0">
                <a:latin typeface="Courier New" panose="02070309020205020404" pitchFamily="49" charset="0"/>
                <a:cs typeface="Courier New" panose="02070309020205020404" pitchFamily="49" charset="0"/>
              </a:rPr>
              <a:t>    [Extent3].[Amount] AS [Amount], </a:t>
            </a:r>
          </a:p>
          <a:p>
            <a:pPr marL="0" indent="0" algn="just">
              <a:buNone/>
            </a:pPr>
            <a:r>
              <a:rPr lang="en-US" sz="3000" dirty="0">
                <a:latin typeface="Courier New" panose="02070309020205020404" pitchFamily="49" charset="0"/>
                <a:cs typeface="Courier New" panose="02070309020205020404" pitchFamily="49" charset="0"/>
              </a:rPr>
              <a:t>    CASE WHEN ([UnionAll1].[C2] = 1) THEN [UnionAll1].[</a:t>
            </a:r>
            <a:r>
              <a:rPr lang="en-US" sz="3000" dirty="0" err="1">
                <a:latin typeface="Courier New" panose="02070309020205020404" pitchFamily="49" charset="0"/>
                <a:cs typeface="Courier New" panose="02070309020205020404" pitchFamily="49" charset="0"/>
              </a:rPr>
              <a:t>ReceiptCode</a:t>
            </a:r>
            <a:r>
              <a:rPr lang="en-US" sz="3000" dirty="0">
                <a:latin typeface="Courier New" panose="02070309020205020404" pitchFamily="49" charset="0"/>
                <a:cs typeface="Courier New" panose="02070309020205020404" pitchFamily="49" charset="0"/>
              </a:rPr>
              <a:t>] END AS [C3], </a:t>
            </a:r>
          </a:p>
          <a:p>
            <a:pPr marL="0" indent="0" algn="just">
              <a:buNone/>
            </a:pPr>
            <a:r>
              <a:rPr lang="en-US" sz="3000" dirty="0">
                <a:latin typeface="Courier New" panose="02070309020205020404" pitchFamily="49" charset="0"/>
                <a:cs typeface="Courier New" panose="02070309020205020404" pitchFamily="49" charset="0"/>
              </a:rPr>
              <a:t>    CASE WHEN ([UnionAll1].[C2] = 1) THEN CAST(NULL AS </a:t>
            </a:r>
            <a:r>
              <a:rPr lang="en-US" sz="3000" dirty="0" err="1">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ELSE [UnionAll1].[C1] END AS [C4]</a:t>
            </a:r>
          </a:p>
          <a:p>
            <a:pPr marL="0" indent="0" algn="just">
              <a:buNone/>
            </a:pPr>
            <a:r>
              <a:rPr lang="en-US" sz="3000" dirty="0">
                <a:latin typeface="Courier New" panose="02070309020205020404" pitchFamily="49" charset="0"/>
                <a:cs typeface="Courier New" panose="02070309020205020404" pitchFamily="49" charset="0"/>
              </a:rPr>
              <a:t>    FROM   (SELECT </a:t>
            </a:r>
          </a:p>
          <a:p>
            <a:pPr marL="0" indent="0" algn="just">
              <a:buNone/>
            </a:pPr>
            <a:r>
              <a:rPr lang="en-US" sz="3000" dirty="0">
                <a:latin typeface="Courier New" panose="02070309020205020404" pitchFamily="49" charset="0"/>
                <a:cs typeface="Courier New" panose="02070309020205020404" pitchFamily="49" charset="0"/>
              </a:rPr>
              <a:t>        [Extent1].[Id] AS [Id], </a:t>
            </a:r>
          </a:p>
          <a:p>
            <a:pPr marL="0" indent="0" algn="just">
              <a:buNone/>
            </a:pPr>
            <a:r>
              <a:rPr lang="en-US" sz="3000" dirty="0">
                <a:latin typeface="Courier New" panose="02070309020205020404" pitchFamily="49" charset="0"/>
                <a:cs typeface="Courier New" panose="02070309020205020404" pitchFamily="49" charset="0"/>
              </a:rPr>
              <a:t>        [Extent1].[</a:t>
            </a:r>
            <a:r>
              <a:rPr lang="en-US" sz="3000" dirty="0" err="1">
                <a:latin typeface="Courier New" panose="02070309020205020404" pitchFamily="49" charset="0"/>
                <a:cs typeface="Courier New" panose="02070309020205020404" pitchFamily="49" charset="0"/>
              </a:rPr>
              <a:t>ReceiptCode</a:t>
            </a:r>
            <a:r>
              <a:rPr lang="en-US" sz="3000" dirty="0">
                <a:latin typeface="Courier New" panose="02070309020205020404" pitchFamily="49" charset="0"/>
                <a:cs typeface="Courier New" panose="02070309020205020404" pitchFamily="49" charset="0"/>
              </a:rPr>
              <a:t>] AS [</a:t>
            </a:r>
            <a:r>
              <a:rPr lang="en-US" sz="3000" dirty="0" err="1">
                <a:latin typeface="Courier New" panose="02070309020205020404" pitchFamily="49" charset="0"/>
                <a:cs typeface="Courier New" panose="02070309020205020404" pitchFamily="49" charset="0"/>
              </a:rPr>
              <a:t>ReceiptCode</a:t>
            </a:r>
            <a:r>
              <a:rPr lang="en-US" sz="3000" dirty="0">
                <a:latin typeface="Courier New" panose="02070309020205020404" pitchFamily="49" charset="0"/>
                <a:cs typeface="Courier New" panose="02070309020205020404" pitchFamily="49" charset="0"/>
              </a:rPr>
              <a:t>], </a:t>
            </a:r>
          </a:p>
          <a:p>
            <a:pPr marL="0" indent="0" algn="just">
              <a:buNone/>
            </a:pPr>
            <a:r>
              <a:rPr lang="en-US" sz="3000" dirty="0">
                <a:latin typeface="Courier New" panose="02070309020205020404" pitchFamily="49" charset="0"/>
                <a:cs typeface="Courier New" panose="02070309020205020404" pitchFamily="49" charset="0"/>
              </a:rPr>
              <a:t>        CAST(NULL AS </a:t>
            </a:r>
            <a:r>
              <a:rPr lang="en-US" sz="3000" dirty="0" err="1">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AS [C1], </a:t>
            </a:r>
          </a:p>
          <a:p>
            <a:pPr marL="0" indent="0" algn="just">
              <a:buNone/>
            </a:pPr>
            <a:r>
              <a:rPr lang="en-US" sz="3000" dirty="0">
                <a:latin typeface="Courier New" panose="02070309020205020404" pitchFamily="49" charset="0"/>
                <a:cs typeface="Courier New" panose="02070309020205020404" pitchFamily="49" charset="0"/>
              </a:rPr>
              <a:t>        cast(1 as bit) AS [C2]</a:t>
            </a:r>
          </a:p>
          <a:p>
            <a:pPr marL="0" indent="0" algn="just">
              <a:buNone/>
            </a:pPr>
            <a:r>
              <a:rPr lang="en-US" sz="3000" dirty="0">
                <a:latin typeface="Courier New" panose="02070309020205020404" pitchFamily="49" charset="0"/>
                <a:cs typeface="Courier New" panose="02070309020205020404" pitchFamily="49" charset="0"/>
              </a:rPr>
              <a:t>        FROM [</a:t>
            </a:r>
            <a:r>
              <a:rPr lang="en-US" sz="3000" dirty="0" err="1">
                <a:latin typeface="Courier New" panose="02070309020205020404" pitchFamily="49" charset="0"/>
                <a:cs typeface="Courier New" panose="02070309020205020404" pitchFamily="49" charset="0"/>
              </a:rPr>
              <a:t>dbo</a:t>
            </a:r>
            <a:r>
              <a:rPr lang="en-US" sz="3000" dirty="0">
                <a:latin typeface="Courier New" panose="02070309020205020404" pitchFamily="49" charset="0"/>
                <a:cs typeface="Courier New" panose="02070309020205020404" pitchFamily="49" charset="0"/>
              </a:rPr>
              <a:t>].[</a:t>
            </a:r>
            <a:r>
              <a:rPr lang="en-US" sz="3000" dirty="0" err="1">
                <a:latin typeface="Courier New" panose="02070309020205020404" pitchFamily="49" charset="0"/>
                <a:cs typeface="Courier New" panose="02070309020205020404" pitchFamily="49" charset="0"/>
              </a:rPr>
              <a:t>PaymentCards</a:t>
            </a:r>
            <a:r>
              <a:rPr lang="en-US" sz="3000" dirty="0">
                <a:latin typeface="Courier New" panose="02070309020205020404" pitchFamily="49" charset="0"/>
                <a:cs typeface="Courier New" panose="02070309020205020404" pitchFamily="49" charset="0"/>
              </a:rPr>
              <a:t>] AS [Extent1]</a:t>
            </a:r>
          </a:p>
          <a:p>
            <a:pPr marL="0" indent="0" algn="just">
              <a:buNone/>
            </a:pPr>
            <a:r>
              <a:rPr lang="en-US" sz="3000" dirty="0">
                <a:latin typeface="Courier New" panose="02070309020205020404" pitchFamily="49" charset="0"/>
                <a:cs typeface="Courier New" panose="02070309020205020404" pitchFamily="49" charset="0"/>
              </a:rPr>
              <a:t>    UNION ALL</a:t>
            </a:r>
          </a:p>
          <a:p>
            <a:pPr marL="0" indent="0" algn="just">
              <a:buNone/>
            </a:pPr>
            <a:r>
              <a:rPr lang="en-US" sz="3000" dirty="0">
                <a:latin typeface="Courier New" panose="02070309020205020404" pitchFamily="49" charset="0"/>
                <a:cs typeface="Courier New" panose="02070309020205020404" pitchFamily="49" charset="0"/>
              </a:rPr>
              <a:t>        SELECT </a:t>
            </a:r>
          </a:p>
          <a:p>
            <a:pPr marL="0" indent="0" algn="just">
              <a:buNone/>
            </a:pPr>
            <a:r>
              <a:rPr lang="en-US" sz="3000" dirty="0">
                <a:latin typeface="Courier New" panose="02070309020205020404" pitchFamily="49" charset="0"/>
                <a:cs typeface="Courier New" panose="02070309020205020404" pitchFamily="49" charset="0"/>
              </a:rPr>
              <a:t>        [Extent2].[Id] AS [Id], </a:t>
            </a:r>
          </a:p>
          <a:p>
            <a:pPr marL="0" indent="0" algn="just">
              <a:buNone/>
            </a:pPr>
            <a:r>
              <a:rPr lang="en-US" sz="3000" dirty="0">
                <a:latin typeface="Courier New" panose="02070309020205020404" pitchFamily="49" charset="0"/>
                <a:cs typeface="Courier New" panose="02070309020205020404" pitchFamily="49" charset="0"/>
              </a:rPr>
              <a:t>        CAST(NULL AS varchar(1)) AS [C1], </a:t>
            </a:r>
          </a:p>
          <a:p>
            <a:pPr marL="0" indent="0" algn="just">
              <a:buNone/>
            </a:pPr>
            <a:r>
              <a:rPr lang="en-US" sz="3000" dirty="0">
                <a:latin typeface="Courier New" panose="02070309020205020404" pitchFamily="49" charset="0"/>
                <a:cs typeface="Courier New" panose="02070309020205020404" pitchFamily="49" charset="0"/>
              </a:rPr>
              <a:t>        [Extent2].[</a:t>
            </a:r>
            <a:r>
              <a:rPr lang="en-US" sz="3000" dirty="0" err="1">
                <a:latin typeface="Courier New" panose="02070309020205020404" pitchFamily="49" charset="0"/>
                <a:cs typeface="Courier New" panose="02070309020205020404" pitchFamily="49" charset="0"/>
              </a:rPr>
              <a:t>NumberOfBills</a:t>
            </a:r>
            <a:r>
              <a:rPr lang="en-US" sz="3000" dirty="0">
                <a:latin typeface="Courier New" panose="02070309020205020404" pitchFamily="49" charset="0"/>
                <a:cs typeface="Courier New" panose="02070309020205020404" pitchFamily="49" charset="0"/>
              </a:rPr>
              <a:t>] AS [</a:t>
            </a:r>
            <a:r>
              <a:rPr lang="en-US" sz="3000" dirty="0" err="1">
                <a:latin typeface="Courier New" panose="02070309020205020404" pitchFamily="49" charset="0"/>
                <a:cs typeface="Courier New" panose="02070309020205020404" pitchFamily="49" charset="0"/>
              </a:rPr>
              <a:t>NumberOfBills</a:t>
            </a:r>
            <a:r>
              <a:rPr lang="en-US" sz="3000" dirty="0">
                <a:latin typeface="Courier New" panose="02070309020205020404" pitchFamily="49" charset="0"/>
                <a:cs typeface="Courier New" panose="02070309020205020404" pitchFamily="49" charset="0"/>
              </a:rPr>
              <a:t>], </a:t>
            </a:r>
          </a:p>
          <a:p>
            <a:pPr marL="0" indent="0" algn="just">
              <a:buNone/>
            </a:pPr>
            <a:r>
              <a:rPr lang="en-US" sz="3000" dirty="0">
                <a:latin typeface="Courier New" panose="02070309020205020404" pitchFamily="49" charset="0"/>
                <a:cs typeface="Courier New" panose="02070309020205020404" pitchFamily="49" charset="0"/>
              </a:rPr>
              <a:t>        cast(0 as bit) AS [C2]</a:t>
            </a:r>
          </a:p>
          <a:p>
            <a:pPr marL="0" indent="0" algn="just">
              <a:buNone/>
            </a:pPr>
            <a:r>
              <a:rPr lang="en-US" sz="3000" dirty="0">
                <a:latin typeface="Courier New" panose="02070309020205020404" pitchFamily="49" charset="0"/>
                <a:cs typeface="Courier New" panose="02070309020205020404" pitchFamily="49" charset="0"/>
              </a:rPr>
              <a:t>        FROM [</a:t>
            </a:r>
            <a:r>
              <a:rPr lang="en-US" sz="3000" dirty="0" err="1">
                <a:latin typeface="Courier New" panose="02070309020205020404" pitchFamily="49" charset="0"/>
                <a:cs typeface="Courier New" panose="02070309020205020404" pitchFamily="49" charset="0"/>
              </a:rPr>
              <a:t>dbo</a:t>
            </a:r>
            <a:r>
              <a:rPr lang="en-US" sz="3000" dirty="0">
                <a:latin typeface="Courier New" panose="02070309020205020404" pitchFamily="49" charset="0"/>
                <a:cs typeface="Courier New" panose="02070309020205020404" pitchFamily="49" charset="0"/>
              </a:rPr>
              <a:t>].[</a:t>
            </a:r>
            <a:r>
              <a:rPr lang="en-US" sz="3000" dirty="0" err="1">
                <a:latin typeface="Courier New" panose="02070309020205020404" pitchFamily="49" charset="0"/>
                <a:cs typeface="Courier New" panose="02070309020205020404" pitchFamily="49" charset="0"/>
              </a:rPr>
              <a:t>PaymentCashes</a:t>
            </a:r>
            <a:r>
              <a:rPr lang="en-US" sz="3000" dirty="0">
                <a:latin typeface="Courier New" panose="02070309020205020404" pitchFamily="49" charset="0"/>
                <a:cs typeface="Courier New" panose="02070309020205020404" pitchFamily="49" charset="0"/>
              </a:rPr>
              <a:t>] AS [Extent2]) AS [UnionAll1]</a:t>
            </a:r>
          </a:p>
          <a:p>
            <a:pPr marL="0" indent="0" algn="just">
              <a:buNone/>
            </a:pPr>
            <a:r>
              <a:rPr lang="en-US" sz="3000" dirty="0">
                <a:latin typeface="Courier New" panose="02070309020205020404" pitchFamily="49" charset="0"/>
                <a:cs typeface="Courier New" panose="02070309020205020404" pitchFamily="49" charset="0"/>
              </a:rPr>
              <a:t>    INNER JOIN [</a:t>
            </a:r>
            <a:r>
              <a:rPr lang="en-US" sz="3000" dirty="0" err="1">
                <a:latin typeface="Courier New" panose="02070309020205020404" pitchFamily="49" charset="0"/>
                <a:cs typeface="Courier New" panose="02070309020205020404" pitchFamily="49" charset="0"/>
              </a:rPr>
              <a:t>dbo</a:t>
            </a:r>
            <a:r>
              <a:rPr lang="en-US" sz="3000" dirty="0">
                <a:latin typeface="Courier New" panose="02070309020205020404" pitchFamily="49" charset="0"/>
                <a:cs typeface="Courier New" panose="02070309020205020404" pitchFamily="49" charset="0"/>
              </a:rPr>
              <a:t>].[Payments] AS [Extent3] ON [UnionAll1].[Id] = [Extent3].[Id]</a:t>
            </a:r>
            <a:endParaRPr lang="en-US" sz="3000" dirty="0"/>
          </a:p>
        </p:txBody>
      </p:sp>
      <p:sp>
        <p:nvSpPr>
          <p:cNvPr id="3" name="Rectangle 2">
            <a:extLst>
              <a:ext uri="{FF2B5EF4-FFF2-40B4-BE49-F238E27FC236}">
                <a16:creationId xmlns:a16="http://schemas.microsoft.com/office/drawing/2014/main" id="{3C202CB3-B2BF-4DDC-861C-3252C2F91CD7}"/>
              </a:ext>
            </a:extLst>
          </p:cNvPr>
          <p:cNvSpPr/>
          <p:nvPr/>
        </p:nvSpPr>
        <p:spPr>
          <a:xfrm>
            <a:off x="2044461" y="1055491"/>
            <a:ext cx="4651794" cy="707886"/>
          </a:xfrm>
          <a:prstGeom prst="rect">
            <a:avLst/>
          </a:prstGeom>
        </p:spPr>
        <p:txBody>
          <a:bodyPr wrap="square">
            <a:spAutoFit/>
          </a:bodyPr>
          <a:lstStyle/>
          <a:p>
            <a:r>
              <a:rPr lang="en-US" sz="1000" dirty="0">
                <a:solidFill>
                  <a:srgbClr val="0000FF"/>
                </a:solidFill>
                <a:latin typeface="Consolas" panose="020B0609020204030204" pitchFamily="49" charset="0"/>
              </a:rPr>
              <a:t>        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PolymorphicQuery</a:t>
            </a:r>
            <a:r>
              <a:rPr lang="en-US" sz="1000" dirty="0">
                <a:solidFill>
                  <a:srgbClr val="000000"/>
                </a:solidFill>
                <a:latin typeface="Consolas" panose="020B0609020204030204" pitchFamily="49" charset="0"/>
              </a:rPr>
              <a:t>()</a:t>
            </a:r>
          </a:p>
          <a:p>
            <a:r>
              <a:rPr lang="ru-MD"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var</a:t>
            </a:r>
            <a:r>
              <a:rPr lang="en-US" sz="1000" dirty="0">
                <a:solidFill>
                  <a:srgbClr val="000000"/>
                </a:solidFill>
                <a:latin typeface="Consolas" panose="020B0609020204030204" pitchFamily="49" charset="0"/>
              </a:rPr>
              <a:t> query = </a:t>
            </a:r>
            <a:r>
              <a:rPr lang="en-US" sz="1000" dirty="0" err="1">
                <a:solidFill>
                  <a:srgbClr val="000000"/>
                </a:solidFill>
                <a:latin typeface="Consolas" panose="020B0609020204030204" pitchFamily="49" charset="0"/>
              </a:rPr>
              <a:t>ShopContext.Payments.ToList</a:t>
            </a:r>
            <a:r>
              <a:rPr lang="en-US" sz="1000" dirty="0">
                <a:solidFill>
                  <a:srgbClr val="000000"/>
                </a:solidFill>
                <a:latin typeface="Consolas" panose="020B0609020204030204" pitchFamily="49" charset="0"/>
              </a:rPr>
              <a:t>();</a:t>
            </a:r>
          </a:p>
          <a:p>
            <a:r>
              <a:rPr lang="ru-MD" sz="1000" dirty="0">
                <a:solidFill>
                  <a:srgbClr val="000000"/>
                </a:solidFill>
                <a:latin typeface="Consolas" panose="020B0609020204030204" pitchFamily="49" charset="0"/>
              </a:rPr>
              <a:t>        }</a:t>
            </a:r>
            <a:endParaRPr lang="ru-MD" sz="1000" dirty="0"/>
          </a:p>
        </p:txBody>
      </p:sp>
    </p:spTree>
    <p:extLst>
      <p:ext uri="{BB962C8B-B14F-4D97-AF65-F5344CB8AC3E}">
        <p14:creationId xmlns:p14="http://schemas.microsoft.com/office/powerpoint/2010/main" val="1444805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Non-polymorphic query</a:t>
            </a:r>
            <a:r>
              <a:rPr lang="en-US" sz="3200" dirty="0"/>
              <a:t> in Table Per type</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a:bodyPr>
          <a:lstStyle/>
          <a:p>
            <a:pPr marL="0" indent="0">
              <a:buNone/>
            </a:pPr>
            <a:endParaRPr lang="en-US" dirty="0"/>
          </a:p>
          <a:p>
            <a:endParaRPr lang="en-US" dirty="0"/>
          </a:p>
          <a:p>
            <a:pPr marL="0" indent="0" algn="just">
              <a:buNone/>
            </a:pPr>
            <a:endParaRPr lang="en-US" sz="1200" dirty="0">
              <a:latin typeface="Courier New" panose="02070309020205020404" pitchFamily="49" charset="0"/>
              <a:cs typeface="Courier New" panose="02070309020205020404" pitchFamily="49" charset="0"/>
            </a:endParaRPr>
          </a:p>
          <a:p>
            <a:pPr marL="0" indent="0" algn="just">
              <a:buNone/>
            </a:pPr>
            <a:endParaRPr lang="en-US" sz="1200" dirty="0">
              <a:latin typeface="Courier New" panose="02070309020205020404" pitchFamily="49" charset="0"/>
              <a:cs typeface="Courier New" panose="02070309020205020404" pitchFamily="49" charset="0"/>
            </a:endParaRPr>
          </a:p>
          <a:p>
            <a:pPr marL="0" indent="0" algn="just">
              <a:buNone/>
            </a:pPr>
            <a:r>
              <a:rPr lang="en-US" sz="1200" dirty="0">
                <a:latin typeface="Courier New" panose="02070309020205020404" pitchFamily="49" charset="0"/>
                <a:cs typeface="Courier New" panose="02070309020205020404" pitchFamily="49" charset="0"/>
              </a:rPr>
              <a:t>SELECT </a:t>
            </a:r>
          </a:p>
          <a:p>
            <a:pPr marL="0" indent="0" algn="just">
              <a:buNone/>
            </a:pPr>
            <a:r>
              <a:rPr lang="en-US" sz="1200" dirty="0">
                <a:latin typeface="Courier New" panose="02070309020205020404" pitchFamily="49" charset="0"/>
                <a:cs typeface="Courier New" panose="02070309020205020404" pitchFamily="49" charset="0"/>
              </a:rPr>
              <a:t>    '0X0X' AS [C1], </a:t>
            </a:r>
          </a:p>
          <a:p>
            <a:pPr marL="0" indent="0" algn="just">
              <a:buNone/>
            </a:pPr>
            <a:r>
              <a:rPr lang="en-US" sz="1200" dirty="0">
                <a:latin typeface="Courier New" panose="02070309020205020404" pitchFamily="49" charset="0"/>
                <a:cs typeface="Courier New" panose="02070309020205020404" pitchFamily="49" charset="0"/>
              </a:rPr>
              <a:t>    [Extent1].[Id] AS [Id], </a:t>
            </a:r>
          </a:p>
          <a:p>
            <a:pPr marL="0" indent="0" algn="just">
              <a:buNone/>
            </a:pPr>
            <a:r>
              <a:rPr lang="en-US" sz="1200" dirty="0">
                <a:latin typeface="Courier New" panose="02070309020205020404" pitchFamily="49" charset="0"/>
                <a:cs typeface="Courier New" panose="02070309020205020404" pitchFamily="49" charset="0"/>
              </a:rPr>
              <a:t>    [Extent2].[Amount] AS [Amount], </a:t>
            </a:r>
          </a:p>
          <a:p>
            <a:pPr marL="0" indent="0" algn="just">
              <a:buNone/>
            </a:pPr>
            <a:r>
              <a:rPr lang="en-US" sz="1200" dirty="0">
                <a:latin typeface="Courier New" panose="02070309020205020404" pitchFamily="49" charset="0"/>
                <a:cs typeface="Courier New" panose="02070309020205020404" pitchFamily="49" charset="0"/>
              </a:rPr>
              <a:t>    [Extent1].[</a:t>
            </a:r>
            <a:r>
              <a:rPr lang="en-US" sz="1200" dirty="0" err="1">
                <a:latin typeface="Courier New" panose="02070309020205020404" pitchFamily="49" charset="0"/>
                <a:cs typeface="Courier New" panose="02070309020205020404" pitchFamily="49" charset="0"/>
              </a:rPr>
              <a:t>ReceiptCode</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ReceiptCode</a:t>
            </a:r>
            <a:r>
              <a:rPr lang="en-US" sz="1200" dirty="0">
                <a:latin typeface="Courier New" panose="02070309020205020404" pitchFamily="49" charset="0"/>
                <a:cs typeface="Courier New" panose="02070309020205020404" pitchFamily="49" charset="0"/>
              </a:rPr>
              <a:t>]</a:t>
            </a:r>
          </a:p>
          <a:p>
            <a:pPr marL="0" indent="0" algn="just">
              <a:buNone/>
            </a:pPr>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dbo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PaymentCards</a:t>
            </a:r>
            <a:r>
              <a:rPr lang="en-US" sz="1200" dirty="0">
                <a:latin typeface="Courier New" panose="02070309020205020404" pitchFamily="49" charset="0"/>
                <a:cs typeface="Courier New" panose="02070309020205020404" pitchFamily="49" charset="0"/>
              </a:rPr>
              <a:t>] AS [Extent1]</a:t>
            </a:r>
          </a:p>
          <a:p>
            <a:pPr marL="0" indent="0" algn="just">
              <a:buNone/>
            </a:pPr>
            <a:r>
              <a:rPr lang="en-US" sz="1200" dirty="0">
                <a:latin typeface="Courier New" panose="02070309020205020404" pitchFamily="49" charset="0"/>
                <a:cs typeface="Courier New" panose="02070309020205020404" pitchFamily="49" charset="0"/>
              </a:rPr>
              <a:t>    INNER JOIN [</a:t>
            </a:r>
            <a:r>
              <a:rPr lang="en-US" sz="1200" dirty="0" err="1">
                <a:latin typeface="Courier New" panose="02070309020205020404" pitchFamily="49" charset="0"/>
                <a:cs typeface="Courier New" panose="02070309020205020404" pitchFamily="49" charset="0"/>
              </a:rPr>
              <a:t>dbo</a:t>
            </a:r>
            <a:r>
              <a:rPr lang="en-US" sz="1200" dirty="0">
                <a:latin typeface="Courier New" panose="02070309020205020404" pitchFamily="49" charset="0"/>
                <a:cs typeface="Courier New" panose="02070309020205020404" pitchFamily="49" charset="0"/>
              </a:rPr>
              <a:t>].[Payments] AS [Extent2] ON [Extent1].[Id] = [Extent2].[Id]</a:t>
            </a:r>
            <a:endParaRPr lang="en-US" sz="1200" dirty="0"/>
          </a:p>
        </p:txBody>
      </p:sp>
      <p:sp>
        <p:nvSpPr>
          <p:cNvPr id="3" name="Rectangle 2">
            <a:extLst>
              <a:ext uri="{FF2B5EF4-FFF2-40B4-BE49-F238E27FC236}">
                <a16:creationId xmlns:a16="http://schemas.microsoft.com/office/drawing/2014/main" id="{7B94600E-FBEC-4934-BCCE-D6E81C89E2AA}"/>
              </a:ext>
            </a:extLst>
          </p:cNvPr>
          <p:cNvSpPr/>
          <p:nvPr/>
        </p:nvSpPr>
        <p:spPr>
          <a:xfrm>
            <a:off x="715453" y="1152528"/>
            <a:ext cx="7713093" cy="830997"/>
          </a:xfrm>
          <a:prstGeom prst="rect">
            <a:avLst/>
          </a:prstGeom>
        </p:spPr>
        <p:txBody>
          <a:bodyPr wrap="square">
            <a:spAutoFit/>
          </a:bodyPr>
          <a:lstStyle/>
          <a:p>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NonPolymorphicQuery</a:t>
            </a:r>
            <a:r>
              <a:rPr lang="en-US" sz="1200" dirty="0">
                <a:solidFill>
                  <a:srgbClr val="000000"/>
                </a:solidFill>
                <a:latin typeface="Consolas" panose="020B0609020204030204" pitchFamily="49" charset="0"/>
              </a:rPr>
              <a:t>()</a:t>
            </a:r>
          </a:p>
          <a:p>
            <a:r>
              <a:rPr lang="ru-MD"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query = </a:t>
            </a:r>
            <a:r>
              <a:rPr lang="en-US" sz="1200" dirty="0" err="1">
                <a:solidFill>
                  <a:srgbClr val="000000"/>
                </a:solidFill>
                <a:latin typeface="Consolas" panose="020B0609020204030204" pitchFamily="49" charset="0"/>
              </a:rPr>
              <a:t>ShopContext.Payments.OfType</a:t>
            </a:r>
            <a:r>
              <a:rPr lang="en-US" sz="1200" dirty="0">
                <a:solidFill>
                  <a:srgbClr val="000000"/>
                </a:solidFill>
                <a:latin typeface="Consolas" panose="020B0609020204030204" pitchFamily="49" charset="0"/>
              </a:rPr>
              <a:t>&lt;</a:t>
            </a:r>
            <a:r>
              <a:rPr lang="en-US" sz="1200" dirty="0" err="1">
                <a:solidFill>
                  <a:srgbClr val="2B91AF"/>
                </a:solidFill>
                <a:latin typeface="Consolas" panose="020B0609020204030204" pitchFamily="49" charset="0"/>
              </a:rPr>
              <a:t>PaymentCard</a:t>
            </a:r>
            <a:r>
              <a:rPr lang="en-US" sz="1200" dirty="0">
                <a:solidFill>
                  <a:srgbClr val="000000"/>
                </a:solidFill>
                <a:latin typeface="Consolas" panose="020B0609020204030204" pitchFamily="49" charset="0"/>
              </a:rPr>
              <a:t>&gt;().</a:t>
            </a:r>
            <a:r>
              <a:rPr lang="en-US" sz="1200" dirty="0" err="1">
                <a:solidFill>
                  <a:srgbClr val="000000"/>
                </a:solidFill>
                <a:latin typeface="Consolas" panose="020B0609020204030204" pitchFamily="49" charset="0"/>
              </a:rPr>
              <a:t>ToList</a:t>
            </a:r>
            <a:r>
              <a:rPr lang="en-US" sz="1200" dirty="0">
                <a:solidFill>
                  <a:srgbClr val="000000"/>
                </a:solidFill>
                <a:latin typeface="Consolas" panose="020B0609020204030204" pitchFamily="49" charset="0"/>
              </a:rPr>
              <a:t>();</a:t>
            </a:r>
          </a:p>
          <a:p>
            <a:r>
              <a:rPr lang="ru-MD" sz="1200" dirty="0">
                <a:solidFill>
                  <a:srgbClr val="000000"/>
                </a:solidFill>
                <a:latin typeface="Consolas" panose="020B0609020204030204" pitchFamily="49" charset="0"/>
              </a:rPr>
              <a:t>        }</a:t>
            </a:r>
            <a:endParaRPr lang="ru-MD" sz="1200" dirty="0"/>
          </a:p>
        </p:txBody>
      </p:sp>
    </p:spTree>
    <p:extLst>
      <p:ext uri="{BB962C8B-B14F-4D97-AF65-F5344CB8AC3E}">
        <p14:creationId xmlns:p14="http://schemas.microsoft.com/office/powerpoint/2010/main" val="2118274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Table per Concrete Class (TPC)</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83353"/>
            <a:ext cx="7886700" cy="4221729"/>
          </a:xfrm>
        </p:spPr>
        <p:txBody>
          <a:bodyPr>
            <a:normAutofit/>
          </a:bodyPr>
          <a:lstStyle/>
          <a:p>
            <a:r>
              <a:rPr lang="en-US" sz="2000" dirty="0"/>
              <a:t>This approach suggests one table for one concrete class, but not for the abstract class. So, if you inherit the abstract class in multiple concrete classes, then the properties of the abstract class will be part of each table of the concrete class.</a:t>
            </a:r>
          </a:p>
          <a:p>
            <a:r>
              <a:rPr lang="en-US" sz="2000" dirty="0"/>
              <a:t> There is </a:t>
            </a:r>
            <a:r>
              <a:rPr lang="en-US" sz="2000" u="sng" dirty="0"/>
              <a:t>no relationship</a:t>
            </a:r>
            <a:r>
              <a:rPr lang="en-US" sz="2000" dirty="0"/>
              <a:t> between the database tables, except for the fact that they share some similar columns.</a:t>
            </a:r>
          </a:p>
          <a:p>
            <a:r>
              <a:rPr lang="en-US" sz="2000" dirty="0"/>
              <a:t>Just like the </a:t>
            </a:r>
            <a:r>
              <a:rPr lang="en-US" sz="2000" u="sng" dirty="0">
                <a:hlinkClick r:id="rId2"/>
              </a:rPr>
              <a:t>TPT implementation</a:t>
            </a:r>
            <a:r>
              <a:rPr lang="en-US" sz="2000" dirty="0"/>
              <a:t>, we need to specify a separate table for each of the subclasses. We also need to tell that we want all of the inherited properties to be mapped as part of this table.</a:t>
            </a:r>
          </a:p>
          <a:p>
            <a:endParaRPr lang="en-US" sz="2000" dirty="0"/>
          </a:p>
          <a:p>
            <a:endParaRPr lang="en-US" dirty="0"/>
          </a:p>
          <a:p>
            <a:endParaRPr lang="en-US" dirty="0"/>
          </a:p>
        </p:txBody>
      </p:sp>
      <p:pic>
        <p:nvPicPr>
          <p:cNvPr id="3" name="Picture 2">
            <a:extLst>
              <a:ext uri="{FF2B5EF4-FFF2-40B4-BE49-F238E27FC236}">
                <a16:creationId xmlns:a16="http://schemas.microsoft.com/office/drawing/2014/main" id="{176C4555-AC8C-4AA9-997B-6DCF09FD57E5}"/>
              </a:ext>
            </a:extLst>
          </p:cNvPr>
          <p:cNvPicPr>
            <a:picLocks noChangeAspect="1"/>
          </p:cNvPicPr>
          <p:nvPr/>
        </p:nvPicPr>
        <p:blipFill>
          <a:blip r:embed="rId3"/>
          <a:stretch>
            <a:fillRect/>
          </a:stretch>
        </p:blipFill>
        <p:spPr>
          <a:xfrm>
            <a:off x="1975194" y="4197486"/>
            <a:ext cx="4555257" cy="1118700"/>
          </a:xfrm>
          <a:prstGeom prst="rect">
            <a:avLst/>
          </a:prstGeom>
        </p:spPr>
      </p:pic>
    </p:spTree>
    <p:extLst>
      <p:ext uri="{BB962C8B-B14F-4D97-AF65-F5344CB8AC3E}">
        <p14:creationId xmlns:p14="http://schemas.microsoft.com/office/powerpoint/2010/main" val="3860861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Table per Concrete Class (TPC)</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lnSpcReduction="10000"/>
          </a:bodyPr>
          <a:lstStyle/>
          <a:p>
            <a:r>
              <a:rPr lang="en-US" dirty="0"/>
              <a:t>All hierarchy should have unique primary key.</a:t>
            </a:r>
          </a:p>
          <a:p>
            <a:r>
              <a:rPr lang="en-US" dirty="0"/>
              <a:t>SQL Server’s </a:t>
            </a:r>
            <a:r>
              <a:rPr lang="en-US" dirty="0" err="1"/>
              <a:t>int</a:t>
            </a:r>
            <a:r>
              <a:rPr lang="en-US" dirty="0"/>
              <a:t> identity columns doesn't work very well together with TPC since there will be duplicate entity keys when inserting in subclasses tables</a:t>
            </a:r>
          </a:p>
          <a:p>
            <a:r>
              <a:rPr lang="en-US" dirty="0"/>
              <a:t>Using GUID keys, or </a:t>
            </a:r>
            <a:r>
              <a:rPr lang="en-US" dirty="0" err="1"/>
              <a:t>int</a:t>
            </a:r>
            <a:r>
              <a:rPr lang="en-US" dirty="0"/>
              <a:t> identity keys with different starting seeds will solve the problem but yet another solution would be to completely switch off identity on the primary key property.</a:t>
            </a:r>
          </a:p>
          <a:p>
            <a:r>
              <a:rPr lang="en-US" dirty="0"/>
              <a:t>We need to take the responsibility of providing unique keys when inserting records to the database</a:t>
            </a:r>
          </a:p>
          <a:p>
            <a:r>
              <a:rPr lang="en-US" sz="2000" dirty="0"/>
              <a:t>Does not support </a:t>
            </a:r>
            <a:r>
              <a:rPr lang="en-US" sz="2000" i="1" dirty="0"/>
              <a:t>polymorphic association. A</a:t>
            </a:r>
            <a:r>
              <a:rPr lang="en-US" sz="2000" dirty="0"/>
              <a:t>ssociations are represented as foreign key relationships. If User has a many-to-one relationship with Payments, the Users table would need a single foreign key column, which would have to refer both concrete subclass tables. This isn’t possible with regular foreign key constraints.</a:t>
            </a:r>
            <a:endParaRPr lang="en-US" dirty="0"/>
          </a:p>
          <a:p>
            <a:endParaRPr lang="en-US" dirty="0"/>
          </a:p>
        </p:txBody>
      </p:sp>
    </p:spTree>
    <p:extLst>
      <p:ext uri="{BB962C8B-B14F-4D97-AF65-F5344CB8AC3E}">
        <p14:creationId xmlns:p14="http://schemas.microsoft.com/office/powerpoint/2010/main" val="18786301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Table per Concrete Class (TPC)</a:t>
            </a:r>
            <a:endParaRPr lang="en-US" sz="2900" dirty="0"/>
          </a:p>
        </p:txBody>
      </p:sp>
      <p:pic>
        <p:nvPicPr>
          <p:cNvPr id="8194" name="Picture 2" descr="https://content.screencast.com/users/oleg_lucash/folders/Jing/media/747ff39a-4274-4692-a5c1-bfbdaa73052c/2018-03-18_1812.png">
            <a:extLst>
              <a:ext uri="{FF2B5EF4-FFF2-40B4-BE49-F238E27FC236}">
                <a16:creationId xmlns:a16="http://schemas.microsoft.com/office/drawing/2014/main" id="{A96199D4-84CB-4C15-8575-8B9260894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70" y="1241193"/>
            <a:ext cx="5302061" cy="422172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content.screencast.com/users/oleg_lucash/folders/Jing/media/021e50d1-294d-41db-8893-1c583e8122ba/2018-03-18_1821.png">
            <a:extLst>
              <a:ext uri="{FF2B5EF4-FFF2-40B4-BE49-F238E27FC236}">
                <a16:creationId xmlns:a16="http://schemas.microsoft.com/office/drawing/2014/main" id="{06A997E9-3E06-4B9E-8BA5-B90B7107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322" y="3429000"/>
            <a:ext cx="4822208" cy="203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401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Polymorphic</a:t>
            </a:r>
            <a:r>
              <a:rPr lang="en-US" sz="3200" i="1" dirty="0"/>
              <a:t> </a:t>
            </a:r>
            <a:r>
              <a:rPr lang="en-US" sz="3200" dirty="0"/>
              <a:t>query in Table Per Concrete class</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377004"/>
          </a:xfrm>
        </p:spPr>
        <p:txBody>
          <a:bodyPr>
            <a:normAutofit fontScale="25000" lnSpcReduction="20000"/>
          </a:bodyPr>
          <a:lstStyle/>
          <a:p>
            <a:pPr marL="0" indent="0">
              <a:buNone/>
            </a:pPr>
            <a:r>
              <a:rPr lang="en-US" dirty="0"/>
              <a:t> </a:t>
            </a:r>
          </a:p>
          <a:p>
            <a:endParaRPr lang="en-US" dirty="0"/>
          </a:p>
          <a:p>
            <a:endParaRPr lang="en-US" dirty="0"/>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r>
              <a:rPr lang="en-US" sz="3000" dirty="0">
                <a:latin typeface="Courier New" panose="02070309020205020404" pitchFamily="49" charset="0"/>
                <a:cs typeface="Courier New" panose="02070309020205020404" pitchFamily="49" charset="0"/>
              </a:rPr>
              <a:t>SELECT </a:t>
            </a:r>
          </a:p>
          <a:p>
            <a:pPr marL="0" indent="0" algn="just">
              <a:buNone/>
            </a:pPr>
            <a:r>
              <a:rPr lang="en-US" sz="3000" dirty="0">
                <a:latin typeface="Courier New" panose="02070309020205020404" pitchFamily="49" charset="0"/>
                <a:cs typeface="Courier New" panose="02070309020205020404" pitchFamily="49" charset="0"/>
              </a:rPr>
              <a:t>    CASE WHEN ([UnionAll1].[C2] = 1) THEN '0X0X' ELSE '0X1X' END AS [C1], </a:t>
            </a:r>
          </a:p>
          <a:p>
            <a:pPr marL="0" indent="0" algn="just">
              <a:buNone/>
            </a:pPr>
            <a:r>
              <a:rPr lang="en-US" sz="3000" dirty="0">
                <a:latin typeface="Courier New" panose="02070309020205020404" pitchFamily="49" charset="0"/>
                <a:cs typeface="Courier New" panose="02070309020205020404" pitchFamily="49" charset="0"/>
              </a:rPr>
              <a:t>    [UnionAll1].[Id] AS [C2], </a:t>
            </a:r>
          </a:p>
          <a:p>
            <a:pPr marL="0" indent="0" algn="just">
              <a:buNone/>
            </a:pPr>
            <a:r>
              <a:rPr lang="en-US" sz="3000" dirty="0">
                <a:latin typeface="Courier New" panose="02070309020205020404" pitchFamily="49" charset="0"/>
                <a:cs typeface="Courier New" panose="02070309020205020404" pitchFamily="49" charset="0"/>
              </a:rPr>
              <a:t>    [UnionAll1].[Amount] AS [C3], </a:t>
            </a:r>
          </a:p>
          <a:p>
            <a:pPr marL="0" indent="0" algn="just">
              <a:buNone/>
            </a:pPr>
            <a:r>
              <a:rPr lang="en-US" sz="3000" dirty="0">
                <a:latin typeface="Courier New" panose="02070309020205020404" pitchFamily="49" charset="0"/>
                <a:cs typeface="Courier New" panose="02070309020205020404" pitchFamily="49" charset="0"/>
              </a:rPr>
              <a:t>    CASE WHEN ([UnionAll1].[C2] = 1) THEN [UnionAll1].[C1] END AS [C4], </a:t>
            </a:r>
          </a:p>
          <a:p>
            <a:pPr marL="0" indent="0" algn="just">
              <a:buNone/>
            </a:pPr>
            <a:r>
              <a:rPr lang="en-US" sz="3000" dirty="0">
                <a:latin typeface="Courier New" panose="02070309020205020404" pitchFamily="49" charset="0"/>
                <a:cs typeface="Courier New" panose="02070309020205020404" pitchFamily="49" charset="0"/>
              </a:rPr>
              <a:t>    CASE WHEN ([UnionAll1].[C2] = 1) THEN CAST(NULL AS </a:t>
            </a:r>
            <a:r>
              <a:rPr lang="en-US" sz="3000" dirty="0" err="1">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ELSE [UnionAll1].[</a:t>
            </a:r>
            <a:r>
              <a:rPr lang="en-US" sz="3000" dirty="0" err="1">
                <a:latin typeface="Courier New" panose="02070309020205020404" pitchFamily="49" charset="0"/>
                <a:cs typeface="Courier New" panose="02070309020205020404" pitchFamily="49" charset="0"/>
              </a:rPr>
              <a:t>NumberOfBills</a:t>
            </a:r>
            <a:r>
              <a:rPr lang="en-US" sz="3000" dirty="0">
                <a:latin typeface="Courier New" panose="02070309020205020404" pitchFamily="49" charset="0"/>
                <a:cs typeface="Courier New" panose="02070309020205020404" pitchFamily="49" charset="0"/>
              </a:rPr>
              <a:t>] END AS [C5]</a:t>
            </a:r>
          </a:p>
          <a:p>
            <a:pPr marL="0" indent="0" algn="just">
              <a:buNone/>
            </a:pPr>
            <a:r>
              <a:rPr lang="en-US" sz="3000" dirty="0">
                <a:latin typeface="Courier New" panose="02070309020205020404" pitchFamily="49" charset="0"/>
                <a:cs typeface="Courier New" panose="02070309020205020404" pitchFamily="49" charset="0"/>
              </a:rPr>
              <a:t>    FROM  (SELECT </a:t>
            </a:r>
          </a:p>
          <a:p>
            <a:pPr marL="0" indent="0" algn="just">
              <a:buNone/>
            </a:pPr>
            <a:r>
              <a:rPr lang="en-US" sz="3000" dirty="0">
                <a:latin typeface="Courier New" panose="02070309020205020404" pitchFamily="49" charset="0"/>
                <a:cs typeface="Courier New" panose="02070309020205020404" pitchFamily="49" charset="0"/>
              </a:rPr>
              <a:t>        [Extent1].[Id] AS [Id], </a:t>
            </a:r>
          </a:p>
          <a:p>
            <a:pPr marL="0" indent="0" algn="just">
              <a:buNone/>
            </a:pPr>
            <a:r>
              <a:rPr lang="en-US" sz="3000" dirty="0">
                <a:latin typeface="Courier New" panose="02070309020205020404" pitchFamily="49" charset="0"/>
                <a:cs typeface="Courier New" panose="02070309020205020404" pitchFamily="49" charset="0"/>
              </a:rPr>
              <a:t>        [Extent1].[Amount] AS [Amount], </a:t>
            </a:r>
          </a:p>
          <a:p>
            <a:pPr marL="0" indent="0" algn="just">
              <a:buNone/>
            </a:pPr>
            <a:r>
              <a:rPr lang="en-US" sz="3000" dirty="0">
                <a:latin typeface="Courier New" panose="02070309020205020404" pitchFamily="49" charset="0"/>
                <a:cs typeface="Courier New" panose="02070309020205020404" pitchFamily="49" charset="0"/>
              </a:rPr>
              <a:t>        CAST(NULL AS varchar(1)) AS [C1], </a:t>
            </a:r>
          </a:p>
          <a:p>
            <a:pPr marL="0" indent="0" algn="just">
              <a:buNone/>
            </a:pPr>
            <a:r>
              <a:rPr lang="en-US" sz="3000" dirty="0">
                <a:latin typeface="Courier New" panose="02070309020205020404" pitchFamily="49" charset="0"/>
                <a:cs typeface="Courier New" panose="02070309020205020404" pitchFamily="49" charset="0"/>
              </a:rPr>
              <a:t>        [Extent1].[</a:t>
            </a:r>
            <a:r>
              <a:rPr lang="en-US" sz="3000" dirty="0" err="1">
                <a:latin typeface="Courier New" panose="02070309020205020404" pitchFamily="49" charset="0"/>
                <a:cs typeface="Courier New" panose="02070309020205020404" pitchFamily="49" charset="0"/>
              </a:rPr>
              <a:t>NumberOfBills</a:t>
            </a:r>
            <a:r>
              <a:rPr lang="en-US" sz="3000" dirty="0">
                <a:latin typeface="Courier New" panose="02070309020205020404" pitchFamily="49" charset="0"/>
                <a:cs typeface="Courier New" panose="02070309020205020404" pitchFamily="49" charset="0"/>
              </a:rPr>
              <a:t>] AS [</a:t>
            </a:r>
            <a:r>
              <a:rPr lang="en-US" sz="3000" dirty="0" err="1">
                <a:latin typeface="Courier New" panose="02070309020205020404" pitchFamily="49" charset="0"/>
                <a:cs typeface="Courier New" panose="02070309020205020404" pitchFamily="49" charset="0"/>
              </a:rPr>
              <a:t>NumberOfBills</a:t>
            </a:r>
            <a:r>
              <a:rPr lang="en-US" sz="3000" dirty="0">
                <a:latin typeface="Courier New" panose="02070309020205020404" pitchFamily="49" charset="0"/>
                <a:cs typeface="Courier New" panose="02070309020205020404" pitchFamily="49" charset="0"/>
              </a:rPr>
              <a:t>], </a:t>
            </a:r>
          </a:p>
          <a:p>
            <a:pPr marL="0" indent="0" algn="just">
              <a:buNone/>
            </a:pPr>
            <a:r>
              <a:rPr lang="en-US" sz="3000" dirty="0">
                <a:latin typeface="Courier New" panose="02070309020205020404" pitchFamily="49" charset="0"/>
                <a:cs typeface="Courier New" panose="02070309020205020404" pitchFamily="49" charset="0"/>
              </a:rPr>
              <a:t>        cast(0 as bit) AS [C2]</a:t>
            </a:r>
          </a:p>
          <a:p>
            <a:pPr marL="0" indent="0" algn="just">
              <a:buNone/>
            </a:pPr>
            <a:r>
              <a:rPr lang="en-US" sz="3000" dirty="0">
                <a:latin typeface="Courier New" panose="02070309020205020404" pitchFamily="49" charset="0"/>
                <a:cs typeface="Courier New" panose="02070309020205020404" pitchFamily="49" charset="0"/>
              </a:rPr>
              <a:t>        FROM [</a:t>
            </a:r>
            <a:r>
              <a:rPr lang="en-US" sz="3000" dirty="0" err="1">
                <a:latin typeface="Courier New" panose="02070309020205020404" pitchFamily="49" charset="0"/>
                <a:cs typeface="Courier New" panose="02070309020205020404" pitchFamily="49" charset="0"/>
              </a:rPr>
              <a:t>dbo</a:t>
            </a:r>
            <a:r>
              <a:rPr lang="en-US" sz="3000" dirty="0">
                <a:latin typeface="Courier New" panose="02070309020205020404" pitchFamily="49" charset="0"/>
                <a:cs typeface="Courier New" panose="02070309020205020404" pitchFamily="49" charset="0"/>
              </a:rPr>
              <a:t>].[</a:t>
            </a:r>
            <a:r>
              <a:rPr lang="en-US" sz="3000" dirty="0" err="1">
                <a:latin typeface="Courier New" panose="02070309020205020404" pitchFamily="49" charset="0"/>
                <a:cs typeface="Courier New" panose="02070309020205020404" pitchFamily="49" charset="0"/>
              </a:rPr>
              <a:t>PaymentCashes</a:t>
            </a:r>
            <a:r>
              <a:rPr lang="en-US" sz="3000" dirty="0">
                <a:latin typeface="Courier New" panose="02070309020205020404" pitchFamily="49" charset="0"/>
                <a:cs typeface="Courier New" panose="02070309020205020404" pitchFamily="49" charset="0"/>
              </a:rPr>
              <a:t>] AS [Extent1]</a:t>
            </a:r>
          </a:p>
          <a:p>
            <a:pPr marL="0" indent="0" algn="just">
              <a:buNone/>
            </a:pPr>
            <a:r>
              <a:rPr lang="en-US" sz="3000" dirty="0">
                <a:latin typeface="Courier New" panose="02070309020205020404" pitchFamily="49" charset="0"/>
                <a:cs typeface="Courier New" panose="02070309020205020404" pitchFamily="49" charset="0"/>
              </a:rPr>
              <a:t>    UNION ALL</a:t>
            </a:r>
          </a:p>
          <a:p>
            <a:pPr marL="0" indent="0" algn="just">
              <a:buNone/>
            </a:pPr>
            <a:r>
              <a:rPr lang="en-US" sz="3000" dirty="0">
                <a:latin typeface="Courier New" panose="02070309020205020404" pitchFamily="49" charset="0"/>
                <a:cs typeface="Courier New" panose="02070309020205020404" pitchFamily="49" charset="0"/>
              </a:rPr>
              <a:t>        SELECT </a:t>
            </a:r>
          </a:p>
          <a:p>
            <a:pPr marL="0" indent="0" algn="just">
              <a:buNone/>
            </a:pPr>
            <a:r>
              <a:rPr lang="en-US" sz="3000" dirty="0">
                <a:latin typeface="Courier New" panose="02070309020205020404" pitchFamily="49" charset="0"/>
                <a:cs typeface="Courier New" panose="02070309020205020404" pitchFamily="49" charset="0"/>
              </a:rPr>
              <a:t>        [Extent2].[Id] AS [Id], </a:t>
            </a:r>
          </a:p>
          <a:p>
            <a:pPr marL="0" indent="0" algn="just">
              <a:buNone/>
            </a:pPr>
            <a:r>
              <a:rPr lang="en-US" sz="3000" dirty="0">
                <a:latin typeface="Courier New" panose="02070309020205020404" pitchFamily="49" charset="0"/>
                <a:cs typeface="Courier New" panose="02070309020205020404" pitchFamily="49" charset="0"/>
              </a:rPr>
              <a:t>        [Extent2].[Amount] AS [Amount], </a:t>
            </a:r>
          </a:p>
          <a:p>
            <a:pPr marL="0" indent="0" algn="just">
              <a:buNone/>
            </a:pPr>
            <a:r>
              <a:rPr lang="en-US" sz="3000" dirty="0">
                <a:latin typeface="Courier New" panose="02070309020205020404" pitchFamily="49" charset="0"/>
                <a:cs typeface="Courier New" panose="02070309020205020404" pitchFamily="49" charset="0"/>
              </a:rPr>
              <a:t>        [Extent2].[</a:t>
            </a:r>
            <a:r>
              <a:rPr lang="en-US" sz="3000" dirty="0" err="1">
                <a:latin typeface="Courier New" panose="02070309020205020404" pitchFamily="49" charset="0"/>
                <a:cs typeface="Courier New" panose="02070309020205020404" pitchFamily="49" charset="0"/>
              </a:rPr>
              <a:t>ReceiptCode</a:t>
            </a:r>
            <a:r>
              <a:rPr lang="en-US" sz="3000" dirty="0">
                <a:latin typeface="Courier New" panose="02070309020205020404" pitchFamily="49" charset="0"/>
                <a:cs typeface="Courier New" panose="02070309020205020404" pitchFamily="49" charset="0"/>
              </a:rPr>
              <a:t>] AS [</a:t>
            </a:r>
            <a:r>
              <a:rPr lang="en-US" sz="3000" dirty="0" err="1">
                <a:latin typeface="Courier New" panose="02070309020205020404" pitchFamily="49" charset="0"/>
                <a:cs typeface="Courier New" panose="02070309020205020404" pitchFamily="49" charset="0"/>
              </a:rPr>
              <a:t>ReceiptCode</a:t>
            </a:r>
            <a:r>
              <a:rPr lang="en-US" sz="3000" dirty="0">
                <a:latin typeface="Courier New" panose="02070309020205020404" pitchFamily="49" charset="0"/>
                <a:cs typeface="Courier New" panose="02070309020205020404" pitchFamily="49" charset="0"/>
              </a:rPr>
              <a:t>], </a:t>
            </a:r>
          </a:p>
          <a:p>
            <a:pPr marL="0" indent="0" algn="just">
              <a:buNone/>
            </a:pPr>
            <a:r>
              <a:rPr lang="en-US" sz="3000" dirty="0">
                <a:latin typeface="Courier New" panose="02070309020205020404" pitchFamily="49" charset="0"/>
                <a:cs typeface="Courier New" panose="02070309020205020404" pitchFamily="49" charset="0"/>
              </a:rPr>
              <a:t>        CAST(NULL AS </a:t>
            </a:r>
            <a:r>
              <a:rPr lang="en-US" sz="3000" dirty="0" err="1">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AS [C1], </a:t>
            </a:r>
          </a:p>
          <a:p>
            <a:pPr marL="0" indent="0" algn="just">
              <a:buNone/>
            </a:pPr>
            <a:r>
              <a:rPr lang="en-US" sz="3000" dirty="0">
                <a:latin typeface="Courier New" panose="02070309020205020404" pitchFamily="49" charset="0"/>
                <a:cs typeface="Courier New" panose="02070309020205020404" pitchFamily="49" charset="0"/>
              </a:rPr>
              <a:t>        cast(1 as bit) AS [C2]</a:t>
            </a:r>
          </a:p>
          <a:p>
            <a:pPr marL="0" indent="0" algn="just">
              <a:buNone/>
            </a:pPr>
            <a:r>
              <a:rPr lang="en-US" sz="3000" dirty="0">
                <a:latin typeface="Courier New" panose="02070309020205020404" pitchFamily="49" charset="0"/>
                <a:cs typeface="Courier New" panose="02070309020205020404" pitchFamily="49" charset="0"/>
              </a:rPr>
              <a:t>        FROM [</a:t>
            </a:r>
            <a:r>
              <a:rPr lang="en-US" sz="3000" dirty="0" err="1">
                <a:latin typeface="Courier New" panose="02070309020205020404" pitchFamily="49" charset="0"/>
                <a:cs typeface="Courier New" panose="02070309020205020404" pitchFamily="49" charset="0"/>
              </a:rPr>
              <a:t>dbo</a:t>
            </a:r>
            <a:r>
              <a:rPr lang="en-US" sz="3000" dirty="0">
                <a:latin typeface="Courier New" panose="02070309020205020404" pitchFamily="49" charset="0"/>
                <a:cs typeface="Courier New" panose="02070309020205020404" pitchFamily="49" charset="0"/>
              </a:rPr>
              <a:t>].[</a:t>
            </a:r>
            <a:r>
              <a:rPr lang="en-US" sz="3000" dirty="0" err="1">
                <a:latin typeface="Courier New" panose="02070309020205020404" pitchFamily="49" charset="0"/>
                <a:cs typeface="Courier New" panose="02070309020205020404" pitchFamily="49" charset="0"/>
              </a:rPr>
              <a:t>PaymentCards</a:t>
            </a:r>
            <a:r>
              <a:rPr lang="en-US" sz="3000" dirty="0">
                <a:latin typeface="Courier New" panose="02070309020205020404" pitchFamily="49" charset="0"/>
                <a:cs typeface="Courier New" panose="02070309020205020404" pitchFamily="49" charset="0"/>
              </a:rPr>
              <a:t>] AS [Extent2]) AS [UnionAll1]</a:t>
            </a:r>
            <a:endParaRPr lang="en-US" sz="3000" dirty="0"/>
          </a:p>
        </p:txBody>
      </p:sp>
      <p:sp>
        <p:nvSpPr>
          <p:cNvPr id="3" name="Rectangle 2">
            <a:extLst>
              <a:ext uri="{FF2B5EF4-FFF2-40B4-BE49-F238E27FC236}">
                <a16:creationId xmlns:a16="http://schemas.microsoft.com/office/drawing/2014/main" id="{3C202CB3-B2BF-4DDC-861C-3252C2F91CD7}"/>
              </a:ext>
            </a:extLst>
          </p:cNvPr>
          <p:cNvSpPr/>
          <p:nvPr/>
        </p:nvSpPr>
        <p:spPr>
          <a:xfrm>
            <a:off x="2044461" y="1055491"/>
            <a:ext cx="4651794" cy="707886"/>
          </a:xfrm>
          <a:prstGeom prst="rect">
            <a:avLst/>
          </a:prstGeom>
        </p:spPr>
        <p:txBody>
          <a:bodyPr wrap="square">
            <a:spAutoFit/>
          </a:bodyPr>
          <a:lstStyle/>
          <a:p>
            <a:r>
              <a:rPr lang="en-US" sz="1000" dirty="0">
                <a:solidFill>
                  <a:srgbClr val="0000FF"/>
                </a:solidFill>
                <a:latin typeface="Consolas" panose="020B0609020204030204" pitchFamily="49" charset="0"/>
              </a:rPr>
              <a:t>        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PolymorphicQuery</a:t>
            </a:r>
            <a:r>
              <a:rPr lang="en-US" sz="1000" dirty="0">
                <a:solidFill>
                  <a:srgbClr val="000000"/>
                </a:solidFill>
                <a:latin typeface="Consolas" panose="020B0609020204030204" pitchFamily="49" charset="0"/>
              </a:rPr>
              <a:t>()</a:t>
            </a:r>
          </a:p>
          <a:p>
            <a:r>
              <a:rPr lang="ru-MD"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var</a:t>
            </a:r>
            <a:r>
              <a:rPr lang="en-US" sz="1000" dirty="0">
                <a:solidFill>
                  <a:srgbClr val="000000"/>
                </a:solidFill>
                <a:latin typeface="Consolas" panose="020B0609020204030204" pitchFamily="49" charset="0"/>
              </a:rPr>
              <a:t> query = </a:t>
            </a:r>
            <a:r>
              <a:rPr lang="en-US" sz="1000" dirty="0" err="1">
                <a:solidFill>
                  <a:srgbClr val="000000"/>
                </a:solidFill>
                <a:latin typeface="Consolas" panose="020B0609020204030204" pitchFamily="49" charset="0"/>
              </a:rPr>
              <a:t>ShopContext.Payments.ToList</a:t>
            </a:r>
            <a:r>
              <a:rPr lang="en-US" sz="1000" dirty="0">
                <a:solidFill>
                  <a:srgbClr val="000000"/>
                </a:solidFill>
                <a:latin typeface="Consolas" panose="020B0609020204030204" pitchFamily="49" charset="0"/>
              </a:rPr>
              <a:t>();</a:t>
            </a:r>
          </a:p>
          <a:p>
            <a:r>
              <a:rPr lang="ru-MD" sz="1000" dirty="0">
                <a:solidFill>
                  <a:srgbClr val="000000"/>
                </a:solidFill>
                <a:latin typeface="Consolas" panose="020B0609020204030204" pitchFamily="49" charset="0"/>
              </a:rPr>
              <a:t>        }</a:t>
            </a:r>
            <a:endParaRPr lang="ru-MD" sz="1000" dirty="0"/>
          </a:p>
        </p:txBody>
      </p:sp>
    </p:spTree>
    <p:extLst>
      <p:ext uri="{BB962C8B-B14F-4D97-AF65-F5344CB8AC3E}">
        <p14:creationId xmlns:p14="http://schemas.microsoft.com/office/powerpoint/2010/main" val="37160696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97457"/>
          </a:xfrm>
        </p:spPr>
        <p:txBody>
          <a:bodyPr>
            <a:normAutofit fontScale="90000"/>
          </a:bodyPr>
          <a:lstStyle/>
          <a:p>
            <a:r>
              <a:rPr lang="en-US" dirty="0"/>
              <a:t>Non-polymorphic query</a:t>
            </a:r>
            <a:r>
              <a:rPr lang="en-US" sz="3200" dirty="0"/>
              <a:t> in Table Per Concrete class</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a:bodyPr>
          <a:lstStyle/>
          <a:p>
            <a:pPr marL="0" indent="0">
              <a:buNone/>
            </a:pPr>
            <a:endParaRPr lang="en-US" dirty="0"/>
          </a:p>
          <a:p>
            <a:endParaRPr lang="en-US" dirty="0"/>
          </a:p>
          <a:p>
            <a:pPr marL="0" indent="0" algn="just">
              <a:buNone/>
            </a:pPr>
            <a:endParaRPr lang="en-US" sz="1200" dirty="0">
              <a:latin typeface="Courier New" panose="02070309020205020404" pitchFamily="49" charset="0"/>
              <a:cs typeface="Courier New" panose="02070309020205020404" pitchFamily="49" charset="0"/>
            </a:endParaRPr>
          </a:p>
          <a:p>
            <a:pPr marL="0" indent="0" algn="just">
              <a:buNone/>
            </a:pPr>
            <a:endParaRPr lang="en-US" sz="1200" dirty="0">
              <a:latin typeface="Courier New" panose="02070309020205020404" pitchFamily="49" charset="0"/>
              <a:cs typeface="Courier New" panose="02070309020205020404" pitchFamily="49" charset="0"/>
            </a:endParaRPr>
          </a:p>
          <a:p>
            <a:pPr marL="0" indent="0" algn="just">
              <a:buNone/>
            </a:pPr>
            <a:r>
              <a:rPr lang="en-US" sz="1200" dirty="0">
                <a:latin typeface="Courier New" panose="02070309020205020404" pitchFamily="49" charset="0"/>
                <a:cs typeface="Courier New" panose="02070309020205020404" pitchFamily="49" charset="0"/>
              </a:rPr>
              <a:t>SELECT </a:t>
            </a:r>
          </a:p>
          <a:p>
            <a:pPr marL="0" indent="0" algn="just">
              <a:buNone/>
            </a:pPr>
            <a:r>
              <a:rPr lang="en-US" sz="1200" dirty="0">
                <a:latin typeface="Courier New" panose="02070309020205020404" pitchFamily="49" charset="0"/>
                <a:cs typeface="Courier New" panose="02070309020205020404" pitchFamily="49" charset="0"/>
              </a:rPr>
              <a:t>    '0X0X' AS [C1], </a:t>
            </a:r>
          </a:p>
          <a:p>
            <a:pPr marL="0" indent="0" algn="just">
              <a:buNone/>
            </a:pPr>
            <a:r>
              <a:rPr lang="en-US" sz="1200" dirty="0">
                <a:latin typeface="Courier New" panose="02070309020205020404" pitchFamily="49" charset="0"/>
                <a:cs typeface="Courier New" panose="02070309020205020404" pitchFamily="49" charset="0"/>
              </a:rPr>
              <a:t>    [Extent1].[Id] AS [Id], </a:t>
            </a:r>
          </a:p>
          <a:p>
            <a:pPr marL="0" indent="0" algn="just">
              <a:buNone/>
            </a:pPr>
            <a:r>
              <a:rPr lang="en-US" sz="1200" dirty="0">
                <a:latin typeface="Courier New" panose="02070309020205020404" pitchFamily="49" charset="0"/>
                <a:cs typeface="Courier New" panose="02070309020205020404" pitchFamily="49" charset="0"/>
              </a:rPr>
              <a:t>    [Extent1].[Amount] AS [Amount], </a:t>
            </a:r>
          </a:p>
          <a:p>
            <a:pPr marL="0" indent="0" algn="just">
              <a:buNone/>
            </a:pPr>
            <a:r>
              <a:rPr lang="en-US" sz="1200" dirty="0">
                <a:latin typeface="Courier New" panose="02070309020205020404" pitchFamily="49" charset="0"/>
                <a:cs typeface="Courier New" panose="02070309020205020404" pitchFamily="49" charset="0"/>
              </a:rPr>
              <a:t>    [Extent1].[</a:t>
            </a:r>
            <a:r>
              <a:rPr lang="en-US" sz="1200" dirty="0" err="1">
                <a:latin typeface="Courier New" panose="02070309020205020404" pitchFamily="49" charset="0"/>
                <a:cs typeface="Courier New" panose="02070309020205020404" pitchFamily="49" charset="0"/>
              </a:rPr>
              <a:t>ReceiptCode</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ReceiptCode</a:t>
            </a:r>
            <a:r>
              <a:rPr lang="en-US" sz="1200" dirty="0">
                <a:latin typeface="Courier New" panose="02070309020205020404" pitchFamily="49" charset="0"/>
                <a:cs typeface="Courier New" panose="02070309020205020404" pitchFamily="49" charset="0"/>
              </a:rPr>
              <a:t>]</a:t>
            </a:r>
          </a:p>
          <a:p>
            <a:pPr marL="0" indent="0" algn="just">
              <a:buNone/>
            </a:pPr>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dbo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PaymentCards</a:t>
            </a:r>
            <a:r>
              <a:rPr lang="en-US" sz="1200" dirty="0">
                <a:latin typeface="Courier New" panose="02070309020205020404" pitchFamily="49" charset="0"/>
                <a:cs typeface="Courier New" panose="02070309020205020404" pitchFamily="49" charset="0"/>
              </a:rPr>
              <a:t>] AS [Extent1]</a:t>
            </a:r>
            <a:endParaRPr lang="en-US" sz="1200" dirty="0"/>
          </a:p>
        </p:txBody>
      </p:sp>
      <p:sp>
        <p:nvSpPr>
          <p:cNvPr id="3" name="Rectangle 2">
            <a:extLst>
              <a:ext uri="{FF2B5EF4-FFF2-40B4-BE49-F238E27FC236}">
                <a16:creationId xmlns:a16="http://schemas.microsoft.com/office/drawing/2014/main" id="{7B94600E-FBEC-4934-BCCE-D6E81C89E2AA}"/>
              </a:ext>
            </a:extLst>
          </p:cNvPr>
          <p:cNvSpPr/>
          <p:nvPr/>
        </p:nvSpPr>
        <p:spPr>
          <a:xfrm>
            <a:off x="715453" y="1152528"/>
            <a:ext cx="7713093" cy="830997"/>
          </a:xfrm>
          <a:prstGeom prst="rect">
            <a:avLst/>
          </a:prstGeom>
        </p:spPr>
        <p:txBody>
          <a:bodyPr wrap="square">
            <a:spAutoFit/>
          </a:bodyPr>
          <a:lstStyle/>
          <a:p>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NonPolymorphicQuery</a:t>
            </a:r>
            <a:r>
              <a:rPr lang="en-US" sz="1200" dirty="0">
                <a:solidFill>
                  <a:srgbClr val="000000"/>
                </a:solidFill>
                <a:latin typeface="Consolas" panose="020B0609020204030204" pitchFamily="49" charset="0"/>
              </a:rPr>
              <a:t>()</a:t>
            </a:r>
          </a:p>
          <a:p>
            <a:r>
              <a:rPr lang="ru-MD"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query = </a:t>
            </a:r>
            <a:r>
              <a:rPr lang="en-US" sz="1200" dirty="0" err="1">
                <a:solidFill>
                  <a:srgbClr val="000000"/>
                </a:solidFill>
                <a:latin typeface="Consolas" panose="020B0609020204030204" pitchFamily="49" charset="0"/>
              </a:rPr>
              <a:t>ShopContext.Payments.OfType</a:t>
            </a:r>
            <a:r>
              <a:rPr lang="en-US" sz="1200" dirty="0">
                <a:solidFill>
                  <a:srgbClr val="000000"/>
                </a:solidFill>
                <a:latin typeface="Consolas" panose="020B0609020204030204" pitchFamily="49" charset="0"/>
              </a:rPr>
              <a:t>&lt;</a:t>
            </a:r>
            <a:r>
              <a:rPr lang="en-US" sz="1200" dirty="0" err="1">
                <a:solidFill>
                  <a:srgbClr val="2B91AF"/>
                </a:solidFill>
                <a:latin typeface="Consolas" panose="020B0609020204030204" pitchFamily="49" charset="0"/>
              </a:rPr>
              <a:t>PaymentCard</a:t>
            </a:r>
            <a:r>
              <a:rPr lang="en-US" sz="1200" dirty="0">
                <a:solidFill>
                  <a:srgbClr val="000000"/>
                </a:solidFill>
                <a:latin typeface="Consolas" panose="020B0609020204030204" pitchFamily="49" charset="0"/>
              </a:rPr>
              <a:t>&gt;().</a:t>
            </a:r>
            <a:r>
              <a:rPr lang="en-US" sz="1200" dirty="0" err="1">
                <a:solidFill>
                  <a:srgbClr val="000000"/>
                </a:solidFill>
                <a:latin typeface="Consolas" panose="020B0609020204030204" pitchFamily="49" charset="0"/>
              </a:rPr>
              <a:t>ToList</a:t>
            </a:r>
            <a:r>
              <a:rPr lang="en-US" sz="1200" dirty="0">
                <a:solidFill>
                  <a:srgbClr val="000000"/>
                </a:solidFill>
                <a:latin typeface="Consolas" panose="020B0609020204030204" pitchFamily="49" charset="0"/>
              </a:rPr>
              <a:t>();</a:t>
            </a:r>
          </a:p>
          <a:p>
            <a:r>
              <a:rPr lang="ru-MD" sz="1200" dirty="0">
                <a:solidFill>
                  <a:srgbClr val="000000"/>
                </a:solidFill>
                <a:latin typeface="Consolas" panose="020B0609020204030204" pitchFamily="49" charset="0"/>
              </a:rPr>
              <a:t>        }</a:t>
            </a:r>
            <a:endParaRPr lang="ru-MD" sz="1200" dirty="0"/>
          </a:p>
        </p:txBody>
      </p:sp>
    </p:spTree>
    <p:extLst>
      <p:ext uri="{BB962C8B-B14F-4D97-AF65-F5344CB8AC3E}">
        <p14:creationId xmlns:p14="http://schemas.microsoft.com/office/powerpoint/2010/main" val="974436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Which strategy is the best?</a:t>
            </a:r>
            <a:endParaRPr lang="en-US" sz="2900" dirty="0"/>
          </a:p>
        </p:txBody>
      </p:sp>
      <p:graphicFrame>
        <p:nvGraphicFramePr>
          <p:cNvPr id="3" name="Content Placeholder 2">
            <a:extLst>
              <a:ext uri="{FF2B5EF4-FFF2-40B4-BE49-F238E27FC236}">
                <a16:creationId xmlns:a16="http://schemas.microsoft.com/office/drawing/2014/main" id="{2B0F9342-F4F1-413C-AB87-FDA26CCE1DB9}"/>
              </a:ext>
            </a:extLst>
          </p:cNvPr>
          <p:cNvGraphicFramePr>
            <a:graphicFrameLocks noGrp="1"/>
          </p:cNvGraphicFramePr>
          <p:nvPr>
            <p:ph idx="1"/>
            <p:extLst>
              <p:ext uri="{D42A27DB-BD31-4B8C-83A1-F6EECF244321}">
                <p14:modId xmlns:p14="http://schemas.microsoft.com/office/powerpoint/2010/main" val="1735303129"/>
              </p:ext>
            </p:extLst>
          </p:nvPr>
        </p:nvGraphicFramePr>
        <p:xfrm>
          <a:off x="60385" y="2047671"/>
          <a:ext cx="9083615" cy="3690050"/>
        </p:xfrm>
        <a:graphic>
          <a:graphicData uri="http://schemas.openxmlformats.org/drawingml/2006/table">
            <a:tbl>
              <a:tblPr/>
              <a:tblGrid>
                <a:gridCol w="1046419">
                  <a:extLst>
                    <a:ext uri="{9D8B030D-6E8A-4147-A177-3AD203B41FA5}">
                      <a16:colId xmlns:a16="http://schemas.microsoft.com/office/drawing/2014/main" val="998155469"/>
                    </a:ext>
                  </a:extLst>
                </a:gridCol>
                <a:gridCol w="633126">
                  <a:extLst>
                    <a:ext uri="{9D8B030D-6E8A-4147-A177-3AD203B41FA5}">
                      <a16:colId xmlns:a16="http://schemas.microsoft.com/office/drawing/2014/main" val="3111022635"/>
                    </a:ext>
                  </a:extLst>
                </a:gridCol>
                <a:gridCol w="7404070">
                  <a:extLst>
                    <a:ext uri="{9D8B030D-6E8A-4147-A177-3AD203B41FA5}">
                      <a16:colId xmlns:a16="http://schemas.microsoft.com/office/drawing/2014/main" val="3530152912"/>
                    </a:ext>
                  </a:extLst>
                </a:gridCol>
              </a:tblGrid>
              <a:tr h="222299">
                <a:tc>
                  <a:txBody>
                    <a:bodyPr/>
                    <a:lstStyle/>
                    <a:p>
                      <a:r>
                        <a:rPr lang="ru-RU" sz="1400" b="1" dirty="0">
                          <a:effectLst/>
                        </a:rPr>
                        <a:t>С</a:t>
                      </a:r>
                      <a:r>
                        <a:rPr lang="en-US" sz="1400" b="1" dirty="0" err="1">
                          <a:effectLst/>
                        </a:rPr>
                        <a:t>oncern</a:t>
                      </a:r>
                      <a:endParaRPr lang="en-US" sz="1400" dirty="0">
                        <a:effectLst/>
                      </a:endParaRPr>
                    </a:p>
                  </a:txBody>
                  <a:tcPr marL="7647" marR="7647" marT="7647" marB="7647">
                    <a:lnL>
                      <a:noFill/>
                    </a:lnL>
                    <a:lnR>
                      <a:noFill/>
                    </a:lnR>
                    <a:lnT>
                      <a:noFill/>
                    </a:lnT>
                    <a:lnB>
                      <a:noFill/>
                    </a:lnB>
                    <a:solidFill>
                      <a:srgbClr val="FFFFFF"/>
                    </a:solidFill>
                  </a:tcPr>
                </a:tc>
                <a:tc>
                  <a:txBody>
                    <a:bodyPr/>
                    <a:lstStyle/>
                    <a:p>
                      <a:r>
                        <a:rPr lang="en-US" sz="1400" b="1">
                          <a:effectLst/>
                        </a:rPr>
                        <a:t>Winner</a:t>
                      </a:r>
                      <a:endParaRPr lang="en-US" sz="1400">
                        <a:effectLst/>
                      </a:endParaRPr>
                    </a:p>
                  </a:txBody>
                  <a:tcPr marL="7647" marR="7647" marT="7647" marB="7647">
                    <a:lnL>
                      <a:noFill/>
                    </a:lnL>
                    <a:lnR>
                      <a:noFill/>
                    </a:lnR>
                    <a:lnT>
                      <a:noFill/>
                    </a:lnT>
                    <a:lnB>
                      <a:noFill/>
                    </a:lnB>
                    <a:solidFill>
                      <a:srgbClr val="FFFFFF"/>
                    </a:solidFill>
                  </a:tcPr>
                </a:tc>
                <a:tc>
                  <a:txBody>
                    <a:bodyPr/>
                    <a:lstStyle/>
                    <a:p>
                      <a:r>
                        <a:rPr lang="en-US" sz="1400" b="1" dirty="0">
                          <a:effectLst/>
                        </a:rPr>
                        <a:t>Reasoning</a:t>
                      </a:r>
                      <a:endParaRPr lang="en-US" sz="1400" dirty="0">
                        <a:effectLst/>
                      </a:endParaRPr>
                    </a:p>
                  </a:txBody>
                  <a:tcPr marL="7647" marR="7647" marT="7647" marB="7647">
                    <a:lnL>
                      <a:noFill/>
                    </a:lnL>
                    <a:lnR>
                      <a:noFill/>
                    </a:lnR>
                    <a:lnT>
                      <a:noFill/>
                    </a:lnT>
                    <a:lnB>
                      <a:noFill/>
                    </a:lnB>
                    <a:solidFill>
                      <a:srgbClr val="FFFFFF"/>
                    </a:solidFill>
                  </a:tcPr>
                </a:tc>
                <a:extLst>
                  <a:ext uri="{0D108BD9-81ED-4DB2-BD59-A6C34878D82A}">
                    <a16:rowId xmlns:a16="http://schemas.microsoft.com/office/drawing/2014/main" val="1991783384"/>
                  </a:ext>
                </a:extLst>
              </a:tr>
              <a:tr h="637158">
                <a:tc>
                  <a:txBody>
                    <a:bodyPr/>
                    <a:lstStyle/>
                    <a:p>
                      <a:r>
                        <a:rPr lang="en-US" sz="1400" dirty="0">
                          <a:effectLst/>
                        </a:rPr>
                        <a:t>Performance</a:t>
                      </a:r>
                    </a:p>
                  </a:txBody>
                  <a:tcPr marL="7647" marR="7647" marT="7647" marB="7647">
                    <a:lnL>
                      <a:noFill/>
                    </a:lnL>
                    <a:lnR>
                      <a:noFill/>
                    </a:lnR>
                    <a:lnT>
                      <a:noFill/>
                    </a:lnT>
                    <a:lnB>
                      <a:noFill/>
                    </a:lnB>
                    <a:solidFill>
                      <a:srgbClr val="FFFFFF"/>
                    </a:solidFill>
                  </a:tcPr>
                </a:tc>
                <a:tc>
                  <a:txBody>
                    <a:bodyPr/>
                    <a:lstStyle/>
                    <a:p>
                      <a:r>
                        <a:rPr lang="en-US" sz="1400" dirty="0">
                          <a:effectLst/>
                        </a:rPr>
                        <a:t>TPH</a:t>
                      </a:r>
                    </a:p>
                  </a:txBody>
                  <a:tcPr marL="7647" marR="7647" marT="7647" marB="7647">
                    <a:lnL>
                      <a:noFill/>
                    </a:lnL>
                    <a:lnR>
                      <a:noFill/>
                    </a:lnR>
                    <a:lnT>
                      <a:noFill/>
                    </a:lnT>
                    <a:lnB>
                      <a:noFill/>
                    </a:lnB>
                    <a:solidFill>
                      <a:srgbClr val="FFFFFF"/>
                    </a:solidFill>
                  </a:tcPr>
                </a:tc>
                <a:tc>
                  <a:txBody>
                    <a:bodyPr/>
                    <a:lstStyle/>
                    <a:p>
                      <a:r>
                        <a:rPr lang="en-US" sz="1400" dirty="0">
                          <a:effectLst/>
                        </a:rPr>
                        <a:t>Table Per Hierarchy is generally better performing, because no joins are necessary, everything is in one table. </a:t>
                      </a:r>
                      <a:br>
                        <a:rPr lang="en-US" sz="1400" dirty="0">
                          <a:effectLst/>
                        </a:rPr>
                      </a:br>
                      <a:r>
                        <a:rPr lang="en-US" sz="1400" dirty="0">
                          <a:effectLst/>
                        </a:rPr>
                        <a:t>The decision becomes even more clear cut once the inheritance hierarchy gets wide or deep. </a:t>
                      </a:r>
                    </a:p>
                  </a:txBody>
                  <a:tcPr marL="7647" marR="7647" marT="7647" marB="7647">
                    <a:lnL>
                      <a:noFill/>
                    </a:lnL>
                    <a:lnR>
                      <a:noFill/>
                    </a:lnR>
                    <a:lnT>
                      <a:noFill/>
                    </a:lnT>
                    <a:lnB>
                      <a:noFill/>
                    </a:lnB>
                    <a:solidFill>
                      <a:srgbClr val="FFFFFF"/>
                    </a:solidFill>
                  </a:tcPr>
                </a:tc>
                <a:extLst>
                  <a:ext uri="{0D108BD9-81ED-4DB2-BD59-A6C34878D82A}">
                    <a16:rowId xmlns:a16="http://schemas.microsoft.com/office/drawing/2014/main" val="2051591345"/>
                  </a:ext>
                </a:extLst>
              </a:tr>
              <a:tr h="429729">
                <a:tc>
                  <a:txBody>
                    <a:bodyPr/>
                    <a:lstStyle/>
                    <a:p>
                      <a:r>
                        <a:rPr lang="en-US" sz="1400">
                          <a:effectLst/>
                        </a:rPr>
                        <a:t>Flexibility</a:t>
                      </a:r>
                    </a:p>
                  </a:txBody>
                  <a:tcPr marL="7647" marR="7647" marT="7647" marB="7647">
                    <a:lnL>
                      <a:noFill/>
                    </a:lnL>
                    <a:lnR>
                      <a:noFill/>
                    </a:lnR>
                    <a:lnT>
                      <a:noFill/>
                    </a:lnT>
                    <a:lnB>
                      <a:noFill/>
                    </a:lnB>
                    <a:solidFill>
                      <a:srgbClr val="FFFFFF"/>
                    </a:solidFill>
                  </a:tcPr>
                </a:tc>
                <a:tc>
                  <a:txBody>
                    <a:bodyPr/>
                    <a:lstStyle/>
                    <a:p>
                      <a:r>
                        <a:rPr lang="en-US" sz="1400" dirty="0">
                          <a:effectLst/>
                        </a:rPr>
                        <a:t>TPT</a:t>
                      </a:r>
                    </a:p>
                  </a:txBody>
                  <a:tcPr marL="7647" marR="7647" marT="7647" marB="7647">
                    <a:lnL>
                      <a:noFill/>
                    </a:lnL>
                    <a:lnR>
                      <a:noFill/>
                    </a:lnR>
                    <a:lnT>
                      <a:noFill/>
                    </a:lnT>
                    <a:lnB>
                      <a:noFill/>
                    </a:lnB>
                    <a:solidFill>
                      <a:srgbClr val="FFFFFF"/>
                    </a:solidFill>
                  </a:tcPr>
                </a:tc>
                <a:tc>
                  <a:txBody>
                    <a:bodyPr/>
                    <a:lstStyle/>
                    <a:p>
                      <a:r>
                        <a:rPr lang="en-US" sz="1400" dirty="0">
                          <a:effectLst/>
                        </a:rPr>
                        <a:t>Table Per Type allows customizations without modifying the 'base' table. </a:t>
                      </a:r>
                      <a:br>
                        <a:rPr lang="en-US" sz="1400" dirty="0">
                          <a:effectLst/>
                        </a:rPr>
                      </a:br>
                      <a:r>
                        <a:rPr lang="en-US" sz="1400" dirty="0">
                          <a:effectLst/>
                        </a:rPr>
                        <a:t>I.e. new subtypes can be added simply by creating new tables for those sub-types.</a:t>
                      </a:r>
                    </a:p>
                  </a:txBody>
                  <a:tcPr marL="7647" marR="7647" marT="7647" marB="7647">
                    <a:lnL>
                      <a:noFill/>
                    </a:lnL>
                    <a:lnR>
                      <a:noFill/>
                    </a:lnR>
                    <a:lnT>
                      <a:noFill/>
                    </a:lnT>
                    <a:lnB>
                      <a:noFill/>
                    </a:lnB>
                    <a:solidFill>
                      <a:srgbClr val="FFFFFF"/>
                    </a:solidFill>
                  </a:tcPr>
                </a:tc>
                <a:extLst>
                  <a:ext uri="{0D108BD9-81ED-4DB2-BD59-A6C34878D82A}">
                    <a16:rowId xmlns:a16="http://schemas.microsoft.com/office/drawing/2014/main" val="339522670"/>
                  </a:ext>
                </a:extLst>
              </a:tr>
              <a:tr h="1466878">
                <a:tc>
                  <a:txBody>
                    <a:bodyPr/>
                    <a:lstStyle/>
                    <a:p>
                      <a:r>
                        <a:rPr lang="en-US" sz="1400">
                          <a:effectLst/>
                        </a:rPr>
                        <a:t>Database Validation</a:t>
                      </a:r>
                    </a:p>
                  </a:txBody>
                  <a:tcPr marL="7647" marR="7647" marT="7647" marB="7647">
                    <a:lnL>
                      <a:noFill/>
                    </a:lnL>
                    <a:lnR>
                      <a:noFill/>
                    </a:lnR>
                    <a:lnT>
                      <a:noFill/>
                    </a:lnT>
                    <a:lnB>
                      <a:noFill/>
                    </a:lnB>
                    <a:solidFill>
                      <a:srgbClr val="FFFFFF"/>
                    </a:solidFill>
                  </a:tcPr>
                </a:tc>
                <a:tc>
                  <a:txBody>
                    <a:bodyPr/>
                    <a:lstStyle/>
                    <a:p>
                      <a:r>
                        <a:rPr lang="en-US" sz="1400">
                          <a:effectLst/>
                        </a:rPr>
                        <a:t>TPT</a:t>
                      </a:r>
                    </a:p>
                  </a:txBody>
                  <a:tcPr marL="7647" marR="7647" marT="7647" marB="7647">
                    <a:lnL>
                      <a:noFill/>
                    </a:lnL>
                    <a:lnR>
                      <a:noFill/>
                    </a:lnR>
                    <a:lnT>
                      <a:noFill/>
                    </a:lnT>
                    <a:lnB>
                      <a:noFill/>
                    </a:lnB>
                    <a:solidFill>
                      <a:srgbClr val="FFFFFF"/>
                    </a:solidFill>
                  </a:tcPr>
                </a:tc>
                <a:tc>
                  <a:txBody>
                    <a:bodyPr/>
                    <a:lstStyle/>
                    <a:p>
                      <a:r>
                        <a:rPr lang="en-US" sz="1400" dirty="0">
                          <a:effectLst/>
                        </a:rPr>
                        <a:t>TPH requires columns in derived types to be NULLABLE in the database, so that other derived types can be stored in the same table. </a:t>
                      </a:r>
                      <a:br>
                        <a:rPr lang="en-US" sz="1400" dirty="0">
                          <a:effectLst/>
                        </a:rPr>
                      </a:br>
                      <a:r>
                        <a:rPr lang="en-US" sz="1400" dirty="0">
                          <a:effectLst/>
                        </a:rPr>
                        <a:t>Because of this it is possible to create rows in the table that are not valid according to the conceptual model. I.e. the column is NULLABLE but the combination of a particular column being NULL and a particular discriminator or type is not valid. </a:t>
                      </a:r>
                      <a:br>
                        <a:rPr lang="en-US" sz="1400" dirty="0">
                          <a:effectLst/>
                        </a:rPr>
                      </a:br>
                      <a:r>
                        <a:rPr lang="en-US" sz="1400" dirty="0">
                          <a:effectLst/>
                        </a:rPr>
                        <a:t>This means the database is not enforcing the conceptual model for you anymore. This is fine if all access to the database is via the EF, but if anything else is used, you can end up with 'dirty' data. </a:t>
                      </a:r>
                    </a:p>
                  </a:txBody>
                  <a:tcPr marL="7647" marR="7647" marT="7647" marB="7647">
                    <a:lnL>
                      <a:noFill/>
                    </a:lnL>
                    <a:lnR>
                      <a:noFill/>
                    </a:lnR>
                    <a:lnT>
                      <a:noFill/>
                    </a:lnT>
                    <a:lnB>
                      <a:noFill/>
                    </a:lnB>
                    <a:solidFill>
                      <a:srgbClr val="FFFFFF"/>
                    </a:solidFill>
                  </a:tcPr>
                </a:tc>
                <a:extLst>
                  <a:ext uri="{0D108BD9-81ED-4DB2-BD59-A6C34878D82A}">
                    <a16:rowId xmlns:a16="http://schemas.microsoft.com/office/drawing/2014/main" val="3868242405"/>
                  </a:ext>
                </a:extLst>
              </a:tr>
              <a:tr h="267692">
                <a:tc>
                  <a:txBody>
                    <a:bodyPr/>
                    <a:lstStyle/>
                    <a:p>
                      <a:r>
                        <a:rPr lang="en-US" sz="1400">
                          <a:effectLst/>
                        </a:rPr>
                        <a:t>Aesthetics</a:t>
                      </a:r>
                    </a:p>
                  </a:txBody>
                  <a:tcPr marL="7647" marR="7647" marT="7647" marB="7647">
                    <a:lnL>
                      <a:noFill/>
                    </a:lnL>
                    <a:lnR>
                      <a:noFill/>
                    </a:lnR>
                    <a:lnT>
                      <a:noFill/>
                    </a:lnT>
                    <a:lnB>
                      <a:noFill/>
                    </a:lnB>
                    <a:solidFill>
                      <a:srgbClr val="FFFFFF"/>
                    </a:solidFill>
                  </a:tcPr>
                </a:tc>
                <a:tc>
                  <a:txBody>
                    <a:bodyPr/>
                    <a:lstStyle/>
                    <a:p>
                      <a:r>
                        <a:rPr lang="en-US" sz="1400">
                          <a:effectLst/>
                        </a:rPr>
                        <a:t>TPT</a:t>
                      </a:r>
                    </a:p>
                  </a:txBody>
                  <a:tcPr marL="7647" marR="7647" marT="7647" marB="7647">
                    <a:lnL>
                      <a:noFill/>
                    </a:lnL>
                    <a:lnR>
                      <a:noFill/>
                    </a:lnR>
                    <a:lnT>
                      <a:noFill/>
                    </a:lnT>
                    <a:lnB>
                      <a:noFill/>
                    </a:lnB>
                    <a:solidFill>
                      <a:srgbClr val="FFFFFF"/>
                    </a:solidFill>
                  </a:tcPr>
                </a:tc>
                <a:tc>
                  <a:txBody>
                    <a:bodyPr/>
                    <a:lstStyle/>
                    <a:p>
                      <a:r>
                        <a:rPr lang="en-US" sz="1400" dirty="0">
                          <a:effectLst/>
                        </a:rPr>
                        <a:t>This one is completely subjective, but TPT feels more Object Oriented  </a:t>
                      </a:r>
                    </a:p>
                  </a:txBody>
                  <a:tcPr marL="7647" marR="7647" marT="7647" marB="7647">
                    <a:lnL>
                      <a:noFill/>
                    </a:lnL>
                    <a:lnR>
                      <a:noFill/>
                    </a:lnR>
                    <a:lnT>
                      <a:noFill/>
                    </a:lnT>
                    <a:lnB>
                      <a:noFill/>
                    </a:lnB>
                    <a:solidFill>
                      <a:srgbClr val="FFFFFF"/>
                    </a:solidFill>
                  </a:tcPr>
                </a:tc>
                <a:extLst>
                  <a:ext uri="{0D108BD9-81ED-4DB2-BD59-A6C34878D82A}">
                    <a16:rowId xmlns:a16="http://schemas.microsoft.com/office/drawing/2014/main" val="3334430460"/>
                  </a:ext>
                </a:extLst>
              </a:tr>
              <a:tr h="587502">
                <a:tc>
                  <a:txBody>
                    <a:bodyPr/>
                    <a:lstStyle/>
                    <a:p>
                      <a:r>
                        <a:rPr lang="en-US" sz="1400">
                          <a:effectLst/>
                        </a:rPr>
                        <a:t>Storage Space</a:t>
                      </a:r>
                    </a:p>
                  </a:txBody>
                  <a:tcPr marL="7647" marR="7647" marT="7647" marB="7647">
                    <a:lnL>
                      <a:noFill/>
                    </a:lnL>
                    <a:lnR>
                      <a:noFill/>
                    </a:lnR>
                    <a:lnT>
                      <a:noFill/>
                    </a:lnT>
                    <a:lnB>
                      <a:noFill/>
                    </a:lnB>
                    <a:solidFill>
                      <a:srgbClr val="FFFFFF"/>
                    </a:solidFill>
                  </a:tcPr>
                </a:tc>
                <a:tc>
                  <a:txBody>
                    <a:bodyPr/>
                    <a:lstStyle/>
                    <a:p>
                      <a:r>
                        <a:rPr lang="en-US" sz="1400">
                          <a:effectLst/>
                        </a:rPr>
                        <a:t>TPT</a:t>
                      </a:r>
                    </a:p>
                  </a:txBody>
                  <a:tcPr marL="7647" marR="7647" marT="7647" marB="7647">
                    <a:lnL>
                      <a:noFill/>
                    </a:lnL>
                    <a:lnR>
                      <a:noFill/>
                    </a:lnR>
                    <a:lnT>
                      <a:noFill/>
                    </a:lnT>
                    <a:lnB>
                      <a:noFill/>
                    </a:lnB>
                    <a:solidFill>
                      <a:srgbClr val="FFFFFF"/>
                    </a:solidFill>
                  </a:tcPr>
                </a:tc>
                <a:tc>
                  <a:txBody>
                    <a:bodyPr/>
                    <a:lstStyle/>
                    <a:p>
                      <a:r>
                        <a:rPr lang="en-US" sz="1400" dirty="0">
                          <a:effectLst/>
                        </a:rPr>
                        <a:t>If your inheritance hierarchy has lots of types, then using TPH will result in lots of empty cells. </a:t>
                      </a:r>
                      <a:br>
                        <a:rPr lang="en-US" sz="1400" dirty="0">
                          <a:effectLst/>
                        </a:rPr>
                      </a:br>
                      <a:r>
                        <a:rPr lang="en-US" sz="1400" dirty="0">
                          <a:effectLst/>
                        </a:rPr>
                        <a:t>If your database can handle 'sparse' columns well this probably isn't a real concern. </a:t>
                      </a:r>
                    </a:p>
                  </a:txBody>
                  <a:tcPr marL="7647" marR="7647" marT="7647" marB="7647">
                    <a:lnL>
                      <a:noFill/>
                    </a:lnL>
                    <a:lnR>
                      <a:noFill/>
                    </a:lnR>
                    <a:lnT>
                      <a:noFill/>
                    </a:lnT>
                    <a:lnB>
                      <a:noFill/>
                    </a:lnB>
                    <a:solidFill>
                      <a:srgbClr val="FFFFFF"/>
                    </a:solidFill>
                  </a:tcPr>
                </a:tc>
                <a:extLst>
                  <a:ext uri="{0D108BD9-81ED-4DB2-BD59-A6C34878D82A}">
                    <a16:rowId xmlns:a16="http://schemas.microsoft.com/office/drawing/2014/main" val="4274639515"/>
                  </a:ext>
                </a:extLst>
              </a:tr>
            </a:tbl>
          </a:graphicData>
        </a:graphic>
      </p:graphicFrame>
      <p:sp>
        <p:nvSpPr>
          <p:cNvPr id="4" name="AutoShape 1" descr="🙂">
            <a:extLst>
              <a:ext uri="{FF2B5EF4-FFF2-40B4-BE49-F238E27FC236}">
                <a16:creationId xmlns:a16="http://schemas.microsoft.com/office/drawing/2014/main" id="{ECC09490-90E2-4885-8F2D-376AE463BEFB}"/>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MD"/>
          </a:p>
        </p:txBody>
      </p:sp>
      <p:sp>
        <p:nvSpPr>
          <p:cNvPr id="8" name="Content Placeholder 4">
            <a:extLst>
              <a:ext uri="{FF2B5EF4-FFF2-40B4-BE49-F238E27FC236}">
                <a16:creationId xmlns:a16="http://schemas.microsoft.com/office/drawing/2014/main" id="{1B6C0E11-B57D-4DC6-9674-22DD40F8FBC1}"/>
              </a:ext>
            </a:extLst>
          </p:cNvPr>
          <p:cNvSpPr txBox="1">
            <a:spLocks/>
          </p:cNvSpPr>
          <p:nvPr/>
        </p:nvSpPr>
        <p:spPr>
          <a:xfrm>
            <a:off x="628650" y="1062583"/>
            <a:ext cx="7886700" cy="422172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dirty="0"/>
              <a:t>While TPC in the EF forces you to avoid polymorphic associations in your base type. Because of these issues we generally discourage the use of TPC with the Entity Framework.</a:t>
            </a:r>
            <a:r>
              <a:rPr lang="ru-RU" sz="1600" dirty="0"/>
              <a:t> </a:t>
            </a:r>
            <a:r>
              <a:rPr lang="en-US" sz="1600" dirty="0"/>
              <a:t>Also in most cases we should care about generating primary key. This means in most situations the question comes down to TPH or TPT?</a:t>
            </a:r>
          </a:p>
          <a:p>
            <a:endParaRPr lang="en-US" dirty="0"/>
          </a:p>
        </p:txBody>
      </p:sp>
    </p:spTree>
    <p:extLst>
      <p:ext uri="{BB962C8B-B14F-4D97-AF65-F5344CB8AC3E}">
        <p14:creationId xmlns:p14="http://schemas.microsoft.com/office/powerpoint/2010/main" val="212645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relationships</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61366"/>
            <a:ext cx="7886700" cy="4242287"/>
          </a:xfrm>
        </p:spPr>
        <p:txBody>
          <a:bodyPr>
            <a:normAutofit/>
          </a:bodyPr>
          <a:lstStyle/>
          <a:p>
            <a:r>
              <a:rPr lang="en-US" dirty="0"/>
              <a:t>Relationship between tables is defined using foreign keys in relational database. The foreign key is a column or combination of columns which enforce relation between data of two tables. There are three types of relationships:</a:t>
            </a:r>
          </a:p>
          <a:p>
            <a:pPr lvl="1"/>
            <a:r>
              <a:rPr lang="en-US" dirty="0"/>
              <a:t>One to One</a:t>
            </a:r>
          </a:p>
          <a:p>
            <a:pPr lvl="1"/>
            <a:r>
              <a:rPr lang="en-US" dirty="0"/>
              <a:t>One to Many or Many to one</a:t>
            </a:r>
          </a:p>
          <a:p>
            <a:pPr lvl="1"/>
            <a:r>
              <a:rPr lang="en-US" dirty="0"/>
              <a:t>Many to Many</a:t>
            </a:r>
          </a:p>
          <a:p>
            <a:r>
              <a:rPr lang="en-US" dirty="0"/>
              <a:t>All three types of relationship is supported by Entity Framework</a:t>
            </a:r>
          </a:p>
        </p:txBody>
      </p:sp>
    </p:spTree>
    <p:extLst>
      <p:ext uri="{BB962C8B-B14F-4D97-AF65-F5344CB8AC3E}">
        <p14:creationId xmlns:p14="http://schemas.microsoft.com/office/powerpoint/2010/main" val="3022006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821767"/>
            <a:ext cx="6858000" cy="1052426"/>
          </a:xfrm>
        </p:spPr>
        <p:txBody>
          <a:bodyPr>
            <a:normAutofit fontScale="90000"/>
          </a:bodyPr>
          <a:lstStyle/>
          <a:p>
            <a:r>
              <a:rPr lang="en-US" sz="4800" b="1" dirty="0"/>
              <a:t>Handling concurrency</a:t>
            </a:r>
            <a:r>
              <a:rPr lang="ru-RU" sz="4800" b="1" dirty="0"/>
              <a:t> </a:t>
            </a:r>
            <a:r>
              <a:rPr lang="en-US" dirty="0"/>
              <a:t>conflicts</a:t>
            </a:r>
          </a:p>
        </p:txBody>
      </p:sp>
    </p:spTree>
    <p:extLst>
      <p:ext uri="{BB962C8B-B14F-4D97-AF65-F5344CB8AC3E}">
        <p14:creationId xmlns:p14="http://schemas.microsoft.com/office/powerpoint/2010/main" val="3941346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Handling concurrency</a:t>
            </a:r>
            <a:r>
              <a:rPr lang="ru-RU" sz="3200" b="1" dirty="0"/>
              <a:t> </a:t>
            </a:r>
            <a:r>
              <a:rPr lang="en-US" sz="3200" b="1" dirty="0"/>
              <a:t>conflicts</a:t>
            </a:r>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a:bodyPr>
          <a:lstStyle/>
          <a:p>
            <a:r>
              <a:rPr lang="en-US" dirty="0"/>
              <a:t>A concurrency conflict occurs when one user displays an entity's data in order to edit it, and then another user updates the same entity's data before the first user's change is written to the database. If you don't enable the detection of such conflicts, whoever updates the database last overwrites the other user's changes. </a:t>
            </a:r>
          </a:p>
          <a:p>
            <a:r>
              <a:rPr lang="en-US" dirty="0"/>
              <a:t>In many applications, this risk is acceptable: if there are few users, or few updates, or if isn't really critical if some changes are overwritten, the cost of programming for concurrency might outweigh the benefit.</a:t>
            </a:r>
          </a:p>
        </p:txBody>
      </p:sp>
    </p:spTree>
    <p:extLst>
      <p:ext uri="{BB962C8B-B14F-4D97-AF65-F5344CB8AC3E}">
        <p14:creationId xmlns:p14="http://schemas.microsoft.com/office/powerpoint/2010/main" val="2515834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Handling concurrency</a:t>
            </a:r>
            <a:r>
              <a:rPr lang="ru-RU" sz="3200" b="1" dirty="0"/>
              <a:t> </a:t>
            </a:r>
            <a:r>
              <a:rPr lang="en-US" sz="3200" b="1" dirty="0"/>
              <a:t>conflicts</a:t>
            </a:r>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a:bodyPr>
          <a:lstStyle/>
          <a:p>
            <a:r>
              <a:rPr lang="en-US" dirty="0"/>
              <a:t>EF </a:t>
            </a:r>
            <a:r>
              <a:rPr lang="en-US" i="1" dirty="0"/>
              <a:t>concurrency conflict </a:t>
            </a:r>
            <a:r>
              <a:rPr lang="en-US" dirty="0"/>
              <a:t>handling features consist of two ways that EF can detect a concurrency update. These are activated by adding one of the following to an </a:t>
            </a:r>
            <a:r>
              <a:rPr lang="en-US" i="1" dirty="0"/>
              <a:t>entity class</a:t>
            </a:r>
            <a:r>
              <a:rPr lang="en-US" dirty="0"/>
              <a:t>.</a:t>
            </a:r>
          </a:p>
          <a:p>
            <a:pPr lvl="1"/>
            <a:r>
              <a:rPr lang="en-US" dirty="0"/>
              <a:t>A </a:t>
            </a:r>
            <a:r>
              <a:rPr lang="en-US" i="1" dirty="0"/>
              <a:t>concurrency token</a:t>
            </a:r>
            <a:r>
              <a:rPr lang="en-US" dirty="0"/>
              <a:t>, to mark a specific property/column in your </a:t>
            </a:r>
            <a:r>
              <a:rPr lang="en-US" i="1" dirty="0"/>
              <a:t>entity class </a:t>
            </a:r>
            <a:r>
              <a:rPr lang="en-US" dirty="0"/>
              <a:t>as one to check for a </a:t>
            </a:r>
            <a:r>
              <a:rPr lang="en-US" i="1" dirty="0"/>
              <a:t>concurrency conflict</a:t>
            </a:r>
            <a:r>
              <a:rPr lang="en-US" dirty="0"/>
              <a:t>.</a:t>
            </a:r>
          </a:p>
          <a:p>
            <a:pPr lvl="1"/>
            <a:r>
              <a:rPr lang="en-US" dirty="0"/>
              <a:t>A </a:t>
            </a:r>
            <a:r>
              <a:rPr lang="en-US" i="1" dirty="0"/>
              <a:t>timestamp</a:t>
            </a:r>
            <a:r>
              <a:rPr lang="en-US" dirty="0"/>
              <a:t>, which marks a whole </a:t>
            </a:r>
            <a:r>
              <a:rPr lang="en-US" i="1" dirty="0"/>
              <a:t>entity class</a:t>
            </a:r>
            <a:r>
              <a:rPr lang="en-US" dirty="0"/>
              <a:t>/row as one to check for a </a:t>
            </a:r>
            <a:r>
              <a:rPr lang="en-US" i="1" dirty="0"/>
              <a:t>concurrency conflict</a:t>
            </a:r>
            <a:r>
              <a:rPr lang="en-US" dirty="0"/>
              <a:t>.</a:t>
            </a:r>
            <a:r>
              <a:rPr lang="en-US" sz="2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1513414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DETECTING A CONCURRENT CHANGE VIA TIMESTAMP or </a:t>
            </a:r>
            <a:r>
              <a:rPr lang="en-US" dirty="0" err="1"/>
              <a:t>rowversion</a:t>
            </a:r>
            <a:endParaRPr lang="en-US" sz="3200" b="1"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lnSpcReduction="10000"/>
          </a:bodyPr>
          <a:lstStyle/>
          <a:p>
            <a:pPr marL="0" indent="0">
              <a:buNone/>
            </a:pPr>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Book</a:t>
            </a:r>
            <a:endParaRPr lang="en-US" sz="1400" dirty="0">
              <a:solidFill>
                <a:srgbClr val="000000"/>
              </a:solidFill>
              <a:latin typeface="Consolas" panose="020B0609020204030204" pitchFamily="49" charset="0"/>
            </a:endParaRPr>
          </a:p>
          <a:p>
            <a:pPr marL="0" indent="0">
              <a:buNone/>
            </a:pPr>
            <a:r>
              <a:rPr lang="en-US" sz="1400" dirty="0">
                <a:solidFill>
                  <a:srgbClr val="000000"/>
                </a:solidFill>
                <a:latin typeface="Consolas" panose="020B0609020204030204" pitchFamily="49" charset="0"/>
              </a:rPr>
              <a:t>  </a:t>
            </a:r>
            <a:r>
              <a:rPr lang="ru-MD" sz="14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Id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endParaRPr lang="ru-MD" sz="1400" dirty="0">
              <a:solidFill>
                <a:srgbClr val="000000"/>
              </a:solidFill>
              <a:latin typeface="Consolas" panose="020B0609020204030204" pitchFamily="49" charset="0"/>
            </a:endParaRPr>
          </a:p>
          <a:p>
            <a:pPr marL="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Title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Description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PublishedOn</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pPr marL="0" indent="0">
              <a:buNone/>
            </a:pPr>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RowVersion</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pPr marL="0" indent="0">
              <a:buNone/>
            </a:pPr>
            <a:r>
              <a:rPr lang="ru-MD" sz="14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 </a:t>
            </a:r>
            <a:r>
              <a:rPr lang="ru-MD" sz="14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pPr marL="0" indent="0" algn="just">
              <a:buNone/>
            </a:pPr>
            <a:r>
              <a:rPr lang="en-US" sz="1400" dirty="0">
                <a:latin typeface="Courier New" panose="02070309020205020404" pitchFamily="49" charset="0"/>
                <a:cs typeface="Courier New" panose="02070309020205020404" pitchFamily="49" charset="0"/>
              </a:rPr>
              <a:t>exec </a:t>
            </a:r>
            <a:r>
              <a:rPr lang="en-US" sz="1400" dirty="0" err="1">
                <a:latin typeface="Courier New" panose="02070309020205020404" pitchFamily="49" charset="0"/>
                <a:cs typeface="Courier New" panose="02070309020205020404" pitchFamily="49" charset="0"/>
              </a:rPr>
              <a:t>sp_executesql</a:t>
            </a:r>
            <a:r>
              <a:rPr lang="en-US" sz="1400" dirty="0">
                <a:latin typeface="Courier New" panose="02070309020205020404" pitchFamily="49" charset="0"/>
                <a:cs typeface="Courier New" panose="02070309020205020404" pitchFamily="49" charset="0"/>
              </a:rPr>
              <a:t> N'UPDATE [</a:t>
            </a:r>
            <a:r>
              <a:rPr lang="en-US" sz="1400" dirty="0" err="1">
                <a:latin typeface="Courier New" panose="02070309020205020404" pitchFamily="49" charset="0"/>
                <a:cs typeface="Courier New" panose="02070309020205020404" pitchFamily="49" charset="0"/>
              </a:rPr>
              <a:t>dbo</a:t>
            </a:r>
            <a:r>
              <a:rPr lang="en-US" sz="1400" dirty="0">
                <a:latin typeface="Courier New" panose="02070309020205020404" pitchFamily="49" charset="0"/>
                <a:cs typeface="Courier New" panose="02070309020205020404" pitchFamily="49" charset="0"/>
              </a:rPr>
              <a:t>].[Books]</a:t>
            </a:r>
          </a:p>
          <a:p>
            <a:pPr marL="0" indent="0" algn="just">
              <a:buNone/>
            </a:pPr>
            <a:r>
              <a:rPr lang="en-US" sz="1400" dirty="0">
                <a:latin typeface="Courier New" panose="02070309020205020404" pitchFamily="49" charset="0"/>
                <a:cs typeface="Courier New" panose="02070309020205020404" pitchFamily="49" charset="0"/>
              </a:rPr>
              <a:t>SET [Title] = @0</a:t>
            </a:r>
          </a:p>
          <a:p>
            <a:pPr marL="0" indent="0" algn="just">
              <a:buNone/>
            </a:pPr>
            <a:r>
              <a:rPr lang="en-US" sz="1400" dirty="0">
                <a:latin typeface="Courier New" panose="02070309020205020404" pitchFamily="49" charset="0"/>
                <a:cs typeface="Courier New" panose="02070309020205020404" pitchFamily="49" charset="0"/>
              </a:rPr>
              <a:t>WHERE (([Id] = @1) AND ([</a:t>
            </a:r>
            <a:r>
              <a:rPr lang="en-US" sz="1400" dirty="0" err="1">
                <a:latin typeface="Courier New" panose="02070309020205020404" pitchFamily="49" charset="0"/>
                <a:cs typeface="Courier New" panose="02070309020205020404" pitchFamily="49" charset="0"/>
              </a:rPr>
              <a:t>RowVersion</a:t>
            </a:r>
            <a:r>
              <a:rPr lang="en-US" sz="1400" dirty="0">
                <a:latin typeface="Courier New" panose="02070309020205020404" pitchFamily="49" charset="0"/>
                <a:cs typeface="Courier New" panose="02070309020205020404" pitchFamily="49" charset="0"/>
              </a:rPr>
              <a:t>] = @2))</a:t>
            </a:r>
          </a:p>
          <a:p>
            <a:pPr marL="0" indent="0" algn="just">
              <a:buNone/>
            </a:pPr>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RowVersion</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dbo</a:t>
            </a:r>
            <a:r>
              <a:rPr lang="en-US" sz="1400" dirty="0">
                <a:latin typeface="Courier New" panose="02070309020205020404" pitchFamily="49" charset="0"/>
                <a:cs typeface="Courier New" panose="02070309020205020404" pitchFamily="49" charset="0"/>
              </a:rPr>
              <a:t>].[Books]</a:t>
            </a:r>
          </a:p>
          <a:p>
            <a:pPr marL="0" indent="0" algn="just">
              <a:buNone/>
            </a:pPr>
            <a:r>
              <a:rPr lang="en-US" sz="1400" dirty="0">
                <a:latin typeface="Courier New" panose="02070309020205020404" pitchFamily="49" charset="0"/>
                <a:cs typeface="Courier New" panose="02070309020205020404" pitchFamily="49" charset="0"/>
              </a:rPr>
              <a:t>WHERE @@ROWCOUNT &gt; 0 AND [Id] = @1',N'@0 </a:t>
            </a:r>
            <a:r>
              <a:rPr lang="en-US" sz="1400" dirty="0" err="1">
                <a:latin typeface="Courier New" panose="02070309020205020404" pitchFamily="49" charset="0"/>
                <a:cs typeface="Courier New" panose="02070309020205020404" pitchFamily="49" charset="0"/>
              </a:rPr>
              <a:t>nvarchar</a:t>
            </a:r>
            <a:r>
              <a:rPr lang="en-US" sz="1400" dirty="0">
                <a:latin typeface="Courier New" panose="02070309020205020404" pitchFamily="49" charset="0"/>
                <a:cs typeface="Courier New" panose="02070309020205020404" pitchFamily="49" charset="0"/>
              </a:rPr>
              <a:t>(200),@1 int,@2 binary(8)',@0=N'Banana',@1=4,@2=0x00000000000007DD</a:t>
            </a:r>
            <a:endParaRPr lang="en-US" sz="1400" dirty="0"/>
          </a:p>
        </p:txBody>
      </p:sp>
      <p:pic>
        <p:nvPicPr>
          <p:cNvPr id="11266" name="Picture 2" descr="https://content.screencast.com/users/oleg_lucash/folders/Jing/media/ff31e34e-8f46-42ec-85f1-9a63fa6bef35/2018-03-24_2111.png">
            <a:extLst>
              <a:ext uri="{FF2B5EF4-FFF2-40B4-BE49-F238E27FC236}">
                <a16:creationId xmlns:a16="http://schemas.microsoft.com/office/drawing/2014/main" id="{F3023C6A-07D8-4A85-ACE0-3F0392B07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448" y="1104900"/>
            <a:ext cx="36957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435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821767"/>
            <a:ext cx="6858000" cy="1052426"/>
          </a:xfrm>
        </p:spPr>
        <p:txBody>
          <a:bodyPr>
            <a:normAutofit/>
          </a:bodyPr>
          <a:lstStyle/>
          <a:p>
            <a:r>
              <a:rPr lang="en-US" sz="4800" b="1" dirty="0"/>
              <a:t>Code first migrations</a:t>
            </a:r>
            <a:endParaRPr lang="en-US" dirty="0"/>
          </a:p>
        </p:txBody>
      </p:sp>
    </p:spTree>
    <p:extLst>
      <p:ext uri="{BB962C8B-B14F-4D97-AF65-F5344CB8AC3E}">
        <p14:creationId xmlns:p14="http://schemas.microsoft.com/office/powerpoint/2010/main" val="1122830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Code first migrations</a:t>
            </a:r>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a:bodyPr>
          <a:lstStyle/>
          <a:p>
            <a:r>
              <a:rPr lang="en-US" sz="2000" dirty="0"/>
              <a:t>Entity Framework Code-First had different database initialization strategies like </a:t>
            </a:r>
            <a:r>
              <a:rPr lang="en-US" sz="2000" dirty="0" err="1"/>
              <a:t>CreateDatabaseIfNotExists</a:t>
            </a:r>
            <a:r>
              <a:rPr lang="en-US" sz="2000" dirty="0"/>
              <a:t>, </a:t>
            </a:r>
            <a:r>
              <a:rPr lang="en-US" sz="2000" dirty="0" err="1"/>
              <a:t>DropCreateDatabaseIfModelChanges</a:t>
            </a:r>
            <a:r>
              <a:rPr lang="en-US" sz="2000" dirty="0"/>
              <a:t>, and </a:t>
            </a:r>
            <a:r>
              <a:rPr lang="en-US" sz="2000" dirty="0" err="1"/>
              <a:t>DropCreateDatabaseAlways</a:t>
            </a:r>
            <a:r>
              <a:rPr lang="en-US" sz="2000" dirty="0"/>
              <a:t>. However, there are some problems with these strategies, for example if you already have data (other than seed data) or existing Stored Procedures, triggers etc. in your database. These strategies used to drop the entire database and recreate it, so you would lose the data and other DB objects</a:t>
            </a:r>
          </a:p>
          <a:p>
            <a:r>
              <a:rPr lang="en-US" sz="2000" dirty="0"/>
              <a:t>Entity Framework introduced a migration tool that automatically updates the database schema when your model changes without losing any existing data or other database objects.</a:t>
            </a:r>
          </a:p>
          <a:p>
            <a:r>
              <a:rPr lang="en-US" sz="2000" dirty="0"/>
              <a:t>EF includes a new Code First Migrations feature that allows you to incrementally evolve the database schema as your model changes over time.</a:t>
            </a:r>
          </a:p>
          <a:p>
            <a:endParaRPr lang="en-US" sz="2000" dirty="0"/>
          </a:p>
        </p:txBody>
      </p:sp>
    </p:spTree>
    <p:extLst>
      <p:ext uri="{BB962C8B-B14F-4D97-AF65-F5344CB8AC3E}">
        <p14:creationId xmlns:p14="http://schemas.microsoft.com/office/powerpoint/2010/main" val="16700477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Code first migrations</a:t>
            </a:r>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152528"/>
            <a:ext cx="7886700" cy="4221729"/>
          </a:xfrm>
        </p:spPr>
        <p:txBody>
          <a:bodyPr>
            <a:normAutofit/>
          </a:bodyPr>
          <a:lstStyle/>
          <a:p>
            <a:r>
              <a:rPr lang="en-US" dirty="0"/>
              <a:t>There are two kinds of Migration:</a:t>
            </a:r>
          </a:p>
          <a:p>
            <a:pPr lvl="1"/>
            <a:r>
              <a:rPr lang="en-US" dirty="0"/>
              <a:t>Automated Migration</a:t>
            </a:r>
          </a:p>
          <a:p>
            <a:pPr lvl="1"/>
            <a:r>
              <a:rPr lang="en-US" dirty="0"/>
              <a:t>Code-based Migration</a:t>
            </a:r>
          </a:p>
          <a:p>
            <a:pPr lvl="1"/>
            <a:endParaRPr lang="en-US" dirty="0"/>
          </a:p>
          <a:p>
            <a:pPr lvl="1"/>
            <a:r>
              <a:rPr lang="en-US" dirty="0">
                <a:hlinkClick r:id="rId2"/>
              </a:rPr>
              <a:t>http://www.entityframeworktutorial.net/code-first/automated-migration-in-code-first.aspx</a:t>
            </a:r>
            <a:endParaRPr lang="en-US" dirty="0"/>
          </a:p>
          <a:p>
            <a:pPr lvl="1"/>
            <a:r>
              <a:rPr lang="en-US" dirty="0"/>
              <a:t>http://www.entityframeworktutorial.net/code-first/code-based-migration-in-code-first.aspx</a:t>
            </a:r>
          </a:p>
        </p:txBody>
      </p:sp>
    </p:spTree>
    <p:extLst>
      <p:ext uri="{BB962C8B-B14F-4D97-AF65-F5344CB8AC3E}">
        <p14:creationId xmlns:p14="http://schemas.microsoft.com/office/powerpoint/2010/main" val="25791911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6954795" cy="2807000"/>
          </a:xfrm>
        </p:spPr>
        <p:txBody>
          <a:bodyPr>
            <a:normAutofit/>
          </a:bodyPr>
          <a:lstStyle/>
          <a:p>
            <a:pPr marL="285750" indent="-285750" algn="l">
              <a:buFont typeface="Arial" panose="020B0604020202020204" pitchFamily="34" charset="0"/>
              <a:buChar char="•"/>
            </a:pPr>
            <a:r>
              <a:rPr lang="en-GB" dirty="0"/>
              <a:t>Study all material</a:t>
            </a:r>
          </a:p>
          <a:p>
            <a:pPr marL="285750" indent="-285750" algn="l">
              <a:buFont typeface="Arial" panose="020B0604020202020204" pitchFamily="34" charset="0"/>
              <a:buChar char="•"/>
            </a:pPr>
            <a:r>
              <a:rPr lang="en-GB" dirty="0"/>
              <a:t>Add and configure collections In your domain</a:t>
            </a:r>
          </a:p>
          <a:p>
            <a:pPr marL="285750" indent="-285750" algn="l">
              <a:buFont typeface="Arial" panose="020B0604020202020204" pitchFamily="34" charset="0"/>
              <a:buChar char="•"/>
            </a:pPr>
            <a:r>
              <a:rPr lang="en-GB" dirty="0"/>
              <a:t>Pay attention to cascade</a:t>
            </a:r>
          </a:p>
          <a:p>
            <a:pPr marL="285750" indent="-285750" algn="l">
              <a:buFont typeface="Arial" panose="020B0604020202020204" pitchFamily="34" charset="0"/>
              <a:buChar char="•"/>
            </a:pPr>
            <a:r>
              <a:rPr lang="en-US" dirty="0"/>
              <a:t>Try cascade save, update, delete.</a:t>
            </a:r>
            <a:endParaRPr lang="en-GB" dirty="0"/>
          </a:p>
          <a:p>
            <a:pPr marL="285750" indent="-285750" algn="l">
              <a:buFont typeface="Arial" panose="020B0604020202020204" pitchFamily="34" charset="0"/>
              <a:buChar char="•"/>
            </a:pPr>
            <a:r>
              <a:rPr lang="en-GB" dirty="0"/>
              <a:t>Try at least two ways of mapping Hierarchies</a:t>
            </a:r>
          </a:p>
          <a:p>
            <a:pPr marL="285750" indent="-285750" algn="l">
              <a:buFont typeface="Arial" panose="020B0604020202020204" pitchFamily="34" charset="0"/>
              <a:buChar char="•"/>
            </a:pPr>
            <a:r>
              <a:rPr lang="en-GB" dirty="0"/>
              <a:t>Try to </a:t>
            </a:r>
            <a:r>
              <a:rPr lang="en-US" dirty="0"/>
              <a:t>Handle concurrency</a:t>
            </a:r>
            <a:r>
              <a:rPr lang="ru-RU" dirty="0"/>
              <a:t> </a:t>
            </a:r>
            <a:r>
              <a:rPr lang="en-US" dirty="0"/>
              <a:t>conflicts</a:t>
            </a:r>
          </a:p>
        </p:txBody>
      </p:sp>
    </p:spTree>
    <p:extLst>
      <p:ext uri="{BB962C8B-B14F-4D97-AF65-F5344CB8AC3E}">
        <p14:creationId xmlns:p14="http://schemas.microsoft.com/office/powerpoint/2010/main" val="32620736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numCol="1">
            <a:noAutofit/>
          </a:bodyPr>
          <a:lstStyle/>
          <a:p>
            <a:pPr algn="just"/>
            <a:r>
              <a:rPr lang="en-US" sz="1400" dirty="0">
                <a:hlinkClick r:id="rId2"/>
              </a:rPr>
              <a:t>https://weblogs.asp.net/manavi/inheritance-mapping-strategies-with-entity-framework-code-first-ctp5-part-1-table-per-hierarchy-tph</a:t>
            </a:r>
            <a:endParaRPr lang="en-US" sz="1400" dirty="0"/>
          </a:p>
          <a:p>
            <a:pPr algn="just"/>
            <a:r>
              <a:rPr lang="en-US" sz="1400" dirty="0">
                <a:hlinkClick r:id="rId3"/>
              </a:rPr>
              <a:t>https://blogs.msdn.microsoft.com/alexj/2009/04/14/tip-12-how-to-choose-an-inheritance-strategy/</a:t>
            </a:r>
            <a:endParaRPr lang="en-US" sz="1400" dirty="0"/>
          </a:p>
          <a:p>
            <a:r>
              <a:rPr lang="en-US" sz="1400" dirty="0">
                <a:hlinkClick r:id="rId4"/>
              </a:rPr>
              <a:t>http://www.entityframeworktutorial.net/code-first/automated-migration-in-code-first.aspx</a:t>
            </a:r>
            <a:endParaRPr lang="en-US" sz="1400" dirty="0"/>
          </a:p>
          <a:p>
            <a:r>
              <a:rPr lang="en-US" sz="1400" dirty="0"/>
              <a:t>http://www.entityframeworktutorial.net/code-first/code-based-migration-in-code-first.aspx</a:t>
            </a:r>
          </a:p>
          <a:p>
            <a:pPr algn="just"/>
            <a:endParaRPr lang="en-US" sz="1350" dirty="0"/>
          </a:p>
          <a:p>
            <a:pPr algn="just"/>
            <a:endParaRPr lang="en-US" sz="1350" dirty="0"/>
          </a:p>
          <a:p>
            <a:pPr marL="0" indent="0" algn="just">
              <a:buNone/>
            </a:pPr>
            <a:endParaRPr lang="en-US" sz="1350" dirty="0"/>
          </a:p>
          <a:p>
            <a:pPr marL="0" indent="0" algn="just">
              <a:buNone/>
            </a:pPr>
            <a:endParaRPr lang="en-US" sz="1125" dirty="0"/>
          </a:p>
        </p:txBody>
      </p:sp>
    </p:spTree>
    <p:extLst>
      <p:ext uri="{BB962C8B-B14F-4D97-AF65-F5344CB8AC3E}">
        <p14:creationId xmlns:p14="http://schemas.microsoft.com/office/powerpoint/2010/main" val="3723617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Revisions </a:t>
            </a:r>
          </a:p>
        </p:txBody>
      </p:sp>
      <p:sp>
        <p:nvSpPr>
          <p:cNvPr id="3" name="Content Placeholder 2"/>
          <p:cNvSpPr>
            <a:spLocks noGrp="1"/>
          </p:cNvSpPr>
          <p:nvPr>
            <p:ph idx="1"/>
          </p:nvPr>
        </p:nvSpPr>
        <p:spPr/>
        <p:txBody>
          <a:bodyPr numCol="1">
            <a:noAutofit/>
          </a:bodyPr>
          <a:lstStyle/>
          <a:p>
            <a:pPr algn="just"/>
            <a:endParaRPr lang="en-US" sz="1500" dirty="0"/>
          </a:p>
          <a:p>
            <a:pPr lvl="1" algn="just"/>
            <a:endParaRPr lang="en-US" sz="1500" dirty="0"/>
          </a:p>
          <a:p>
            <a:pPr marL="0" indent="0" algn="just">
              <a:buNone/>
            </a:pPr>
            <a:endParaRPr lang="en-US" sz="1800" dirty="0"/>
          </a:p>
          <a:p>
            <a:pPr marL="0" indent="0" algn="just">
              <a:buNone/>
            </a:pPr>
            <a:endParaRPr lang="en-US" sz="1800" dirty="0"/>
          </a:p>
          <a:p>
            <a:pPr marL="0" indent="0" algn="just">
              <a:buNone/>
            </a:pPr>
            <a:endParaRPr lang="en-US" sz="1500" dirty="0"/>
          </a:p>
        </p:txBody>
      </p:sp>
      <p:graphicFrame>
        <p:nvGraphicFramePr>
          <p:cNvPr id="4" name="Table 3"/>
          <p:cNvGraphicFramePr>
            <a:graphicFrameLocks noGrp="1"/>
          </p:cNvGraphicFramePr>
          <p:nvPr>
            <p:extLst>
              <p:ext uri="{D42A27DB-BD31-4B8C-83A1-F6EECF244321}">
                <p14:modId xmlns:p14="http://schemas.microsoft.com/office/powerpoint/2010/main" val="867260539"/>
              </p:ext>
            </p:extLst>
          </p:nvPr>
        </p:nvGraphicFramePr>
        <p:xfrm>
          <a:off x="767539" y="1223154"/>
          <a:ext cx="7520249" cy="1051884"/>
        </p:xfrm>
        <a:graphic>
          <a:graphicData uri="http://schemas.openxmlformats.org/drawingml/2006/table">
            <a:tbl>
              <a:tblPr firstRow="1" bandRow="1">
                <a:tableStyleId>{5C22544A-7EE6-4342-B048-85BDC9FD1C3A}</a:tableStyleId>
              </a:tblPr>
              <a:tblGrid>
                <a:gridCol w="1067786">
                  <a:extLst>
                    <a:ext uri="{9D8B030D-6E8A-4147-A177-3AD203B41FA5}">
                      <a16:colId xmlns:a16="http://schemas.microsoft.com/office/drawing/2014/main" val="176709177"/>
                    </a:ext>
                  </a:extLst>
                </a:gridCol>
                <a:gridCol w="1986078">
                  <a:extLst>
                    <a:ext uri="{9D8B030D-6E8A-4147-A177-3AD203B41FA5}">
                      <a16:colId xmlns:a16="http://schemas.microsoft.com/office/drawing/2014/main" val="2692421573"/>
                    </a:ext>
                  </a:extLst>
                </a:gridCol>
                <a:gridCol w="1372864">
                  <a:extLst>
                    <a:ext uri="{9D8B030D-6E8A-4147-A177-3AD203B41FA5}">
                      <a16:colId xmlns:a16="http://schemas.microsoft.com/office/drawing/2014/main" val="1378851966"/>
                    </a:ext>
                  </a:extLst>
                </a:gridCol>
                <a:gridCol w="3093521">
                  <a:extLst>
                    <a:ext uri="{9D8B030D-6E8A-4147-A177-3AD203B41FA5}">
                      <a16:colId xmlns:a16="http://schemas.microsoft.com/office/drawing/2014/main" val="1787007998"/>
                    </a:ext>
                  </a:extLst>
                </a:gridCol>
              </a:tblGrid>
              <a:tr h="350628">
                <a:tc>
                  <a:txBody>
                    <a:bodyPr/>
                    <a:lstStyle/>
                    <a:p>
                      <a:r>
                        <a:rPr lang="en-US" dirty="0"/>
                        <a:t>Number</a:t>
                      </a:r>
                    </a:p>
                  </a:txBody>
                  <a:tcPr/>
                </a:tc>
                <a:tc>
                  <a:txBody>
                    <a:bodyPr/>
                    <a:lstStyle/>
                    <a:p>
                      <a:r>
                        <a:rPr lang="en-US" dirty="0"/>
                        <a:t>Author</a:t>
                      </a:r>
                    </a:p>
                  </a:txBody>
                  <a:tcPr/>
                </a:tc>
                <a:tc>
                  <a:txBody>
                    <a:bodyPr/>
                    <a:lstStyle/>
                    <a:p>
                      <a:r>
                        <a:rPr lang="en-US" dirty="0"/>
                        <a:t>Date</a:t>
                      </a:r>
                    </a:p>
                  </a:txBody>
                  <a:tcPr/>
                </a:tc>
                <a:tc>
                  <a:txBody>
                    <a:bodyPr/>
                    <a:lstStyle/>
                    <a:p>
                      <a:r>
                        <a:rPr lang="en-US" dirty="0"/>
                        <a:t>Description</a:t>
                      </a:r>
                    </a:p>
                  </a:txBody>
                  <a:tcPr/>
                </a:tc>
                <a:extLst>
                  <a:ext uri="{0D108BD9-81ED-4DB2-BD59-A6C34878D82A}">
                    <a16:rowId xmlns:a16="http://schemas.microsoft.com/office/drawing/2014/main" val="2960408860"/>
                  </a:ext>
                </a:extLst>
              </a:tr>
              <a:tr h="350628">
                <a:tc>
                  <a:txBody>
                    <a:bodyPr/>
                    <a:lstStyle/>
                    <a:p>
                      <a:r>
                        <a:rPr lang="en-US" dirty="0"/>
                        <a:t>1.0.0</a:t>
                      </a:r>
                    </a:p>
                  </a:txBody>
                  <a:tcPr/>
                </a:tc>
                <a:tc>
                  <a:txBody>
                    <a:bodyPr/>
                    <a:lstStyle/>
                    <a:p>
                      <a:r>
                        <a:rPr lang="en-US" dirty="0"/>
                        <a:t>Oleg </a:t>
                      </a:r>
                      <a:r>
                        <a:rPr lang="en-US" dirty="0" err="1"/>
                        <a:t>Lucash</a:t>
                      </a:r>
                      <a:endParaRPr lang="en-US" dirty="0"/>
                    </a:p>
                  </a:txBody>
                  <a:tcPr/>
                </a:tc>
                <a:tc>
                  <a:txBody>
                    <a:bodyPr/>
                    <a:lstStyle/>
                    <a:p>
                      <a:r>
                        <a:rPr lang="en-US" dirty="0"/>
                        <a:t>03.03.2018</a:t>
                      </a:r>
                    </a:p>
                  </a:txBody>
                  <a:tcPr/>
                </a:tc>
                <a:tc>
                  <a:txBody>
                    <a:bodyPr/>
                    <a:lstStyle/>
                    <a:p>
                      <a:r>
                        <a:rPr lang="en-US" dirty="0"/>
                        <a:t>Initial version</a:t>
                      </a:r>
                    </a:p>
                  </a:txBody>
                  <a:tcPr/>
                </a:tc>
                <a:extLst>
                  <a:ext uri="{0D108BD9-81ED-4DB2-BD59-A6C34878D82A}">
                    <a16:rowId xmlns:a16="http://schemas.microsoft.com/office/drawing/2014/main" val="2017587795"/>
                  </a:ext>
                </a:extLst>
              </a:tr>
              <a:tr h="35062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25661704"/>
                  </a:ext>
                </a:extLst>
              </a:tr>
            </a:tbl>
          </a:graphicData>
        </a:graphic>
      </p:graphicFrame>
    </p:spTree>
    <p:extLst>
      <p:ext uri="{BB962C8B-B14F-4D97-AF65-F5344CB8AC3E}">
        <p14:creationId xmlns:p14="http://schemas.microsoft.com/office/powerpoint/2010/main" val="114757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821767"/>
            <a:ext cx="6858000" cy="1052426"/>
          </a:xfrm>
        </p:spPr>
        <p:txBody>
          <a:bodyPr>
            <a:normAutofit fontScale="90000"/>
          </a:bodyPr>
          <a:lstStyle/>
          <a:p>
            <a:r>
              <a:rPr lang="en-US" sz="4800" dirty="0"/>
              <a:t>Configuring One-to-Many relationship</a:t>
            </a:r>
            <a:endParaRPr lang="en-US" b="1" dirty="0"/>
          </a:p>
        </p:txBody>
      </p:sp>
    </p:spTree>
    <p:extLst>
      <p:ext uri="{BB962C8B-B14F-4D97-AF65-F5344CB8AC3E}">
        <p14:creationId xmlns:p14="http://schemas.microsoft.com/office/powerpoint/2010/main" val="57214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ONE-TO-MANY relationship using Default convention method</a:t>
            </a:r>
            <a:endParaRPr lang="en-US" sz="2900"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61366"/>
            <a:ext cx="7886700" cy="4242287"/>
          </a:xfrm>
        </p:spPr>
        <p:txBody>
          <a:bodyPr>
            <a:normAutofit/>
          </a:bodyPr>
          <a:lstStyle/>
          <a:p>
            <a:r>
              <a:rPr lang="en-US" dirty="0"/>
              <a:t>One to Many Relationships can be configured using </a:t>
            </a:r>
            <a:r>
              <a:rPr lang="en-US" b="1" dirty="0"/>
              <a:t>Default Conventions</a:t>
            </a:r>
            <a:r>
              <a:rPr lang="en-US" dirty="0"/>
              <a:t>, </a:t>
            </a:r>
            <a:r>
              <a:rPr lang="en-US" b="1" dirty="0"/>
              <a:t>Data Annotations</a:t>
            </a:r>
            <a:r>
              <a:rPr lang="en-US" dirty="0"/>
              <a:t> or </a:t>
            </a:r>
            <a:r>
              <a:rPr lang="en-US" b="1" dirty="0"/>
              <a:t>Fluent API</a:t>
            </a:r>
            <a:r>
              <a:rPr lang="en-US" dirty="0"/>
              <a:t>.</a:t>
            </a:r>
          </a:p>
          <a:p>
            <a:r>
              <a:rPr lang="en-US" dirty="0"/>
              <a:t>The easiest way to configure a one-to-many relationship is by convention. EF will create a relationship if an entity contains a </a:t>
            </a:r>
            <a:r>
              <a:rPr lang="en-US" dirty="0">
                <a:hlinkClick r:id="rId2"/>
              </a:rPr>
              <a:t>navigation property</a:t>
            </a:r>
            <a:r>
              <a:rPr lang="en-US" dirty="0"/>
              <a:t>. </a:t>
            </a:r>
          </a:p>
          <a:p>
            <a:r>
              <a:rPr lang="en-US" dirty="0"/>
              <a:t>Note that </a:t>
            </a:r>
            <a:r>
              <a:rPr lang="en-US" b="1" dirty="0"/>
              <a:t>navigational property</a:t>
            </a:r>
            <a:r>
              <a:rPr lang="en-US" dirty="0"/>
              <a:t> in the Review class returns the reference to the </a:t>
            </a:r>
            <a:r>
              <a:rPr lang="en-US" b="1" dirty="0"/>
              <a:t>Book object</a:t>
            </a:r>
            <a:r>
              <a:rPr lang="en-US" dirty="0"/>
              <a:t>. The </a:t>
            </a:r>
            <a:r>
              <a:rPr lang="en-US" b="1" dirty="0"/>
              <a:t>navigational property</a:t>
            </a:r>
            <a:r>
              <a:rPr lang="en-US" dirty="0"/>
              <a:t> in </a:t>
            </a:r>
            <a:r>
              <a:rPr lang="en-US" b="1" dirty="0"/>
              <a:t>Book</a:t>
            </a:r>
            <a:r>
              <a:rPr lang="en-US" dirty="0"/>
              <a:t> class returns the </a:t>
            </a:r>
            <a:r>
              <a:rPr lang="en-US" b="1" dirty="0"/>
              <a:t>Reviews collection</a:t>
            </a:r>
            <a:r>
              <a:rPr lang="en-US" dirty="0"/>
              <a:t>.</a:t>
            </a:r>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A13A6704-AFD7-4E50-B378-5C4A7B8A6CEC}"/>
              </a:ext>
            </a:extLst>
          </p:cNvPr>
          <p:cNvPicPr>
            <a:picLocks noChangeAspect="1"/>
          </p:cNvPicPr>
          <p:nvPr/>
        </p:nvPicPr>
        <p:blipFill>
          <a:blip r:embed="rId3"/>
          <a:stretch>
            <a:fillRect/>
          </a:stretch>
        </p:blipFill>
        <p:spPr>
          <a:xfrm>
            <a:off x="995362" y="3893928"/>
            <a:ext cx="7153275" cy="1609725"/>
          </a:xfrm>
          <a:prstGeom prst="rect">
            <a:avLst/>
          </a:prstGeom>
        </p:spPr>
      </p:pic>
    </p:spTree>
    <p:extLst>
      <p:ext uri="{BB962C8B-B14F-4D97-AF65-F5344CB8AC3E}">
        <p14:creationId xmlns:p14="http://schemas.microsoft.com/office/powerpoint/2010/main" val="404220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Foreign key Property</a:t>
            </a:r>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61366"/>
            <a:ext cx="7886700" cy="4242287"/>
          </a:xfrm>
        </p:spPr>
        <p:txBody>
          <a:bodyPr>
            <a:normAutofit/>
          </a:bodyPr>
          <a:lstStyle/>
          <a:p>
            <a:r>
              <a:rPr lang="en-US" dirty="0"/>
              <a:t>By default EF will look for the foreign key property with the same name as the principal entity primary key name. </a:t>
            </a:r>
            <a:endParaRPr lang="ru-RU" dirty="0"/>
          </a:p>
          <a:p>
            <a:r>
              <a:rPr lang="en-US" dirty="0"/>
              <a:t>If the foreign key property does not exist</a:t>
            </a:r>
            <a:r>
              <a:rPr lang="ru-RU" dirty="0"/>
              <a:t> </a:t>
            </a:r>
            <a:r>
              <a:rPr lang="en-US" dirty="0"/>
              <a:t>as in previous example, then EF will create a FK property using the convention – “&lt;Navigation Property Name&gt; + "_" + &lt;Principal Key Name&gt;. In our case it will be created </a:t>
            </a:r>
            <a:r>
              <a:rPr lang="en-US" dirty="0" err="1"/>
              <a:t>Book_Id</a:t>
            </a:r>
            <a:r>
              <a:rPr lang="en-US" dirty="0"/>
              <a:t> property.</a:t>
            </a:r>
          </a:p>
          <a:p>
            <a:r>
              <a:rPr lang="en-US" dirty="0"/>
              <a:t>You can include the foreign key property in the dependent class (Review). It will use existing property to create a relationship</a:t>
            </a:r>
            <a:r>
              <a:rPr lang="ru-RU" dirty="0"/>
              <a:t> </a:t>
            </a:r>
            <a:r>
              <a:rPr lang="en-US" dirty="0"/>
              <a:t>and it will create the foreign key column with the same name. </a:t>
            </a:r>
          </a:p>
          <a:p>
            <a:r>
              <a:rPr lang="en-US" dirty="0"/>
              <a:t>The are three options to create a foreign key referring to the Book using by convention method: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5918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EF finds foreign keys by convention</a:t>
            </a:r>
            <a:endParaRPr lang="en-US" b="1" dirty="0"/>
          </a:p>
        </p:txBody>
      </p:sp>
      <p:sp>
        <p:nvSpPr>
          <p:cNvPr id="5" name="Content Placeholder 4">
            <a:extLst>
              <a:ext uri="{FF2B5EF4-FFF2-40B4-BE49-F238E27FC236}">
                <a16:creationId xmlns:a16="http://schemas.microsoft.com/office/drawing/2014/main" id="{B17DA2C4-9B96-4F8E-BAEA-4DDC0DAF87B7}"/>
              </a:ext>
            </a:extLst>
          </p:cNvPr>
          <p:cNvSpPr>
            <a:spLocks noGrp="1"/>
          </p:cNvSpPr>
          <p:nvPr>
            <p:ph idx="1"/>
          </p:nvPr>
        </p:nvSpPr>
        <p:spPr>
          <a:xfrm>
            <a:off x="628650" y="1261366"/>
            <a:ext cx="7886700" cy="4242287"/>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5464B432-1E4F-4949-8BD7-D2BC7A3C5093}"/>
              </a:ext>
            </a:extLst>
          </p:cNvPr>
          <p:cNvPicPr>
            <a:picLocks noChangeAspect="1"/>
          </p:cNvPicPr>
          <p:nvPr/>
        </p:nvPicPr>
        <p:blipFill>
          <a:blip r:embed="rId2"/>
          <a:stretch>
            <a:fillRect/>
          </a:stretch>
        </p:blipFill>
        <p:spPr>
          <a:xfrm>
            <a:off x="757837" y="1174808"/>
            <a:ext cx="7628326" cy="4415401"/>
          </a:xfrm>
          <a:prstGeom prst="rect">
            <a:avLst/>
          </a:prstGeom>
        </p:spPr>
      </p:pic>
    </p:spTree>
    <p:extLst>
      <p:ext uri="{BB962C8B-B14F-4D97-AF65-F5344CB8AC3E}">
        <p14:creationId xmlns:p14="http://schemas.microsoft.com/office/powerpoint/2010/main" val="1087491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9" ma:contentTypeDescription="Create a new document." ma:contentTypeScope="" ma:versionID="8bc0fbfe75d43859ccad4d9a0b3c71db">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abf861dcca21363d3b95b1070d6fa18"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73CD6-0520-4B87-B02A-84B5DB56F800}">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532134fb-f5a0-4ded-9879-b62317c7c28f"/>
    <ds:schemaRef ds:uri="http://www.w3.org/XML/1998/namespace"/>
  </ds:schemaRefs>
</ds:datastoreItem>
</file>

<file path=customXml/itemProps2.xml><?xml version="1.0" encoding="utf-8"?>
<ds:datastoreItem xmlns:ds="http://schemas.openxmlformats.org/officeDocument/2006/customXml" ds:itemID="{B8EE76DA-E8B8-49E9-B0DE-0CF68DD99293}">
  <ds:schemaRefs>
    <ds:schemaRef ds:uri="http://schemas.microsoft.com/sharepoint/v3/contenttype/forms"/>
  </ds:schemaRefs>
</ds:datastoreItem>
</file>

<file path=customXml/itemProps3.xml><?xml version="1.0" encoding="utf-8"?>
<ds:datastoreItem xmlns:ds="http://schemas.openxmlformats.org/officeDocument/2006/customXml" ds:itemID="{AB38D7AC-F25E-475B-9FA9-D19F3DD4D898}"/>
</file>

<file path=docProps/app.xml><?xml version="1.0" encoding="utf-8"?>
<Properties xmlns="http://schemas.openxmlformats.org/officeDocument/2006/extended-properties" xmlns:vt="http://schemas.openxmlformats.org/officeDocument/2006/docPropsVTypes">
  <Template>SummerWorkshop-New</Template>
  <TotalTime>5598</TotalTime>
  <Words>3134</Words>
  <Application>Microsoft Office PowerPoint</Application>
  <PresentationFormat>On-screen Show (4:3)</PresentationFormat>
  <Paragraphs>432</Paragraphs>
  <Slides>59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Calibri Light</vt:lpstr>
      <vt:lpstr>Consolas</vt:lpstr>
      <vt:lpstr>Courier New</vt:lpstr>
      <vt:lpstr>Franklin Gothic Book</vt:lpstr>
      <vt:lpstr>Franklin Gothic Medium</vt:lpstr>
      <vt:lpstr>Wingdings</vt:lpstr>
      <vt:lpstr>Office Theme</vt:lpstr>
      <vt:lpstr>Entity framework Relational mapping</vt:lpstr>
      <vt:lpstr>Contents</vt:lpstr>
      <vt:lpstr>Configuring relationships</vt:lpstr>
      <vt:lpstr>Configuring relationships</vt:lpstr>
      <vt:lpstr>Configuring relationships</vt:lpstr>
      <vt:lpstr>Configuring One-to-Many relationship</vt:lpstr>
      <vt:lpstr>Configuring ONE-TO-MANY relationship using Default convention method</vt:lpstr>
      <vt:lpstr>Foreign key Property</vt:lpstr>
      <vt:lpstr>How EF finds foreign keys by convention</vt:lpstr>
      <vt:lpstr>Foreign key Property</vt:lpstr>
      <vt:lpstr>Nullability of foreign keys – required or optional relationships</vt:lpstr>
      <vt:lpstr>When does the ‘by convention’ configuration not work?</vt:lpstr>
      <vt:lpstr>Configuring ONE-TO-MANY relationship using Data Annotations</vt:lpstr>
      <vt:lpstr>Configuring ONE-TO-MANY relationship using Data Annotations</vt:lpstr>
      <vt:lpstr>Creating a one-to-many relationship using Fluent api</vt:lpstr>
      <vt:lpstr>Creating a one-to-many relationship using Fluent api</vt:lpstr>
      <vt:lpstr>Collections in configuration relationships</vt:lpstr>
      <vt:lpstr>Configuring many-to-Many relationship</vt:lpstr>
      <vt:lpstr>Configuring Many-TO-MANY relationship using By Convention approach</vt:lpstr>
      <vt:lpstr>Configuring Many-TO-MANY relationship using Data annotations</vt:lpstr>
      <vt:lpstr>Configuring Many-TO-MANY relationship using fluent API</vt:lpstr>
      <vt:lpstr>Configuring one-to-one relationship</vt:lpstr>
      <vt:lpstr>Configuring one-TO-one relationship</vt:lpstr>
      <vt:lpstr>Configuring One-to-Zero-or-One  relationship using data annotations</vt:lpstr>
      <vt:lpstr>Configuring One-to-Zero-or-One  relationship relationship using Fluent api</vt:lpstr>
      <vt:lpstr>Configuring One-to-One  relationship using data annotations</vt:lpstr>
      <vt:lpstr>Configuring One-to-One relationship using Fluent api</vt:lpstr>
      <vt:lpstr>Cascade manipulations and Check constraints</vt:lpstr>
      <vt:lpstr>Cascade manipulations</vt:lpstr>
      <vt:lpstr>Cascade manipulations</vt:lpstr>
      <vt:lpstr>Nullability of foreign keys</vt:lpstr>
      <vt:lpstr>EF Mappings and Database constraints</vt:lpstr>
      <vt:lpstr>Inheritance Strategy in Entity Framework</vt:lpstr>
      <vt:lpstr>Inheritance in entity framework</vt:lpstr>
      <vt:lpstr>Mapping Hierarchies</vt:lpstr>
      <vt:lpstr>Table Per Hierarchy (TPH)</vt:lpstr>
      <vt:lpstr>Polymorphic query in tph</vt:lpstr>
      <vt:lpstr>Non-polymorphic query in tph</vt:lpstr>
      <vt:lpstr>Polymorphic association</vt:lpstr>
      <vt:lpstr>Table per Type (TPT)</vt:lpstr>
      <vt:lpstr>Table Per Type(TPT) - example</vt:lpstr>
      <vt:lpstr>Polymorphic query in Table Per Type</vt:lpstr>
      <vt:lpstr>Non-polymorphic query in Table Per type</vt:lpstr>
      <vt:lpstr>Table per Concrete Class (TPC)</vt:lpstr>
      <vt:lpstr>Table per Concrete Class (TPC)</vt:lpstr>
      <vt:lpstr>Table per Concrete Class (TPC)</vt:lpstr>
      <vt:lpstr>Polymorphic query in Table Per Concrete class</vt:lpstr>
      <vt:lpstr>Non-polymorphic query in Table Per Concrete class</vt:lpstr>
      <vt:lpstr>Which strategy is the best?</vt:lpstr>
      <vt:lpstr>Handling concurrency conflicts</vt:lpstr>
      <vt:lpstr>Handling concurrency conflicts</vt:lpstr>
      <vt:lpstr>Handling concurrency conflicts</vt:lpstr>
      <vt:lpstr>DETECTING A CONCURRENT CHANGE VIA TIMESTAMP or rowversion</vt:lpstr>
      <vt:lpstr>Code first migrations</vt:lpstr>
      <vt:lpstr>Code first migrations</vt:lpstr>
      <vt:lpstr>Code first migrations</vt:lpstr>
      <vt:lpstr>Assignment</vt:lpstr>
      <vt:lpstr>References </vt:lpstr>
      <vt:lpstr>Revisions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Oleg Lucas</cp:lastModifiedBy>
  <cp:revision>858</cp:revision>
  <dcterms:created xsi:type="dcterms:W3CDTF">2014-05-22T08:31:16Z</dcterms:created>
  <dcterms:modified xsi:type="dcterms:W3CDTF">2018-08-19T18:56:41Z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