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67" r:id="rId4"/>
    <p:sldId id="268" r:id="rId5"/>
    <p:sldId id="269" r:id="rId6"/>
    <p:sldId id="270" r:id="rId7"/>
    <p:sldId id="258" r:id="rId8"/>
    <p:sldId id="259" r:id="rId9"/>
    <p:sldId id="260" r:id="rId10"/>
    <p:sldId id="261" r:id="rId11"/>
    <p:sldId id="262" r:id="rId12"/>
    <p:sldId id="263" r:id="rId13"/>
    <p:sldId id="264" r:id="rId14"/>
    <p:sldId id="265"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9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58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524000" y="1122362"/>
            <a:ext cx="9144000" cy="2387601"/>
          </a:xfrm>
          <a:prstGeom prst="rect">
            <a:avLst/>
          </a:prstGeom>
        </p:spPr>
        <p:txBody>
          <a:bodyPr anchor="b"/>
          <a:lstStyle>
            <a:lvl1pPr algn="ctr">
              <a:defRPr sz="4500">
                <a:solidFill>
                  <a:srgbClr val="FFFFFF"/>
                </a:solidFill>
              </a:defRPr>
            </a:lvl1pPr>
          </a:lstStyle>
          <a:p>
            <a:r>
              <a:t>Title Text</a:t>
            </a:r>
          </a:p>
        </p:txBody>
      </p:sp>
      <p:sp>
        <p:nvSpPr>
          <p:cNvPr id="24"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1800" cap="all">
                <a:solidFill>
                  <a:srgbClr val="FFFFFF"/>
                </a:solidFill>
              </a:defRPr>
            </a:lvl1pPr>
            <a:lvl2pPr marL="0" indent="342900" algn="ctr">
              <a:buSzTx/>
              <a:buFontTx/>
              <a:buNone/>
              <a:defRPr sz="1800" cap="all">
                <a:solidFill>
                  <a:srgbClr val="FFFFFF"/>
                </a:solidFill>
              </a:defRPr>
            </a:lvl2pPr>
            <a:lvl3pPr marL="0" indent="685800" algn="ctr">
              <a:buSzTx/>
              <a:buFontTx/>
              <a:buNone/>
              <a:defRPr sz="1800" cap="all">
                <a:solidFill>
                  <a:srgbClr val="FFFFFF"/>
                </a:solidFill>
              </a:defRPr>
            </a:lvl3pPr>
            <a:lvl4pPr marL="0" indent="1028700" algn="ctr">
              <a:buSzTx/>
              <a:buFontTx/>
              <a:buNone/>
              <a:defRPr sz="1800" cap="all">
                <a:solidFill>
                  <a:srgbClr val="FFFFFF"/>
                </a:solidFill>
              </a:defRPr>
            </a:lvl4pPr>
            <a:lvl5pPr marL="0" indent="1371600" algn="ctr">
              <a:buSzTx/>
              <a:buFontTx/>
              <a:buNone/>
              <a:defRPr sz="1800" cap="all">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25" name="Picture 6" descr="Picture 6"/>
          <p:cNvPicPr>
            <a:picLocks noChangeAspect="1"/>
          </p:cNvPicPr>
          <p:nvPr/>
        </p:nvPicPr>
        <p:blipFill>
          <a:blip r:embed="rId2">
            <a:extLst/>
          </a:blip>
          <a:stretch>
            <a:fillRect/>
          </a:stretch>
        </p:blipFill>
        <p:spPr>
          <a:xfrm>
            <a:off x="4751194" y="5951823"/>
            <a:ext cx="2689613" cy="557388"/>
          </a:xfrm>
          <a:prstGeom prst="rect">
            <a:avLst/>
          </a:prstGeom>
          <a:ln w="12700">
            <a:miter lim="400000"/>
          </a:ln>
        </p:spPr>
      </p:pic>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3" name="Picture 4" descr="Picture 4"/>
          <p:cNvPicPr>
            <a:picLocks noChangeAspect="1"/>
          </p:cNvPicPr>
          <p:nvPr/>
        </p:nvPicPr>
        <p:blipFill>
          <a:blip r:embed="rId2">
            <a:extLst/>
          </a:blip>
          <a:stretch>
            <a:fillRect/>
          </a:stretch>
        </p:blipFill>
        <p:spPr>
          <a:xfrm>
            <a:off x="3072346" y="2425150"/>
            <a:ext cx="6047308" cy="1253225"/>
          </a:xfrm>
          <a:prstGeom prst="rect">
            <a:avLst/>
          </a:prstGeom>
          <a:ln w="12700">
            <a:miter lim="400000"/>
          </a:ln>
        </p:spPr>
      </p:pic>
      <p:sp>
        <p:nvSpPr>
          <p:cNvPr id="34" name="Straight Connector 6"/>
          <p:cNvSpPr/>
          <p:nvPr/>
        </p:nvSpPr>
        <p:spPr>
          <a:xfrm flipV="1">
            <a:off x="966203" y="4874877"/>
            <a:ext cx="10259594" cy="15904"/>
          </a:xfrm>
          <a:prstGeom prst="line">
            <a:avLst/>
          </a:prstGeom>
          <a:ln w="6350">
            <a:solidFill>
              <a:srgbClr val="FFFFFF"/>
            </a:solidFill>
            <a:miter/>
          </a:ln>
        </p:spPr>
        <p:txBody>
          <a:bodyPr lIns="45719" rIns="45719"/>
          <a:lstStyle/>
          <a:p>
            <a:endParaRPr/>
          </a:p>
        </p:txBody>
      </p:sp>
      <p:sp>
        <p:nvSpPr>
          <p:cNvPr id="35" name="Title Text"/>
          <p:cNvSpPr txBox="1">
            <a:spLocks noGrp="1"/>
          </p:cNvSpPr>
          <p:nvPr>
            <p:ph type="title"/>
          </p:nvPr>
        </p:nvSpPr>
        <p:spPr>
          <a:xfrm>
            <a:off x="823740" y="5067151"/>
            <a:ext cx="10515601" cy="285527"/>
          </a:xfrm>
          <a:prstGeom prst="rect">
            <a:avLst/>
          </a:prstGeom>
        </p:spPr>
        <p:txBody>
          <a:bodyPr/>
          <a:lstStyle>
            <a:lvl1pPr>
              <a:defRPr sz="2000" b="1">
                <a:solidFill>
                  <a:srgbClr val="FFFFFF"/>
                </a:solidFill>
                <a:latin typeface="Franklin Gothic Medium"/>
                <a:ea typeface="Franklin Gothic Medium"/>
                <a:cs typeface="Franklin Gothic Medium"/>
                <a:sym typeface="Franklin Gothic Medium"/>
              </a:defRPr>
            </a:lvl1pPr>
          </a:lstStyle>
          <a:p>
            <a:r>
              <a:t>Title Text</a:t>
            </a:r>
          </a:p>
        </p:txBody>
      </p:sp>
      <p:sp>
        <p:nvSpPr>
          <p:cNvPr id="36" name="Body Level One…"/>
          <p:cNvSpPr txBox="1">
            <a:spLocks noGrp="1"/>
          </p:cNvSpPr>
          <p:nvPr>
            <p:ph type="body" sz="quarter" idx="1"/>
          </p:nvPr>
        </p:nvSpPr>
        <p:spPr>
          <a:xfrm>
            <a:off x="823740" y="5365825"/>
            <a:ext cx="10515601" cy="262854"/>
          </a:xfrm>
          <a:prstGeom prst="rect">
            <a:avLst/>
          </a:prstGeom>
        </p:spPr>
        <p:txBody>
          <a:bodyPr/>
          <a:lstStyle>
            <a:lvl1pPr marL="0" indent="0">
              <a:buSzTx/>
              <a:buFontTx/>
              <a:buNone/>
              <a:defRPr sz="1400" cap="all">
                <a:solidFill>
                  <a:srgbClr val="FFFFFF"/>
                </a:solidFill>
              </a:defRPr>
            </a:lvl1pPr>
            <a:lvl2pPr marL="0" indent="342900">
              <a:buSzTx/>
              <a:buFontTx/>
              <a:buNone/>
              <a:defRPr sz="1400" cap="all">
                <a:solidFill>
                  <a:srgbClr val="FFFFFF"/>
                </a:solidFill>
              </a:defRPr>
            </a:lvl2pPr>
            <a:lvl3pPr marL="0" indent="685800">
              <a:buSzTx/>
              <a:buFontTx/>
              <a:buNone/>
              <a:defRPr sz="1400" cap="all">
                <a:solidFill>
                  <a:srgbClr val="FFFFFF"/>
                </a:solidFill>
              </a:defRPr>
            </a:lvl3pPr>
            <a:lvl4pPr marL="0" indent="1028700">
              <a:buSzTx/>
              <a:buFontTx/>
              <a:buNone/>
              <a:defRPr sz="1400" cap="all">
                <a:solidFill>
                  <a:srgbClr val="FFFFFF"/>
                </a:solidFill>
              </a:defRPr>
            </a:lvl4pPr>
            <a:lvl5pPr marL="0" indent="1371600">
              <a:buSzTx/>
              <a:buFontTx/>
              <a:buNone/>
              <a:defRPr sz="1400" cap="all">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Rectangle 6"/>
          <p:cNvSpPr/>
          <p:nvPr/>
        </p:nvSpPr>
        <p:spPr>
          <a:xfrm>
            <a:off x="1" y="1"/>
            <a:ext cx="12192001" cy="563458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Title Text"/>
          <p:cNvSpPr txBox="1">
            <a:spLocks noGrp="1"/>
          </p:cNvSpPr>
          <p:nvPr>
            <p:ph type="title"/>
          </p:nvPr>
        </p:nvSpPr>
        <p:spPr>
          <a:xfrm>
            <a:off x="838200" y="365127"/>
            <a:ext cx="10515600" cy="69745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261366"/>
            <a:ext cx="10515600" cy="414552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5" name="Picture 7" descr="Picture 7"/>
          <p:cNvPicPr>
            <a:picLocks noChangeAspect="1"/>
          </p:cNvPicPr>
          <p:nvPr/>
        </p:nvPicPr>
        <p:blipFill>
          <a:blip r:embed="rId5">
            <a:extLst/>
          </a:blip>
          <a:stretch>
            <a:fillRect/>
          </a:stretch>
        </p:blipFill>
        <p:spPr>
          <a:xfrm>
            <a:off x="4751194" y="5951823"/>
            <a:ext cx="2689613" cy="557388"/>
          </a:xfrm>
          <a:prstGeom prst="rect">
            <a:avLst/>
          </a:prstGeom>
          <a:ln w="12700">
            <a:miter lim="400000"/>
          </a:ln>
        </p:spPr>
      </p:pic>
      <p:sp>
        <p:nvSpPr>
          <p:cNvPr id="6" name="Straight Connector 8"/>
          <p:cNvSpPr/>
          <p:nvPr/>
        </p:nvSpPr>
        <p:spPr>
          <a:xfrm>
            <a:off x="978251" y="1058374"/>
            <a:ext cx="10274049" cy="2190"/>
          </a:xfrm>
          <a:prstGeom prst="line">
            <a:avLst/>
          </a:prstGeom>
          <a:ln w="6350">
            <a:solidFill>
              <a:srgbClr val="1E73B9"/>
            </a:solidFill>
            <a:miter/>
          </a:ln>
        </p:spPr>
        <p:txBody>
          <a:bodyPr lIns="45719" rIns="45719"/>
          <a:lstStyle/>
          <a:p>
            <a:endParaRPr/>
          </a:p>
        </p:txBody>
      </p:sp>
      <p:sp>
        <p:nvSpPr>
          <p:cNvPr id="7"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1pPr>
      <a:lvl2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2pPr>
      <a:lvl3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3pPr>
      <a:lvl4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4pPr>
      <a:lvl5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5pPr>
      <a:lvl6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6pPr>
      <a:lvl7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7pPr>
      <a:lvl8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8pPr>
      <a:lvl9pPr marL="0" marR="0" indent="0" algn="l" defTabSz="685800" rtl="0" latinLnBrk="0">
        <a:lnSpc>
          <a:spcPct val="90000"/>
        </a:lnSpc>
        <a:spcBef>
          <a:spcPts val="0"/>
        </a:spcBef>
        <a:spcAft>
          <a:spcPts val="0"/>
        </a:spcAft>
        <a:buClrTx/>
        <a:buSzTx/>
        <a:buFontTx/>
        <a:buNone/>
        <a:tabLst/>
        <a:defRPr sz="3300" b="0" i="0" u="none" strike="noStrike" cap="all" spc="0" baseline="0">
          <a:ln>
            <a:noFill/>
          </a:ln>
          <a:solidFill>
            <a:srgbClr val="1E73B9"/>
          </a:solidFill>
          <a:uFillTx/>
          <a:latin typeface="Franklin Gothic Book"/>
          <a:ea typeface="Franklin Gothic Book"/>
          <a:cs typeface="Franklin Gothic Book"/>
          <a:sym typeface="Franklin Gothic Book"/>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1E73B9"/>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msdn.microsoft.com/en-us/library/gg194002.aspx"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www.entityframeworktutorial.net/eager-loading-in-entity-framework.aspx"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ayende.com/Blog/archive/2006/05/02/CombatingTheSelectN1ProblemInNHibernate.aspx"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www.tutorialsteacher.com/linq/linq-tutorial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msdn.microsoft.com/library/system.data.isolationlevel.asp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noGrp="1"/>
          </p:cNvSpPr>
          <p:nvPr>
            <p:ph type="title"/>
          </p:nvPr>
        </p:nvSpPr>
        <p:spPr>
          <a:xfrm>
            <a:off x="2141804" y="5098460"/>
            <a:ext cx="7886701" cy="285527"/>
          </a:xfrm>
          <a:prstGeom prst="rect">
            <a:avLst/>
          </a:prstGeom>
        </p:spPr>
        <p:txBody>
          <a:bodyPr/>
          <a:lstStyle>
            <a:lvl1pPr defTabSz="466344">
              <a:defRPr sz="1224"/>
            </a:lvl1pPr>
          </a:lstStyle>
          <a:p>
            <a:r>
              <a:rPr b="0" dirty="0"/>
              <a:t>Entity framework transactions and selecting</a:t>
            </a:r>
          </a:p>
        </p:txBody>
      </p:sp>
      <p:sp>
        <p:nvSpPr>
          <p:cNvPr id="47" name="Subtitle 2"/>
          <p:cNvSpPr txBox="1">
            <a:spLocks noGrp="1"/>
          </p:cNvSpPr>
          <p:nvPr>
            <p:ph type="body" sz="quarter" idx="1"/>
          </p:nvPr>
        </p:nvSpPr>
        <p:spPr>
          <a:xfrm>
            <a:off x="2141804" y="5662388"/>
            <a:ext cx="7886701" cy="262854"/>
          </a:xfrm>
          <a:prstGeom prst="rect">
            <a:avLst/>
          </a:prstGeom>
        </p:spPr>
        <p:txBody>
          <a:bodyPr/>
          <a:lstStyle>
            <a:lvl1pPr defTabSz="589788">
              <a:lnSpc>
                <a:spcPct val="81000"/>
              </a:lnSpc>
              <a:spcBef>
                <a:spcPts val="600"/>
              </a:spcBef>
              <a:defRPr sz="1204"/>
            </a:lvl1pPr>
          </a:lstStyle>
          <a:p>
            <a:r>
              <a:t>Ion Suruceanu</a:t>
            </a:r>
          </a:p>
        </p:txBody>
      </p:sp>
      <p:sp>
        <p:nvSpPr>
          <p:cNvPr id="48" name="Rectangle 3"/>
          <p:cNvSpPr txBox="1"/>
          <p:nvPr/>
        </p:nvSpPr>
        <p:spPr>
          <a:xfrm>
            <a:off x="3611169" y="4450727"/>
            <a:ext cx="4024720" cy="358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stStyle>
          <a:p>
            <a:r>
              <a:t>Continuous staff improvement project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prstGeom prst="rect">
            <a:avLst/>
          </a:prstGeom>
        </p:spPr>
        <p:txBody>
          <a:bodyPr/>
          <a:lstStyle>
            <a:lvl1pPr>
              <a:defRPr b="1"/>
            </a:lvl1pPr>
          </a:lstStyle>
          <a:p>
            <a:r>
              <a:t>managing transactions</a:t>
            </a:r>
          </a:p>
        </p:txBody>
      </p:sp>
      <p:sp>
        <p:nvSpPr>
          <p:cNvPr id="63" name="Content Placeholder 2"/>
          <p:cNvSpPr txBox="1">
            <a:spLocks noGrp="1"/>
          </p:cNvSpPr>
          <p:nvPr>
            <p:ph type="body" idx="1"/>
          </p:nvPr>
        </p:nvSpPr>
        <p:spPr>
          <a:prstGeom prst="rect">
            <a:avLst/>
          </a:prstGeom>
        </p:spPr>
        <p:txBody>
          <a:bodyPr/>
          <a:lstStyle/>
          <a:p>
            <a:pPr>
              <a:defRPr sz="1800"/>
            </a:pPr>
            <a:r>
              <a:rPr b="1"/>
              <a:t>Database.UseTransaction()</a:t>
            </a:r>
            <a:r>
              <a:t> : which allows the DbContext to use a transaction which was started outside of the Entity Framework.</a:t>
            </a:r>
          </a:p>
          <a:p>
            <a:pPr marL="0" indent="0">
              <a:buSzTx/>
              <a:buFontTx/>
              <a:buNone/>
              <a:defRPr sz="1800"/>
            </a:pPr>
            <a:r>
              <a:t>Sometimes you would like a transaction which is even broader in scope and which includes operations on the same database but outside of EF completely. To accomplish this you must open the connection and start the transaction yourself and then tell EF a) to use the already-opened database connection, and b) to use the existing transaction on that connection.</a:t>
            </a:r>
          </a:p>
          <a:p>
            <a:pPr marL="0" indent="0">
              <a:buSzTx/>
              <a:buFontTx/>
              <a:buNone/>
              <a:defRPr sz="1800"/>
            </a:pPr>
            <a:r>
              <a:t>To do this you must define and use a constructor on your context class which inherits from one of the DbContext constructors which take </a:t>
            </a:r>
          </a:p>
          <a:p>
            <a:pPr marL="0" lvl="1" indent="228600">
              <a:buSzTx/>
              <a:buFontTx/>
              <a:buNone/>
              <a:defRPr sz="1800"/>
            </a:pPr>
            <a:r>
              <a:t>a) an existing connection parameter and </a:t>
            </a:r>
          </a:p>
          <a:p>
            <a:pPr marL="0" lvl="1" indent="228600">
              <a:buSzTx/>
              <a:buFontTx/>
              <a:buNone/>
              <a:defRPr sz="1800"/>
            </a:pPr>
            <a:r>
              <a:t>b) the contextOwnsConnection boolean.</a:t>
            </a:r>
          </a:p>
          <a:p>
            <a:pPr marL="0" indent="0">
              <a:buSzTx/>
              <a:buFontTx/>
              <a:buNone/>
              <a:defRPr sz="1800"/>
            </a:pPr>
            <a:r>
              <a:t>Note: The contextOwnsConnection flag must be set to false when called in this scenario. This is important as it informs Entity Framework that it should not close the connection when it is done with it (e.g. see line 4 below):</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noGrp="1"/>
          </p:cNvSpPr>
          <p:nvPr>
            <p:ph type="title"/>
          </p:nvPr>
        </p:nvSpPr>
        <p:spPr>
          <a:prstGeom prst="rect">
            <a:avLst/>
          </a:prstGeom>
        </p:spPr>
        <p:txBody>
          <a:bodyPr/>
          <a:lstStyle>
            <a:lvl1pPr>
              <a:defRPr b="1"/>
            </a:lvl1pPr>
          </a:lstStyle>
          <a:p>
            <a:r>
              <a:t>managing transactions</a:t>
            </a:r>
          </a:p>
        </p:txBody>
      </p:sp>
      <p:sp>
        <p:nvSpPr>
          <p:cNvPr id="66" name="Content Placeholder 2"/>
          <p:cNvSpPr txBox="1">
            <a:spLocks noGrp="1"/>
          </p:cNvSpPr>
          <p:nvPr>
            <p:ph type="body" idx="1"/>
          </p:nvPr>
        </p:nvSpPr>
        <p:spPr>
          <a:prstGeom prst="rect">
            <a:avLst/>
          </a:prstGeom>
        </p:spPr>
        <p:txBody>
          <a:bodyPr>
            <a:noAutofit/>
          </a:bodyPr>
          <a:lstStyle/>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lang="en-US" sz="700" dirty="0" smtClean="0"/>
              <a:t>		</a:t>
            </a:r>
            <a:r>
              <a:rPr sz="700" dirty="0" smtClean="0"/>
              <a:t>using </a:t>
            </a:r>
            <a:r>
              <a:rPr sz="700" dirty="0"/>
              <a:t>(</a:t>
            </a:r>
            <a:r>
              <a:rPr sz="700" dirty="0" err="1"/>
              <a:t>var</a:t>
            </a:r>
            <a:r>
              <a:rPr sz="700" dirty="0"/>
              <a:t> conn = new </a:t>
            </a:r>
            <a:r>
              <a:rPr sz="700" dirty="0" err="1"/>
              <a:t>SqlConnection</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conn.Open</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using (</a:t>
            </a:r>
            <a:r>
              <a:rPr sz="700" dirty="0" err="1"/>
              <a:t>var</a:t>
            </a:r>
            <a:r>
              <a:rPr sz="700" dirty="0"/>
              <a:t> </a:t>
            </a:r>
            <a:r>
              <a:rPr sz="700" dirty="0" err="1"/>
              <a:t>sqlTxn</a:t>
            </a:r>
            <a:r>
              <a:rPr sz="700" dirty="0"/>
              <a:t> = </a:t>
            </a:r>
            <a:r>
              <a:rPr sz="700" dirty="0" err="1"/>
              <a:t>conn.BeginTransaction</a:t>
            </a:r>
            <a:r>
              <a:rPr sz="700" dirty="0"/>
              <a:t>(</a:t>
            </a:r>
            <a:r>
              <a:rPr sz="700" dirty="0" err="1"/>
              <a:t>System.Data.IsolationLevel.Snapshot</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try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var</a:t>
            </a:r>
            <a:r>
              <a:rPr sz="700" dirty="0"/>
              <a:t> </a:t>
            </a:r>
            <a:r>
              <a:rPr sz="700" dirty="0" err="1"/>
              <a:t>sqlCommand</a:t>
            </a:r>
            <a:r>
              <a:rPr sz="700" dirty="0"/>
              <a:t> = new </a:t>
            </a:r>
            <a:r>
              <a:rPr sz="700" dirty="0" err="1"/>
              <a:t>SqlCommand</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sqlCommand.Connection</a:t>
            </a:r>
            <a:r>
              <a:rPr sz="700" dirty="0"/>
              <a:t> = conn;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sqlCommand.Transaction</a:t>
            </a:r>
            <a:r>
              <a:rPr sz="700" dirty="0"/>
              <a:t> = </a:t>
            </a:r>
            <a:r>
              <a:rPr sz="700" dirty="0" err="1"/>
              <a:t>sqlTxn</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sqlCommand.CommandText</a:t>
            </a: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@"UPDATE Blogs SET Rating = 5"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WHERE Name LIKE '%Entity Framework%'";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sqlCommand.ExecuteNonQuery</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using (</a:t>
            </a:r>
            <a:r>
              <a:rPr sz="700" dirty="0" err="1"/>
              <a:t>var</a:t>
            </a:r>
            <a:r>
              <a:rPr sz="700" dirty="0"/>
              <a:t> context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new </a:t>
            </a:r>
            <a:r>
              <a:rPr sz="700" dirty="0" err="1"/>
              <a:t>BloggingContext</a:t>
            </a:r>
            <a:r>
              <a:rPr sz="700" dirty="0"/>
              <a:t>(conn, </a:t>
            </a:r>
            <a:r>
              <a:rPr sz="700" dirty="0" err="1"/>
              <a:t>contextOwnsConnection</a:t>
            </a:r>
            <a:r>
              <a:rPr sz="700" dirty="0"/>
              <a:t>: false))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context.Database.UseTransaction</a:t>
            </a:r>
            <a:r>
              <a:rPr sz="700" dirty="0"/>
              <a:t>(</a:t>
            </a:r>
            <a:r>
              <a:rPr sz="700" dirty="0" err="1"/>
              <a:t>sqlTxn</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var</a:t>
            </a:r>
            <a:r>
              <a:rPr sz="700" dirty="0"/>
              <a:t> query =  </a:t>
            </a:r>
            <a:r>
              <a:rPr sz="700" dirty="0" err="1"/>
              <a:t>context.Posts.Where</a:t>
            </a:r>
            <a:r>
              <a:rPr sz="700" dirty="0"/>
              <a:t>(p =&gt; </a:t>
            </a:r>
            <a:r>
              <a:rPr sz="700" dirty="0" err="1"/>
              <a:t>p.Blog.Rating</a:t>
            </a:r>
            <a:r>
              <a:rPr sz="700" dirty="0"/>
              <a:t> &gt;= 5);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foreach</a:t>
            </a:r>
            <a:r>
              <a:rPr sz="700" dirty="0"/>
              <a:t> (</a:t>
            </a:r>
            <a:r>
              <a:rPr sz="700" dirty="0" err="1"/>
              <a:t>var</a:t>
            </a:r>
            <a:r>
              <a:rPr sz="700" dirty="0"/>
              <a:t> post in query)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post.Title</a:t>
            </a:r>
            <a:r>
              <a:rPr sz="700" dirty="0"/>
              <a:t> += "[Cool Blog]";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context.SaveChanges</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sqlTxn.Commit</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catch (Exception)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a:t>
            </a:r>
            <a:r>
              <a:rPr sz="700" dirty="0" err="1"/>
              <a:t>sqlTxn.Rollback</a:t>
            </a:r>
            <a:r>
              <a:rPr sz="700" dirty="0"/>
              <a:t>();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a:p>
            <a:pPr marL="0" lvl="8" indent="0" defTabSz="182880">
              <a:lnSpc>
                <a:spcPct val="120000"/>
              </a:lnSpc>
              <a:spcBef>
                <a:spcPts val="0"/>
              </a:spcBef>
              <a:buSzTx/>
              <a:buFontTx/>
              <a:buNone/>
              <a:defRPr sz="720">
                <a:solidFill>
                  <a:srgbClr val="000000"/>
                </a:solidFill>
                <a:latin typeface="Courier"/>
                <a:ea typeface="Courier"/>
                <a:cs typeface="Courier"/>
                <a:sym typeface="Courier"/>
              </a:defRPr>
            </a:pPr>
            <a:r>
              <a:rPr sz="700" dirty="0"/>
              <a:t>            }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
          <p:cNvSpPr txBox="1">
            <a:spLocks noGrp="1"/>
          </p:cNvSpPr>
          <p:nvPr>
            <p:ph type="title"/>
          </p:nvPr>
        </p:nvSpPr>
        <p:spPr>
          <a:prstGeom prst="rect">
            <a:avLst/>
          </a:prstGeom>
        </p:spPr>
        <p:txBody>
          <a:bodyPr/>
          <a:lstStyle>
            <a:lvl1pPr>
              <a:defRPr b="1"/>
            </a:lvl1pPr>
          </a:lstStyle>
          <a:p>
            <a:r>
              <a:t>managing transactions</a:t>
            </a:r>
          </a:p>
        </p:txBody>
      </p:sp>
      <p:sp>
        <p:nvSpPr>
          <p:cNvPr id="69" name="Content Placeholder 2"/>
          <p:cNvSpPr txBox="1">
            <a:spLocks noGrp="1"/>
          </p:cNvSpPr>
          <p:nvPr>
            <p:ph type="body" idx="1"/>
          </p:nvPr>
        </p:nvSpPr>
        <p:spPr>
          <a:prstGeom prst="rect">
            <a:avLst/>
          </a:prstGeom>
        </p:spPr>
        <p:txBody>
          <a:bodyPr>
            <a:normAutofit/>
          </a:bodyPr>
          <a:lstStyle/>
          <a:p>
            <a:pPr marL="0" indent="0">
              <a:lnSpc>
                <a:spcPct val="110000"/>
              </a:lnSpc>
              <a:buSzTx/>
              <a:buFontTx/>
              <a:buNone/>
              <a:defRPr sz="1600"/>
            </a:pPr>
            <a:r>
              <a:rPr dirty="0"/>
              <a:t>Notes:</a:t>
            </a:r>
          </a:p>
          <a:p>
            <a:pPr marL="173789" indent="-173789" defTabSz="457200">
              <a:lnSpc>
                <a:spcPct val="110000"/>
              </a:lnSpc>
              <a:spcBef>
                <a:spcPts val="0"/>
              </a:spcBef>
              <a:buFontTx/>
              <a:buAutoNum type="arabicPeriod"/>
              <a:tabLst>
                <a:tab pos="139700" algn="l"/>
                <a:tab pos="457200" algn="l"/>
              </a:tabLst>
              <a:defRPr sz="1600"/>
            </a:pPr>
            <a:r>
              <a:rPr dirty="0"/>
              <a:t>You can pass null to </a:t>
            </a:r>
            <a:r>
              <a:rPr dirty="0" err="1"/>
              <a:t>Database.UseTransaction</a:t>
            </a:r>
            <a:r>
              <a:rPr dirty="0"/>
              <a:t>() to clear Entity Framework’s knowledge of the current transaction. Entity Framework will neither commit nor rollback the existing transaction when you do this, so use with care and only if you’re sure this is what you want to do.</a:t>
            </a:r>
          </a:p>
          <a:p>
            <a:pPr marL="173789" indent="-173789" defTabSz="457200">
              <a:lnSpc>
                <a:spcPct val="110000"/>
              </a:lnSpc>
              <a:spcBef>
                <a:spcPts val="0"/>
              </a:spcBef>
              <a:buFontTx/>
              <a:buAutoNum type="arabicPeriod"/>
              <a:tabLst>
                <a:tab pos="139700" algn="l"/>
                <a:tab pos="457200" algn="l"/>
              </a:tabLst>
              <a:defRPr sz="1600"/>
            </a:pPr>
            <a:r>
              <a:rPr dirty="0"/>
              <a:t>You will see an exception from </a:t>
            </a:r>
            <a:r>
              <a:rPr dirty="0" err="1"/>
              <a:t>Database.UseTransaction</a:t>
            </a:r>
            <a:r>
              <a:rPr dirty="0"/>
              <a:t>() if you pass a transaction:</a:t>
            </a:r>
          </a:p>
          <a:p>
            <a:pPr marL="914400" indent="-914400" defTabSz="457200">
              <a:lnSpc>
                <a:spcPct val="110000"/>
              </a:lnSpc>
              <a:spcBef>
                <a:spcPts val="0"/>
              </a:spcBef>
              <a:buSzTx/>
              <a:buFontTx/>
              <a:buNone/>
              <a:tabLst>
                <a:tab pos="596900" algn="l"/>
                <a:tab pos="914400" algn="l"/>
              </a:tabLst>
              <a:defRPr sz="1600"/>
            </a:pPr>
            <a:r>
              <a:rPr dirty="0"/>
              <a:t>	◦	When the Entity Framework already has an existing transaction</a:t>
            </a:r>
          </a:p>
          <a:p>
            <a:pPr marL="914400" indent="-914400" defTabSz="457200">
              <a:lnSpc>
                <a:spcPct val="110000"/>
              </a:lnSpc>
              <a:spcBef>
                <a:spcPts val="0"/>
              </a:spcBef>
              <a:buSzTx/>
              <a:buFontTx/>
              <a:buNone/>
              <a:tabLst>
                <a:tab pos="596900" algn="l"/>
                <a:tab pos="914400" algn="l"/>
              </a:tabLst>
              <a:defRPr sz="1600"/>
            </a:pPr>
            <a:r>
              <a:rPr dirty="0"/>
              <a:t>	◦	When Entity Framework is already operating within a TransactionScope</a:t>
            </a:r>
          </a:p>
          <a:p>
            <a:pPr marL="914400" indent="-914400" defTabSz="457200">
              <a:lnSpc>
                <a:spcPct val="110000"/>
              </a:lnSpc>
              <a:spcBef>
                <a:spcPts val="0"/>
              </a:spcBef>
              <a:buSzTx/>
              <a:buFontTx/>
              <a:buNone/>
              <a:tabLst>
                <a:tab pos="596900" algn="l"/>
                <a:tab pos="914400" algn="l"/>
              </a:tabLst>
              <a:defRPr sz="1600"/>
            </a:pPr>
            <a:r>
              <a:rPr dirty="0"/>
              <a:t>	◦	Whose connection object is null (i.e. one which has no connection – usually this is a sign that that transaction has already completed)</a:t>
            </a:r>
          </a:p>
          <a:p>
            <a:pPr marL="914400" indent="-914400" defTabSz="457200">
              <a:lnSpc>
                <a:spcPct val="110000"/>
              </a:lnSpc>
              <a:spcBef>
                <a:spcPts val="0"/>
              </a:spcBef>
              <a:buSzTx/>
              <a:buFontTx/>
              <a:buNone/>
              <a:tabLst>
                <a:tab pos="596900" algn="l"/>
                <a:tab pos="914400" algn="l"/>
              </a:tabLst>
              <a:defRPr sz="1600"/>
            </a:pPr>
            <a:r>
              <a:rPr dirty="0"/>
              <a:t>	◦	Whose connection object does not match the Entity Framework’s connection.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noGrp="1"/>
          </p:cNvSpPr>
          <p:nvPr>
            <p:ph type="title"/>
          </p:nvPr>
        </p:nvSpPr>
        <p:spPr>
          <a:prstGeom prst="rect">
            <a:avLst/>
          </a:prstGeom>
        </p:spPr>
        <p:txBody>
          <a:bodyPr/>
          <a:lstStyle>
            <a:lvl1pPr>
              <a:defRPr b="1"/>
            </a:lvl1pPr>
          </a:lstStyle>
          <a:p>
            <a:r>
              <a:t>managing transactions</a:t>
            </a:r>
          </a:p>
        </p:txBody>
      </p:sp>
      <p:sp>
        <p:nvSpPr>
          <p:cNvPr id="72" name="Content Placeholder 2"/>
          <p:cNvSpPr txBox="1">
            <a:spLocks noGrp="1"/>
          </p:cNvSpPr>
          <p:nvPr>
            <p:ph type="body" idx="1"/>
          </p:nvPr>
        </p:nvSpPr>
        <p:spPr>
          <a:prstGeom prst="rect">
            <a:avLst/>
          </a:prstGeom>
        </p:spPr>
        <p:txBody>
          <a:bodyPr>
            <a:normAutofit fontScale="92500"/>
          </a:bodyPr>
          <a:lstStyle/>
          <a:p>
            <a:pPr marL="147447" indent="-147447" defTabSz="589788">
              <a:lnSpc>
                <a:spcPct val="120000"/>
              </a:lnSpc>
              <a:spcBef>
                <a:spcPts val="600"/>
              </a:spcBef>
              <a:defRPr sz="1548" b="1"/>
            </a:pPr>
            <a:r>
              <a:rPr dirty="0"/>
              <a:t>TransactionScope - Prior to EF6 the recommended way of providing larger scope transactions was to use a TransactionScope object:</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using (</a:t>
            </a:r>
            <a:r>
              <a:rPr dirty="0" err="1"/>
              <a:t>var</a:t>
            </a:r>
            <a:r>
              <a:rPr dirty="0"/>
              <a:t> scope = new </a:t>
            </a:r>
            <a:r>
              <a:rPr dirty="0" err="1"/>
              <a:t>TransactionScope</a:t>
            </a:r>
            <a:r>
              <a:rPr dirty="0"/>
              <a:t>(</a:t>
            </a:r>
            <a:r>
              <a:rPr dirty="0" err="1"/>
              <a:t>TransactionScopeOption.Required</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using (</a:t>
            </a:r>
            <a:r>
              <a:rPr dirty="0" err="1"/>
              <a:t>var</a:t>
            </a:r>
            <a:r>
              <a:rPr dirty="0"/>
              <a:t> conn = new </a:t>
            </a:r>
            <a:r>
              <a:rPr dirty="0" err="1"/>
              <a:t>SqlConnection</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r>
              <a:rPr dirty="0" err="1"/>
              <a:t>conn.Open</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r>
              <a:rPr dirty="0" err="1"/>
              <a:t>var</a:t>
            </a:r>
            <a:r>
              <a:rPr dirty="0"/>
              <a:t> </a:t>
            </a:r>
            <a:r>
              <a:rPr dirty="0" err="1"/>
              <a:t>sqlCommand</a:t>
            </a:r>
            <a:r>
              <a:rPr dirty="0"/>
              <a:t> = new </a:t>
            </a:r>
            <a:r>
              <a:rPr dirty="0" err="1"/>
              <a:t>SqlCommand</a:t>
            </a:r>
            <a:r>
              <a:rPr dirty="0"/>
              <a:t>(); </a:t>
            </a:r>
          </a:p>
          <a:p>
            <a:pPr marL="0" lvl="2" indent="393192"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r>
              <a:rPr dirty="0" err="1"/>
              <a:t>sqlCommand.ExecuteNonQuery</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using (</a:t>
            </a:r>
            <a:r>
              <a:rPr dirty="0" err="1"/>
              <a:t>var</a:t>
            </a:r>
            <a:r>
              <a:rPr dirty="0"/>
              <a:t> context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new </a:t>
            </a:r>
            <a:r>
              <a:rPr dirty="0" err="1"/>
              <a:t>BloggingContext</a:t>
            </a:r>
            <a:r>
              <a:rPr dirty="0"/>
              <a:t>(conn, </a:t>
            </a:r>
            <a:r>
              <a:rPr dirty="0" err="1"/>
              <a:t>contextOwnsConnection</a:t>
            </a:r>
            <a:r>
              <a:rPr dirty="0"/>
              <a:t>: false))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//do work</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r>
              <a:rPr dirty="0" err="1"/>
              <a:t>context.SaveChanges</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a:t>
            </a:r>
            <a:r>
              <a:rPr dirty="0" err="1"/>
              <a:t>scope.Complete</a:t>
            </a:r>
            <a:r>
              <a:rPr dirty="0"/>
              <a:t>(); </a:t>
            </a:r>
          </a:p>
          <a:p>
            <a:pPr marL="0" indent="0" defTabSz="393192">
              <a:lnSpc>
                <a:spcPct val="120000"/>
              </a:lnSpc>
              <a:spcBef>
                <a:spcPts val="0"/>
              </a:spcBef>
              <a:buSzTx/>
              <a:buFontTx/>
              <a:buNone/>
              <a:defRPr sz="1118">
                <a:solidFill>
                  <a:srgbClr val="000000"/>
                </a:solidFill>
                <a:latin typeface="Courier"/>
                <a:ea typeface="Courier"/>
                <a:cs typeface="Courier"/>
                <a:sym typeface="Courier"/>
              </a:defRPr>
            </a:pPr>
            <a:r>
              <a:rPr dirty="0"/>
              <a:t>            } </a:t>
            </a:r>
          </a:p>
          <a:p>
            <a:pPr marL="106489" indent="-106489" defTabSz="393192">
              <a:lnSpc>
                <a:spcPct val="120000"/>
              </a:lnSpc>
              <a:spcBef>
                <a:spcPts val="0"/>
              </a:spcBef>
              <a:defRPr sz="1118">
                <a:solidFill>
                  <a:srgbClr val="000000"/>
                </a:solidFill>
                <a:latin typeface="Courier"/>
                <a:ea typeface="Courier"/>
                <a:cs typeface="Courier"/>
                <a:sym typeface="Courier"/>
              </a:defRPr>
            </a:pP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prstGeom prst="rect">
            <a:avLst/>
          </a:prstGeom>
        </p:spPr>
        <p:txBody>
          <a:bodyPr/>
          <a:lstStyle>
            <a:lvl1pPr>
              <a:defRPr b="1"/>
            </a:lvl1pPr>
          </a:lstStyle>
          <a:p>
            <a:r>
              <a:t>managing transactions</a:t>
            </a:r>
          </a:p>
        </p:txBody>
      </p:sp>
      <p:sp>
        <p:nvSpPr>
          <p:cNvPr id="75" name="Content Placeholder 2"/>
          <p:cNvSpPr txBox="1">
            <a:spLocks noGrp="1"/>
          </p:cNvSpPr>
          <p:nvPr>
            <p:ph type="body" idx="1"/>
          </p:nvPr>
        </p:nvSpPr>
        <p:spPr>
          <a:prstGeom prst="rect">
            <a:avLst/>
          </a:prstGeom>
        </p:spPr>
        <p:txBody>
          <a:bodyPr/>
          <a:lstStyle/>
          <a:p>
            <a:pPr>
              <a:lnSpc>
                <a:spcPct val="100000"/>
              </a:lnSpc>
              <a:defRPr sz="1800" b="1"/>
            </a:pPr>
            <a:r>
              <a:rPr dirty="0"/>
              <a:t>Basically, EF6 contains new APIs to create and manage transactions (</a:t>
            </a:r>
            <a:r>
              <a:rPr i="1" dirty="0" err="1"/>
              <a:t>BeginTransaction</a:t>
            </a:r>
            <a:r>
              <a:rPr dirty="0"/>
              <a:t> method). The </a:t>
            </a:r>
            <a:r>
              <a:rPr i="1" dirty="0" err="1"/>
              <a:t>TransactionScope</a:t>
            </a:r>
            <a:r>
              <a:rPr dirty="0" err="1"/>
              <a:t>is</a:t>
            </a:r>
            <a:r>
              <a:rPr dirty="0"/>
              <a:t> still supported, but it also underwent changes. Notice one of the lines at the end of the article:</a:t>
            </a:r>
          </a:p>
          <a:p>
            <a:pPr>
              <a:lnSpc>
                <a:spcPct val="100000"/>
              </a:lnSpc>
              <a:defRPr sz="1800" b="1"/>
            </a:pPr>
            <a:endParaRPr dirty="0"/>
          </a:p>
          <a:p>
            <a:pPr>
              <a:lnSpc>
                <a:spcPct val="100000"/>
              </a:lnSpc>
              <a:defRPr sz="1800" b="1"/>
            </a:pPr>
            <a:endParaRPr dirty="0"/>
          </a:p>
          <a:p>
            <a:pPr>
              <a:lnSpc>
                <a:spcPct val="100000"/>
              </a:lnSpc>
              <a:defRPr sz="1800" b="1"/>
            </a:pPr>
            <a:endParaRPr dirty="0"/>
          </a:p>
          <a:p>
            <a:pPr marL="0" indent="0" algn="r" defTabSz="457200">
              <a:lnSpc>
                <a:spcPct val="100000"/>
              </a:lnSpc>
              <a:spcBef>
                <a:spcPts val="0"/>
              </a:spcBef>
              <a:buSzTx/>
              <a:buFontTx/>
              <a:buNone/>
              <a:defRPr sz="1600" b="1">
                <a:latin typeface="+mj-lt"/>
                <a:ea typeface="+mj-ea"/>
                <a:cs typeface="+mj-cs"/>
                <a:sym typeface="Helvetica"/>
              </a:defRPr>
            </a:pPr>
            <a:r>
              <a:rPr i="1" dirty="0"/>
              <a:t>It will automatically upgrade a local transaction to a distributed transaction if you make more than one connection to a given database</a:t>
            </a:r>
            <a:r>
              <a:rPr b="0" i="1" dirty="0"/>
              <a:t> or combine a connection to one database with a connection to a different database within the same transaction (</a:t>
            </a:r>
            <a:r>
              <a:rPr i="1" dirty="0"/>
              <a:t>note: you must have the MSDTC service configured to allow distributed transactions for this to work</a:t>
            </a:r>
            <a:r>
              <a:rPr b="0" i="1" dirty="0"/>
              <a:t>).</a:t>
            </a:r>
          </a:p>
          <a:p>
            <a:pPr marL="0" indent="0" defTabSz="457200">
              <a:lnSpc>
                <a:spcPct val="100000"/>
              </a:lnSpc>
              <a:spcBef>
                <a:spcPts val="0"/>
              </a:spcBef>
              <a:buSzTx/>
              <a:buFontTx/>
              <a:buNone/>
              <a:defRPr sz="1600" b="1">
                <a:latin typeface="+mj-lt"/>
                <a:ea typeface="+mj-ea"/>
                <a:cs typeface="+mj-cs"/>
                <a:sym typeface="Helvetica"/>
              </a:defRPr>
            </a:pPr>
            <a:endParaRPr b="0" dirty="0"/>
          </a:p>
          <a:p>
            <a:pPr marL="0" indent="0" defTabSz="457200">
              <a:lnSpc>
                <a:spcPct val="100000"/>
              </a:lnSpc>
              <a:spcBef>
                <a:spcPts val="0"/>
              </a:spcBef>
              <a:buSzTx/>
              <a:buFontTx/>
              <a:buNone/>
              <a:defRPr sz="1500">
                <a:latin typeface="Lucida Grande"/>
                <a:ea typeface="Lucida Grande"/>
                <a:cs typeface="Lucida Grande"/>
                <a:sym typeface="Lucida Grande"/>
              </a:defRPr>
            </a:pPr>
            <a:endParaRPr b="0" dirty="0"/>
          </a:p>
          <a:p>
            <a:pPr marL="0" indent="0" defTabSz="457200">
              <a:lnSpc>
                <a:spcPct val="100000"/>
              </a:lnSpc>
              <a:spcBef>
                <a:spcPts val="0"/>
              </a:spcBef>
              <a:buSzTx/>
              <a:buFontTx/>
              <a:buNone/>
              <a:defRPr sz="1300">
                <a:solidFill>
                  <a:srgbClr val="2A2A2A"/>
                </a:solidFill>
                <a:latin typeface="Lucida Grande"/>
                <a:ea typeface="Lucida Grande"/>
                <a:cs typeface="Lucida Grande"/>
                <a:sym typeface="Lucida Grande"/>
              </a:defRPr>
            </a:pPr>
            <a:endParaRPr b="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p:cNvSpPr txBox="1">
            <a:spLocks noGrp="1"/>
          </p:cNvSpPr>
          <p:nvPr>
            <p:ph type="title"/>
          </p:nvPr>
        </p:nvSpPr>
        <p:spPr>
          <a:prstGeom prst="rect">
            <a:avLst/>
          </a:prstGeom>
        </p:spPr>
        <p:txBody>
          <a:bodyPr/>
          <a:lstStyle>
            <a:lvl1pPr>
              <a:defRPr b="1"/>
            </a:lvl1pPr>
          </a:lstStyle>
          <a:p>
            <a:r>
              <a:t>managing transactions</a:t>
            </a:r>
          </a:p>
        </p:txBody>
      </p:sp>
      <p:sp>
        <p:nvSpPr>
          <p:cNvPr id="78" name="Content Placeholder 2"/>
          <p:cNvSpPr txBox="1">
            <a:spLocks noGrp="1"/>
          </p:cNvSpPr>
          <p:nvPr>
            <p:ph type="body" idx="1"/>
          </p:nvPr>
        </p:nvSpPr>
        <p:spPr>
          <a:xfrm>
            <a:off x="274320" y="1208026"/>
            <a:ext cx="10515600" cy="4145522"/>
          </a:xfrm>
          <a:prstGeom prst="rect">
            <a:avLst/>
          </a:prstGeom>
        </p:spPr>
        <p:txBody>
          <a:bodyPr>
            <a:normAutofit lnSpcReduction="10000"/>
          </a:bodyPr>
          <a:lstStyle/>
          <a:p>
            <a:pPr marL="0" indent="0" defTabSz="352043">
              <a:lnSpc>
                <a:spcPct val="120000"/>
              </a:lnSpc>
              <a:spcBef>
                <a:spcPts val="0"/>
              </a:spcBef>
              <a:buSzTx/>
              <a:buFontTx/>
              <a:buNone/>
              <a:defRPr sz="1386" b="1">
                <a:latin typeface="+mj-lt"/>
                <a:ea typeface="+mj-ea"/>
                <a:cs typeface="+mj-cs"/>
                <a:sym typeface="Helvetica"/>
              </a:defRPr>
            </a:pPr>
            <a:endParaRPr dirty="0"/>
          </a:p>
          <a:p>
            <a:pPr marL="0" indent="0" defTabSz="352043">
              <a:lnSpc>
                <a:spcPct val="120000"/>
              </a:lnSpc>
              <a:spcBef>
                <a:spcPts val="0"/>
              </a:spcBef>
              <a:buSzTx/>
              <a:buFontTx/>
              <a:buNone/>
              <a:defRPr sz="1386">
                <a:latin typeface="Lucida Grande"/>
                <a:ea typeface="Lucida Grande"/>
                <a:cs typeface="Lucida Grande"/>
                <a:sym typeface="Lucida Grande"/>
              </a:defRPr>
            </a:pPr>
            <a:r>
              <a:rPr dirty="0"/>
              <a:t>There are still some </a:t>
            </a:r>
            <a:r>
              <a:rPr b="1" dirty="0"/>
              <a:t>limitations</a:t>
            </a:r>
            <a:r>
              <a:rPr dirty="0"/>
              <a:t> to the TransactionScope approach:</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Requires .NET 4.5.1 or greater to work with asynchronous methods.</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It cannot be used in cloud scenarios unless you are sure you have one and only one connection (cloud scenarios do not support distributed transactions).</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It cannot be combined with the </a:t>
            </a:r>
            <a:r>
              <a:rPr dirty="0" err="1"/>
              <a:t>Database.UseTransaction</a:t>
            </a:r>
            <a:r>
              <a:rPr dirty="0"/>
              <a:t>() approach of the previous sections.</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It will throw exceptions if you issue any DDL (e.g. because of a </a:t>
            </a:r>
            <a:r>
              <a:rPr dirty="0">
                <a:hlinkClick r:id="rId2"/>
              </a:rPr>
              <a:t>Database Initializer</a:t>
            </a:r>
            <a:r>
              <a:rPr dirty="0"/>
              <a:t>) and have not enabled distributed transactions through the MSDTC Service.</a:t>
            </a:r>
          </a:p>
          <a:p>
            <a:pPr marL="0" indent="0" defTabSz="352043">
              <a:lnSpc>
                <a:spcPct val="120000"/>
              </a:lnSpc>
              <a:spcBef>
                <a:spcPts val="0"/>
              </a:spcBef>
              <a:buSzTx/>
              <a:buFontTx/>
              <a:buNone/>
              <a:defRPr sz="1386">
                <a:latin typeface="Lucida Grande"/>
                <a:ea typeface="Lucida Grande"/>
                <a:cs typeface="Lucida Grande"/>
                <a:sym typeface="Lucida Grande"/>
              </a:defRPr>
            </a:pPr>
            <a:r>
              <a:rPr b="1" dirty="0"/>
              <a:t>Advantages </a:t>
            </a:r>
            <a:r>
              <a:rPr dirty="0"/>
              <a:t>of the TransactionScope approach:</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It will automatically upgrade a local transaction to a distributed transaction if you make more than one connection to a given database or combine a connection to one database with a connection to a different database within the same transaction (note: you must have the MSDTC service configured to allow distributed transactions for this to work).</a:t>
            </a:r>
          </a:p>
          <a:p>
            <a:pPr marL="352043" indent="-352043" defTabSz="352043">
              <a:lnSpc>
                <a:spcPct val="120000"/>
              </a:lnSpc>
              <a:spcBef>
                <a:spcPts val="0"/>
              </a:spcBef>
              <a:buSzTx/>
              <a:buFontTx/>
              <a:buNone/>
              <a:tabLst>
                <a:tab pos="101600" algn="l"/>
                <a:tab pos="342900" algn="l"/>
              </a:tabLst>
              <a:defRPr sz="1386">
                <a:latin typeface="Lucida Grande"/>
                <a:ea typeface="Lucida Grande"/>
                <a:cs typeface="Lucida Grande"/>
                <a:sym typeface="Lucida Grande"/>
              </a:defRPr>
            </a:pPr>
            <a:r>
              <a:rPr dirty="0"/>
              <a:t>	•	Ease of coding. If you prefer the transaction to be ambient and dealt with implicitly in the background rather than explicitly under you control then the TransactionScope approach may suit you better.</a:t>
            </a:r>
          </a:p>
          <a:p>
            <a:pPr marL="0" indent="0" defTabSz="352043">
              <a:lnSpc>
                <a:spcPct val="120000"/>
              </a:lnSpc>
              <a:spcBef>
                <a:spcPts val="0"/>
              </a:spcBef>
              <a:buSzTx/>
              <a:buFontTx/>
              <a:buNone/>
              <a:defRPr sz="1386">
                <a:latin typeface="Lucida Grande"/>
                <a:ea typeface="Lucida Grande"/>
                <a:cs typeface="Lucida Grande"/>
                <a:sym typeface="Lucida Grande"/>
              </a:defRPr>
            </a:pPr>
            <a:r>
              <a:rPr dirty="0"/>
              <a:t>In summary, with the new </a:t>
            </a:r>
            <a:r>
              <a:rPr dirty="0" err="1"/>
              <a:t>Database.BeginTransaction</a:t>
            </a:r>
            <a:r>
              <a:rPr dirty="0"/>
              <a:t>() and </a:t>
            </a:r>
            <a:r>
              <a:rPr dirty="0" err="1"/>
              <a:t>Database.UseTransaction</a:t>
            </a:r>
            <a:r>
              <a:rPr dirty="0"/>
              <a:t>() APIs above, the TransactionScope approach is no longer necessary for most users. If you do continue to use TransactionScope then be aware of the above limitations. We recommend using the approach outlined in the previous sections instead where possible.</a:t>
            </a:r>
          </a:p>
          <a:p>
            <a:pPr marL="0" indent="0" defTabSz="352043">
              <a:lnSpc>
                <a:spcPct val="120000"/>
              </a:lnSpc>
              <a:spcBef>
                <a:spcPts val="0"/>
              </a:spcBef>
              <a:buSzTx/>
              <a:buFontTx/>
              <a:buNone/>
              <a:defRPr sz="1001">
                <a:solidFill>
                  <a:srgbClr val="2A2A2A"/>
                </a:solidFill>
                <a:latin typeface="Lucida Grande"/>
                <a:ea typeface="Lucida Grande"/>
                <a:cs typeface="Lucida Grande"/>
                <a:sym typeface="Lucida Grande"/>
              </a:defRPr>
            </a:pP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a:spLocks noGrp="1"/>
          </p:cNvSpPr>
          <p:nvPr>
            <p:ph type="title"/>
          </p:nvPr>
        </p:nvSpPr>
        <p:spPr>
          <a:prstGeom prst="rect">
            <a:avLst/>
          </a:prstGeom>
        </p:spPr>
        <p:txBody>
          <a:bodyPr/>
          <a:lstStyle/>
          <a:p>
            <a:pPr lvl="1">
              <a:defRPr b="1"/>
            </a:pPr>
            <a:r>
              <a:t>eager loading</a:t>
            </a:r>
          </a:p>
        </p:txBody>
      </p:sp>
      <p:sp>
        <p:nvSpPr>
          <p:cNvPr id="93" name="Content Placeholder 2"/>
          <p:cNvSpPr txBox="1">
            <a:spLocks noGrp="1"/>
          </p:cNvSpPr>
          <p:nvPr>
            <p:ph type="body" idx="1"/>
          </p:nvPr>
        </p:nvSpPr>
        <p:spPr>
          <a:prstGeom prst="rect">
            <a:avLst/>
          </a:prstGeom>
        </p:spPr>
        <p:txBody>
          <a:bodyPr>
            <a:normAutofit fontScale="92500" lnSpcReduction="10000"/>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dirty="0"/>
              <a:t>Eager loading is the process whereby a query for one type of entity also loads related entities as part of the query, so that we don't need to execute a separate query for related entities. Eager loading is achieved using the </a:t>
            </a:r>
            <a:r>
              <a:rPr b="1" dirty="0"/>
              <a:t>Include()</a:t>
            </a:r>
            <a:r>
              <a:rPr dirty="0"/>
              <a:t> method.</a:t>
            </a:r>
          </a:p>
          <a:p>
            <a:pPr marL="180473" indent="-180473" defTabSz="457200">
              <a:lnSpc>
                <a:spcPct val="120000"/>
              </a:lnSpc>
              <a:spcBef>
                <a:spcPts val="0"/>
              </a:spcBef>
              <a:buFontTx/>
              <a:defRPr sz="1800">
                <a:latin typeface="Helvetica Neue"/>
                <a:ea typeface="Helvetica Neue"/>
                <a:cs typeface="Helvetica Neue"/>
                <a:sym typeface="Helvetica Neue"/>
              </a:defRPr>
            </a:pPr>
            <a:r>
              <a:rPr dirty="0" err="1"/>
              <a:t>Linq</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var</a:t>
            </a:r>
            <a:r>
              <a:rPr dirty="0"/>
              <a:t> stud1 = (</a:t>
            </a:r>
            <a:r>
              <a:rPr dirty="0">
                <a:solidFill>
                  <a:srgbClr val="0000FF"/>
                </a:solidFill>
              </a:rPr>
              <a:t>from</a:t>
            </a:r>
            <a:r>
              <a:rPr dirty="0"/>
              <a:t> s </a:t>
            </a:r>
            <a:r>
              <a:rPr dirty="0">
                <a:solidFill>
                  <a:srgbClr val="0000FF"/>
                </a:solidFill>
              </a:rPr>
              <a:t>in</a:t>
            </a:r>
            <a:r>
              <a:rPr dirty="0"/>
              <a:t> </a:t>
            </a:r>
            <a:r>
              <a:rPr dirty="0" err="1"/>
              <a:t>context.Students.Include</a:t>
            </a:r>
            <a:r>
              <a:rPr dirty="0"/>
              <a:t>(</a:t>
            </a:r>
            <a:r>
              <a:rPr dirty="0">
                <a:solidFill>
                  <a:srgbClr val="A31515"/>
                </a:solidFill>
              </a:rPr>
              <a:t>"Standard"</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 </a:t>
            </a:r>
            <a:r>
              <a:rPr dirty="0" err="1"/>
              <a:t>s.StudentName</a:t>
            </a:r>
            <a:r>
              <a:rPr dirty="0"/>
              <a:t> == </a:t>
            </a:r>
            <a:r>
              <a:rPr dirty="0">
                <a:solidFill>
                  <a:srgbClr val="A31515"/>
                </a:solidFill>
              </a:rPr>
              <a:t>"Bill"</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select s).</a:t>
            </a:r>
            <a:r>
              <a:rPr dirty="0" err="1"/>
              <a:t>FirstOrDefault</a:t>
            </a:r>
            <a:r>
              <a:rPr dirty="0"/>
              <a:t>&lt;</a:t>
            </a:r>
            <a:r>
              <a:rPr dirty="0">
                <a:solidFill>
                  <a:srgbClr val="2B91AF"/>
                </a:solidFill>
              </a:rPr>
              <a:t>Student</a:t>
            </a:r>
            <a:r>
              <a:rPr dirty="0"/>
              <a:t>&gt;();</a:t>
            </a:r>
          </a:p>
          <a:p>
            <a:pPr marL="150394" indent="-150394" defTabSz="457200">
              <a:lnSpc>
                <a:spcPct val="120000"/>
              </a:lnSpc>
              <a:spcBef>
                <a:spcPts val="0"/>
              </a:spcBef>
              <a:buFontTx/>
              <a:defRPr sz="1800">
                <a:latin typeface="Helvetica Neue"/>
                <a:ea typeface="Helvetica Neue"/>
                <a:cs typeface="Helvetica Neue"/>
                <a:sym typeface="Helvetica Neue"/>
              </a:defRPr>
            </a:pPr>
            <a:r>
              <a:rPr dirty="0"/>
              <a:t>Lambda</a:t>
            </a:r>
          </a:p>
          <a:p>
            <a:pPr marL="0" lvl="2" indent="457200" defTabSz="457200">
              <a:lnSpc>
                <a:spcPct val="120000"/>
              </a:lnSpc>
              <a:spcBef>
                <a:spcPts val="0"/>
              </a:spcBef>
              <a:buSzTx/>
              <a:buFontTx/>
              <a:buNone/>
              <a:defRPr sz="1800">
                <a:latin typeface="Helvetica Neue"/>
                <a:ea typeface="Helvetica Neue"/>
                <a:cs typeface="Helvetica Neue"/>
                <a:sym typeface="Helvetica Neue"/>
              </a:defRPr>
            </a:pPr>
            <a:r>
              <a:rPr dirty="0" err="1">
                <a:solidFill>
                  <a:srgbClr val="0000FF"/>
                </a:solidFill>
              </a:rPr>
              <a:t>var</a:t>
            </a:r>
            <a:r>
              <a:rPr dirty="0"/>
              <a:t> stud1 = </a:t>
            </a:r>
            <a:r>
              <a:rPr dirty="0" err="1"/>
              <a:t>ctx.Students.Include</a:t>
            </a:r>
            <a:r>
              <a:rPr dirty="0"/>
              <a:t>(s =&gt; </a:t>
            </a:r>
            <a:r>
              <a:rPr dirty="0" err="1"/>
              <a:t>s.Standard</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.Where(s =&gt; </a:t>
            </a:r>
            <a:r>
              <a:rPr dirty="0" err="1"/>
              <a:t>s.StudentName</a:t>
            </a:r>
            <a:r>
              <a:rPr dirty="0"/>
              <a:t> == </a:t>
            </a:r>
            <a:r>
              <a:rPr dirty="0">
                <a:solidFill>
                  <a:srgbClr val="A31515"/>
                </a:solidFill>
              </a:rPr>
              <a:t>"Bill"</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FirstOrDefault</a:t>
            </a:r>
            <a:r>
              <a:rPr dirty="0"/>
              <a:t>&lt;</a:t>
            </a:r>
            <a:r>
              <a:rPr dirty="0">
                <a:solidFill>
                  <a:srgbClr val="2B91AF"/>
                </a:solidFill>
              </a:rPr>
              <a:t>Student</a:t>
            </a:r>
            <a:r>
              <a:rPr dirty="0"/>
              <a:t>&gt;();</a:t>
            </a:r>
          </a:p>
          <a:p>
            <a:pPr marL="180473" indent="-180473" defTabSz="457200">
              <a:lnSpc>
                <a:spcPct val="120000"/>
              </a:lnSpc>
              <a:spcBef>
                <a:spcPts val="0"/>
              </a:spcBef>
              <a:buFontTx/>
              <a:defRPr sz="1800">
                <a:solidFill>
                  <a:srgbClr val="000000"/>
                </a:solidFill>
                <a:latin typeface="Helvetica Neue"/>
                <a:ea typeface="Helvetica Neue"/>
                <a:cs typeface="Helvetica Neue"/>
                <a:sym typeface="Helvetica Neue"/>
              </a:defRPr>
            </a:pPr>
            <a:endParaRPr dirty="0"/>
          </a:p>
          <a:p>
            <a:pPr marL="180473" indent="-180473" defTabSz="457200">
              <a:lnSpc>
                <a:spcPct val="120000"/>
              </a:lnSpc>
              <a:spcBef>
                <a:spcPts val="0"/>
              </a:spcBef>
              <a:buFontTx/>
              <a:defRPr sz="1800">
                <a:latin typeface="Helvetica Neue"/>
                <a:ea typeface="Helvetica Neue"/>
                <a:cs typeface="Helvetica Neue"/>
                <a:sym typeface="Helvetica Neue"/>
              </a:defRPr>
            </a:pPr>
            <a:r>
              <a:rPr dirty="0"/>
              <a:t>Multiple : </a:t>
            </a:r>
            <a:r>
              <a:rPr dirty="0" err="1"/>
              <a:t>ctx.Students.Include</a:t>
            </a:r>
            <a:r>
              <a:rPr dirty="0"/>
              <a:t>(s =&gt; </a:t>
            </a:r>
            <a:r>
              <a:rPr dirty="0" err="1"/>
              <a:t>s.Standard.Teachers</a:t>
            </a:r>
            <a:r>
              <a:rPr dirty="0"/>
              <a:t>)</a:t>
            </a:r>
          </a:p>
          <a:p>
            <a:pPr marL="180473" indent="-180473" defTabSz="457200">
              <a:lnSpc>
                <a:spcPct val="120000"/>
              </a:lnSpc>
              <a:spcBef>
                <a:spcPts val="0"/>
              </a:spcBef>
              <a:buFontTx/>
              <a:defRPr sz="1800">
                <a:latin typeface="Helvetica Neue"/>
                <a:ea typeface="Helvetica Neue"/>
                <a:cs typeface="Helvetica Neue"/>
                <a:sym typeface="Helvetica Neue"/>
              </a:defRPr>
            </a:pPr>
            <a:r>
              <a:rPr dirty="0"/>
              <a:t>EF Core supports additional method </a:t>
            </a:r>
            <a:r>
              <a:rPr b="1" dirty="0" err="1"/>
              <a:t>IncludeThen</a:t>
            </a:r>
            <a:r>
              <a:rPr b="1" dirty="0"/>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noGrp="1"/>
          </p:cNvSpPr>
          <p:nvPr>
            <p:ph type="title"/>
          </p:nvPr>
        </p:nvSpPr>
        <p:spPr>
          <a:prstGeom prst="rect">
            <a:avLst/>
          </a:prstGeom>
        </p:spPr>
        <p:txBody>
          <a:bodyPr/>
          <a:lstStyle/>
          <a:p>
            <a:pPr lvl="1">
              <a:defRPr b="1"/>
            </a:pPr>
            <a:r>
              <a:t>Lazy Loading</a:t>
            </a:r>
          </a:p>
        </p:txBody>
      </p:sp>
      <p:sp>
        <p:nvSpPr>
          <p:cNvPr id="96" name="Content Placeholder 2"/>
          <p:cNvSpPr txBox="1">
            <a:spLocks noGrp="1"/>
          </p:cNvSpPr>
          <p:nvPr>
            <p:ph type="body" idx="1"/>
          </p:nvPr>
        </p:nvSpPr>
        <p:spPr>
          <a:prstGeom prst="rect">
            <a:avLst/>
          </a:prstGeom>
        </p:spPr>
        <p:txBody>
          <a:bodyPr>
            <a:normAutofit fontScale="92500" lnSpcReduction="10000"/>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dirty="0"/>
              <a:t>Lazy loading is delaying the loading of related data, until you specifically request for it. It is the opposite of </a:t>
            </a:r>
            <a:r>
              <a:rPr dirty="0">
                <a:hlinkClick r:id="rId2"/>
              </a:rPr>
              <a:t>eager loading</a:t>
            </a:r>
            <a:r>
              <a:rPr dirty="0"/>
              <a:t>. For example, the Student entity contains the </a:t>
            </a:r>
            <a:r>
              <a:rPr dirty="0" err="1"/>
              <a:t>StudentAddress</a:t>
            </a:r>
            <a:r>
              <a:rPr dirty="0"/>
              <a:t> entity. In the lazy loading, the context first loads the Student entity data from the database, then it will load the </a:t>
            </a:r>
            <a:r>
              <a:rPr dirty="0" err="1"/>
              <a:t>StudentAddress</a:t>
            </a:r>
            <a:r>
              <a:rPr dirty="0"/>
              <a:t> entity when we access the </a:t>
            </a:r>
            <a:r>
              <a:rPr dirty="0" err="1"/>
              <a:t>StudentAddress</a:t>
            </a:r>
            <a:r>
              <a:rPr dirty="0"/>
              <a:t> property as shown below</a:t>
            </a:r>
          </a:p>
          <a:p>
            <a:pPr marL="0" lvl="3" indent="685800" defTabSz="457200">
              <a:lnSpc>
                <a:spcPct val="120000"/>
              </a:lnSpc>
              <a:spcBef>
                <a:spcPts val="0"/>
              </a:spcBef>
              <a:buSzTx/>
              <a:buFontTx/>
              <a:buNone/>
              <a:defRPr sz="1500">
                <a:solidFill>
                  <a:srgbClr val="2B91AF"/>
                </a:solidFill>
                <a:latin typeface="Courier New"/>
                <a:ea typeface="Courier New"/>
                <a:cs typeface="Courier New"/>
                <a:sym typeface="Courier New"/>
              </a:defRPr>
            </a:pPr>
            <a:endParaRPr dirty="0"/>
          </a:p>
          <a:p>
            <a:pPr marL="0" lvl="3" indent="685800" defTabSz="457200">
              <a:lnSpc>
                <a:spcPct val="120000"/>
              </a:lnSpc>
              <a:spcBef>
                <a:spcPts val="0"/>
              </a:spcBef>
              <a:buSzTx/>
              <a:buFontTx/>
              <a:buNone/>
              <a:defRPr sz="1500">
                <a:solidFill>
                  <a:srgbClr val="2B91AF"/>
                </a:solidFill>
                <a:latin typeface="Courier New"/>
                <a:ea typeface="Courier New"/>
                <a:cs typeface="Courier New"/>
                <a:sym typeface="Courier New"/>
              </a:defRPr>
            </a:pPr>
            <a:r>
              <a:rPr dirty="0">
                <a:solidFill>
                  <a:srgbClr val="0000FF"/>
                </a:solidFill>
              </a:rPr>
              <a:t>using</a:t>
            </a:r>
            <a:r>
              <a:rPr dirty="0">
                <a:solidFill>
                  <a:srgbClr val="000000"/>
                </a:solidFill>
              </a:rPr>
              <a:t> (</a:t>
            </a:r>
            <a:r>
              <a:rPr dirty="0" err="1">
                <a:solidFill>
                  <a:srgbClr val="0000FF"/>
                </a:solidFill>
              </a:rPr>
              <a:t>var</a:t>
            </a:r>
            <a:r>
              <a:rPr dirty="0">
                <a:solidFill>
                  <a:srgbClr val="000000"/>
                </a:solidFill>
              </a:rPr>
              <a:t> </a:t>
            </a:r>
            <a:r>
              <a:rPr dirty="0" err="1">
                <a:solidFill>
                  <a:srgbClr val="000000"/>
                </a:solidFill>
              </a:rPr>
              <a:t>ctx</a:t>
            </a:r>
            <a:r>
              <a:rPr dirty="0">
                <a:solidFill>
                  <a:srgbClr val="000000"/>
                </a:solidFill>
              </a:rPr>
              <a:t> = </a:t>
            </a:r>
            <a:r>
              <a:rPr dirty="0">
                <a:solidFill>
                  <a:srgbClr val="0000FF"/>
                </a:solidFill>
              </a:rPr>
              <a:t>new</a:t>
            </a:r>
            <a:r>
              <a:rPr dirty="0">
                <a:solidFill>
                  <a:srgbClr val="000000"/>
                </a:solidFill>
              </a:rPr>
              <a:t> </a:t>
            </a:r>
            <a:r>
              <a:rPr dirty="0" err="1"/>
              <a:t>SchoolDBEntities</a:t>
            </a:r>
            <a:r>
              <a:rPr dirty="0">
                <a:solidFill>
                  <a:srgbClr val="000000"/>
                </a:solidFill>
              </a:rPr>
              <a: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a:p>
            <a:pPr marL="0" lvl="3" indent="685800" defTabSz="457200">
              <a:lnSpc>
                <a:spcPct val="120000"/>
              </a:lnSpc>
              <a:spcBef>
                <a:spcPts val="0"/>
              </a:spcBef>
              <a:buSzTx/>
              <a:buFontTx/>
              <a:buNone/>
              <a:defRPr sz="1500">
                <a:solidFill>
                  <a:srgbClr val="008000"/>
                </a:solidFill>
                <a:latin typeface="Courier New"/>
                <a:ea typeface="Courier New"/>
                <a:cs typeface="Courier New"/>
                <a:sym typeface="Courier New"/>
              </a:defRPr>
            </a:pPr>
            <a:r>
              <a:rPr dirty="0">
                <a:solidFill>
                  <a:srgbClr val="000000"/>
                </a:solidFill>
              </a:rPr>
              <a:t>    </a:t>
            </a:r>
            <a:r>
              <a:rPr dirty="0"/>
              <a:t>//Loading students only</a:t>
            </a:r>
            <a:endParaRPr dirty="0">
              <a:solidFill>
                <a:srgbClr val="000000"/>
              </a:solidFill>
            </a:endParaRP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2B91AF"/>
                </a:solidFill>
              </a:rPr>
              <a:t>IList</a:t>
            </a:r>
            <a:r>
              <a:rPr dirty="0"/>
              <a:t>&lt;</a:t>
            </a:r>
            <a:r>
              <a:rPr dirty="0">
                <a:solidFill>
                  <a:srgbClr val="2B91AF"/>
                </a:solidFill>
              </a:rPr>
              <a:t>Student</a:t>
            </a:r>
            <a:r>
              <a:rPr dirty="0"/>
              <a:t>&gt; </a:t>
            </a:r>
            <a:r>
              <a:rPr dirty="0" err="1"/>
              <a:t>studList</a:t>
            </a:r>
            <a:r>
              <a:rPr dirty="0"/>
              <a:t> = </a:t>
            </a:r>
            <a:r>
              <a:rPr dirty="0" err="1"/>
              <a:t>ctx.Students.ToList</a:t>
            </a:r>
            <a:r>
              <a:rPr dirty="0"/>
              <a:t>&lt;</a:t>
            </a:r>
            <a:r>
              <a:rPr dirty="0">
                <a:solidFill>
                  <a:srgbClr val="2B91AF"/>
                </a:solidFill>
              </a:rPr>
              <a:t>Student</a:t>
            </a:r>
            <a:r>
              <a:rPr dirty="0"/>
              <a:t>&gt;();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endParaRPr dirty="0"/>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a:solidFill>
                  <a:srgbClr val="2B91AF"/>
                </a:solidFill>
              </a:rPr>
              <a:t>Student</a:t>
            </a:r>
            <a:r>
              <a:rPr dirty="0"/>
              <a:t> </a:t>
            </a:r>
            <a:r>
              <a:rPr dirty="0" err="1"/>
              <a:t>std</a:t>
            </a:r>
            <a:r>
              <a:rPr dirty="0"/>
              <a:t> = </a:t>
            </a:r>
            <a:r>
              <a:rPr dirty="0" err="1"/>
              <a:t>studList</a:t>
            </a:r>
            <a:r>
              <a:rPr dirty="0"/>
              <a:t>[0];</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endParaRPr dirty="0"/>
          </a:p>
          <a:p>
            <a:pPr marL="0" lvl="3" indent="685800" defTabSz="457200">
              <a:lnSpc>
                <a:spcPct val="120000"/>
              </a:lnSpc>
              <a:spcBef>
                <a:spcPts val="0"/>
              </a:spcBef>
              <a:buSzTx/>
              <a:buFontTx/>
              <a:buNone/>
              <a:defRPr sz="1500">
                <a:solidFill>
                  <a:srgbClr val="008000"/>
                </a:solidFill>
                <a:latin typeface="Courier New"/>
                <a:ea typeface="Courier New"/>
                <a:cs typeface="Courier New"/>
                <a:sym typeface="Courier New"/>
              </a:defRPr>
            </a:pPr>
            <a:r>
              <a:rPr dirty="0">
                <a:solidFill>
                  <a:srgbClr val="000000"/>
                </a:solidFill>
              </a:rPr>
              <a:t>    </a:t>
            </a:r>
            <a:r>
              <a:rPr dirty="0"/>
              <a:t>//Loads Student address for particular Student only (</a:t>
            </a:r>
            <a:r>
              <a:rPr dirty="0" err="1"/>
              <a:t>seperate</a:t>
            </a:r>
            <a:r>
              <a:rPr dirty="0"/>
              <a:t> SQL query)</a:t>
            </a:r>
            <a:endParaRPr dirty="0">
              <a:solidFill>
                <a:srgbClr val="000000"/>
              </a:solidFill>
            </a:endParaRP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2B91AF"/>
                </a:solidFill>
              </a:rPr>
              <a:t>StudentAddress</a:t>
            </a:r>
            <a:r>
              <a:rPr dirty="0"/>
              <a:t> add = </a:t>
            </a:r>
            <a:r>
              <a:rPr dirty="0" err="1"/>
              <a:t>std.StudentAddress</a:t>
            </a:r>
            <a:r>
              <a:rPr dirty="0"/>
              <a: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prstGeom prst="rect">
            <a:avLst/>
          </a:prstGeom>
        </p:spPr>
        <p:txBody>
          <a:bodyPr/>
          <a:lstStyle/>
          <a:p>
            <a:pPr lvl="1">
              <a:defRPr b="1"/>
            </a:pPr>
            <a:r>
              <a:t>DISABLE Lazy Loading</a:t>
            </a:r>
          </a:p>
        </p:txBody>
      </p:sp>
      <p:sp>
        <p:nvSpPr>
          <p:cNvPr id="99" name="Content Placeholder 2"/>
          <p:cNvSpPr txBox="1">
            <a:spLocks noGrp="1"/>
          </p:cNvSpPr>
          <p:nvPr>
            <p:ph type="body" idx="1"/>
          </p:nvPr>
        </p:nvSpPr>
        <p:spPr>
          <a:prstGeom prst="rect">
            <a:avLst/>
          </a:prstGeom>
        </p:spPr>
        <p:txBody>
          <a:bodyPr>
            <a:normAutofit/>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dirty="0"/>
              <a:t>We can disable lazy loading for a particular entity or a context. To turn off lazy loading for a particular property, do not make it virtual. To turn off lazy loading for all entities in the context, set its configuration property to false.</a:t>
            </a:r>
          </a:p>
          <a:p>
            <a:pPr marL="0" lvl="3" indent="685800" defTabSz="457200">
              <a:lnSpc>
                <a:spcPct val="120000"/>
              </a:lnSpc>
              <a:spcBef>
                <a:spcPts val="0"/>
              </a:spcBef>
              <a:buSzTx/>
              <a:buFontTx/>
              <a:buNone/>
              <a:defRPr sz="1500">
                <a:solidFill>
                  <a:srgbClr val="2B91AF"/>
                </a:solidFill>
                <a:latin typeface="Courier New"/>
                <a:ea typeface="Courier New"/>
                <a:cs typeface="Courier New"/>
                <a:sym typeface="Courier New"/>
              </a:defRPr>
            </a:pPr>
            <a:r>
              <a:rPr dirty="0">
                <a:solidFill>
                  <a:srgbClr val="0000FF"/>
                </a:solidFill>
              </a:rPr>
              <a:t>public</a:t>
            </a:r>
            <a:r>
              <a:rPr dirty="0">
                <a:solidFill>
                  <a:srgbClr val="000000"/>
                </a:solidFill>
              </a:rPr>
              <a:t> </a:t>
            </a:r>
            <a:r>
              <a:rPr dirty="0">
                <a:solidFill>
                  <a:srgbClr val="0000FF"/>
                </a:solidFill>
              </a:rPr>
              <a:t>partial</a:t>
            </a:r>
            <a:r>
              <a:rPr dirty="0">
                <a:solidFill>
                  <a:srgbClr val="000000"/>
                </a:solidFill>
              </a:rPr>
              <a:t> </a:t>
            </a:r>
            <a:r>
              <a:rPr dirty="0">
                <a:solidFill>
                  <a:srgbClr val="0000FF"/>
                </a:solidFill>
              </a:rPr>
              <a:t>class</a:t>
            </a:r>
            <a:r>
              <a:rPr dirty="0">
                <a:solidFill>
                  <a:srgbClr val="000000"/>
                </a:solidFill>
              </a:rPr>
              <a:t> </a:t>
            </a:r>
            <a:r>
              <a:rPr dirty="0" err="1"/>
              <a:t>SchoolDBEntities</a:t>
            </a:r>
            <a:r>
              <a:rPr dirty="0">
                <a:solidFill>
                  <a:srgbClr val="000000"/>
                </a:solidFill>
              </a:rPr>
              <a:t> : </a:t>
            </a:r>
            <a:r>
              <a:rPr dirty="0" err="1"/>
              <a:t>DbContext</a:t>
            </a:r>
            <a:endParaRPr dirty="0">
              <a:solidFill>
                <a:srgbClr val="000000"/>
              </a:solidFill>
            </a:endParaRP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a:p>
            <a:pPr marL="0" lvl="3" indent="685800" defTabSz="457200">
              <a:lnSpc>
                <a:spcPct val="120000"/>
              </a:lnSpc>
              <a:spcBef>
                <a:spcPts val="0"/>
              </a:spcBef>
              <a:buSzTx/>
              <a:buFontTx/>
              <a:buNone/>
              <a:defRPr sz="1500">
                <a:solidFill>
                  <a:srgbClr val="A31515"/>
                </a:solidFill>
                <a:latin typeface="Courier New"/>
                <a:ea typeface="Courier New"/>
                <a:cs typeface="Courier New"/>
                <a:sym typeface="Courier New"/>
              </a:defRPr>
            </a:pPr>
            <a:r>
              <a:rPr dirty="0">
                <a:solidFill>
                  <a:srgbClr val="000000"/>
                </a:solidFill>
              </a:rPr>
              <a:t>    </a:t>
            </a:r>
            <a:r>
              <a:rPr dirty="0">
                <a:solidFill>
                  <a:srgbClr val="0000FF"/>
                </a:solidFill>
              </a:rPr>
              <a:t>public</a:t>
            </a:r>
            <a:r>
              <a:rPr dirty="0">
                <a:solidFill>
                  <a:srgbClr val="000000"/>
                </a:solidFill>
              </a:rPr>
              <a:t> </a:t>
            </a:r>
            <a:r>
              <a:rPr dirty="0" err="1">
                <a:solidFill>
                  <a:srgbClr val="000000"/>
                </a:solidFill>
              </a:rPr>
              <a:t>SchoolDBEntities</a:t>
            </a:r>
            <a:r>
              <a:rPr dirty="0">
                <a:solidFill>
                  <a:srgbClr val="000000"/>
                </a:solidFill>
              </a:rPr>
              <a:t>(): </a:t>
            </a:r>
            <a:r>
              <a:rPr dirty="0">
                <a:solidFill>
                  <a:srgbClr val="0000FF"/>
                </a:solidFill>
              </a:rPr>
              <a:t>base</a:t>
            </a:r>
            <a:r>
              <a:rPr dirty="0">
                <a:solidFill>
                  <a:srgbClr val="000000"/>
                </a:solidFill>
              </a:rPr>
              <a:t>(</a:t>
            </a:r>
            <a:r>
              <a:rPr dirty="0"/>
              <a:t>"name=</a:t>
            </a:r>
            <a:r>
              <a:rPr dirty="0" err="1"/>
              <a:t>SchoolDBEntities</a:t>
            </a:r>
            <a:r>
              <a:rPr dirty="0"/>
              <a:t>"</a:t>
            </a:r>
            <a:r>
              <a:rPr dirty="0">
                <a:solidFill>
                  <a:srgbClr val="000000"/>
                </a:solidFill>
              </a:rPr>
              <a: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this</a:t>
            </a:r>
            <a:r>
              <a:rPr dirty="0" err="1"/>
              <a:t>.Configuration.LazyLoadingEnabled</a:t>
            </a:r>
            <a:r>
              <a:rPr dirty="0"/>
              <a:t> = </a:t>
            </a:r>
            <a:r>
              <a:rPr dirty="0">
                <a:solidFill>
                  <a:srgbClr val="0000FF"/>
                </a:solidFill>
              </a:rPr>
              <a:t>false</a:t>
            </a:r>
            <a:r>
              <a:rPr dirty="0"/>
              <a: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endParaRPr dirty="0"/>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a:solidFill>
                  <a:srgbClr val="0000FF"/>
                </a:solidFill>
              </a:rPr>
              <a:t>protected</a:t>
            </a:r>
            <a:r>
              <a:rPr dirty="0"/>
              <a:t> </a:t>
            </a:r>
            <a:r>
              <a:rPr dirty="0">
                <a:solidFill>
                  <a:srgbClr val="0000FF"/>
                </a:solidFill>
              </a:rPr>
              <a:t>override</a:t>
            </a:r>
            <a:r>
              <a:rPr dirty="0"/>
              <a:t> </a:t>
            </a:r>
            <a:r>
              <a:rPr dirty="0">
                <a:solidFill>
                  <a:srgbClr val="0000FF"/>
                </a:solidFill>
              </a:rPr>
              <a:t>void</a:t>
            </a:r>
            <a:r>
              <a:rPr dirty="0"/>
              <a:t> </a:t>
            </a:r>
            <a:r>
              <a:rPr dirty="0" err="1"/>
              <a:t>OnModelCreating</a:t>
            </a:r>
            <a:r>
              <a:rPr dirty="0"/>
              <a:t>(</a:t>
            </a:r>
            <a:r>
              <a:rPr dirty="0" err="1">
                <a:solidFill>
                  <a:srgbClr val="2B91AF"/>
                </a:solidFill>
              </a:rPr>
              <a:t>DbModelBuilder</a:t>
            </a:r>
            <a:r>
              <a:rPr dirty="0"/>
              <a:t> </a:t>
            </a:r>
            <a:r>
              <a:rPr dirty="0" err="1"/>
              <a:t>modelBuilder</a:t>
            </a:r>
            <a:r>
              <a:rPr dirty="0"/>
              <a:t>)</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lvl="3" indent="6858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prstGeom prst="rect">
            <a:avLst/>
          </a:prstGeom>
        </p:spPr>
        <p:txBody>
          <a:bodyPr/>
          <a:lstStyle/>
          <a:p>
            <a:pPr lvl="1">
              <a:defRPr b="1"/>
            </a:pPr>
            <a:r>
              <a:t>Lazy Loading</a:t>
            </a:r>
          </a:p>
        </p:txBody>
      </p:sp>
      <p:sp>
        <p:nvSpPr>
          <p:cNvPr id="102" name="Content Placeholder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800" b="1">
                <a:latin typeface="Helvetica Neue"/>
                <a:ea typeface="Helvetica Neue"/>
                <a:cs typeface="Helvetica Neue"/>
                <a:sym typeface="Helvetica Neue"/>
              </a:defRPr>
            </a:pPr>
            <a:r>
              <a:rPr dirty="0"/>
              <a:t>Rules for lazy loading:</a:t>
            </a:r>
          </a:p>
          <a:p>
            <a:pPr marL="457200" indent="-457200" algn="just" defTabSz="457200">
              <a:lnSpc>
                <a:spcPct val="100000"/>
              </a:lnSpc>
              <a:spcBef>
                <a:spcPts val="0"/>
              </a:spcBef>
              <a:buSzTx/>
              <a:buFontTx/>
              <a:buNone/>
              <a:tabLst>
                <a:tab pos="139700" algn="l"/>
                <a:tab pos="457200" algn="l"/>
              </a:tabLst>
              <a:defRPr sz="1800" i="1">
                <a:latin typeface="Helvetica Neue"/>
                <a:ea typeface="Helvetica Neue"/>
                <a:cs typeface="Helvetica Neue"/>
                <a:sym typeface="Helvetica Neue"/>
              </a:defRPr>
            </a:pPr>
            <a:r>
              <a:rPr dirty="0"/>
              <a:t>	1.	</a:t>
            </a:r>
            <a:r>
              <a:rPr dirty="0" err="1"/>
              <a:t>context.Configuration.ProxyCreationEnabled</a:t>
            </a:r>
            <a:r>
              <a:rPr i="0" dirty="0"/>
              <a:t> should be true.</a:t>
            </a:r>
          </a:p>
          <a:p>
            <a:pPr marL="457200" indent="-457200" algn="just" defTabSz="457200">
              <a:lnSpc>
                <a:spcPct val="100000"/>
              </a:lnSpc>
              <a:spcBef>
                <a:spcPts val="0"/>
              </a:spcBef>
              <a:buSzTx/>
              <a:buFontTx/>
              <a:buNone/>
              <a:tabLst>
                <a:tab pos="139700" algn="l"/>
                <a:tab pos="457200" algn="l"/>
              </a:tabLst>
              <a:defRPr sz="1800" i="1">
                <a:latin typeface="Helvetica Neue"/>
                <a:ea typeface="Helvetica Neue"/>
                <a:cs typeface="Helvetica Neue"/>
                <a:sym typeface="Helvetica Neue"/>
              </a:defRPr>
            </a:pPr>
            <a:r>
              <a:rPr dirty="0"/>
              <a:t>	2.	</a:t>
            </a:r>
            <a:r>
              <a:rPr dirty="0" err="1"/>
              <a:t>context.Configuration.LazyLoadingEnabled</a:t>
            </a:r>
            <a:r>
              <a:rPr i="0" dirty="0"/>
              <a:t> should be true.</a:t>
            </a:r>
          </a:p>
          <a:p>
            <a:pPr marL="457200" indent="-457200" algn="just" defTabSz="457200">
              <a:lnSpc>
                <a:spcPct val="100000"/>
              </a:lnSpc>
              <a:spcBef>
                <a:spcPts val="0"/>
              </a:spcBef>
              <a:buSzTx/>
              <a:buFontTx/>
              <a:buNone/>
              <a:tabLst>
                <a:tab pos="139700" algn="l"/>
                <a:tab pos="457200" algn="l"/>
              </a:tabLst>
              <a:defRPr sz="1800">
                <a:latin typeface="Helvetica Neue"/>
                <a:ea typeface="Helvetica Neue"/>
                <a:cs typeface="Helvetica Neue"/>
                <a:sym typeface="Helvetica Neue"/>
              </a:defRPr>
            </a:pPr>
            <a:r>
              <a:rPr dirty="0"/>
              <a:t>	3.	Navigation property should be defined as public, virtual. Context will </a:t>
            </a:r>
            <a:r>
              <a:rPr b="1" dirty="0"/>
              <a:t>NOT</a:t>
            </a:r>
            <a:r>
              <a:rPr dirty="0"/>
              <a:t> do lazy loading if the property is not defined as virtual.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a:spLocks noGrp="1"/>
          </p:cNvSpPr>
          <p:nvPr>
            <p:ph type="title"/>
          </p:nvPr>
        </p:nvSpPr>
        <p:spPr>
          <a:xfrm>
            <a:off x="1524000" y="576647"/>
            <a:ext cx="9144000" cy="667910"/>
          </a:xfrm>
          <a:prstGeom prst="rect">
            <a:avLst/>
          </a:prstGeom>
        </p:spPr>
        <p:txBody>
          <a:bodyPr/>
          <a:lstStyle>
            <a:lvl1pPr defTabSz="678941">
              <a:defRPr sz="3959"/>
            </a:lvl1pPr>
          </a:lstStyle>
          <a:p>
            <a:r>
              <a:t>Introduction</a:t>
            </a:r>
          </a:p>
        </p:txBody>
      </p:sp>
      <p:sp>
        <p:nvSpPr>
          <p:cNvPr id="51" name="Subtitle 2"/>
          <p:cNvSpPr txBox="1">
            <a:spLocks noGrp="1"/>
          </p:cNvSpPr>
          <p:nvPr>
            <p:ph type="body" idx="1"/>
          </p:nvPr>
        </p:nvSpPr>
        <p:spPr>
          <a:xfrm>
            <a:off x="1524000" y="1449858"/>
            <a:ext cx="9144000" cy="4209538"/>
          </a:xfrm>
          <a:prstGeom prst="rect">
            <a:avLst/>
          </a:prstGeom>
        </p:spPr>
        <p:txBody>
          <a:bodyPr/>
          <a:lstStyle/>
          <a:p>
            <a:pPr marL="285750" indent="-285750" algn="l">
              <a:buSzPct val="100000"/>
              <a:buFont typeface="Arial"/>
              <a:buChar char="•"/>
            </a:pPr>
            <a:r>
              <a:rPr lang="en-US" dirty="0"/>
              <a:t>database </a:t>
            </a:r>
            <a:r>
              <a:rPr lang="en-US" dirty="0" smtClean="0"/>
              <a:t>initialization</a:t>
            </a:r>
          </a:p>
          <a:p>
            <a:pPr marL="285750" indent="-285750" algn="l">
              <a:buSzPct val="100000"/>
              <a:buFont typeface="Arial"/>
              <a:buChar char="•"/>
            </a:pPr>
            <a:r>
              <a:rPr dirty="0" smtClean="0"/>
              <a:t>Managing </a:t>
            </a:r>
            <a:r>
              <a:rPr dirty="0"/>
              <a:t>transactions</a:t>
            </a:r>
          </a:p>
          <a:p>
            <a:pPr marL="285750" indent="-285750" algn="l">
              <a:buSzPct val="100000"/>
              <a:buFont typeface="Arial"/>
              <a:buChar char="•"/>
            </a:pPr>
            <a:r>
              <a:rPr dirty="0" smtClean="0"/>
              <a:t>eager</a:t>
            </a:r>
            <a:r>
              <a:rPr dirty="0"/>
              <a:t>, lazy, explicit loading, select n+1 problem</a:t>
            </a:r>
          </a:p>
          <a:p>
            <a:pPr marL="285750" indent="-285750" algn="l">
              <a:buSzPct val="100000"/>
              <a:buFont typeface="Arial"/>
              <a:buChar char="•"/>
            </a:pPr>
            <a:r>
              <a:rPr dirty="0"/>
              <a:t>Selecting</a:t>
            </a:r>
          </a:p>
          <a:p>
            <a:pPr marL="285750" indent="-285750" algn="l">
              <a:buSzPct val="100000"/>
              <a:buFont typeface="Arial"/>
              <a:buChar char="•"/>
            </a:pPr>
            <a:r>
              <a:rPr dirty="0"/>
              <a:t>filtering</a:t>
            </a:r>
          </a:p>
          <a:p>
            <a:pPr marL="285750" indent="-285750" algn="l">
              <a:buSzPct val="100000"/>
              <a:buFont typeface="Arial"/>
              <a:buChar char="•"/>
            </a:pPr>
            <a:r>
              <a:rPr lang="en-US" dirty="0" smtClean="0"/>
              <a:t>ORDERING</a:t>
            </a:r>
            <a:endParaRPr dirty="0"/>
          </a:p>
          <a:p>
            <a:pPr marL="285750" indent="-285750" algn="l">
              <a:buSzPct val="100000"/>
              <a:buFont typeface="Arial"/>
              <a:buChar char="•"/>
            </a:pPr>
            <a:r>
              <a:rPr dirty="0"/>
              <a:t>Anonymous object results</a:t>
            </a:r>
          </a:p>
          <a:p>
            <a:pPr marL="285750" indent="-285750" algn="l">
              <a:buSzPct val="100000"/>
              <a:buFont typeface="Arial"/>
              <a:buChar char="•"/>
            </a:pPr>
            <a:r>
              <a:rPr dirty="0"/>
              <a:t>Join types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lstStyle/>
          <a:p>
            <a:pPr lvl="1">
              <a:defRPr b="1"/>
            </a:pPr>
            <a:r>
              <a:t>Explicit loading</a:t>
            </a:r>
          </a:p>
        </p:txBody>
      </p:sp>
      <p:sp>
        <p:nvSpPr>
          <p:cNvPr id="105" name="Content Placeholder 2"/>
          <p:cNvSpPr txBox="1">
            <a:spLocks noGrp="1"/>
          </p:cNvSpPr>
          <p:nvPr>
            <p:ph type="body" idx="1"/>
          </p:nvPr>
        </p:nvSpPr>
        <p:spPr>
          <a:prstGeom prst="rect">
            <a:avLst/>
          </a:prstGeom>
        </p:spPr>
        <p:txBody>
          <a:bodyPr>
            <a:normAutofit lnSpcReduction="10000"/>
          </a:bodyPr>
          <a:lstStyle/>
          <a:p>
            <a:pPr marL="190500" indent="-190500" defTabSz="457200">
              <a:lnSpc>
                <a:spcPct val="120000"/>
              </a:lnSpc>
              <a:spcBef>
                <a:spcPts val="0"/>
              </a:spcBef>
              <a:buFontTx/>
              <a:defRPr sz="1900">
                <a:latin typeface="Helvetica Neue"/>
                <a:ea typeface="Helvetica Neue"/>
                <a:cs typeface="Helvetica Neue"/>
                <a:sym typeface="Helvetica Neue"/>
              </a:defRPr>
            </a:pPr>
            <a:r>
              <a:rPr dirty="0"/>
              <a:t>Explicit loading is valid in EF 6 and EF Core</a:t>
            </a:r>
          </a:p>
          <a:p>
            <a:pPr marL="190500" indent="-190500" defTabSz="457200">
              <a:lnSpc>
                <a:spcPct val="120000"/>
              </a:lnSpc>
              <a:spcBef>
                <a:spcPts val="0"/>
              </a:spcBef>
              <a:buFontTx/>
              <a:defRPr sz="1900">
                <a:latin typeface="Helvetica Neue"/>
                <a:ea typeface="Helvetica Neue"/>
                <a:cs typeface="Helvetica Neue"/>
                <a:sym typeface="Helvetica Neue"/>
              </a:defRPr>
            </a:pPr>
            <a:r>
              <a:rPr dirty="0"/>
              <a:t>Even with lazy loading disabled (in EF 6) it is still possible to lazily load related entities, but it must be done with an explicit call. Use the </a:t>
            </a:r>
            <a:r>
              <a:rPr b="1" dirty="0"/>
              <a:t>Load() </a:t>
            </a:r>
            <a:r>
              <a:rPr dirty="0"/>
              <a:t>method to load related entities explicitly. Consider the following example:</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endParaRPr dirty="0"/>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student = </a:t>
            </a:r>
            <a:r>
              <a:rPr dirty="0" err="1"/>
              <a:t>context.Students</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.Where(s =&gt; </a:t>
            </a:r>
            <a:r>
              <a:rPr dirty="0" err="1"/>
              <a:t>s.FirstName</a:t>
            </a:r>
            <a:r>
              <a:rPr dirty="0"/>
              <a:t> == </a:t>
            </a:r>
            <a:r>
              <a:rPr dirty="0">
                <a:solidFill>
                  <a:srgbClr val="A31515"/>
                </a:solidFill>
              </a:rPr>
              <a:t>"Bill"</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FirstOrDefault</a:t>
            </a:r>
            <a:r>
              <a:rPr dirty="0"/>
              <a:t>&lt;</a:t>
            </a:r>
            <a:r>
              <a:rPr dirty="0">
                <a:solidFill>
                  <a:srgbClr val="2B91AF"/>
                </a:solidFill>
              </a:rPr>
              <a:t>Student</a:t>
            </a:r>
            <a:r>
              <a:rPr dirty="0"/>
              <a:t>&gt;();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context.Entry</a:t>
            </a:r>
            <a:r>
              <a:rPr dirty="0"/>
              <a:t>(student).Reference(s =&gt; </a:t>
            </a:r>
            <a:r>
              <a:rPr dirty="0" err="1"/>
              <a:t>s.StudentAddress</a:t>
            </a:r>
            <a:r>
              <a:rPr dirty="0"/>
              <a:t>).Load(); </a:t>
            </a:r>
            <a:r>
              <a:rPr dirty="0">
                <a:solidFill>
                  <a:srgbClr val="008000"/>
                </a:solidFill>
              </a:rPr>
              <a:t>// loads </a:t>
            </a:r>
            <a:r>
              <a:rPr dirty="0" err="1">
                <a:solidFill>
                  <a:srgbClr val="008000"/>
                </a:solidFill>
              </a:rPr>
              <a:t>StudentAddress</a:t>
            </a:r>
            <a:endParaRPr dirty="0">
              <a:solidFill>
                <a:srgbClr val="008000"/>
              </a:solidFill>
            </a:endParaRP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context.Entry</a:t>
            </a:r>
            <a:r>
              <a:rPr dirty="0"/>
              <a:t>(student).Collection(s =&gt; </a:t>
            </a:r>
            <a:r>
              <a:rPr dirty="0" err="1"/>
              <a:t>s.StudentCourses</a:t>
            </a:r>
            <a:r>
              <a:rPr dirty="0"/>
              <a:t>).Load(); </a:t>
            </a:r>
            <a:r>
              <a:rPr dirty="0">
                <a:solidFill>
                  <a:srgbClr val="008000"/>
                </a:solidFill>
              </a:rPr>
              <a:t>// loads Courses</a:t>
            </a:r>
          </a:p>
          <a:p>
            <a:pPr marL="0" indent="0" defTabSz="457200">
              <a:lnSpc>
                <a:spcPct val="120000"/>
              </a:lnSpc>
              <a:spcBef>
                <a:spcPts val="0"/>
              </a:spcBef>
              <a:buSzTx/>
              <a:buFontTx/>
              <a:buNone/>
              <a:defRPr sz="1800">
                <a:latin typeface="Helvetica Neue"/>
                <a:ea typeface="Helvetica Neue"/>
                <a:cs typeface="Helvetica Neue"/>
                <a:sym typeface="Helvetica Neue"/>
              </a:defRPr>
            </a:pPr>
            <a:endParaRPr dirty="0">
              <a:solidFill>
                <a:srgbClr val="008000"/>
              </a:solidFill>
            </a:endParaRPr>
          </a:p>
          <a:p>
            <a:pPr marL="0" indent="0" defTabSz="457200">
              <a:lnSpc>
                <a:spcPct val="120000"/>
              </a:lnSpc>
              <a:spcBef>
                <a:spcPts val="0"/>
              </a:spcBef>
              <a:buSzTx/>
              <a:buFontTx/>
              <a:buNone/>
              <a:defRPr sz="1800">
                <a:latin typeface="Helvetica Neue"/>
                <a:ea typeface="Helvetica Neue"/>
                <a:cs typeface="Helvetica Neue"/>
                <a:sym typeface="Helvetica Neue"/>
              </a:defRPr>
            </a:pPr>
            <a:r>
              <a:rPr dirty="0"/>
              <a:t>The Load() method executes the SQL query in the database to get the data and fill up the specified reference or collection property in the memory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lstStyle/>
          <a:p>
            <a:pPr lvl="1">
              <a:defRPr b="1"/>
            </a:pPr>
            <a:r>
              <a:t>Explicit loading</a:t>
            </a:r>
          </a:p>
        </p:txBody>
      </p:sp>
      <p:sp>
        <p:nvSpPr>
          <p:cNvPr id="108" name="Content Placeholder 2"/>
          <p:cNvSpPr txBox="1">
            <a:spLocks noGrp="1"/>
          </p:cNvSpPr>
          <p:nvPr>
            <p:ph type="body" idx="1"/>
          </p:nvPr>
        </p:nvSpPr>
        <p:spPr>
          <a:prstGeom prst="rect">
            <a:avLst/>
          </a:prstGeom>
        </p:spPr>
        <p:txBody>
          <a:bodyPr>
            <a:normAutofit lnSpcReduction="10000"/>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dirty="0"/>
              <a:t>You can also write LINQ-to-Entities queries to filter the related data before loading. The </a:t>
            </a:r>
            <a:r>
              <a:rPr b="1" dirty="0"/>
              <a:t>Query()</a:t>
            </a:r>
            <a:r>
              <a:rPr dirty="0"/>
              <a:t> method enables us to write further LINQ queries for the related entities to filter out related data.</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student = </a:t>
            </a:r>
            <a:r>
              <a:rPr dirty="0" err="1"/>
              <a:t>context.Students</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.Where(s =&gt; </a:t>
            </a:r>
            <a:r>
              <a:rPr dirty="0" err="1"/>
              <a:t>s.FirstName</a:t>
            </a:r>
            <a:r>
              <a:rPr dirty="0"/>
              <a:t> == </a:t>
            </a:r>
            <a:r>
              <a:rPr dirty="0">
                <a:solidFill>
                  <a:srgbClr val="A31515"/>
                </a:solidFill>
              </a:rPr>
              <a:t>"Bill"</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FirstOrDefault</a:t>
            </a:r>
            <a:r>
              <a:rPr dirty="0"/>
              <a:t>&lt;</a:t>
            </a:r>
            <a:r>
              <a:rPr dirty="0">
                <a:solidFill>
                  <a:srgbClr val="2B91AF"/>
                </a:solidFill>
              </a:rPr>
              <a:t>Student</a:t>
            </a:r>
            <a:r>
              <a:rPr dirty="0"/>
              <a:t>&gt;();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context.Entry</a:t>
            </a:r>
            <a:r>
              <a:rPr dirty="0"/>
              <a:t>(student)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.Collection(s =&gt; </a:t>
            </a:r>
            <a:r>
              <a:rPr dirty="0" err="1"/>
              <a:t>s.StudentCourses</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.Query()</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a:t>
            </a:r>
            <a:r>
              <a:rPr dirty="0" err="1"/>
              <a:t>sc</a:t>
            </a:r>
            <a:r>
              <a:rPr dirty="0"/>
              <a:t> =&gt; </a:t>
            </a:r>
            <a:r>
              <a:rPr dirty="0" err="1"/>
              <a:t>sc.CourseName</a:t>
            </a:r>
            <a:r>
              <a:rPr dirty="0"/>
              <a:t> == "</a:t>
            </a:r>
            <a:r>
              <a:rPr dirty="0" err="1"/>
              <a:t>Maths</a:t>
            </a: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FirstOrDefault</a:t>
            </a:r>
            <a:r>
              <a:rPr dirty="0"/>
              <a:t>();</a:t>
            </a:r>
          </a:p>
          <a:p>
            <a:pPr marL="0" indent="0" defTabSz="457200">
              <a:lnSpc>
                <a:spcPct val="120000"/>
              </a:lnSpc>
              <a:spcBef>
                <a:spcPts val="0"/>
              </a:spcBef>
              <a:buSzTx/>
              <a:buFontTx/>
              <a:buNone/>
              <a:defRPr sz="1700">
                <a:latin typeface="Helvetica Neue"/>
                <a:ea typeface="Helvetica Neue"/>
                <a:cs typeface="Helvetica Neue"/>
                <a:sym typeface="Helvetica Neue"/>
              </a:defRPr>
            </a:pPr>
            <a:r>
              <a:rPr dirty="0"/>
              <a:t>In the above example, .Collection(s =&gt; </a:t>
            </a:r>
            <a:r>
              <a:rPr dirty="0" err="1"/>
              <a:t>s.StudentCourses</a:t>
            </a:r>
            <a:r>
              <a:rPr dirty="0"/>
              <a:t>).Query() allows us to write further queries for the </a:t>
            </a:r>
            <a:r>
              <a:rPr dirty="0" err="1"/>
              <a:t>StudentCourses</a:t>
            </a:r>
            <a:r>
              <a:rPr dirty="0"/>
              <a:t> entity.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prstGeom prst="rect">
            <a:avLst/>
          </a:prstGeom>
        </p:spPr>
        <p:txBody>
          <a:bodyPr/>
          <a:lstStyle/>
          <a:p>
            <a:pPr lvl="1">
              <a:defRPr b="1"/>
            </a:pPr>
            <a:r>
              <a:t>Select n+1 problem</a:t>
            </a:r>
          </a:p>
        </p:txBody>
      </p:sp>
      <p:sp>
        <p:nvSpPr>
          <p:cNvPr id="111" name="Content Placeholder 2"/>
          <p:cNvSpPr txBox="1">
            <a:spLocks noGrp="1"/>
          </p:cNvSpPr>
          <p:nvPr>
            <p:ph type="body" idx="1"/>
          </p:nvPr>
        </p:nvSpPr>
        <p:spPr>
          <a:prstGeom prst="rect">
            <a:avLst/>
          </a:prstGeom>
        </p:spPr>
        <p:txBody>
          <a:bodyPr>
            <a:normAutofit fontScale="92500" lnSpcReduction="10000"/>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b="1" dirty="0"/>
              <a:t>ORM</a:t>
            </a:r>
            <a:r>
              <a:rPr dirty="0"/>
              <a:t>s can help you to address the impedance mismatch between relational databases and object oriented models and by that make your life simpler. But not knowing about some of their pitfalls can decrease your performance dramatically. One of those pitfalls is the </a:t>
            </a:r>
            <a:r>
              <a:rPr b="1" dirty="0"/>
              <a:t>select N+1 problem</a:t>
            </a:r>
            <a:r>
              <a:rPr dirty="0"/>
              <a:t>. This problem is being caused mainly because most of the </a:t>
            </a:r>
            <a:r>
              <a:rPr b="1" dirty="0"/>
              <a:t>ORM</a:t>
            </a:r>
            <a:r>
              <a:rPr dirty="0"/>
              <a:t>s out there are enabling lazy loading behavior by default. When we have a parent-children relation the problem can raise its ugly head. The problem is happening when we are executing a single query and then N following queries (N is the number of parent entities) in order to query for something. As you can expect doing N+1 queries instead of a single one will flood your database with queries that we can and should avoid. This is very unacceptable.</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err="1">
                <a:solidFill>
                  <a:srgbClr val="0000FF"/>
                </a:solidFill>
              </a:rPr>
              <a:t>foreach</a:t>
            </a:r>
            <a:r>
              <a:rPr dirty="0"/>
              <a:t> (</a:t>
            </a:r>
            <a:r>
              <a:rPr dirty="0" err="1"/>
              <a:t>var</a:t>
            </a:r>
            <a:r>
              <a:rPr dirty="0"/>
              <a:t> department </a:t>
            </a:r>
            <a:r>
              <a:rPr dirty="0">
                <a:solidFill>
                  <a:srgbClr val="0000FF"/>
                </a:solidFill>
              </a:rPr>
              <a:t>in</a:t>
            </a:r>
            <a:r>
              <a:rPr dirty="0"/>
              <a:t> </a:t>
            </a:r>
            <a:r>
              <a:rPr dirty="0" err="1"/>
              <a:t>context.Departments</a:t>
            </a:r>
            <a:r>
              <a:rPr dirty="0"/>
              <a:t>)</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r>
              <a:rPr dirty="0" err="1">
                <a:solidFill>
                  <a:srgbClr val="0000FF"/>
                </a:solidFill>
              </a:rPr>
              <a:t>foreach</a:t>
            </a:r>
            <a:r>
              <a:rPr dirty="0"/>
              <a:t> (</a:t>
            </a:r>
            <a:r>
              <a:rPr dirty="0" err="1"/>
              <a:t>var</a:t>
            </a:r>
            <a:r>
              <a:rPr dirty="0"/>
              <a:t> course </a:t>
            </a:r>
            <a:r>
              <a:rPr dirty="0">
                <a:solidFill>
                  <a:srgbClr val="0000FF"/>
                </a:solidFill>
              </a:rPr>
              <a:t>in</a:t>
            </a:r>
            <a:r>
              <a:rPr dirty="0"/>
              <a:t> </a:t>
            </a:r>
            <a:r>
              <a:rPr dirty="0" err="1"/>
              <a:t>department.Courses</a:t>
            </a:r>
            <a:r>
              <a:rPr dirty="0"/>
              <a:t>)</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r>
              <a:rPr dirty="0" err="1"/>
              <a:t>Console.WriteLine</a:t>
            </a:r>
            <a:r>
              <a:rPr dirty="0"/>
              <a:t>(</a:t>
            </a:r>
            <a:r>
              <a:rPr dirty="0">
                <a:solidFill>
                  <a:srgbClr val="006080"/>
                </a:solidFill>
              </a:rPr>
              <a:t>"{0}: {1}"</a:t>
            </a:r>
            <a:r>
              <a:rPr dirty="0"/>
              <a:t>, </a:t>
            </a:r>
            <a:r>
              <a:rPr dirty="0" err="1"/>
              <a:t>department.Name</a:t>
            </a:r>
            <a:r>
              <a:rPr dirty="0"/>
              <a:t>, </a:t>
            </a:r>
            <a:r>
              <a:rPr dirty="0" err="1"/>
              <a:t>course.Title</a:t>
            </a:r>
            <a:r>
              <a:rPr dirty="0"/>
              <a:t>);</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p>
          <a:p>
            <a:pPr marL="0" lvl="7" indent="1600200" defTabSz="457200">
              <a:lnSpc>
                <a:spcPct val="120000"/>
              </a:lnSpc>
              <a:spcBef>
                <a:spcPts val="0"/>
              </a:spcBef>
              <a:buSzTx/>
              <a:buFontTx/>
              <a:buNone/>
              <a:defRPr sz="1466">
                <a:solidFill>
                  <a:srgbClr val="000000"/>
                </a:solidFill>
                <a:latin typeface="Courier New"/>
                <a:ea typeface="Courier New"/>
                <a:cs typeface="Courier New"/>
                <a:sym typeface="Courier New"/>
              </a:defRPr>
            </a:pPr>
            <a:r>
              <a:rPr dirty="0"/>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p>
            <a:pPr lvl="1">
              <a:defRPr b="1"/>
            </a:pPr>
            <a:r>
              <a:t>select n+1 problem</a:t>
            </a:r>
          </a:p>
        </p:txBody>
      </p:sp>
      <p:sp>
        <p:nvSpPr>
          <p:cNvPr id="114" name="Content Placeholder 2"/>
          <p:cNvSpPr txBox="1">
            <a:spLocks noGrp="1"/>
          </p:cNvSpPr>
          <p:nvPr>
            <p:ph type="body" idx="1"/>
          </p:nvPr>
        </p:nvSpPr>
        <p:spPr>
          <a:prstGeom prst="rect">
            <a:avLst/>
          </a:prstGeom>
        </p:spPr>
        <p:txBody>
          <a:bodyPr>
            <a:normAutofit fontScale="92500"/>
          </a:bodyPr>
          <a:lstStyle/>
          <a:p>
            <a:pPr marL="0" indent="0" defTabSz="429768">
              <a:lnSpc>
                <a:spcPct val="120000"/>
              </a:lnSpc>
              <a:spcBef>
                <a:spcPts val="1500"/>
              </a:spcBef>
              <a:buSzTx/>
              <a:buFontTx/>
              <a:buNone/>
              <a:defRPr sz="1504">
                <a:latin typeface="Helvetica Neue"/>
                <a:ea typeface="Helvetica Neue"/>
                <a:cs typeface="Helvetica Neue"/>
                <a:sym typeface="Helvetica Neue"/>
              </a:defRPr>
            </a:pPr>
            <a:r>
              <a:rPr dirty="0"/>
              <a:t>One of the main solutions to the </a:t>
            </a:r>
            <a:r>
              <a:rPr b="1" dirty="0"/>
              <a:t>select N+1 problem</a:t>
            </a:r>
            <a:r>
              <a:rPr dirty="0"/>
              <a:t> in</a:t>
            </a:r>
            <a:r>
              <a:rPr b="1" dirty="0"/>
              <a:t> Entity Framework</a:t>
            </a:r>
            <a:r>
              <a:rPr dirty="0"/>
              <a:t> is to use the </a:t>
            </a:r>
            <a:r>
              <a:rPr b="1" dirty="0"/>
              <a:t>Include</a:t>
            </a:r>
            <a:r>
              <a:rPr dirty="0"/>
              <a:t> method.</a:t>
            </a:r>
          </a:p>
          <a:p>
            <a:pPr marL="0" indent="0" defTabSz="429768">
              <a:lnSpc>
                <a:spcPct val="120000"/>
              </a:lnSpc>
              <a:spcBef>
                <a:spcPts val="1500"/>
              </a:spcBef>
              <a:buSzTx/>
              <a:buFontTx/>
              <a:buNone/>
              <a:defRPr sz="1504">
                <a:latin typeface="Helvetica Neue"/>
                <a:ea typeface="Helvetica Neue"/>
                <a:cs typeface="Helvetica Neue"/>
                <a:sym typeface="Helvetica Neue"/>
              </a:defRPr>
            </a:pPr>
            <a:r>
              <a:rPr dirty="0"/>
              <a:t>The </a:t>
            </a:r>
            <a:r>
              <a:rPr b="1" dirty="0"/>
              <a:t>Include</a:t>
            </a:r>
            <a:r>
              <a:rPr dirty="0"/>
              <a:t> method is making an eager load for the children that you indicate to it. You give the method a path of all the children you like to load in the query (as long as you have a relation between the entities) and one query will be generated to bring back all the relevant entities. This isn’t a bullet proof solution! There are serious implications that you should understand when you use the </a:t>
            </a:r>
            <a:r>
              <a:rPr b="1" dirty="0"/>
              <a:t>Include</a:t>
            </a:r>
            <a:r>
              <a:rPr dirty="0"/>
              <a:t> method. The main implication is that it is doing a join between all the tables that you want to return and the data is retrieved in a flatten manner in order to materialize all the entities from it. Also the materialization process when having a lot of included entities can cause a downgrade of performance. So you will have to weight the balance between using </a:t>
            </a:r>
            <a:r>
              <a:rPr b="1" dirty="0"/>
              <a:t>Include</a:t>
            </a:r>
            <a:r>
              <a:rPr dirty="0"/>
              <a:t> or lazy loading. The following code will generate the same results as in the above figure but with only one query:</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err="1">
                <a:solidFill>
                  <a:srgbClr val="0000FF"/>
                </a:solidFill>
              </a:rPr>
              <a:t>foreach</a:t>
            </a:r>
            <a:r>
              <a:rPr dirty="0"/>
              <a:t> (</a:t>
            </a:r>
            <a:r>
              <a:rPr dirty="0" err="1"/>
              <a:t>var</a:t>
            </a:r>
            <a:r>
              <a:rPr dirty="0"/>
              <a:t> department </a:t>
            </a:r>
            <a:r>
              <a:rPr dirty="0">
                <a:solidFill>
                  <a:srgbClr val="0000FF"/>
                </a:solidFill>
              </a:rPr>
              <a:t>in</a:t>
            </a:r>
            <a:r>
              <a:rPr dirty="0"/>
              <a:t> </a:t>
            </a:r>
            <a:r>
              <a:rPr dirty="0" err="1"/>
              <a:t>context.Departments.Include</a:t>
            </a:r>
            <a:r>
              <a:rPr dirty="0"/>
              <a:t>(</a:t>
            </a:r>
            <a:r>
              <a:rPr dirty="0">
                <a:solidFill>
                  <a:srgbClr val="006080"/>
                </a:solidFill>
              </a:rPr>
              <a:t>"Courses"</a:t>
            </a:r>
            <a:r>
              <a:rPr dirty="0"/>
              <a:t>))</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r>
              <a:rPr dirty="0" err="1">
                <a:solidFill>
                  <a:srgbClr val="0000FF"/>
                </a:solidFill>
              </a:rPr>
              <a:t>foreach</a:t>
            </a:r>
            <a:r>
              <a:rPr dirty="0"/>
              <a:t> (</a:t>
            </a:r>
            <a:r>
              <a:rPr dirty="0" err="1"/>
              <a:t>var</a:t>
            </a:r>
            <a:r>
              <a:rPr dirty="0"/>
              <a:t> course </a:t>
            </a:r>
            <a:r>
              <a:rPr dirty="0">
                <a:solidFill>
                  <a:srgbClr val="0000FF"/>
                </a:solidFill>
              </a:rPr>
              <a:t>in</a:t>
            </a:r>
            <a:r>
              <a:rPr dirty="0"/>
              <a:t> </a:t>
            </a:r>
            <a:r>
              <a:rPr dirty="0" err="1"/>
              <a:t>department.Courses</a:t>
            </a:r>
            <a:r>
              <a:rPr dirty="0"/>
              <a:t>)</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r>
              <a:rPr dirty="0" err="1"/>
              <a:t>Console.WriteLine</a:t>
            </a:r>
            <a:r>
              <a:rPr dirty="0"/>
              <a:t>(</a:t>
            </a:r>
            <a:r>
              <a:rPr dirty="0">
                <a:solidFill>
                  <a:srgbClr val="006080"/>
                </a:solidFill>
              </a:rPr>
              <a:t>"{0}: {1}"</a:t>
            </a:r>
            <a:r>
              <a:rPr dirty="0"/>
              <a:t>, </a:t>
            </a:r>
            <a:r>
              <a:rPr dirty="0" err="1"/>
              <a:t>department.Name</a:t>
            </a:r>
            <a:r>
              <a:rPr dirty="0"/>
              <a:t>, </a:t>
            </a:r>
            <a:r>
              <a:rPr dirty="0" err="1"/>
              <a:t>course.Title</a:t>
            </a:r>
            <a:r>
              <a:rPr dirty="0"/>
              <a:t>);</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p>
          <a:p>
            <a:pPr marL="0" lvl="7" indent="1504188" defTabSz="429768">
              <a:lnSpc>
                <a:spcPct val="120000"/>
              </a:lnSpc>
              <a:spcBef>
                <a:spcPts val="0"/>
              </a:spcBef>
              <a:buSzTx/>
              <a:buFontTx/>
              <a:buNone/>
              <a:defRPr sz="1378">
                <a:solidFill>
                  <a:srgbClr val="000000"/>
                </a:solidFill>
                <a:latin typeface="Courier New"/>
                <a:ea typeface="Courier New"/>
                <a:cs typeface="Courier New"/>
                <a:sym typeface="Courier New"/>
              </a:defRPr>
            </a:pPr>
            <a:r>
              <a:rPr dirty="0"/>
              <a:t>  }</a:t>
            </a:r>
          </a:p>
          <a:p>
            <a:pPr marL="0" indent="0" defTabSz="429768">
              <a:lnSpc>
                <a:spcPct val="120000"/>
              </a:lnSpc>
              <a:spcBef>
                <a:spcPts val="0"/>
              </a:spcBef>
              <a:buSzTx/>
              <a:buFontTx/>
              <a:buNone/>
              <a:defRPr sz="1002">
                <a:solidFill>
                  <a:srgbClr val="000000"/>
                </a:solidFill>
                <a:latin typeface="Courier New"/>
                <a:ea typeface="Courier New"/>
                <a:cs typeface="Courier New"/>
                <a:sym typeface="Courier New"/>
              </a:defRPr>
            </a:pP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pPr lvl="1">
              <a:defRPr b="1"/>
            </a:pPr>
            <a:r>
              <a:t>SELECT N+1 problem</a:t>
            </a:r>
          </a:p>
        </p:txBody>
      </p:sp>
      <p:sp>
        <p:nvSpPr>
          <p:cNvPr id="117" name="Content Placeholder 2"/>
          <p:cNvSpPr txBox="1">
            <a:spLocks noGrp="1"/>
          </p:cNvSpPr>
          <p:nvPr>
            <p:ph type="body" idx="1"/>
          </p:nvPr>
        </p:nvSpPr>
        <p:spPr>
          <a:prstGeom prst="rect">
            <a:avLst/>
          </a:prstGeom>
        </p:spPr>
        <p:txBody>
          <a:bodyPr/>
          <a:lstStyle/>
          <a:p>
            <a:pPr marL="160421" indent="-160421" defTabSz="457200">
              <a:lnSpc>
                <a:spcPct val="100000"/>
              </a:lnSpc>
              <a:spcBef>
                <a:spcPts val="0"/>
              </a:spcBef>
              <a:buFontTx/>
              <a:defRPr sz="2200">
                <a:latin typeface="Helvetica Neue"/>
                <a:ea typeface="Helvetica Neue"/>
                <a:cs typeface="Helvetica Neue"/>
                <a:sym typeface="Helvetica Neue"/>
              </a:defRPr>
            </a:pPr>
            <a:r>
              <a:rPr dirty="0"/>
              <a:t>There are pitfalls when we are using </a:t>
            </a:r>
            <a:r>
              <a:rPr b="1" dirty="0"/>
              <a:t>ORM</a:t>
            </a:r>
            <a:r>
              <a:rPr dirty="0"/>
              <a:t>s and one of them is the</a:t>
            </a:r>
            <a:r>
              <a:rPr b="1" dirty="0"/>
              <a:t> select N+1 problem</a:t>
            </a:r>
            <a:r>
              <a:rPr dirty="0"/>
              <a:t>. This isn’t a problem of </a:t>
            </a:r>
            <a:r>
              <a:rPr b="1" dirty="0"/>
              <a:t>Entity Framework</a:t>
            </a:r>
            <a:r>
              <a:rPr dirty="0"/>
              <a:t> only. This problem exists in other </a:t>
            </a:r>
            <a:r>
              <a:rPr b="1" dirty="0"/>
              <a:t>ORM</a:t>
            </a:r>
            <a:r>
              <a:rPr dirty="0"/>
              <a:t>s like</a:t>
            </a:r>
            <a:r>
              <a:rPr b="1" dirty="0"/>
              <a:t> </a:t>
            </a:r>
            <a:r>
              <a:rPr b="1" dirty="0">
                <a:hlinkClick r:id="rId2"/>
              </a:rPr>
              <a:t>NHibernate</a:t>
            </a:r>
            <a:r>
              <a:rPr dirty="0"/>
              <a:t>, LINQ to SQL and more. You should be aware of those problems when you develop with </a:t>
            </a:r>
            <a:r>
              <a:rPr b="1" dirty="0"/>
              <a:t>ORM</a:t>
            </a:r>
            <a:r>
              <a:rPr dirty="0"/>
              <a:t>s and avoid them whenever it is possible. One way to do that is the </a:t>
            </a:r>
            <a:r>
              <a:rPr b="1" dirty="0"/>
              <a:t>Include</a:t>
            </a:r>
            <a:r>
              <a:rPr dirty="0"/>
              <a:t> method in </a:t>
            </a:r>
            <a:r>
              <a:rPr b="1" dirty="0"/>
              <a:t>Entity Framework</a:t>
            </a:r>
            <a:r>
              <a:rPr dirty="0"/>
              <a:t> but this solution also can generate problems.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prstGeom prst="rect">
            <a:avLst/>
          </a:prstGeom>
        </p:spPr>
        <p:txBody>
          <a:bodyPr/>
          <a:lstStyle/>
          <a:p>
            <a:pPr lvl="1">
              <a:defRPr b="1"/>
            </a:pPr>
            <a:r>
              <a:t>selecting</a:t>
            </a:r>
          </a:p>
        </p:txBody>
      </p:sp>
      <p:sp>
        <p:nvSpPr>
          <p:cNvPr id="120" name="Content Placeholder 2"/>
          <p:cNvSpPr txBox="1">
            <a:spLocks noGrp="1"/>
          </p:cNvSpPr>
          <p:nvPr>
            <p:ph type="body" idx="1"/>
          </p:nvPr>
        </p:nvSpPr>
        <p:spPr>
          <a:prstGeom prst="rect">
            <a:avLst/>
          </a:prstGeom>
        </p:spPr>
        <p:txBody>
          <a:bodyPr>
            <a:normAutofit lnSpcReduction="10000"/>
          </a:bodyPr>
          <a:lstStyle/>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The </a:t>
            </a:r>
            <a:r>
              <a:rPr dirty="0" err="1"/>
              <a:t>DbSet</a:t>
            </a:r>
            <a:r>
              <a:rPr dirty="0"/>
              <a:t> class is derived from </a:t>
            </a:r>
            <a:r>
              <a:rPr dirty="0" err="1"/>
              <a:t>IQuerayable</a:t>
            </a:r>
            <a:r>
              <a:rPr dirty="0"/>
              <a:t>. So, we can use </a:t>
            </a:r>
            <a:r>
              <a:rPr dirty="0">
                <a:hlinkClick r:id="rId2"/>
              </a:rPr>
              <a:t>LINQ</a:t>
            </a:r>
            <a:r>
              <a:rPr dirty="0"/>
              <a:t> for querying against </a:t>
            </a:r>
            <a:r>
              <a:rPr dirty="0" err="1"/>
              <a:t>DbSet</a:t>
            </a:r>
            <a:r>
              <a:rPr dirty="0"/>
              <a:t>, which will be converted to an SQL query. EF API executes this SQL query to the underlying database, gets the flat result set, converts it into appropriate entity objects and returns it as a query result.</a:t>
            </a:r>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The following are some of the standard query operators (or extension methods) that can be used with LINQ-to-Entities queries.</a:t>
            </a:r>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First / </a:t>
            </a:r>
            <a:r>
              <a:rPr dirty="0" err="1"/>
              <a:t>FirstOrDefault</a:t>
            </a:r>
            <a:endParaRPr dirty="0"/>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Single / </a:t>
            </a:r>
            <a:r>
              <a:rPr dirty="0" err="1"/>
              <a:t>SingleOrDefault</a:t>
            </a:r>
            <a:endParaRPr dirty="0"/>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err="1"/>
              <a:t>ToList</a:t>
            </a:r>
            <a:r>
              <a:rPr dirty="0"/>
              <a:t> </a:t>
            </a:r>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Count / Min / Max</a:t>
            </a:r>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Last / </a:t>
            </a:r>
            <a:r>
              <a:rPr dirty="0" err="1"/>
              <a:t>LastOrDefault</a:t>
            </a:r>
            <a:endParaRPr dirty="0"/>
          </a:p>
          <a:p>
            <a:pPr marL="150394" indent="-150394" algn="just" defTabSz="457200">
              <a:lnSpc>
                <a:spcPct val="120000"/>
              </a:lnSpc>
              <a:spcBef>
                <a:spcPts val="400"/>
              </a:spcBef>
              <a:buFontTx/>
              <a:defRPr sz="1800">
                <a:latin typeface="Helvetica Neue"/>
                <a:ea typeface="Helvetica Neue"/>
                <a:cs typeface="Helvetica Neue"/>
                <a:sym typeface="Helvetica Neue"/>
              </a:defRPr>
            </a:pPr>
            <a:r>
              <a:rPr dirty="0"/>
              <a:t>Average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pPr lvl="1">
              <a:defRPr b="1"/>
            </a:pPr>
            <a:r>
              <a:t>Selecting</a:t>
            </a:r>
          </a:p>
        </p:txBody>
      </p:sp>
      <p:sp>
        <p:nvSpPr>
          <p:cNvPr id="123" name="Content Placeholder 2"/>
          <p:cNvSpPr txBox="1">
            <a:spLocks noGrp="1"/>
          </p:cNvSpPr>
          <p:nvPr>
            <p:ph type="body" idx="1"/>
          </p:nvPr>
        </p:nvSpPr>
        <p:spPr>
          <a:prstGeom prst="rect">
            <a:avLst/>
          </a:prstGeom>
        </p:spPr>
        <p:txBody>
          <a:bodyPr>
            <a:normAutofit/>
          </a:bodyPr>
          <a:lstStyle/>
          <a:p>
            <a:pPr marL="190500" indent="-190500" algn="just" defTabSz="457200">
              <a:lnSpc>
                <a:spcPct val="120000"/>
              </a:lnSpc>
              <a:spcBef>
                <a:spcPts val="2000"/>
              </a:spcBef>
              <a:buFontTx/>
              <a:defRPr sz="1900">
                <a:latin typeface="Helvetica Neue"/>
                <a:ea typeface="Helvetica Neue"/>
                <a:cs typeface="Helvetica Neue"/>
                <a:sym typeface="Helvetica Neue"/>
              </a:defRPr>
            </a:pPr>
            <a:r>
              <a:rPr dirty="0"/>
              <a:t>In addition to LINQ extension methods, we can use the Find() method of </a:t>
            </a:r>
            <a:r>
              <a:rPr dirty="0" err="1"/>
              <a:t>DbSet</a:t>
            </a:r>
            <a:r>
              <a:rPr dirty="0"/>
              <a:t> to search the entity based on the primary key value.</a:t>
            </a:r>
          </a:p>
          <a:p>
            <a:pPr marL="0" lvl="7" indent="1600200" defTabSz="457200">
              <a:lnSpc>
                <a:spcPct val="120000"/>
              </a:lnSpc>
              <a:spcBef>
                <a:spcPts val="0"/>
              </a:spcBef>
              <a:buSzTx/>
              <a:buFontTx/>
              <a:buNone/>
              <a:defRPr sz="1500">
                <a:solidFill>
                  <a:srgbClr val="2B91AF"/>
                </a:solidFill>
                <a:latin typeface="Courier New"/>
                <a:ea typeface="Courier New"/>
                <a:cs typeface="Courier New"/>
                <a:sym typeface="Courier New"/>
              </a:defRPr>
            </a:pPr>
            <a:r>
              <a:rPr dirty="0" err="1">
                <a:solidFill>
                  <a:srgbClr val="0000FF"/>
                </a:solidFill>
              </a:rPr>
              <a:t>var</a:t>
            </a:r>
            <a:r>
              <a:rPr dirty="0">
                <a:solidFill>
                  <a:srgbClr val="000000"/>
                </a:solidFill>
              </a:rPr>
              <a:t> </a:t>
            </a:r>
            <a:r>
              <a:rPr dirty="0" err="1">
                <a:solidFill>
                  <a:srgbClr val="000000"/>
                </a:solidFill>
              </a:rPr>
              <a:t>ctx</a:t>
            </a:r>
            <a:r>
              <a:rPr dirty="0">
                <a:solidFill>
                  <a:srgbClr val="000000"/>
                </a:solidFill>
              </a:rPr>
              <a:t> = </a:t>
            </a:r>
            <a:r>
              <a:rPr dirty="0">
                <a:solidFill>
                  <a:srgbClr val="0000FF"/>
                </a:solidFill>
              </a:rPr>
              <a:t>new</a:t>
            </a:r>
            <a:r>
              <a:rPr dirty="0">
                <a:solidFill>
                  <a:srgbClr val="000000"/>
                </a:solidFill>
              </a:rPr>
              <a:t> </a:t>
            </a:r>
            <a:r>
              <a:rPr dirty="0" err="1"/>
              <a:t>SchoolDBEntities</a:t>
            </a:r>
            <a:r>
              <a:rPr dirty="0">
                <a:solidFill>
                  <a:srgbClr val="000000"/>
                </a:solidFill>
              </a:rPr>
              <a:t>();</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student = </a:t>
            </a:r>
            <a:r>
              <a:rPr dirty="0" err="1"/>
              <a:t>ctx.Students.Find</a:t>
            </a:r>
            <a:r>
              <a:rPr dirty="0"/>
              <a:t>(1);</a:t>
            </a:r>
          </a:p>
          <a:p>
            <a:pPr marL="150394" indent="-150394" defTabSz="457200">
              <a:lnSpc>
                <a:spcPct val="120000"/>
              </a:lnSpc>
              <a:spcBef>
                <a:spcPts val="0"/>
              </a:spcBef>
              <a:buFontTx/>
              <a:defRPr sz="1500">
                <a:solidFill>
                  <a:srgbClr val="000000"/>
                </a:solidFill>
                <a:latin typeface="Courier New"/>
                <a:ea typeface="Courier New"/>
                <a:cs typeface="Courier New"/>
                <a:sym typeface="Courier New"/>
              </a:defRPr>
            </a:pPr>
            <a:endParaRPr dirty="0"/>
          </a:p>
          <a:p>
            <a:pPr marL="0" lvl="7" indent="1600200" defTabSz="457200">
              <a:lnSpc>
                <a:spcPct val="120000"/>
              </a:lnSpc>
              <a:spcBef>
                <a:spcPts val="0"/>
              </a:spcBef>
              <a:buSzTx/>
              <a:buFontTx/>
              <a:buNone/>
              <a:defRPr sz="1500">
                <a:solidFill>
                  <a:srgbClr val="0000FF"/>
                </a:solidFill>
                <a:latin typeface="Courier New"/>
                <a:ea typeface="Courier New"/>
                <a:cs typeface="Courier New"/>
                <a:sym typeface="Courier New"/>
              </a:defRPr>
            </a:pPr>
            <a:r>
              <a:rPr dirty="0"/>
              <a:t>SELECT</a:t>
            </a:r>
            <a:r>
              <a:rPr dirty="0">
                <a:solidFill>
                  <a:srgbClr val="000000"/>
                </a:solidFill>
              </a:rPr>
              <a:t> </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[Extent1].[</a:t>
            </a:r>
            <a:r>
              <a:rPr dirty="0" err="1"/>
              <a:t>StudentID</a:t>
            </a:r>
            <a:r>
              <a:rPr dirty="0"/>
              <a:t>] </a:t>
            </a:r>
            <a:r>
              <a:rPr dirty="0">
                <a:solidFill>
                  <a:srgbClr val="0000FF"/>
                </a:solidFill>
              </a:rPr>
              <a:t>AS</a:t>
            </a:r>
            <a:r>
              <a:rPr dirty="0"/>
              <a:t> [</a:t>
            </a:r>
            <a:r>
              <a:rPr dirty="0" err="1"/>
              <a:t>StudentID</a:t>
            </a:r>
            <a:r>
              <a:rPr dirty="0"/>
              <a:t>], </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[Extent1].[</a:t>
            </a:r>
            <a:r>
              <a:rPr dirty="0" err="1"/>
              <a:t>StudentName</a:t>
            </a:r>
            <a:r>
              <a:rPr dirty="0"/>
              <a:t>] </a:t>
            </a:r>
            <a:r>
              <a:rPr dirty="0">
                <a:solidFill>
                  <a:srgbClr val="0000FF"/>
                </a:solidFill>
              </a:rPr>
              <a:t>AS</a:t>
            </a:r>
            <a:r>
              <a:rPr dirty="0"/>
              <a:t> [</a:t>
            </a:r>
            <a:r>
              <a:rPr dirty="0" err="1"/>
              <a:t>StudentName</a:t>
            </a:r>
            <a:r>
              <a:rPr dirty="0"/>
              <a:t>], </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[Extent1].[</a:t>
            </a:r>
            <a:r>
              <a:rPr dirty="0" err="1"/>
              <a:t>StandardId</a:t>
            </a:r>
            <a:r>
              <a:rPr dirty="0"/>
              <a:t>] </a:t>
            </a:r>
            <a:r>
              <a:rPr dirty="0">
                <a:solidFill>
                  <a:srgbClr val="0000FF"/>
                </a:solidFill>
              </a:rPr>
              <a:t>AS</a:t>
            </a:r>
            <a:r>
              <a:rPr dirty="0"/>
              <a:t> [</a:t>
            </a:r>
            <a:r>
              <a:rPr dirty="0" err="1"/>
              <a:t>StandardId</a:t>
            </a:r>
            <a:r>
              <a:rPr dirty="0"/>
              <a:t>]</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solidFill>
                  <a:srgbClr val="0000FF"/>
                </a:solidFill>
              </a:rPr>
              <a:t>FROM</a:t>
            </a:r>
            <a:r>
              <a:rPr dirty="0"/>
              <a:t> [</a:t>
            </a:r>
            <a:r>
              <a:rPr dirty="0" err="1"/>
              <a:t>dbo</a:t>
            </a:r>
            <a:r>
              <a:rPr dirty="0"/>
              <a:t>].[Student] </a:t>
            </a:r>
            <a:r>
              <a:rPr dirty="0">
                <a:solidFill>
                  <a:srgbClr val="0000FF"/>
                </a:solidFill>
              </a:rPr>
              <a:t>AS</a:t>
            </a:r>
            <a:r>
              <a:rPr dirty="0"/>
              <a:t> [Extent1]</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solidFill>
                  <a:srgbClr val="0000FF"/>
                </a:solidFill>
              </a:rPr>
              <a:t>WHERE</a:t>
            </a:r>
            <a:r>
              <a:rPr dirty="0"/>
              <a:t> [Extent1].[</a:t>
            </a:r>
            <a:r>
              <a:rPr dirty="0" err="1"/>
              <a:t>StudentId</a:t>
            </a:r>
            <a:r>
              <a:rPr dirty="0"/>
              <a:t>] = @p0',N'@p0 int',@p0=1</a:t>
            </a:r>
          </a:p>
          <a:p>
            <a:pPr marL="0" lvl="7" indent="1600200" defTabSz="457200">
              <a:lnSpc>
                <a:spcPct val="120000"/>
              </a:lnSpc>
              <a:spcBef>
                <a:spcPts val="0"/>
              </a:spcBef>
              <a:buSzTx/>
              <a:buFontTx/>
              <a:buNone/>
              <a:defRPr sz="1500">
                <a:solidFill>
                  <a:srgbClr val="0000FF"/>
                </a:solidFill>
                <a:latin typeface="Courier New"/>
                <a:ea typeface="Courier New"/>
                <a:cs typeface="Courier New"/>
                <a:sym typeface="Courier New"/>
              </a:defRPr>
            </a:pPr>
            <a:r>
              <a:rPr dirty="0"/>
              <a:t>go</a:t>
            </a:r>
            <a:endParaRPr dirty="0">
              <a:solidFill>
                <a:srgbClr val="000000"/>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p>
            <a:pPr lvl="1">
              <a:defRPr b="1"/>
            </a:pPr>
            <a:r>
              <a:t>First / FirstOrdefault</a:t>
            </a:r>
          </a:p>
        </p:txBody>
      </p:sp>
      <p:sp>
        <p:nvSpPr>
          <p:cNvPr id="126" name="Content Placeholder 2"/>
          <p:cNvSpPr txBox="1">
            <a:spLocks noGrp="1"/>
          </p:cNvSpPr>
          <p:nvPr>
            <p:ph type="body" idx="1"/>
          </p:nvPr>
        </p:nvSpPr>
        <p:spPr>
          <a:prstGeom prst="rect">
            <a:avLst/>
          </a:prstGeom>
        </p:spPr>
        <p:txBody>
          <a:bodyPr>
            <a:normAutofit lnSpcReduction="10000"/>
          </a:bodyPr>
          <a:lstStyle/>
          <a:p>
            <a:pPr marL="0" lvl="3" indent="555498" defTabSz="370331">
              <a:lnSpc>
                <a:spcPct val="120000"/>
              </a:lnSpc>
              <a:spcBef>
                <a:spcPts val="0"/>
              </a:spcBef>
              <a:buSzTx/>
              <a:buFontTx/>
              <a:buNone/>
              <a:defRPr sz="1377">
                <a:latin typeface="Helvetica Neue"/>
                <a:ea typeface="Helvetica Neue"/>
                <a:cs typeface="Helvetica Neue"/>
                <a:sym typeface="Helvetica Neue"/>
              </a:defRPr>
            </a:pPr>
            <a:r>
              <a:rPr dirty="0"/>
              <a:t>LINQ Query Syntax:        </a:t>
            </a:r>
            <a:r>
              <a:rPr dirty="0" err="1">
                <a:solidFill>
                  <a:srgbClr val="0000FF"/>
                </a:solidFill>
              </a:rPr>
              <a:t>var</a:t>
            </a:r>
            <a:r>
              <a:rPr dirty="0"/>
              <a:t> student = (</a:t>
            </a:r>
            <a:r>
              <a:rPr dirty="0">
                <a:solidFill>
                  <a:srgbClr val="0000FF"/>
                </a:solidFill>
              </a:rPr>
              <a:t>from</a:t>
            </a:r>
            <a:r>
              <a:rPr dirty="0"/>
              <a:t> s </a:t>
            </a:r>
            <a:r>
              <a:rPr dirty="0">
                <a:solidFill>
                  <a:srgbClr val="0000FF"/>
                </a:solidFill>
              </a:rPr>
              <a:t>in</a:t>
            </a:r>
            <a:r>
              <a:rPr dirty="0"/>
              <a:t> </a:t>
            </a:r>
            <a:r>
              <a:rPr dirty="0" err="1"/>
              <a:t>ctx.Students</a:t>
            </a:r>
            <a:endParaRPr dirty="0"/>
          </a:p>
          <a:p>
            <a:pPr marL="0" lvl="6" indent="1110996"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                where </a:t>
            </a:r>
            <a:r>
              <a:rPr dirty="0" err="1"/>
              <a:t>s.StudentName</a:t>
            </a:r>
            <a:r>
              <a:rPr dirty="0"/>
              <a:t> == </a:t>
            </a:r>
            <a:r>
              <a:rPr dirty="0">
                <a:solidFill>
                  <a:srgbClr val="A31515"/>
                </a:solidFill>
              </a:rPr>
              <a:t>"Bill"</a:t>
            </a:r>
          </a:p>
          <a:p>
            <a:pPr marL="0" lvl="6" indent="1110996"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                select s).</a:t>
            </a:r>
            <a:r>
              <a:rPr dirty="0" err="1"/>
              <a:t>FirstOrDefault</a:t>
            </a:r>
            <a:r>
              <a:rPr dirty="0"/>
              <a:t>&lt;</a:t>
            </a:r>
            <a:r>
              <a:rPr dirty="0">
                <a:solidFill>
                  <a:srgbClr val="2B91AF"/>
                </a:solidFill>
              </a:rPr>
              <a:t>Student</a:t>
            </a:r>
            <a:r>
              <a:rPr dirty="0"/>
              <a:t>&gt;();</a:t>
            </a:r>
          </a:p>
          <a:p>
            <a:pPr marL="0" lvl="3" indent="555498"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sz="1377" dirty="0">
                <a:solidFill>
                  <a:srgbClr val="1E73B9"/>
                </a:solidFill>
                <a:latin typeface="Helvetica Neue"/>
                <a:ea typeface="Helvetica Neue"/>
                <a:cs typeface="Helvetica Neue"/>
                <a:sym typeface="Helvetica Neue"/>
              </a:rPr>
              <a:t>LINQ Method Syntax:      </a:t>
            </a:r>
            <a:r>
              <a:rPr dirty="0" err="1">
                <a:solidFill>
                  <a:srgbClr val="0000FF"/>
                </a:solidFill>
              </a:rPr>
              <a:t>var</a:t>
            </a:r>
            <a:r>
              <a:rPr dirty="0"/>
              <a:t> student = </a:t>
            </a:r>
            <a:r>
              <a:rPr dirty="0" err="1"/>
              <a:t>ctx.Students</a:t>
            </a:r>
            <a:endParaRPr dirty="0"/>
          </a:p>
          <a:p>
            <a:pPr marL="0" lvl="4" indent="740663"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                    .Where(s =&gt; </a:t>
            </a:r>
            <a:r>
              <a:rPr dirty="0" err="1"/>
              <a:t>s.StudentName</a:t>
            </a:r>
            <a:r>
              <a:rPr dirty="0"/>
              <a:t> == </a:t>
            </a:r>
            <a:r>
              <a:rPr dirty="0">
                <a:solidFill>
                  <a:srgbClr val="A31515"/>
                </a:solidFill>
              </a:rPr>
              <a:t>"Bill"</a:t>
            </a:r>
            <a:r>
              <a:rPr dirty="0"/>
              <a:t>)</a:t>
            </a:r>
          </a:p>
          <a:p>
            <a:pPr marL="0" lvl="4" indent="740663"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                    .</a:t>
            </a:r>
            <a:r>
              <a:rPr dirty="0" err="1"/>
              <a:t>FirstOrDefault</a:t>
            </a:r>
            <a:r>
              <a:rPr dirty="0"/>
              <a:t>&lt;</a:t>
            </a:r>
            <a:r>
              <a:rPr dirty="0">
                <a:solidFill>
                  <a:srgbClr val="2B91AF"/>
                </a:solidFill>
              </a:rPr>
              <a:t>Student</a:t>
            </a:r>
            <a:r>
              <a:rPr dirty="0"/>
              <a:t>&gt;();</a:t>
            </a:r>
          </a:p>
          <a:p>
            <a:pPr marL="0" lvl="3" indent="555498" defTabSz="370331">
              <a:lnSpc>
                <a:spcPct val="120000"/>
              </a:lnSpc>
              <a:spcBef>
                <a:spcPts val="0"/>
              </a:spcBef>
              <a:buSzTx/>
              <a:buFontTx/>
              <a:buNone/>
              <a:defRPr sz="1458">
                <a:latin typeface="Helvetica Neue"/>
                <a:ea typeface="Helvetica Neue"/>
                <a:cs typeface="Helvetica Neue"/>
                <a:sym typeface="Helvetica Neue"/>
              </a:defRPr>
            </a:pPr>
            <a:r>
              <a:rPr dirty="0"/>
              <a:t>EF 6 executes the following SQL query in the database for the above LINQ query:</a:t>
            </a:r>
          </a:p>
          <a:p>
            <a:pPr marL="0" lvl="5" indent="925830" defTabSz="370331">
              <a:lnSpc>
                <a:spcPct val="120000"/>
              </a:lnSpc>
              <a:spcBef>
                <a:spcPts val="0"/>
              </a:spcBef>
              <a:buSzTx/>
              <a:buFontTx/>
              <a:buNone/>
              <a:defRPr sz="1215">
                <a:solidFill>
                  <a:srgbClr val="0000FF"/>
                </a:solidFill>
                <a:latin typeface="Courier New"/>
                <a:ea typeface="Courier New"/>
                <a:cs typeface="Courier New"/>
                <a:sym typeface="Courier New"/>
              </a:defRPr>
            </a:pPr>
            <a:r>
              <a:rPr dirty="0"/>
              <a:t>SELECT</a:t>
            </a:r>
            <a:r>
              <a:rPr dirty="0">
                <a:solidFill>
                  <a:srgbClr val="000000"/>
                </a:solidFill>
              </a:rPr>
              <a:t> </a:t>
            </a:r>
            <a:r>
              <a:rPr dirty="0"/>
              <a:t>TOP</a:t>
            </a:r>
            <a:r>
              <a:rPr dirty="0">
                <a:solidFill>
                  <a:srgbClr val="000000"/>
                </a:solidFill>
              </a:rPr>
              <a:t> (1) </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[Extent1].[</a:t>
            </a:r>
            <a:r>
              <a:rPr dirty="0" err="1"/>
              <a:t>StudentID</a:t>
            </a:r>
            <a:r>
              <a:rPr dirty="0"/>
              <a:t>] </a:t>
            </a:r>
            <a:r>
              <a:rPr dirty="0">
                <a:solidFill>
                  <a:srgbClr val="0000FF"/>
                </a:solidFill>
              </a:rPr>
              <a:t>AS</a:t>
            </a:r>
            <a:r>
              <a:rPr dirty="0"/>
              <a:t> [</a:t>
            </a:r>
            <a:r>
              <a:rPr dirty="0" err="1"/>
              <a:t>StudentID</a:t>
            </a:r>
            <a:r>
              <a:rPr dirty="0"/>
              <a:t>], </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[Extent1].[</a:t>
            </a:r>
            <a:r>
              <a:rPr dirty="0" err="1"/>
              <a:t>StudentName</a:t>
            </a:r>
            <a:r>
              <a:rPr dirty="0"/>
              <a:t>] </a:t>
            </a:r>
            <a:r>
              <a:rPr dirty="0">
                <a:solidFill>
                  <a:srgbClr val="0000FF"/>
                </a:solidFill>
              </a:rPr>
              <a:t>AS</a:t>
            </a:r>
            <a:r>
              <a:rPr dirty="0"/>
              <a:t> [</a:t>
            </a:r>
            <a:r>
              <a:rPr dirty="0" err="1"/>
              <a:t>StudentName</a:t>
            </a:r>
            <a:r>
              <a:rPr dirty="0"/>
              <a:t>], </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[Extent1].[</a:t>
            </a:r>
            <a:r>
              <a:rPr dirty="0" err="1"/>
              <a:t>StandardId</a:t>
            </a:r>
            <a:r>
              <a:rPr dirty="0"/>
              <a:t>] </a:t>
            </a:r>
            <a:r>
              <a:rPr dirty="0">
                <a:solidFill>
                  <a:srgbClr val="0000FF"/>
                </a:solidFill>
              </a:rPr>
              <a:t>AS</a:t>
            </a:r>
            <a:r>
              <a:rPr dirty="0"/>
              <a:t> [</a:t>
            </a:r>
            <a:r>
              <a:rPr dirty="0" err="1"/>
              <a:t>StandardId</a:t>
            </a:r>
            <a:r>
              <a:rPr dirty="0"/>
              <a:t>]</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solidFill>
                  <a:srgbClr val="0000FF"/>
                </a:solidFill>
              </a:rPr>
              <a:t>FROM</a:t>
            </a:r>
            <a:r>
              <a:rPr dirty="0"/>
              <a:t> [</a:t>
            </a:r>
            <a:r>
              <a:rPr dirty="0" err="1"/>
              <a:t>dbo</a:t>
            </a:r>
            <a:r>
              <a:rPr dirty="0"/>
              <a:t>].[Student] </a:t>
            </a:r>
            <a:r>
              <a:rPr dirty="0">
                <a:solidFill>
                  <a:srgbClr val="0000FF"/>
                </a:solidFill>
              </a:rPr>
              <a:t>AS</a:t>
            </a:r>
            <a:r>
              <a:rPr dirty="0"/>
              <a:t> [Extent1]</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solidFill>
                  <a:srgbClr val="0000FF"/>
                </a:solidFill>
              </a:rPr>
              <a:t>WHERE</a:t>
            </a:r>
            <a:r>
              <a:rPr dirty="0"/>
              <a:t> </a:t>
            </a:r>
            <a:r>
              <a:rPr dirty="0">
                <a:solidFill>
                  <a:srgbClr val="A31515"/>
                </a:solidFill>
              </a:rPr>
              <a:t>'Bill'</a:t>
            </a:r>
            <a:r>
              <a:rPr dirty="0"/>
              <a:t> = [Extent1].[</a:t>
            </a:r>
            <a:r>
              <a:rPr dirty="0" err="1"/>
              <a:t>StudentName</a:t>
            </a:r>
            <a:r>
              <a:rPr dirty="0"/>
              <a:t>]</a:t>
            </a:r>
          </a:p>
          <a:p>
            <a:pPr marL="0" lvl="3" indent="555498" defTabSz="370331">
              <a:lnSpc>
                <a:spcPct val="120000"/>
              </a:lnSpc>
              <a:spcBef>
                <a:spcPts val="0"/>
              </a:spcBef>
              <a:buSzTx/>
              <a:buFontTx/>
              <a:buNone/>
              <a:defRPr sz="1377">
                <a:latin typeface="Helvetica Neue"/>
                <a:ea typeface="Helvetica Neue"/>
                <a:cs typeface="Helvetica Neue"/>
                <a:sym typeface="Helvetica Neue"/>
              </a:defRPr>
            </a:pPr>
            <a:r>
              <a:rPr dirty="0"/>
              <a:t>EF Core executes the following query in the database</a:t>
            </a:r>
          </a:p>
          <a:p>
            <a:pPr marL="0" lvl="5" indent="925830" defTabSz="370331">
              <a:lnSpc>
                <a:spcPct val="120000"/>
              </a:lnSpc>
              <a:spcBef>
                <a:spcPts val="0"/>
              </a:spcBef>
              <a:buSzTx/>
              <a:buFontTx/>
              <a:buNone/>
              <a:defRPr sz="1215">
                <a:solidFill>
                  <a:srgbClr val="0000FF"/>
                </a:solidFill>
                <a:latin typeface="Courier New"/>
                <a:ea typeface="Courier New"/>
                <a:cs typeface="Courier New"/>
                <a:sym typeface="Courier New"/>
              </a:defRPr>
            </a:pPr>
            <a:r>
              <a:rPr dirty="0"/>
              <a:t>SELECT</a:t>
            </a:r>
            <a:r>
              <a:rPr dirty="0">
                <a:solidFill>
                  <a:srgbClr val="000000"/>
                </a:solidFill>
              </a:rPr>
              <a:t> </a:t>
            </a:r>
            <a:r>
              <a:rPr dirty="0"/>
              <a:t>TOP</a:t>
            </a:r>
            <a:r>
              <a:rPr dirty="0">
                <a:solidFill>
                  <a:srgbClr val="000000"/>
                </a:solidFill>
              </a:rPr>
              <a:t> (1) </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[s].[</a:t>
            </a:r>
            <a:r>
              <a:rPr dirty="0" err="1"/>
              <a:t>StudentId</a:t>
            </a:r>
            <a:r>
              <a:rPr dirty="0"/>
              <a:t>], [s].[</a:t>
            </a:r>
            <a:r>
              <a:rPr dirty="0" err="1"/>
              <a:t>DoB</a:t>
            </a:r>
            <a:r>
              <a:rPr dirty="0"/>
              <a:t>], [s].[</a:t>
            </a:r>
            <a:r>
              <a:rPr dirty="0" err="1"/>
              <a:t>FirstName</a:t>
            </a:r>
            <a:r>
              <a:rPr dirty="0"/>
              <a:t>], [s].[</a:t>
            </a:r>
            <a:r>
              <a:rPr dirty="0" err="1"/>
              <a:t>GradeId</a:t>
            </a:r>
            <a:r>
              <a:rPr dirty="0"/>
              <a:t>], </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t>[s].[</a:t>
            </a:r>
            <a:r>
              <a:rPr dirty="0" err="1"/>
              <a:t>LastName</a:t>
            </a:r>
            <a:r>
              <a:rPr dirty="0"/>
              <a:t>], [s].[</a:t>
            </a:r>
            <a:r>
              <a:rPr dirty="0" err="1"/>
              <a:t>MiddleName</a:t>
            </a:r>
            <a:r>
              <a:rPr dirty="0"/>
              <a:t>]</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solidFill>
                  <a:srgbClr val="0000FF"/>
                </a:solidFill>
              </a:rPr>
              <a:t>FROM</a:t>
            </a:r>
            <a:r>
              <a:rPr dirty="0"/>
              <a:t> [Students] AS [s]</a:t>
            </a:r>
          </a:p>
          <a:p>
            <a:pPr marL="0" lvl="5" indent="925830" defTabSz="370331">
              <a:lnSpc>
                <a:spcPct val="120000"/>
              </a:lnSpc>
              <a:spcBef>
                <a:spcPts val="0"/>
              </a:spcBef>
              <a:buSzTx/>
              <a:buFontTx/>
              <a:buNone/>
              <a:defRPr sz="1215">
                <a:solidFill>
                  <a:srgbClr val="000000"/>
                </a:solidFill>
                <a:latin typeface="Courier New"/>
                <a:ea typeface="Courier New"/>
                <a:cs typeface="Courier New"/>
                <a:sym typeface="Courier New"/>
              </a:defRPr>
            </a:pPr>
            <a:r>
              <a:rPr dirty="0">
                <a:solidFill>
                  <a:srgbClr val="0000FF"/>
                </a:solidFill>
              </a:rPr>
              <a:t>WHERE</a:t>
            </a:r>
            <a:r>
              <a:rPr dirty="0"/>
              <a:t> [s].[</a:t>
            </a:r>
            <a:r>
              <a:rPr dirty="0" err="1"/>
              <a:t>FirstName</a:t>
            </a:r>
            <a:r>
              <a:rPr dirty="0"/>
              <a:t>] = </a:t>
            </a:r>
            <a:r>
              <a:rPr dirty="0" err="1"/>
              <a:t>N'Bill</a:t>
            </a:r>
            <a:r>
              <a:rPr dirty="0"/>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prstGeom prst="rect">
            <a:avLst/>
          </a:prstGeom>
        </p:spPr>
        <p:txBody>
          <a:bodyPr/>
          <a:lstStyle/>
          <a:p>
            <a:pPr lvl="1">
              <a:defRPr b="1"/>
            </a:pPr>
            <a:r>
              <a:t>parametrized query</a:t>
            </a:r>
          </a:p>
        </p:txBody>
      </p:sp>
      <p:sp>
        <p:nvSpPr>
          <p:cNvPr id="129" name="Content Placeholder 2"/>
          <p:cNvSpPr txBox="1">
            <a:spLocks noGrp="1"/>
          </p:cNvSpPr>
          <p:nvPr>
            <p:ph type="body" idx="1"/>
          </p:nvPr>
        </p:nvSpPr>
        <p:spPr>
          <a:prstGeom prst="rect">
            <a:avLst/>
          </a:prstGeom>
        </p:spPr>
        <p:txBody>
          <a:bodyPr>
            <a:normAutofit/>
          </a:bodyPr>
          <a:lstStyle/>
          <a:p>
            <a:pPr marL="170447" indent="-170447" defTabSz="457200">
              <a:lnSpc>
                <a:spcPct val="120000"/>
              </a:lnSpc>
              <a:spcBef>
                <a:spcPts val="0"/>
              </a:spcBef>
              <a:buFontTx/>
              <a:defRPr sz="1700">
                <a:latin typeface="Helvetica Neue"/>
                <a:ea typeface="Helvetica Neue"/>
                <a:cs typeface="Helvetica Neue"/>
                <a:sym typeface="Helvetica Neue"/>
              </a:defRPr>
            </a:pPr>
            <a:r>
              <a:rPr dirty="0"/>
              <a:t>EF builds and executes a parameterized query in the database if the LINQ-to-Entities query uses parameters, such as below:</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solidFill>
                  <a:srgbClr val="0000FF"/>
                </a:solidFill>
              </a:rPr>
              <a:t>string</a:t>
            </a:r>
            <a:r>
              <a:rPr dirty="0"/>
              <a:t> name = </a:t>
            </a:r>
            <a:r>
              <a:rPr dirty="0">
                <a:solidFill>
                  <a:srgbClr val="A31515"/>
                </a:solidFill>
              </a:rPr>
              <a:t>"Bill"</a:t>
            </a:r>
            <a:r>
              <a:rPr dirty="0"/>
              <a:t>;</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var</a:t>
            </a:r>
            <a:r>
              <a:rPr dirty="0"/>
              <a:t> student = </a:t>
            </a:r>
            <a:r>
              <a:rPr dirty="0" err="1"/>
              <a:t>ctx.Students</a:t>
            </a:r>
            <a:endParaRPr dirty="0"/>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.Where(s =&gt; </a:t>
            </a:r>
            <a:r>
              <a:rPr dirty="0" err="1"/>
              <a:t>s.StudentName</a:t>
            </a:r>
            <a:r>
              <a:rPr dirty="0"/>
              <a:t> == name)</a:t>
            </a:r>
          </a:p>
          <a:p>
            <a:pPr marL="0" lvl="7" indent="1600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t>FirstOrDefault</a:t>
            </a:r>
            <a:r>
              <a:rPr dirty="0"/>
              <a:t>&lt;</a:t>
            </a:r>
            <a:r>
              <a:rPr dirty="0">
                <a:solidFill>
                  <a:srgbClr val="2B91AF"/>
                </a:solidFill>
              </a:rPr>
              <a:t>Student</a:t>
            </a:r>
            <a:r>
              <a:rPr dirty="0"/>
              <a:t>&gt;();</a:t>
            </a:r>
          </a:p>
          <a:p>
            <a:pPr marL="180473" indent="-180473" defTabSz="457200">
              <a:lnSpc>
                <a:spcPct val="120000"/>
              </a:lnSpc>
              <a:spcBef>
                <a:spcPts val="0"/>
              </a:spcBef>
              <a:buFontTx/>
              <a:defRPr sz="1800">
                <a:latin typeface="Helvetica Neue"/>
                <a:ea typeface="Helvetica Neue"/>
                <a:cs typeface="Helvetica Neue"/>
                <a:sym typeface="Helvetica Neue"/>
              </a:defRPr>
            </a:pPr>
            <a:r>
              <a:rPr dirty="0"/>
              <a:t>The above query will result into the following SQL query in EF 6:</a:t>
            </a:r>
          </a:p>
          <a:p>
            <a:pPr marL="0" lvl="2" indent="457200" defTabSz="457200">
              <a:lnSpc>
                <a:spcPct val="120000"/>
              </a:lnSpc>
              <a:spcBef>
                <a:spcPts val="0"/>
              </a:spcBef>
              <a:buSzTx/>
              <a:buFontTx/>
              <a:buNone/>
              <a:defRPr sz="1500">
                <a:solidFill>
                  <a:srgbClr val="0000FF"/>
                </a:solidFill>
                <a:latin typeface="Courier New"/>
                <a:ea typeface="Courier New"/>
                <a:cs typeface="Courier New"/>
                <a:sym typeface="Courier New"/>
              </a:defRPr>
            </a:pPr>
            <a:r>
              <a:rPr dirty="0"/>
              <a:t>SELECT</a:t>
            </a:r>
            <a:r>
              <a:rPr dirty="0">
                <a:solidFill>
                  <a:srgbClr val="000000"/>
                </a:solidFill>
              </a:rPr>
              <a:t> </a:t>
            </a:r>
            <a:r>
              <a:rPr dirty="0"/>
              <a:t>TOP</a:t>
            </a:r>
            <a:r>
              <a:rPr dirty="0">
                <a:solidFill>
                  <a:srgbClr val="000000"/>
                </a:solidFill>
              </a:rPr>
              <a:t> (1) </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[Extent1].[</a:t>
            </a:r>
            <a:r>
              <a:rPr dirty="0" err="1"/>
              <a:t>StudentId</a:t>
            </a:r>
            <a:r>
              <a:rPr dirty="0"/>
              <a:t>] AS [</a:t>
            </a:r>
            <a:r>
              <a:rPr dirty="0" err="1"/>
              <a:t>StudentId</a:t>
            </a:r>
            <a:r>
              <a:rPr dirty="0"/>
              <a:t>], </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[Extent1].[Name] AS [Name]</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solidFill>
                  <a:srgbClr val="0000FF"/>
                </a:solidFill>
              </a:rPr>
              <a:t>FROM</a:t>
            </a:r>
            <a:r>
              <a:rPr dirty="0"/>
              <a:t> [</a:t>
            </a:r>
            <a:r>
              <a:rPr dirty="0" err="1"/>
              <a:t>dbo</a:t>
            </a:r>
            <a:r>
              <a:rPr dirty="0"/>
              <a:t>].[Student] </a:t>
            </a:r>
            <a:r>
              <a:rPr dirty="0">
                <a:solidFill>
                  <a:srgbClr val="0000FF"/>
                </a:solidFill>
              </a:rPr>
              <a:t>AS</a:t>
            </a:r>
            <a:r>
              <a:rPr dirty="0"/>
              <a:t> [Extent1]</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solidFill>
                  <a:srgbClr val="0000FF"/>
                </a:solidFill>
              </a:rPr>
              <a:t>WHERE</a:t>
            </a:r>
            <a:r>
              <a:rPr dirty="0"/>
              <a:t> ([Extent1].[Name] = @p__linq__0) OR </a:t>
            </a:r>
            <a:r>
              <a:rPr b="1" dirty="0"/>
              <a:t>(([Extent1].[Name] IS NULL) </a:t>
            </a:r>
          </a:p>
          <a:p>
            <a:pPr marL="0" lvl="2" indent="4572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b="1" dirty="0"/>
              <a:t>         AND (@p__linq__0 IS NULL))</a:t>
            </a:r>
            <a:r>
              <a:rPr dirty="0"/>
              <a:t>',N'@p__linq__0 </a:t>
            </a:r>
            <a:r>
              <a:rPr dirty="0" err="1"/>
              <a:t>nvarchar</a:t>
            </a:r>
            <a:r>
              <a:rPr dirty="0"/>
              <a:t>(4000)',@p__linq__0=</a:t>
            </a:r>
            <a:r>
              <a:rPr dirty="0" err="1"/>
              <a:t>N'Bill</a:t>
            </a:r>
            <a:r>
              <a:rPr dirty="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prstGeom prst="rect">
            <a:avLst/>
          </a:prstGeom>
        </p:spPr>
        <p:txBody>
          <a:bodyPr/>
          <a:lstStyle/>
          <a:p>
            <a:pPr lvl="1">
              <a:defRPr b="1"/>
            </a:pPr>
            <a:r>
              <a:t>Ordering</a:t>
            </a:r>
          </a:p>
        </p:txBody>
      </p:sp>
      <p:sp>
        <p:nvSpPr>
          <p:cNvPr id="132" name="Content Placeholder 2"/>
          <p:cNvSpPr txBox="1">
            <a:spLocks noGrp="1"/>
          </p:cNvSpPr>
          <p:nvPr>
            <p:ph type="body" idx="1"/>
          </p:nvPr>
        </p:nvSpPr>
        <p:spPr>
          <a:prstGeom prst="rect">
            <a:avLst/>
          </a:prstGeom>
        </p:spPr>
        <p:txBody>
          <a:bodyPr>
            <a:normAutofit/>
          </a:bodyPr>
          <a:lstStyle/>
          <a:p>
            <a:pPr marL="150394" indent="-150394" defTabSz="457200">
              <a:lnSpc>
                <a:spcPct val="120000"/>
              </a:lnSpc>
              <a:spcBef>
                <a:spcPts val="0"/>
              </a:spcBef>
              <a:buFontTx/>
              <a:defRPr sz="1800">
                <a:latin typeface="Helvetica Neue"/>
                <a:ea typeface="Helvetica Neue"/>
                <a:cs typeface="Helvetica Neue"/>
                <a:sym typeface="Helvetica Neue"/>
              </a:defRPr>
            </a:pPr>
            <a:r>
              <a:rPr dirty="0"/>
              <a:t>Use the </a:t>
            </a:r>
            <a:r>
              <a:rPr dirty="0" err="1"/>
              <a:t>OrderBy</a:t>
            </a:r>
            <a:r>
              <a:rPr dirty="0"/>
              <a:t> operator with ascending/descending keywords in LINQ query syntax to get the sorted entity list.</a:t>
            </a:r>
          </a:p>
          <a:p>
            <a:pPr marL="0" lvl="5" indent="11430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students = </a:t>
            </a:r>
            <a:r>
              <a:rPr dirty="0">
                <a:solidFill>
                  <a:srgbClr val="0000FF"/>
                </a:solidFill>
              </a:rPr>
              <a:t>from</a:t>
            </a:r>
            <a:r>
              <a:rPr dirty="0"/>
              <a:t> s </a:t>
            </a:r>
            <a:r>
              <a:rPr dirty="0">
                <a:solidFill>
                  <a:srgbClr val="0000FF"/>
                </a:solidFill>
              </a:rPr>
              <a:t>in</a:t>
            </a:r>
            <a:r>
              <a:rPr dirty="0"/>
              <a:t> </a:t>
            </a:r>
            <a:r>
              <a:rPr dirty="0" err="1"/>
              <a:t>ctx.Students</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orderby</a:t>
            </a:r>
            <a:r>
              <a:rPr dirty="0"/>
              <a:t> </a:t>
            </a:r>
            <a:r>
              <a:rPr dirty="0" err="1"/>
              <a:t>s.StudentName</a:t>
            </a:r>
            <a:r>
              <a:rPr dirty="0"/>
              <a:t> ascending</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a:solidFill>
                  <a:srgbClr val="0000FF"/>
                </a:solidFill>
              </a:rPr>
              <a:t>select</a:t>
            </a:r>
            <a:r>
              <a:rPr dirty="0"/>
              <a:t> s;</a:t>
            </a:r>
          </a:p>
          <a:p>
            <a:pPr marL="0" indent="0" defTabSz="457200">
              <a:lnSpc>
                <a:spcPct val="120000"/>
              </a:lnSpc>
              <a:spcBef>
                <a:spcPts val="0"/>
              </a:spcBef>
              <a:buSzTx/>
              <a:buFontTx/>
              <a:buNone/>
              <a:defRPr sz="1800">
                <a:latin typeface="Helvetica Neue"/>
                <a:ea typeface="Helvetica Neue"/>
                <a:cs typeface="Helvetica Neue"/>
                <a:sym typeface="Helvetica Neue"/>
              </a:defRPr>
            </a:pPr>
            <a:r>
              <a:rPr dirty="0"/>
              <a:t>Use the </a:t>
            </a:r>
            <a:r>
              <a:rPr dirty="0" err="1"/>
              <a:t>OrderBy</a:t>
            </a:r>
            <a:r>
              <a:rPr dirty="0"/>
              <a:t> or </a:t>
            </a:r>
            <a:r>
              <a:rPr dirty="0" err="1"/>
              <a:t>OrderByDescending</a:t>
            </a:r>
            <a:r>
              <a:rPr dirty="0"/>
              <a:t> method to get the sorted entity list.</a:t>
            </a:r>
          </a:p>
          <a:p>
            <a:pPr marL="0" indent="0" defTabSz="457200">
              <a:lnSpc>
                <a:spcPct val="120000"/>
              </a:lnSpc>
              <a:spcBef>
                <a:spcPts val="0"/>
              </a:spcBef>
              <a:buSzTx/>
              <a:buFontTx/>
              <a:buNone/>
              <a:defRPr sz="1800">
                <a:latin typeface="Helvetica Neue"/>
                <a:ea typeface="Helvetica Neue"/>
                <a:cs typeface="Helvetica Neue"/>
                <a:sym typeface="Helvetica Neue"/>
              </a:defRPr>
            </a:pPr>
            <a:endParaRPr dirty="0"/>
          </a:p>
          <a:p>
            <a:pPr marL="0" lvl="5" indent="11430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students = </a:t>
            </a:r>
            <a:r>
              <a:rPr dirty="0" err="1"/>
              <a:t>ctx.Students.OrderBy</a:t>
            </a:r>
            <a:r>
              <a:rPr dirty="0"/>
              <a:t>(s =&gt; </a:t>
            </a:r>
            <a:r>
              <a:rPr dirty="0" err="1"/>
              <a:t>s.StudentName</a:t>
            </a:r>
            <a:r>
              <a:rPr dirty="0"/>
              <a:t>).</a:t>
            </a:r>
            <a:r>
              <a:rPr dirty="0" err="1"/>
              <a:t>ToList</a:t>
            </a:r>
            <a:r>
              <a:rPr dirty="0"/>
              <a:t>();</a:t>
            </a:r>
          </a:p>
          <a:p>
            <a:pPr marL="0" lvl="1" indent="228600" defTabSz="457200">
              <a:lnSpc>
                <a:spcPct val="120000"/>
              </a:lnSpc>
              <a:spcBef>
                <a:spcPts val="0"/>
              </a:spcBef>
              <a:buSzTx/>
              <a:buFontTx/>
              <a:buNone/>
              <a:defRPr sz="1500">
                <a:solidFill>
                  <a:srgbClr val="008000"/>
                </a:solidFill>
                <a:latin typeface="Courier New"/>
                <a:ea typeface="Courier New"/>
                <a:cs typeface="Courier New"/>
                <a:sym typeface="Courier New"/>
              </a:defRPr>
            </a:pPr>
            <a:r>
              <a:rPr dirty="0">
                <a:solidFill>
                  <a:srgbClr val="000000"/>
                </a:solidFill>
              </a:rPr>
              <a:t>        </a:t>
            </a:r>
            <a:r>
              <a:rPr dirty="0"/>
              <a:t>// or descending order </a:t>
            </a:r>
            <a:r>
              <a:rPr dirty="0">
                <a:solidFill>
                  <a:srgbClr val="000000"/>
                </a:solidFill>
              </a:rPr>
              <a:t> </a:t>
            </a:r>
          </a:p>
          <a:p>
            <a:pPr marL="0" lvl="1" indent="2286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var</a:t>
            </a:r>
            <a:r>
              <a:rPr dirty="0"/>
              <a:t>  </a:t>
            </a:r>
            <a:r>
              <a:rPr dirty="0" err="1"/>
              <a:t>descStudents</a:t>
            </a:r>
            <a:r>
              <a:rPr dirty="0"/>
              <a:t> = </a:t>
            </a:r>
            <a:r>
              <a:rPr dirty="0" err="1"/>
              <a:t>ctx.Students.OrderByDescending</a:t>
            </a:r>
            <a:r>
              <a:rPr dirty="0"/>
              <a:t>(s =&gt; </a:t>
            </a:r>
            <a:r>
              <a:rPr dirty="0" err="1"/>
              <a:t>s.StudentName</a:t>
            </a:r>
            <a:r>
              <a:rPr dirty="0"/>
              <a:t>).</a:t>
            </a:r>
            <a:r>
              <a:rPr dirty="0" err="1"/>
              <a:t>ToList</a:t>
            </a:r>
            <a:r>
              <a:rPr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lstStyle/>
          <a:p>
            <a:pPr lvl="1">
              <a:defRPr b="1"/>
            </a:pPr>
            <a:r>
              <a:t>Database initialization</a:t>
            </a:r>
          </a:p>
        </p:txBody>
      </p:sp>
      <p:sp>
        <p:nvSpPr>
          <p:cNvPr id="81" name="Content Placeholder 2"/>
          <p:cNvSpPr txBox="1">
            <a:spLocks noGrp="1"/>
          </p:cNvSpPr>
          <p:nvPr>
            <p:ph type="body" idx="1"/>
          </p:nvPr>
        </p:nvSpPr>
        <p:spPr>
          <a:prstGeom prst="rect">
            <a:avLst/>
          </a:prstGeom>
        </p:spPr>
        <p:txBody>
          <a:bodyPr>
            <a:normAutofit fontScale="92500"/>
          </a:bodyPr>
          <a:lstStyle/>
          <a:p>
            <a:pPr marL="0" indent="0" defTabSz="429768">
              <a:lnSpc>
                <a:spcPct val="120000"/>
              </a:lnSpc>
              <a:spcBef>
                <a:spcPts val="0"/>
              </a:spcBef>
              <a:buSzTx/>
              <a:buFontTx/>
              <a:buNone/>
              <a:defRPr sz="1786">
                <a:latin typeface="Lucida Grande"/>
                <a:ea typeface="Lucida Grande"/>
                <a:cs typeface="Lucida Grande"/>
                <a:sym typeface="Lucida Grande"/>
              </a:defRPr>
            </a:pPr>
            <a:r>
              <a:rPr dirty="0"/>
              <a:t>There are four different database initialization strategies in EF 6 Code-First:</a:t>
            </a:r>
          </a:p>
          <a:p>
            <a:pPr marL="238759" indent="-238759" defTabSz="429768">
              <a:lnSpc>
                <a:spcPct val="120000"/>
              </a:lnSpc>
              <a:spcBef>
                <a:spcPts val="0"/>
              </a:spcBef>
              <a:buFontTx/>
              <a:buAutoNum type="arabicPeriod"/>
              <a:defRPr sz="1786">
                <a:latin typeface="Lucida Grande"/>
                <a:ea typeface="Lucida Grande"/>
                <a:cs typeface="Lucida Grande"/>
                <a:sym typeface="Lucida Grande"/>
              </a:defRPr>
            </a:pPr>
            <a:r>
              <a:rPr dirty="0"/>
              <a:t> </a:t>
            </a:r>
            <a:r>
              <a:rPr b="1" dirty="0"/>
              <a:t>	</a:t>
            </a:r>
            <a:r>
              <a:rPr b="1" dirty="0" err="1"/>
              <a:t>CreateDatabaseIfNotExists</a:t>
            </a:r>
            <a:r>
              <a:rPr b="1" dirty="0"/>
              <a:t>:</a:t>
            </a:r>
            <a:r>
              <a:rPr dirty="0"/>
              <a:t> This is the </a:t>
            </a:r>
            <a:r>
              <a:rPr b="1" dirty="0"/>
              <a:t>default</a:t>
            </a:r>
            <a:r>
              <a:rPr dirty="0"/>
              <a:t> initializer. As the name suggests, it will create the database if none exists as per the configuration. However, if you change the model class and then run the application with this initializer, then it will throw an exception.</a:t>
            </a:r>
          </a:p>
          <a:p>
            <a:pPr marL="238759" indent="-238759" defTabSz="429768">
              <a:lnSpc>
                <a:spcPct val="120000"/>
              </a:lnSpc>
              <a:spcBef>
                <a:spcPts val="0"/>
              </a:spcBef>
              <a:buFontTx/>
              <a:buAutoNum type="arabicPeriod"/>
              <a:defRPr sz="1786">
                <a:latin typeface="Lucida Grande"/>
                <a:ea typeface="Lucida Grande"/>
                <a:cs typeface="Lucida Grande"/>
                <a:sym typeface="Lucida Grande"/>
              </a:defRPr>
            </a:pPr>
            <a:r>
              <a:rPr dirty="0"/>
              <a:t>   </a:t>
            </a:r>
            <a:r>
              <a:rPr b="1" dirty="0" err="1"/>
              <a:t>DropCreateDatabaseIfModelChanges</a:t>
            </a:r>
            <a:r>
              <a:rPr b="1" dirty="0"/>
              <a:t>:</a:t>
            </a:r>
            <a:r>
              <a:rPr dirty="0"/>
              <a:t> This initializer drops an existing database and creates a new database, if your model classes (entity classes) have been changed. So, you don't have to worry about maintaining your database schema, when your model classes change.</a:t>
            </a:r>
          </a:p>
          <a:p>
            <a:pPr marL="238759" indent="-238759" defTabSz="429768">
              <a:lnSpc>
                <a:spcPct val="120000"/>
              </a:lnSpc>
              <a:spcBef>
                <a:spcPts val="0"/>
              </a:spcBef>
              <a:buFontTx/>
              <a:buAutoNum type="arabicPeriod"/>
              <a:defRPr sz="1786">
                <a:latin typeface="Lucida Grande"/>
                <a:ea typeface="Lucida Grande"/>
                <a:cs typeface="Lucida Grande"/>
                <a:sym typeface="Lucida Grande"/>
              </a:defRPr>
            </a:pPr>
            <a:r>
              <a:rPr dirty="0"/>
              <a:t>   </a:t>
            </a:r>
            <a:r>
              <a:rPr b="1" dirty="0" err="1"/>
              <a:t>DropCreateDatabaseAlways</a:t>
            </a:r>
            <a:r>
              <a:rPr b="1" dirty="0"/>
              <a:t>:</a:t>
            </a:r>
            <a:r>
              <a:rPr dirty="0"/>
              <a:t> As the name suggests, this initializer drops an existing database every time you run the application, irrespective of whether your model classes have changed or not. This will be useful when you want a fresh database every time you run the application, for example when you are developing the application.</a:t>
            </a:r>
          </a:p>
          <a:p>
            <a:pPr marL="238759" indent="-238759" defTabSz="429768">
              <a:lnSpc>
                <a:spcPct val="120000"/>
              </a:lnSpc>
              <a:spcBef>
                <a:spcPts val="0"/>
              </a:spcBef>
              <a:buFontTx/>
              <a:buAutoNum type="arabicPeriod"/>
              <a:defRPr sz="1786">
                <a:latin typeface="Lucida Grande"/>
                <a:ea typeface="Lucida Grande"/>
                <a:cs typeface="Lucida Grande"/>
                <a:sym typeface="Lucida Grande"/>
              </a:defRPr>
            </a:pPr>
            <a:r>
              <a:rPr dirty="0"/>
              <a:t>   </a:t>
            </a:r>
            <a:r>
              <a:rPr b="1" dirty="0" err="1"/>
              <a:t>CustomDB</a:t>
            </a:r>
            <a:r>
              <a:rPr b="1" dirty="0"/>
              <a:t> Initializer:</a:t>
            </a:r>
            <a:r>
              <a:rPr dirty="0"/>
              <a:t> You can also create your own custom initializer, if the above do not satisfy your requirements or you want to do some other process that initializes the database using the above initializer.</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prstGeom prst="rect">
            <a:avLst/>
          </a:prstGeom>
        </p:spPr>
        <p:txBody>
          <a:bodyPr/>
          <a:lstStyle/>
          <a:p>
            <a:pPr lvl="1">
              <a:defRPr b="1"/>
            </a:pPr>
            <a:r>
              <a:t>Anonymous object result</a:t>
            </a:r>
          </a:p>
        </p:txBody>
      </p:sp>
      <p:sp>
        <p:nvSpPr>
          <p:cNvPr id="135" name="Content Placeholder 2"/>
          <p:cNvSpPr txBox="1">
            <a:spLocks noGrp="1"/>
          </p:cNvSpPr>
          <p:nvPr>
            <p:ph type="body" idx="1"/>
          </p:nvPr>
        </p:nvSpPr>
        <p:spPr>
          <a:prstGeom prst="rect">
            <a:avLst/>
          </a:prstGeom>
        </p:spPr>
        <p:txBody>
          <a:bodyPr>
            <a:normAutofit lnSpcReduction="10000"/>
          </a:bodyPr>
          <a:lstStyle/>
          <a:p>
            <a:pPr marL="180473" indent="-180473" defTabSz="457200">
              <a:lnSpc>
                <a:spcPct val="120000"/>
              </a:lnSpc>
              <a:spcBef>
                <a:spcPts val="0"/>
              </a:spcBef>
              <a:buFontTx/>
              <a:defRPr sz="1800">
                <a:latin typeface="Helvetica Neue"/>
                <a:ea typeface="Helvetica Neue"/>
                <a:cs typeface="Helvetica Neue"/>
                <a:sym typeface="Helvetica Neue"/>
              </a:defRPr>
            </a:pPr>
            <a:r>
              <a:rPr dirty="0"/>
              <a:t>LINQ-to-Entities queries do not always have to return entity objects. We may choose some of the properties of an entity as a result.</a:t>
            </a:r>
          </a:p>
          <a:p>
            <a:pPr marL="180473" indent="-180473" defTabSz="457200">
              <a:lnSpc>
                <a:spcPct val="120000"/>
              </a:lnSpc>
              <a:spcBef>
                <a:spcPts val="0"/>
              </a:spcBef>
              <a:buFontTx/>
              <a:defRPr sz="1800">
                <a:latin typeface="Helvetica Neue"/>
                <a:ea typeface="Helvetica Neue"/>
                <a:cs typeface="Helvetica Neue"/>
                <a:sym typeface="Helvetica Neue"/>
              </a:defRPr>
            </a:pPr>
            <a:r>
              <a:rPr dirty="0" err="1" smtClean="0"/>
              <a:t>Linq</a:t>
            </a:r>
            <a:r>
              <a:rPr lang="en-US" dirty="0" smtClean="0"/>
              <a:t> </a:t>
            </a:r>
            <a:r>
              <a:rPr dirty="0" smtClean="0"/>
              <a:t>Query </a:t>
            </a:r>
            <a:r>
              <a:rPr dirty="0"/>
              <a:t>Syntax:</a:t>
            </a:r>
          </a:p>
          <a:p>
            <a:pPr marL="0" lvl="4" indent="9144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err="1">
                <a:solidFill>
                  <a:srgbClr val="0000FF"/>
                </a:solidFill>
              </a:rPr>
              <a:t>var</a:t>
            </a:r>
            <a:r>
              <a:rPr dirty="0"/>
              <a:t> </a:t>
            </a:r>
            <a:r>
              <a:rPr dirty="0" err="1"/>
              <a:t>anonymousObjResult</a:t>
            </a:r>
            <a:r>
              <a:rPr dirty="0"/>
              <a:t> = </a:t>
            </a:r>
            <a:r>
              <a:rPr dirty="0">
                <a:solidFill>
                  <a:srgbClr val="0000FF"/>
                </a:solidFill>
              </a:rPr>
              <a:t>from</a:t>
            </a:r>
            <a:r>
              <a:rPr dirty="0"/>
              <a:t> s </a:t>
            </a:r>
            <a:r>
              <a:rPr dirty="0">
                <a:solidFill>
                  <a:srgbClr val="0000FF"/>
                </a:solidFill>
              </a:rPr>
              <a:t>in</a:t>
            </a:r>
            <a:r>
              <a:rPr dirty="0"/>
              <a:t> </a:t>
            </a:r>
            <a:r>
              <a:rPr dirty="0" err="1"/>
              <a:t>ctx.Students</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a:solidFill>
                  <a:srgbClr val="0000FF"/>
                </a:solidFill>
              </a:rPr>
              <a:t>where</a:t>
            </a:r>
            <a:r>
              <a:rPr dirty="0"/>
              <a:t> </a:t>
            </a:r>
            <a:r>
              <a:rPr dirty="0" err="1"/>
              <a:t>s.StandardId</a:t>
            </a:r>
            <a:r>
              <a:rPr dirty="0"/>
              <a:t> == 1</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a:solidFill>
                  <a:srgbClr val="0000FF"/>
                </a:solidFill>
              </a:rPr>
              <a:t>select</a:t>
            </a:r>
            <a:r>
              <a:rPr dirty="0"/>
              <a:t> </a:t>
            </a:r>
            <a:r>
              <a:rPr dirty="0">
                <a:solidFill>
                  <a:srgbClr val="0000FF"/>
                </a:solidFill>
              </a:rPr>
              <a:t>new</a:t>
            </a:r>
            <a:r>
              <a:rPr dirty="0"/>
              <a:t> {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Id = </a:t>
            </a:r>
            <a:r>
              <a:rPr dirty="0" err="1"/>
              <a:t>st.StudentId</a:t>
            </a:r>
            <a:r>
              <a:rPr dirty="0"/>
              <a:t>,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Name = </a:t>
            </a:r>
            <a:r>
              <a:rPr dirty="0" err="1"/>
              <a:t>st.StudentName</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150394" indent="-150394" defTabSz="457200">
              <a:lnSpc>
                <a:spcPct val="120000"/>
              </a:lnSpc>
              <a:spcBef>
                <a:spcPts val="0"/>
              </a:spcBef>
              <a:buFontTx/>
              <a:defRPr sz="1700">
                <a:latin typeface="Helvetica Neue"/>
                <a:ea typeface="Helvetica Neue"/>
                <a:cs typeface="Helvetica Neue"/>
                <a:sym typeface="Helvetica Neue"/>
              </a:defRPr>
            </a:pPr>
            <a:r>
              <a:rPr dirty="0" err="1"/>
              <a:t>Linq</a:t>
            </a:r>
            <a:r>
              <a:rPr dirty="0"/>
              <a:t> </a:t>
            </a:r>
            <a:r>
              <a:rPr dirty="0" smtClean="0"/>
              <a:t>Meth</a:t>
            </a:r>
            <a:r>
              <a:rPr lang="en-US" dirty="0" smtClean="0"/>
              <a:t>o</a:t>
            </a:r>
            <a:r>
              <a:rPr dirty="0" smtClean="0"/>
              <a:t>d </a:t>
            </a:r>
            <a:r>
              <a:rPr dirty="0"/>
              <a:t>Syntax:</a:t>
            </a:r>
          </a:p>
          <a:p>
            <a:pPr marL="0" lvl="4" indent="91440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var</a:t>
            </a:r>
            <a:r>
              <a:rPr dirty="0"/>
              <a:t> </a:t>
            </a:r>
            <a:r>
              <a:rPr dirty="0" err="1"/>
              <a:t>anonymousObjResult</a:t>
            </a:r>
            <a:r>
              <a:rPr dirty="0"/>
              <a:t> = </a:t>
            </a:r>
            <a:r>
              <a:rPr dirty="0" err="1"/>
              <a:t>ctx.Students</a:t>
            </a:r>
            <a:endParaRPr dirty="0"/>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.Where(</a:t>
            </a:r>
            <a:r>
              <a:rPr dirty="0" err="1"/>
              <a:t>st</a:t>
            </a:r>
            <a:r>
              <a:rPr dirty="0"/>
              <a:t> =&gt; </a:t>
            </a:r>
            <a:r>
              <a:rPr dirty="0" err="1"/>
              <a:t>st.Standard</a:t>
            </a:r>
            <a:r>
              <a:rPr dirty="0"/>
              <a:t> == 1)</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.Select(</a:t>
            </a:r>
            <a:r>
              <a:rPr dirty="0" err="1"/>
              <a:t>st</a:t>
            </a:r>
            <a:r>
              <a:rPr dirty="0"/>
              <a:t> =&gt; </a:t>
            </a:r>
            <a:r>
              <a:rPr dirty="0">
                <a:solidFill>
                  <a:srgbClr val="0000FF"/>
                </a:solidFill>
              </a:rPr>
              <a:t>new</a:t>
            </a:r>
            <a:r>
              <a:rPr dirty="0"/>
              <a:t> {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Id = </a:t>
            </a:r>
            <a:r>
              <a:rPr dirty="0" err="1"/>
              <a:t>st.StudentId</a:t>
            </a:r>
            <a:r>
              <a:rPr dirty="0"/>
              <a:t>,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Name = </a:t>
            </a:r>
            <a:r>
              <a:rPr dirty="0" err="1"/>
              <a:t>st.StudentName</a:t>
            </a:r>
            <a:r>
              <a:rPr dirty="0"/>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pPr lvl="1">
              <a:defRPr b="1"/>
            </a:pPr>
            <a:r>
              <a:t>JOIN Types - INNER JOIN</a:t>
            </a:r>
          </a:p>
        </p:txBody>
      </p:sp>
      <p:sp>
        <p:nvSpPr>
          <p:cNvPr id="138" name="Content Placeholder 2"/>
          <p:cNvSpPr txBox="1">
            <a:spLocks noGrp="1"/>
          </p:cNvSpPr>
          <p:nvPr>
            <p:ph type="body" idx="1"/>
          </p:nvPr>
        </p:nvSpPr>
        <p:spPr>
          <a:prstGeom prst="rect">
            <a:avLst/>
          </a:prstGeom>
        </p:spPr>
        <p:txBody>
          <a:bodyPr>
            <a:normAutofit fontScale="92500" lnSpcReduction="10000"/>
          </a:bodyPr>
          <a:lstStyle/>
          <a:p>
            <a:pPr marL="0" lvl="1" indent="182880" defTabSz="365760">
              <a:lnSpc>
                <a:spcPct val="120000"/>
              </a:lnSpc>
              <a:spcBef>
                <a:spcPts val="0"/>
              </a:spcBef>
              <a:buSzTx/>
              <a:buFontTx/>
              <a:buNone/>
              <a:defRPr sz="960">
                <a:solidFill>
                  <a:srgbClr val="000000"/>
                </a:solidFill>
                <a:latin typeface="Menlo"/>
                <a:ea typeface="Menlo"/>
                <a:cs typeface="Menlo"/>
                <a:sym typeface="Menlo"/>
              </a:defRPr>
            </a:pPr>
            <a:r>
              <a:rPr dirty="0"/>
              <a:t> </a:t>
            </a:r>
            <a:r>
              <a:rPr sz="1200" dirty="0" err="1">
                <a:solidFill>
                  <a:srgbClr val="0000FF"/>
                </a:solidFill>
              </a:rPr>
              <a:t>IQueryable</a:t>
            </a:r>
            <a:r>
              <a:rPr sz="1200" dirty="0"/>
              <a:t>&lt;</a:t>
            </a:r>
            <a:r>
              <a:rPr sz="1200" dirty="0" err="1">
                <a:solidFill>
                  <a:srgbClr val="0000FF"/>
                </a:solidFill>
              </a:rPr>
              <a:t>ProductCategory</a:t>
            </a:r>
            <a:r>
              <a:rPr sz="1200" dirty="0"/>
              <a:t>&gt; outer = </a:t>
            </a:r>
            <a:r>
              <a:rPr sz="1200" dirty="0" err="1"/>
              <a:t>adventureWorks.ProductCategories</a:t>
            </a:r>
            <a:r>
              <a:rPr sz="1200" dirty="0"/>
              <a:t>;</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ProductSubcategory</a:t>
            </a:r>
            <a:r>
              <a:rPr dirty="0"/>
              <a:t>&gt; inner = </a:t>
            </a:r>
            <a:r>
              <a:rPr dirty="0" err="1"/>
              <a:t>adventureWorks.ProductSubcategories</a:t>
            </a:r>
            <a:r>
              <a:rPr dirty="0"/>
              <a:t>;</a:t>
            </a:r>
          </a:p>
          <a:p>
            <a:pPr marL="0" indent="0" defTabSz="36576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Query Methods:</a:t>
            </a:r>
            <a:endParaRPr dirty="0">
              <a:solidFill>
                <a:srgbClr val="000000"/>
              </a:solidFill>
            </a:endParaRP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 </a:t>
            </a:r>
            <a:r>
              <a:rPr dirty="0" err="1"/>
              <a:t>outer.Join</a:t>
            </a:r>
            <a:r>
              <a:rPr dirty="0"/>
              <a:t>(</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inner: inner,</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t>outerKeySelector</a:t>
            </a:r>
            <a:r>
              <a:rPr dirty="0"/>
              <a:t>: category =&gt; </a:t>
            </a:r>
            <a:r>
              <a:rPr dirty="0" err="1"/>
              <a:t>category.ProductCategoryID</a:t>
            </a:r>
            <a:r>
              <a:rPr dirty="0"/>
              <a:t>,</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t>innerKeySelector</a:t>
            </a:r>
            <a:r>
              <a:rPr dirty="0"/>
              <a:t>: subcategory =&gt; </a:t>
            </a:r>
            <a:r>
              <a:rPr dirty="0" err="1"/>
              <a:t>subcategory.ProductCategoryID</a:t>
            </a:r>
            <a:r>
              <a:rPr dirty="0"/>
              <a:t>,</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t>resultSelector</a:t>
            </a:r>
            <a:r>
              <a:rPr dirty="0"/>
              <a:t>: (category, subcategory) =&gt;</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new</a:t>
            </a:r>
            <a:r>
              <a:rPr dirty="0"/>
              <a:t> { Category = </a:t>
            </a:r>
            <a:r>
              <a:rPr dirty="0" err="1"/>
              <a:t>category.Name</a:t>
            </a:r>
            <a:r>
              <a:rPr dirty="0"/>
              <a:t>, Subcategory = </a:t>
            </a:r>
            <a:r>
              <a:rPr dirty="0" err="1"/>
              <a:t>subcategory.Name</a:t>
            </a:r>
            <a:r>
              <a:rPr dirty="0"/>
              <a:t> });</a:t>
            </a:r>
          </a:p>
          <a:p>
            <a:pPr marL="0" indent="0" defTabSz="36576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LINQ to Entity</a:t>
            </a:r>
            <a:endParaRPr dirty="0">
              <a:solidFill>
                <a:srgbClr val="000000"/>
              </a:solidFill>
            </a:endParaRP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from</a:t>
            </a:r>
            <a:r>
              <a:rPr dirty="0"/>
              <a:t> category </a:t>
            </a:r>
            <a:r>
              <a:rPr dirty="0">
                <a:solidFill>
                  <a:srgbClr val="0000FF"/>
                </a:solidFill>
              </a:rPr>
              <a:t>in</a:t>
            </a:r>
            <a:r>
              <a:rPr dirty="0"/>
              <a:t> outer</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join</a:t>
            </a:r>
            <a:r>
              <a:rPr dirty="0"/>
              <a:t> subcategory </a:t>
            </a:r>
            <a:r>
              <a:rPr dirty="0">
                <a:solidFill>
                  <a:srgbClr val="0000FF"/>
                </a:solidFill>
              </a:rPr>
              <a:t>in</a:t>
            </a:r>
            <a:r>
              <a:rPr dirty="0"/>
              <a:t> inner</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on</a:t>
            </a:r>
            <a:r>
              <a:rPr dirty="0"/>
              <a:t> </a:t>
            </a:r>
            <a:r>
              <a:rPr dirty="0" err="1"/>
              <a:t>category.ProductCategoryID</a:t>
            </a:r>
            <a:r>
              <a:rPr dirty="0"/>
              <a:t> </a:t>
            </a:r>
            <a:r>
              <a:rPr dirty="0">
                <a:solidFill>
                  <a:srgbClr val="0000FF"/>
                </a:solidFill>
              </a:rPr>
              <a:t>equals</a:t>
            </a:r>
            <a:r>
              <a:rPr dirty="0"/>
              <a:t> </a:t>
            </a:r>
            <a:r>
              <a:rPr dirty="0" err="1"/>
              <a:t>subcategory.ProductCategoryID</a:t>
            </a:r>
            <a:endParaRPr dirty="0"/>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Category = </a:t>
            </a:r>
            <a:r>
              <a:rPr dirty="0" err="1"/>
              <a:t>category.Name</a:t>
            </a:r>
            <a:r>
              <a:rPr dirty="0"/>
              <a:t>, Subcategory = </a:t>
            </a:r>
            <a:r>
              <a:rPr dirty="0" err="1"/>
              <a:t>subcategory.Name</a:t>
            </a:r>
            <a:r>
              <a:rPr dirty="0"/>
              <a:t> };</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categorySubcategories.WriteLines();</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a:t>
            </a:r>
          </a:p>
          <a:p>
            <a:pPr marL="0" indent="0" defTabSz="36576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Execute query.</a:t>
            </a:r>
            <a:endParaRPr dirty="0">
              <a:solidFill>
                <a:srgbClr val="000000"/>
              </a:solidFill>
            </a:endParaRP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SELECT [category].[Name], [subcategory].[Name]</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FROM [Production].[</a:t>
            </a:r>
            <a:r>
              <a:rPr dirty="0" err="1"/>
              <a:t>ProductCategory</a:t>
            </a:r>
            <a:r>
              <a:rPr dirty="0"/>
              <a:t>] AS [category]</a:t>
            </a:r>
          </a:p>
          <a:p>
            <a:pPr marL="0" indent="0" defTabSz="365760">
              <a:lnSpc>
                <a:spcPct val="120000"/>
              </a:lnSpc>
              <a:spcBef>
                <a:spcPts val="0"/>
              </a:spcBef>
              <a:buSzTx/>
              <a:buFontTx/>
              <a:buNone/>
              <a:defRPr sz="1200">
                <a:solidFill>
                  <a:srgbClr val="000000"/>
                </a:solidFill>
                <a:latin typeface="Menlo"/>
                <a:ea typeface="Menlo"/>
                <a:cs typeface="Menlo"/>
                <a:sym typeface="Menlo"/>
              </a:defRPr>
            </a:pPr>
            <a:r>
              <a:rPr dirty="0"/>
              <a:t>    INNER JOIN [Production].[</a:t>
            </a:r>
            <a:r>
              <a:rPr dirty="0" err="1"/>
              <a:t>ProductSubcategory</a:t>
            </a:r>
            <a:r>
              <a:rPr dirty="0"/>
              <a:t>] AS [subcategory] ON [category].[</a:t>
            </a:r>
            <a:r>
              <a:rPr dirty="0" err="1"/>
              <a:t>ProductCategoryID</a:t>
            </a:r>
            <a:r>
              <a:rPr dirty="0"/>
              <a:t>] = [subcategory].[</a:t>
            </a:r>
            <a:r>
              <a:rPr dirty="0" err="1"/>
              <a:t>ProductCategoryID</a:t>
            </a:r>
            <a:r>
              <a:rPr dirty="0"/>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lstStyle/>
          <a:p>
            <a:pPr lvl="1">
              <a:defRPr b="1"/>
            </a:pPr>
            <a:r>
              <a:t>JOIN Types - INNER JOIN</a:t>
            </a:r>
          </a:p>
        </p:txBody>
      </p:sp>
      <p:sp>
        <p:nvSpPr>
          <p:cNvPr id="141" name="Content Placeholder 2"/>
          <p:cNvSpPr txBox="1">
            <a:spLocks noGrp="1"/>
          </p:cNvSpPr>
          <p:nvPr>
            <p:ph type="body" idx="1"/>
          </p:nvPr>
        </p:nvSpPr>
        <p:spPr>
          <a:prstGeom prst="rect">
            <a:avLst/>
          </a:prstGeom>
        </p:spPr>
        <p:txBody>
          <a:bodyPr>
            <a:normAutofit/>
          </a:bodyPr>
          <a:lstStyle/>
          <a:p>
            <a:pPr marL="398646" lvl="1" indent="-128136" defTabSz="324611">
              <a:lnSpc>
                <a:spcPct val="120000"/>
              </a:lnSpc>
              <a:spcBef>
                <a:spcPts val="0"/>
              </a:spcBef>
              <a:buFontTx/>
              <a:defRPr sz="1278">
                <a:latin typeface="Helvetica Neue"/>
                <a:ea typeface="Helvetica Neue"/>
                <a:cs typeface="Helvetica Neue"/>
                <a:sym typeface="Helvetica Neue"/>
              </a:defRPr>
            </a:pPr>
            <a:r>
              <a:rPr dirty="0"/>
              <a:t>Join’s key selector can return anonymous type to join with multiple keys:</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solidFill>
                  <a:srgbClr val="0000FF"/>
                </a:solidFill>
              </a:rPr>
              <a:t>IQueryable</a:t>
            </a:r>
            <a:r>
              <a:rPr dirty="0"/>
              <a:t>&lt;</a:t>
            </a:r>
            <a:r>
              <a:rPr dirty="0">
                <a:solidFill>
                  <a:srgbClr val="0000FF"/>
                </a:solidFill>
              </a:rPr>
              <a:t>Product</a:t>
            </a:r>
            <a:r>
              <a:rPr dirty="0"/>
              <a:t>&gt; outer = </a:t>
            </a:r>
            <a:r>
              <a:rPr dirty="0" err="1"/>
              <a:t>adventureWorks.Products</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TransactionHistory</a:t>
            </a:r>
            <a:r>
              <a:rPr dirty="0"/>
              <a:t>&gt; inner = </a:t>
            </a:r>
            <a:r>
              <a:rPr dirty="0" err="1"/>
              <a:t>adventureWorks.Transactions</a:t>
            </a:r>
            <a:r>
              <a:rPr dirty="0"/>
              <a:t>;</a:t>
            </a:r>
          </a:p>
          <a:p>
            <a:pPr marL="0" lvl="3" indent="486918" defTabSz="324611">
              <a:lnSpc>
                <a:spcPct val="120000"/>
              </a:lnSpc>
              <a:spcBef>
                <a:spcPts val="0"/>
              </a:spcBef>
              <a:buSzTx/>
              <a:buFontTx/>
              <a:buNone/>
              <a:defRPr sz="851">
                <a:solidFill>
                  <a:srgbClr val="008000"/>
                </a:solidFill>
                <a:latin typeface="Menlo"/>
                <a:ea typeface="Menlo"/>
                <a:cs typeface="Menlo"/>
                <a:sym typeface="Menlo"/>
              </a:defRPr>
            </a:pPr>
            <a:r>
              <a:rPr dirty="0">
                <a:solidFill>
                  <a:srgbClr val="000000"/>
                </a:solidFill>
              </a:rPr>
              <a:t>    </a:t>
            </a:r>
            <a:r>
              <a:rPr dirty="0"/>
              <a:t>// Query Methods</a:t>
            </a:r>
            <a:endParaRPr dirty="0">
              <a:solidFill>
                <a:srgbClr val="000000"/>
              </a:solidFill>
            </a:endParaRP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solidFill>
                  <a:srgbClr val="0000FF"/>
                </a:solidFill>
              </a:rPr>
              <a:t>var</a:t>
            </a:r>
            <a:r>
              <a:rPr dirty="0"/>
              <a:t> transactions = </a:t>
            </a:r>
            <a:r>
              <a:rPr dirty="0" err="1"/>
              <a:t>outer.Join</a:t>
            </a:r>
            <a:r>
              <a:rPr dirty="0"/>
              <a:t>(</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inner: inner,</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t>outerKeySelector</a:t>
            </a:r>
            <a:r>
              <a:rPr dirty="0"/>
              <a:t>: product =&gt;</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new</a:t>
            </a:r>
            <a:r>
              <a:rPr dirty="0"/>
              <a:t> { </a:t>
            </a:r>
            <a:r>
              <a:rPr dirty="0" err="1"/>
              <a:t>ProductID</a:t>
            </a:r>
            <a:r>
              <a:rPr dirty="0"/>
              <a:t> = </a:t>
            </a:r>
            <a:r>
              <a:rPr dirty="0" err="1"/>
              <a:t>product.ProductID</a:t>
            </a:r>
            <a:r>
              <a:rPr dirty="0"/>
              <a:t>, </a:t>
            </a:r>
            <a:r>
              <a:rPr dirty="0" err="1"/>
              <a:t>UnitPrice</a:t>
            </a:r>
            <a:r>
              <a:rPr dirty="0"/>
              <a:t> = </a:t>
            </a:r>
            <a:r>
              <a:rPr dirty="0" err="1"/>
              <a:t>product.ListPrice</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t>innerKeySelector</a:t>
            </a:r>
            <a:r>
              <a:rPr dirty="0"/>
              <a:t>: transaction =&gt;</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new</a:t>
            </a:r>
            <a:r>
              <a:rPr dirty="0"/>
              <a:t> { </a:t>
            </a:r>
            <a:r>
              <a:rPr dirty="0" err="1"/>
              <a:t>ProductID</a:t>
            </a:r>
            <a:r>
              <a:rPr dirty="0"/>
              <a:t> = </a:t>
            </a:r>
            <a:r>
              <a:rPr dirty="0" err="1"/>
              <a:t>transaction.ProductID</a:t>
            </a:r>
            <a:r>
              <a:rPr dirty="0"/>
              <a:t>, </a:t>
            </a:r>
            <a:r>
              <a:rPr dirty="0" err="1"/>
              <a:t>UnitPrice</a:t>
            </a:r>
            <a:r>
              <a:rPr dirty="0"/>
              <a:t> = </a:t>
            </a:r>
            <a:r>
              <a:rPr dirty="0" err="1"/>
              <a:t>transaction.ActualCost</a:t>
            </a:r>
            <a:r>
              <a:rPr dirty="0"/>
              <a:t> / </a:t>
            </a:r>
            <a:r>
              <a:rPr dirty="0" err="1"/>
              <a:t>transaction.Quantity</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t>resultSelector</a:t>
            </a:r>
            <a:r>
              <a:rPr dirty="0"/>
              <a:t>: (product, transaction) =&gt;</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new</a:t>
            </a:r>
            <a:r>
              <a:rPr dirty="0"/>
              <a:t> { Name = </a:t>
            </a:r>
            <a:r>
              <a:rPr dirty="0" err="1"/>
              <a:t>product.Name</a:t>
            </a:r>
            <a:r>
              <a:rPr dirty="0"/>
              <a:t>, Quantity = </a:t>
            </a:r>
            <a:r>
              <a:rPr dirty="0" err="1"/>
              <a:t>transaction.Quantity</a:t>
            </a:r>
            <a:r>
              <a:rPr dirty="0"/>
              <a:t> }); </a:t>
            </a:r>
            <a:r>
              <a:rPr dirty="0">
                <a:solidFill>
                  <a:srgbClr val="008000"/>
                </a:solidFill>
              </a:rPr>
              <a:t>// Define query.</a:t>
            </a:r>
          </a:p>
          <a:p>
            <a:pPr marL="0" lvl="3" indent="486918" defTabSz="324611">
              <a:lnSpc>
                <a:spcPct val="120000"/>
              </a:lnSpc>
              <a:spcBef>
                <a:spcPts val="0"/>
              </a:spcBef>
              <a:buSzTx/>
              <a:buFontTx/>
              <a:buNone/>
              <a:defRPr sz="851">
                <a:solidFill>
                  <a:srgbClr val="008000"/>
                </a:solidFill>
                <a:latin typeface="Menlo"/>
                <a:ea typeface="Menlo"/>
                <a:cs typeface="Menlo"/>
                <a:sym typeface="Menlo"/>
              </a:defRPr>
            </a:pPr>
            <a:r>
              <a:rPr dirty="0">
                <a:solidFill>
                  <a:srgbClr val="000000"/>
                </a:solidFill>
              </a:rPr>
              <a:t>    </a:t>
            </a:r>
            <a:r>
              <a:rPr dirty="0"/>
              <a:t>// LINQ To Entity</a:t>
            </a:r>
            <a:endParaRPr dirty="0">
              <a:solidFill>
                <a:srgbClr val="000000"/>
              </a:solidFill>
            </a:endParaRP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solidFill>
                  <a:srgbClr val="0000FF"/>
                </a:solidFill>
              </a:rPr>
              <a:t>var</a:t>
            </a:r>
            <a:r>
              <a:rPr dirty="0"/>
              <a:t> transactions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from</a:t>
            </a:r>
            <a:r>
              <a:rPr dirty="0"/>
              <a:t> product </a:t>
            </a:r>
            <a:r>
              <a:rPr dirty="0">
                <a:solidFill>
                  <a:srgbClr val="0000FF"/>
                </a:solidFill>
              </a:rPr>
              <a:t>in</a:t>
            </a:r>
            <a:r>
              <a:rPr dirty="0"/>
              <a:t> </a:t>
            </a:r>
            <a:r>
              <a:rPr dirty="0" err="1"/>
              <a:t>adventureWorks.Products</a:t>
            </a:r>
            <a:endParaRPr dirty="0"/>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join</a:t>
            </a:r>
            <a:r>
              <a:rPr dirty="0"/>
              <a:t> transaction </a:t>
            </a:r>
            <a:r>
              <a:rPr dirty="0">
                <a:solidFill>
                  <a:srgbClr val="0000FF"/>
                </a:solidFill>
              </a:rPr>
              <a:t>in</a:t>
            </a:r>
            <a:r>
              <a:rPr dirty="0"/>
              <a:t> </a:t>
            </a:r>
            <a:r>
              <a:rPr dirty="0" err="1"/>
              <a:t>adventureWorks.Transactions</a:t>
            </a:r>
            <a:endParaRPr dirty="0"/>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on</a:t>
            </a:r>
            <a:r>
              <a:rPr dirty="0"/>
              <a:t> </a:t>
            </a:r>
            <a:r>
              <a:rPr dirty="0">
                <a:solidFill>
                  <a:srgbClr val="0000FF"/>
                </a:solidFill>
              </a:rPr>
              <a:t>new</a:t>
            </a:r>
            <a:r>
              <a:rPr dirty="0"/>
              <a:t> { </a:t>
            </a:r>
            <a:r>
              <a:rPr dirty="0" err="1"/>
              <a:t>ProductID</a:t>
            </a:r>
            <a:r>
              <a:rPr dirty="0"/>
              <a:t> = </a:t>
            </a:r>
            <a:r>
              <a:rPr dirty="0" err="1"/>
              <a:t>product.ProductID</a:t>
            </a:r>
            <a:r>
              <a:rPr dirty="0"/>
              <a:t>, </a:t>
            </a:r>
            <a:r>
              <a:rPr dirty="0" err="1"/>
              <a:t>UnitPrice</a:t>
            </a:r>
            <a:r>
              <a:rPr dirty="0"/>
              <a:t> = </a:t>
            </a:r>
            <a:r>
              <a:rPr dirty="0" err="1"/>
              <a:t>product.ListPrice</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equals</a:t>
            </a:r>
            <a:r>
              <a:rPr dirty="0"/>
              <a:t> </a:t>
            </a:r>
            <a:r>
              <a:rPr dirty="0">
                <a:solidFill>
                  <a:srgbClr val="0000FF"/>
                </a:solidFill>
              </a:rPr>
              <a:t>new</a:t>
            </a:r>
            <a:r>
              <a:rPr dirty="0"/>
              <a:t> { </a:t>
            </a:r>
            <a:r>
              <a:rPr dirty="0" err="1"/>
              <a:t>ProductID</a:t>
            </a:r>
            <a:r>
              <a:rPr dirty="0"/>
              <a:t> = </a:t>
            </a:r>
            <a:r>
              <a:rPr dirty="0" err="1"/>
              <a:t>transaction.ProductID</a:t>
            </a:r>
            <a:r>
              <a:rPr dirty="0"/>
              <a:t>, </a:t>
            </a:r>
            <a:r>
              <a:rPr dirty="0" err="1"/>
              <a:t>UnitPrice</a:t>
            </a:r>
            <a:r>
              <a:rPr dirty="0"/>
              <a:t> = </a:t>
            </a:r>
            <a:r>
              <a:rPr dirty="0" err="1"/>
              <a:t>transaction.ActualCost</a:t>
            </a:r>
            <a:r>
              <a:rPr dirty="0"/>
              <a:t> / </a:t>
            </a:r>
            <a:r>
              <a:rPr dirty="0" err="1"/>
              <a:t>transaction.Quantity</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Name = </a:t>
            </a:r>
            <a:r>
              <a:rPr dirty="0" err="1"/>
              <a:t>product.Name</a:t>
            </a:r>
            <a:r>
              <a:rPr dirty="0"/>
              <a:t>, Quantity = </a:t>
            </a:r>
            <a:r>
              <a:rPr dirty="0" err="1"/>
              <a:t>transaction.Quantity</a:t>
            </a:r>
            <a:r>
              <a:rPr dirty="0"/>
              <a:t>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a:t>
            </a:r>
            <a:r>
              <a:rPr dirty="0" err="1"/>
              <a:t>transactions.WriteLines</a:t>
            </a:r>
            <a:r>
              <a:rPr dirty="0"/>
              <a:t>(); </a:t>
            </a:r>
          </a:p>
          <a:p>
            <a:pPr marL="0" lvl="3" indent="486918" defTabSz="324611">
              <a:lnSpc>
                <a:spcPct val="120000"/>
              </a:lnSpc>
              <a:spcBef>
                <a:spcPts val="0"/>
              </a:spcBef>
              <a:buSzTx/>
              <a:buFontTx/>
              <a:buNone/>
              <a:defRPr sz="851">
                <a:solidFill>
                  <a:srgbClr val="008000"/>
                </a:solidFill>
                <a:latin typeface="Menlo"/>
                <a:ea typeface="Menlo"/>
                <a:cs typeface="Menlo"/>
                <a:sym typeface="Menlo"/>
              </a:defRPr>
            </a:pPr>
            <a:r>
              <a:rPr dirty="0">
                <a:solidFill>
                  <a:srgbClr val="000000"/>
                </a:solidFill>
              </a:rPr>
              <a:t>    </a:t>
            </a:r>
            <a:r>
              <a:rPr dirty="0"/>
              <a:t>// Execute query.</a:t>
            </a:r>
            <a:endParaRPr dirty="0">
              <a:solidFill>
                <a:srgbClr val="000000"/>
              </a:solidFill>
            </a:endParaRP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SELECT [product].[Name], [</a:t>
            </a:r>
            <a:r>
              <a:rPr dirty="0">
                <a:solidFill>
                  <a:srgbClr val="0000FF"/>
                </a:solidFill>
              </a:rPr>
              <a:t>transaction</a:t>
            </a:r>
            <a:r>
              <a:rPr dirty="0"/>
              <a:t>].[Quantity]</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FROM [Production].[Product] AS [product]</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INNER JOIN [Production].[</a:t>
            </a:r>
            <a:r>
              <a:rPr dirty="0" err="1"/>
              <a:t>TransactionHistory</a:t>
            </a:r>
            <a:r>
              <a:rPr dirty="0"/>
              <a:t>] AS [transaction] ON </a:t>
            </a:r>
          </a:p>
          <a:p>
            <a:pPr marL="0" lvl="3" indent="486918" defTabSz="324611">
              <a:lnSpc>
                <a:spcPct val="120000"/>
              </a:lnSpc>
              <a:spcBef>
                <a:spcPts val="0"/>
              </a:spcBef>
              <a:buSzTx/>
              <a:buFontTx/>
              <a:buNone/>
              <a:defRPr sz="851">
                <a:solidFill>
                  <a:srgbClr val="000000"/>
                </a:solidFill>
                <a:latin typeface="Menlo"/>
                <a:ea typeface="Menlo"/>
                <a:cs typeface="Menlo"/>
                <a:sym typeface="Menlo"/>
              </a:defRPr>
            </a:pPr>
            <a:r>
              <a:rPr dirty="0"/>
              <a:t>        ([product].[</a:t>
            </a:r>
            <a:r>
              <a:rPr dirty="0" err="1"/>
              <a:t>ProductID</a:t>
            </a:r>
            <a:r>
              <a:rPr dirty="0"/>
              <a:t>] = [transaction].[</a:t>
            </a:r>
            <a:r>
              <a:rPr dirty="0" err="1"/>
              <a:t>ProductID</a:t>
            </a:r>
            <a:r>
              <a:rPr dirty="0"/>
              <a:t>])  AND ([product].[</a:t>
            </a:r>
            <a:r>
              <a:rPr dirty="0" err="1"/>
              <a:t>ListPrice</a:t>
            </a:r>
            <a:r>
              <a:rPr dirty="0"/>
              <a:t>] = ([transaction].[</a:t>
            </a:r>
            <a:r>
              <a:rPr dirty="0" err="1"/>
              <a:t>ActualCost</a:t>
            </a:r>
            <a:r>
              <a:rPr dirty="0"/>
              <a:t>] / [transaction].[Quantity])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pPr lvl="1">
              <a:defRPr b="1"/>
            </a:pPr>
            <a:r>
              <a:t>JOIN Types - INNER JOIN</a:t>
            </a:r>
          </a:p>
        </p:txBody>
      </p:sp>
      <p:sp>
        <p:nvSpPr>
          <p:cNvPr id="144" name="Content Placeholder 2"/>
          <p:cNvSpPr txBox="1">
            <a:spLocks noGrp="1"/>
          </p:cNvSpPr>
          <p:nvPr>
            <p:ph type="body" idx="1"/>
          </p:nvPr>
        </p:nvSpPr>
        <p:spPr>
          <a:prstGeom prst="rect">
            <a:avLst/>
          </a:prstGeom>
        </p:spPr>
        <p:txBody>
          <a:bodyPr>
            <a:normAutofit/>
          </a:bodyPr>
          <a:lstStyle/>
          <a:p>
            <a:pPr marL="364957" lvl="1" indent="-117307" defTabSz="297179">
              <a:lnSpc>
                <a:spcPct val="120000"/>
              </a:lnSpc>
              <a:spcBef>
                <a:spcPts val="0"/>
              </a:spcBef>
              <a:buFontTx/>
              <a:defRPr sz="1170">
                <a:latin typeface="Helvetica Neue"/>
                <a:ea typeface="Helvetica Neue"/>
                <a:cs typeface="Helvetica Neue"/>
                <a:sym typeface="Helvetica Neue"/>
              </a:defRPr>
            </a:pPr>
            <a:r>
              <a:rPr dirty="0"/>
              <a:t>Inner join also can be done by </a:t>
            </a:r>
            <a:r>
              <a:rPr dirty="0" err="1"/>
              <a:t>SelectMany</a:t>
            </a:r>
            <a:r>
              <a:rPr dirty="0"/>
              <a:t>, Select and GroupJoin</a:t>
            </a:r>
          </a:p>
          <a:p>
            <a:pPr marL="0" lvl="1" indent="148589" defTabSz="297179">
              <a:lnSpc>
                <a:spcPct val="120000"/>
              </a:lnSpc>
              <a:spcBef>
                <a:spcPts val="0"/>
              </a:spcBef>
              <a:buSzTx/>
              <a:buFontTx/>
              <a:buNone/>
              <a:defRPr sz="780">
                <a:solidFill>
                  <a:srgbClr val="000000"/>
                </a:solidFill>
                <a:latin typeface="Menlo"/>
                <a:ea typeface="Menlo"/>
                <a:cs typeface="Menlo"/>
                <a:sym typeface="Menlo"/>
              </a:defRPr>
            </a:pPr>
            <a:r>
              <a:rPr dirty="0" err="1">
                <a:solidFill>
                  <a:srgbClr val="0000FF"/>
                </a:solidFill>
              </a:rPr>
              <a:t>IQueryable</a:t>
            </a:r>
            <a:r>
              <a:rPr dirty="0"/>
              <a:t>&lt;</a:t>
            </a:r>
            <a:r>
              <a:rPr dirty="0" err="1">
                <a:solidFill>
                  <a:srgbClr val="0000FF"/>
                </a:solidFill>
              </a:rPr>
              <a:t>ProductCategory</a:t>
            </a:r>
            <a:r>
              <a:rPr dirty="0"/>
              <a:t>&gt; outer = </a:t>
            </a:r>
            <a:r>
              <a:rPr dirty="0" err="1"/>
              <a:t>adventureWorks.ProductCategories</a:t>
            </a:r>
            <a:r>
              <a:rPr dirty="0"/>
              <a:t>;</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ProductSubcategory</a:t>
            </a:r>
            <a:r>
              <a:rPr dirty="0"/>
              <a:t>&gt; inner = </a:t>
            </a:r>
            <a:r>
              <a:rPr dirty="0" err="1"/>
              <a:t>adventureWorks.ProductSubcategories</a:t>
            </a:r>
            <a:r>
              <a:rPr dirty="0"/>
              <a:t>;</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 outer</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.Select(category =&gt; </a:t>
            </a:r>
            <a:r>
              <a:rPr dirty="0">
                <a:solidFill>
                  <a:srgbClr val="0000FF"/>
                </a:solidFill>
              </a:rPr>
              <a:t>new</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Category = category,</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Subcategories = </a:t>
            </a:r>
            <a:r>
              <a:rPr dirty="0" err="1"/>
              <a:t>inner.Where</a:t>
            </a:r>
            <a:r>
              <a:rPr dirty="0"/>
              <a:t>(subcategory =&gt; </a:t>
            </a:r>
            <a:r>
              <a:rPr dirty="0" err="1"/>
              <a:t>category.ProductCategoryID</a:t>
            </a:r>
            <a:r>
              <a:rPr dirty="0"/>
              <a:t> == </a:t>
            </a:r>
            <a:r>
              <a:rPr dirty="0" err="1"/>
              <a:t>subcategory.ProductCategoryID</a:t>
            </a:r>
            <a:r>
              <a:rPr dirty="0"/>
              <a:t>)</a:t>
            </a:r>
          </a:p>
          <a:p>
            <a:pPr marL="0" indent="0" defTabSz="297179">
              <a:lnSpc>
                <a:spcPct val="120000"/>
              </a:lnSpc>
              <a:spcBef>
                <a:spcPts val="0"/>
              </a:spcBef>
              <a:buSzTx/>
              <a:buFontTx/>
              <a:buNone/>
              <a:defRPr sz="780">
                <a:solidFill>
                  <a:srgbClr val="008000"/>
                </a:solidFill>
                <a:latin typeface="Menlo"/>
                <a:ea typeface="Menlo"/>
                <a:cs typeface="Menlo"/>
                <a:sym typeface="Menlo"/>
              </a:defRPr>
            </a:pPr>
            <a:r>
              <a:rPr dirty="0">
                <a:solidFill>
                  <a:srgbClr val="000000"/>
                </a:solidFill>
              </a:rPr>
              <a:t>                </a:t>
            </a:r>
            <a:r>
              <a:rPr dirty="0"/>
              <a:t>// LEFT OUTER JOIN if </a:t>
            </a:r>
            <a:r>
              <a:rPr dirty="0" err="1"/>
              <a:t>DefaultIfEmpty</a:t>
            </a:r>
            <a:r>
              <a:rPr dirty="0"/>
              <a:t> is called.</a:t>
            </a:r>
            <a:endParaRPr dirty="0">
              <a:solidFill>
                <a:srgbClr val="000000"/>
              </a:solidFill>
            </a:endParaRP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t>SelectMany</a:t>
            </a:r>
            <a:r>
              <a:rPr dirty="0"/>
              <a:t>(</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t>collectionSelector</a:t>
            </a:r>
            <a:r>
              <a:rPr dirty="0"/>
              <a:t>: category =&gt; </a:t>
            </a:r>
            <a:r>
              <a:rPr dirty="0" err="1"/>
              <a:t>category.Subcategories</a:t>
            </a:r>
            <a:r>
              <a:rPr dirty="0"/>
              <a:t>,</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t>resultSelector</a:t>
            </a:r>
            <a:r>
              <a:rPr dirty="0"/>
              <a:t>: (category, subcategory) =&gt;</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new</a:t>
            </a:r>
            <a:r>
              <a:rPr dirty="0"/>
              <a:t> { Category = </a:t>
            </a:r>
            <a:r>
              <a:rPr dirty="0" err="1"/>
              <a:t>category.Category.Name</a:t>
            </a:r>
            <a:r>
              <a:rPr dirty="0"/>
              <a:t>, Subcategory = </a:t>
            </a:r>
            <a:r>
              <a:rPr dirty="0" err="1"/>
              <a:t>subcategory.Name</a:t>
            </a:r>
            <a:r>
              <a:rPr dirty="0"/>
              <a:t> }); </a:t>
            </a:r>
            <a:r>
              <a:rPr dirty="0">
                <a:solidFill>
                  <a:srgbClr val="008000"/>
                </a:solidFill>
              </a:rPr>
              <a:t>// Define query.</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from</a:t>
            </a:r>
            <a:r>
              <a:rPr dirty="0"/>
              <a:t> category </a:t>
            </a:r>
            <a:r>
              <a:rPr dirty="0">
                <a:solidFill>
                  <a:srgbClr val="0000FF"/>
                </a:solidFill>
              </a:rPr>
              <a:t>in</a:t>
            </a:r>
            <a:r>
              <a:rPr dirty="0"/>
              <a:t> outer</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Category = category,</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Subcategories = </a:t>
            </a:r>
            <a:r>
              <a:rPr dirty="0">
                <a:solidFill>
                  <a:srgbClr val="0000FF"/>
                </a:solidFill>
              </a:rPr>
              <a:t>from</a:t>
            </a:r>
            <a:r>
              <a:rPr dirty="0"/>
              <a:t> subcategory </a:t>
            </a:r>
            <a:r>
              <a:rPr dirty="0">
                <a:solidFill>
                  <a:srgbClr val="0000FF"/>
                </a:solidFill>
              </a:rPr>
              <a:t>in</a:t>
            </a:r>
            <a:r>
              <a:rPr dirty="0"/>
              <a:t> inner</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where</a:t>
            </a:r>
            <a:r>
              <a:rPr dirty="0"/>
              <a:t> </a:t>
            </a:r>
            <a:r>
              <a:rPr dirty="0" err="1"/>
              <a:t>category.ProductCategoryID</a:t>
            </a:r>
            <a:r>
              <a:rPr dirty="0"/>
              <a:t> == </a:t>
            </a:r>
            <a:r>
              <a:rPr dirty="0" err="1"/>
              <a:t>subcategory.ProductCategoryID</a:t>
            </a:r>
            <a:endParaRPr dirty="0"/>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select</a:t>
            </a:r>
            <a:r>
              <a:rPr dirty="0"/>
              <a:t> subcategory</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 into category</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from</a:t>
            </a:r>
            <a:r>
              <a:rPr dirty="0"/>
              <a:t> subcategory </a:t>
            </a:r>
            <a:r>
              <a:rPr dirty="0">
                <a:solidFill>
                  <a:srgbClr val="0000FF"/>
                </a:solidFill>
              </a:rPr>
              <a:t>in</a:t>
            </a:r>
            <a:r>
              <a:rPr dirty="0"/>
              <a:t> </a:t>
            </a:r>
            <a:r>
              <a:rPr dirty="0" err="1"/>
              <a:t>category.Subcategories</a:t>
            </a:r>
            <a:endParaRPr dirty="0"/>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Category = </a:t>
            </a:r>
            <a:r>
              <a:rPr dirty="0" err="1"/>
              <a:t>category.Category.Name</a:t>
            </a:r>
            <a:r>
              <a:rPr dirty="0"/>
              <a:t>, Subcategory = </a:t>
            </a:r>
            <a:r>
              <a:rPr dirty="0" err="1"/>
              <a:t>subcategory.Name</a:t>
            </a:r>
            <a:r>
              <a:rPr dirty="0"/>
              <a:t> };</a:t>
            </a:r>
          </a:p>
          <a:p>
            <a:pPr marL="0" indent="0" defTabSz="297179">
              <a:lnSpc>
                <a:spcPct val="120000"/>
              </a:lnSpc>
              <a:spcBef>
                <a:spcPts val="0"/>
              </a:spcBef>
              <a:buSzTx/>
              <a:buFontTx/>
              <a:buNone/>
              <a:defRPr sz="780">
                <a:solidFill>
                  <a:srgbClr val="000000"/>
                </a:solidFill>
                <a:latin typeface="Menlo"/>
                <a:ea typeface="Menlo"/>
                <a:cs typeface="Menlo"/>
                <a:sym typeface="Menlo"/>
              </a:defRPr>
            </a:pPr>
            <a:r>
              <a:rPr dirty="0"/>
              <a:t>    categorySubcategories.WriteLines();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prstGeom prst="rect">
            <a:avLst/>
          </a:prstGeom>
        </p:spPr>
        <p:txBody>
          <a:bodyPr/>
          <a:lstStyle/>
          <a:p>
            <a:pPr lvl="1">
              <a:defRPr b="1"/>
            </a:pPr>
            <a:r>
              <a:t>JOIN Types - INNER JOIN</a:t>
            </a:r>
          </a:p>
        </p:txBody>
      </p:sp>
      <p:sp>
        <p:nvSpPr>
          <p:cNvPr id="147" name="Content Placeholder 2"/>
          <p:cNvSpPr txBox="1">
            <a:spLocks noGrp="1"/>
          </p:cNvSpPr>
          <p:nvPr>
            <p:ph type="body" idx="1"/>
          </p:nvPr>
        </p:nvSpPr>
        <p:spPr>
          <a:prstGeom prst="rect">
            <a:avLst/>
          </a:prstGeom>
        </p:spPr>
        <p:txBody>
          <a:bodyPr/>
          <a:lstStyle/>
          <a:p>
            <a:pPr marL="0" lvl="2" indent="457200" defTabSz="457200">
              <a:lnSpc>
                <a:spcPct val="100000"/>
              </a:lnSpc>
              <a:spcBef>
                <a:spcPts val="0"/>
              </a:spcBef>
              <a:buSzTx/>
              <a:buFontTx/>
              <a:buNone/>
              <a:defRPr sz="1200">
                <a:solidFill>
                  <a:srgbClr val="000000"/>
                </a:solidFill>
                <a:latin typeface="Menlo"/>
                <a:ea typeface="Menlo"/>
                <a:cs typeface="Menlo"/>
                <a:sym typeface="Menlo"/>
              </a:defRPr>
            </a:pPr>
            <a:r>
              <a:rPr dirty="0">
                <a:solidFill>
                  <a:srgbClr val="008000"/>
                </a:solidFill>
              </a:rPr>
              <a:t>// Execute query.</a:t>
            </a:r>
          </a:p>
          <a:p>
            <a:pPr marL="371475" lvl="1"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[category].[Name], [subcategory].[Name]</a:t>
            </a:r>
            <a:endParaRPr dirty="0">
              <a:solidFill>
                <a:srgbClr val="000000"/>
              </a:solidFill>
            </a:endParaRPr>
          </a:p>
          <a:p>
            <a:pPr marL="371475" lvl="1"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[Production].[</a:t>
            </a:r>
            <a:r>
              <a:rPr dirty="0" err="1"/>
              <a:t>ProductCategory</a:t>
            </a:r>
            <a:r>
              <a:rPr dirty="0"/>
              <a:t>] AS [category]</a:t>
            </a:r>
            <a:endParaRPr dirty="0">
              <a:solidFill>
                <a:srgbClr val="000000"/>
              </a:solidFill>
            </a:endParaRPr>
          </a:p>
          <a:p>
            <a:pPr marL="371475" lvl="1"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CROSS JOIN [Production].[</a:t>
            </a:r>
            <a:r>
              <a:rPr dirty="0" err="1"/>
              <a:t>ProductSubcategory</a:t>
            </a:r>
            <a:r>
              <a:rPr dirty="0"/>
              <a:t>] AS [subcategory]</a:t>
            </a:r>
            <a:endParaRPr dirty="0">
              <a:solidFill>
                <a:srgbClr val="000000"/>
              </a:solidFill>
            </a:endParaRPr>
          </a:p>
          <a:p>
            <a:pPr marL="371475" lvl="1"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WHERE [category].[</a:t>
            </a:r>
            <a:r>
              <a:rPr dirty="0" err="1"/>
              <a:t>ProductCategoryID</a:t>
            </a:r>
            <a:r>
              <a:rPr dirty="0"/>
              <a:t>] = [subcategory].[</a:t>
            </a:r>
            <a:r>
              <a:rPr dirty="0" err="1"/>
              <a:t>ProductCategoryID</a:t>
            </a:r>
            <a:r>
              <a:rPr dirty="0"/>
              <a:t>]</a:t>
            </a:r>
          </a:p>
          <a:p>
            <a:pPr marL="170447" indent="-170447" defTabSz="457200">
              <a:lnSpc>
                <a:spcPct val="100000"/>
              </a:lnSpc>
              <a:spcBef>
                <a:spcPts val="0"/>
              </a:spcBef>
              <a:buFontTx/>
              <a:defRPr sz="1700">
                <a:latin typeface="Helvetica Neue"/>
                <a:ea typeface="Helvetica Neue"/>
                <a:cs typeface="Helvetica Neue"/>
                <a:sym typeface="Helvetica Neue"/>
              </a:defRPr>
            </a:pPr>
            <a:r>
              <a:rPr dirty="0"/>
              <a:t>EF Core translates the above query to CROSS JOIN with WHERE clause, which is equivalent to previous INNER JOIN query, with the same query plan.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prstGeom prst="rect">
            <a:avLst/>
          </a:prstGeom>
        </p:spPr>
        <p:txBody>
          <a:bodyPr/>
          <a:lstStyle/>
          <a:p>
            <a:pPr lvl="1">
              <a:defRPr b="1"/>
            </a:pPr>
            <a:r>
              <a:t>JOIN Types - Using Navigation property</a:t>
            </a:r>
          </a:p>
        </p:txBody>
      </p:sp>
      <p:sp>
        <p:nvSpPr>
          <p:cNvPr id="150" name="Content Placeholder 2"/>
          <p:cNvSpPr txBox="1">
            <a:spLocks noGrp="1"/>
          </p:cNvSpPr>
          <p:nvPr>
            <p:ph type="body" idx="1"/>
          </p:nvPr>
        </p:nvSpPr>
        <p:spPr>
          <a:prstGeom prst="rect">
            <a:avLst/>
          </a:prstGeom>
        </p:spPr>
        <p:txBody>
          <a:bodyPr>
            <a:normAutofit lnSpcReduction="10000"/>
          </a:bodyPr>
          <a:lstStyle/>
          <a:p>
            <a:pPr marL="421105" lvl="1" indent="-135355" defTabSz="342900">
              <a:lnSpc>
                <a:spcPct val="120000"/>
              </a:lnSpc>
              <a:spcBef>
                <a:spcPts val="0"/>
              </a:spcBef>
              <a:buFontTx/>
              <a:defRPr sz="1350">
                <a:latin typeface="Helvetica Neue"/>
                <a:ea typeface="Helvetica Neue"/>
                <a:cs typeface="Helvetica Neue"/>
                <a:sym typeface="Helvetica Neue"/>
              </a:defRPr>
            </a:pPr>
            <a:r>
              <a:rPr dirty="0"/>
              <a:t>Navigation property makes it easy to join entities with relationship. The following example inner join 3 entities, where 2 entity types have many-to-many relationship with junction entity type:</a:t>
            </a:r>
          </a:p>
          <a:p>
            <a:pPr marL="0" lvl="2" indent="342900" defTabSz="342900">
              <a:lnSpc>
                <a:spcPct val="120000"/>
              </a:lnSpc>
              <a:spcBef>
                <a:spcPts val="0"/>
              </a:spcBef>
              <a:buSzTx/>
              <a:buFontTx/>
              <a:buNone/>
              <a:defRPr sz="900">
                <a:solidFill>
                  <a:srgbClr val="000000"/>
                </a:solidFill>
                <a:latin typeface="Menlo"/>
                <a:ea typeface="Menlo"/>
                <a:cs typeface="Menlo"/>
                <a:sym typeface="Menlo"/>
              </a:defRPr>
            </a:pPr>
            <a:r>
              <a:rPr dirty="0"/>
              <a:t>   </a:t>
            </a:r>
            <a:r>
              <a:rPr sz="1125" dirty="0"/>
              <a:t> </a:t>
            </a:r>
            <a:r>
              <a:rPr sz="1125" dirty="0" err="1">
                <a:solidFill>
                  <a:srgbClr val="0000FF"/>
                </a:solidFill>
              </a:rPr>
              <a:t>IQueryable</a:t>
            </a:r>
            <a:r>
              <a:rPr sz="1125" dirty="0"/>
              <a:t>&lt;</a:t>
            </a:r>
            <a:r>
              <a:rPr sz="1125" dirty="0">
                <a:solidFill>
                  <a:srgbClr val="0000FF"/>
                </a:solidFill>
              </a:rPr>
              <a:t>Product</a:t>
            </a:r>
            <a:r>
              <a:rPr sz="1125" dirty="0"/>
              <a:t>&gt; source = </a:t>
            </a:r>
            <a:r>
              <a:rPr sz="1125" dirty="0" err="1"/>
              <a:t>adventureWorks.Products</a:t>
            </a:r>
            <a:r>
              <a:rPr sz="1125" dirty="0"/>
              <a:t>;</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err="1">
                <a:solidFill>
                  <a:srgbClr val="0000FF"/>
                </a:solidFill>
              </a:rPr>
              <a:t>var</a:t>
            </a:r>
            <a:r>
              <a:rPr dirty="0"/>
              <a:t> </a:t>
            </a:r>
            <a:r>
              <a:rPr dirty="0" err="1"/>
              <a:t>productPhotos</a:t>
            </a:r>
            <a:r>
              <a:rPr dirty="0"/>
              <a:t> = </a:t>
            </a:r>
            <a:r>
              <a:rPr dirty="0" err="1"/>
              <a:t>source.SelectMany</a:t>
            </a:r>
            <a:r>
              <a:rPr dirty="0"/>
              <a:t>(</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err="1"/>
              <a:t>collectionSelector</a:t>
            </a:r>
            <a:r>
              <a:rPr dirty="0"/>
              <a:t>: product =&gt; </a:t>
            </a:r>
            <a:r>
              <a:rPr dirty="0" err="1"/>
              <a:t>product.ProductProductPhotos</a:t>
            </a:r>
            <a:r>
              <a:rPr dirty="0"/>
              <a:t>,</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err="1"/>
              <a:t>resultSelector</a:t>
            </a:r>
            <a:r>
              <a:rPr dirty="0"/>
              <a:t>: (product, </a:t>
            </a:r>
            <a:r>
              <a:rPr dirty="0" err="1"/>
              <a:t>productProductPhoto</a:t>
            </a:r>
            <a:r>
              <a:rPr dirty="0"/>
              <a:t>) =&gt; </a:t>
            </a:r>
            <a:r>
              <a:rPr dirty="0">
                <a:solidFill>
                  <a:srgbClr val="0000FF"/>
                </a:solidFill>
              </a:rPr>
              <a:t>new</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Product = </a:t>
            </a:r>
            <a:r>
              <a:rPr dirty="0" err="1"/>
              <a:t>product.Name</a:t>
            </a:r>
            <a:r>
              <a:rPr dirty="0"/>
              <a:t>,</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Photo = </a:t>
            </a:r>
            <a:r>
              <a:rPr dirty="0" err="1"/>
              <a:t>productProductPhoto.ProductPhoto.LargePhotoFileName</a:t>
            </a:r>
            <a:endParaRPr dirty="0"/>
          </a:p>
          <a:p>
            <a:pPr marL="0" lvl="2" indent="342900" defTabSz="342900">
              <a:lnSpc>
                <a:spcPct val="120000"/>
              </a:lnSpc>
              <a:spcBef>
                <a:spcPts val="0"/>
              </a:spcBef>
              <a:buSzTx/>
              <a:buFontTx/>
              <a:buNone/>
              <a:defRPr sz="1125">
                <a:solidFill>
                  <a:srgbClr val="008000"/>
                </a:solidFill>
                <a:latin typeface="Menlo"/>
                <a:ea typeface="Menlo"/>
                <a:cs typeface="Menlo"/>
                <a:sym typeface="Menlo"/>
              </a:defRPr>
            </a:pPr>
            <a:r>
              <a:rPr dirty="0">
                <a:solidFill>
                  <a:srgbClr val="000000"/>
                </a:solidFill>
              </a:rPr>
              <a:t>        }); </a:t>
            </a:r>
            <a:r>
              <a:rPr dirty="0"/>
              <a:t>// Define query.</a:t>
            </a:r>
            <a:endParaRPr dirty="0">
              <a:solidFill>
                <a:srgbClr val="000000"/>
              </a:solidFill>
            </a:endParaRP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err="1">
                <a:solidFill>
                  <a:srgbClr val="0000FF"/>
                </a:solidFill>
              </a:rPr>
              <a:t>var</a:t>
            </a:r>
            <a:r>
              <a:rPr dirty="0"/>
              <a:t> </a:t>
            </a:r>
            <a:r>
              <a:rPr dirty="0" err="1"/>
              <a:t>productPhotos</a:t>
            </a:r>
            <a:r>
              <a:rPr dirty="0"/>
              <a:t> =</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a:solidFill>
                  <a:srgbClr val="0000FF"/>
                </a:solidFill>
              </a:rPr>
              <a:t>from</a:t>
            </a:r>
            <a:r>
              <a:rPr dirty="0"/>
              <a:t> product </a:t>
            </a:r>
            <a:r>
              <a:rPr dirty="0">
                <a:solidFill>
                  <a:srgbClr val="0000FF"/>
                </a:solidFill>
              </a:rPr>
              <a:t>in</a:t>
            </a:r>
            <a:r>
              <a:rPr dirty="0"/>
              <a:t> source</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a:solidFill>
                  <a:srgbClr val="0000FF"/>
                </a:solidFill>
              </a:rPr>
              <a:t>from</a:t>
            </a:r>
            <a:r>
              <a:rPr dirty="0"/>
              <a:t> </a:t>
            </a:r>
            <a:r>
              <a:rPr dirty="0" err="1"/>
              <a:t>productProductPhoto</a:t>
            </a:r>
            <a:r>
              <a:rPr dirty="0"/>
              <a:t> </a:t>
            </a:r>
            <a:r>
              <a:rPr dirty="0">
                <a:solidFill>
                  <a:srgbClr val="0000FF"/>
                </a:solidFill>
              </a:rPr>
              <a:t>in</a:t>
            </a:r>
            <a:r>
              <a:rPr dirty="0"/>
              <a:t> </a:t>
            </a:r>
            <a:r>
              <a:rPr dirty="0" err="1"/>
              <a:t>product.ProductProductPhotos</a:t>
            </a:r>
            <a:endParaRPr dirty="0"/>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Product = </a:t>
            </a:r>
            <a:r>
              <a:rPr dirty="0" err="1"/>
              <a:t>product.Name</a:t>
            </a:r>
            <a:r>
              <a:rPr dirty="0"/>
              <a:t>, Photo = </a:t>
            </a:r>
            <a:r>
              <a:rPr dirty="0" err="1"/>
              <a:t>productProductPhoto.ProductPhoto.LargePhotoFileName</a:t>
            </a:r>
            <a:r>
              <a:rPr dirty="0"/>
              <a:t> };</a:t>
            </a:r>
          </a:p>
          <a:p>
            <a:pPr marL="0" lvl="2" indent="342900" defTabSz="342900">
              <a:lnSpc>
                <a:spcPct val="120000"/>
              </a:lnSpc>
              <a:spcBef>
                <a:spcPts val="0"/>
              </a:spcBef>
              <a:buSzTx/>
              <a:buFontTx/>
              <a:buNone/>
              <a:defRPr sz="1125">
                <a:solidFill>
                  <a:srgbClr val="000000"/>
                </a:solidFill>
                <a:latin typeface="Menlo"/>
                <a:ea typeface="Menlo"/>
                <a:cs typeface="Menlo"/>
                <a:sym typeface="Menlo"/>
              </a:defRPr>
            </a:pPr>
            <a:r>
              <a:rPr dirty="0"/>
              <a:t>    </a:t>
            </a:r>
            <a:r>
              <a:rPr dirty="0" err="1"/>
              <a:t>productPhotos.WriteLines</a:t>
            </a:r>
            <a:r>
              <a:rPr dirty="0"/>
              <a:t>(); </a:t>
            </a:r>
            <a:r>
              <a:rPr dirty="0">
                <a:solidFill>
                  <a:srgbClr val="008000"/>
                </a:solidFill>
              </a:rPr>
              <a:t>// Execute query.</a:t>
            </a:r>
          </a:p>
          <a:p>
            <a:pPr marL="0" lvl="2" indent="342900" defTabSz="342900">
              <a:lnSpc>
                <a:spcPct val="120000"/>
              </a:lnSpc>
              <a:spcBef>
                <a:spcPts val="0"/>
              </a:spcBef>
              <a:buSzTx/>
              <a:buFontTx/>
              <a:buNone/>
              <a:defRPr sz="1125">
                <a:solidFill>
                  <a:srgbClr val="008000"/>
                </a:solidFill>
                <a:latin typeface="Menlo"/>
                <a:ea typeface="Menlo"/>
                <a:cs typeface="Menlo"/>
                <a:sym typeface="Menlo"/>
              </a:defRPr>
            </a:pPr>
            <a:r>
              <a:rPr dirty="0">
                <a:solidFill>
                  <a:srgbClr val="000000"/>
                </a:solidFill>
              </a:rPr>
              <a:t>    </a:t>
            </a:r>
            <a:r>
              <a:rPr dirty="0"/>
              <a:t> </a:t>
            </a:r>
          </a:p>
          <a:p>
            <a:pPr marL="0" lvl="2" indent="342900" defTabSz="342900">
              <a:lnSpc>
                <a:spcPct val="120000"/>
              </a:lnSpc>
              <a:spcBef>
                <a:spcPts val="0"/>
              </a:spcBef>
              <a:buSzTx/>
              <a:buFontTx/>
              <a:buNone/>
              <a:defRPr sz="1125">
                <a:latin typeface="Menlo"/>
                <a:ea typeface="Menlo"/>
                <a:cs typeface="Menlo"/>
                <a:sym typeface="Menlo"/>
              </a:defRPr>
            </a:pPr>
            <a:r>
              <a:rPr dirty="0"/>
              <a:t>SELECT [product].[Name], [</a:t>
            </a:r>
            <a:r>
              <a:rPr dirty="0" err="1"/>
              <a:t>product.ProductProductPhotos.ProductPhoto</a:t>
            </a:r>
            <a:r>
              <a:rPr dirty="0"/>
              <a:t>].[</a:t>
            </a:r>
            <a:r>
              <a:rPr dirty="0" err="1"/>
              <a:t>LargePhotoFileName</a:t>
            </a:r>
            <a:r>
              <a:rPr dirty="0"/>
              <a:t>]</a:t>
            </a:r>
          </a:p>
          <a:p>
            <a:pPr marL="0" indent="0" defTabSz="342900">
              <a:lnSpc>
                <a:spcPct val="120000"/>
              </a:lnSpc>
              <a:spcBef>
                <a:spcPts val="0"/>
              </a:spcBef>
              <a:buSzTx/>
              <a:buFontTx/>
              <a:buNone/>
              <a:defRPr sz="900">
                <a:solidFill>
                  <a:srgbClr val="000000"/>
                </a:solidFill>
                <a:latin typeface="Menlo"/>
                <a:ea typeface="Menlo"/>
                <a:cs typeface="Menlo"/>
                <a:sym typeface="Menlo"/>
              </a:defRPr>
            </a:pPr>
            <a:r>
              <a:rPr dirty="0"/>
              <a:t>     FROM [Production].[Product] AS [product]</a:t>
            </a:r>
          </a:p>
          <a:p>
            <a:pPr marL="0" indent="0" defTabSz="342900">
              <a:lnSpc>
                <a:spcPct val="120000"/>
              </a:lnSpc>
              <a:spcBef>
                <a:spcPts val="0"/>
              </a:spcBef>
              <a:buSzTx/>
              <a:buFontTx/>
              <a:buNone/>
              <a:defRPr sz="900">
                <a:solidFill>
                  <a:srgbClr val="000000"/>
                </a:solidFill>
                <a:latin typeface="Menlo"/>
                <a:ea typeface="Menlo"/>
                <a:cs typeface="Menlo"/>
                <a:sym typeface="Menlo"/>
              </a:defRPr>
            </a:pPr>
            <a:r>
              <a:rPr dirty="0"/>
              <a:t>     INNER JOIN [Production].[</a:t>
            </a:r>
            <a:r>
              <a:rPr dirty="0" err="1"/>
              <a:t>ProductProductPhoto</a:t>
            </a:r>
            <a:r>
              <a:rPr dirty="0"/>
              <a:t>] AS [</a:t>
            </a:r>
            <a:r>
              <a:rPr dirty="0" err="1"/>
              <a:t>product.ProductProductPhotos</a:t>
            </a:r>
            <a:r>
              <a:rPr dirty="0"/>
              <a:t>] ON [product].[</a:t>
            </a:r>
            <a:r>
              <a:rPr dirty="0" err="1"/>
              <a:t>ProductID</a:t>
            </a:r>
            <a:r>
              <a:rPr dirty="0"/>
              <a:t>] = [</a:t>
            </a:r>
            <a:r>
              <a:rPr dirty="0" err="1">
                <a:solidFill>
                  <a:srgbClr val="0000FF"/>
                </a:solidFill>
              </a:rPr>
              <a:t>product</a:t>
            </a:r>
            <a:r>
              <a:rPr dirty="0" err="1"/>
              <a:t>.</a:t>
            </a:r>
            <a:r>
              <a:rPr dirty="0" err="1">
                <a:solidFill>
                  <a:srgbClr val="0000FF"/>
                </a:solidFill>
              </a:rPr>
              <a:t>ProductProductPhotos</a:t>
            </a:r>
            <a:r>
              <a:rPr dirty="0"/>
              <a:t>].[</a:t>
            </a:r>
            <a:r>
              <a:rPr dirty="0" err="1"/>
              <a:t>ProductID</a:t>
            </a:r>
            <a:r>
              <a:rPr dirty="0"/>
              <a:t>]</a:t>
            </a:r>
          </a:p>
          <a:p>
            <a:pPr marL="0" indent="0" defTabSz="342900">
              <a:lnSpc>
                <a:spcPct val="120000"/>
              </a:lnSpc>
              <a:spcBef>
                <a:spcPts val="0"/>
              </a:spcBef>
              <a:buSzTx/>
              <a:buFontTx/>
              <a:buNone/>
              <a:defRPr sz="900">
                <a:solidFill>
                  <a:srgbClr val="000000"/>
                </a:solidFill>
                <a:latin typeface="Menlo"/>
                <a:ea typeface="Menlo"/>
                <a:cs typeface="Menlo"/>
                <a:sym typeface="Menlo"/>
              </a:defRPr>
            </a:pPr>
            <a:r>
              <a:rPr dirty="0"/>
              <a:t>     INNER JOIN [Production].[</a:t>
            </a:r>
            <a:r>
              <a:rPr dirty="0" err="1"/>
              <a:t>ProductPhoto</a:t>
            </a:r>
            <a:r>
              <a:rPr dirty="0"/>
              <a:t>] AS [</a:t>
            </a:r>
            <a:r>
              <a:rPr dirty="0" err="1"/>
              <a:t>product.ProductProductPhotos.ProductPhoto</a:t>
            </a:r>
            <a:r>
              <a:rPr dirty="0"/>
              <a:t>] ON [</a:t>
            </a:r>
            <a:r>
              <a:rPr dirty="0" err="1"/>
              <a:t>product.ProductProductPhotos</a:t>
            </a:r>
            <a:r>
              <a:rPr dirty="0"/>
              <a:t>].[</a:t>
            </a:r>
            <a:r>
              <a:rPr dirty="0" err="1"/>
              <a:t>ProductPhotoID</a:t>
            </a:r>
            <a:r>
              <a:rPr dirty="0"/>
              <a:t>] = [</a:t>
            </a:r>
            <a:r>
              <a:rPr dirty="0" err="1">
                <a:solidFill>
                  <a:srgbClr val="0000FF"/>
                </a:solidFill>
              </a:rPr>
              <a:t>product</a:t>
            </a:r>
            <a:r>
              <a:rPr dirty="0" err="1"/>
              <a:t>.</a:t>
            </a:r>
            <a:r>
              <a:rPr dirty="0" err="1">
                <a:solidFill>
                  <a:srgbClr val="0000FF"/>
                </a:solidFill>
              </a:rPr>
              <a:t>ProductProductPhotos</a:t>
            </a:r>
            <a:r>
              <a:rPr dirty="0" err="1"/>
              <a:t>.</a:t>
            </a:r>
            <a:r>
              <a:rPr dirty="0" err="1">
                <a:solidFill>
                  <a:srgbClr val="0000FF"/>
                </a:solidFill>
              </a:rPr>
              <a:t>ProductPhoto</a:t>
            </a:r>
            <a:r>
              <a:rPr dirty="0"/>
              <a:t>].[</a:t>
            </a:r>
            <a:r>
              <a:rPr dirty="0" err="1"/>
              <a:t>ProductPhotoID</a:t>
            </a:r>
            <a:r>
              <a:rPr dirty="0"/>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prstGeom prst="rect">
            <a:avLst/>
          </a:prstGeom>
        </p:spPr>
        <p:txBody>
          <a:bodyPr/>
          <a:lstStyle/>
          <a:p>
            <a:pPr lvl="1">
              <a:defRPr b="1"/>
            </a:pPr>
            <a:r>
              <a:t>JOIN Types - LEFT JOIN</a:t>
            </a:r>
          </a:p>
        </p:txBody>
      </p:sp>
      <p:sp>
        <p:nvSpPr>
          <p:cNvPr id="153" name="Content Placeholder 2"/>
          <p:cNvSpPr txBox="1">
            <a:spLocks noGrp="1"/>
          </p:cNvSpPr>
          <p:nvPr>
            <p:ph type="body" idx="1"/>
          </p:nvPr>
        </p:nvSpPr>
        <p:spPr>
          <a:prstGeom prst="rect">
            <a:avLst/>
          </a:prstGeom>
        </p:spPr>
        <p:txBody>
          <a:bodyPr>
            <a:normAutofit lnSpcReduction="10000"/>
          </a:bodyPr>
          <a:lstStyle/>
          <a:p>
            <a:pPr marL="505326" lvl="1" indent="-162426" defTabSz="411479">
              <a:lnSpc>
                <a:spcPct val="120000"/>
              </a:lnSpc>
              <a:spcBef>
                <a:spcPts val="0"/>
              </a:spcBef>
              <a:buFontTx/>
              <a:defRPr sz="1619">
                <a:latin typeface="Helvetica Neue"/>
                <a:ea typeface="Helvetica Neue"/>
                <a:cs typeface="Helvetica Neue"/>
                <a:sym typeface="Helvetica Neue"/>
              </a:defRPr>
            </a:pPr>
            <a:r>
              <a:rPr dirty="0"/>
              <a:t>GroupJoin returns hierarchical results, So here translated SQL also sorts the results by the key, so that EF/Core can read the query results group by group. To have flattened results from GroupJoin, </a:t>
            </a:r>
            <a:r>
              <a:rPr dirty="0" err="1"/>
              <a:t>SelectMany</a:t>
            </a:r>
            <a:r>
              <a:rPr dirty="0"/>
              <a:t> can be called. </a:t>
            </a:r>
          </a:p>
          <a:p>
            <a:pPr marL="505326" lvl="1" indent="-162426" defTabSz="411479">
              <a:lnSpc>
                <a:spcPct val="120000"/>
              </a:lnSpc>
              <a:spcBef>
                <a:spcPts val="0"/>
              </a:spcBef>
              <a:buFontTx/>
              <a:defRPr sz="1619">
                <a:latin typeface="Helvetica Neue"/>
                <a:ea typeface="Helvetica Neue"/>
                <a:cs typeface="Helvetica Neue"/>
                <a:sym typeface="Helvetica Neue"/>
              </a:defRPr>
            </a:pPr>
            <a:r>
              <a:rPr dirty="0"/>
              <a:t>In order to make a LEFT JOIN an </a:t>
            </a:r>
            <a:r>
              <a:rPr dirty="0" err="1"/>
              <a:t>DefaultIfEmpty</a:t>
            </a:r>
            <a:r>
              <a:rPr dirty="0"/>
              <a:t> subquery is required. It becomes inner join if </a:t>
            </a:r>
            <a:r>
              <a:rPr dirty="0" err="1"/>
              <a:t>DefaultIfEmpty</a:t>
            </a:r>
            <a:r>
              <a:rPr dirty="0"/>
              <a:t> is missing </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ProductCategory</a:t>
            </a:r>
            <a:r>
              <a:rPr dirty="0"/>
              <a:t>&gt; outer = </a:t>
            </a:r>
            <a:r>
              <a:rPr dirty="0" err="1"/>
              <a:t>adventureWorks.ProductCategories</a:t>
            </a:r>
            <a:r>
              <a:rPr dirty="0"/>
              <a:t>;   </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ProductSubcategory</a:t>
            </a:r>
            <a:r>
              <a:rPr dirty="0"/>
              <a:t>&gt; inner = </a:t>
            </a:r>
            <a:r>
              <a:rPr dirty="0" err="1"/>
              <a:t>adventureWorks.ProductSubcategories</a:t>
            </a:r>
            <a:r>
              <a:rPr dirty="0"/>
              <a: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 outer</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.GroupJoin(</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inner: inner,</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outerKeySelector</a:t>
            </a:r>
            <a:r>
              <a:rPr dirty="0"/>
              <a:t>: category =&gt; </a:t>
            </a:r>
            <a:r>
              <a:rPr dirty="0" err="1"/>
              <a:t>category.ProductCategoryID</a:t>
            </a:r>
            <a:r>
              <a:rPr dirty="0"/>
              <a: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innerKeySelector</a:t>
            </a:r>
            <a:r>
              <a:rPr dirty="0"/>
              <a:t>: subcategory =&gt; </a:t>
            </a:r>
            <a:r>
              <a:rPr dirty="0" err="1"/>
              <a:t>subcategory.ProductCategoryID</a:t>
            </a:r>
            <a:r>
              <a:rPr dirty="0"/>
              <a: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resultSelector</a:t>
            </a:r>
            <a:r>
              <a:rPr dirty="0"/>
              <a:t>: (category, subcategories) =&gt;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a:solidFill>
                  <a:srgbClr val="0000FF"/>
                </a:solidFill>
              </a:rPr>
              <a:t>new</a:t>
            </a:r>
            <a:r>
              <a:rPr dirty="0"/>
              <a:t> { Category = category, Subcategories = subcategories }) </a:t>
            </a:r>
            <a:r>
              <a:rPr dirty="0">
                <a:solidFill>
                  <a:srgbClr val="008000"/>
                </a:solidFill>
              </a:rPr>
              <a:t>// Define query.</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SelectMany</a:t>
            </a:r>
            <a:r>
              <a:rPr dirty="0"/>
              <a: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collectionSelector</a:t>
            </a:r>
            <a:r>
              <a:rPr dirty="0"/>
              <a:t>: category =&gt; </a:t>
            </a:r>
            <a:r>
              <a:rPr dirty="0" err="1"/>
              <a:t>category.Subcategories</a:t>
            </a:r>
            <a:endParaRPr dirty="0"/>
          </a:p>
          <a:p>
            <a:pPr marL="0" lvl="3" indent="617219" defTabSz="411479">
              <a:lnSpc>
                <a:spcPct val="120000"/>
              </a:lnSpc>
              <a:spcBef>
                <a:spcPts val="0"/>
              </a:spcBef>
              <a:buSzTx/>
              <a:buFontTx/>
              <a:buNone/>
              <a:defRPr sz="1079">
                <a:solidFill>
                  <a:srgbClr val="008000"/>
                </a:solidFill>
                <a:latin typeface="Menlo"/>
                <a:ea typeface="Menlo"/>
                <a:cs typeface="Menlo"/>
                <a:sym typeface="Menlo"/>
              </a:defRPr>
            </a:pPr>
            <a:r>
              <a:rPr dirty="0">
                <a:solidFill>
                  <a:srgbClr val="000000"/>
                </a:solidFill>
              </a:rPr>
              <a:t>               </a:t>
            </a:r>
            <a:r>
              <a:rPr b="1" dirty="0">
                <a:solidFill>
                  <a:srgbClr val="000000"/>
                </a:solidFill>
              </a:rPr>
              <a:t> .</a:t>
            </a:r>
            <a:r>
              <a:rPr b="1" dirty="0" err="1">
                <a:solidFill>
                  <a:srgbClr val="000000"/>
                </a:solidFill>
              </a:rPr>
              <a:t>DefaultIfEmpty</a:t>
            </a:r>
            <a:r>
              <a:rPr b="1" dirty="0">
                <a:solidFill>
                  <a:srgbClr val="000000"/>
                </a:solidFill>
              </a:rPr>
              <a:t>(),</a:t>
            </a:r>
            <a:r>
              <a:rPr dirty="0">
                <a:solidFill>
                  <a:srgbClr val="000000"/>
                </a:solidFill>
              </a:rPr>
              <a:t> </a:t>
            </a:r>
            <a:r>
              <a:rPr dirty="0"/>
              <a:t>// INNER JOIN if </a:t>
            </a:r>
            <a:r>
              <a:rPr dirty="0" err="1"/>
              <a:t>DefaultIfEmpty</a:t>
            </a:r>
            <a:r>
              <a:rPr dirty="0"/>
              <a:t> is missing.</a:t>
            </a:r>
            <a:endParaRPr dirty="0">
              <a:solidFill>
                <a:srgbClr val="000000"/>
              </a:solidFill>
            </a:endParaRP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err="1"/>
              <a:t>resultSelector</a:t>
            </a:r>
            <a:r>
              <a:rPr dirty="0"/>
              <a:t>: (category, subcategory) =&gt;</a:t>
            </a:r>
          </a:p>
          <a:p>
            <a:pPr marL="0" lvl="3" indent="617219" defTabSz="411479">
              <a:lnSpc>
                <a:spcPct val="120000"/>
              </a:lnSpc>
              <a:spcBef>
                <a:spcPts val="0"/>
              </a:spcBef>
              <a:buSzTx/>
              <a:buFontTx/>
              <a:buNone/>
              <a:defRPr sz="1079">
                <a:solidFill>
                  <a:srgbClr val="000000"/>
                </a:solidFill>
                <a:latin typeface="Menlo"/>
                <a:ea typeface="Menlo"/>
                <a:cs typeface="Menlo"/>
                <a:sym typeface="Menlo"/>
              </a:defRPr>
            </a:pPr>
            <a:r>
              <a:rPr dirty="0"/>
              <a:t>                </a:t>
            </a:r>
            <a:r>
              <a:rPr dirty="0">
                <a:solidFill>
                  <a:srgbClr val="0000FF"/>
                </a:solidFill>
              </a:rPr>
              <a:t>new</a:t>
            </a:r>
            <a:r>
              <a:rPr dirty="0"/>
              <a:t> { Category = </a:t>
            </a:r>
            <a:r>
              <a:rPr dirty="0" err="1"/>
              <a:t>category.Category</a:t>
            </a:r>
            <a:r>
              <a:rPr dirty="0"/>
              <a:t>, Subcategory = subcategory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prstGeom prst="rect">
            <a:avLst/>
          </a:prstGeom>
        </p:spPr>
        <p:txBody>
          <a:bodyPr/>
          <a:lstStyle/>
          <a:p>
            <a:pPr lvl="1">
              <a:defRPr b="1"/>
            </a:pPr>
            <a:r>
              <a:t>JOIN Types - LEFT JOIN</a:t>
            </a:r>
          </a:p>
        </p:txBody>
      </p:sp>
      <p:sp>
        <p:nvSpPr>
          <p:cNvPr id="156" name="Content Placeholder 2"/>
          <p:cNvSpPr txBox="1">
            <a:spLocks noGrp="1"/>
          </p:cNvSpPr>
          <p:nvPr>
            <p:ph type="body" idx="1"/>
          </p:nvPr>
        </p:nvSpPr>
        <p:spPr>
          <a:prstGeom prst="rect">
            <a:avLst/>
          </a:prstGeom>
        </p:spPr>
        <p:txBody>
          <a:bodyPr>
            <a:normAutofit/>
          </a:bodyPr>
          <a:lstStyle/>
          <a:p>
            <a:pPr marL="0" lvl="5" indent="11430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from</a:t>
            </a:r>
            <a:r>
              <a:rPr dirty="0"/>
              <a:t> category </a:t>
            </a:r>
            <a:r>
              <a:rPr dirty="0">
                <a:solidFill>
                  <a:srgbClr val="0000FF"/>
                </a:solidFill>
              </a:rPr>
              <a:t>in</a:t>
            </a:r>
            <a:r>
              <a:rPr dirty="0"/>
              <a:t> outer</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join</a:t>
            </a:r>
            <a:r>
              <a:rPr dirty="0"/>
              <a:t> subcategory </a:t>
            </a:r>
            <a:r>
              <a:rPr dirty="0">
                <a:solidFill>
                  <a:srgbClr val="0000FF"/>
                </a:solidFill>
              </a:rPr>
              <a:t>in</a:t>
            </a:r>
            <a:r>
              <a:rPr dirty="0"/>
              <a:t> inner</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on</a:t>
            </a:r>
            <a:r>
              <a:rPr dirty="0"/>
              <a:t> </a:t>
            </a:r>
            <a:r>
              <a:rPr dirty="0" err="1"/>
              <a:t>category.ProductCategoryID</a:t>
            </a:r>
            <a:r>
              <a:rPr dirty="0"/>
              <a:t> </a:t>
            </a:r>
            <a:r>
              <a:rPr dirty="0">
                <a:solidFill>
                  <a:srgbClr val="0000FF"/>
                </a:solidFill>
              </a:rPr>
              <a:t>equals</a:t>
            </a:r>
            <a:r>
              <a:rPr dirty="0"/>
              <a:t> </a:t>
            </a:r>
            <a:r>
              <a:rPr dirty="0" err="1"/>
              <a:t>subcategory.ProductCategoryID</a:t>
            </a:r>
            <a:r>
              <a:rPr dirty="0"/>
              <a:t> </a:t>
            </a:r>
            <a:r>
              <a:rPr dirty="0">
                <a:solidFill>
                  <a:srgbClr val="0000FF"/>
                </a:solidFill>
              </a:rPr>
              <a:t>into</a:t>
            </a:r>
            <a:r>
              <a:rPr dirty="0"/>
              <a:t> subcategories</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from</a:t>
            </a:r>
            <a:r>
              <a:rPr dirty="0"/>
              <a:t> subcategory </a:t>
            </a:r>
            <a:r>
              <a:rPr dirty="0">
                <a:solidFill>
                  <a:srgbClr val="0000FF"/>
                </a:solidFill>
              </a:rPr>
              <a:t>in</a:t>
            </a:r>
            <a:r>
              <a:rPr dirty="0"/>
              <a:t> </a:t>
            </a:r>
            <a:r>
              <a:rPr dirty="0" err="1"/>
              <a:t>subcategories.DefaultIfEmpty</a:t>
            </a:r>
            <a:r>
              <a:rPr dirty="0"/>
              <a:t>()</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Category = </a:t>
            </a:r>
            <a:r>
              <a:rPr dirty="0" err="1"/>
              <a:t>category.Name</a:t>
            </a:r>
            <a:r>
              <a:rPr dirty="0"/>
              <a:t>, Subcategory = </a:t>
            </a:r>
            <a:r>
              <a:rPr dirty="0" err="1"/>
              <a:t>subcategory.Name</a:t>
            </a:r>
            <a:r>
              <a:rPr dirty="0"/>
              <a:t> };</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r>
              <a:rPr dirty="0"/>
              <a:t>    </a:t>
            </a:r>
          </a:p>
          <a:p>
            <a:pPr marL="0" lvl="4" indent="914400" defTabSz="457200">
              <a:lnSpc>
                <a:spcPct val="120000"/>
              </a:lnSpc>
              <a:spcBef>
                <a:spcPts val="0"/>
              </a:spcBef>
              <a:buSzTx/>
              <a:buFontTx/>
              <a:buNone/>
              <a:defRPr sz="1200">
                <a:solidFill>
                  <a:srgbClr val="000000"/>
                </a:solidFill>
                <a:latin typeface="Menlo"/>
                <a:ea typeface="Menlo"/>
                <a:cs typeface="Menlo"/>
                <a:sym typeface="Menlo"/>
              </a:defRPr>
            </a:pPr>
            <a:endParaRPr dirty="0"/>
          </a:p>
          <a:p>
            <a:pPr marL="0" lvl="5" indent="1143000" defTabSz="457200">
              <a:lnSpc>
                <a:spcPct val="120000"/>
              </a:lnSpc>
              <a:spcBef>
                <a:spcPts val="0"/>
              </a:spcBef>
              <a:buSzTx/>
              <a:buFontTx/>
              <a:buNone/>
              <a:defRPr sz="1200">
                <a:solidFill>
                  <a:srgbClr val="000000"/>
                </a:solidFill>
                <a:latin typeface="Menlo"/>
                <a:ea typeface="Menlo"/>
                <a:cs typeface="Menlo"/>
                <a:sym typeface="Menlo"/>
              </a:defRPr>
            </a:pPr>
            <a:r>
              <a:rPr dirty="0" err="1"/>
              <a:t>categorySubcategories.WriteLines</a:t>
            </a:r>
            <a:r>
              <a:rPr dirty="0"/>
              <a:t>(</a:t>
            </a:r>
            <a:r>
              <a:rPr dirty="0" err="1"/>
              <a:t>categorySubcategory</a:t>
            </a:r>
            <a:r>
              <a:rPr dirty="0"/>
              <a:t> =&gt;</a:t>
            </a:r>
          </a:p>
          <a:p>
            <a:pPr marL="0" lvl="4" indent="914400" defTabSz="457200">
              <a:lnSpc>
                <a:spcPct val="120000"/>
              </a:lnSpc>
              <a:spcBef>
                <a:spcPts val="0"/>
              </a:spcBef>
              <a:buSzTx/>
              <a:buFontTx/>
              <a:buNone/>
              <a:defRPr sz="1200">
                <a:solidFill>
                  <a:srgbClr val="A31515"/>
                </a:solidFill>
                <a:latin typeface="Menlo"/>
                <a:ea typeface="Menlo"/>
                <a:cs typeface="Menlo"/>
                <a:sym typeface="Menlo"/>
              </a:defRPr>
            </a:pPr>
            <a:r>
              <a:rPr dirty="0">
                <a:solidFill>
                  <a:srgbClr val="000000"/>
                </a:solidFill>
              </a:rPr>
              <a:t>        </a:t>
            </a:r>
            <a:r>
              <a:rPr dirty="0"/>
              <a:t>$"{</a:t>
            </a:r>
            <a:r>
              <a:rPr dirty="0" err="1"/>
              <a:t>categorySubcategory.Category.Name</a:t>
            </a:r>
            <a:r>
              <a:rPr dirty="0"/>
              <a:t>} {</a:t>
            </a:r>
            <a:r>
              <a:rPr dirty="0" err="1"/>
              <a:t>categorySubcategory.Subcategory</a:t>
            </a:r>
            <a:r>
              <a:rPr dirty="0" err="1">
                <a:solidFill>
                  <a:srgbClr val="000000"/>
                </a:solidFill>
              </a:rPr>
              <a:t>?</a:t>
            </a:r>
            <a:r>
              <a:rPr dirty="0" err="1"/>
              <a:t>.Name</a:t>
            </a:r>
            <a:r>
              <a:rPr dirty="0"/>
              <a:t>}”</a:t>
            </a:r>
            <a:r>
              <a:rPr dirty="0">
                <a:solidFill>
                  <a:srgbClr val="000000"/>
                </a:solidFill>
              </a:rPr>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prstGeom prst="rect">
            <a:avLst/>
          </a:prstGeom>
        </p:spPr>
        <p:txBody>
          <a:bodyPr/>
          <a:lstStyle/>
          <a:p>
            <a:pPr lvl="1">
              <a:defRPr b="1"/>
            </a:pPr>
            <a:r>
              <a:t>JOIN Types - LEFT JOIN</a:t>
            </a:r>
          </a:p>
        </p:txBody>
      </p:sp>
      <p:sp>
        <p:nvSpPr>
          <p:cNvPr id="159" name="Content Placeholder 2"/>
          <p:cNvSpPr txBox="1">
            <a:spLocks noGrp="1"/>
          </p:cNvSpPr>
          <p:nvPr>
            <p:ph type="body" idx="1"/>
          </p:nvPr>
        </p:nvSpPr>
        <p:spPr>
          <a:prstGeom prst="rect">
            <a:avLst/>
          </a:prstGeom>
        </p:spPr>
        <p:txBody>
          <a:bodyPr>
            <a:normAutofit fontScale="92500" lnSpcReduction="20000"/>
          </a:bodyPr>
          <a:lstStyle/>
          <a:p>
            <a:pPr marL="348113" lvl="1" indent="-111893" defTabSz="283463">
              <a:lnSpc>
                <a:spcPct val="120000"/>
              </a:lnSpc>
              <a:spcBef>
                <a:spcPts val="0"/>
              </a:spcBef>
              <a:buFontTx/>
              <a:defRPr sz="1116">
                <a:latin typeface="Helvetica Neue"/>
                <a:ea typeface="Helvetica Neue"/>
                <a:cs typeface="Helvetica Neue"/>
                <a:sym typeface="Helvetica Neue"/>
              </a:defRPr>
            </a:pPr>
            <a:r>
              <a:rPr dirty="0"/>
              <a:t>Similar to inner join, left join can be done with Select and </a:t>
            </a:r>
            <a:r>
              <a:rPr dirty="0" err="1"/>
              <a:t>SelectMany</a:t>
            </a:r>
            <a:r>
              <a:rPr dirty="0"/>
              <a:t> too as well a navigation property is supported, with a </a:t>
            </a:r>
            <a:r>
              <a:rPr dirty="0" err="1"/>
              <a:t>DefaultIfEmpty</a:t>
            </a:r>
            <a:r>
              <a:rPr dirty="0"/>
              <a:t> subquery. </a:t>
            </a:r>
          </a:p>
          <a:p>
            <a:pPr marL="0" indent="0" defTabSz="283463">
              <a:lnSpc>
                <a:spcPct val="120000"/>
              </a:lnSpc>
              <a:spcBef>
                <a:spcPts val="0"/>
              </a:spcBef>
              <a:buSzTx/>
              <a:buFontTx/>
              <a:buNone/>
              <a:defRPr sz="744">
                <a:solidFill>
                  <a:srgbClr val="000000"/>
                </a:solidFill>
                <a:latin typeface="Menlo"/>
                <a:ea typeface="Menlo"/>
                <a:cs typeface="Menlo"/>
                <a:sym typeface="Menlo"/>
              </a:defRPr>
            </a:pPr>
            <a:r>
              <a:rPr dirty="0"/>
              <a:t>      </a:t>
            </a:r>
            <a:r>
              <a:rPr sz="1054" dirty="0" err="1">
                <a:solidFill>
                  <a:srgbClr val="0000FF"/>
                </a:solidFill>
              </a:rPr>
              <a:t>IQueryable</a:t>
            </a:r>
            <a:r>
              <a:rPr sz="1054" dirty="0"/>
              <a:t>&lt;</a:t>
            </a:r>
            <a:r>
              <a:rPr sz="1054" dirty="0" err="1">
                <a:solidFill>
                  <a:srgbClr val="0000FF"/>
                </a:solidFill>
              </a:rPr>
              <a:t>ProductCategory</a:t>
            </a:r>
            <a:r>
              <a:rPr sz="1054" dirty="0"/>
              <a:t>&gt; outer = </a:t>
            </a:r>
            <a:r>
              <a:rPr sz="1054" dirty="0" err="1"/>
              <a:t>adventureWorks.ProductCategories</a:t>
            </a:r>
            <a:r>
              <a:rPr sz="1054" dirty="0"/>
              <a: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solidFill>
                  <a:srgbClr val="0000FF"/>
                </a:solidFill>
              </a:rPr>
              <a:t>IQueryable</a:t>
            </a:r>
            <a:r>
              <a:rPr dirty="0"/>
              <a:t>&lt;</a:t>
            </a:r>
            <a:r>
              <a:rPr dirty="0" err="1">
                <a:solidFill>
                  <a:srgbClr val="0000FF"/>
                </a:solidFill>
              </a:rPr>
              <a:t>ProductSubcategory</a:t>
            </a:r>
            <a:r>
              <a:rPr dirty="0"/>
              <a:t>&gt; inner = </a:t>
            </a:r>
            <a:r>
              <a:rPr dirty="0" err="1"/>
              <a:t>adventureWorks.ProductSubcategories</a:t>
            </a:r>
            <a:r>
              <a:rPr dirty="0"/>
              <a: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 outer</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.Select(category =&gt; </a:t>
            </a:r>
            <a:r>
              <a:rPr dirty="0">
                <a:solidFill>
                  <a:srgbClr val="0000FF"/>
                </a:solidFill>
              </a:rPr>
              <a:t>new</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Category = category,</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Subcategories = inner</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.Where(subcategory =&gt; </a:t>
            </a:r>
            <a:r>
              <a:rPr dirty="0" err="1"/>
              <a:t>category.ProductCategoryID</a:t>
            </a:r>
            <a:r>
              <a:rPr dirty="0"/>
              <a:t> == </a:t>
            </a:r>
            <a:r>
              <a:rPr dirty="0" err="1"/>
              <a:t>subcategory.ProductCategoryID</a:t>
            </a:r>
            <a:r>
              <a:rPr dirty="0"/>
              <a: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t>SelectMany</a:t>
            </a:r>
            <a:r>
              <a:rPr dirty="0"/>
              <a: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t>collectionSelector</a:t>
            </a:r>
            <a:r>
              <a:rPr dirty="0"/>
              <a:t>: category =&gt; </a:t>
            </a:r>
            <a:r>
              <a:rPr dirty="0" err="1"/>
              <a:t>category.Subcategories</a:t>
            </a:r>
            <a:endParaRPr dirty="0"/>
          </a:p>
          <a:p>
            <a:pPr marL="0" indent="0" defTabSz="283463">
              <a:lnSpc>
                <a:spcPct val="120000"/>
              </a:lnSpc>
              <a:spcBef>
                <a:spcPts val="0"/>
              </a:spcBef>
              <a:buSzTx/>
              <a:buFontTx/>
              <a:buNone/>
              <a:defRPr sz="1054">
                <a:solidFill>
                  <a:srgbClr val="008000"/>
                </a:solidFill>
                <a:latin typeface="Menlo"/>
                <a:ea typeface="Menlo"/>
                <a:cs typeface="Menlo"/>
                <a:sym typeface="Menlo"/>
              </a:defRPr>
            </a:pPr>
            <a:r>
              <a:rPr dirty="0">
                <a:solidFill>
                  <a:srgbClr val="000000"/>
                </a:solidFill>
              </a:rPr>
              <a:t>                .</a:t>
            </a:r>
            <a:r>
              <a:rPr dirty="0" err="1">
                <a:solidFill>
                  <a:srgbClr val="000000"/>
                </a:solidFill>
              </a:rPr>
              <a:t>DefaultIfEmpty</a:t>
            </a:r>
            <a:r>
              <a:rPr dirty="0">
                <a:solidFill>
                  <a:srgbClr val="000000"/>
                </a:solidFill>
              </a:rPr>
              <a:t>(), </a:t>
            </a:r>
            <a:r>
              <a:rPr dirty="0"/>
              <a:t>// INNER JOIN if </a:t>
            </a:r>
            <a:r>
              <a:rPr dirty="0" err="1"/>
              <a:t>DefaultIfEmpty</a:t>
            </a:r>
            <a:r>
              <a:rPr dirty="0"/>
              <a:t> is missing.</a:t>
            </a:r>
            <a:endParaRPr dirty="0">
              <a:solidFill>
                <a:srgbClr val="000000"/>
              </a:solidFill>
            </a:endParaRP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t>resultSelector</a:t>
            </a:r>
            <a:r>
              <a:rPr dirty="0"/>
              <a:t>: (category, subcategory) =&gt;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new</a:t>
            </a:r>
            <a:r>
              <a:rPr dirty="0"/>
              <a:t> { Category = </a:t>
            </a:r>
            <a:r>
              <a:rPr dirty="0" err="1"/>
              <a:t>category.Category.Name</a:t>
            </a:r>
            <a:r>
              <a:rPr dirty="0"/>
              <a:t>, Subcategory = </a:t>
            </a:r>
            <a:r>
              <a:rPr dirty="0" err="1"/>
              <a:t>subcategory.Name</a:t>
            </a:r>
            <a:r>
              <a:rPr dirty="0"/>
              <a:t> }); </a:t>
            </a:r>
            <a:r>
              <a:rPr dirty="0">
                <a:solidFill>
                  <a:srgbClr val="008000"/>
                </a:solidFill>
              </a:rPr>
              <a:t>// Define query.</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err="1">
                <a:solidFill>
                  <a:srgbClr val="0000FF"/>
                </a:solidFill>
              </a:rPr>
              <a:t>var</a:t>
            </a:r>
            <a:r>
              <a:rPr dirty="0"/>
              <a:t> </a:t>
            </a:r>
            <a:r>
              <a:rPr dirty="0" err="1"/>
              <a:t>categorySubcategories</a:t>
            </a:r>
            <a:r>
              <a:rPr dirty="0"/>
              <a:t> =</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from</a:t>
            </a:r>
            <a:r>
              <a:rPr dirty="0"/>
              <a:t> category </a:t>
            </a:r>
            <a:r>
              <a:rPr dirty="0">
                <a:solidFill>
                  <a:srgbClr val="0000FF"/>
                </a:solidFill>
              </a:rPr>
              <a:t>in</a:t>
            </a:r>
            <a:r>
              <a:rPr dirty="0"/>
              <a:t> outer</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Category = category,</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Subcategories = </a:t>
            </a:r>
            <a:r>
              <a:rPr dirty="0">
                <a:solidFill>
                  <a:srgbClr val="0000FF"/>
                </a:solidFill>
              </a:rPr>
              <a:t>from</a:t>
            </a:r>
            <a:r>
              <a:rPr dirty="0"/>
              <a:t> subcategory </a:t>
            </a:r>
            <a:r>
              <a:rPr dirty="0">
                <a:solidFill>
                  <a:srgbClr val="0000FF"/>
                </a:solidFill>
              </a:rPr>
              <a:t>in</a:t>
            </a:r>
            <a:r>
              <a:rPr dirty="0"/>
              <a:t> inner</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where</a:t>
            </a:r>
            <a:r>
              <a:rPr dirty="0"/>
              <a:t> </a:t>
            </a:r>
            <a:r>
              <a:rPr dirty="0" err="1"/>
              <a:t>subcategory.ProductCategoryID</a:t>
            </a:r>
            <a:r>
              <a:rPr dirty="0"/>
              <a:t> == </a:t>
            </a:r>
            <a:r>
              <a:rPr dirty="0" err="1"/>
              <a:t>category.ProductCategoryID</a:t>
            </a:r>
            <a:endParaRPr dirty="0"/>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select</a:t>
            </a:r>
            <a:r>
              <a:rPr dirty="0"/>
              <a:t> subcategory</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 into category</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from</a:t>
            </a:r>
            <a:r>
              <a:rPr dirty="0"/>
              <a:t> subcategory </a:t>
            </a:r>
            <a:r>
              <a:rPr dirty="0">
                <a:solidFill>
                  <a:srgbClr val="0000FF"/>
                </a:solidFill>
              </a:rPr>
              <a:t>in</a:t>
            </a:r>
            <a:r>
              <a:rPr dirty="0"/>
              <a:t> </a:t>
            </a:r>
            <a:r>
              <a:rPr dirty="0" err="1"/>
              <a:t>category.Subcategories.DefaultIfEmpty</a:t>
            </a:r>
            <a:r>
              <a:rPr dirty="0"/>
              <a:t>()</a:t>
            </a:r>
          </a:p>
          <a:p>
            <a:pPr marL="0" indent="0" defTabSz="283463">
              <a:lnSpc>
                <a:spcPct val="120000"/>
              </a:lnSpc>
              <a:spcBef>
                <a:spcPts val="0"/>
              </a:spcBef>
              <a:buSzTx/>
              <a:buFontTx/>
              <a:buNone/>
              <a:defRPr sz="1054">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Category = </a:t>
            </a:r>
            <a:r>
              <a:rPr dirty="0" err="1"/>
              <a:t>category.Category.Name</a:t>
            </a:r>
            <a:r>
              <a:rPr dirty="0"/>
              <a:t>, Subcategory = </a:t>
            </a:r>
            <a:r>
              <a:rPr dirty="0" err="1"/>
              <a:t>subcategory.Name</a:t>
            </a:r>
            <a:r>
              <a:rPr dirty="0"/>
              <a:t>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a:spLocks noGrp="1"/>
          </p:cNvSpPr>
          <p:nvPr>
            <p:ph type="title"/>
          </p:nvPr>
        </p:nvSpPr>
        <p:spPr>
          <a:prstGeom prst="rect">
            <a:avLst/>
          </a:prstGeom>
        </p:spPr>
        <p:txBody>
          <a:bodyPr/>
          <a:lstStyle/>
          <a:p>
            <a:pPr lvl="1">
              <a:defRPr b="1"/>
            </a:pPr>
            <a:r>
              <a:t>JOIN Types - LEFT JOIN</a:t>
            </a:r>
          </a:p>
        </p:txBody>
      </p:sp>
      <p:sp>
        <p:nvSpPr>
          <p:cNvPr id="162" name="Content Placeholder 2"/>
          <p:cNvSpPr txBox="1">
            <a:spLocks noGrp="1"/>
          </p:cNvSpPr>
          <p:nvPr>
            <p:ph type="body" idx="1"/>
          </p:nvPr>
        </p:nvSpPr>
        <p:spPr>
          <a:prstGeom prst="rect">
            <a:avLst/>
          </a:prstGeom>
        </p:spPr>
        <p:txBody>
          <a:bodyPr>
            <a:normAutofit/>
          </a:bodyPr>
          <a:lstStyle/>
          <a:p>
            <a:pPr marL="0" lvl="2" indent="457200" defTabSz="457200">
              <a:lnSpc>
                <a:spcPct val="120000"/>
              </a:lnSpc>
              <a:spcBef>
                <a:spcPts val="0"/>
              </a:spcBef>
              <a:buSzTx/>
              <a:buFontTx/>
              <a:buNone/>
              <a:defRPr sz="1200">
                <a:solidFill>
                  <a:srgbClr val="000000"/>
                </a:solidFill>
                <a:latin typeface="Menlo"/>
                <a:ea typeface="Menlo"/>
                <a:cs typeface="Menlo"/>
                <a:sym typeface="Menlo"/>
              </a:defRPr>
            </a:pPr>
            <a:r>
              <a:rPr dirty="0"/>
              <a:t>categorySubcategories.WriteLines(); </a:t>
            </a:r>
          </a:p>
          <a:p>
            <a:pPr marL="0" lvl="2" indent="457200" defTabSz="457200">
              <a:lnSpc>
                <a:spcPct val="120000"/>
              </a:lnSpc>
              <a:spcBef>
                <a:spcPts val="0"/>
              </a:spcBef>
              <a:buSzTx/>
              <a:buFontTx/>
              <a:buNone/>
              <a:defRPr sz="1200">
                <a:solidFill>
                  <a:srgbClr val="000000"/>
                </a:solidFill>
                <a:latin typeface="Menlo"/>
                <a:ea typeface="Menlo"/>
                <a:cs typeface="Menlo"/>
                <a:sym typeface="Menlo"/>
              </a:defRPr>
            </a:pPr>
            <a:r>
              <a:rPr dirty="0">
                <a:solidFill>
                  <a:srgbClr val="008000"/>
                </a:solidFill>
              </a:rPr>
              <a:t>// Execute query.</a:t>
            </a: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[category].[Name], [t1].[Name]</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[Production].[</a:t>
            </a:r>
            <a:r>
              <a:rPr dirty="0" err="1"/>
              <a:t>ProductCategory</a:t>
            </a:r>
            <a:r>
              <a:rPr dirty="0"/>
              <a:t>] AS [category]</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CROSS APPLY (</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[t0].*</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NULL AS [empty]</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 AS [empty0]</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LEFT JOIN (</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[subcategory0].*</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[Production].[</a:t>
            </a:r>
            <a:r>
              <a:rPr dirty="0" err="1"/>
              <a:t>ProductSubcategory</a:t>
            </a:r>
            <a:r>
              <a:rPr dirty="0"/>
              <a:t>] AS [subcategory0]</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WHERE [category].[</a:t>
            </a:r>
            <a:r>
              <a:rPr dirty="0" err="1"/>
              <a:t>ProductCategoryID</a:t>
            </a:r>
            <a:r>
              <a:rPr dirty="0"/>
              <a:t>] = [subcategory0].[</a:t>
            </a:r>
            <a:r>
              <a:rPr dirty="0" err="1"/>
              <a:t>ProductCategoryID</a:t>
            </a:r>
            <a:r>
              <a:rPr dirty="0"/>
              <a:t>]</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 AS [t0] ON 1 = 1</a:t>
            </a:r>
            <a:endParaRPr dirty="0">
              <a:solidFill>
                <a:srgbClr val="000000"/>
              </a:solidFill>
            </a:endParaRPr>
          </a:p>
          <a:p>
            <a:pPr marL="0" indent="0" defTabSz="457200">
              <a:lnSpc>
                <a:spcPct val="12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 AS [t1]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1"/>
          <p:cNvSpPr txBox="1">
            <a:spLocks noGrp="1"/>
          </p:cNvSpPr>
          <p:nvPr>
            <p:ph type="title"/>
          </p:nvPr>
        </p:nvSpPr>
        <p:spPr>
          <a:prstGeom prst="rect">
            <a:avLst/>
          </a:prstGeom>
        </p:spPr>
        <p:txBody>
          <a:bodyPr/>
          <a:lstStyle/>
          <a:p>
            <a:pPr lvl="1">
              <a:defRPr b="1"/>
            </a:pPr>
            <a:r>
              <a:t>Database initialization</a:t>
            </a:r>
          </a:p>
        </p:txBody>
      </p:sp>
      <p:sp>
        <p:nvSpPr>
          <p:cNvPr id="84" name="Content Placeholder 2"/>
          <p:cNvSpPr txBox="1">
            <a:spLocks noGrp="1"/>
          </p:cNvSpPr>
          <p:nvPr>
            <p:ph type="body" idx="1"/>
          </p:nvPr>
        </p:nvSpPr>
        <p:spPr>
          <a:prstGeom prst="rect">
            <a:avLst/>
          </a:prstGeom>
        </p:spPr>
        <p:txBody>
          <a:bodyPr>
            <a:normAutofit/>
          </a:bodyPr>
          <a:lstStyle/>
          <a:p>
            <a:pPr marL="134753" indent="-134753" defTabSz="384047">
              <a:lnSpc>
                <a:spcPct val="120000"/>
              </a:lnSpc>
              <a:spcBef>
                <a:spcPts val="0"/>
              </a:spcBef>
              <a:buFontTx/>
              <a:defRPr sz="1344">
                <a:latin typeface="Verdana"/>
                <a:ea typeface="Verdana"/>
                <a:cs typeface="Verdana"/>
                <a:sym typeface="Verdana"/>
              </a:defRPr>
            </a:pPr>
            <a:r>
              <a:rPr dirty="0"/>
              <a:t>To use one of the above DB initialization strategies, you have to set the DB Initializer using the </a:t>
            </a:r>
            <a:r>
              <a:rPr dirty="0" err="1">
                <a:latin typeface="Menlo"/>
                <a:ea typeface="Menlo"/>
                <a:cs typeface="Menlo"/>
                <a:sym typeface="Menlo"/>
              </a:rPr>
              <a:t>Database</a:t>
            </a:r>
            <a:r>
              <a:rPr dirty="0" err="1"/>
              <a:t>class</a:t>
            </a:r>
            <a:r>
              <a:rPr dirty="0"/>
              <a:t> in a context class, as shown below:</a:t>
            </a:r>
          </a:p>
          <a:p>
            <a:pPr marL="0" lvl="1" indent="192023" defTabSz="384047">
              <a:lnSpc>
                <a:spcPct val="120000"/>
              </a:lnSpc>
              <a:spcBef>
                <a:spcPts val="0"/>
              </a:spcBef>
              <a:buSzTx/>
              <a:buFontTx/>
              <a:buNone/>
              <a:defRPr sz="1260">
                <a:solidFill>
                  <a:srgbClr val="2B91AF"/>
                </a:solidFill>
                <a:latin typeface="Courier New"/>
                <a:ea typeface="Courier New"/>
                <a:cs typeface="Courier New"/>
                <a:sym typeface="Courier New"/>
              </a:defRPr>
            </a:pPr>
            <a:endParaRPr dirty="0"/>
          </a:p>
          <a:p>
            <a:pPr marL="0" lvl="1" indent="192023" defTabSz="384047">
              <a:lnSpc>
                <a:spcPct val="120000"/>
              </a:lnSpc>
              <a:spcBef>
                <a:spcPts val="0"/>
              </a:spcBef>
              <a:buSzTx/>
              <a:buFontTx/>
              <a:buNone/>
              <a:defRPr sz="1260">
                <a:solidFill>
                  <a:srgbClr val="2B91AF"/>
                </a:solidFill>
                <a:latin typeface="Courier New"/>
                <a:ea typeface="Courier New"/>
                <a:cs typeface="Courier New"/>
                <a:sym typeface="Courier New"/>
              </a:defRPr>
            </a:pPr>
            <a:r>
              <a:rPr dirty="0">
                <a:solidFill>
                  <a:srgbClr val="0000FF"/>
                </a:solidFill>
              </a:rPr>
              <a:t>public</a:t>
            </a:r>
            <a:r>
              <a:rPr dirty="0">
                <a:solidFill>
                  <a:srgbClr val="000000"/>
                </a:solidFill>
              </a:rPr>
              <a:t> </a:t>
            </a:r>
            <a:r>
              <a:rPr dirty="0">
                <a:solidFill>
                  <a:srgbClr val="0000FF"/>
                </a:solidFill>
              </a:rPr>
              <a:t>class</a:t>
            </a:r>
            <a:r>
              <a:rPr dirty="0">
                <a:solidFill>
                  <a:srgbClr val="000000"/>
                </a:solidFill>
              </a:rPr>
              <a:t> </a:t>
            </a:r>
            <a:r>
              <a:rPr dirty="0" err="1"/>
              <a:t>SchoolDBContext</a:t>
            </a:r>
            <a:r>
              <a:rPr dirty="0">
                <a:solidFill>
                  <a:srgbClr val="000000"/>
                </a:solidFill>
              </a:rPr>
              <a:t>: </a:t>
            </a:r>
            <a:r>
              <a:rPr dirty="0" err="1"/>
              <a:t>DbContext</a:t>
            </a:r>
            <a:r>
              <a:rPr dirty="0"/>
              <a:t> </a:t>
            </a:r>
            <a:endParaRPr dirty="0">
              <a:solidFill>
                <a:srgbClr val="000000"/>
              </a:solidFill>
            </a:endParaRPr>
          </a:p>
          <a:p>
            <a:pPr marL="0" lvl="1" indent="192023"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a:t>
            </a:r>
          </a:p>
          <a:p>
            <a:pPr marL="0" indent="0" defTabSz="384047">
              <a:lnSpc>
                <a:spcPct val="120000"/>
              </a:lnSpc>
              <a:spcBef>
                <a:spcPts val="0"/>
              </a:spcBef>
              <a:buSzTx/>
              <a:buFontTx/>
              <a:buNone/>
              <a:defRPr sz="1260">
                <a:solidFill>
                  <a:srgbClr val="A31515"/>
                </a:solidFill>
                <a:latin typeface="Courier New"/>
                <a:ea typeface="Courier New"/>
                <a:cs typeface="Courier New"/>
                <a:sym typeface="Courier New"/>
              </a:defRPr>
            </a:pPr>
            <a:r>
              <a:rPr dirty="0">
                <a:solidFill>
                  <a:srgbClr val="000000"/>
                </a:solidFill>
              </a:rPr>
              <a:t>    </a:t>
            </a:r>
            <a:r>
              <a:rPr dirty="0">
                <a:solidFill>
                  <a:srgbClr val="0000FF"/>
                </a:solidFill>
              </a:rPr>
              <a:t>public</a:t>
            </a:r>
            <a:r>
              <a:rPr dirty="0">
                <a:solidFill>
                  <a:srgbClr val="000000"/>
                </a:solidFill>
              </a:rPr>
              <a:t> </a:t>
            </a:r>
            <a:r>
              <a:rPr dirty="0" err="1">
                <a:solidFill>
                  <a:srgbClr val="000000"/>
                </a:solidFill>
              </a:rPr>
              <a:t>SchoolDBContext</a:t>
            </a:r>
            <a:r>
              <a:rPr dirty="0">
                <a:solidFill>
                  <a:srgbClr val="000000"/>
                </a:solidFill>
              </a:rPr>
              <a:t>(): </a:t>
            </a:r>
            <a:r>
              <a:rPr dirty="0">
                <a:solidFill>
                  <a:srgbClr val="0000FF"/>
                </a:solidFill>
              </a:rPr>
              <a:t>base</a:t>
            </a:r>
            <a:r>
              <a:rPr dirty="0">
                <a:solidFill>
                  <a:srgbClr val="000000"/>
                </a:solidFill>
              </a:rPr>
              <a:t>(</a:t>
            </a:r>
            <a:r>
              <a:rPr dirty="0"/>
              <a:t>"</a:t>
            </a:r>
            <a:r>
              <a:rPr dirty="0" err="1"/>
              <a:t>SchoolDBConnectionString</a:t>
            </a:r>
            <a:r>
              <a:rPr dirty="0"/>
              <a:t>"</a:t>
            </a:r>
            <a:r>
              <a:rPr dirty="0">
                <a:solidFill>
                  <a:srgbClr val="000000"/>
                </a:solidFill>
              </a:rPr>
              <a:t>) </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    {</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        </a:t>
            </a:r>
            <a:r>
              <a:rPr dirty="0" err="1"/>
              <a:t>Database.SetInitializer</a:t>
            </a:r>
            <a:r>
              <a:rPr dirty="0"/>
              <a:t>&lt;</a:t>
            </a:r>
            <a:r>
              <a:rPr dirty="0" err="1">
                <a:solidFill>
                  <a:srgbClr val="2B91AF"/>
                </a:solidFill>
              </a:rPr>
              <a:t>SchoolDBContext</a:t>
            </a:r>
            <a:r>
              <a:rPr dirty="0"/>
              <a:t>&gt;(</a:t>
            </a:r>
            <a:r>
              <a:rPr dirty="0">
                <a:solidFill>
                  <a:srgbClr val="0000FF"/>
                </a:solidFill>
              </a:rPr>
              <a:t>new</a:t>
            </a:r>
            <a:r>
              <a:rPr dirty="0"/>
              <a:t> </a:t>
            </a:r>
            <a:r>
              <a:rPr dirty="0" err="1">
                <a:solidFill>
                  <a:srgbClr val="2B91AF"/>
                </a:solidFill>
              </a:rPr>
              <a:t>CreateDatabaseIfNotExists</a:t>
            </a:r>
            <a:r>
              <a:rPr dirty="0"/>
              <a:t>&lt;</a:t>
            </a:r>
            <a:r>
              <a:rPr dirty="0" err="1">
                <a:solidFill>
                  <a:srgbClr val="2B91AF"/>
                </a:solidFill>
              </a:rPr>
              <a:t>SchoolDBContext</a:t>
            </a:r>
            <a:r>
              <a:rPr dirty="0"/>
              <a:t>&gt;());</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endParaRPr dirty="0"/>
          </a:p>
          <a:p>
            <a:pPr marL="0" indent="0" defTabSz="384047">
              <a:lnSpc>
                <a:spcPct val="120000"/>
              </a:lnSpc>
              <a:spcBef>
                <a:spcPts val="0"/>
              </a:spcBef>
              <a:buSzTx/>
              <a:buFontTx/>
              <a:buNone/>
              <a:defRPr sz="1260">
                <a:solidFill>
                  <a:srgbClr val="008000"/>
                </a:solidFill>
                <a:latin typeface="Courier New"/>
                <a:ea typeface="Courier New"/>
                <a:cs typeface="Courier New"/>
                <a:sym typeface="Courier New"/>
              </a:defRPr>
            </a:pPr>
            <a:r>
              <a:rPr dirty="0">
                <a:solidFill>
                  <a:srgbClr val="000000"/>
                </a:solidFill>
              </a:rPr>
              <a:t>        </a:t>
            </a:r>
            <a:r>
              <a:rPr dirty="0"/>
              <a:t>//</a:t>
            </a:r>
            <a:r>
              <a:rPr dirty="0" err="1"/>
              <a:t>Database.SetInitializer</a:t>
            </a:r>
            <a:r>
              <a:rPr dirty="0"/>
              <a:t>&lt;</a:t>
            </a:r>
            <a:r>
              <a:rPr dirty="0" err="1"/>
              <a:t>SchoolDBContext</a:t>
            </a:r>
            <a:r>
              <a:rPr dirty="0"/>
              <a:t>&gt;(new </a:t>
            </a:r>
            <a:r>
              <a:rPr dirty="0" err="1"/>
              <a:t>DropCreateDatabaseIfModelChanges</a:t>
            </a:r>
            <a:r>
              <a:rPr dirty="0"/>
              <a:t>&lt;</a:t>
            </a:r>
            <a:r>
              <a:rPr dirty="0" err="1"/>
              <a:t>SchoolDBContext</a:t>
            </a:r>
            <a:r>
              <a:rPr dirty="0"/>
              <a:t>&gt;());</a:t>
            </a:r>
            <a:endParaRPr dirty="0">
              <a:solidFill>
                <a:srgbClr val="000000"/>
              </a:solidFill>
            </a:endParaRPr>
          </a:p>
          <a:p>
            <a:pPr marL="0" indent="0" defTabSz="384047">
              <a:lnSpc>
                <a:spcPct val="120000"/>
              </a:lnSpc>
              <a:spcBef>
                <a:spcPts val="0"/>
              </a:spcBef>
              <a:buSzTx/>
              <a:buFontTx/>
              <a:buNone/>
              <a:defRPr sz="1260">
                <a:solidFill>
                  <a:srgbClr val="008000"/>
                </a:solidFill>
                <a:latin typeface="Courier New"/>
                <a:ea typeface="Courier New"/>
                <a:cs typeface="Courier New"/>
                <a:sym typeface="Courier New"/>
              </a:defRPr>
            </a:pPr>
            <a:r>
              <a:rPr dirty="0">
                <a:solidFill>
                  <a:srgbClr val="000000"/>
                </a:solidFill>
              </a:rPr>
              <a:t>        </a:t>
            </a:r>
            <a:r>
              <a:rPr dirty="0"/>
              <a:t>//</a:t>
            </a:r>
            <a:r>
              <a:rPr dirty="0" err="1"/>
              <a:t>Database.SetInitializer</a:t>
            </a:r>
            <a:r>
              <a:rPr dirty="0"/>
              <a:t>&lt;</a:t>
            </a:r>
            <a:r>
              <a:rPr dirty="0" err="1"/>
              <a:t>SchoolDBContext</a:t>
            </a:r>
            <a:r>
              <a:rPr dirty="0"/>
              <a:t>&gt;(new </a:t>
            </a:r>
            <a:r>
              <a:rPr dirty="0" err="1"/>
              <a:t>DropCreateDatabaseAlways</a:t>
            </a:r>
            <a:r>
              <a:rPr dirty="0"/>
              <a:t>&lt;</a:t>
            </a:r>
            <a:r>
              <a:rPr dirty="0" err="1"/>
              <a:t>SchoolDBContext</a:t>
            </a:r>
            <a:r>
              <a:rPr dirty="0"/>
              <a:t>&gt;());</a:t>
            </a:r>
            <a:endParaRPr dirty="0">
              <a:solidFill>
                <a:srgbClr val="000000"/>
              </a:solidFill>
            </a:endParaRPr>
          </a:p>
          <a:p>
            <a:pPr marL="0" indent="0" defTabSz="384047">
              <a:lnSpc>
                <a:spcPct val="120000"/>
              </a:lnSpc>
              <a:spcBef>
                <a:spcPts val="0"/>
              </a:spcBef>
              <a:buSzTx/>
              <a:buFontTx/>
              <a:buNone/>
              <a:defRPr sz="1260">
                <a:solidFill>
                  <a:srgbClr val="008000"/>
                </a:solidFill>
                <a:latin typeface="Courier New"/>
                <a:ea typeface="Courier New"/>
                <a:cs typeface="Courier New"/>
                <a:sym typeface="Courier New"/>
              </a:defRPr>
            </a:pPr>
            <a:r>
              <a:rPr dirty="0">
                <a:solidFill>
                  <a:srgbClr val="000000"/>
                </a:solidFill>
              </a:rPr>
              <a:t>        </a:t>
            </a:r>
            <a:r>
              <a:rPr dirty="0"/>
              <a:t>//</a:t>
            </a:r>
            <a:r>
              <a:rPr dirty="0" err="1"/>
              <a:t>Database.SetInitializer</a:t>
            </a:r>
            <a:r>
              <a:rPr dirty="0"/>
              <a:t>&lt;</a:t>
            </a:r>
            <a:r>
              <a:rPr dirty="0" err="1"/>
              <a:t>SchoolDBContext</a:t>
            </a:r>
            <a:r>
              <a:rPr dirty="0"/>
              <a:t>&gt;(new </a:t>
            </a:r>
            <a:r>
              <a:rPr dirty="0" err="1"/>
              <a:t>SchoolDBInitializer</a:t>
            </a:r>
            <a:r>
              <a:rPr dirty="0"/>
              <a:t>());</a:t>
            </a:r>
            <a:endParaRPr dirty="0">
              <a:solidFill>
                <a:srgbClr val="000000"/>
              </a:solidFill>
            </a:endParaRP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    }</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endParaRPr dirty="0"/>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    </a:t>
            </a:r>
            <a:r>
              <a:rPr dirty="0">
                <a:solidFill>
                  <a:srgbClr val="0000FF"/>
                </a:solidFill>
              </a:rPr>
              <a:t>public</a:t>
            </a:r>
            <a:r>
              <a:rPr dirty="0"/>
              <a:t> </a:t>
            </a:r>
            <a:r>
              <a:rPr dirty="0" err="1">
                <a:solidFill>
                  <a:srgbClr val="2B91AF"/>
                </a:solidFill>
              </a:rPr>
              <a:t>DbSet</a:t>
            </a:r>
            <a:r>
              <a:rPr dirty="0"/>
              <a:t>&lt;</a:t>
            </a:r>
            <a:r>
              <a:rPr dirty="0">
                <a:solidFill>
                  <a:srgbClr val="2B91AF"/>
                </a:solidFill>
              </a:rPr>
              <a:t>Student</a:t>
            </a:r>
            <a:r>
              <a:rPr dirty="0"/>
              <a:t>&gt; Students { </a:t>
            </a:r>
            <a:r>
              <a:rPr dirty="0">
                <a:solidFill>
                  <a:srgbClr val="0000FF"/>
                </a:solidFill>
              </a:rPr>
              <a:t>get</a:t>
            </a:r>
            <a:r>
              <a:rPr dirty="0"/>
              <a:t>; </a:t>
            </a:r>
            <a:r>
              <a:rPr dirty="0">
                <a:solidFill>
                  <a:srgbClr val="0000FF"/>
                </a:solidFill>
              </a:rPr>
              <a:t>set</a:t>
            </a:r>
            <a:r>
              <a:rPr dirty="0"/>
              <a:t>; }</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    </a:t>
            </a:r>
            <a:r>
              <a:rPr dirty="0">
                <a:solidFill>
                  <a:srgbClr val="0000FF"/>
                </a:solidFill>
              </a:rPr>
              <a:t>public</a:t>
            </a:r>
            <a:r>
              <a:rPr dirty="0"/>
              <a:t> </a:t>
            </a:r>
            <a:r>
              <a:rPr dirty="0" err="1">
                <a:solidFill>
                  <a:srgbClr val="2B91AF"/>
                </a:solidFill>
              </a:rPr>
              <a:t>DbSet</a:t>
            </a:r>
            <a:r>
              <a:rPr dirty="0"/>
              <a:t>&lt;</a:t>
            </a:r>
            <a:r>
              <a:rPr dirty="0">
                <a:solidFill>
                  <a:srgbClr val="2B91AF"/>
                </a:solidFill>
              </a:rPr>
              <a:t>Standard</a:t>
            </a:r>
            <a:r>
              <a:rPr dirty="0"/>
              <a:t>&gt; Standards { </a:t>
            </a:r>
            <a:r>
              <a:rPr dirty="0">
                <a:solidFill>
                  <a:srgbClr val="0000FF"/>
                </a:solidFill>
              </a:rPr>
              <a:t>get</a:t>
            </a:r>
            <a:r>
              <a:rPr dirty="0"/>
              <a:t>; </a:t>
            </a:r>
            <a:r>
              <a:rPr dirty="0">
                <a:solidFill>
                  <a:srgbClr val="0000FF"/>
                </a:solidFill>
              </a:rPr>
              <a:t>set</a:t>
            </a:r>
            <a:r>
              <a:rPr dirty="0"/>
              <a:t>; }</a:t>
            </a:r>
          </a:p>
          <a:p>
            <a:pPr marL="0" indent="0" defTabSz="384047">
              <a:lnSpc>
                <a:spcPct val="120000"/>
              </a:lnSpc>
              <a:spcBef>
                <a:spcPts val="0"/>
              </a:spcBef>
              <a:buSzTx/>
              <a:buFontTx/>
              <a:buNone/>
              <a:defRPr sz="1260">
                <a:solidFill>
                  <a:srgbClr val="000000"/>
                </a:solidFill>
                <a:latin typeface="Courier New"/>
                <a:ea typeface="Courier New"/>
                <a:cs typeface="Courier New"/>
                <a:sym typeface="Courier New"/>
              </a:defRPr>
            </a:pPr>
            <a:r>
              <a:rPr dirty="0"/>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prstGeom prst="rect">
            <a:avLst/>
          </a:prstGeom>
        </p:spPr>
        <p:txBody>
          <a:bodyPr/>
          <a:lstStyle/>
          <a:p>
            <a:pPr lvl="1">
              <a:defRPr b="1"/>
            </a:pPr>
            <a:r>
              <a:t>JOIN Types - CROSS JOIN</a:t>
            </a:r>
          </a:p>
        </p:txBody>
      </p:sp>
      <p:sp>
        <p:nvSpPr>
          <p:cNvPr id="165" name="Content Placeholder 2"/>
          <p:cNvSpPr txBox="1">
            <a:spLocks noGrp="1"/>
          </p:cNvSpPr>
          <p:nvPr>
            <p:ph type="body" idx="1"/>
          </p:nvPr>
        </p:nvSpPr>
        <p:spPr>
          <a:prstGeom prst="rect">
            <a:avLst/>
          </a:prstGeom>
        </p:spPr>
        <p:txBody>
          <a:bodyPr>
            <a:normAutofit fontScale="92500" lnSpcReduction="10000"/>
          </a:bodyPr>
          <a:lstStyle/>
          <a:p>
            <a:pPr marL="539014" lvl="1" indent="-173254" defTabSz="438911">
              <a:lnSpc>
                <a:spcPct val="120000"/>
              </a:lnSpc>
              <a:spcBef>
                <a:spcPts val="0"/>
              </a:spcBef>
              <a:buFontTx/>
              <a:defRPr sz="1727">
                <a:latin typeface="Helvetica Neue"/>
                <a:ea typeface="Helvetica Neue"/>
                <a:cs typeface="Helvetica Neue"/>
                <a:sym typeface="Helvetica Neue"/>
              </a:defRPr>
            </a:pPr>
            <a:r>
              <a:rPr dirty="0"/>
              <a:t>The following examples queries the expensive products (list price greater that 2000) and cheap products (list price less than 100), and cross join them to get all possible products bundles, where each bundle has one expensive product and one cheap product.</a:t>
            </a:r>
          </a:p>
          <a:p>
            <a:pPr marL="0" lvl="3" indent="658368" defTabSz="438911">
              <a:lnSpc>
                <a:spcPct val="120000"/>
              </a:lnSpc>
              <a:spcBef>
                <a:spcPts val="0"/>
              </a:spcBef>
              <a:buSzTx/>
              <a:buFontTx/>
              <a:buNone/>
              <a:defRPr sz="1152">
                <a:solidFill>
                  <a:srgbClr val="000000"/>
                </a:solidFill>
                <a:latin typeface="Menlo"/>
                <a:ea typeface="Menlo"/>
                <a:cs typeface="Menlo"/>
                <a:sym typeface="Menlo"/>
              </a:defRPr>
            </a:pPr>
            <a:r>
              <a:rPr dirty="0"/>
              <a:t>    </a:t>
            </a:r>
            <a:r>
              <a:rPr sz="1248" dirty="0" err="1">
                <a:solidFill>
                  <a:srgbClr val="0000FF"/>
                </a:solidFill>
              </a:rPr>
              <a:t>IQueryable</a:t>
            </a:r>
            <a:r>
              <a:rPr sz="1248" dirty="0"/>
              <a:t>&lt;</a:t>
            </a:r>
            <a:r>
              <a:rPr sz="1248" dirty="0">
                <a:solidFill>
                  <a:srgbClr val="0000FF"/>
                </a:solidFill>
              </a:rPr>
              <a:t>Product</a:t>
            </a:r>
            <a:r>
              <a:rPr sz="1248" dirty="0"/>
              <a:t>&gt; outer = </a:t>
            </a:r>
            <a:r>
              <a:rPr sz="1248" dirty="0" err="1"/>
              <a:t>adventureWorks.Products.Where</a:t>
            </a:r>
            <a:r>
              <a:rPr sz="1248" dirty="0"/>
              <a:t>(product =&gt; </a:t>
            </a:r>
            <a:r>
              <a:rPr sz="1248" dirty="0" err="1"/>
              <a:t>product.ListPrice</a:t>
            </a:r>
            <a:r>
              <a:rPr sz="1248" dirty="0"/>
              <a:t> &gt; </a:t>
            </a:r>
            <a:r>
              <a:rPr sz="1248" dirty="0">
                <a:solidFill>
                  <a:srgbClr val="09885A"/>
                </a:solidFill>
              </a:rPr>
              <a:t>2000</a:t>
            </a:r>
            <a:r>
              <a:rPr sz="1248" dirty="0"/>
              <a:t>); </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solidFill>
                  <a:srgbClr val="0000FF"/>
                </a:solidFill>
              </a:rPr>
              <a:t>IQueryable</a:t>
            </a:r>
            <a:r>
              <a:rPr dirty="0"/>
              <a:t>&lt;</a:t>
            </a:r>
            <a:r>
              <a:rPr dirty="0">
                <a:solidFill>
                  <a:srgbClr val="0000FF"/>
                </a:solidFill>
              </a:rPr>
              <a:t>Product</a:t>
            </a:r>
            <a:r>
              <a:rPr dirty="0"/>
              <a:t>&gt; inner = </a:t>
            </a:r>
            <a:r>
              <a:rPr dirty="0" err="1"/>
              <a:t>adventureWorks.Products.Where</a:t>
            </a:r>
            <a:r>
              <a:rPr dirty="0"/>
              <a:t>(product =&gt; </a:t>
            </a:r>
            <a:r>
              <a:rPr dirty="0" err="1"/>
              <a:t>product.ListPrice</a:t>
            </a:r>
            <a:r>
              <a:rPr dirty="0"/>
              <a:t> &lt; </a:t>
            </a:r>
            <a:r>
              <a:rPr dirty="0">
                <a:solidFill>
                  <a:srgbClr val="09885A"/>
                </a:solidFill>
              </a:rPr>
              <a:t>100</a:t>
            </a:r>
            <a:r>
              <a:rPr dirty="0"/>
              <a:t>);</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solidFill>
                  <a:srgbClr val="0000FF"/>
                </a:solidFill>
              </a:rPr>
              <a:t>var</a:t>
            </a:r>
            <a:r>
              <a:rPr dirty="0"/>
              <a:t> bundles = </a:t>
            </a:r>
            <a:r>
              <a:rPr dirty="0" err="1"/>
              <a:t>outer.SelectMany</a:t>
            </a:r>
            <a:r>
              <a:rPr dirty="0"/>
              <a:t>(</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t>collectionSelector</a:t>
            </a:r>
            <a:r>
              <a:rPr dirty="0"/>
              <a:t>: </a:t>
            </a:r>
            <a:r>
              <a:rPr dirty="0" err="1"/>
              <a:t>expensiveProduct</a:t>
            </a:r>
            <a:r>
              <a:rPr dirty="0"/>
              <a:t> =&gt; inner,</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t>resultSelector</a:t>
            </a:r>
            <a:r>
              <a:rPr dirty="0"/>
              <a:t>: (</a:t>
            </a:r>
            <a:r>
              <a:rPr dirty="0" err="1"/>
              <a:t>expensiveProduct</a:t>
            </a:r>
            <a:r>
              <a:rPr dirty="0"/>
              <a:t>, </a:t>
            </a:r>
            <a:r>
              <a:rPr dirty="0" err="1"/>
              <a:t>cheapProduct</a:t>
            </a:r>
            <a:r>
              <a:rPr dirty="0"/>
              <a:t>) =&gt;</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a:solidFill>
                  <a:srgbClr val="0000FF"/>
                </a:solidFill>
              </a:rPr>
              <a:t>new</a:t>
            </a:r>
            <a:r>
              <a:rPr dirty="0"/>
              <a:t> { Expensive = </a:t>
            </a:r>
            <a:r>
              <a:rPr dirty="0" err="1"/>
              <a:t>expensiveProduct.Name</a:t>
            </a:r>
            <a:r>
              <a:rPr dirty="0"/>
              <a:t>, Cheap = </a:t>
            </a:r>
            <a:r>
              <a:rPr dirty="0" err="1"/>
              <a:t>cheapProduct.Name</a:t>
            </a:r>
            <a:r>
              <a:rPr dirty="0"/>
              <a:t> }); </a:t>
            </a:r>
            <a:r>
              <a:rPr dirty="0">
                <a:solidFill>
                  <a:srgbClr val="008000"/>
                </a:solidFill>
              </a:rPr>
              <a:t>// Define query.</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solidFill>
                  <a:srgbClr val="0000FF"/>
                </a:solidFill>
              </a:rPr>
              <a:t>var</a:t>
            </a:r>
            <a:r>
              <a:rPr dirty="0"/>
              <a:t> bundles = </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a:solidFill>
                  <a:srgbClr val="0000FF"/>
                </a:solidFill>
              </a:rPr>
              <a:t>from</a:t>
            </a:r>
            <a:r>
              <a:rPr dirty="0"/>
              <a:t> </a:t>
            </a:r>
            <a:r>
              <a:rPr dirty="0" err="1"/>
              <a:t>outerProduct</a:t>
            </a:r>
            <a:r>
              <a:rPr dirty="0"/>
              <a:t> </a:t>
            </a:r>
            <a:r>
              <a:rPr dirty="0">
                <a:solidFill>
                  <a:srgbClr val="0000FF"/>
                </a:solidFill>
              </a:rPr>
              <a:t>in</a:t>
            </a:r>
            <a:r>
              <a:rPr dirty="0"/>
              <a:t> outer</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a:solidFill>
                  <a:srgbClr val="0000FF"/>
                </a:solidFill>
              </a:rPr>
              <a:t>from</a:t>
            </a:r>
            <a:r>
              <a:rPr dirty="0"/>
              <a:t> </a:t>
            </a:r>
            <a:r>
              <a:rPr dirty="0" err="1"/>
              <a:t>innerProduct</a:t>
            </a:r>
            <a:r>
              <a:rPr dirty="0"/>
              <a:t> </a:t>
            </a:r>
            <a:r>
              <a:rPr dirty="0">
                <a:solidFill>
                  <a:srgbClr val="0000FF"/>
                </a:solidFill>
              </a:rPr>
              <a:t>in</a:t>
            </a:r>
            <a:r>
              <a:rPr dirty="0"/>
              <a:t> inner</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Expensive = </a:t>
            </a:r>
            <a:r>
              <a:rPr dirty="0" err="1"/>
              <a:t>outerProduct.Name</a:t>
            </a:r>
            <a:r>
              <a:rPr dirty="0"/>
              <a:t>, Cheap = </a:t>
            </a:r>
            <a:r>
              <a:rPr dirty="0" err="1"/>
              <a:t>innerProduct.Name</a:t>
            </a:r>
            <a:r>
              <a:rPr dirty="0"/>
              <a:t> };</a:t>
            </a:r>
          </a:p>
          <a:p>
            <a:pPr marL="0" lvl="3" indent="658368" defTabSz="438911">
              <a:lnSpc>
                <a:spcPct val="120000"/>
              </a:lnSpc>
              <a:spcBef>
                <a:spcPts val="0"/>
              </a:spcBef>
              <a:buSzTx/>
              <a:buFontTx/>
              <a:buNone/>
              <a:defRPr sz="1248">
                <a:solidFill>
                  <a:srgbClr val="000000"/>
                </a:solidFill>
                <a:latin typeface="Menlo"/>
                <a:ea typeface="Menlo"/>
                <a:cs typeface="Menlo"/>
                <a:sym typeface="Menlo"/>
              </a:defRPr>
            </a:pPr>
            <a:r>
              <a:rPr dirty="0"/>
              <a:t>    </a:t>
            </a:r>
            <a:r>
              <a:rPr dirty="0" err="1"/>
              <a:t>bundles.WriteLines</a:t>
            </a:r>
            <a:r>
              <a:rPr dirty="0"/>
              <a:t>(); </a:t>
            </a:r>
            <a:r>
              <a:rPr dirty="0">
                <a:solidFill>
                  <a:srgbClr val="008000"/>
                </a:solidFill>
              </a:rPr>
              <a:t>// Execute query.</a:t>
            </a:r>
          </a:p>
          <a:p>
            <a:pPr marL="0" lvl="3" indent="658368" defTabSz="438911">
              <a:lnSpc>
                <a:spcPct val="120000"/>
              </a:lnSpc>
              <a:spcBef>
                <a:spcPts val="0"/>
              </a:spcBef>
              <a:buSzTx/>
              <a:buFontTx/>
              <a:buNone/>
              <a:defRPr sz="1248">
                <a:solidFill>
                  <a:srgbClr val="008000"/>
                </a:solidFill>
                <a:latin typeface="Menlo"/>
                <a:ea typeface="Menlo"/>
                <a:cs typeface="Menlo"/>
                <a:sym typeface="Menlo"/>
              </a:defRPr>
            </a:pPr>
            <a:r>
              <a:rPr dirty="0">
                <a:solidFill>
                  <a:srgbClr val="000000"/>
                </a:solidFill>
              </a:rPr>
              <a:t>    </a:t>
            </a:r>
            <a:r>
              <a:rPr dirty="0"/>
              <a:t>// SELECT [product].[Name], [product0].[Name]</a:t>
            </a:r>
            <a:endParaRPr dirty="0">
              <a:solidFill>
                <a:srgbClr val="000000"/>
              </a:solidFill>
            </a:endParaRPr>
          </a:p>
          <a:p>
            <a:pPr marL="0" lvl="3" indent="658368" defTabSz="438911">
              <a:lnSpc>
                <a:spcPct val="120000"/>
              </a:lnSpc>
              <a:spcBef>
                <a:spcPts val="0"/>
              </a:spcBef>
              <a:buSzTx/>
              <a:buFontTx/>
              <a:buNone/>
              <a:defRPr sz="1248">
                <a:solidFill>
                  <a:srgbClr val="008000"/>
                </a:solidFill>
                <a:latin typeface="Menlo"/>
                <a:ea typeface="Menlo"/>
                <a:cs typeface="Menlo"/>
                <a:sym typeface="Menlo"/>
              </a:defRPr>
            </a:pPr>
            <a:r>
              <a:rPr dirty="0">
                <a:solidFill>
                  <a:srgbClr val="000000"/>
                </a:solidFill>
              </a:rPr>
              <a:t>    </a:t>
            </a:r>
            <a:r>
              <a:rPr dirty="0"/>
              <a:t>// FROM [Production].[Product] AS [product]</a:t>
            </a:r>
            <a:endParaRPr dirty="0">
              <a:solidFill>
                <a:srgbClr val="000000"/>
              </a:solidFill>
            </a:endParaRPr>
          </a:p>
          <a:p>
            <a:pPr marL="0" lvl="3" indent="658368" defTabSz="438911">
              <a:lnSpc>
                <a:spcPct val="120000"/>
              </a:lnSpc>
              <a:spcBef>
                <a:spcPts val="0"/>
              </a:spcBef>
              <a:buSzTx/>
              <a:buFontTx/>
              <a:buNone/>
              <a:defRPr sz="1248">
                <a:solidFill>
                  <a:srgbClr val="008000"/>
                </a:solidFill>
                <a:latin typeface="Menlo"/>
                <a:ea typeface="Menlo"/>
                <a:cs typeface="Menlo"/>
                <a:sym typeface="Menlo"/>
              </a:defRPr>
            </a:pPr>
            <a:r>
              <a:rPr dirty="0">
                <a:solidFill>
                  <a:srgbClr val="000000"/>
                </a:solidFill>
              </a:rPr>
              <a:t>    </a:t>
            </a:r>
            <a:r>
              <a:rPr dirty="0"/>
              <a:t>// CROSS JOIN [Production].[Product] AS [product0]</a:t>
            </a:r>
            <a:endParaRPr dirty="0">
              <a:solidFill>
                <a:srgbClr val="000000"/>
              </a:solidFill>
            </a:endParaRPr>
          </a:p>
          <a:p>
            <a:pPr marL="0" lvl="3" indent="658368" defTabSz="438911">
              <a:lnSpc>
                <a:spcPct val="120000"/>
              </a:lnSpc>
              <a:spcBef>
                <a:spcPts val="0"/>
              </a:spcBef>
              <a:buSzTx/>
              <a:buFontTx/>
              <a:buNone/>
              <a:defRPr sz="1248">
                <a:solidFill>
                  <a:srgbClr val="008000"/>
                </a:solidFill>
                <a:latin typeface="Menlo"/>
                <a:ea typeface="Menlo"/>
                <a:cs typeface="Menlo"/>
                <a:sym typeface="Menlo"/>
              </a:defRPr>
            </a:pPr>
            <a:r>
              <a:rPr dirty="0">
                <a:solidFill>
                  <a:srgbClr val="000000"/>
                </a:solidFill>
              </a:rPr>
              <a:t>    </a:t>
            </a:r>
            <a:r>
              <a:rPr dirty="0"/>
              <a:t>// WHERE ([product].[</a:t>
            </a:r>
            <a:r>
              <a:rPr dirty="0" err="1"/>
              <a:t>ListPrice</a:t>
            </a:r>
            <a:r>
              <a:rPr dirty="0"/>
              <a:t>] &gt; 2000.0) AND ([product0].[</a:t>
            </a:r>
            <a:r>
              <a:rPr dirty="0" err="1"/>
              <a:t>ListPrice</a:t>
            </a:r>
            <a:r>
              <a:rPr dirty="0"/>
              <a:t>] &lt; 100.0</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noGrp="1"/>
          </p:cNvSpPr>
          <p:nvPr>
            <p:ph type="title"/>
          </p:nvPr>
        </p:nvSpPr>
        <p:spPr>
          <a:prstGeom prst="rect">
            <a:avLst/>
          </a:prstGeom>
        </p:spPr>
        <p:txBody>
          <a:bodyPr/>
          <a:lstStyle/>
          <a:p>
            <a:pPr lvl="1">
              <a:defRPr b="1"/>
            </a:pPr>
            <a:r>
              <a:t>JOIN Types - CROSS JOIN</a:t>
            </a:r>
          </a:p>
        </p:txBody>
      </p:sp>
      <p:sp>
        <p:nvSpPr>
          <p:cNvPr id="168" name="Content Placeholder 2"/>
          <p:cNvSpPr txBox="1">
            <a:spLocks noGrp="1"/>
          </p:cNvSpPr>
          <p:nvPr>
            <p:ph type="body" idx="1"/>
          </p:nvPr>
        </p:nvSpPr>
        <p:spPr>
          <a:prstGeom prst="rect">
            <a:avLst/>
          </a:prstGeom>
        </p:spPr>
        <p:txBody>
          <a:bodyPr>
            <a:normAutofit/>
          </a:bodyPr>
          <a:lstStyle/>
          <a:p>
            <a:pPr marL="561473" lvl="1" indent="-180473" defTabSz="457200">
              <a:lnSpc>
                <a:spcPct val="110000"/>
              </a:lnSpc>
              <a:spcBef>
                <a:spcPts val="0"/>
              </a:spcBef>
              <a:buFontTx/>
              <a:defRPr sz="1800">
                <a:latin typeface="Helvetica Neue"/>
                <a:ea typeface="Helvetica Neue"/>
                <a:cs typeface="Helvetica Neue"/>
                <a:sym typeface="Helvetica Neue"/>
              </a:defRPr>
            </a:pPr>
            <a:r>
              <a:rPr dirty="0"/>
              <a:t>The following implementation join </a:t>
            </a:r>
            <a:r>
              <a:rPr dirty="0" err="1"/>
              <a:t>JOIN</a:t>
            </a:r>
            <a:r>
              <a:rPr dirty="0"/>
              <a:t> is equivalent, just have the 2 key selectors always return </a:t>
            </a:r>
            <a:r>
              <a:rPr dirty="0" smtClean="0"/>
              <a:t>values</a:t>
            </a:r>
          </a:p>
          <a:p>
            <a:pPr marL="0" lvl="3" indent="685800" defTabSz="457200">
              <a:lnSpc>
                <a:spcPct val="110000"/>
              </a:lnSpc>
              <a:spcBef>
                <a:spcPts val="0"/>
              </a:spcBef>
              <a:buSzTx/>
              <a:buFontTx/>
              <a:buNone/>
              <a:defRPr sz="1200">
                <a:solidFill>
                  <a:srgbClr val="000000"/>
                </a:solidFill>
                <a:latin typeface="Menlo"/>
                <a:ea typeface="Menlo"/>
                <a:cs typeface="Menlo"/>
                <a:sym typeface="Menlo"/>
              </a:defRPr>
            </a:pPr>
            <a:r>
              <a:rPr dirty="0" smtClean="0"/>
              <a:t>  </a:t>
            </a:r>
            <a:r>
              <a:rPr sz="1300" dirty="0" err="1" smtClean="0">
                <a:solidFill>
                  <a:srgbClr val="0000FF"/>
                </a:solidFill>
              </a:rPr>
              <a:t>IQueryable</a:t>
            </a:r>
            <a:r>
              <a:rPr sz="1300" dirty="0" smtClean="0"/>
              <a:t>&lt;</a:t>
            </a:r>
            <a:r>
              <a:rPr sz="1300" dirty="0" smtClean="0">
                <a:solidFill>
                  <a:srgbClr val="0000FF"/>
                </a:solidFill>
              </a:rPr>
              <a:t>Product</a:t>
            </a:r>
            <a:r>
              <a:rPr sz="1300" dirty="0" smtClean="0"/>
              <a:t>&gt; outer = </a:t>
            </a:r>
            <a:r>
              <a:rPr sz="1300" dirty="0" err="1" smtClean="0"/>
              <a:t>adventureWorks.Products.Where</a:t>
            </a:r>
            <a:r>
              <a:rPr sz="1300" dirty="0" smtClean="0"/>
              <a:t>(product =&gt; </a:t>
            </a:r>
            <a:r>
              <a:rPr sz="1300" dirty="0" err="1" smtClean="0"/>
              <a:t>product.ListPrice</a:t>
            </a:r>
            <a:r>
              <a:rPr sz="1300" dirty="0" smtClean="0"/>
              <a:t> &gt; </a:t>
            </a:r>
            <a:r>
              <a:rPr sz="1300" dirty="0" smtClean="0">
                <a:solidFill>
                  <a:srgbClr val="09885A"/>
                </a:solidFill>
              </a:rPr>
              <a:t>2000</a:t>
            </a:r>
            <a:r>
              <a:rPr sz="1300" dirty="0" smtClean="0"/>
              <a: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smtClean="0"/>
              <a:t>    </a:t>
            </a:r>
            <a:r>
              <a:rPr lang="en-US" dirty="0" smtClean="0"/>
              <a:t>   </a:t>
            </a:r>
            <a:r>
              <a:rPr dirty="0" err="1" smtClean="0">
                <a:solidFill>
                  <a:srgbClr val="0000FF"/>
                </a:solidFill>
              </a:rPr>
              <a:t>IQueryable</a:t>
            </a:r>
            <a:r>
              <a:rPr dirty="0" smtClean="0"/>
              <a:t>&lt;</a:t>
            </a:r>
            <a:r>
              <a:rPr dirty="0" smtClean="0">
                <a:solidFill>
                  <a:srgbClr val="0000FF"/>
                </a:solidFill>
              </a:rPr>
              <a:t>Product</a:t>
            </a:r>
            <a:r>
              <a:rPr dirty="0"/>
              <a:t>&gt; inner = </a:t>
            </a:r>
            <a:r>
              <a:rPr dirty="0" err="1"/>
              <a:t>adventureWorks.Products.Where</a:t>
            </a:r>
            <a:r>
              <a:rPr dirty="0"/>
              <a:t>(product =&gt; </a:t>
            </a:r>
            <a:r>
              <a:rPr dirty="0" err="1"/>
              <a:t>product.ListPrice</a:t>
            </a:r>
            <a:r>
              <a:rPr dirty="0"/>
              <a:t> &lt; </a:t>
            </a:r>
            <a:r>
              <a:rPr dirty="0">
                <a:solidFill>
                  <a:srgbClr val="09885A"/>
                </a:solidFill>
              </a:rPr>
              <a:t>100</a:t>
            </a:r>
            <a:r>
              <a:rPr dirty="0"/>
              <a: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solidFill>
                  <a:srgbClr val="0000FF"/>
                </a:solidFill>
              </a:rPr>
              <a:t>var</a:t>
            </a:r>
            <a:r>
              <a:rPr dirty="0"/>
              <a:t> bundles = </a:t>
            </a:r>
            <a:r>
              <a:rPr dirty="0" err="1"/>
              <a:t>outer.Join</a:t>
            </a:r>
            <a:r>
              <a:rPr dirty="0"/>
              <a: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inner: inner,</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t>outerKeySelector</a:t>
            </a:r>
            <a:r>
              <a:rPr dirty="0"/>
              <a:t>: product =&gt; </a:t>
            </a:r>
            <a:r>
              <a:rPr dirty="0">
                <a:solidFill>
                  <a:srgbClr val="09885A"/>
                </a:solidFill>
              </a:rPr>
              <a:t>1</a:t>
            </a:r>
            <a:r>
              <a:rPr dirty="0"/>
              <a: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t>innerKeySelector</a:t>
            </a:r>
            <a:r>
              <a:rPr dirty="0"/>
              <a:t>: product =&gt; </a:t>
            </a:r>
            <a:r>
              <a:rPr dirty="0">
                <a:solidFill>
                  <a:srgbClr val="09885A"/>
                </a:solidFill>
              </a:rPr>
              <a:t>1</a:t>
            </a:r>
            <a:r>
              <a:rPr dirty="0"/>
              <a: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t>resultSelector</a:t>
            </a:r>
            <a:r>
              <a:rPr dirty="0"/>
              <a:t>: (</a:t>
            </a:r>
            <a:r>
              <a:rPr dirty="0" err="1"/>
              <a:t>outerProduct</a:t>
            </a:r>
            <a:r>
              <a:rPr dirty="0"/>
              <a:t>, </a:t>
            </a:r>
            <a:r>
              <a:rPr dirty="0" err="1"/>
              <a:t>innerProduct</a:t>
            </a:r>
            <a:r>
              <a:rPr dirty="0"/>
              <a:t>) =&gt;</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a:solidFill>
                  <a:srgbClr val="0000FF"/>
                </a:solidFill>
              </a:rPr>
              <a:t>new</a:t>
            </a:r>
            <a:r>
              <a:rPr dirty="0"/>
              <a:t> { Expensive = </a:t>
            </a:r>
            <a:r>
              <a:rPr dirty="0" err="1"/>
              <a:t>outerProduct.Name</a:t>
            </a:r>
            <a:r>
              <a:rPr dirty="0"/>
              <a:t>, Cheap = </a:t>
            </a:r>
            <a:r>
              <a:rPr dirty="0" err="1"/>
              <a:t>innerProduct.Name</a:t>
            </a:r>
            <a:r>
              <a:rPr dirty="0"/>
              <a:t> }); </a:t>
            </a:r>
            <a:r>
              <a:rPr dirty="0">
                <a:solidFill>
                  <a:srgbClr val="008000"/>
                </a:solidFill>
              </a:rPr>
              <a:t>// Define query.</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solidFill>
                  <a:srgbClr val="0000FF"/>
                </a:solidFill>
              </a:rPr>
              <a:t>var</a:t>
            </a:r>
            <a:r>
              <a:rPr dirty="0"/>
              <a:t> bundles =</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a:solidFill>
                  <a:srgbClr val="0000FF"/>
                </a:solidFill>
              </a:rPr>
              <a:t>from</a:t>
            </a:r>
            <a:r>
              <a:rPr dirty="0"/>
              <a:t> </a:t>
            </a:r>
            <a:r>
              <a:rPr dirty="0" err="1"/>
              <a:t>outerProduct</a:t>
            </a:r>
            <a:r>
              <a:rPr dirty="0"/>
              <a:t> </a:t>
            </a:r>
            <a:r>
              <a:rPr dirty="0">
                <a:solidFill>
                  <a:srgbClr val="0000FF"/>
                </a:solidFill>
              </a:rPr>
              <a:t>in</a:t>
            </a:r>
            <a:r>
              <a:rPr dirty="0"/>
              <a:t> outer</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a:solidFill>
                  <a:srgbClr val="0000FF"/>
                </a:solidFill>
              </a:rPr>
              <a:t>join</a:t>
            </a:r>
            <a:r>
              <a:rPr dirty="0"/>
              <a:t> </a:t>
            </a:r>
            <a:r>
              <a:rPr dirty="0" err="1"/>
              <a:t>innerProduct</a:t>
            </a:r>
            <a:r>
              <a:rPr dirty="0"/>
              <a:t> </a:t>
            </a:r>
            <a:r>
              <a:rPr dirty="0">
                <a:solidFill>
                  <a:srgbClr val="0000FF"/>
                </a:solidFill>
              </a:rPr>
              <a:t>in</a:t>
            </a:r>
            <a:r>
              <a:rPr dirty="0"/>
              <a:t> inner</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a:solidFill>
                  <a:srgbClr val="0000FF"/>
                </a:solidFill>
              </a:rPr>
              <a:t>on</a:t>
            </a:r>
            <a:r>
              <a:rPr dirty="0"/>
              <a:t> </a:t>
            </a:r>
            <a:r>
              <a:rPr dirty="0">
                <a:solidFill>
                  <a:srgbClr val="09885A"/>
                </a:solidFill>
              </a:rPr>
              <a:t>1</a:t>
            </a:r>
            <a:r>
              <a:rPr dirty="0"/>
              <a:t> </a:t>
            </a:r>
            <a:r>
              <a:rPr dirty="0">
                <a:solidFill>
                  <a:srgbClr val="0000FF"/>
                </a:solidFill>
              </a:rPr>
              <a:t>equals</a:t>
            </a:r>
            <a:r>
              <a:rPr dirty="0"/>
              <a:t> </a:t>
            </a:r>
            <a:r>
              <a:rPr dirty="0">
                <a:solidFill>
                  <a:srgbClr val="09885A"/>
                </a:solidFill>
              </a:rPr>
              <a:t>1</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a:solidFill>
                  <a:srgbClr val="0000FF"/>
                </a:solidFill>
              </a:rPr>
              <a:t>select</a:t>
            </a:r>
            <a:r>
              <a:rPr dirty="0"/>
              <a:t> </a:t>
            </a:r>
            <a:r>
              <a:rPr dirty="0">
                <a:solidFill>
                  <a:srgbClr val="0000FF"/>
                </a:solidFill>
              </a:rPr>
              <a:t>new</a:t>
            </a:r>
            <a:r>
              <a:rPr dirty="0"/>
              <a:t> { Expensive = </a:t>
            </a:r>
            <a:r>
              <a:rPr dirty="0" err="1"/>
              <a:t>outerProduct.Name</a:t>
            </a:r>
            <a:r>
              <a:rPr dirty="0"/>
              <a:t>, Cheap = </a:t>
            </a:r>
            <a:r>
              <a:rPr dirty="0" err="1"/>
              <a:t>innerProduct.Name</a:t>
            </a:r>
            <a:r>
              <a:rPr dirty="0"/>
              <a:t> };</a:t>
            </a:r>
          </a:p>
          <a:p>
            <a:pPr marL="0" lvl="2" indent="457200" defTabSz="457200">
              <a:lnSpc>
                <a:spcPct val="110000"/>
              </a:lnSpc>
              <a:spcBef>
                <a:spcPts val="0"/>
              </a:spcBef>
              <a:buSzTx/>
              <a:buFontTx/>
              <a:buNone/>
              <a:defRPr sz="1300">
                <a:solidFill>
                  <a:srgbClr val="000000"/>
                </a:solidFill>
                <a:latin typeface="Menlo"/>
                <a:ea typeface="Menlo"/>
                <a:cs typeface="Menlo"/>
                <a:sym typeface="Menlo"/>
              </a:defRPr>
            </a:pPr>
            <a:r>
              <a:rPr dirty="0"/>
              <a:t>    </a:t>
            </a:r>
            <a:r>
              <a:rPr dirty="0" err="1"/>
              <a:t>bundles.WriteLines</a:t>
            </a:r>
            <a:r>
              <a:rPr dirty="0"/>
              <a: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prstGeom prst="rect">
            <a:avLst/>
          </a:prstGeom>
        </p:spPr>
        <p:txBody>
          <a:bodyPr/>
          <a:lstStyle/>
          <a:p>
            <a:pPr lvl="1">
              <a:defRPr b="1"/>
            </a:pPr>
            <a:r>
              <a:t>JOIN Types - CROSS JOIN</a:t>
            </a:r>
          </a:p>
        </p:txBody>
      </p:sp>
      <p:sp>
        <p:nvSpPr>
          <p:cNvPr id="171" name="Content Placeholder 2"/>
          <p:cNvSpPr txBox="1">
            <a:spLocks noGrp="1"/>
          </p:cNvSpPr>
          <p:nvPr>
            <p:ph type="body" idx="1"/>
          </p:nvPr>
        </p:nvSpPr>
        <p:spPr>
          <a:prstGeom prst="rect">
            <a:avLst/>
          </a:prstGeom>
        </p:spPr>
        <p:txBody>
          <a:bodyPr/>
          <a:lstStyle/>
          <a:p>
            <a:pPr marL="0" lvl="1" indent="228600" defTabSz="457200">
              <a:lnSpc>
                <a:spcPct val="100000"/>
              </a:lnSpc>
              <a:spcBef>
                <a:spcPts val="0"/>
              </a:spcBef>
              <a:buSzTx/>
              <a:buFontTx/>
              <a:buNone/>
              <a:defRPr sz="1200">
                <a:solidFill>
                  <a:srgbClr val="008000"/>
                </a:solidFill>
                <a:latin typeface="Menlo"/>
                <a:ea typeface="Menlo"/>
                <a:cs typeface="Menlo"/>
                <a:sym typeface="Menlo"/>
              </a:defRPr>
            </a:pPr>
            <a:r>
              <a:rPr dirty="0"/>
              <a:t>  // Execute query.</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[product].[Name], [t].[Name]</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[Production].[Product] AS [product]</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INNER JOIN (</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SELECT [product1].*</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FROM [Production].[Product] AS [product1]</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WHERE [product1].[</a:t>
            </a:r>
            <a:r>
              <a:rPr dirty="0" err="1"/>
              <a:t>ListPrice</a:t>
            </a:r>
            <a:r>
              <a:rPr dirty="0"/>
              <a:t>] &lt; 100.0</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 AS [t] ON 1 = 1</a:t>
            </a:r>
            <a:endParaRPr dirty="0">
              <a:solidFill>
                <a:srgbClr val="000000"/>
              </a:solidFill>
            </a:endParaRPr>
          </a:p>
          <a:p>
            <a:pPr marL="0" indent="0" defTabSz="457200">
              <a:lnSpc>
                <a:spcPct val="100000"/>
              </a:lnSpc>
              <a:spcBef>
                <a:spcPts val="0"/>
              </a:spcBef>
              <a:buSzTx/>
              <a:buFontTx/>
              <a:buNone/>
              <a:defRPr sz="1200">
                <a:solidFill>
                  <a:srgbClr val="008000"/>
                </a:solidFill>
                <a:latin typeface="Menlo"/>
                <a:ea typeface="Menlo"/>
                <a:cs typeface="Menlo"/>
                <a:sym typeface="Menlo"/>
              </a:defRPr>
            </a:pPr>
            <a:r>
              <a:rPr dirty="0">
                <a:solidFill>
                  <a:srgbClr val="000000"/>
                </a:solidFill>
              </a:rPr>
              <a:t>    </a:t>
            </a:r>
            <a:r>
              <a:rPr dirty="0"/>
              <a:t>// WHERE [product].[</a:t>
            </a:r>
            <a:r>
              <a:rPr dirty="0" err="1"/>
              <a:t>ListPrice</a:t>
            </a:r>
            <a:r>
              <a:rPr dirty="0"/>
              <a:t>] &gt; 2000.0</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
          <p:cNvSpPr txBox="1">
            <a:spLocks noGrp="1"/>
          </p:cNvSpPr>
          <p:nvPr>
            <p:ph type="title"/>
          </p:nvPr>
        </p:nvSpPr>
        <p:spPr>
          <a:xfrm>
            <a:off x="1524000" y="576647"/>
            <a:ext cx="9144000" cy="667910"/>
          </a:xfrm>
          <a:prstGeom prst="rect">
            <a:avLst/>
          </a:prstGeom>
        </p:spPr>
        <p:txBody>
          <a:bodyPr/>
          <a:lstStyle>
            <a:lvl1pPr defTabSz="678941">
              <a:defRPr sz="3959"/>
            </a:lvl1pPr>
          </a:lstStyle>
          <a:p>
            <a:r>
              <a:t>assignment</a:t>
            </a:r>
          </a:p>
        </p:txBody>
      </p:sp>
      <p:sp>
        <p:nvSpPr>
          <p:cNvPr id="174" name="Subtitle 2"/>
          <p:cNvSpPr txBox="1">
            <a:spLocks noGrp="1"/>
          </p:cNvSpPr>
          <p:nvPr>
            <p:ph type="body" idx="1"/>
          </p:nvPr>
        </p:nvSpPr>
        <p:spPr>
          <a:xfrm>
            <a:off x="1524000" y="1449858"/>
            <a:ext cx="9144000" cy="4209538"/>
          </a:xfrm>
          <a:prstGeom prst="rect">
            <a:avLst/>
          </a:prstGeom>
        </p:spPr>
        <p:txBody>
          <a:bodyPr/>
          <a:lstStyle/>
          <a:p>
            <a:pPr marL="285750" indent="-285750" algn="l">
              <a:buSzPct val="100000"/>
              <a:buFont typeface="Arial"/>
              <a:buChar char="•"/>
            </a:pPr>
            <a:r>
              <a:rPr dirty="0"/>
              <a:t>populate data with help Database initialization method.</a:t>
            </a:r>
          </a:p>
          <a:p>
            <a:pPr marL="285750" indent="-285750" algn="l">
              <a:buSzPct val="100000"/>
              <a:buFont typeface="Arial"/>
              <a:buChar char="•"/>
            </a:pPr>
            <a:r>
              <a:rPr dirty="0"/>
              <a:t>to use transactions. give examples with commit and rollback situations.</a:t>
            </a:r>
          </a:p>
          <a:p>
            <a:pPr marL="285750" indent="-285750" algn="l">
              <a:buSzPct val="100000"/>
              <a:buFont typeface="Arial"/>
              <a:buChar char="•"/>
            </a:pPr>
            <a:r>
              <a:rPr dirty="0"/>
              <a:t>create queries, use filters, projections and ordering. investigate what queries are generated in </a:t>
            </a:r>
            <a:r>
              <a:rPr dirty="0" err="1"/>
              <a:t>sql</a:t>
            </a:r>
            <a:r>
              <a:rPr dirty="0"/>
              <a:t> profile</a:t>
            </a:r>
          </a:p>
          <a:p>
            <a:pPr marL="285750" indent="-285750" algn="l">
              <a:buSzPct val="100000"/>
              <a:buFont typeface="Arial"/>
              <a:buChar char="•"/>
            </a:pPr>
            <a:r>
              <a:rPr dirty="0"/>
              <a:t>Reproduce select n+1 problem</a:t>
            </a:r>
            <a:r>
              <a:rPr dirty="0" smtClean="0"/>
              <a:t>.</a:t>
            </a:r>
            <a:endParaRPr lang="en-US" dirty="0" smtClean="0"/>
          </a:p>
          <a:p>
            <a:pPr marL="285750" indent="-285750" algn="l">
              <a:buSzPct val="100000"/>
              <a:buFont typeface="Arial"/>
              <a:buChar char="•"/>
            </a:pPr>
            <a:r>
              <a:rPr lang="en-US" dirty="0" smtClean="0"/>
              <a:t>Create queries with all types of joins.</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prstGeom prst="rect">
            <a:avLst/>
          </a:prstGeom>
        </p:spPr>
        <p:txBody>
          <a:bodyPr/>
          <a:lstStyle/>
          <a:p>
            <a:r>
              <a:t>references</a:t>
            </a:r>
          </a:p>
        </p:txBody>
      </p:sp>
      <p:sp>
        <p:nvSpPr>
          <p:cNvPr id="177" name="Content Placeholder 2"/>
          <p:cNvSpPr txBox="1">
            <a:spLocks noGrp="1"/>
          </p:cNvSpPr>
          <p:nvPr>
            <p:ph type="body" idx="1"/>
          </p:nvPr>
        </p:nvSpPr>
        <p:spPr>
          <a:prstGeom prst="rect">
            <a:avLst/>
          </a:prstGeom>
        </p:spPr>
        <p:txBody>
          <a:bodyPr/>
          <a:lstStyle/>
          <a:p>
            <a:pPr>
              <a:defRPr sz="1800"/>
            </a:pPr>
            <a:r>
              <a:t>https://msdn.microsoft.com/en-us/library/mt154346(v=vs.113).aspx</a:t>
            </a:r>
          </a:p>
          <a:p>
            <a:pPr>
              <a:defRPr sz="1800"/>
            </a:pPr>
            <a:r>
              <a:t>http://www.entityframeworktutorial.net/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p:cNvSpPr txBox="1">
            <a:spLocks noGrp="1"/>
          </p:cNvSpPr>
          <p:nvPr>
            <p:ph type="title"/>
          </p:nvPr>
        </p:nvSpPr>
        <p:spPr>
          <a:prstGeom prst="rect">
            <a:avLst/>
          </a:prstGeom>
        </p:spPr>
        <p:txBody>
          <a:bodyPr/>
          <a:lstStyle/>
          <a:p>
            <a:pPr lvl="1">
              <a:defRPr b="1"/>
            </a:pPr>
            <a:r>
              <a:t>Database initialization</a:t>
            </a:r>
          </a:p>
        </p:txBody>
      </p:sp>
      <p:sp>
        <p:nvSpPr>
          <p:cNvPr id="87" name="Content Placeholder 2"/>
          <p:cNvSpPr txBox="1">
            <a:spLocks noGrp="1"/>
          </p:cNvSpPr>
          <p:nvPr>
            <p:ph type="body" idx="1"/>
          </p:nvPr>
        </p:nvSpPr>
        <p:spPr>
          <a:prstGeom prst="rect">
            <a:avLst/>
          </a:prstGeom>
        </p:spPr>
        <p:txBody>
          <a:bodyPr>
            <a:normAutofit/>
          </a:bodyPr>
          <a:lstStyle/>
          <a:p>
            <a:pPr marL="0" indent="0" algn="just" defTabSz="457200">
              <a:lnSpc>
                <a:spcPct val="120000"/>
              </a:lnSpc>
              <a:spcBef>
                <a:spcPts val="2000"/>
              </a:spcBef>
              <a:buSzTx/>
              <a:buFontTx/>
              <a:buNone/>
              <a:defRPr sz="1500">
                <a:latin typeface="Verdana"/>
                <a:ea typeface="Verdana"/>
                <a:cs typeface="Verdana"/>
                <a:sym typeface="Verdana"/>
              </a:defRPr>
            </a:pPr>
            <a:r>
              <a:rPr dirty="0"/>
              <a:t>You can also create your custom DB initializer, by inheriting one of the initializers, as shown below:</a:t>
            </a:r>
          </a:p>
          <a:p>
            <a:pPr marL="0" indent="0" defTabSz="457200">
              <a:lnSpc>
                <a:spcPct val="120000"/>
              </a:lnSpc>
              <a:spcBef>
                <a:spcPts val="0"/>
              </a:spcBef>
              <a:buSzTx/>
              <a:buFontTx/>
              <a:buNone/>
              <a:defRPr sz="1500">
                <a:solidFill>
                  <a:srgbClr val="2B91AF"/>
                </a:solidFill>
                <a:latin typeface="Courier New"/>
                <a:ea typeface="Courier New"/>
                <a:cs typeface="Courier New"/>
                <a:sym typeface="Courier New"/>
              </a:defRPr>
            </a:pPr>
            <a:r>
              <a:rPr dirty="0">
                <a:solidFill>
                  <a:srgbClr val="0000FF"/>
                </a:solidFill>
              </a:rPr>
              <a:t>public</a:t>
            </a:r>
            <a:r>
              <a:rPr dirty="0">
                <a:solidFill>
                  <a:srgbClr val="000000"/>
                </a:solidFill>
              </a:rPr>
              <a:t> </a:t>
            </a:r>
            <a:r>
              <a:rPr dirty="0">
                <a:solidFill>
                  <a:srgbClr val="0000FF"/>
                </a:solidFill>
              </a:rPr>
              <a:t>class</a:t>
            </a:r>
            <a:r>
              <a:rPr dirty="0">
                <a:solidFill>
                  <a:srgbClr val="000000"/>
                </a:solidFill>
              </a:rPr>
              <a:t> </a:t>
            </a:r>
            <a:r>
              <a:rPr dirty="0" err="1"/>
              <a:t>SchoolDBInitializer</a:t>
            </a:r>
            <a:r>
              <a:rPr dirty="0">
                <a:solidFill>
                  <a:srgbClr val="000000"/>
                </a:solidFill>
              </a:rPr>
              <a:t> : </a:t>
            </a:r>
            <a:r>
              <a:rPr dirty="0"/>
              <a:t> </a:t>
            </a:r>
            <a:r>
              <a:rPr dirty="0" err="1"/>
              <a:t>CreateDatabaseIfNotExists</a:t>
            </a:r>
            <a:r>
              <a:rPr dirty="0">
                <a:solidFill>
                  <a:srgbClr val="000000"/>
                </a:solidFill>
              </a:rPr>
              <a:t>&lt;</a:t>
            </a:r>
            <a:r>
              <a:rPr dirty="0" err="1"/>
              <a:t>SchoolDBContext</a:t>
            </a:r>
            <a:r>
              <a:rPr dirty="0">
                <a:solidFill>
                  <a:srgbClr val="000000"/>
                </a:solidFill>
              </a:rPr>
              <a:t>&gt;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a:p>
            <a:pPr marL="0" indent="0" defTabSz="457200">
              <a:lnSpc>
                <a:spcPct val="120000"/>
              </a:lnSpc>
              <a:spcBef>
                <a:spcPts val="0"/>
              </a:spcBef>
              <a:buSzTx/>
              <a:buFontTx/>
              <a:buNone/>
              <a:defRPr sz="1500">
                <a:solidFill>
                  <a:srgbClr val="2B91AF"/>
                </a:solidFill>
                <a:latin typeface="Courier New"/>
                <a:ea typeface="Courier New"/>
                <a:cs typeface="Courier New"/>
                <a:sym typeface="Courier New"/>
              </a:defRPr>
            </a:pPr>
            <a:r>
              <a:rPr dirty="0">
                <a:solidFill>
                  <a:srgbClr val="000000"/>
                </a:solidFill>
              </a:rPr>
              <a:t>    </a:t>
            </a:r>
            <a:r>
              <a:rPr dirty="0">
                <a:solidFill>
                  <a:srgbClr val="0000FF"/>
                </a:solidFill>
              </a:rPr>
              <a:t>protected</a:t>
            </a:r>
            <a:r>
              <a:rPr dirty="0">
                <a:solidFill>
                  <a:srgbClr val="000000"/>
                </a:solidFill>
              </a:rPr>
              <a:t> </a:t>
            </a:r>
            <a:r>
              <a:rPr dirty="0">
                <a:solidFill>
                  <a:srgbClr val="0000FF"/>
                </a:solidFill>
              </a:rPr>
              <a:t>override</a:t>
            </a:r>
            <a:r>
              <a:rPr dirty="0">
                <a:solidFill>
                  <a:srgbClr val="000000"/>
                </a:solidFill>
              </a:rPr>
              <a:t> </a:t>
            </a:r>
            <a:r>
              <a:rPr dirty="0">
                <a:solidFill>
                  <a:srgbClr val="0000FF"/>
                </a:solidFill>
              </a:rPr>
              <a:t>void</a:t>
            </a:r>
            <a:r>
              <a:rPr dirty="0">
                <a:solidFill>
                  <a:srgbClr val="000000"/>
                </a:solidFill>
              </a:rPr>
              <a:t> Seed(</a:t>
            </a:r>
            <a:r>
              <a:rPr dirty="0" err="1"/>
              <a:t>SchoolDBContext</a:t>
            </a:r>
            <a:r>
              <a:rPr dirty="0">
                <a:solidFill>
                  <a:srgbClr val="000000"/>
                </a:solidFill>
              </a:rPr>
              <a:t> context)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r>
              <a:rPr dirty="0" err="1">
                <a:solidFill>
                  <a:srgbClr val="0000FF"/>
                </a:solidFill>
              </a:rPr>
              <a:t>base</a:t>
            </a:r>
            <a:r>
              <a:rPr dirty="0" err="1"/>
              <a:t>.Seed</a:t>
            </a:r>
            <a:r>
              <a:rPr dirty="0"/>
              <a:t>(context);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a:t>
            </a:r>
          </a:p>
          <a:p>
            <a:pPr marL="0" indent="0" defTabSz="457200">
              <a:lnSpc>
                <a:spcPct val="120000"/>
              </a:lnSpc>
              <a:spcBef>
                <a:spcPts val="0"/>
              </a:spcBef>
              <a:buSzTx/>
              <a:buFontTx/>
              <a:buNone/>
              <a:defRPr sz="1500">
                <a:solidFill>
                  <a:srgbClr val="000000"/>
                </a:solidFill>
                <a:latin typeface="Courier New"/>
                <a:ea typeface="Courier New"/>
                <a:cs typeface="Courier New"/>
                <a:sym typeface="Courier New"/>
              </a:defRPr>
            </a:pPr>
            <a:r>
              <a:rPr dirty="0"/>
              <a:t>        </a:t>
            </a:r>
          </a:p>
          <a:p>
            <a:pPr marL="0" indent="0" algn="just" defTabSz="457200">
              <a:lnSpc>
                <a:spcPct val="120000"/>
              </a:lnSpc>
              <a:spcBef>
                <a:spcPts val="2000"/>
              </a:spcBef>
              <a:buSzTx/>
              <a:buFontTx/>
              <a:buNone/>
              <a:defRPr sz="1500">
                <a:latin typeface="Verdana"/>
                <a:ea typeface="Verdana"/>
                <a:cs typeface="Verdana"/>
                <a:sym typeface="Verdana"/>
              </a:defRPr>
            </a:pPr>
            <a:r>
              <a:rPr dirty="0"/>
              <a:t>In the above example, the </a:t>
            </a:r>
            <a:r>
              <a:rPr sz="1350" b="1" dirty="0" err="1">
                <a:latin typeface="Menlo"/>
                <a:ea typeface="Menlo"/>
                <a:cs typeface="Menlo"/>
                <a:sym typeface="Menlo"/>
              </a:rPr>
              <a:t>SchoolDBInitializer</a:t>
            </a:r>
            <a:r>
              <a:rPr dirty="0"/>
              <a:t> is a custom initializer class that is derived from </a:t>
            </a:r>
            <a:r>
              <a:rPr sz="1350" b="1" dirty="0" err="1">
                <a:latin typeface="Menlo"/>
                <a:ea typeface="Menlo"/>
                <a:cs typeface="Menlo"/>
                <a:sym typeface="Menlo"/>
              </a:rPr>
              <a:t>CreateDatabaseIfNotExists</a:t>
            </a:r>
            <a:r>
              <a:rPr dirty="0"/>
              <a:t>. This separates the database initialization code from a context class.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
          <p:cNvSpPr txBox="1">
            <a:spLocks noGrp="1"/>
          </p:cNvSpPr>
          <p:nvPr>
            <p:ph type="title"/>
          </p:nvPr>
        </p:nvSpPr>
        <p:spPr>
          <a:prstGeom prst="rect">
            <a:avLst/>
          </a:prstGeom>
        </p:spPr>
        <p:txBody>
          <a:bodyPr/>
          <a:lstStyle/>
          <a:p>
            <a:pPr lvl="1">
              <a:defRPr b="1"/>
            </a:pPr>
            <a:r>
              <a:t>Database initialization</a:t>
            </a:r>
          </a:p>
        </p:txBody>
      </p:sp>
      <p:sp>
        <p:nvSpPr>
          <p:cNvPr id="90" name="Content Placeholder 2"/>
          <p:cNvSpPr txBox="1">
            <a:spLocks noGrp="1"/>
          </p:cNvSpPr>
          <p:nvPr>
            <p:ph type="body" idx="1"/>
          </p:nvPr>
        </p:nvSpPr>
        <p:spPr>
          <a:prstGeom prst="rect">
            <a:avLst/>
          </a:prstGeom>
        </p:spPr>
        <p:txBody>
          <a:bodyPr>
            <a:normAutofit lnSpcReduction="10000"/>
          </a:bodyPr>
          <a:lstStyle/>
          <a:p>
            <a:pPr marL="113898" marR="4252417" indent="-113898" defTabSz="324611">
              <a:lnSpc>
                <a:spcPct val="120000"/>
              </a:lnSpc>
              <a:spcBef>
                <a:spcPts val="200"/>
              </a:spcBef>
              <a:buFontTx/>
              <a:defRPr sz="1136">
                <a:effectLst>
                  <a:outerShdw blurRad="18034" dist="12751" dir="2700000" rotWithShape="0">
                    <a:srgbClr val="EAF2F7"/>
                  </a:outerShdw>
                </a:effectLst>
                <a:latin typeface="Helvetica Neue"/>
                <a:ea typeface="Helvetica Neue"/>
                <a:cs typeface="Helvetica Neue"/>
                <a:sym typeface="Helvetica Neue"/>
              </a:defRPr>
            </a:pPr>
            <a:r>
              <a:rPr dirty="0"/>
              <a:t>Set the DB Initializer in the Configuration File:</a:t>
            </a:r>
          </a:p>
          <a:p>
            <a:pPr marL="0" indent="0" algn="just" defTabSz="324611">
              <a:lnSpc>
                <a:spcPct val="120000"/>
              </a:lnSpc>
              <a:spcBef>
                <a:spcPts val="200"/>
              </a:spcBef>
              <a:buSzTx/>
              <a:buFontTx/>
              <a:buNone/>
              <a:defRPr sz="1065">
                <a:latin typeface="Verdana"/>
                <a:ea typeface="Verdana"/>
                <a:cs typeface="Verdana"/>
                <a:sym typeface="Verdana"/>
              </a:defRPr>
            </a:pPr>
            <a:r>
              <a:rPr dirty="0"/>
              <a:t>You can also set the </a:t>
            </a:r>
            <a:r>
              <a:rPr dirty="0" err="1"/>
              <a:t>db</a:t>
            </a:r>
            <a:r>
              <a:rPr dirty="0"/>
              <a:t> initializer in the configuration file. For example, to set the default initializer in </a:t>
            </a:r>
            <a:r>
              <a:rPr dirty="0" err="1"/>
              <a:t>app.config</a:t>
            </a:r>
            <a:r>
              <a:rPr dirty="0"/>
              <a:t>:</a:t>
            </a:r>
          </a:p>
          <a:p>
            <a:pPr marL="0" indent="0" algn="just" defTabSz="324611">
              <a:lnSpc>
                <a:spcPct val="120000"/>
              </a:lnSpc>
              <a:spcBef>
                <a:spcPts val="200"/>
              </a:spcBef>
              <a:buSzTx/>
              <a:buFontTx/>
              <a:buNone/>
              <a:defRPr sz="1065">
                <a:latin typeface="Verdana"/>
                <a:ea typeface="Verdana"/>
                <a:cs typeface="Verdana"/>
                <a:sym typeface="Verdana"/>
              </a:defRPr>
            </a:pPr>
            <a:endParaRPr dirty="0"/>
          </a:p>
          <a:p>
            <a:pPr marL="0" indent="0" defTabSz="324611">
              <a:lnSpc>
                <a:spcPct val="120000"/>
              </a:lnSpc>
              <a:spcBef>
                <a:spcPts val="0"/>
              </a:spcBef>
              <a:buSzTx/>
              <a:buFontTx/>
              <a:buNone/>
              <a:defRPr sz="1065">
                <a:solidFill>
                  <a:srgbClr val="FF0000"/>
                </a:solidFill>
                <a:latin typeface="Courier New"/>
                <a:ea typeface="Courier New"/>
                <a:cs typeface="Courier New"/>
                <a:sym typeface="Courier New"/>
              </a:defRPr>
            </a:pPr>
            <a:r>
              <a:rPr dirty="0">
                <a:solidFill>
                  <a:srgbClr val="0000FF"/>
                </a:solidFill>
              </a:rPr>
              <a:t>&lt;?</a:t>
            </a:r>
            <a:r>
              <a:rPr dirty="0">
                <a:solidFill>
                  <a:srgbClr val="800000"/>
                </a:solidFill>
              </a:rPr>
              <a:t>xml</a:t>
            </a:r>
            <a:r>
              <a:rPr dirty="0">
                <a:solidFill>
                  <a:srgbClr val="000000"/>
                </a:solidFill>
              </a:rPr>
              <a:t> </a:t>
            </a:r>
            <a:r>
              <a:rPr dirty="0"/>
              <a:t>version</a:t>
            </a:r>
            <a:r>
              <a:rPr dirty="0">
                <a:solidFill>
                  <a:srgbClr val="0000FF"/>
                </a:solidFill>
              </a:rPr>
              <a:t>="1.0"</a:t>
            </a:r>
            <a:r>
              <a:rPr dirty="0">
                <a:solidFill>
                  <a:srgbClr val="000000"/>
                </a:solidFill>
              </a:rPr>
              <a:t> </a:t>
            </a:r>
            <a:r>
              <a:rPr dirty="0"/>
              <a:t>encoding</a:t>
            </a:r>
            <a:r>
              <a:rPr dirty="0">
                <a:solidFill>
                  <a:srgbClr val="0000FF"/>
                </a:solidFill>
              </a:rPr>
              <a:t>="utf-8"</a:t>
            </a:r>
            <a:r>
              <a:rPr dirty="0">
                <a:solidFill>
                  <a:srgbClr val="000000"/>
                </a:solidFill>
              </a:rPr>
              <a:t> ?</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FF"/>
                </a:solidFill>
              </a:rPr>
              <a:t>&lt;</a:t>
            </a:r>
            <a:r>
              <a:rPr dirty="0"/>
              <a:t>configuration</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00"/>
                </a:solidFill>
              </a:rPr>
              <a:t>    </a:t>
            </a:r>
            <a:r>
              <a:rPr dirty="0">
                <a:solidFill>
                  <a:srgbClr val="0000FF"/>
                </a:solidFill>
              </a:rPr>
              <a:t>&lt;</a:t>
            </a:r>
            <a:r>
              <a:rPr dirty="0" err="1"/>
              <a:t>appSettings</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0000FF"/>
                </a:solidFill>
                <a:latin typeface="Courier New"/>
                <a:ea typeface="Courier New"/>
                <a:cs typeface="Courier New"/>
                <a:sym typeface="Courier New"/>
              </a:defRPr>
            </a:pPr>
            <a:r>
              <a:rPr dirty="0">
                <a:solidFill>
                  <a:srgbClr val="000000"/>
                </a:solidFill>
              </a:rPr>
              <a:t>    </a:t>
            </a:r>
            <a:r>
              <a:rPr dirty="0"/>
              <a:t>&lt;</a:t>
            </a:r>
            <a:r>
              <a:rPr dirty="0">
                <a:solidFill>
                  <a:srgbClr val="800000"/>
                </a:solidFill>
              </a:rPr>
              <a:t>add</a:t>
            </a:r>
            <a:r>
              <a:rPr dirty="0">
                <a:solidFill>
                  <a:srgbClr val="000000"/>
                </a:solidFill>
              </a:rPr>
              <a:t> </a:t>
            </a:r>
            <a:r>
              <a:rPr dirty="0">
                <a:solidFill>
                  <a:srgbClr val="FF0000"/>
                </a:solidFill>
              </a:rPr>
              <a:t>key</a:t>
            </a:r>
            <a:r>
              <a:rPr dirty="0"/>
              <a:t>="</a:t>
            </a:r>
            <a:r>
              <a:rPr dirty="0" err="1"/>
              <a:t>DatabaseInitializerForType</a:t>
            </a:r>
            <a:r>
              <a:rPr dirty="0"/>
              <a:t> </a:t>
            </a:r>
            <a:r>
              <a:rPr dirty="0" err="1"/>
              <a:t>SchoolDataLayer.SchoolDBContext</a:t>
            </a:r>
            <a:r>
              <a:rPr dirty="0"/>
              <a:t>, </a:t>
            </a:r>
            <a:r>
              <a:rPr dirty="0" err="1"/>
              <a:t>SchoolDataLayer</a:t>
            </a:r>
            <a:r>
              <a:rPr dirty="0"/>
              <a:t>"</a:t>
            </a:r>
            <a:r>
              <a:rPr dirty="0">
                <a:solidFill>
                  <a:srgbClr val="000000"/>
                </a:solidFill>
              </a:rPr>
              <a:t>         </a:t>
            </a:r>
          </a:p>
          <a:p>
            <a:pPr marL="0" indent="0" defTabSz="324611">
              <a:lnSpc>
                <a:spcPct val="120000"/>
              </a:lnSpc>
              <a:spcBef>
                <a:spcPts val="0"/>
              </a:spcBef>
              <a:buSzTx/>
              <a:buFontTx/>
              <a:buNone/>
              <a:defRPr sz="1065">
                <a:solidFill>
                  <a:srgbClr val="0000FF"/>
                </a:solidFill>
                <a:latin typeface="Courier New"/>
                <a:ea typeface="Courier New"/>
                <a:cs typeface="Courier New"/>
                <a:sym typeface="Courier New"/>
              </a:defRPr>
            </a:pPr>
            <a:r>
              <a:rPr dirty="0">
                <a:solidFill>
                  <a:srgbClr val="000000"/>
                </a:solidFill>
              </a:rPr>
              <a:t>        </a:t>
            </a:r>
            <a:r>
              <a:rPr dirty="0">
                <a:solidFill>
                  <a:srgbClr val="FF0000"/>
                </a:solidFill>
              </a:rPr>
              <a:t>value</a:t>
            </a:r>
            <a:r>
              <a:rPr dirty="0"/>
              <a:t>="System.Data.Entity.DropCreateDatabaseAlways`1[[</a:t>
            </a:r>
            <a:r>
              <a:rPr dirty="0" err="1"/>
              <a:t>SchoolDataLayer.SchoolDBContext</a:t>
            </a:r>
            <a:r>
              <a:rPr dirty="0"/>
              <a:t>, </a:t>
            </a:r>
            <a:r>
              <a:rPr dirty="0" err="1"/>
              <a:t>SchoolDataLayer</a:t>
            </a:r>
            <a:r>
              <a:rPr dirty="0"/>
              <a:t>]], </a:t>
            </a:r>
            <a:r>
              <a:rPr dirty="0" err="1"/>
              <a:t>EntityFramework</a:t>
            </a:r>
            <a:r>
              <a:rPr dirty="0"/>
              <a:t>"</a:t>
            </a:r>
            <a:r>
              <a:rPr dirty="0">
                <a:solidFill>
                  <a:srgbClr val="000000"/>
                </a:solidFill>
              </a:rPr>
              <a:t> </a:t>
            </a:r>
            <a:r>
              <a:rPr dirty="0"/>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00"/>
                </a:solidFill>
              </a:rPr>
              <a:t>    </a:t>
            </a:r>
            <a:r>
              <a:rPr dirty="0">
                <a:solidFill>
                  <a:srgbClr val="0000FF"/>
                </a:solidFill>
              </a:rPr>
              <a:t>&lt;/</a:t>
            </a:r>
            <a:r>
              <a:rPr dirty="0" err="1"/>
              <a:t>appSettings</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FF"/>
                </a:solidFill>
              </a:rPr>
              <a:t>&lt;/</a:t>
            </a:r>
            <a:r>
              <a:rPr dirty="0"/>
              <a:t>configuration</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000000"/>
                </a:solidFill>
                <a:latin typeface="Courier New"/>
                <a:ea typeface="Courier New"/>
                <a:cs typeface="Courier New"/>
                <a:sym typeface="Courier New"/>
              </a:defRPr>
            </a:pPr>
            <a:r>
              <a:rPr dirty="0"/>
              <a:t>        </a:t>
            </a:r>
          </a:p>
          <a:p>
            <a:pPr marL="0" indent="0" algn="just" defTabSz="324611">
              <a:lnSpc>
                <a:spcPct val="120000"/>
              </a:lnSpc>
              <a:spcBef>
                <a:spcPts val="1400"/>
              </a:spcBef>
              <a:buSzTx/>
              <a:buFontTx/>
              <a:buNone/>
              <a:defRPr sz="1065">
                <a:latin typeface="Verdana"/>
                <a:ea typeface="Verdana"/>
                <a:cs typeface="Verdana"/>
                <a:sym typeface="Verdana"/>
              </a:defRPr>
            </a:pPr>
            <a:r>
              <a:rPr dirty="0"/>
              <a:t>You can set the custom DB initializer, as follows:</a:t>
            </a:r>
          </a:p>
          <a:p>
            <a:pPr marL="0" indent="0" defTabSz="324611">
              <a:lnSpc>
                <a:spcPct val="120000"/>
              </a:lnSpc>
              <a:spcBef>
                <a:spcPts val="0"/>
              </a:spcBef>
              <a:buSzTx/>
              <a:buFontTx/>
              <a:buNone/>
              <a:defRPr sz="1065">
                <a:solidFill>
                  <a:srgbClr val="FF0000"/>
                </a:solidFill>
                <a:latin typeface="Courier New"/>
                <a:ea typeface="Courier New"/>
                <a:cs typeface="Courier New"/>
                <a:sym typeface="Courier New"/>
              </a:defRPr>
            </a:pPr>
            <a:r>
              <a:rPr dirty="0">
                <a:solidFill>
                  <a:srgbClr val="0000FF"/>
                </a:solidFill>
              </a:rPr>
              <a:t>&lt;?</a:t>
            </a:r>
            <a:r>
              <a:rPr dirty="0">
                <a:solidFill>
                  <a:srgbClr val="800000"/>
                </a:solidFill>
              </a:rPr>
              <a:t>xml</a:t>
            </a:r>
            <a:r>
              <a:rPr dirty="0">
                <a:solidFill>
                  <a:srgbClr val="000000"/>
                </a:solidFill>
              </a:rPr>
              <a:t> </a:t>
            </a:r>
            <a:r>
              <a:rPr dirty="0"/>
              <a:t>version</a:t>
            </a:r>
            <a:r>
              <a:rPr dirty="0">
                <a:solidFill>
                  <a:srgbClr val="0000FF"/>
                </a:solidFill>
              </a:rPr>
              <a:t>="1.0"</a:t>
            </a:r>
            <a:r>
              <a:rPr dirty="0">
                <a:solidFill>
                  <a:srgbClr val="000000"/>
                </a:solidFill>
              </a:rPr>
              <a:t> </a:t>
            </a:r>
            <a:r>
              <a:rPr dirty="0"/>
              <a:t>encoding</a:t>
            </a:r>
            <a:r>
              <a:rPr dirty="0">
                <a:solidFill>
                  <a:srgbClr val="0000FF"/>
                </a:solidFill>
              </a:rPr>
              <a:t>="utf-8"</a:t>
            </a:r>
            <a:r>
              <a:rPr dirty="0">
                <a:solidFill>
                  <a:srgbClr val="000000"/>
                </a:solidFill>
              </a:rPr>
              <a:t> ?</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FF"/>
                </a:solidFill>
              </a:rPr>
              <a:t>&lt;</a:t>
            </a:r>
            <a:r>
              <a:rPr dirty="0"/>
              <a:t>configuration</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00"/>
                </a:solidFill>
              </a:rPr>
              <a:t>    </a:t>
            </a:r>
            <a:r>
              <a:rPr dirty="0">
                <a:solidFill>
                  <a:srgbClr val="0000FF"/>
                </a:solidFill>
              </a:rPr>
              <a:t>&lt;</a:t>
            </a:r>
            <a:r>
              <a:rPr dirty="0" err="1"/>
              <a:t>appSettings</a:t>
            </a:r>
            <a:r>
              <a:rPr dirty="0">
                <a:solidFill>
                  <a:srgbClr val="0000FF"/>
                </a:solidFill>
              </a:rPr>
              <a:t>&gt;</a:t>
            </a:r>
            <a:r>
              <a:rPr dirty="0">
                <a:solidFill>
                  <a:srgbClr val="000000"/>
                </a:solidFill>
              </a:rPr>
              <a:t>    </a:t>
            </a:r>
          </a:p>
          <a:p>
            <a:pPr marL="0" indent="0" defTabSz="324611">
              <a:lnSpc>
                <a:spcPct val="120000"/>
              </a:lnSpc>
              <a:spcBef>
                <a:spcPts val="0"/>
              </a:spcBef>
              <a:buSzTx/>
              <a:buFontTx/>
              <a:buNone/>
              <a:defRPr sz="1065">
                <a:solidFill>
                  <a:srgbClr val="0000FF"/>
                </a:solidFill>
                <a:latin typeface="Courier New"/>
                <a:ea typeface="Courier New"/>
                <a:cs typeface="Courier New"/>
                <a:sym typeface="Courier New"/>
              </a:defRPr>
            </a:pPr>
            <a:r>
              <a:rPr dirty="0">
                <a:solidFill>
                  <a:srgbClr val="000000"/>
                </a:solidFill>
              </a:rPr>
              <a:t>    </a:t>
            </a:r>
            <a:r>
              <a:rPr dirty="0"/>
              <a:t>&lt;</a:t>
            </a:r>
            <a:r>
              <a:rPr dirty="0">
                <a:solidFill>
                  <a:srgbClr val="800000"/>
                </a:solidFill>
              </a:rPr>
              <a:t>add</a:t>
            </a:r>
            <a:r>
              <a:rPr dirty="0">
                <a:solidFill>
                  <a:srgbClr val="000000"/>
                </a:solidFill>
              </a:rPr>
              <a:t> </a:t>
            </a:r>
            <a:r>
              <a:rPr dirty="0">
                <a:solidFill>
                  <a:srgbClr val="FF0000"/>
                </a:solidFill>
              </a:rPr>
              <a:t>key</a:t>
            </a:r>
            <a:r>
              <a:rPr dirty="0"/>
              <a:t>="</a:t>
            </a:r>
            <a:r>
              <a:rPr dirty="0" err="1"/>
              <a:t>DatabaseInitializerForType</a:t>
            </a:r>
            <a:r>
              <a:rPr dirty="0"/>
              <a:t> </a:t>
            </a:r>
            <a:r>
              <a:rPr dirty="0" err="1"/>
              <a:t>SchoolDataLayer.SchoolDBContext</a:t>
            </a:r>
            <a:r>
              <a:rPr dirty="0"/>
              <a:t>, </a:t>
            </a:r>
            <a:r>
              <a:rPr dirty="0" err="1"/>
              <a:t>SchoolDataLayer</a:t>
            </a:r>
            <a:r>
              <a:rPr dirty="0"/>
              <a:t>"</a:t>
            </a:r>
            <a:endParaRPr dirty="0">
              <a:solidFill>
                <a:srgbClr val="000000"/>
              </a:solidFill>
            </a:endParaRPr>
          </a:p>
          <a:p>
            <a:pPr marL="0" indent="0" defTabSz="324611">
              <a:lnSpc>
                <a:spcPct val="120000"/>
              </a:lnSpc>
              <a:spcBef>
                <a:spcPts val="0"/>
              </a:spcBef>
              <a:buSzTx/>
              <a:buFontTx/>
              <a:buNone/>
              <a:defRPr sz="1065">
                <a:solidFill>
                  <a:srgbClr val="0000FF"/>
                </a:solidFill>
                <a:latin typeface="Courier New"/>
                <a:ea typeface="Courier New"/>
                <a:cs typeface="Courier New"/>
                <a:sym typeface="Courier New"/>
              </a:defRPr>
            </a:pPr>
            <a:r>
              <a:rPr dirty="0">
                <a:solidFill>
                  <a:srgbClr val="000000"/>
                </a:solidFill>
              </a:rPr>
              <a:t>            </a:t>
            </a:r>
            <a:r>
              <a:rPr dirty="0">
                <a:solidFill>
                  <a:srgbClr val="FF0000"/>
                </a:solidFill>
              </a:rPr>
              <a:t>value</a:t>
            </a:r>
            <a:r>
              <a:rPr dirty="0"/>
              <a:t>="</a:t>
            </a:r>
            <a:r>
              <a:rPr dirty="0" err="1"/>
              <a:t>SchoolDataLayer.SchoolDBInitializer</a:t>
            </a:r>
            <a:r>
              <a:rPr dirty="0"/>
              <a:t>, </a:t>
            </a:r>
            <a:r>
              <a:rPr dirty="0" err="1"/>
              <a:t>SchoolDataLayer</a:t>
            </a:r>
            <a:r>
              <a:rPr dirty="0"/>
              <a:t>"</a:t>
            </a:r>
            <a:r>
              <a:rPr dirty="0">
                <a:solidFill>
                  <a:srgbClr val="000000"/>
                </a:solidFill>
              </a:rPr>
              <a:t> </a:t>
            </a:r>
            <a:r>
              <a:rPr dirty="0"/>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00"/>
                </a:solidFill>
              </a:rPr>
              <a:t>    </a:t>
            </a:r>
            <a:r>
              <a:rPr dirty="0">
                <a:solidFill>
                  <a:srgbClr val="0000FF"/>
                </a:solidFill>
              </a:rPr>
              <a:t>&lt;/</a:t>
            </a:r>
            <a:r>
              <a:rPr dirty="0" err="1"/>
              <a:t>appSettings</a:t>
            </a:r>
            <a:r>
              <a:rPr dirty="0">
                <a:solidFill>
                  <a:srgbClr val="0000FF"/>
                </a:solidFill>
              </a:rPr>
              <a:t>&gt;</a:t>
            </a:r>
            <a:endParaRPr dirty="0">
              <a:solidFill>
                <a:srgbClr val="000000"/>
              </a:solidFill>
            </a:endParaRPr>
          </a:p>
          <a:p>
            <a:pPr marL="0" indent="0" defTabSz="324611">
              <a:lnSpc>
                <a:spcPct val="120000"/>
              </a:lnSpc>
              <a:spcBef>
                <a:spcPts val="0"/>
              </a:spcBef>
              <a:buSzTx/>
              <a:buFontTx/>
              <a:buNone/>
              <a:defRPr sz="1065">
                <a:solidFill>
                  <a:srgbClr val="800000"/>
                </a:solidFill>
                <a:latin typeface="Courier New"/>
                <a:ea typeface="Courier New"/>
                <a:cs typeface="Courier New"/>
                <a:sym typeface="Courier New"/>
              </a:defRPr>
            </a:pPr>
            <a:r>
              <a:rPr dirty="0">
                <a:solidFill>
                  <a:srgbClr val="0000FF"/>
                </a:solidFill>
              </a:rPr>
              <a:t>&lt;/</a:t>
            </a:r>
            <a:r>
              <a:rPr dirty="0"/>
              <a:t>configuration</a:t>
            </a:r>
            <a:r>
              <a:rPr dirty="0">
                <a:solidFill>
                  <a:srgbClr val="0000FF"/>
                </a:solidFill>
              </a:rPr>
              <a:t>&gt;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noGrp="1"/>
          </p:cNvSpPr>
          <p:nvPr>
            <p:ph type="title"/>
          </p:nvPr>
        </p:nvSpPr>
        <p:spPr>
          <a:prstGeom prst="rect">
            <a:avLst/>
          </a:prstGeom>
        </p:spPr>
        <p:txBody>
          <a:bodyPr/>
          <a:lstStyle>
            <a:lvl1pPr>
              <a:defRPr b="1"/>
            </a:lvl1pPr>
          </a:lstStyle>
          <a:p>
            <a:r>
              <a:t>managing transactions</a:t>
            </a:r>
          </a:p>
        </p:txBody>
      </p:sp>
      <p:sp>
        <p:nvSpPr>
          <p:cNvPr id="54" name="Content Placeholder 2"/>
          <p:cNvSpPr txBox="1">
            <a:spLocks noGrp="1"/>
          </p:cNvSpPr>
          <p:nvPr>
            <p:ph type="body" idx="1"/>
          </p:nvPr>
        </p:nvSpPr>
        <p:spPr>
          <a:prstGeom prst="rect">
            <a:avLst/>
          </a:prstGeom>
        </p:spPr>
        <p:txBody>
          <a:bodyPr/>
          <a:lstStyle/>
          <a:p>
            <a:pPr>
              <a:defRPr sz="1800"/>
            </a:pPr>
            <a:r>
              <a:t>Whenever you execute </a:t>
            </a:r>
            <a:r>
              <a:rPr b="1"/>
              <a:t>SaveChanges()</a:t>
            </a:r>
            <a:r>
              <a:t> to insert, update or delete on the database the framework will wrap that operation in a transaction. This transaction lasts only long enough to execute the operation and then completes. When you execute another such operation a new transaction is started.</a:t>
            </a:r>
          </a:p>
          <a:p>
            <a:pPr>
              <a:defRPr sz="1800"/>
            </a:pPr>
            <a:r>
              <a:t>Starting with EF6 </a:t>
            </a:r>
            <a:r>
              <a:rPr b="1"/>
              <a:t>Database.ExecuteSqlCommand()</a:t>
            </a:r>
            <a:r>
              <a:t> by default will wrap the command in a transaction if one was not already present. There are overloads of this method that allow you to override this behavior if you wish. Also in EF6 execution of stored procedures included in the model through APIs such as </a:t>
            </a:r>
            <a:r>
              <a:rPr b="1"/>
              <a:t>ObjectContext.ExecuteFunction()</a:t>
            </a:r>
            <a:r>
              <a:t> does the same (except that the default behavior cannot at the moment be overridden)</a:t>
            </a:r>
          </a:p>
          <a:p>
            <a:pPr>
              <a:defRPr sz="1800"/>
            </a:pPr>
            <a:r>
              <a:t>In either case, the isolation level of the transaction is whatever isolation level the database provider considers its default setting. By default, for instance, on SQL Server this is </a:t>
            </a:r>
            <a:r>
              <a:rPr b="1"/>
              <a:t>READ COMMITTED</a:t>
            </a:r>
            <a:r>
              <a:t>.</a:t>
            </a:r>
          </a:p>
          <a:p>
            <a:pPr>
              <a:defRPr sz="1800"/>
            </a:pPr>
            <a:r>
              <a:t>Entity Framework </a:t>
            </a:r>
            <a:r>
              <a:rPr b="1"/>
              <a:t>does not wrap queries in a transaction</a:t>
            </a:r>
            <a: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prstGeom prst="rect">
            <a:avLst/>
          </a:prstGeom>
        </p:spPr>
        <p:txBody>
          <a:bodyPr/>
          <a:lstStyle>
            <a:lvl1pPr>
              <a:defRPr b="1"/>
            </a:lvl1pPr>
          </a:lstStyle>
          <a:p>
            <a:r>
              <a:t>managing transactions</a:t>
            </a:r>
          </a:p>
        </p:txBody>
      </p:sp>
      <p:sp>
        <p:nvSpPr>
          <p:cNvPr id="57" name="Content Placeholder 2"/>
          <p:cNvSpPr txBox="1">
            <a:spLocks noGrp="1"/>
          </p:cNvSpPr>
          <p:nvPr>
            <p:ph type="body" idx="1"/>
          </p:nvPr>
        </p:nvSpPr>
        <p:spPr>
          <a:prstGeom prst="rect">
            <a:avLst/>
          </a:prstGeom>
        </p:spPr>
        <p:txBody>
          <a:bodyPr/>
          <a:lstStyle/>
          <a:p>
            <a:pPr marL="156019" indent="-156019" defTabSz="624078">
              <a:spcBef>
                <a:spcPts val="600"/>
              </a:spcBef>
              <a:defRPr sz="1638"/>
            </a:pPr>
            <a:r>
              <a:rPr b="1"/>
              <a:t>Database.BeginTransaction()</a:t>
            </a:r>
            <a:r>
              <a:t> : An easier method for a user to start and complete transactions themselves within an existing DbContext – allowing several operations to be combined within the same transaction and hence either all committed or all rolled back as one. It also allows the user to more easily specify the isolation level for the transaction. </a:t>
            </a:r>
          </a:p>
          <a:p>
            <a:pPr marL="0" indent="0" defTabSz="624078">
              <a:spcBef>
                <a:spcPts val="600"/>
              </a:spcBef>
              <a:buSzTx/>
              <a:buFontTx/>
              <a:buNone/>
              <a:defRPr sz="1638"/>
            </a:pPr>
            <a:r>
              <a:t>Has two overrides – one which takes an explicit </a:t>
            </a:r>
            <a:r>
              <a:rPr b="1">
                <a:solidFill>
                  <a:srgbClr val="00709F"/>
                </a:solidFill>
                <a:hlinkClick r:id="rId2"/>
              </a:rPr>
              <a:t>IsolationLevel</a:t>
            </a:r>
            <a:r>
              <a:t> and one which takes no arguments and uses the default IsolationLevel from the underlying database provider. Both overrides return a </a:t>
            </a:r>
            <a:r>
              <a:rPr b="1"/>
              <a:t>DbContextTransaction</a:t>
            </a:r>
            <a:r>
              <a:t> object which provides </a:t>
            </a:r>
            <a:r>
              <a:rPr b="1"/>
              <a:t>Commit()</a:t>
            </a:r>
            <a:r>
              <a:t> and </a:t>
            </a:r>
            <a:r>
              <a:rPr b="1"/>
              <a:t>Rollback()</a:t>
            </a:r>
            <a:r>
              <a:t> methods which perform commit and rollback on the underlying store transaction.</a:t>
            </a:r>
          </a:p>
          <a:p>
            <a:pPr marL="0" indent="0" defTabSz="624078">
              <a:spcBef>
                <a:spcPts val="600"/>
              </a:spcBef>
              <a:buSzTx/>
              <a:buFontTx/>
              <a:buNone/>
              <a:defRPr sz="1638"/>
            </a:pPr>
            <a:r>
              <a:t>The </a:t>
            </a:r>
            <a:r>
              <a:rPr b="1"/>
              <a:t>DbContextTransaction</a:t>
            </a:r>
            <a:r>
              <a:t> is meant to be disposed once it has been committed or rolled back. One easy way to accomplish this is the </a:t>
            </a:r>
            <a:r>
              <a:rPr b="1"/>
              <a:t>using(…) {…}</a:t>
            </a:r>
            <a:r>
              <a:t> syntax which will automatically call </a:t>
            </a:r>
            <a:r>
              <a:rPr b="1"/>
              <a:t>Dispose()</a:t>
            </a:r>
            <a:r>
              <a:t> when the using block completes</a:t>
            </a:r>
          </a:p>
          <a:p>
            <a:pPr marL="0" indent="0" defTabSz="624078">
              <a:spcBef>
                <a:spcPts val="600"/>
              </a:spcBef>
              <a:buSzTx/>
              <a:buFontTx/>
              <a:buNone/>
              <a:defRPr sz="1638"/>
            </a:pPr>
            <a:endParaRPr/>
          </a:p>
          <a:p>
            <a:pPr marL="0" indent="0" defTabSz="624078">
              <a:spcBef>
                <a:spcPts val="600"/>
              </a:spcBef>
              <a:buSzTx/>
              <a:buFontTx/>
              <a:buNone/>
              <a:defRPr sz="1638"/>
            </a:pPr>
            <a:r>
              <a:t>Note: Beginning a transaction requires that the underlying store connection is open. So calling Database.BeginTransaction() will open the connection if it is not already opened. If DbContextTransaction opened the connection then it will close it when Dispose() is called. (see next example)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noGrp="1"/>
          </p:cNvSpPr>
          <p:nvPr>
            <p:ph type="title"/>
          </p:nvPr>
        </p:nvSpPr>
        <p:spPr>
          <a:prstGeom prst="rect">
            <a:avLst/>
          </a:prstGeom>
        </p:spPr>
        <p:txBody>
          <a:bodyPr/>
          <a:lstStyle>
            <a:lvl1pPr>
              <a:defRPr b="1"/>
            </a:lvl1pPr>
          </a:lstStyle>
          <a:p>
            <a:r>
              <a:t>managing transactions</a:t>
            </a:r>
          </a:p>
        </p:txBody>
      </p:sp>
      <p:sp>
        <p:nvSpPr>
          <p:cNvPr id="60" name="Content Placeholder 2"/>
          <p:cNvSpPr txBox="1">
            <a:spLocks noGrp="1"/>
          </p:cNvSpPr>
          <p:nvPr>
            <p:ph type="body" idx="1"/>
          </p:nvPr>
        </p:nvSpPr>
        <p:spPr>
          <a:prstGeom prst="rect">
            <a:avLst/>
          </a:prstGeom>
          <a:noFill/>
          <a:ln>
            <a:solidFill>
              <a:schemeClr val="accent1"/>
            </a:solidFill>
          </a:ln>
        </p:spPr>
        <p:txBody>
          <a:bodyPr>
            <a:noAutofit/>
          </a:bodyPr>
          <a:lstStyle/>
          <a:p>
            <a:pPr marL="0" lvl="2" indent="301752"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static void </a:t>
            </a:r>
            <a:r>
              <a:rPr sz="900" dirty="0" err="1">
                <a:latin typeface="Helvetica" panose="020B0604020202020204" pitchFamily="34" charset="0"/>
              </a:rPr>
              <a:t>StartOwnTransactionWithinContext</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using (</a:t>
            </a:r>
            <a:r>
              <a:rPr sz="900" dirty="0" err="1">
                <a:latin typeface="Helvetica" panose="020B0604020202020204" pitchFamily="34" charset="0"/>
              </a:rPr>
              <a:t>var</a:t>
            </a:r>
            <a:r>
              <a:rPr sz="900" dirty="0">
                <a:latin typeface="Helvetica" panose="020B0604020202020204" pitchFamily="34" charset="0"/>
              </a:rPr>
              <a:t> context = new </a:t>
            </a:r>
            <a:r>
              <a:rPr sz="900" dirty="0" err="1">
                <a:latin typeface="Helvetica" panose="020B0604020202020204" pitchFamily="34" charset="0"/>
              </a:rPr>
              <a:t>BloggingContext</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using (</a:t>
            </a:r>
            <a:r>
              <a:rPr sz="900" dirty="0" err="1">
                <a:latin typeface="Helvetica" panose="020B0604020202020204" pitchFamily="34" charset="0"/>
              </a:rPr>
              <a:t>var</a:t>
            </a:r>
            <a:r>
              <a:rPr sz="900" dirty="0">
                <a:latin typeface="Helvetica" panose="020B0604020202020204" pitchFamily="34" charset="0"/>
              </a:rPr>
              <a:t> </a:t>
            </a:r>
            <a:r>
              <a:rPr sz="900" dirty="0" err="1">
                <a:latin typeface="Helvetica" panose="020B0604020202020204" pitchFamily="34" charset="0"/>
              </a:rPr>
              <a:t>dbContextTransaction</a:t>
            </a:r>
            <a:r>
              <a:rPr sz="900" dirty="0">
                <a:latin typeface="Helvetica" panose="020B0604020202020204" pitchFamily="34" charset="0"/>
              </a:rPr>
              <a:t> = </a:t>
            </a:r>
            <a:r>
              <a:rPr sz="900" dirty="0" err="1">
                <a:latin typeface="Helvetica" panose="020B0604020202020204" pitchFamily="34" charset="0"/>
              </a:rPr>
              <a:t>context.Database.BeginTransaction</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try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context.Database.ExecuteSqlCommand</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@"UPDATE Blogs SET Rating = 5"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WHERE Name LIKE '%Entity Framework%'"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var</a:t>
            </a:r>
            <a:r>
              <a:rPr sz="900" dirty="0">
                <a:latin typeface="Helvetica" panose="020B0604020202020204" pitchFamily="34" charset="0"/>
              </a:rPr>
              <a:t> query = </a:t>
            </a:r>
            <a:r>
              <a:rPr sz="900" dirty="0" err="1">
                <a:latin typeface="Helvetica" panose="020B0604020202020204" pitchFamily="34" charset="0"/>
              </a:rPr>
              <a:t>context.Posts.Where</a:t>
            </a:r>
            <a:r>
              <a:rPr sz="900" dirty="0">
                <a:latin typeface="Helvetica" panose="020B0604020202020204" pitchFamily="34" charset="0"/>
              </a:rPr>
              <a:t>(p =&gt; </a:t>
            </a:r>
            <a:r>
              <a:rPr sz="900" dirty="0" err="1">
                <a:latin typeface="Helvetica" panose="020B0604020202020204" pitchFamily="34" charset="0"/>
              </a:rPr>
              <a:t>p.Blog.Rating</a:t>
            </a:r>
            <a:r>
              <a:rPr sz="900" dirty="0">
                <a:latin typeface="Helvetica" panose="020B0604020202020204" pitchFamily="34" charset="0"/>
              </a:rPr>
              <a:t> &gt;= 5);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foreach</a:t>
            </a:r>
            <a:r>
              <a:rPr sz="900" dirty="0">
                <a:latin typeface="Helvetica" panose="020B0604020202020204" pitchFamily="34" charset="0"/>
              </a:rPr>
              <a:t> (</a:t>
            </a:r>
            <a:r>
              <a:rPr sz="900" dirty="0" err="1">
                <a:latin typeface="Helvetica" panose="020B0604020202020204" pitchFamily="34" charset="0"/>
              </a:rPr>
              <a:t>var</a:t>
            </a:r>
            <a:r>
              <a:rPr sz="900" dirty="0">
                <a:latin typeface="Helvetica" panose="020B0604020202020204" pitchFamily="34" charset="0"/>
              </a:rPr>
              <a:t> post in query)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post.Title</a:t>
            </a:r>
            <a:r>
              <a:rPr sz="900" dirty="0">
                <a:latin typeface="Helvetica" panose="020B0604020202020204" pitchFamily="34" charset="0"/>
              </a:rPr>
              <a:t> += "[Cool Blog]";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context.SaveChanges</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dbContextTransaction.Commit</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catch (Exception)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a:t>
            </a:r>
            <a:r>
              <a:rPr sz="900" dirty="0" err="1">
                <a:latin typeface="Helvetica" panose="020B0604020202020204" pitchFamily="34" charset="0"/>
              </a:rPr>
              <a:t>dbContextTransaction.Rollback</a:t>
            </a:r>
            <a:r>
              <a:rPr sz="900" dirty="0">
                <a:latin typeface="Helvetica" panose="020B0604020202020204" pitchFamily="34" charset="0"/>
              </a:rPr>
              <a:t>();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a:p>
            <a:pPr marL="0" indent="0" defTabSz="301752">
              <a:lnSpc>
                <a:spcPct val="100000"/>
              </a:lnSpc>
              <a:spcBef>
                <a:spcPts val="0"/>
              </a:spcBef>
              <a:buSzTx/>
              <a:buFontTx/>
              <a:buNone/>
              <a:defRPr sz="858">
                <a:solidFill>
                  <a:srgbClr val="000000"/>
                </a:solidFill>
                <a:latin typeface="Courier"/>
                <a:ea typeface="Courier"/>
                <a:cs typeface="Courier"/>
                <a:sym typeface="Courier"/>
              </a:defRPr>
            </a:pPr>
            <a:r>
              <a:rPr sz="900" dirty="0">
                <a:latin typeface="Helvetica" panose="020B0604020202020204" pitchFamily="34" charset="0"/>
              </a:rPr>
              <a:t>        } </a:t>
            </a:r>
          </a:p>
        </p:txBody>
      </p:sp>
    </p:spTree>
  </p:cSld>
  <p:clrMapOvr>
    <a:masterClrMapping/>
  </p:clrMapOvr>
  <p:transition spd="med"/>
</p:sld>
</file>

<file path=ppt/theme/theme1.xml><?xml version="1.0" encoding="utf-8"?>
<a:theme xmlns:a="http://schemas.openxmlformats.org/drawingml/2006/main" name="Amdaris Theme">
  <a:themeElements>
    <a:clrScheme name="Amdaris Theme">
      <a:dk1>
        <a:srgbClr val="000000"/>
      </a:dk1>
      <a:lt1>
        <a:srgbClr val="1E73B9"/>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mdaris Theme">
      <a:majorFont>
        <a:latin typeface="Helvetica"/>
        <a:ea typeface="Helvetica"/>
        <a:cs typeface="Helvetica"/>
      </a:majorFont>
      <a:minorFont>
        <a:latin typeface="Calibri"/>
        <a:ea typeface="Calibri"/>
        <a:cs typeface="Calibri"/>
      </a:minorFont>
    </a:fontScheme>
    <a:fmtScheme name="Amdari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mdaris Theme">
  <a:themeElements>
    <a:clrScheme name="Amdaris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mdaris Theme">
      <a:majorFont>
        <a:latin typeface="Helvetica"/>
        <a:ea typeface="Helvetica"/>
        <a:cs typeface="Helvetica"/>
      </a:majorFont>
      <a:minorFont>
        <a:latin typeface="Calibri"/>
        <a:ea typeface="Calibri"/>
        <a:cs typeface="Calibri"/>
      </a:minorFont>
    </a:fontScheme>
    <a:fmtScheme name="Amdari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3202</Words>
  <Application>Microsoft Office PowerPoint</Application>
  <PresentationFormat>Widescreen</PresentationFormat>
  <Paragraphs>591</Paragraphs>
  <Slides>44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Courier</vt:lpstr>
      <vt:lpstr>Courier New</vt:lpstr>
      <vt:lpstr>Franklin Gothic Book</vt:lpstr>
      <vt:lpstr>Franklin Gothic Medium</vt:lpstr>
      <vt:lpstr>Helvetica</vt:lpstr>
      <vt:lpstr>Helvetica Neue</vt:lpstr>
      <vt:lpstr>Lucida Grande</vt:lpstr>
      <vt:lpstr>Menlo</vt:lpstr>
      <vt:lpstr>Verdana</vt:lpstr>
      <vt:lpstr>Amdaris Theme</vt:lpstr>
      <vt:lpstr>Entity framework transactions and selecting</vt:lpstr>
      <vt:lpstr>Introduction</vt:lpstr>
      <vt:lpstr>Database initialization</vt:lpstr>
      <vt:lpstr>Database initialization</vt:lpstr>
      <vt:lpstr>Database initialization</vt:lpstr>
      <vt:lpstr>Database initialization</vt:lpstr>
      <vt:lpstr>managing transactions</vt:lpstr>
      <vt:lpstr>managing transactions</vt:lpstr>
      <vt:lpstr>managing transactions</vt:lpstr>
      <vt:lpstr>managing transactions</vt:lpstr>
      <vt:lpstr>managing transactions</vt:lpstr>
      <vt:lpstr>managing transactions</vt:lpstr>
      <vt:lpstr>managing transactions</vt:lpstr>
      <vt:lpstr>managing transactions</vt:lpstr>
      <vt:lpstr>managing transactions</vt:lpstr>
      <vt:lpstr>eager loading</vt:lpstr>
      <vt:lpstr>Lazy Loading</vt:lpstr>
      <vt:lpstr>DISABLE Lazy Loading</vt:lpstr>
      <vt:lpstr>Lazy Loading</vt:lpstr>
      <vt:lpstr>Explicit loading</vt:lpstr>
      <vt:lpstr>Explicit loading</vt:lpstr>
      <vt:lpstr>Select n+1 problem</vt:lpstr>
      <vt:lpstr>select n+1 problem</vt:lpstr>
      <vt:lpstr>SELECT N+1 problem</vt:lpstr>
      <vt:lpstr>selecting</vt:lpstr>
      <vt:lpstr>Selecting</vt:lpstr>
      <vt:lpstr>First / FirstOrdefault</vt:lpstr>
      <vt:lpstr>parametrized query</vt:lpstr>
      <vt:lpstr>Ordering</vt:lpstr>
      <vt:lpstr>Anonymous object result</vt:lpstr>
      <vt:lpstr>JOIN Types - INNER JOIN</vt:lpstr>
      <vt:lpstr>JOIN Types - INNER JOIN</vt:lpstr>
      <vt:lpstr>JOIN Types - INNER JOIN</vt:lpstr>
      <vt:lpstr>JOIN Types - INNER JOIN</vt:lpstr>
      <vt:lpstr>JOIN Types - Using Navigation property</vt:lpstr>
      <vt:lpstr>JOIN Types - LEFT JOIN</vt:lpstr>
      <vt:lpstr>JOIN Types - LEFT JOIN</vt:lpstr>
      <vt:lpstr>JOIN Types - LEFT JOIN</vt:lpstr>
      <vt:lpstr>JOIN Types - LEFT JOIN</vt:lpstr>
      <vt:lpstr>JOIN Types - CROSS JOIN</vt:lpstr>
      <vt:lpstr>JOIN Types - CROSS JOIN</vt:lpstr>
      <vt:lpstr>JOIN Types - CROSS JOIN</vt:lpstr>
      <vt:lpstr>assignment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transactions and selecting</dc:title>
  <cp:lastModifiedBy>Ion Suruceanu</cp:lastModifiedBy>
  <cp:revision>8</cp:revision>
  <dcterms:modified xsi:type="dcterms:W3CDTF">2018-03-26T14:06:48Z</dcterms:modified>
</cp:coreProperties>
</file>