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70" r:id="rId9"/>
    <p:sldId id="263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FA0C42-6D26-4266-A4DB-D46E8ED77D87}">
          <p14:sldIdLst>
            <p14:sldId id="256"/>
            <p14:sldId id="257"/>
            <p14:sldId id="259"/>
            <p14:sldId id="260"/>
            <p14:sldId id="261"/>
            <p14:sldId id="262"/>
            <p14:sldId id="265"/>
            <p14:sldId id="270"/>
            <p14:sldId id="263"/>
            <p14:sldId id="266"/>
            <p14:sldId id="267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26" autoAdjust="0"/>
  </p:normalViewPr>
  <p:slideViewPr>
    <p:cSldViewPr snapToGrid="0"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优化前后对比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上传时间（单位：秒）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4509803921568627E-3"/>
                  <c:y val="-0.300522526282276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EB-4AED-B721-5D922427DCC2}"/>
                </c:ext>
              </c:extLst>
            </c:dLbl>
            <c:dLbl>
              <c:idx val="1"/>
              <c:layout>
                <c:manualLayout>
                  <c:x val="-4.9019607843137254E-3"/>
                  <c:y val="-3.90288995171788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6EB-4AED-B721-5D922427DC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使用0.0.0.0</c:v>
                </c:pt>
                <c:pt idx="1">
                  <c:v>使用127.0.0.1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0.03</c:v>
                </c:pt>
                <c:pt idx="1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EB-4AED-B721-5D922427DC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104640"/>
        <c:axId val="49899344"/>
      </c:barChart>
      <c:catAx>
        <c:axId val="20104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99344"/>
        <c:crosses val="autoZero"/>
        <c:auto val="1"/>
        <c:lblAlgn val="ctr"/>
        <c:lblOffset val="100"/>
        <c:noMultiLvlLbl val="0"/>
      </c:catAx>
      <c:valAx>
        <c:axId val="4989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0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3262E-8F60-4615-A172-FFB4A2674CA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6A972-57FF-490C-9923-69181071A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6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6A972-57FF-490C-9923-69181071A2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9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6A972-57FF-490C-9923-69181071A2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7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pipeline</a:t>
            </a:r>
            <a:r>
              <a:rPr lang="zh-CN" altLang="en-US" dirty="0"/>
              <a:t>可以看出</a:t>
            </a:r>
            <a:r>
              <a:rPr lang="en-US" altLang="zh-CN" dirty="0"/>
              <a:t>V2</a:t>
            </a:r>
            <a:r>
              <a:rPr lang="zh-CN" altLang="en-US" dirty="0"/>
              <a:t>版本将处理进程的上传逻辑进行了修改</a:t>
            </a:r>
            <a:endParaRPr lang="en-US" altLang="zh-CN" dirty="0"/>
          </a:p>
          <a:p>
            <a:r>
              <a:rPr lang="zh-CN" altLang="en-US" dirty="0"/>
              <a:t>在网络中同时只有一路图像数据通过</a:t>
            </a:r>
            <a:r>
              <a:rPr lang="en-US" altLang="zh-CN" dirty="0"/>
              <a:t>HTTP</a:t>
            </a:r>
            <a:r>
              <a:rPr lang="zh-CN" altLang="en-US" dirty="0"/>
              <a:t>协议上传到</a:t>
            </a:r>
            <a:r>
              <a:rPr lang="en-US" altLang="zh-CN" dirty="0"/>
              <a:t>flask</a:t>
            </a:r>
            <a:r>
              <a:rPr lang="zh-CN" altLang="en-US" dirty="0"/>
              <a:t>服务端</a:t>
            </a:r>
            <a:endParaRPr lang="en-US" altLang="zh-CN" dirty="0"/>
          </a:p>
          <a:p>
            <a:r>
              <a:rPr lang="zh-CN" altLang="en-US" dirty="0"/>
              <a:t>显著节约了网络带宽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6A972-57FF-490C-9923-69181071A2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4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表格中绿色表示最优 橘色表示无法忍受</a:t>
            </a:r>
            <a:endParaRPr lang="en-US" altLang="zh-CN" dirty="0"/>
          </a:p>
          <a:p>
            <a:r>
              <a:rPr lang="zh-CN" altLang="en-US" dirty="0"/>
              <a:t>可以看出除了带宽占用之外 本架构</a:t>
            </a:r>
            <a:r>
              <a:rPr lang="en-US" altLang="zh-CN" dirty="0"/>
              <a:t>v2</a:t>
            </a:r>
            <a:r>
              <a:rPr lang="zh-CN" altLang="en-US" dirty="0"/>
              <a:t>对比原来的</a:t>
            </a:r>
            <a:r>
              <a:rPr lang="en-US" altLang="zh-CN" dirty="0"/>
              <a:t>H.264+nginx_rtmp+flash</a:t>
            </a:r>
            <a:r>
              <a:rPr lang="zh-CN" altLang="en-US" dirty="0"/>
              <a:t>的方法有着明显的优势</a:t>
            </a:r>
            <a:endParaRPr lang="en-US" altLang="zh-CN" dirty="0"/>
          </a:p>
          <a:p>
            <a:r>
              <a:rPr lang="zh-CN" altLang="en-US" dirty="0"/>
              <a:t>切换延迟有所提高是因为切换时需要访问一次</a:t>
            </a:r>
            <a:r>
              <a:rPr lang="en-US" altLang="zh-CN" dirty="0" err="1"/>
              <a:t>memcache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v1</a:t>
            </a:r>
            <a:r>
              <a:rPr lang="zh-CN" altLang="en-US" dirty="0"/>
              <a:t>并无此操作 但是由于没有</a:t>
            </a:r>
            <a:r>
              <a:rPr lang="en-US" altLang="zh-CN" dirty="0" err="1"/>
              <a:t>memcache</a:t>
            </a:r>
            <a:r>
              <a:rPr lang="zh-CN" altLang="en-US" dirty="0"/>
              <a:t>作为全局变量 导致</a:t>
            </a:r>
            <a:r>
              <a:rPr lang="en-US" altLang="zh-CN" dirty="0"/>
              <a:t>v1</a:t>
            </a:r>
            <a:r>
              <a:rPr lang="zh-CN" altLang="en-US" dirty="0"/>
              <a:t>框架带宽占用严重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6A972-57FF-490C-9923-69181071A2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7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修改的效果包括：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、整体效率优化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、资源占用降低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、延迟降低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6A972-57FF-490C-9923-69181071A2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7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6A972-57FF-490C-9923-69181071A2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0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6A972-57FF-490C-9923-69181071A2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EA6A4-0F09-48A6-B6DB-9F232CD2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9E436-F516-477D-B84B-1F7424E22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411AF-0957-4AA1-87AD-01DED5BE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376E-A75F-4E5A-ADD7-FBCB7F1E53A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0CB37-6701-4319-BDBB-95F31389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02493-905B-4393-A96F-83390A74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281D-4086-4DE9-B2BB-E693452FE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09930-46C2-4048-A0FF-499A361A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340EF-419A-402D-BD38-A10B59D0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ABCB-2469-4565-9264-1E27E3A2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376E-A75F-4E5A-ADD7-FBCB7F1E53A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6F873-4DC7-42C5-933B-91A288B1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D3575-6A48-4446-B401-5E36DFE8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281D-4086-4DE9-B2BB-E693452FE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3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65412D-A995-4D3C-876F-7CA8F4205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CAB100-886D-4CC7-ABBD-3582B184D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8D1E8-24FD-4A2C-BFA0-A0ABF57E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376E-A75F-4E5A-ADD7-FBCB7F1E53A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2F8EC-11B1-4FBF-BA6B-FB0E9FB7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8E385-E735-4A60-9237-FFBBC9CA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281D-4086-4DE9-B2BB-E693452FE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3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F3DE1-BCC6-4395-9FDB-1950DF05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4C74F-5FB2-41E3-824D-FC4F9FDF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FC840-397D-48E1-B025-3876A01B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376E-A75F-4E5A-ADD7-FBCB7F1E53A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E176-CFC4-4BFA-8036-2CA398C9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5BB6D-A718-4207-AE5F-5083F8E4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281D-4086-4DE9-B2BB-E693452FE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3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AEF21-A99A-49F7-87F4-A8090DA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57C43-5BB3-4629-B8F9-07939B8A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72D89-2526-40AE-AC3D-EB6B1DFD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376E-A75F-4E5A-ADD7-FBCB7F1E53A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68902-633C-47C3-B147-6D4ECA78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7AC56-FE22-441C-9A92-D78DB8BD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281D-4086-4DE9-B2BB-E693452FE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0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176A4-FA24-4565-843C-EB2352AA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0BF2D-B1B9-46D4-A7E9-6746A993E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54889-3D0A-4462-BDB9-C63D7F412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1980B9-8C45-4AFC-850B-0CA293D1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376E-A75F-4E5A-ADD7-FBCB7F1E53A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1F4DA-3C82-4920-A521-44DC7201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F05E8-AFE4-4513-B6EB-8C18CC44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281D-4086-4DE9-B2BB-E693452FE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A94C9-DAC5-402B-A5E9-828EC859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9300E-6978-4DD7-AB2D-8AD8BF35B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CAB0D1-E36F-467C-9E03-32958E3F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4BD144-166C-4831-A191-329E95BA0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8E10BB-D530-42B6-BF97-CE4716408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641B5E-ACBA-448B-BF5A-FC2B12F4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376E-A75F-4E5A-ADD7-FBCB7F1E53A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2A5E7B-E127-477E-9699-A9C6AE88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C5B46A-08F0-477E-B5D3-901E4F9D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281D-4086-4DE9-B2BB-E693452FE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9D215-F15A-40BF-BEF0-991AC1CD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E0B151-14FE-49E1-8FD1-75904415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376E-A75F-4E5A-ADD7-FBCB7F1E53A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1B7E0A-AE0C-4752-B9F9-9DBE8E17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A962F3-71B3-44BF-BC99-BC8DB02A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281D-4086-4DE9-B2BB-E693452FE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9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F5C92-856D-48DB-A856-3F65E547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376E-A75F-4E5A-ADD7-FBCB7F1E53A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3D54F7-D314-44FB-8AD0-11F63FB8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0E8B6F-9679-4B97-A7C7-11342657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281D-4086-4DE9-B2BB-E693452FE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A9C22-352D-4A09-AE42-D1D8CAED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C0AD2-1A9A-4A40-B5EE-B5148AF7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E74F2-6B4C-447D-AC0E-830C1514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7D321-5379-4F3F-9D69-EA21B221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376E-A75F-4E5A-ADD7-FBCB7F1E53A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00FE0-E7BE-4DFC-AADA-E7AAD3BC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D4F19-E8E8-4824-A941-094B6CE7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281D-4086-4DE9-B2BB-E693452FE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4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884F7-3935-4E22-AD63-1D8F8F2F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00B182-9006-475B-8E7B-C1D1F72D8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34DC61-06DE-4C38-A84B-54813D5B8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F605B-D688-4BF6-870E-64C27E64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376E-A75F-4E5A-ADD7-FBCB7F1E53A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CB484-99FD-4BB1-BF47-7FCC62A8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E82AB-4A63-4C90-8DFC-67F1B790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281D-4086-4DE9-B2BB-E693452FE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DE1652-97C6-457B-9BC5-DE43EC13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2D99C-1FE0-47CA-BB8A-6904E070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F8157-3644-4696-A1F9-976ACF0C2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376E-A75F-4E5A-ADD7-FBCB7F1E53A3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490E9-C284-4FC1-81E3-F4EB67C1D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42792-680E-4E76-B488-593FA0E8D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9281D-4086-4DE9-B2BB-E693452FE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1996scarlet@github.com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D1583-110E-4CE4-8B18-612596958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基于类</a:t>
            </a:r>
            <a:r>
              <a:rPr lang="en-US" altLang="zh-CN" dirty="0"/>
              <a:t>MJPEG</a:t>
            </a:r>
            <a:r>
              <a:rPr lang="zh-CN" altLang="en-US" dirty="0"/>
              <a:t>协议的</a:t>
            </a:r>
            <a:br>
              <a:rPr lang="en-US" altLang="zh-CN" dirty="0"/>
            </a:br>
            <a:r>
              <a:rPr lang="zh-CN" altLang="en-US" dirty="0"/>
              <a:t>流媒体服务框架说明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F4B0F6-7A3D-4300-8C3D-38761DF28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Description of FLASK-MJPEG-MODULE-V2.0</a:t>
            </a:r>
          </a:p>
          <a:p>
            <a:r>
              <a:rPr lang="en-US" altLang="zh-CN" dirty="0"/>
              <a:t>2019-01-10</a:t>
            </a:r>
          </a:p>
        </p:txBody>
      </p:sp>
    </p:spTree>
    <p:extLst>
      <p:ext uri="{BB962C8B-B14F-4D97-AF65-F5344CB8AC3E}">
        <p14:creationId xmlns:p14="http://schemas.microsoft.com/office/powerpoint/2010/main" val="226769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84CC8-853C-4272-AE55-3C563AEA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Optional</a:t>
            </a:r>
            <a:r>
              <a:rPr lang="zh-CN" altLang="en-US" dirty="0"/>
              <a:t>：延迟降低与</a:t>
            </a:r>
            <a:r>
              <a:rPr lang="en-US" altLang="zh-CN" dirty="0"/>
              <a:t>CPU</a:t>
            </a:r>
            <a:r>
              <a:rPr lang="zh-CN" altLang="en-US" dirty="0"/>
              <a:t>占用降低原理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517AF-2778-4A7C-AADA-3FEB7A85F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轮询模型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D75D23A-7243-409D-B151-D53724FCBA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Web-Socket</a:t>
            </a:r>
            <a:r>
              <a:rPr lang="zh-CN" altLang="en-US" dirty="0"/>
              <a:t>推送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F9210B-5356-41A3-ADF5-890659892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048"/>
            <a:ext cx="5181600" cy="42386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0F6D01-41B5-4DFC-AD1F-4497AE7FE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77048"/>
            <a:ext cx="5238127" cy="42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1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84CC8-853C-4272-AE55-3C563AEA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Optional</a:t>
            </a:r>
            <a:r>
              <a:rPr lang="zh-CN" altLang="en-US" dirty="0"/>
              <a:t>：运行效率优化原理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517AF-2778-4A7C-AADA-3FEB7A85F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网卡驱动本地环回检测器</a:t>
            </a:r>
            <a:endParaRPr lang="en-US" altLang="zh-CN" dirty="0"/>
          </a:p>
          <a:p>
            <a:r>
              <a:rPr lang="zh-CN" altLang="en-US" dirty="0"/>
              <a:t>只走虚拟设备 不走物理设备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32E1E9E-699F-4795-A816-8EBB88FCC8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35051"/>
            <a:ext cx="5181600" cy="4132485"/>
          </a:xfrm>
        </p:spPr>
      </p:pic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17ADB06D-C36A-4278-BF09-3C390696B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873780"/>
              </p:ext>
            </p:extLst>
          </p:nvPr>
        </p:nvGraphicFramePr>
        <p:xfrm>
          <a:off x="838200" y="2813538"/>
          <a:ext cx="5181600" cy="325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箭头: 下 12">
            <a:extLst>
              <a:ext uri="{FF2B5EF4-FFF2-40B4-BE49-F238E27FC236}">
                <a16:creationId xmlns:a16="http://schemas.microsoft.com/office/drawing/2014/main" id="{2601D215-20C8-4294-B285-9F1A9E022C29}"/>
              </a:ext>
            </a:extLst>
          </p:cNvPr>
          <p:cNvSpPr/>
          <p:nvPr/>
        </p:nvSpPr>
        <p:spPr>
          <a:xfrm>
            <a:off x="3627454" y="4001293"/>
            <a:ext cx="2210637" cy="7536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延迟降低</a:t>
            </a:r>
            <a:r>
              <a:rPr lang="en-US" altLang="zh-CN" dirty="0"/>
              <a:t>3000%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65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36F0B9C-8313-43F4-ADC6-D21C7F511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87" y="3275763"/>
            <a:ext cx="1991737" cy="31237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D3BEEC5-4D0D-42CF-8363-F41423E0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Optional</a:t>
            </a:r>
            <a:r>
              <a:rPr lang="zh-CN" altLang="en-US" dirty="0"/>
              <a:t>：加入高速内存缓存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E2265-457E-4C2F-8A36-2EC30E513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Memcached</a:t>
            </a:r>
            <a:r>
              <a:rPr lang="zh-CN" altLang="en-US" sz="1600" dirty="0"/>
              <a:t>（基于</a:t>
            </a:r>
            <a:r>
              <a:rPr lang="en-US" altLang="zh-CN" sz="1600" dirty="0"/>
              <a:t>Unix domain socket</a:t>
            </a:r>
            <a:r>
              <a:rPr lang="zh-CN" altLang="en-US" sz="1600" dirty="0"/>
              <a:t>的</a:t>
            </a:r>
            <a:r>
              <a:rPr lang="en-US" altLang="zh-CN" sz="1600" dirty="0"/>
              <a:t>IPC</a:t>
            </a:r>
            <a:r>
              <a:rPr lang="zh-CN" altLang="en-US" sz="1600" dirty="0"/>
              <a:t>解决方案）</a:t>
            </a:r>
            <a:endParaRPr lang="en-US" altLang="zh-CN" sz="1600" dirty="0"/>
          </a:p>
          <a:p>
            <a:r>
              <a:rPr lang="zh-CN" altLang="en-US" sz="1600" dirty="0"/>
              <a:t>本质是分布式缓存系统（</a:t>
            </a:r>
            <a:r>
              <a:rPr lang="en-US" altLang="zh-CN" sz="1600" dirty="0"/>
              <a:t>key-value</a:t>
            </a:r>
            <a:r>
              <a:rPr lang="zh-CN" altLang="en-US" sz="1600" dirty="0"/>
              <a:t>型内存数据库）</a:t>
            </a:r>
            <a:endParaRPr lang="en-US" altLang="zh-CN" sz="1600" dirty="0"/>
          </a:p>
          <a:p>
            <a:r>
              <a:rPr lang="zh-CN" altLang="en-US" sz="1600" dirty="0"/>
              <a:t>在本机利用</a:t>
            </a:r>
            <a:r>
              <a:rPr lang="en-US" altLang="zh-CN" sz="1600" dirty="0"/>
              <a:t>Unix domain socket</a:t>
            </a:r>
            <a:r>
              <a:rPr lang="zh-CN" altLang="en-US" sz="1600" dirty="0"/>
              <a:t>进行数据传输</a:t>
            </a:r>
            <a:endParaRPr lang="en-US" altLang="zh-CN" sz="1600" dirty="0"/>
          </a:p>
          <a:p>
            <a:r>
              <a:rPr lang="zh-CN" altLang="en-US" sz="1600" dirty="0"/>
              <a:t>对以太网使用普通</a:t>
            </a:r>
            <a:r>
              <a:rPr lang="en-US" altLang="zh-CN" sz="1600" dirty="0"/>
              <a:t>socket</a:t>
            </a:r>
            <a:r>
              <a:rPr lang="zh-CN" altLang="en-US" sz="1600" dirty="0"/>
              <a:t>进行数据传输</a:t>
            </a:r>
            <a:endParaRPr lang="en-US" altLang="zh-CN" sz="1600" dirty="0"/>
          </a:p>
          <a:p>
            <a:r>
              <a:rPr lang="zh-CN" altLang="en-US" sz="1600" dirty="0"/>
              <a:t>缓存使用</a:t>
            </a:r>
            <a:r>
              <a:rPr lang="en-US" altLang="zh-CN" sz="1600" dirty="0"/>
              <a:t>Segmented LRU</a:t>
            </a:r>
          </a:p>
          <a:p>
            <a:endParaRPr lang="zh-CN" altLang="en-US" sz="1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D1B12-02F9-4D3A-AED5-B6301350F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1400" dirty="0"/>
              <a:t>Unix domain socket </a:t>
            </a:r>
            <a:r>
              <a:rPr lang="zh-CN" altLang="en-US" sz="1400" dirty="0"/>
              <a:t>又叫 </a:t>
            </a:r>
            <a:r>
              <a:rPr lang="en-US" altLang="zh-CN" sz="1400" dirty="0"/>
              <a:t>IPC(inter-process communication </a:t>
            </a:r>
            <a:r>
              <a:rPr lang="zh-CN" altLang="en-US" sz="1400" dirty="0"/>
              <a:t>进程间通信</a:t>
            </a:r>
            <a:r>
              <a:rPr lang="en-US" altLang="zh-CN" sz="1400" dirty="0"/>
              <a:t>) socket</a:t>
            </a:r>
            <a:r>
              <a:rPr lang="zh-CN" altLang="en-US" sz="1400" dirty="0"/>
              <a:t>，用于实现同一主机上的进程间通信。</a:t>
            </a:r>
            <a:endParaRPr lang="en-US" altLang="zh-CN" sz="1400" dirty="0"/>
          </a:p>
          <a:p>
            <a:pPr algn="just"/>
            <a:r>
              <a:rPr lang="en-US" altLang="zh-CN" sz="1400" dirty="0"/>
              <a:t>socket </a:t>
            </a:r>
            <a:r>
              <a:rPr lang="zh-CN" altLang="en-US" sz="1400" dirty="0"/>
              <a:t>原本是为网络通讯设计的，但后来在 </a:t>
            </a:r>
            <a:r>
              <a:rPr lang="en-US" altLang="zh-CN" sz="1400" dirty="0"/>
              <a:t>socket </a:t>
            </a:r>
            <a:r>
              <a:rPr lang="zh-CN" altLang="en-US" sz="1400" dirty="0"/>
              <a:t>的框架上发展出一种 </a:t>
            </a:r>
            <a:r>
              <a:rPr lang="en-US" altLang="zh-CN" sz="1400" dirty="0"/>
              <a:t>IPC </a:t>
            </a:r>
            <a:r>
              <a:rPr lang="zh-CN" altLang="en-US" sz="1400" dirty="0"/>
              <a:t>机制，就是 </a:t>
            </a:r>
            <a:r>
              <a:rPr lang="en-US" altLang="zh-CN" sz="1400" dirty="0"/>
              <a:t>UNIX domain socket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algn="just"/>
            <a:r>
              <a:rPr lang="zh-CN" altLang="en-US" sz="1400" dirty="0"/>
              <a:t>虽然网络 </a:t>
            </a:r>
            <a:r>
              <a:rPr lang="en-US" altLang="zh-CN" sz="1400" dirty="0"/>
              <a:t>socket </a:t>
            </a:r>
            <a:r>
              <a:rPr lang="zh-CN" altLang="en-US" sz="1400" dirty="0"/>
              <a:t>也可用于同一台主机的进程间通讯</a:t>
            </a:r>
            <a:r>
              <a:rPr lang="en-US" altLang="zh-CN" sz="1400" dirty="0"/>
              <a:t>(</a:t>
            </a:r>
            <a:r>
              <a:rPr lang="zh-CN" altLang="en-US" sz="1400" dirty="0"/>
              <a:t>通过 </a:t>
            </a:r>
            <a:r>
              <a:rPr lang="en-US" altLang="zh-CN" sz="1400" dirty="0"/>
              <a:t>loopback </a:t>
            </a:r>
            <a:r>
              <a:rPr lang="zh-CN" altLang="en-US" sz="1400" dirty="0"/>
              <a:t>地址 </a:t>
            </a:r>
            <a:r>
              <a:rPr lang="en-US" altLang="zh-CN" sz="1400" dirty="0"/>
              <a:t>127.0.0.1)</a:t>
            </a:r>
            <a:r>
              <a:rPr lang="zh-CN" altLang="en-US" sz="1400" dirty="0"/>
              <a:t>，但是 </a:t>
            </a:r>
            <a:r>
              <a:rPr lang="en-US" altLang="zh-CN" sz="1400" dirty="0"/>
              <a:t>UNIX domain socket </a:t>
            </a:r>
            <a:r>
              <a:rPr lang="zh-CN" altLang="en-US" sz="1400" dirty="0"/>
              <a:t>用于 </a:t>
            </a:r>
            <a:r>
              <a:rPr lang="en-US" altLang="zh-CN" sz="1400" dirty="0"/>
              <a:t>IPC </a:t>
            </a:r>
            <a:r>
              <a:rPr lang="zh-CN" altLang="en-US" sz="1400" dirty="0"/>
              <a:t>更有效率：不需要经过网络协议栈，不需要打包拆包、计算校验和、维护序号和应答等，只是将应用层数据从一个进程拷贝到另一个进程。这是因为，</a:t>
            </a:r>
            <a:r>
              <a:rPr lang="en-US" altLang="zh-CN" sz="1400" dirty="0"/>
              <a:t>IPC </a:t>
            </a:r>
            <a:r>
              <a:rPr lang="zh-CN" altLang="en-US" sz="1400" dirty="0"/>
              <a:t>机制本质上是可靠的通讯，而网络协议是为不可靠的通讯设计的。</a:t>
            </a:r>
          </a:p>
          <a:p>
            <a:pPr algn="just"/>
            <a:r>
              <a:rPr lang="en-US" altLang="zh-CN" sz="1400" dirty="0"/>
              <a:t>UNIX domain socket </a:t>
            </a:r>
            <a:r>
              <a:rPr lang="zh-CN" altLang="en-US" sz="1400" dirty="0"/>
              <a:t>是全双工的，</a:t>
            </a:r>
            <a:r>
              <a:rPr lang="en-US" altLang="zh-CN" sz="1400" dirty="0"/>
              <a:t>API </a:t>
            </a:r>
            <a:r>
              <a:rPr lang="zh-CN" altLang="en-US" sz="1400" dirty="0"/>
              <a:t>接口语义丰富，相比其它 </a:t>
            </a:r>
            <a:r>
              <a:rPr lang="en-US" altLang="zh-CN" sz="1400" dirty="0"/>
              <a:t>IPC </a:t>
            </a:r>
            <a:r>
              <a:rPr lang="zh-CN" altLang="en-US" sz="1400" dirty="0"/>
              <a:t>机制有明显的优越性，目前已成为使用最广泛的 </a:t>
            </a:r>
            <a:r>
              <a:rPr lang="en-US" altLang="zh-CN" sz="1400" dirty="0"/>
              <a:t>IPC </a:t>
            </a:r>
            <a:r>
              <a:rPr lang="zh-CN" altLang="en-US" sz="1400" dirty="0"/>
              <a:t>机制，比如 </a:t>
            </a:r>
            <a:r>
              <a:rPr lang="en-US" altLang="zh-CN" sz="1400" dirty="0"/>
              <a:t>X Window </a:t>
            </a:r>
            <a:r>
              <a:rPr lang="zh-CN" altLang="en-US" sz="1400" dirty="0"/>
              <a:t>服务器和 </a:t>
            </a:r>
            <a:r>
              <a:rPr lang="en-US" altLang="zh-CN" sz="1400" dirty="0"/>
              <a:t>GUI </a:t>
            </a:r>
            <a:r>
              <a:rPr lang="zh-CN" altLang="en-US" sz="1400" dirty="0"/>
              <a:t>程序之间就是通过 </a:t>
            </a:r>
            <a:r>
              <a:rPr lang="en-US" altLang="zh-CN" sz="1400" dirty="0"/>
              <a:t>UNIX domain socket </a:t>
            </a:r>
            <a:r>
              <a:rPr lang="zh-CN" altLang="en-US" sz="1400" dirty="0"/>
              <a:t>通讯的。</a:t>
            </a:r>
          </a:p>
          <a:p>
            <a:pPr algn="just"/>
            <a:r>
              <a:rPr lang="en-US" altLang="zh-CN" sz="1400" dirty="0"/>
              <a:t>Unix domain socket </a:t>
            </a:r>
            <a:r>
              <a:rPr lang="zh-CN" altLang="en-US" sz="1400" dirty="0"/>
              <a:t>是 </a:t>
            </a:r>
            <a:r>
              <a:rPr lang="en-US" altLang="zh-CN" sz="1400" dirty="0"/>
              <a:t>POSIX </a:t>
            </a:r>
            <a:r>
              <a:rPr lang="zh-CN" altLang="en-US" sz="1400" dirty="0"/>
              <a:t>标准中的一个组件，</a:t>
            </a:r>
            <a:r>
              <a:rPr lang="en-US" altLang="zh-CN" sz="1400" dirty="0" err="1"/>
              <a:t>linux</a:t>
            </a:r>
            <a:r>
              <a:rPr lang="en-US" altLang="zh-CN" sz="1400" dirty="0"/>
              <a:t> </a:t>
            </a:r>
            <a:r>
              <a:rPr lang="zh-CN" altLang="en-US" sz="1400" dirty="0"/>
              <a:t>系统也是支持它的。</a:t>
            </a:r>
          </a:p>
        </p:txBody>
      </p:sp>
    </p:spTree>
    <p:extLst>
      <p:ext uri="{BB962C8B-B14F-4D97-AF65-F5344CB8AC3E}">
        <p14:creationId xmlns:p14="http://schemas.microsoft.com/office/powerpoint/2010/main" val="47793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010D4-C36A-49E9-9873-2EAAE2C1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Thanks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11E44-51FE-47F2-AB11-FFDC4FAB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Overflow</a:t>
            </a:r>
          </a:p>
          <a:p>
            <a:r>
              <a:rPr lang="en-US" altLang="zh-CN" dirty="0"/>
              <a:t>Memcached</a:t>
            </a:r>
          </a:p>
          <a:p>
            <a:r>
              <a:rPr lang="en-US" altLang="zh-CN" dirty="0"/>
              <a:t>Python-Memcached</a:t>
            </a:r>
          </a:p>
          <a:p>
            <a:r>
              <a:rPr lang="en-US" altLang="zh-CN" dirty="0"/>
              <a:t>Socket.io</a:t>
            </a:r>
          </a:p>
          <a:p>
            <a:r>
              <a:rPr lang="en-US" altLang="zh-CN" dirty="0"/>
              <a:t>Flask-Socket.io</a:t>
            </a:r>
          </a:p>
        </p:txBody>
      </p:sp>
    </p:spTree>
    <p:extLst>
      <p:ext uri="{BB962C8B-B14F-4D97-AF65-F5344CB8AC3E}">
        <p14:creationId xmlns:p14="http://schemas.microsoft.com/office/powerpoint/2010/main" val="364452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C8F66-752A-4172-8426-34B229A4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B21E3-4CAE-4CEE-A1C7-BD6F5263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目前使用的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H.264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编码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nginx_rtmp_module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分发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+flash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播放</a:t>
            </a:r>
            <a:r>
              <a:rPr lang="zh-CN" altLang="en-US" dirty="0"/>
              <a:t>的方式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负载较高时存在以下问题：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首帧等待长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画面延迟高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切换延迟高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此外，还存在以下不太严重的问题：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前端兼容性差（需要安装并启用</a:t>
            </a:r>
            <a:r>
              <a:rPr lang="en-US" altLang="zh-CN" dirty="0">
                <a:solidFill>
                  <a:srgbClr val="FFC000"/>
                </a:solidFill>
              </a:rPr>
              <a:t>flash</a:t>
            </a:r>
            <a:r>
              <a:rPr lang="zh-CN" altLang="en-US" dirty="0">
                <a:solidFill>
                  <a:srgbClr val="FFC000"/>
                </a:solidFill>
              </a:rPr>
              <a:t>）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网络波动断流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因此需要设计一套新的流媒体服务解决方案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202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3C3A3-3BAA-431A-AA77-5220246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处理流程</a:t>
            </a:r>
            <a:r>
              <a:rPr lang="en-US" altLang="zh-CN" dirty="0"/>
              <a:t>——Pipeline of module v2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FBF7D1-8493-4AEA-9370-BEA120BF4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12" y="1825625"/>
            <a:ext cx="4762575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9918C35-E75D-44DA-A9BE-5A738010B6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定义：</a:t>
                </a:r>
                <a:endParaRPr lang="en-US" altLang="zh-CN" sz="2000" dirty="0"/>
              </a:p>
              <a:p>
                <a:pPr lvl="1"/>
                <a:r>
                  <a:rPr lang="en-US" altLang="zh-CN" sz="1400" dirty="0"/>
                  <a:t>N</a:t>
                </a:r>
                <a:r>
                  <a:rPr lang="zh-CN" altLang="en-US" sz="1400" dirty="0"/>
                  <a:t>为</a:t>
                </a:r>
                <a:r>
                  <a:rPr lang="en-US" altLang="zh-CN" sz="1400" dirty="0"/>
                  <a:t>IPC</a:t>
                </a:r>
                <a:r>
                  <a:rPr lang="zh-CN" altLang="en-US" sz="1400" dirty="0"/>
                  <a:t>的数量</a:t>
                </a:r>
                <a:endParaRPr lang="en-US" altLang="zh-CN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zh-CN" altLang="en-US" sz="1400" dirty="0"/>
                  <a:t>为</a:t>
                </a:r>
                <a:r>
                  <a:rPr lang="en-US" altLang="zh-CN" sz="1400" dirty="0"/>
                  <a:t>IP</a:t>
                </a:r>
                <a:r>
                  <a:rPr lang="zh-CN" altLang="en-US" sz="140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1400" dirty="0"/>
                  <a:t>的</a:t>
                </a:r>
                <a:r>
                  <a:rPr lang="en-US" altLang="zh-CN" sz="1400" dirty="0"/>
                  <a:t>IPC</a:t>
                </a:r>
                <a:r>
                  <a:rPr lang="zh-CN" altLang="en-US" sz="1400" dirty="0"/>
                  <a:t>当前帧图像</a:t>
                </a:r>
                <a:r>
                  <a:rPr lang="en-US" altLang="zh-CN" sz="1400" dirty="0"/>
                  <a:t>(</a:t>
                </a:r>
                <a:r>
                  <a:rPr lang="zh-CN" altLang="en-US" sz="1400" dirty="0"/>
                  <a:t>通过接口得到</a:t>
                </a:r>
                <a:r>
                  <a:rPr lang="en-US" altLang="zh-CN" sz="1400" dirty="0" err="1"/>
                  <a:t>ndarray</a:t>
                </a:r>
                <a:r>
                  <a:rPr lang="en-US" altLang="zh-CN" sz="1400" dirty="0"/>
                  <a:t>)</a:t>
                </a:r>
              </a:p>
              <a:p>
                <a:r>
                  <a:rPr lang="zh-CN" altLang="en-US" sz="2000" dirty="0">
                    <a:solidFill>
                      <a:srgbClr val="00B050"/>
                    </a:solidFill>
                  </a:rPr>
                  <a:t>输入：集合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e>
                      <m:e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𝑐𝑎𝑚</m:t>
                        </m:r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000" dirty="0">
                    <a:solidFill>
                      <a:srgbClr val="0070C0"/>
                    </a:solidFill>
                  </a:rPr>
                  <a:t>输出：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current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详细流程：</a:t>
                </a:r>
                <a:endParaRPr lang="en-US" altLang="zh-CN" sz="2000" dirty="0"/>
              </a:p>
              <a:p>
                <a:r>
                  <a:rPr lang="zh-CN" altLang="en-US" sz="1200" dirty="0"/>
                  <a:t>启动主进程会</a:t>
                </a:r>
                <a:r>
                  <a:rPr lang="en-US" altLang="zh-CN" sz="1200" dirty="0"/>
                  <a:t>fork</a:t>
                </a:r>
                <a:r>
                  <a:rPr lang="zh-CN" altLang="en-US" sz="1200" dirty="0"/>
                  <a:t>出</a:t>
                </a:r>
                <a:r>
                  <a:rPr lang="en-US" altLang="zh-CN" sz="1200" dirty="0"/>
                  <a:t>N</a:t>
                </a:r>
                <a:r>
                  <a:rPr lang="zh-CN" altLang="en-US" sz="1200" dirty="0"/>
                  <a:t>个子进程分别对应</a:t>
                </a:r>
                <a:r>
                  <a:rPr lang="en-US" altLang="zh-CN" sz="1200" dirty="0"/>
                  <a:t>N</a:t>
                </a:r>
                <a:r>
                  <a:rPr lang="zh-CN" altLang="en-US" sz="1200" dirty="0"/>
                  <a:t>个摄像头的图像处理</a:t>
                </a:r>
                <a:endParaRPr lang="en-US" altLang="zh-CN" sz="1200" dirty="0"/>
              </a:p>
              <a:p>
                <a:r>
                  <a:rPr lang="zh-CN" altLang="en-US" sz="1200" dirty="0"/>
                  <a:t>主进程执行服务端程序 </a:t>
                </a:r>
                <a:r>
                  <a:rPr lang="en-US" altLang="zh-CN" sz="1200" dirty="0" err="1"/>
                  <a:t>memcache</a:t>
                </a:r>
                <a:r>
                  <a:rPr lang="zh-CN" altLang="en-US" sz="1200" dirty="0"/>
                  <a:t>中存储的</a:t>
                </a:r>
                <a:r>
                  <a:rPr lang="en-US" altLang="zh-CN" sz="1200" dirty="0" err="1"/>
                  <a:t>current_ip</a:t>
                </a:r>
                <a:r>
                  <a:rPr lang="zh-CN" altLang="en-US" sz="1200" dirty="0"/>
                  <a:t>可以根据用户点击网页按钮改变 也会通过子进程的报警逻辑改变 </a:t>
                </a:r>
                <a:r>
                  <a:rPr lang="zh-CN" altLang="en-US" sz="1200" dirty="0">
                    <a:solidFill>
                      <a:srgbClr val="FF0000"/>
                    </a:solidFill>
                  </a:rPr>
                  <a:t>报警优先度大于用户</a:t>
                </a:r>
                <a:endParaRPr lang="en-US" altLang="zh-CN" sz="1200" dirty="0">
                  <a:solidFill>
                    <a:srgbClr val="FF0000"/>
                  </a:solidFill>
                </a:endParaRPr>
              </a:p>
              <a:p>
                <a:r>
                  <a:rPr lang="zh-CN" altLang="en-US" sz="1200" dirty="0"/>
                  <a:t>每帧图像处理完会用</a:t>
                </a:r>
                <a:r>
                  <a:rPr lang="en-US" altLang="zh-CN" sz="1200" dirty="0"/>
                  <a:t>socket</a:t>
                </a:r>
                <a:r>
                  <a:rPr lang="zh-CN" altLang="en-US" sz="1200" dirty="0"/>
                  <a:t>取</a:t>
                </a:r>
                <a:r>
                  <a:rPr lang="en-US" altLang="zh-CN" sz="1200" dirty="0" err="1"/>
                  <a:t>memcache</a:t>
                </a:r>
                <a:r>
                  <a:rPr lang="zh-CN" altLang="en-US" sz="1200" dirty="0"/>
                  <a:t>判断是否应该上传到</a:t>
                </a:r>
                <a:r>
                  <a:rPr lang="en-US" altLang="zh-CN" sz="1200" dirty="0"/>
                  <a:t>server</a:t>
                </a:r>
              </a:p>
              <a:p>
                <a:r>
                  <a:rPr lang="zh-CN" altLang="en-US" sz="1200" dirty="0"/>
                  <a:t>判断通过则对图像进行</a:t>
                </a:r>
                <a:r>
                  <a:rPr lang="en-US" altLang="zh-CN" sz="1200" dirty="0"/>
                  <a:t>base64</a:t>
                </a:r>
                <a:r>
                  <a:rPr lang="zh-CN" altLang="en-US" sz="1200" dirty="0"/>
                  <a:t>编码并上传</a:t>
                </a:r>
                <a:endParaRPr lang="en-US" altLang="zh-CN" sz="1200" dirty="0"/>
              </a:p>
              <a:p>
                <a:r>
                  <a:rPr lang="en-US" altLang="zh-CN" sz="1200" dirty="0"/>
                  <a:t>Server</a:t>
                </a:r>
                <a:r>
                  <a:rPr lang="zh-CN" altLang="en-US" sz="1200" dirty="0"/>
                  <a:t>通过</a:t>
                </a:r>
                <a:r>
                  <a:rPr lang="en-US" altLang="zh-CN" sz="1200" dirty="0"/>
                  <a:t>web-socket</a:t>
                </a:r>
                <a:r>
                  <a:rPr lang="zh-CN" altLang="en-US" sz="1200" dirty="0"/>
                  <a:t>与网页端建立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TCP</a:t>
                </a:r>
                <a:r>
                  <a:rPr lang="zh-CN" altLang="en-US" sz="1200" dirty="0">
                    <a:solidFill>
                      <a:srgbClr val="FF0000"/>
                    </a:solidFill>
                  </a:rPr>
                  <a:t>长连接 </a:t>
                </a:r>
                <a:r>
                  <a:rPr lang="zh-CN" altLang="en-US" sz="1200" dirty="0"/>
                  <a:t>实时推送图像数据</a:t>
                </a:r>
                <a:endParaRPr lang="en-US" altLang="zh-CN" sz="1200" dirty="0"/>
              </a:p>
              <a:p>
                <a:r>
                  <a:rPr lang="zh-CN" altLang="en-US" sz="1200" dirty="0"/>
                  <a:t>网页端通过</a:t>
                </a:r>
                <a:r>
                  <a:rPr lang="en-US" altLang="zh-CN" sz="1200" dirty="0"/>
                  <a:t>s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ocket.io</a:t>
                </a:r>
                <a:r>
                  <a:rPr lang="zh-CN" altLang="en-US" sz="1200" dirty="0">
                    <a:solidFill>
                      <a:srgbClr val="FF0000"/>
                    </a:solidFill>
                  </a:rPr>
                  <a:t>设置回调 </a:t>
                </a:r>
                <a:r>
                  <a:rPr lang="zh-CN" altLang="en-US" sz="1200" dirty="0"/>
                  <a:t>监听、获得数据</a:t>
                </a:r>
                <a:endParaRPr lang="en-US" altLang="zh-CN" sz="1200" dirty="0"/>
              </a:p>
              <a:p>
                <a:r>
                  <a:rPr lang="zh-CN" altLang="en-US" sz="1200" dirty="0"/>
                  <a:t>图像数据先转换为</a:t>
                </a:r>
                <a:r>
                  <a:rPr lang="en-US" altLang="zh-CN" sz="1200" dirty="0"/>
                  <a:t>blob </a:t>
                </a:r>
                <a:r>
                  <a:rPr lang="zh-CN" altLang="en-US" sz="1200" dirty="0"/>
                  <a:t>再转为</a:t>
                </a:r>
                <a:r>
                  <a:rPr lang="en-US" altLang="zh-CN" sz="1200" dirty="0" err="1"/>
                  <a:t>domUrl</a:t>
                </a:r>
                <a:r>
                  <a:rPr lang="en-US" altLang="zh-CN" sz="1200" dirty="0"/>
                  <a:t> </a:t>
                </a:r>
                <a:r>
                  <a:rPr lang="zh-CN" altLang="en-US" sz="1200" dirty="0"/>
                  <a:t>最后通过</a:t>
                </a:r>
                <a:r>
                  <a:rPr lang="en-US" altLang="zh-CN" sz="1200" dirty="0"/>
                  <a:t>canvas</a:t>
                </a:r>
                <a:r>
                  <a:rPr lang="zh-CN" altLang="en-US" sz="1200" dirty="0"/>
                  <a:t>绘制 完成流程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9918C35-E75D-44DA-A9BE-5A738010B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59" t="-140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43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EC997-D882-493D-B5E3-00DBF379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AAC5F3-513E-494D-B1DC-CFB6F627C8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层次说明：</a:t>
            </a:r>
            <a:endParaRPr lang="en-US" altLang="zh-CN" sz="1200" dirty="0"/>
          </a:p>
          <a:p>
            <a:pPr lvl="1"/>
            <a:r>
              <a:rPr lang="zh-CN" altLang="en-US" sz="900" dirty="0"/>
              <a:t>感知层：物联网设备采集外界信息 获取原始数据</a:t>
            </a:r>
            <a:endParaRPr lang="en-US" altLang="zh-CN" sz="900" dirty="0"/>
          </a:p>
          <a:p>
            <a:pPr lvl="1"/>
            <a:r>
              <a:rPr lang="zh-CN" altLang="en-US" sz="900" dirty="0"/>
              <a:t>数据驱动层：将传感器采集的数据转化为可处理的格式化数据</a:t>
            </a:r>
            <a:endParaRPr lang="en-US" altLang="zh-CN" sz="900" dirty="0"/>
          </a:p>
          <a:p>
            <a:pPr lvl="1"/>
            <a:r>
              <a:rPr lang="zh-CN" altLang="en-US" sz="900" dirty="0"/>
              <a:t>数据处理层：运用各种具体的方法进行数据挖掘</a:t>
            </a:r>
            <a:endParaRPr lang="en-US" altLang="zh-CN" sz="900" dirty="0"/>
          </a:p>
          <a:p>
            <a:pPr lvl="1"/>
            <a:r>
              <a:rPr lang="zh-CN" altLang="en-US" sz="900" dirty="0"/>
              <a:t>中间件：提供高性能数据访问接口 本例中提供低延迟全局变量访问</a:t>
            </a:r>
            <a:endParaRPr lang="en-US" altLang="zh-CN" sz="900" dirty="0"/>
          </a:p>
          <a:p>
            <a:pPr lvl="1"/>
            <a:r>
              <a:rPr lang="zh-CN" altLang="en-US" sz="900" dirty="0"/>
              <a:t>数据服务层：存储转发数据处理层提供的处理后的数据</a:t>
            </a:r>
            <a:endParaRPr lang="en-US" altLang="zh-CN" sz="900" dirty="0"/>
          </a:p>
          <a:p>
            <a:pPr lvl="1"/>
            <a:r>
              <a:rPr lang="zh-CN" altLang="en-US" sz="900" dirty="0"/>
              <a:t>数据应用层：具体应用 客户端、网页、</a:t>
            </a:r>
            <a:r>
              <a:rPr lang="en-US" altLang="zh-CN" sz="900" dirty="0"/>
              <a:t>app</a:t>
            </a:r>
          </a:p>
          <a:p>
            <a:r>
              <a:rPr lang="zh-CN" altLang="en-US" sz="1200" dirty="0"/>
              <a:t>层间交互：</a:t>
            </a:r>
            <a:endParaRPr lang="en-US" altLang="zh-CN" sz="1200" dirty="0"/>
          </a:p>
          <a:p>
            <a:pPr lvl="1"/>
            <a:r>
              <a:rPr lang="zh-CN" altLang="en-US" sz="1050" dirty="0"/>
              <a:t>层间数据交互全在内存中完成</a:t>
            </a:r>
            <a:r>
              <a:rPr lang="en-US" altLang="zh-CN" sz="1050" dirty="0"/>
              <a:t> </a:t>
            </a:r>
            <a:r>
              <a:rPr lang="zh-CN" altLang="en-US" sz="1050" dirty="0"/>
              <a:t>除浏览器</a:t>
            </a:r>
            <a:r>
              <a:rPr lang="en-US" altLang="zh-CN" sz="1050" dirty="0"/>
              <a:t>CSS</a:t>
            </a:r>
            <a:r>
              <a:rPr lang="zh-CN" altLang="en-US" sz="1050" dirty="0"/>
              <a:t>、</a:t>
            </a:r>
            <a:r>
              <a:rPr lang="en-US" altLang="zh-CN" sz="1050" dirty="0"/>
              <a:t>JS</a:t>
            </a:r>
            <a:r>
              <a:rPr lang="zh-CN" altLang="en-US" sz="1050" dirty="0"/>
              <a:t>缓存外无硬盘读写</a:t>
            </a:r>
            <a:endParaRPr lang="en-US" altLang="zh-CN" sz="1050" dirty="0"/>
          </a:p>
          <a:p>
            <a:pPr lvl="1"/>
            <a:r>
              <a:rPr lang="zh-CN" altLang="en-US" sz="1050" dirty="0">
                <a:solidFill>
                  <a:srgbClr val="FF0000"/>
                </a:solidFill>
              </a:rPr>
              <a:t>图像处理进程数据上传使用本地回环</a:t>
            </a:r>
            <a:r>
              <a:rPr lang="en-US" altLang="zh-CN" sz="1050" dirty="0">
                <a:solidFill>
                  <a:srgbClr val="FF0000"/>
                </a:solidFill>
              </a:rPr>
              <a:t> </a:t>
            </a:r>
            <a:r>
              <a:rPr lang="zh-CN" altLang="en-US" sz="1050" dirty="0">
                <a:solidFill>
                  <a:srgbClr val="FF0000"/>
                </a:solidFill>
              </a:rPr>
              <a:t>只走网卡驱动 不占用网卡带宽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200" dirty="0"/>
              <a:t>关键技术：</a:t>
            </a:r>
            <a:endParaRPr lang="en-US" altLang="zh-CN" sz="1200" dirty="0"/>
          </a:p>
          <a:p>
            <a:pPr lvl="1"/>
            <a:r>
              <a:rPr lang="en-US" altLang="zh-CN" sz="1100" dirty="0"/>
              <a:t>python</a:t>
            </a:r>
            <a:r>
              <a:rPr lang="zh-CN" altLang="en-US" sz="1100" dirty="0"/>
              <a:t>跨解释器通信</a:t>
            </a:r>
            <a:endParaRPr lang="en-US" altLang="zh-CN" sz="1100" dirty="0"/>
          </a:p>
          <a:p>
            <a:pPr lvl="1"/>
            <a:r>
              <a:rPr lang="zh-CN" altLang="en-US" sz="1100" dirty="0"/>
              <a:t>低延迟进程通信</a:t>
            </a:r>
            <a:r>
              <a:rPr lang="en-US" altLang="zh-CN" sz="1100" dirty="0"/>
              <a:t>Memcached</a:t>
            </a:r>
          </a:p>
          <a:p>
            <a:pPr lvl="1"/>
            <a:r>
              <a:rPr lang="zh-CN" altLang="en-US" sz="1100" dirty="0"/>
              <a:t>类</a:t>
            </a:r>
            <a:r>
              <a:rPr lang="en-US" altLang="zh-CN" sz="1100" dirty="0"/>
              <a:t>MJPEG</a:t>
            </a:r>
            <a:r>
              <a:rPr lang="zh-CN" altLang="en-US" sz="1100" dirty="0"/>
              <a:t>协议</a:t>
            </a:r>
            <a:endParaRPr lang="en-US" altLang="zh-CN" sz="1100" dirty="0"/>
          </a:p>
          <a:p>
            <a:pPr lvl="1"/>
            <a:r>
              <a:rPr lang="en-US" altLang="zh-CN" sz="1100" dirty="0"/>
              <a:t>HTTP1.1</a:t>
            </a:r>
            <a:r>
              <a:rPr lang="zh-CN" altLang="en-US" sz="1100" dirty="0"/>
              <a:t>长连接</a:t>
            </a:r>
            <a:r>
              <a:rPr lang="en-US" altLang="zh-CN" sz="1100" dirty="0"/>
              <a:t>web-socket</a:t>
            </a:r>
          </a:p>
          <a:p>
            <a:r>
              <a:rPr lang="zh-CN" altLang="en-US" sz="1200" dirty="0"/>
              <a:t>架构重用性：</a:t>
            </a:r>
            <a:endParaRPr lang="en-US" altLang="zh-CN" sz="1200" dirty="0"/>
          </a:p>
          <a:p>
            <a:pPr lvl="1"/>
            <a:r>
              <a:rPr lang="zh-CN" altLang="en-US" sz="1050" dirty="0"/>
              <a:t>各模块间无耦合</a:t>
            </a:r>
            <a:r>
              <a:rPr lang="en-US" altLang="zh-CN" sz="1050" dirty="0"/>
              <a:t> </a:t>
            </a:r>
            <a:r>
              <a:rPr lang="zh-CN" altLang="en-US" sz="1050" dirty="0"/>
              <a:t>维护方便</a:t>
            </a:r>
            <a:endParaRPr lang="en-US" altLang="zh-CN" sz="1050" dirty="0"/>
          </a:p>
          <a:p>
            <a:pPr lvl="1"/>
            <a:r>
              <a:rPr lang="zh-CN" altLang="en-US" sz="1050" dirty="0"/>
              <a:t>每层可单独提取并替换 重用性强</a:t>
            </a:r>
            <a:endParaRPr lang="en-US" altLang="zh-CN" sz="1050" dirty="0"/>
          </a:p>
          <a:p>
            <a:pPr lvl="1"/>
            <a:r>
              <a:rPr lang="zh-CN" altLang="en-US" sz="1050" dirty="0"/>
              <a:t>如：</a:t>
            </a:r>
            <a:r>
              <a:rPr lang="en-US" altLang="zh-CN" sz="1050" dirty="0"/>
              <a:t>CDS</a:t>
            </a:r>
            <a:r>
              <a:rPr lang="zh-CN" altLang="en-US" sz="1050" dirty="0"/>
              <a:t>替换为安全工具</a:t>
            </a:r>
            <a:r>
              <a:rPr lang="en-US" altLang="zh-CN" sz="1050" dirty="0"/>
              <a:t>/</a:t>
            </a:r>
            <a:r>
              <a:rPr lang="zh-CN" altLang="en-US" sz="1050" dirty="0"/>
              <a:t>替换为可疑人员</a:t>
            </a:r>
            <a:r>
              <a:rPr lang="en-US" altLang="zh-CN" sz="1050" dirty="0"/>
              <a:t>/</a:t>
            </a:r>
            <a:r>
              <a:rPr lang="zh-CN" altLang="en-US" sz="1050" dirty="0"/>
              <a:t>替换为火焰烟雾检测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5C0A790-A202-41B5-B38A-132FD235DE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87" y="1825625"/>
            <a:ext cx="3031626" cy="4351338"/>
          </a:xfrm>
        </p:spPr>
      </p:pic>
    </p:spTree>
    <p:extLst>
      <p:ext uri="{BB962C8B-B14F-4D97-AF65-F5344CB8AC3E}">
        <p14:creationId xmlns:p14="http://schemas.microsoft.com/office/powerpoint/2010/main" val="316525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1B29-F505-499A-B185-790EE8DA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系统技术特点与适用场景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1B2FC-3F62-4086-B6BC-FEF74B4630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技术特点：</a:t>
            </a:r>
            <a:endParaRPr lang="en-US" altLang="zh-CN" dirty="0"/>
          </a:p>
          <a:p>
            <a:pPr lvl="1"/>
            <a:r>
              <a:rPr lang="zh-CN" altLang="en-US" dirty="0"/>
              <a:t>首帧显示等待时间小于</a:t>
            </a:r>
            <a:r>
              <a:rPr lang="en-US" altLang="zh-CN" dirty="0"/>
              <a:t>0.2s</a:t>
            </a:r>
          </a:p>
          <a:p>
            <a:pPr lvl="1"/>
            <a:r>
              <a:rPr lang="zh-CN" altLang="en-US" dirty="0"/>
              <a:t>线路切换延迟小于</a:t>
            </a:r>
            <a:r>
              <a:rPr lang="en-US" altLang="zh-CN" dirty="0"/>
              <a:t>0.2s</a:t>
            </a:r>
          </a:p>
          <a:p>
            <a:pPr lvl="1"/>
            <a:r>
              <a:rPr lang="zh-CN" altLang="en-US" dirty="0"/>
              <a:t>图像延迟小于</a:t>
            </a:r>
            <a:r>
              <a:rPr lang="en-US" altLang="zh-CN" dirty="0"/>
              <a:t>0.5s</a:t>
            </a:r>
          </a:p>
          <a:p>
            <a:pPr lvl="1"/>
            <a:r>
              <a:rPr lang="zh-CN" altLang="en-US" dirty="0"/>
              <a:t>画质清晰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占用率低</a:t>
            </a:r>
            <a:endParaRPr lang="en-US" altLang="zh-CN" dirty="0"/>
          </a:p>
          <a:p>
            <a:pPr lvl="1"/>
            <a:r>
              <a:rPr lang="zh-CN" altLang="en-US" dirty="0"/>
              <a:t>前端兼容性强</a:t>
            </a:r>
            <a:endParaRPr lang="en-US" altLang="zh-CN" dirty="0"/>
          </a:p>
          <a:p>
            <a:pPr lvl="1"/>
            <a:r>
              <a:rPr lang="zh-CN" altLang="en-US" dirty="0"/>
              <a:t>扩展性强</a:t>
            </a:r>
            <a:endParaRPr lang="en-US" altLang="zh-CN" dirty="0"/>
          </a:p>
          <a:p>
            <a:pPr lvl="1"/>
            <a:r>
              <a:rPr lang="zh-CN" altLang="en-US" dirty="0"/>
              <a:t>部署简单</a:t>
            </a:r>
            <a:endParaRPr lang="en-US" altLang="zh-CN" dirty="0"/>
          </a:p>
          <a:p>
            <a:pPr lvl="1"/>
            <a:r>
              <a:rPr lang="zh-CN" altLang="en-US" dirty="0"/>
              <a:t>崩溃自恢复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B629B-8897-4C77-87FC-A45AE4D9D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适用场景：</a:t>
            </a:r>
            <a:endParaRPr lang="en-US" altLang="zh-CN" dirty="0"/>
          </a:p>
          <a:p>
            <a:pPr lvl="1"/>
            <a:r>
              <a:rPr lang="zh-CN" altLang="en-US" dirty="0"/>
              <a:t>用户要求图像延迟低</a:t>
            </a:r>
            <a:endParaRPr lang="en-US" altLang="zh-CN" dirty="0"/>
          </a:p>
          <a:p>
            <a:pPr lvl="1"/>
            <a:r>
              <a:rPr lang="zh-CN" altLang="en-US" dirty="0"/>
              <a:t>用户要求切换延迟低</a:t>
            </a:r>
            <a:endParaRPr lang="en-US" altLang="zh-CN" dirty="0"/>
          </a:p>
          <a:p>
            <a:pPr lvl="1"/>
            <a:r>
              <a:rPr lang="zh-CN" altLang="en-US" dirty="0"/>
              <a:t>用户要求首帧等待时间短</a:t>
            </a:r>
            <a:endParaRPr lang="en-US" altLang="zh-CN" dirty="0"/>
          </a:p>
          <a:p>
            <a:pPr lvl="1"/>
            <a:r>
              <a:rPr lang="zh-CN" altLang="en-US" dirty="0"/>
              <a:t>用户要求画质清晰</a:t>
            </a:r>
            <a:endParaRPr lang="en-US" altLang="zh-CN" dirty="0"/>
          </a:p>
          <a:p>
            <a:pPr lvl="1"/>
            <a:r>
              <a:rPr lang="zh-CN" altLang="en-US" dirty="0"/>
              <a:t>用户要求网页展示</a:t>
            </a:r>
            <a:endParaRPr lang="en-US" altLang="zh-CN" dirty="0"/>
          </a:p>
          <a:p>
            <a:pPr lvl="1"/>
            <a:r>
              <a:rPr lang="zh-CN" altLang="en-US" dirty="0"/>
              <a:t>节约</a:t>
            </a:r>
            <a:r>
              <a:rPr lang="en-US" altLang="zh-CN" dirty="0"/>
              <a:t>CPU</a:t>
            </a:r>
            <a:r>
              <a:rPr lang="zh-CN" altLang="en-US" dirty="0"/>
              <a:t>运算资源</a:t>
            </a:r>
            <a:endParaRPr lang="en-US" altLang="zh-CN" dirty="0"/>
          </a:p>
          <a:p>
            <a:pPr lvl="1"/>
            <a:r>
              <a:rPr lang="zh-CN" altLang="en-US" dirty="0"/>
              <a:t>网络带宽大于</a:t>
            </a:r>
            <a:r>
              <a:rPr lang="en-US" altLang="zh-CN" dirty="0"/>
              <a:t>4.5Mbps</a:t>
            </a:r>
          </a:p>
          <a:p>
            <a:pPr lvl="2"/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v2</a:t>
            </a:r>
            <a:r>
              <a:rPr lang="zh-CN" altLang="en-US" dirty="0">
                <a:solidFill>
                  <a:srgbClr val="FF0000"/>
                </a:solidFill>
              </a:rPr>
              <a:t>版本已显著改善多路处理情况下的带宽占用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27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C309A-6FBC-4BDE-B576-289F1831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架构优势</a:t>
            </a:r>
            <a:r>
              <a:rPr lang="en-US" altLang="zh-CN" dirty="0"/>
              <a:t>——</a:t>
            </a:r>
            <a:r>
              <a:rPr lang="zh-CN" altLang="en-US" dirty="0"/>
              <a:t>对比</a:t>
            </a:r>
            <a:r>
              <a:rPr lang="en-US" altLang="zh-CN" dirty="0"/>
              <a:t>H.264+nginx_rtmp+flash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961DC2C-6384-4C4C-B349-755A0BB6C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671501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269681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24802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1201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4067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本架构</a:t>
                      </a:r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本架构</a:t>
                      </a:r>
                      <a:r>
                        <a:rPr lang="en-US" altLang="zh-CN" dirty="0"/>
                        <a:t>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对照组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5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首帧等待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0.2s~0.5s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0.2s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0.5s~1.0s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1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低负载图像延迟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0.5s~1.0s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0.5s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1.0s</a:t>
                      </a:r>
                      <a:r>
                        <a:rPr lang="zh-CN" altLang="en-US" dirty="0"/>
                        <a:t>取决于</a:t>
                      </a:r>
                      <a:r>
                        <a:rPr lang="en-US" altLang="zh-CN" dirty="0"/>
                        <a:t>HLS</a:t>
                      </a:r>
                      <a:r>
                        <a:rPr lang="zh-CN" altLang="en-US" dirty="0"/>
                        <a:t>分片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4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高负载图像延迟（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1.0s~2.0s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0.5s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2.0s~</a:t>
                      </a:r>
                      <a:r>
                        <a:rPr lang="zh-CN" altLang="en-US" dirty="0"/>
                        <a:t>断开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2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低负载切换延迟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0.1s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0.2s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1~2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GOP </a:t>
                      </a:r>
                      <a:r>
                        <a:rPr lang="zh-CN" altLang="en-US" dirty="0"/>
                        <a:t>约为</a:t>
                      </a:r>
                      <a:r>
                        <a:rPr lang="en-US" altLang="zh-CN" dirty="0"/>
                        <a:t>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4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高负载切换延迟（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0.1s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0.2s~0.5s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5~20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GOP </a:t>
                      </a:r>
                      <a:r>
                        <a:rPr lang="zh-CN" altLang="en-US" dirty="0"/>
                        <a:t>约为</a:t>
                      </a:r>
                      <a:r>
                        <a:rPr lang="en-US" altLang="zh-CN" dirty="0"/>
                        <a:t>14s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58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带宽占用</a:t>
                      </a:r>
                      <a:r>
                        <a:rPr lang="en-US" altLang="zh-CN" dirty="0"/>
                        <a:t>(1080P)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4.0Mbps </a:t>
                      </a:r>
                      <a:r>
                        <a:rPr lang="zh-CN" altLang="en-US" dirty="0"/>
                        <a:t>* 相机数量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4.5Mbps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2.0Mbps~4.0Mbps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3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前端兼容性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HTML5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HTML5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</a:t>
                      </a:r>
                      <a:r>
                        <a:rPr lang="en-US" altLang="zh-CN" dirty="0"/>
                        <a:t>flash </a:t>
                      </a:r>
                      <a:r>
                        <a:rPr lang="zh-CN" altLang="en-US" dirty="0"/>
                        <a:t>兼容性差</a:t>
                      </a:r>
                      <a:endParaRPr lang="en-US" altLang="zh-C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画质对比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清晰 不流畅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清晰 流畅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较清晰 流畅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3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中断续流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强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强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小中断强 大中断弱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网络抖动影响（稳定性）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无影响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无影响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一旦</a:t>
                      </a:r>
                      <a:r>
                        <a:rPr lang="en-US" altLang="zh-CN" dirty="0"/>
                        <a:t>GOP</a:t>
                      </a:r>
                      <a:r>
                        <a:rPr lang="zh-CN" altLang="en-US" dirty="0"/>
                        <a:t>延迟就断开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0675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B4FBCCD-CF1A-4639-9F40-7746E95B8069}"/>
              </a:ext>
            </a:extLst>
          </p:cNvPr>
          <p:cNvSpPr txBox="1"/>
          <p:nvPr/>
        </p:nvSpPr>
        <p:spPr>
          <a:xfrm>
            <a:off x="838201" y="6039802"/>
            <a:ext cx="1051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测试环境 </a:t>
            </a:r>
            <a:r>
              <a:rPr lang="en-US" altLang="zh-CN" sz="1200" dirty="0"/>
              <a:t>Ubuntu 18.04-LTS</a:t>
            </a:r>
            <a:r>
              <a:rPr lang="zh-CN" altLang="en-US" sz="1200" dirty="0"/>
              <a:t> </a:t>
            </a:r>
            <a:r>
              <a:rPr lang="en-US" altLang="zh-CN" sz="1200" dirty="0"/>
              <a:t>7700k 16g ddr4 2600MHz </a:t>
            </a:r>
            <a:r>
              <a:rPr lang="zh-CN" altLang="en-US" sz="1200" dirty="0"/>
              <a:t>无显卡 </a:t>
            </a:r>
            <a:r>
              <a:rPr lang="en-US" altLang="zh-CN" sz="1200" dirty="0"/>
              <a:t>Chrome 70+	(</a:t>
            </a:r>
            <a:r>
              <a:rPr lang="zh-CN" altLang="en-US" sz="1200" dirty="0"/>
              <a:t>理论上使用更高频率的内存可以让</a:t>
            </a:r>
            <a:r>
              <a:rPr lang="en-US" altLang="zh-CN" sz="1200" dirty="0"/>
              <a:t>v2</a:t>
            </a:r>
            <a:r>
              <a:rPr lang="zh-CN" altLang="en-US" sz="1200" dirty="0"/>
              <a:t>架构的延迟更低</a:t>
            </a:r>
            <a:r>
              <a:rPr lang="en-US" altLang="zh-CN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962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1AEA0-9B3B-4B0F-8F04-192F56AC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42C56-E0AC-4168-BA7E-2752BCB3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高负载首帧等待、图像延迟、切换延迟展示（视频）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网络波动与中断续流展示（视频）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稳定性展示（视频）</a:t>
            </a:r>
          </a:p>
        </p:txBody>
      </p:sp>
    </p:spTree>
    <p:extLst>
      <p:ext uri="{BB962C8B-B14F-4D97-AF65-F5344CB8AC3E}">
        <p14:creationId xmlns:p14="http://schemas.microsoft.com/office/powerpoint/2010/main" val="322830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07B69-02B7-42B1-A3E3-F46B7ECC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/>
              <a:t>架构与</a:t>
            </a:r>
            <a:r>
              <a:rPr lang="en-US" altLang="zh-CN" dirty="0"/>
              <a:t>v2</a:t>
            </a:r>
            <a:r>
              <a:rPr lang="zh-CN" altLang="en-US" dirty="0"/>
              <a:t>架构的对比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8E7A1-4FC8-4B32-90E1-D2338E272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Optional Reading Section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Via: </a:t>
            </a:r>
            <a:r>
              <a:rPr lang="en-US" altLang="zh-C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1996scarlet@github.com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Open Source License: GNU GENERAL PUBLIC LICENSE Version 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08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D71D-90C5-4969-B7A4-CA1FAD7F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Optional</a:t>
            </a:r>
            <a:r>
              <a:rPr lang="zh-CN" altLang="en-US" dirty="0"/>
              <a:t>：</a:t>
            </a:r>
            <a:r>
              <a:rPr lang="en-US" altLang="zh-CN" dirty="0"/>
              <a:t>v1</a:t>
            </a:r>
            <a:r>
              <a:rPr lang="zh-CN" altLang="en-US" dirty="0"/>
              <a:t>架构与</a:t>
            </a:r>
            <a:r>
              <a:rPr lang="en-US" altLang="zh-CN" dirty="0"/>
              <a:t>v2</a:t>
            </a:r>
            <a:r>
              <a:rPr lang="zh-CN" altLang="en-US" dirty="0"/>
              <a:t>架构的对比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2A2BA-FF70-487A-9438-7E3A7608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V2</a:t>
            </a:r>
            <a:r>
              <a:rPr lang="zh-CN" altLang="en-US" dirty="0"/>
              <a:t>架构的主要修改：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、服务器进程通信方式修改为本机</a:t>
            </a:r>
            <a:r>
              <a:rPr lang="en-US" altLang="zh-CN" dirty="0"/>
              <a:t>socket</a:t>
            </a:r>
            <a:r>
              <a:rPr lang="zh-CN" altLang="en-US" dirty="0"/>
              <a:t>（快速 通用）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、前后端交互方式由</a:t>
            </a:r>
            <a:r>
              <a:rPr lang="en-US" altLang="zh-CN" dirty="0"/>
              <a:t>HTTP</a:t>
            </a:r>
            <a:r>
              <a:rPr lang="zh-CN" altLang="en-US" dirty="0"/>
              <a:t>轮询修改为</a:t>
            </a:r>
            <a:r>
              <a:rPr lang="en-US" altLang="zh-CN" dirty="0"/>
              <a:t>web-socket</a:t>
            </a:r>
            <a:r>
              <a:rPr lang="zh-CN" altLang="en-US" dirty="0"/>
              <a:t>（低延迟 节约资源）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、添加</a:t>
            </a:r>
            <a:r>
              <a:rPr lang="en-US" altLang="zh-CN" dirty="0" err="1"/>
              <a:t>memcached</a:t>
            </a:r>
            <a:r>
              <a:rPr lang="zh-CN" altLang="en-US" dirty="0"/>
              <a:t>用于全局缓存</a:t>
            </a:r>
            <a:r>
              <a:rPr lang="en-US" altLang="zh-CN" dirty="0" err="1"/>
              <a:t>current_ip</a:t>
            </a:r>
            <a:endParaRPr lang="en-US" altLang="zh-CN" dirty="0"/>
          </a:p>
          <a:p>
            <a:pPr lvl="2"/>
            <a:r>
              <a:rPr lang="zh-CN" altLang="en-US" dirty="0"/>
              <a:t>实现自动切换报警画面</a:t>
            </a:r>
            <a:endParaRPr lang="en-US" altLang="zh-CN" dirty="0"/>
          </a:p>
          <a:p>
            <a:pPr lvl="2"/>
            <a:r>
              <a:rPr lang="zh-CN" altLang="en-US" dirty="0"/>
              <a:t>实现上传前逻辑判断</a:t>
            </a:r>
            <a:endParaRPr lang="en-US" altLang="zh-CN" dirty="0"/>
          </a:p>
          <a:p>
            <a:pPr lvl="2"/>
            <a:r>
              <a:rPr lang="zh-CN" altLang="en-US" dirty="0"/>
              <a:t>显著节省带宽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、修改前端绘制流程</a:t>
            </a:r>
            <a:endParaRPr lang="en-US" altLang="zh-CN" dirty="0"/>
          </a:p>
          <a:p>
            <a:pPr lvl="2"/>
            <a:r>
              <a:rPr lang="zh-CN" altLang="en-US" dirty="0"/>
              <a:t>本地缓冲解码更稳定</a:t>
            </a:r>
            <a:endParaRPr lang="en-US" altLang="zh-CN" dirty="0"/>
          </a:p>
          <a:p>
            <a:pPr lvl="2"/>
            <a:r>
              <a:rPr lang="zh-CN" altLang="en-US" dirty="0"/>
              <a:t>减少请求服务器次数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566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1270</Words>
  <Application>Microsoft Office PowerPoint</Application>
  <PresentationFormat>宽屏</PresentationFormat>
  <Paragraphs>179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基于类MJPEG协议的 流媒体服务框架说明</vt:lpstr>
      <vt:lpstr>问题描述</vt:lpstr>
      <vt:lpstr>处理流程——Pipeline of module v2</vt:lpstr>
      <vt:lpstr>系统架构</vt:lpstr>
      <vt:lpstr>系统技术特点与适用场景</vt:lpstr>
      <vt:lpstr>架构优势——对比H.264+nginx_rtmp+flash</vt:lpstr>
      <vt:lpstr>结果展示</vt:lpstr>
      <vt:lpstr>v1架构与v2架构的对比</vt:lpstr>
      <vt:lpstr>Optional：v1架构与v2架构的对比</vt:lpstr>
      <vt:lpstr>Optional：延迟降低与CPU占用降低原理</vt:lpstr>
      <vt:lpstr>Optional：运行效率优化原理</vt:lpstr>
      <vt:lpstr>Optional：加入高速内存缓存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基于MJPEG协议的 流媒体服务框架说明</dc:title>
  <dc:creator>Scarlet</dc:creator>
  <cp:lastModifiedBy>Scarlet</cp:lastModifiedBy>
  <cp:revision>99</cp:revision>
  <dcterms:created xsi:type="dcterms:W3CDTF">2019-01-09T14:00:26Z</dcterms:created>
  <dcterms:modified xsi:type="dcterms:W3CDTF">2019-01-10T11:04:27Z</dcterms:modified>
</cp:coreProperties>
</file>