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60" r:id="rId6"/>
    <p:sldId id="261" r:id="rId7"/>
    <p:sldId id="264" r:id="rId8"/>
    <p:sldId id="262" r:id="rId9"/>
    <p:sldId id="265" r:id="rId10"/>
    <p:sldId id="266" r:id="rId11"/>
    <p:sldId id="267" r:id="rId12"/>
    <p:sldId id="270"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BD0BDB-E1DE-4556-952C-4BF1F7A54DFE}">
          <p14:sldIdLst>
            <p14:sldId id="256"/>
            <p14:sldId id="272"/>
            <p14:sldId id="257"/>
            <p14:sldId id="258"/>
            <p14:sldId id="260"/>
            <p14:sldId id="261"/>
            <p14:sldId id="264"/>
            <p14:sldId id="262"/>
            <p14:sldId id="265"/>
            <p14:sldId id="266"/>
            <p14:sldId id="267"/>
            <p14:sldId id="270"/>
            <p14:sldId id="268"/>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7"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project3.raghavendiran.tech/"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B01A-BF05-AFF9-A4B5-34562B0C56D6}"/>
              </a:ext>
            </a:extLst>
          </p:cNvPr>
          <p:cNvSpPr>
            <a:spLocks noGrp="1"/>
          </p:cNvSpPr>
          <p:nvPr>
            <p:ph type="ctrTitle"/>
          </p:nvPr>
        </p:nvSpPr>
        <p:spPr>
          <a:xfrm>
            <a:off x="514865" y="617838"/>
            <a:ext cx="5857102" cy="1718049"/>
          </a:xfrm>
        </p:spPr>
        <p:txBody>
          <a:bodyPr>
            <a:noAutofit/>
          </a:bodyPr>
          <a:lstStyle/>
          <a:p>
            <a:pPr algn="ctr"/>
            <a:r>
              <a:rPr lang="en-US" sz="3600" b="1" i="0" dirty="0">
                <a:effectLst/>
                <a:latin typeface="Google Sans"/>
              </a:rPr>
              <a:t>Build A Dynamic Website on AWS with an SQL Database</a:t>
            </a:r>
            <a:endParaRPr lang="en-IN" sz="3600" dirty="0"/>
          </a:p>
        </p:txBody>
      </p:sp>
      <p:sp>
        <p:nvSpPr>
          <p:cNvPr id="3" name="Subtitle 2">
            <a:extLst>
              <a:ext uri="{FF2B5EF4-FFF2-40B4-BE49-F238E27FC236}">
                <a16:creationId xmlns:a16="http://schemas.microsoft.com/office/drawing/2014/main" id="{342F3CD2-8B04-1CA5-F08B-84258E4E108A}"/>
              </a:ext>
            </a:extLst>
          </p:cNvPr>
          <p:cNvSpPr>
            <a:spLocks noGrp="1"/>
          </p:cNvSpPr>
          <p:nvPr>
            <p:ph type="subTitle" idx="1"/>
          </p:nvPr>
        </p:nvSpPr>
        <p:spPr>
          <a:xfrm>
            <a:off x="514865" y="2498126"/>
            <a:ext cx="5581135" cy="1083731"/>
          </a:xfrm>
        </p:spPr>
        <p:txBody>
          <a:bodyPr>
            <a:normAutofit/>
          </a:bodyPr>
          <a:lstStyle/>
          <a:p>
            <a:pPr algn="ctr"/>
            <a:r>
              <a:rPr lang="en-US" sz="2200" b="0" i="0" dirty="0">
                <a:effectLst/>
                <a:latin typeface="Google Sans"/>
              </a:rPr>
              <a:t>Advanced Functionality, Security, and Cost Analysis</a:t>
            </a:r>
            <a:endParaRPr lang="en-IN" sz="2200" dirty="0">
              <a:latin typeface="Google Sans"/>
            </a:endParaRPr>
          </a:p>
        </p:txBody>
      </p:sp>
      <p:pic>
        <p:nvPicPr>
          <p:cNvPr id="9" name="Picture 8">
            <a:extLst>
              <a:ext uri="{FF2B5EF4-FFF2-40B4-BE49-F238E27FC236}">
                <a16:creationId xmlns:a16="http://schemas.microsoft.com/office/drawing/2014/main" id="{172277EE-30E9-F0C0-4313-5331190FDD02}"/>
              </a:ext>
            </a:extLst>
          </p:cNvPr>
          <p:cNvPicPr>
            <a:picLocks noChangeAspect="1"/>
          </p:cNvPicPr>
          <p:nvPr/>
        </p:nvPicPr>
        <p:blipFill>
          <a:blip r:embed="rId2"/>
          <a:stretch>
            <a:fillRect/>
          </a:stretch>
        </p:blipFill>
        <p:spPr>
          <a:xfrm>
            <a:off x="6096000" y="617838"/>
            <a:ext cx="5708822" cy="5474043"/>
          </a:xfrm>
          <a:prstGeom prst="ellipse">
            <a:avLst/>
          </a:prstGeom>
          <a:ln>
            <a:noFill/>
          </a:ln>
          <a:effectLst>
            <a:softEdge rad="112500"/>
          </a:effectLst>
        </p:spPr>
      </p:pic>
      <p:sp>
        <p:nvSpPr>
          <p:cNvPr id="10" name="TextBox 9">
            <a:extLst>
              <a:ext uri="{FF2B5EF4-FFF2-40B4-BE49-F238E27FC236}">
                <a16:creationId xmlns:a16="http://schemas.microsoft.com/office/drawing/2014/main" id="{5CFDDCB8-BF01-6C90-ABD3-B208854964DF}"/>
              </a:ext>
            </a:extLst>
          </p:cNvPr>
          <p:cNvSpPr txBox="1"/>
          <p:nvPr/>
        </p:nvSpPr>
        <p:spPr>
          <a:xfrm>
            <a:off x="827903" y="3744096"/>
            <a:ext cx="3237470" cy="1323439"/>
          </a:xfrm>
          <a:prstGeom prst="rect">
            <a:avLst/>
          </a:prstGeom>
          <a:noFill/>
        </p:spPr>
        <p:txBody>
          <a:bodyPr wrap="square" rtlCol="0">
            <a:spAutoFit/>
          </a:bodyPr>
          <a:lstStyle/>
          <a:p>
            <a:r>
              <a:rPr lang="en-US" sz="2000" dirty="0" err="1">
                <a:latin typeface="Google Sans"/>
              </a:rPr>
              <a:t>Vinodh</a:t>
            </a:r>
            <a:r>
              <a:rPr lang="en-US" sz="2000" dirty="0">
                <a:latin typeface="Google Sans"/>
              </a:rPr>
              <a:t> </a:t>
            </a:r>
          </a:p>
          <a:p>
            <a:r>
              <a:rPr lang="en-US" sz="2000" dirty="0" err="1">
                <a:latin typeface="Google Sans"/>
              </a:rPr>
              <a:t>Raghavendiran</a:t>
            </a:r>
            <a:endParaRPr lang="en-US" sz="2000" dirty="0">
              <a:latin typeface="Google Sans"/>
            </a:endParaRPr>
          </a:p>
          <a:p>
            <a:r>
              <a:rPr lang="en-US" sz="2000" dirty="0">
                <a:latin typeface="Google Sans"/>
              </a:rPr>
              <a:t>Nidhin</a:t>
            </a:r>
          </a:p>
          <a:p>
            <a:r>
              <a:rPr lang="en-US" sz="2000" dirty="0">
                <a:latin typeface="Google Sans"/>
              </a:rPr>
              <a:t>Himanshu Nimje</a:t>
            </a:r>
            <a:endParaRPr lang="en-IN" sz="2000" dirty="0">
              <a:latin typeface="Google Sans"/>
            </a:endParaRPr>
          </a:p>
        </p:txBody>
      </p:sp>
    </p:spTree>
    <p:extLst>
      <p:ext uri="{BB962C8B-B14F-4D97-AF65-F5344CB8AC3E}">
        <p14:creationId xmlns:p14="http://schemas.microsoft.com/office/powerpoint/2010/main" val="607447007"/>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12E4-E979-54B5-31E7-04CADC5B7DD6}"/>
              </a:ext>
            </a:extLst>
          </p:cNvPr>
          <p:cNvSpPr>
            <a:spLocks noGrp="1"/>
          </p:cNvSpPr>
          <p:nvPr>
            <p:ph type="title"/>
          </p:nvPr>
        </p:nvSpPr>
        <p:spPr>
          <a:xfrm>
            <a:off x="1192684" y="0"/>
            <a:ext cx="9806632" cy="593125"/>
          </a:xfrm>
        </p:spPr>
        <p:txBody>
          <a:bodyPr>
            <a:noAutofit/>
          </a:bodyPr>
          <a:lstStyle/>
          <a:p>
            <a:r>
              <a:rPr lang="en-US" sz="3200" b="1" i="0" dirty="0">
                <a:effectLst/>
                <a:latin typeface="Google Sans"/>
              </a:rPr>
              <a:t>Comparative Analysis of Database Technologies</a:t>
            </a:r>
            <a:endParaRPr lang="en-IN" sz="3200" dirty="0">
              <a:latin typeface="Google Sans"/>
            </a:endParaRPr>
          </a:p>
        </p:txBody>
      </p:sp>
      <p:sp>
        <p:nvSpPr>
          <p:cNvPr id="4" name="Text Placeholder 3">
            <a:extLst>
              <a:ext uri="{FF2B5EF4-FFF2-40B4-BE49-F238E27FC236}">
                <a16:creationId xmlns:a16="http://schemas.microsoft.com/office/drawing/2014/main" id="{480E29B5-2C91-BED3-D0CE-E7FC7681F216}"/>
              </a:ext>
            </a:extLst>
          </p:cNvPr>
          <p:cNvSpPr>
            <a:spLocks noGrp="1"/>
          </p:cNvSpPr>
          <p:nvPr>
            <p:ph type="body" sz="half" idx="2"/>
          </p:nvPr>
        </p:nvSpPr>
        <p:spPr>
          <a:xfrm>
            <a:off x="465181" y="729049"/>
            <a:ext cx="10534135" cy="5628504"/>
          </a:xfrm>
        </p:spPr>
        <p:txBody>
          <a:bodyPr>
            <a:noAutofit/>
          </a:bodyPr>
          <a:lstStyle/>
          <a:p>
            <a:pPr algn="just"/>
            <a:r>
              <a:rPr lang="en-US" sz="2400" b="1" i="0" dirty="0">
                <a:effectLst/>
                <a:latin typeface="Google Sans"/>
              </a:rPr>
              <a:t>Comparative Analysis of Database Technologies</a:t>
            </a:r>
            <a:endParaRPr lang="en-US" sz="2400" b="0" i="0" dirty="0">
              <a:effectLst/>
              <a:latin typeface="Google Sans"/>
            </a:endParaRPr>
          </a:p>
          <a:p>
            <a:pPr marL="342900" indent="-342900" algn="just">
              <a:buFont typeface="Arial" panose="020B0604020202020204" pitchFamily="34" charset="0"/>
              <a:buChar char="•"/>
            </a:pPr>
            <a:r>
              <a:rPr lang="en-US" sz="2400" b="0" i="0" dirty="0">
                <a:effectLst/>
                <a:latin typeface="Google Sans"/>
              </a:rPr>
              <a:t>Factors considered:- Scalability, performance, data modeling, and query capabilities.</a:t>
            </a:r>
          </a:p>
          <a:p>
            <a:pPr marL="342900" indent="-342900" algn="just">
              <a:buFont typeface="Arial" panose="020B0604020202020204" pitchFamily="34" charset="0"/>
              <a:buChar char="•"/>
            </a:pPr>
            <a:r>
              <a:rPr lang="en-US" sz="2400" b="0" i="0" dirty="0">
                <a:effectLst/>
                <a:latin typeface="Google Sans"/>
              </a:rPr>
              <a:t>SQL databases offer strong data consistency and ACID compliance but may face scalability challenges.</a:t>
            </a:r>
          </a:p>
          <a:p>
            <a:pPr marL="342900" indent="-342900" algn="just">
              <a:buFont typeface="Arial" panose="020B0604020202020204" pitchFamily="34" charset="0"/>
              <a:buChar char="•"/>
            </a:pPr>
            <a:r>
              <a:rPr lang="en-US" sz="2400" b="0" i="0" dirty="0">
                <a:effectLst/>
                <a:latin typeface="Google Sans"/>
              </a:rPr>
              <a:t>NoSQL databases provide flexible schema design, horizontal scalability, and high performance for unstructured data.</a:t>
            </a:r>
          </a:p>
          <a:p>
            <a:pPr marL="342900" indent="-342900" algn="just">
              <a:buFont typeface="Arial" panose="020B0604020202020204" pitchFamily="34" charset="0"/>
              <a:buChar char="•"/>
            </a:pPr>
            <a:r>
              <a:rPr lang="en-US" sz="2400" b="0" i="0" dirty="0">
                <a:effectLst/>
                <a:latin typeface="Google Sans"/>
              </a:rPr>
              <a:t>NewSQL databases combine SQL and NoSQL features, offering scalability and ACID compliance.</a:t>
            </a:r>
          </a:p>
          <a:p>
            <a:pPr marL="342900" indent="-342900" algn="just">
              <a:buFont typeface="Arial" panose="020B0604020202020204" pitchFamily="34" charset="0"/>
              <a:buChar char="•"/>
            </a:pPr>
            <a:r>
              <a:rPr lang="en-US" sz="2400" b="0" i="0" dirty="0">
                <a:effectLst/>
                <a:latin typeface="Google Sans"/>
              </a:rPr>
              <a:t>Graph databases excel in handling complex relationships and querying interconnected data.</a:t>
            </a:r>
          </a:p>
          <a:p>
            <a:pPr marL="342900" indent="-342900" algn="just">
              <a:buFont typeface="Arial" panose="020B0604020202020204" pitchFamily="34" charset="0"/>
              <a:buChar char="•"/>
            </a:pPr>
            <a:r>
              <a:rPr lang="en-US" sz="2400" b="0" i="0" dirty="0">
                <a:effectLst/>
                <a:latin typeface="Google Sans"/>
              </a:rPr>
              <a:t>Pros and cons of each approach should be carefully evaluated based on application requirements and use cases.</a:t>
            </a:r>
          </a:p>
        </p:txBody>
      </p:sp>
    </p:spTree>
    <p:extLst>
      <p:ext uri="{BB962C8B-B14F-4D97-AF65-F5344CB8AC3E}">
        <p14:creationId xmlns:p14="http://schemas.microsoft.com/office/powerpoint/2010/main" val="317403438"/>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BA88-2FED-30B4-D56E-E6F8FD87A7C4}"/>
              </a:ext>
            </a:extLst>
          </p:cNvPr>
          <p:cNvSpPr>
            <a:spLocks noGrp="1"/>
          </p:cNvSpPr>
          <p:nvPr>
            <p:ph type="title"/>
          </p:nvPr>
        </p:nvSpPr>
        <p:spPr>
          <a:xfrm>
            <a:off x="2269009" y="-123567"/>
            <a:ext cx="7653982" cy="821724"/>
          </a:xfrm>
        </p:spPr>
        <p:txBody>
          <a:bodyPr>
            <a:noAutofit/>
          </a:bodyPr>
          <a:lstStyle/>
          <a:p>
            <a:r>
              <a:rPr lang="en-US" sz="3200" b="1" i="0" dirty="0">
                <a:effectLst/>
                <a:latin typeface="Söhne"/>
              </a:rPr>
              <a:t>Security Framework for SQL Database</a:t>
            </a:r>
            <a:endParaRPr lang="en-IN" sz="3200" dirty="0"/>
          </a:p>
        </p:txBody>
      </p:sp>
      <p:sp>
        <p:nvSpPr>
          <p:cNvPr id="4" name="Text Placeholder 3">
            <a:extLst>
              <a:ext uri="{FF2B5EF4-FFF2-40B4-BE49-F238E27FC236}">
                <a16:creationId xmlns:a16="http://schemas.microsoft.com/office/drawing/2014/main" id="{C088B09C-9CB4-76EE-101C-9E88352AD63F}"/>
              </a:ext>
            </a:extLst>
          </p:cNvPr>
          <p:cNvSpPr>
            <a:spLocks noGrp="1"/>
          </p:cNvSpPr>
          <p:nvPr>
            <p:ph type="body" sz="half" idx="2"/>
          </p:nvPr>
        </p:nvSpPr>
        <p:spPr>
          <a:xfrm>
            <a:off x="624016" y="834080"/>
            <a:ext cx="10978979" cy="5455509"/>
          </a:xfrm>
        </p:spPr>
        <p:txBody>
          <a:bodyPr>
            <a:noAutofit/>
          </a:bodyPr>
          <a:lstStyle/>
          <a:p>
            <a:pPr marL="342900" indent="-342900" algn="just">
              <a:buFont typeface="Arial" panose="020B0604020202020204" pitchFamily="34" charset="0"/>
              <a:buChar char="•"/>
            </a:pPr>
            <a:r>
              <a:rPr lang="en-US" sz="2400" b="0" i="0" dirty="0">
                <a:effectLst/>
                <a:latin typeface="Google Sans"/>
              </a:rPr>
              <a:t>Implement fine-grained access control using IAM (Identity and Access Management) for precise permission management.</a:t>
            </a:r>
          </a:p>
          <a:p>
            <a:pPr marL="342900" indent="-342900" algn="just">
              <a:buFont typeface="Arial" panose="020B0604020202020204" pitchFamily="34" charset="0"/>
              <a:buChar char="•"/>
            </a:pPr>
            <a:r>
              <a:rPr lang="en-US" sz="2400" b="0" i="0" dirty="0">
                <a:effectLst/>
                <a:latin typeface="Google Sans"/>
              </a:rPr>
              <a:t>Ensure data encryption at rest and in transit using AWS Key Management Service (KMS) and SSL/TLS protocols.</a:t>
            </a:r>
          </a:p>
          <a:p>
            <a:pPr marL="342900" indent="-342900" algn="just">
              <a:buFont typeface="Arial" panose="020B0604020202020204" pitchFamily="34" charset="0"/>
              <a:buChar char="•"/>
            </a:pPr>
            <a:r>
              <a:rPr lang="en-US" sz="2400" b="0" i="0" dirty="0">
                <a:effectLst/>
                <a:latin typeface="Google Sans"/>
              </a:rPr>
              <a:t>Deploy intrusion detection systems and auditing with AWS services such as Amazon Guard Duty and AWS CloudTrail.</a:t>
            </a:r>
          </a:p>
          <a:p>
            <a:pPr marL="342900" indent="-342900" algn="just">
              <a:buFont typeface="Arial" panose="020B0604020202020204" pitchFamily="34" charset="0"/>
              <a:buChar char="•"/>
            </a:pPr>
            <a:r>
              <a:rPr lang="en-US" sz="2400" b="0" i="0" dirty="0">
                <a:effectLst/>
                <a:latin typeface="Google Sans"/>
              </a:rPr>
              <a:t>IAM enables granular control over database access, reducing the risk of unauthorized data exposure.</a:t>
            </a:r>
          </a:p>
          <a:p>
            <a:pPr marL="342900" indent="-342900" algn="just">
              <a:buFont typeface="Arial" panose="020B0604020202020204" pitchFamily="34" charset="0"/>
              <a:buChar char="•"/>
            </a:pPr>
            <a:r>
              <a:rPr lang="en-US" sz="2400" b="0" i="0" dirty="0">
                <a:effectLst/>
                <a:latin typeface="Google Sans"/>
              </a:rPr>
              <a:t>Encryption at rest and in transit secures data from unauthorized access both in storage and during transmission.</a:t>
            </a:r>
          </a:p>
          <a:p>
            <a:pPr marL="342900" indent="-342900" algn="just">
              <a:buFont typeface="Arial" panose="020B0604020202020204" pitchFamily="34" charset="0"/>
              <a:buChar char="•"/>
            </a:pPr>
            <a:r>
              <a:rPr lang="en-US" sz="2400" b="0" i="0" dirty="0">
                <a:effectLst/>
                <a:latin typeface="Google Sans"/>
              </a:rPr>
              <a:t>Intrusion detection systems and auditing provide real-time monitoring and logging of database activities, enhancing security posture and compliance adherence.</a:t>
            </a:r>
          </a:p>
        </p:txBody>
      </p:sp>
    </p:spTree>
    <p:extLst>
      <p:ext uri="{BB962C8B-B14F-4D97-AF65-F5344CB8AC3E}">
        <p14:creationId xmlns:p14="http://schemas.microsoft.com/office/powerpoint/2010/main" val="3211478965"/>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3CCA-4FD7-8D87-C498-93F2D8D819A3}"/>
              </a:ext>
            </a:extLst>
          </p:cNvPr>
          <p:cNvSpPr>
            <a:spLocks noGrp="1"/>
          </p:cNvSpPr>
          <p:nvPr>
            <p:ph type="title"/>
          </p:nvPr>
        </p:nvSpPr>
        <p:spPr>
          <a:xfrm>
            <a:off x="3218405" y="0"/>
            <a:ext cx="5755189" cy="838200"/>
          </a:xfrm>
        </p:spPr>
        <p:txBody>
          <a:bodyPr>
            <a:normAutofit/>
          </a:bodyPr>
          <a:lstStyle/>
          <a:p>
            <a:pPr algn="ctr"/>
            <a:r>
              <a:rPr lang="en-IN" sz="3200" b="1" i="0" dirty="0">
                <a:effectLst/>
                <a:latin typeface="Google Sans"/>
              </a:rPr>
              <a:t>Disaster Recovery Strategies</a:t>
            </a:r>
            <a:endParaRPr lang="en-IN" sz="3200" dirty="0">
              <a:latin typeface="Google Sans"/>
            </a:endParaRPr>
          </a:p>
        </p:txBody>
      </p:sp>
      <p:sp>
        <p:nvSpPr>
          <p:cNvPr id="4" name="Text Placeholder 3">
            <a:extLst>
              <a:ext uri="{FF2B5EF4-FFF2-40B4-BE49-F238E27FC236}">
                <a16:creationId xmlns:a16="http://schemas.microsoft.com/office/drawing/2014/main" id="{E6001F35-8A7F-B79D-01F9-77F0325C5ADA}"/>
              </a:ext>
            </a:extLst>
          </p:cNvPr>
          <p:cNvSpPr>
            <a:spLocks noGrp="1"/>
          </p:cNvSpPr>
          <p:nvPr>
            <p:ph type="body" sz="half" idx="2"/>
          </p:nvPr>
        </p:nvSpPr>
        <p:spPr>
          <a:xfrm>
            <a:off x="715317" y="937848"/>
            <a:ext cx="11060672" cy="5104606"/>
          </a:xfrm>
        </p:spPr>
        <p:txBody>
          <a:bodyPr>
            <a:noAutofit/>
          </a:bodyPr>
          <a:lstStyle/>
          <a:p>
            <a:pPr algn="just"/>
            <a:r>
              <a:rPr lang="en-US" sz="2400" b="0" i="0" dirty="0">
                <a:effectLst/>
                <a:latin typeface="Google Sans"/>
              </a:rPr>
              <a:t>AWS provides several options for implementing robust disaster recovery strategies</a:t>
            </a:r>
          </a:p>
          <a:p>
            <a:pPr marL="342900" indent="-342900" algn="just">
              <a:buFont typeface="Arial" panose="020B0604020202020204" pitchFamily="34" charset="0"/>
              <a:buChar char="•"/>
            </a:pPr>
            <a:r>
              <a:rPr lang="en-IN" sz="2400" b="1" i="0" dirty="0">
                <a:effectLst/>
                <a:latin typeface="Google Sans"/>
              </a:rPr>
              <a:t>Cross-Region Replication- </a:t>
            </a:r>
            <a:r>
              <a:rPr lang="en-US" sz="2400" b="0" i="0" dirty="0">
                <a:effectLst/>
                <a:latin typeface="Google Sans"/>
              </a:rPr>
              <a:t>Replicating databases across different AWS regions using services like Amazon RDS Multi-AZ, Aurora Global Database, or manual replication setups provides redundancy and enables failover to a secondary region in case of a regional outage.</a:t>
            </a:r>
            <a:endParaRPr lang="en-US" sz="2400" dirty="0">
              <a:latin typeface="Google Sans"/>
            </a:endParaRPr>
          </a:p>
          <a:p>
            <a:pPr marL="342900" indent="-342900" algn="just">
              <a:buFont typeface="Arial" panose="020B0604020202020204" pitchFamily="34" charset="0"/>
              <a:buChar char="•"/>
            </a:pPr>
            <a:r>
              <a:rPr lang="en-IN" sz="2400" b="1" i="0" dirty="0">
                <a:effectLst/>
                <a:latin typeface="Google Sans"/>
              </a:rPr>
              <a:t>Automated Backups and Snapshots- </a:t>
            </a:r>
            <a:r>
              <a:rPr lang="en-US" sz="2400" b="0" i="0" dirty="0">
                <a:effectLst/>
                <a:latin typeface="Google Sans"/>
              </a:rPr>
              <a:t>AWS services like Amazon RDS and Amazon Aurora offer automated backup and snapshot functionalities. Regularly backing up databases and storing snapshots in different regions or accounts ensures data durability and facilitates quick recovery.</a:t>
            </a:r>
            <a:endParaRPr lang="en-US" sz="2400" b="1" i="0" dirty="0">
              <a:effectLst/>
              <a:latin typeface="Google Sans"/>
            </a:endParaRPr>
          </a:p>
          <a:p>
            <a:pPr marL="342900" indent="-342900" algn="just">
              <a:buFont typeface="Arial" panose="020B0604020202020204" pitchFamily="34" charset="0"/>
              <a:buChar char="•"/>
            </a:pPr>
            <a:r>
              <a:rPr lang="en-IN" sz="2400" b="1" i="0" dirty="0">
                <a:effectLst/>
                <a:latin typeface="Google Sans"/>
              </a:rPr>
              <a:t>Backup and Restore Procedures- </a:t>
            </a:r>
            <a:r>
              <a:rPr lang="en-US" sz="2400" b="0" i="0" dirty="0">
                <a:effectLst/>
                <a:latin typeface="Google Sans"/>
              </a:rPr>
              <a:t>Implementing backup and restore procedures, including regular testing of backups and disaster recovery plans, is crucial for mitigating risks associated with data loss and ensuring business continuity.</a:t>
            </a:r>
            <a:endParaRPr lang="en-IN" sz="2400" dirty="0">
              <a:latin typeface="Google Sans"/>
            </a:endParaRPr>
          </a:p>
        </p:txBody>
      </p:sp>
    </p:spTree>
    <p:extLst>
      <p:ext uri="{BB962C8B-B14F-4D97-AF65-F5344CB8AC3E}">
        <p14:creationId xmlns:p14="http://schemas.microsoft.com/office/powerpoint/2010/main" val="739818670"/>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FFB-15F9-B029-7860-D5C1450D612D}"/>
              </a:ext>
            </a:extLst>
          </p:cNvPr>
          <p:cNvSpPr>
            <a:spLocks noGrp="1"/>
          </p:cNvSpPr>
          <p:nvPr>
            <p:ph type="title"/>
          </p:nvPr>
        </p:nvSpPr>
        <p:spPr>
          <a:xfrm>
            <a:off x="3013673" y="234779"/>
            <a:ext cx="6164653" cy="586946"/>
          </a:xfrm>
        </p:spPr>
        <p:txBody>
          <a:bodyPr>
            <a:normAutofit/>
          </a:bodyPr>
          <a:lstStyle/>
          <a:p>
            <a:r>
              <a:rPr lang="en-US" sz="3200" b="1" i="0" dirty="0">
                <a:effectLst/>
                <a:latin typeface="Google Sans"/>
              </a:rPr>
              <a:t>Cost Analysis of SQL Databases</a:t>
            </a:r>
            <a:endParaRPr lang="en-IN" sz="3200" dirty="0">
              <a:latin typeface="Google Sans"/>
            </a:endParaRPr>
          </a:p>
        </p:txBody>
      </p:sp>
      <p:sp>
        <p:nvSpPr>
          <p:cNvPr id="4" name="Text Placeholder 3">
            <a:extLst>
              <a:ext uri="{FF2B5EF4-FFF2-40B4-BE49-F238E27FC236}">
                <a16:creationId xmlns:a16="http://schemas.microsoft.com/office/drawing/2014/main" id="{2652F55D-D27E-58A7-7A07-15B1F96E5BC5}"/>
              </a:ext>
            </a:extLst>
          </p:cNvPr>
          <p:cNvSpPr>
            <a:spLocks noGrp="1"/>
          </p:cNvSpPr>
          <p:nvPr>
            <p:ph type="body" sz="half" idx="2"/>
          </p:nvPr>
        </p:nvSpPr>
        <p:spPr>
          <a:xfrm>
            <a:off x="636373" y="932934"/>
            <a:ext cx="9817443" cy="3947985"/>
          </a:xfrm>
        </p:spPr>
        <p:txBody>
          <a:bodyPr>
            <a:noAutofit/>
          </a:bodyPr>
          <a:lstStyle/>
          <a:p>
            <a:pPr marL="342900" indent="-342900" algn="just">
              <a:buFont typeface="Arial" panose="020B0604020202020204" pitchFamily="34" charset="0"/>
              <a:buChar char="•"/>
            </a:pPr>
            <a:r>
              <a:rPr lang="en-US" sz="2400" b="0" i="0" dirty="0">
                <a:effectLst/>
                <a:latin typeface="Google Sans"/>
              </a:rPr>
              <a:t>Breakdown of cost factors: Instance types, storage, data transfer, and scalability.</a:t>
            </a:r>
          </a:p>
          <a:p>
            <a:pPr marL="342900" indent="-342900" algn="just">
              <a:buFont typeface="Arial" panose="020B0604020202020204" pitchFamily="34" charset="0"/>
              <a:buChar char="•"/>
            </a:pPr>
            <a:r>
              <a:rPr lang="en-US" sz="2400" b="0" i="0" dirty="0">
                <a:effectLst/>
                <a:latin typeface="Google Sans"/>
              </a:rPr>
              <a:t>Recommendations for optimization:</a:t>
            </a:r>
          </a:p>
          <a:p>
            <a:pPr marL="800100" lvl="1" indent="-342900" algn="just">
              <a:buFont typeface="Arial" panose="020B0604020202020204" pitchFamily="34" charset="0"/>
              <a:buChar char="•"/>
            </a:pPr>
            <a:r>
              <a:rPr lang="en-US" sz="2400" b="0" i="0" dirty="0">
                <a:effectLst/>
                <a:latin typeface="Google Sans"/>
              </a:rPr>
              <a:t>Choose instance types based on workload and performance needs.</a:t>
            </a:r>
          </a:p>
          <a:p>
            <a:pPr marL="800100" lvl="1" indent="-342900" algn="just">
              <a:buFont typeface="Arial" panose="020B0604020202020204" pitchFamily="34" charset="0"/>
              <a:buChar char="•"/>
            </a:pPr>
            <a:r>
              <a:rPr lang="en-US" sz="2400" b="0" i="0" dirty="0">
                <a:effectLst/>
                <a:latin typeface="Google Sans"/>
              </a:rPr>
              <a:t>Utilize reserved instances for cost savings on predictable workloads.</a:t>
            </a:r>
          </a:p>
          <a:p>
            <a:pPr marL="800100" lvl="1" indent="-342900" algn="just">
              <a:buFont typeface="Arial" panose="020B0604020202020204" pitchFamily="34" charset="0"/>
              <a:buChar char="•"/>
            </a:pPr>
            <a:r>
              <a:rPr lang="en-US" sz="2400" b="0" i="0" dirty="0">
                <a:effectLst/>
                <a:latin typeface="Google Sans"/>
              </a:rPr>
              <a:t>Implement data lifecycle policies for storage cost management.</a:t>
            </a:r>
          </a:p>
          <a:p>
            <a:pPr marL="800100" lvl="1" indent="-342900" algn="just">
              <a:buFont typeface="Arial" panose="020B0604020202020204" pitchFamily="34" charset="0"/>
              <a:buChar char="•"/>
            </a:pPr>
            <a:r>
              <a:rPr lang="en-US" sz="2400" b="0" i="0" dirty="0">
                <a:effectLst/>
                <a:latin typeface="Google Sans"/>
              </a:rPr>
              <a:t>Monitor and adjust instance sizes based on performance metrics.</a:t>
            </a:r>
          </a:p>
          <a:p>
            <a:pPr marL="800100" lvl="1" indent="-342900" algn="just">
              <a:buFont typeface="Arial" panose="020B0604020202020204" pitchFamily="34" charset="0"/>
              <a:buChar char="•"/>
            </a:pPr>
            <a:r>
              <a:rPr lang="en-US" sz="2400" b="0" i="0" dirty="0">
                <a:effectLst/>
                <a:latin typeface="Google Sans"/>
              </a:rPr>
              <a:t>Use scaling policies for dynamic capacity adjustments.</a:t>
            </a:r>
          </a:p>
        </p:txBody>
      </p:sp>
    </p:spTree>
    <p:extLst>
      <p:ext uri="{BB962C8B-B14F-4D97-AF65-F5344CB8AC3E}">
        <p14:creationId xmlns:p14="http://schemas.microsoft.com/office/powerpoint/2010/main" val="2259123788"/>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5EA5-75A5-1119-0A0B-28C75AE98A48}"/>
              </a:ext>
            </a:extLst>
          </p:cNvPr>
          <p:cNvSpPr>
            <a:spLocks noGrp="1"/>
          </p:cNvSpPr>
          <p:nvPr>
            <p:ph type="title"/>
          </p:nvPr>
        </p:nvSpPr>
        <p:spPr>
          <a:xfrm>
            <a:off x="4702775" y="123568"/>
            <a:ext cx="2786449" cy="630194"/>
          </a:xfrm>
        </p:spPr>
        <p:txBody>
          <a:bodyPr>
            <a:normAutofit/>
          </a:bodyPr>
          <a:lstStyle/>
          <a:p>
            <a:pPr algn="ctr"/>
            <a:r>
              <a:rPr lang="en-US" sz="3200" b="1" dirty="0">
                <a:latin typeface="Google Sans"/>
              </a:rPr>
              <a:t>Conclusion</a:t>
            </a:r>
            <a:endParaRPr lang="en-IN" sz="3200" b="1" dirty="0">
              <a:latin typeface="Google Sans"/>
            </a:endParaRPr>
          </a:p>
        </p:txBody>
      </p:sp>
      <p:sp>
        <p:nvSpPr>
          <p:cNvPr id="4" name="Text Placeholder 3">
            <a:extLst>
              <a:ext uri="{FF2B5EF4-FFF2-40B4-BE49-F238E27FC236}">
                <a16:creationId xmlns:a16="http://schemas.microsoft.com/office/drawing/2014/main" id="{9A51D8EE-CC95-5BF4-93CB-B1F25B0FAB4F}"/>
              </a:ext>
            </a:extLst>
          </p:cNvPr>
          <p:cNvSpPr>
            <a:spLocks noGrp="1"/>
          </p:cNvSpPr>
          <p:nvPr>
            <p:ph type="body" sz="half" idx="2"/>
          </p:nvPr>
        </p:nvSpPr>
        <p:spPr>
          <a:xfrm>
            <a:off x="685800" y="858793"/>
            <a:ext cx="10820400" cy="4046839"/>
          </a:xfrm>
        </p:spPr>
        <p:txBody>
          <a:bodyPr>
            <a:noAutofit/>
          </a:bodyPr>
          <a:lstStyle/>
          <a:p>
            <a:pPr algn="just"/>
            <a:r>
              <a:rPr lang="en-US" sz="2400" b="0" i="0" dirty="0">
                <a:effectLst/>
                <a:latin typeface="Google Sans"/>
              </a:rPr>
              <a:t>A successful website deployment on AWS requires a balance of advanced functionality, robust security, cost optimization, and disaster recovery preparedness. Advanced features like user authentication and real-time updates enhance user experience, while strong security measures protect sensitive data. Cost optimization ensures efficiency without compromising performance. Additionally, having a robust disaster recovery plan in place, including regular backups, replication across multiple AWS regions, and automated failover mechanisms, is essential for minimizing downtime and data loss in the event of a catastrophic failure. Moving forward, ongoing monitoring, adaptation, and collaboration are key to sustained success in the evolving landscape of web development and cloud computing.</a:t>
            </a:r>
            <a:endParaRPr lang="en-IN" sz="2400" dirty="0">
              <a:latin typeface="Google Sans"/>
            </a:endParaRPr>
          </a:p>
        </p:txBody>
      </p:sp>
    </p:spTree>
    <p:extLst>
      <p:ext uri="{BB962C8B-B14F-4D97-AF65-F5344CB8AC3E}">
        <p14:creationId xmlns:p14="http://schemas.microsoft.com/office/powerpoint/2010/main" val="740989002"/>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B34-BE82-B76F-4A4F-7B0E3BC0973F}"/>
              </a:ext>
            </a:extLst>
          </p:cNvPr>
          <p:cNvSpPr>
            <a:spLocks noGrp="1"/>
          </p:cNvSpPr>
          <p:nvPr>
            <p:ph type="title"/>
          </p:nvPr>
        </p:nvSpPr>
        <p:spPr>
          <a:xfrm>
            <a:off x="3013673" y="2187145"/>
            <a:ext cx="6164653" cy="914399"/>
          </a:xfrm>
        </p:spPr>
        <p:txBody>
          <a:bodyPr>
            <a:noAutofit/>
          </a:bodyPr>
          <a:lstStyle/>
          <a:p>
            <a:pPr algn="ctr"/>
            <a:r>
              <a:rPr lang="en-US" sz="6600" dirty="0">
                <a:latin typeface="Google Sans"/>
              </a:rPr>
              <a:t>Thankyou.</a:t>
            </a:r>
            <a:endParaRPr lang="en-IN" sz="6600" dirty="0">
              <a:latin typeface="Google Sans"/>
            </a:endParaRPr>
          </a:p>
        </p:txBody>
      </p:sp>
    </p:spTree>
    <p:extLst>
      <p:ext uri="{BB962C8B-B14F-4D97-AF65-F5344CB8AC3E}">
        <p14:creationId xmlns:p14="http://schemas.microsoft.com/office/powerpoint/2010/main" val="1752815898"/>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EB26-AC62-6D86-6345-168D4B2AFB00}"/>
              </a:ext>
            </a:extLst>
          </p:cNvPr>
          <p:cNvSpPr>
            <a:spLocks noGrp="1"/>
          </p:cNvSpPr>
          <p:nvPr>
            <p:ph type="title"/>
          </p:nvPr>
        </p:nvSpPr>
        <p:spPr>
          <a:xfrm>
            <a:off x="3236443" y="0"/>
            <a:ext cx="5554361" cy="790834"/>
          </a:xfrm>
        </p:spPr>
        <p:txBody>
          <a:bodyPr/>
          <a:lstStyle/>
          <a:p>
            <a:r>
              <a:rPr lang="en-US" b="1" dirty="0">
                <a:latin typeface="Google Sans"/>
              </a:rPr>
              <a:t>Dynamic Website on Aws</a:t>
            </a:r>
            <a:endParaRPr lang="en-IN" b="1" dirty="0">
              <a:latin typeface="Google Sans"/>
            </a:endParaRPr>
          </a:p>
        </p:txBody>
      </p:sp>
      <p:pic>
        <p:nvPicPr>
          <p:cNvPr id="5" name="Content Placeholder 4">
            <a:extLst>
              <a:ext uri="{FF2B5EF4-FFF2-40B4-BE49-F238E27FC236}">
                <a16:creationId xmlns:a16="http://schemas.microsoft.com/office/drawing/2014/main" id="{39E56D1A-DC55-5B4C-1E70-460B7511CF02}"/>
              </a:ext>
            </a:extLst>
          </p:cNvPr>
          <p:cNvPicPr>
            <a:picLocks noGrp="1" noChangeAspect="1"/>
          </p:cNvPicPr>
          <p:nvPr>
            <p:ph idx="1"/>
          </p:nvPr>
        </p:nvPicPr>
        <p:blipFill>
          <a:blip r:embed="rId2"/>
          <a:stretch>
            <a:fillRect/>
          </a:stretch>
        </p:blipFill>
        <p:spPr>
          <a:xfrm>
            <a:off x="5118285" y="1149180"/>
            <a:ext cx="6634521" cy="4077728"/>
          </a:xfrm>
        </p:spPr>
      </p:pic>
      <p:sp>
        <p:nvSpPr>
          <p:cNvPr id="6" name="Text Placeholder 3">
            <a:extLst>
              <a:ext uri="{FF2B5EF4-FFF2-40B4-BE49-F238E27FC236}">
                <a16:creationId xmlns:a16="http://schemas.microsoft.com/office/drawing/2014/main" id="{BB5222F7-B2EF-B073-CAE5-2AEA3092695C}"/>
              </a:ext>
            </a:extLst>
          </p:cNvPr>
          <p:cNvSpPr txBox="1">
            <a:spLocks/>
          </p:cNvSpPr>
          <p:nvPr/>
        </p:nvSpPr>
        <p:spPr>
          <a:xfrm>
            <a:off x="439194" y="1149180"/>
            <a:ext cx="4679091" cy="2879123"/>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IN" sz="2000" b="1" dirty="0">
                <a:latin typeface="Google Sans"/>
                <a:hlinkClick r:id="rId3">
                  <a:extLst>
                    <a:ext uri="{A12FA001-AC4F-418D-AE19-62706E023703}">
                      <ahyp:hlinkClr xmlns:ahyp="http://schemas.microsoft.com/office/drawing/2018/hyperlinkcolor" val="tx"/>
                    </a:ext>
                  </a:extLst>
                </a:hlinkClick>
              </a:rPr>
              <a:t>https://project3.raghavendiran.tech/</a:t>
            </a:r>
            <a:endParaRPr lang="en-IN" sz="2000" b="1" dirty="0">
              <a:latin typeface="Google Sans"/>
            </a:endParaRPr>
          </a:p>
          <a:p>
            <a:pPr algn="just"/>
            <a:r>
              <a:rPr lang="en-US" sz="2000" b="1" dirty="0">
                <a:latin typeface="Google Sans"/>
              </a:rPr>
              <a:t>The service we used to build.</a:t>
            </a:r>
          </a:p>
          <a:p>
            <a:pPr algn="just"/>
            <a:r>
              <a:rPr lang="en-US" sz="2000" dirty="0">
                <a:latin typeface="Google Sans"/>
              </a:rPr>
              <a:t>AWS RDS- MySQL</a:t>
            </a:r>
          </a:p>
          <a:p>
            <a:pPr algn="just"/>
            <a:r>
              <a:rPr lang="en-US" sz="2000" dirty="0">
                <a:latin typeface="Google Sans"/>
              </a:rPr>
              <a:t>EC2</a:t>
            </a:r>
          </a:p>
          <a:p>
            <a:pPr algn="just"/>
            <a:r>
              <a:rPr lang="en-US" sz="2000" dirty="0">
                <a:latin typeface="Google Sans"/>
              </a:rPr>
              <a:t>Frontend (react) &amp;</a:t>
            </a:r>
          </a:p>
          <a:p>
            <a:pPr algn="just"/>
            <a:r>
              <a:rPr lang="en-US" sz="2000" dirty="0">
                <a:latin typeface="Google Sans"/>
              </a:rPr>
              <a:t>Backend (python)</a:t>
            </a:r>
          </a:p>
        </p:txBody>
      </p:sp>
    </p:spTree>
    <p:extLst>
      <p:ext uri="{BB962C8B-B14F-4D97-AF65-F5344CB8AC3E}">
        <p14:creationId xmlns:p14="http://schemas.microsoft.com/office/powerpoint/2010/main" val="2151536730"/>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2BC2-F377-EDFC-46F5-73BC84BDF2DD}"/>
              </a:ext>
            </a:extLst>
          </p:cNvPr>
          <p:cNvSpPr>
            <a:spLocks noGrp="1"/>
          </p:cNvSpPr>
          <p:nvPr>
            <p:ph type="title"/>
          </p:nvPr>
        </p:nvSpPr>
        <p:spPr>
          <a:xfrm>
            <a:off x="3013673" y="135924"/>
            <a:ext cx="6164653" cy="624016"/>
          </a:xfrm>
        </p:spPr>
        <p:txBody>
          <a:bodyPr>
            <a:noAutofit/>
          </a:bodyPr>
          <a:lstStyle/>
          <a:p>
            <a:pPr algn="ctr"/>
            <a:r>
              <a:rPr lang="en-US" sz="4000" b="1" dirty="0">
                <a:latin typeface="Google Sans"/>
              </a:rPr>
              <a:t>Introduction</a:t>
            </a:r>
            <a:endParaRPr lang="en-IN" sz="4000" b="1" dirty="0">
              <a:latin typeface="Google Sans"/>
            </a:endParaRPr>
          </a:p>
        </p:txBody>
      </p:sp>
      <p:sp>
        <p:nvSpPr>
          <p:cNvPr id="4" name="Text Placeholder 3">
            <a:extLst>
              <a:ext uri="{FF2B5EF4-FFF2-40B4-BE49-F238E27FC236}">
                <a16:creationId xmlns:a16="http://schemas.microsoft.com/office/drawing/2014/main" id="{ED1F1EBD-2FBD-7AD0-AB41-250535B52CEA}"/>
              </a:ext>
            </a:extLst>
          </p:cNvPr>
          <p:cNvSpPr>
            <a:spLocks noGrp="1"/>
          </p:cNvSpPr>
          <p:nvPr>
            <p:ph type="body" sz="half" idx="2"/>
          </p:nvPr>
        </p:nvSpPr>
        <p:spPr>
          <a:xfrm>
            <a:off x="648730" y="759939"/>
            <a:ext cx="5327823" cy="5097165"/>
          </a:xfrm>
        </p:spPr>
        <p:txBody>
          <a:bodyPr>
            <a:normAutofit/>
          </a:bodyPr>
          <a:lstStyle/>
          <a:p>
            <a:r>
              <a:rPr lang="en-US" sz="2200" b="1" i="0" dirty="0">
                <a:effectLst/>
                <a:latin typeface="gilroy-bold"/>
              </a:rPr>
              <a:t>What is a Dynamic Website?</a:t>
            </a:r>
          </a:p>
          <a:p>
            <a:pPr algn="just" fontAlgn="ctr"/>
            <a:r>
              <a:rPr lang="en-US" sz="1900" b="0" i="0" dirty="0">
                <a:effectLst/>
                <a:latin typeface="Google Sans"/>
              </a:rPr>
              <a:t>A dynamic website is a website that changes as users interact with it. Dynamic websites can generate pages in real time, responding to characteristics such as screen size and device type.</a:t>
            </a:r>
          </a:p>
          <a:p>
            <a:pPr algn="just" fontAlgn="ctr"/>
            <a:endParaRPr lang="en-US" sz="2200" b="1" i="0" dirty="0">
              <a:effectLst/>
              <a:latin typeface="gilroy-bold"/>
            </a:endParaRPr>
          </a:p>
          <a:p>
            <a:pPr algn="just" fontAlgn="ctr"/>
            <a:r>
              <a:rPr lang="en-US" sz="2200" b="1" i="0" dirty="0">
                <a:effectLst/>
                <a:latin typeface="gilroy-bold"/>
              </a:rPr>
              <a:t>Importance of a Dynamic Website</a:t>
            </a:r>
          </a:p>
          <a:p>
            <a:pPr marL="342900" indent="-342900">
              <a:buFont typeface="Arial" panose="020B0604020202020204" pitchFamily="34" charset="0"/>
              <a:buChar char="•"/>
            </a:pPr>
            <a:r>
              <a:rPr lang="en-IN" sz="2000" b="0" i="0" dirty="0">
                <a:effectLst/>
                <a:latin typeface="Google Sans"/>
              </a:rPr>
              <a:t>User experience</a:t>
            </a:r>
          </a:p>
          <a:p>
            <a:pPr marL="342900" indent="-342900">
              <a:buFont typeface="Arial" panose="020B0604020202020204" pitchFamily="34" charset="0"/>
              <a:buChar char="•"/>
            </a:pPr>
            <a:r>
              <a:rPr lang="en-IN" sz="2000" b="0" i="0" dirty="0">
                <a:effectLst/>
                <a:latin typeface="Google Sans"/>
              </a:rPr>
              <a:t>Social media integration</a:t>
            </a:r>
          </a:p>
          <a:p>
            <a:pPr marL="342900" indent="-342900">
              <a:buFont typeface="Arial" panose="020B0604020202020204" pitchFamily="34" charset="0"/>
              <a:buChar char="•"/>
            </a:pPr>
            <a:r>
              <a:rPr lang="en-IN" sz="2000" b="0" i="0" dirty="0">
                <a:effectLst/>
                <a:latin typeface="Google Sans"/>
              </a:rPr>
              <a:t>Interactive</a:t>
            </a:r>
            <a:endParaRPr lang="en-US" sz="2000" b="1" dirty="0">
              <a:latin typeface="gilroy-bold"/>
            </a:endParaRPr>
          </a:p>
          <a:p>
            <a:pPr marL="342900" indent="-342900">
              <a:buFont typeface="Arial" panose="020B0604020202020204" pitchFamily="34" charset="0"/>
              <a:buChar char="•"/>
            </a:pPr>
            <a:r>
              <a:rPr lang="en-IN" sz="2000" b="0" i="0" dirty="0">
                <a:effectLst/>
                <a:latin typeface="Google Sans"/>
              </a:rPr>
              <a:t>Server-side programming</a:t>
            </a:r>
          </a:p>
          <a:p>
            <a:pPr marL="342900" indent="-342900">
              <a:buFont typeface="Arial" panose="020B0604020202020204" pitchFamily="34" charset="0"/>
              <a:buChar char="•"/>
            </a:pPr>
            <a:r>
              <a:rPr lang="en-IN" sz="2000" b="0" i="0" dirty="0">
                <a:effectLst/>
                <a:latin typeface="Google Sans"/>
              </a:rPr>
              <a:t>Easy to maintain</a:t>
            </a:r>
            <a:endParaRPr lang="en-IN" sz="2000" dirty="0"/>
          </a:p>
        </p:txBody>
      </p:sp>
      <p:cxnSp>
        <p:nvCxnSpPr>
          <p:cNvPr id="10" name="Straight Connector 9">
            <a:extLst>
              <a:ext uri="{FF2B5EF4-FFF2-40B4-BE49-F238E27FC236}">
                <a16:creationId xmlns:a16="http://schemas.microsoft.com/office/drawing/2014/main" id="{A05A5F04-9DAE-16F8-DB76-58C667C39194}"/>
              </a:ext>
            </a:extLst>
          </p:cNvPr>
          <p:cNvCxnSpPr>
            <a:cxnSpLocks/>
          </p:cNvCxnSpPr>
          <p:nvPr/>
        </p:nvCxnSpPr>
        <p:spPr>
          <a:xfrm>
            <a:off x="6093940" y="812455"/>
            <a:ext cx="2060" cy="5192929"/>
          </a:xfrm>
          <a:prstGeom prst="line">
            <a:avLst/>
          </a:prstGeom>
        </p:spPr>
        <p:style>
          <a:lnRef idx="1">
            <a:schemeClr val="dk1"/>
          </a:lnRef>
          <a:fillRef idx="0">
            <a:schemeClr val="dk1"/>
          </a:fillRef>
          <a:effectRef idx="0">
            <a:schemeClr val="dk1"/>
          </a:effectRef>
          <a:fontRef idx="minor">
            <a:schemeClr val="tx1"/>
          </a:fontRef>
        </p:style>
      </p:cxnSp>
      <p:sp>
        <p:nvSpPr>
          <p:cNvPr id="14" name="Text Placeholder 3">
            <a:extLst>
              <a:ext uri="{FF2B5EF4-FFF2-40B4-BE49-F238E27FC236}">
                <a16:creationId xmlns:a16="http://schemas.microsoft.com/office/drawing/2014/main" id="{D710EFFD-2907-B4D2-1F25-38DF77F6806C}"/>
              </a:ext>
            </a:extLst>
          </p:cNvPr>
          <p:cNvSpPr txBox="1">
            <a:spLocks/>
          </p:cNvSpPr>
          <p:nvPr/>
        </p:nvSpPr>
        <p:spPr>
          <a:xfrm>
            <a:off x="6215449" y="759940"/>
            <a:ext cx="5177479" cy="5097164"/>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n-US" sz="2200" b="1" dirty="0">
                <a:latin typeface="gilroy-bold"/>
              </a:rPr>
              <a:t>What is a SQL?</a:t>
            </a:r>
          </a:p>
          <a:p>
            <a:pPr algn="just" fontAlgn="ctr"/>
            <a:r>
              <a:rPr lang="en-US" sz="1900" b="0" i="0" dirty="0">
                <a:effectLst/>
                <a:latin typeface="Google Sans"/>
              </a:rPr>
              <a:t>Structured Query Language (SQL) is a programming language that can communicate with databases. It is used to create, define, implement, access, maintain, and manipulate databases. </a:t>
            </a:r>
          </a:p>
          <a:p>
            <a:pPr algn="just" fontAlgn="ctr"/>
            <a:br>
              <a:rPr lang="en-US" sz="2000" b="0" i="0" dirty="0">
                <a:solidFill>
                  <a:srgbClr val="001C3B"/>
                </a:solidFill>
                <a:effectLst/>
                <a:latin typeface="Google Sans"/>
              </a:rPr>
            </a:br>
            <a:r>
              <a:rPr lang="en-US" sz="2200" b="1" dirty="0">
                <a:latin typeface="gilroy-bold"/>
              </a:rPr>
              <a:t>Importance of a SQL</a:t>
            </a:r>
          </a:p>
          <a:p>
            <a:pPr marL="342900" indent="-342900" algn="l">
              <a:buFont typeface="Arial" panose="020B0604020202020204" pitchFamily="34" charset="0"/>
              <a:buChar char="•"/>
            </a:pPr>
            <a:r>
              <a:rPr lang="en-US" sz="2000" b="0" i="0" dirty="0">
                <a:effectLst/>
                <a:latin typeface="Google Sans"/>
              </a:rPr>
              <a:t>Data manipulation</a:t>
            </a:r>
          </a:p>
          <a:p>
            <a:pPr marL="342900" indent="-342900" algn="l">
              <a:buFont typeface="Arial" panose="020B0604020202020204" pitchFamily="34" charset="0"/>
              <a:buChar char="•"/>
            </a:pPr>
            <a:r>
              <a:rPr lang="en-US" sz="2000" b="0" i="0" dirty="0">
                <a:effectLst/>
                <a:latin typeface="Google Sans"/>
              </a:rPr>
              <a:t>Create and manage databases</a:t>
            </a:r>
          </a:p>
          <a:p>
            <a:pPr marL="342900" indent="-342900" algn="l">
              <a:buFont typeface="Arial" panose="020B0604020202020204" pitchFamily="34" charset="0"/>
              <a:buChar char="•"/>
            </a:pPr>
            <a:r>
              <a:rPr lang="en-US" sz="2000" b="0" i="0" dirty="0">
                <a:effectLst/>
                <a:latin typeface="Google Sans"/>
              </a:rPr>
              <a:t>It helps handle structured data</a:t>
            </a:r>
          </a:p>
          <a:p>
            <a:pPr marL="342900" indent="-342900" algn="l">
              <a:buFont typeface="Arial" panose="020B0604020202020204" pitchFamily="34" charset="0"/>
              <a:buChar char="•"/>
            </a:pPr>
            <a:r>
              <a:rPr lang="en-US" sz="2000" b="0" i="0" dirty="0">
                <a:effectLst/>
                <a:latin typeface="Google Sans"/>
              </a:rPr>
              <a:t>SQL is highly accessible</a:t>
            </a:r>
          </a:p>
          <a:p>
            <a:pPr marL="342900" indent="-342900" algn="l">
              <a:buFont typeface="Arial" panose="020B0604020202020204" pitchFamily="34" charset="0"/>
              <a:buChar char="•"/>
            </a:pPr>
            <a:r>
              <a:rPr lang="en-US" sz="2000" b="0" i="0" dirty="0">
                <a:effectLst/>
                <a:latin typeface="Google Sans"/>
              </a:rPr>
              <a:t>Create a table</a:t>
            </a:r>
          </a:p>
          <a:p>
            <a:pPr marL="342900" indent="-342900" algn="l">
              <a:buFont typeface="Arial" panose="020B0604020202020204" pitchFamily="34" charset="0"/>
              <a:buChar char="•"/>
            </a:pPr>
            <a:r>
              <a:rPr lang="en-US" sz="2000" b="0" i="0" dirty="0">
                <a:effectLst/>
                <a:latin typeface="Google Sans"/>
              </a:rPr>
              <a:t>Retrieve data</a:t>
            </a:r>
          </a:p>
        </p:txBody>
      </p:sp>
    </p:spTree>
    <p:extLst>
      <p:ext uri="{BB962C8B-B14F-4D97-AF65-F5344CB8AC3E}">
        <p14:creationId xmlns:p14="http://schemas.microsoft.com/office/powerpoint/2010/main" val="2101587115"/>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362C-1D91-A72B-5788-B0E3D1FB73FB}"/>
              </a:ext>
            </a:extLst>
          </p:cNvPr>
          <p:cNvSpPr>
            <a:spLocks noGrp="1"/>
          </p:cNvSpPr>
          <p:nvPr>
            <p:ph type="title"/>
          </p:nvPr>
        </p:nvSpPr>
        <p:spPr>
          <a:xfrm>
            <a:off x="961767" y="37070"/>
            <a:ext cx="10268465" cy="1538415"/>
          </a:xfrm>
        </p:spPr>
        <p:txBody>
          <a:bodyPr>
            <a:noAutofit/>
          </a:bodyPr>
          <a:lstStyle/>
          <a:p>
            <a:pPr algn="ctr"/>
            <a:r>
              <a:rPr lang="en-US" sz="3200" b="1" i="0" dirty="0">
                <a:effectLst/>
                <a:latin typeface="Google Sans"/>
              </a:rPr>
              <a:t>project objectives and scope </a:t>
            </a:r>
            <a:br>
              <a:rPr lang="en-US" sz="3200" b="1" i="0" dirty="0">
                <a:effectLst/>
                <a:latin typeface="Google Sans"/>
              </a:rPr>
            </a:br>
            <a:r>
              <a:rPr lang="en-US" sz="3200" b="1" i="0" dirty="0">
                <a:effectLst/>
                <a:latin typeface="Google Sans"/>
              </a:rPr>
              <a:t>for the dynamic website on AWS using an SQL database</a:t>
            </a:r>
            <a:endParaRPr lang="en-IN" sz="3200" b="1" dirty="0">
              <a:latin typeface="Google Sans"/>
            </a:endParaRPr>
          </a:p>
        </p:txBody>
      </p:sp>
      <p:sp>
        <p:nvSpPr>
          <p:cNvPr id="4" name="Text Placeholder 3">
            <a:extLst>
              <a:ext uri="{FF2B5EF4-FFF2-40B4-BE49-F238E27FC236}">
                <a16:creationId xmlns:a16="http://schemas.microsoft.com/office/drawing/2014/main" id="{1E2A2A6A-3BB1-B80E-C904-A9301B989DB1}"/>
              </a:ext>
            </a:extLst>
          </p:cNvPr>
          <p:cNvSpPr>
            <a:spLocks noGrp="1"/>
          </p:cNvSpPr>
          <p:nvPr>
            <p:ph type="body" sz="half" idx="2"/>
          </p:nvPr>
        </p:nvSpPr>
        <p:spPr>
          <a:xfrm>
            <a:off x="961768" y="1745657"/>
            <a:ext cx="3202460" cy="2619102"/>
          </a:xfrm>
        </p:spPr>
        <p:txBody>
          <a:bodyPr>
            <a:normAutofit/>
          </a:bodyPr>
          <a:lstStyle/>
          <a:p>
            <a:r>
              <a:rPr lang="en-IN" sz="2000" b="1" i="0" dirty="0">
                <a:effectLst/>
                <a:latin typeface="Google Sans"/>
              </a:rPr>
              <a:t>Project Objectives:</a:t>
            </a:r>
          </a:p>
          <a:p>
            <a:r>
              <a:rPr lang="en-IN" sz="2000" i="0" dirty="0">
                <a:effectLst/>
                <a:latin typeface="Google Sans"/>
              </a:rPr>
              <a:t>Create a Dynamic Website</a:t>
            </a:r>
            <a:endParaRPr lang="en-IN" sz="2000" dirty="0">
              <a:latin typeface="Google Sans"/>
            </a:endParaRPr>
          </a:p>
          <a:p>
            <a:r>
              <a:rPr lang="en-IN" sz="2000" i="0" dirty="0">
                <a:effectLst/>
                <a:latin typeface="Google Sans"/>
              </a:rPr>
              <a:t>Utilize SQL Database</a:t>
            </a:r>
          </a:p>
          <a:p>
            <a:r>
              <a:rPr lang="en-IN" sz="2000" i="0" dirty="0">
                <a:effectLst/>
                <a:latin typeface="Google Sans"/>
              </a:rPr>
              <a:t>Ensure Security</a:t>
            </a:r>
            <a:endParaRPr lang="en-IN" sz="2000" dirty="0">
              <a:latin typeface="Google Sans"/>
            </a:endParaRPr>
          </a:p>
          <a:p>
            <a:r>
              <a:rPr lang="en-IN" sz="2000" i="0" dirty="0">
                <a:effectLst/>
                <a:latin typeface="Google Sans"/>
              </a:rPr>
              <a:t>Optimize Performance</a:t>
            </a:r>
          </a:p>
          <a:p>
            <a:r>
              <a:rPr lang="en-IN" sz="2000" i="0" dirty="0">
                <a:effectLst/>
                <a:latin typeface="Google Sans"/>
              </a:rPr>
              <a:t>Analyse Cost</a:t>
            </a:r>
            <a:endParaRPr lang="en-IN" sz="2000" dirty="0">
              <a:latin typeface="Google Sans"/>
            </a:endParaRPr>
          </a:p>
        </p:txBody>
      </p:sp>
      <p:sp>
        <p:nvSpPr>
          <p:cNvPr id="5" name="Text Placeholder 3">
            <a:extLst>
              <a:ext uri="{FF2B5EF4-FFF2-40B4-BE49-F238E27FC236}">
                <a16:creationId xmlns:a16="http://schemas.microsoft.com/office/drawing/2014/main" id="{F112788A-BF06-CCD3-A715-6A83A73610F7}"/>
              </a:ext>
            </a:extLst>
          </p:cNvPr>
          <p:cNvSpPr txBox="1">
            <a:spLocks/>
          </p:cNvSpPr>
          <p:nvPr/>
        </p:nvSpPr>
        <p:spPr>
          <a:xfrm>
            <a:off x="4702377" y="1745657"/>
            <a:ext cx="3202461" cy="2619102"/>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n-IN" sz="2000" b="1" i="0" dirty="0">
                <a:effectLst/>
                <a:latin typeface="Google Sans"/>
              </a:rPr>
              <a:t>Scope:</a:t>
            </a:r>
          </a:p>
          <a:p>
            <a:r>
              <a:rPr lang="en-IN" sz="2000" i="0" dirty="0">
                <a:effectLst/>
                <a:latin typeface="Google Sans"/>
              </a:rPr>
              <a:t>Website Development</a:t>
            </a:r>
            <a:endParaRPr lang="en-IN" sz="2000" dirty="0">
              <a:latin typeface="Google Sans"/>
            </a:endParaRPr>
          </a:p>
          <a:p>
            <a:r>
              <a:rPr lang="en-IN" sz="2000" i="0" dirty="0">
                <a:effectLst/>
                <a:latin typeface="Google Sans"/>
              </a:rPr>
              <a:t>Database Management</a:t>
            </a:r>
          </a:p>
          <a:p>
            <a:r>
              <a:rPr lang="en-IN" sz="2000" i="0" dirty="0">
                <a:effectLst/>
                <a:latin typeface="Google Sans"/>
              </a:rPr>
              <a:t>Security Framework</a:t>
            </a:r>
            <a:endParaRPr lang="en-IN" sz="2000" dirty="0">
              <a:latin typeface="Google Sans"/>
            </a:endParaRPr>
          </a:p>
          <a:p>
            <a:r>
              <a:rPr lang="en-IN" sz="2000" i="0" dirty="0">
                <a:effectLst/>
                <a:latin typeface="Google Sans"/>
              </a:rPr>
              <a:t>Advanced SQL Features</a:t>
            </a:r>
          </a:p>
          <a:p>
            <a:r>
              <a:rPr lang="en-IN" sz="2000" i="0" dirty="0">
                <a:effectLst/>
                <a:latin typeface="Google Sans"/>
              </a:rPr>
              <a:t>Cost Analysis</a:t>
            </a:r>
            <a:endParaRPr lang="en-IN" sz="2000" dirty="0">
              <a:latin typeface="Google Sans"/>
            </a:endParaRPr>
          </a:p>
        </p:txBody>
      </p:sp>
      <p:sp>
        <p:nvSpPr>
          <p:cNvPr id="6" name="Text Placeholder 3">
            <a:extLst>
              <a:ext uri="{FF2B5EF4-FFF2-40B4-BE49-F238E27FC236}">
                <a16:creationId xmlns:a16="http://schemas.microsoft.com/office/drawing/2014/main" id="{75EF2D93-A5BB-32FC-55E3-6836774EBFC5}"/>
              </a:ext>
            </a:extLst>
          </p:cNvPr>
          <p:cNvSpPr txBox="1">
            <a:spLocks/>
          </p:cNvSpPr>
          <p:nvPr/>
        </p:nvSpPr>
        <p:spPr>
          <a:xfrm>
            <a:off x="961766" y="4534931"/>
            <a:ext cx="10268465" cy="1075037"/>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n-US" sz="2000" b="0" i="0" dirty="0">
                <a:effectLst/>
                <a:latin typeface="Google Sans"/>
              </a:rPr>
              <a:t>The project aims to create a scalable, secure, and cost-effective solution for hosting a dynamic website with an SQL database on AWS.</a:t>
            </a:r>
            <a:endParaRPr lang="en-IN" sz="2000" dirty="0">
              <a:latin typeface="Google Sans"/>
            </a:endParaRPr>
          </a:p>
        </p:txBody>
      </p:sp>
      <p:sp>
        <p:nvSpPr>
          <p:cNvPr id="7" name="Text Placeholder 3">
            <a:extLst>
              <a:ext uri="{FF2B5EF4-FFF2-40B4-BE49-F238E27FC236}">
                <a16:creationId xmlns:a16="http://schemas.microsoft.com/office/drawing/2014/main" id="{03D71375-0680-3183-EDD9-A57D9293102B}"/>
              </a:ext>
            </a:extLst>
          </p:cNvPr>
          <p:cNvSpPr txBox="1">
            <a:spLocks/>
          </p:cNvSpPr>
          <p:nvPr/>
        </p:nvSpPr>
        <p:spPr>
          <a:xfrm>
            <a:off x="8252885" y="1745657"/>
            <a:ext cx="3202461" cy="2619102"/>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n-IN" sz="2000" b="1" i="0" dirty="0">
                <a:effectLst/>
                <a:latin typeface="Google Sans"/>
              </a:rPr>
              <a:t>Advantages of SQL:</a:t>
            </a:r>
          </a:p>
          <a:p>
            <a:r>
              <a:rPr lang="en-IN" sz="2000" i="0" dirty="0">
                <a:effectLst/>
                <a:latin typeface="Google Sans"/>
              </a:rPr>
              <a:t>Faster Query Processing</a:t>
            </a:r>
            <a:endParaRPr lang="en-IN" sz="2000" dirty="0">
              <a:latin typeface="Google Sans"/>
            </a:endParaRPr>
          </a:p>
          <a:p>
            <a:r>
              <a:rPr lang="en-IN" sz="2000" i="0" dirty="0">
                <a:effectLst/>
                <a:latin typeface="Google Sans"/>
              </a:rPr>
              <a:t>No Coding Skills</a:t>
            </a:r>
          </a:p>
          <a:p>
            <a:r>
              <a:rPr lang="en-IN" sz="2000" i="0" dirty="0">
                <a:effectLst/>
                <a:latin typeface="Google Sans"/>
              </a:rPr>
              <a:t>Scalability</a:t>
            </a:r>
            <a:endParaRPr lang="en-IN" sz="2000" dirty="0">
              <a:latin typeface="Google Sans"/>
            </a:endParaRPr>
          </a:p>
          <a:p>
            <a:r>
              <a:rPr lang="en-IN" sz="2000" i="0" dirty="0">
                <a:effectLst/>
                <a:latin typeface="Google Sans"/>
              </a:rPr>
              <a:t>Data Integrity</a:t>
            </a:r>
          </a:p>
          <a:p>
            <a:r>
              <a:rPr lang="en-IN" sz="2000" i="0" dirty="0">
                <a:effectLst/>
                <a:latin typeface="Google Sans"/>
              </a:rPr>
              <a:t>Backup and Recovery</a:t>
            </a:r>
          </a:p>
        </p:txBody>
      </p:sp>
    </p:spTree>
    <p:extLst>
      <p:ext uri="{BB962C8B-B14F-4D97-AF65-F5344CB8AC3E}">
        <p14:creationId xmlns:p14="http://schemas.microsoft.com/office/powerpoint/2010/main" val="3715124761"/>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4F48-C09F-EA9E-6EA1-BE9E45F679A5}"/>
              </a:ext>
            </a:extLst>
          </p:cNvPr>
          <p:cNvSpPr>
            <a:spLocks noGrp="1"/>
          </p:cNvSpPr>
          <p:nvPr>
            <p:ph type="title"/>
          </p:nvPr>
        </p:nvSpPr>
        <p:spPr>
          <a:xfrm>
            <a:off x="2223186" y="1"/>
            <a:ext cx="7745627" cy="722931"/>
          </a:xfrm>
        </p:spPr>
        <p:txBody>
          <a:bodyPr>
            <a:noAutofit/>
          </a:bodyPr>
          <a:lstStyle/>
          <a:p>
            <a:r>
              <a:rPr lang="en-US" sz="3200" b="1" dirty="0">
                <a:latin typeface="Google Sans"/>
              </a:rPr>
              <a:t>Traditional Web Hosting Architecture</a:t>
            </a:r>
            <a:endParaRPr lang="en-IN" sz="3200" b="1" dirty="0">
              <a:latin typeface="Google Sans"/>
            </a:endParaRPr>
          </a:p>
        </p:txBody>
      </p:sp>
      <p:sp>
        <p:nvSpPr>
          <p:cNvPr id="4" name="Text Placeholder 3">
            <a:extLst>
              <a:ext uri="{FF2B5EF4-FFF2-40B4-BE49-F238E27FC236}">
                <a16:creationId xmlns:a16="http://schemas.microsoft.com/office/drawing/2014/main" id="{5B51DF65-66FA-9C0D-AAFD-C2D7CC924D8D}"/>
              </a:ext>
            </a:extLst>
          </p:cNvPr>
          <p:cNvSpPr>
            <a:spLocks noGrp="1"/>
          </p:cNvSpPr>
          <p:nvPr>
            <p:ph type="body" sz="half" idx="2"/>
          </p:nvPr>
        </p:nvSpPr>
        <p:spPr>
          <a:xfrm>
            <a:off x="799118" y="945424"/>
            <a:ext cx="6781800" cy="4967152"/>
          </a:xfrm>
        </p:spPr>
        <p:txBody>
          <a:bodyPr>
            <a:noAutofit/>
          </a:bodyPr>
          <a:lstStyle/>
          <a:p>
            <a:pPr algn="just"/>
            <a:r>
              <a:rPr lang="en-IN" sz="2000" b="1" dirty="0">
                <a:latin typeface="Google Sans"/>
              </a:rPr>
              <a:t>Exterior Firewall- </a:t>
            </a:r>
            <a:r>
              <a:rPr lang="en-IN" sz="2000" dirty="0">
                <a:latin typeface="Google Sans"/>
              </a:rPr>
              <a:t>Hardware or software solution to open standard ports (80, 443)</a:t>
            </a:r>
          </a:p>
          <a:p>
            <a:pPr algn="just"/>
            <a:r>
              <a:rPr lang="en-IN" sz="2000" b="1" dirty="0">
                <a:latin typeface="Google Sans"/>
              </a:rPr>
              <a:t>Web Load Balancer- </a:t>
            </a:r>
            <a:r>
              <a:rPr lang="en-IN" sz="2000" dirty="0">
                <a:latin typeface="Google Sans"/>
              </a:rPr>
              <a:t>Hardware or software solution to distribute traffic over web servers</a:t>
            </a:r>
          </a:p>
          <a:p>
            <a:pPr algn="just"/>
            <a:r>
              <a:rPr lang="en-IN" sz="2000" b="1" dirty="0">
                <a:latin typeface="Google Sans"/>
              </a:rPr>
              <a:t>Web Server Tier- </a:t>
            </a:r>
            <a:r>
              <a:rPr lang="en-IN" sz="2000" dirty="0">
                <a:latin typeface="Google Sans"/>
              </a:rPr>
              <a:t>Fleet of web servers handling HTTP(S) requests</a:t>
            </a:r>
          </a:p>
          <a:p>
            <a:pPr algn="just"/>
            <a:r>
              <a:rPr lang="en-IN" sz="2000" b="1" dirty="0">
                <a:latin typeface="Google Sans"/>
              </a:rPr>
              <a:t>Interior Firewall- </a:t>
            </a:r>
            <a:r>
              <a:rPr lang="en-IN" sz="2000" dirty="0">
                <a:latin typeface="Google Sans"/>
              </a:rPr>
              <a:t>Limits access to application tied from web tier</a:t>
            </a:r>
          </a:p>
          <a:p>
            <a:pPr algn="just"/>
            <a:r>
              <a:rPr lang="en-IN" sz="2000" b="1" dirty="0">
                <a:latin typeface="Google Sans"/>
              </a:rPr>
              <a:t>App Load Balancer- </a:t>
            </a:r>
            <a:r>
              <a:rPr lang="en-IN" sz="2000" dirty="0">
                <a:latin typeface="Google Sans"/>
              </a:rPr>
              <a:t>Hardware or software solution to spread traffic over app servers</a:t>
            </a:r>
          </a:p>
          <a:p>
            <a:pPr algn="just"/>
            <a:r>
              <a:rPr lang="en-IN" sz="2000" b="1" dirty="0">
                <a:latin typeface="Google Sans"/>
              </a:rPr>
              <a:t>App Server Tier- </a:t>
            </a:r>
            <a:r>
              <a:rPr lang="en-IN" sz="2000" dirty="0">
                <a:latin typeface="Google Sans"/>
              </a:rPr>
              <a:t>Fleet of servers handling application- specific workloads</a:t>
            </a:r>
          </a:p>
          <a:p>
            <a:pPr algn="just"/>
            <a:r>
              <a:rPr lang="en-IN" sz="2000" b="1" dirty="0">
                <a:latin typeface="Google Sans"/>
              </a:rPr>
              <a:t>Data Tier- </a:t>
            </a:r>
            <a:r>
              <a:rPr lang="en-IN" sz="2000" dirty="0">
                <a:latin typeface="Google Sans"/>
              </a:rPr>
              <a:t>Database server machines with master and local running separately with network storage for static objects</a:t>
            </a:r>
          </a:p>
        </p:txBody>
      </p:sp>
      <p:pic>
        <p:nvPicPr>
          <p:cNvPr id="14" name="Picture 13">
            <a:extLst>
              <a:ext uri="{FF2B5EF4-FFF2-40B4-BE49-F238E27FC236}">
                <a16:creationId xmlns:a16="http://schemas.microsoft.com/office/drawing/2014/main" id="{772E0B4B-2E0B-4490-9AAE-27D31C611D91}"/>
              </a:ext>
            </a:extLst>
          </p:cNvPr>
          <p:cNvPicPr>
            <a:picLocks noChangeAspect="1"/>
          </p:cNvPicPr>
          <p:nvPr/>
        </p:nvPicPr>
        <p:blipFill>
          <a:blip r:embed="rId2"/>
          <a:stretch>
            <a:fillRect/>
          </a:stretch>
        </p:blipFill>
        <p:spPr>
          <a:xfrm>
            <a:off x="7580918" y="722932"/>
            <a:ext cx="4170359" cy="5412136"/>
          </a:xfrm>
          <a:prstGeom prst="rect">
            <a:avLst/>
          </a:prstGeom>
          <a:ln>
            <a:noFill/>
          </a:ln>
          <a:effectLst>
            <a:softEdge rad="112500"/>
          </a:effectLst>
        </p:spPr>
      </p:pic>
    </p:spTree>
    <p:extLst>
      <p:ext uri="{BB962C8B-B14F-4D97-AF65-F5344CB8AC3E}">
        <p14:creationId xmlns:p14="http://schemas.microsoft.com/office/powerpoint/2010/main" val="3995346803"/>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EC80-F39C-CD5E-0F99-A078D0A363AE}"/>
              </a:ext>
            </a:extLst>
          </p:cNvPr>
          <p:cNvSpPr>
            <a:spLocks noGrp="1"/>
          </p:cNvSpPr>
          <p:nvPr>
            <p:ph type="title"/>
          </p:nvPr>
        </p:nvSpPr>
        <p:spPr>
          <a:xfrm>
            <a:off x="685801" y="202857"/>
            <a:ext cx="5410199" cy="1141284"/>
          </a:xfrm>
        </p:spPr>
        <p:txBody>
          <a:bodyPr>
            <a:noAutofit/>
          </a:bodyPr>
          <a:lstStyle/>
          <a:p>
            <a:pPr algn="ctr"/>
            <a:r>
              <a:rPr lang="en-US" sz="3200" b="1" dirty="0">
                <a:latin typeface="Google Sans"/>
              </a:rPr>
              <a:t>High level</a:t>
            </a:r>
            <a:r>
              <a:rPr lang="en-US" sz="3200" b="1" i="0" u="none" strike="noStrike" baseline="0" dirty="0">
                <a:latin typeface="Google Sans"/>
              </a:rPr>
              <a:t> architecture Diagram for web hosting </a:t>
            </a:r>
            <a:endParaRPr lang="en-IN" sz="3200" dirty="0">
              <a:latin typeface="Google Sans"/>
            </a:endParaRPr>
          </a:p>
        </p:txBody>
      </p:sp>
      <p:sp>
        <p:nvSpPr>
          <p:cNvPr id="4" name="Text Placeholder 3">
            <a:extLst>
              <a:ext uri="{FF2B5EF4-FFF2-40B4-BE49-F238E27FC236}">
                <a16:creationId xmlns:a16="http://schemas.microsoft.com/office/drawing/2014/main" id="{5C056CD4-4ECA-7BB6-9488-8129DFA5CE89}"/>
              </a:ext>
            </a:extLst>
          </p:cNvPr>
          <p:cNvSpPr>
            <a:spLocks noGrp="1"/>
          </p:cNvSpPr>
          <p:nvPr>
            <p:ph type="body" sz="half" idx="2"/>
          </p:nvPr>
        </p:nvSpPr>
        <p:spPr>
          <a:xfrm>
            <a:off x="685801" y="1481438"/>
            <a:ext cx="5410199" cy="4857578"/>
          </a:xfrm>
        </p:spPr>
        <p:txBody>
          <a:bodyPr>
            <a:noAutofit/>
          </a:bodyPr>
          <a:lstStyle/>
          <a:p>
            <a:r>
              <a:rPr lang="en-US" dirty="0">
                <a:latin typeface="Google Sans"/>
              </a:rPr>
              <a:t>Using Various Services to Build a Scalable Structure </a:t>
            </a:r>
          </a:p>
          <a:p>
            <a:pPr marL="342900" indent="-342900">
              <a:buFont typeface="Arial" panose="020B0604020202020204" pitchFamily="34" charset="0"/>
              <a:buChar char="•"/>
            </a:pPr>
            <a:r>
              <a:rPr lang="en-US" b="1" i="0" u="none" strike="noStrike" baseline="0" dirty="0">
                <a:latin typeface="Google Sans"/>
              </a:rPr>
              <a:t>DNS services with Amazon Route 53 </a:t>
            </a:r>
            <a:endParaRPr lang="en-US"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Edge caching with Amazon CloudFront </a:t>
            </a:r>
            <a:endParaRPr lang="en-US"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Edge security for Amazon CloudFront with AWS WAF </a:t>
            </a:r>
            <a:endParaRPr lang="en-US"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Load balancing with Elastic Load Balancing (ELB) </a:t>
            </a:r>
            <a:endParaRPr lang="en-US"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DDoS protection with AWS Shield </a:t>
            </a:r>
            <a:endParaRPr lang="en-US" b="0" i="0" u="none" strike="noStrike" baseline="0" dirty="0">
              <a:latin typeface="Google Sans"/>
            </a:endParaRPr>
          </a:p>
          <a:p>
            <a:pPr marL="342900" indent="-342900">
              <a:buFont typeface="Arial" panose="020B0604020202020204" pitchFamily="34" charset="0"/>
              <a:buChar char="•"/>
            </a:pPr>
            <a:r>
              <a:rPr lang="en-IN" b="1" i="0" u="none" strike="noStrike" baseline="0" dirty="0">
                <a:latin typeface="Google Sans"/>
              </a:rPr>
              <a:t>Firewalls with security groups </a:t>
            </a:r>
          </a:p>
          <a:p>
            <a:pPr marL="342900" indent="-342900">
              <a:buFont typeface="Arial" panose="020B0604020202020204" pitchFamily="34" charset="0"/>
              <a:buChar char="•"/>
            </a:pPr>
            <a:r>
              <a:rPr lang="en-IN" b="1" i="0" u="none" strike="noStrike" baseline="0" dirty="0">
                <a:latin typeface="Google Sans"/>
              </a:rPr>
              <a:t>Caching</a:t>
            </a:r>
            <a:r>
              <a:rPr lang="en-IN" b="0" i="0" u="none" strike="noStrike" baseline="0" dirty="0">
                <a:latin typeface="Google Sans"/>
              </a:rPr>
              <a:t> with </a:t>
            </a:r>
            <a:r>
              <a:rPr lang="en-IN" b="1" i="0" u="none" strike="noStrike" baseline="0" dirty="0">
                <a:latin typeface="Google Sans"/>
              </a:rPr>
              <a:t>Amazon Elastic cache </a:t>
            </a:r>
            <a:endParaRPr lang="en-IN"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Managed database with Amazon Relational Database Service (Amazon RDS) </a:t>
            </a:r>
            <a:endParaRPr lang="en-US" b="0" i="0" u="none" strike="noStrike" baseline="0" dirty="0">
              <a:latin typeface="Google Sans"/>
            </a:endParaRPr>
          </a:p>
          <a:p>
            <a:pPr marL="342900" indent="-342900">
              <a:buFont typeface="Arial" panose="020B0604020202020204" pitchFamily="34" charset="0"/>
              <a:buChar char="•"/>
            </a:pPr>
            <a:r>
              <a:rPr lang="en-US" b="1" i="0" u="none" strike="noStrike" baseline="0" dirty="0">
                <a:latin typeface="Google Sans"/>
              </a:rPr>
              <a:t>Static storage and backups with Amazon Simple Storage Service (Amazon S3) </a:t>
            </a:r>
            <a:endParaRPr lang="en-US" b="0" i="0" u="none" strike="noStrike" baseline="0" dirty="0">
              <a:latin typeface="Google Sans"/>
            </a:endParaRPr>
          </a:p>
        </p:txBody>
      </p:sp>
      <p:pic>
        <p:nvPicPr>
          <p:cNvPr id="6" name="Picture 5">
            <a:extLst>
              <a:ext uri="{FF2B5EF4-FFF2-40B4-BE49-F238E27FC236}">
                <a16:creationId xmlns:a16="http://schemas.microsoft.com/office/drawing/2014/main" id="{04864860-303A-5053-5DCB-6DFA21091A5A}"/>
              </a:ext>
            </a:extLst>
          </p:cNvPr>
          <p:cNvPicPr>
            <a:picLocks noChangeAspect="1"/>
          </p:cNvPicPr>
          <p:nvPr/>
        </p:nvPicPr>
        <p:blipFill>
          <a:blip r:embed="rId2"/>
          <a:stretch>
            <a:fillRect/>
          </a:stretch>
        </p:blipFill>
        <p:spPr>
          <a:xfrm>
            <a:off x="6438080" y="190500"/>
            <a:ext cx="5410199" cy="6451600"/>
          </a:xfrm>
          <a:prstGeom prst="rect">
            <a:avLst/>
          </a:prstGeom>
        </p:spPr>
      </p:pic>
    </p:spTree>
    <p:extLst>
      <p:ext uri="{BB962C8B-B14F-4D97-AF65-F5344CB8AC3E}">
        <p14:creationId xmlns:p14="http://schemas.microsoft.com/office/powerpoint/2010/main" val="3493534538"/>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C319-3DC5-572E-16B7-8F46A7E19E04}"/>
              </a:ext>
            </a:extLst>
          </p:cNvPr>
          <p:cNvSpPr>
            <a:spLocks noGrp="1"/>
          </p:cNvSpPr>
          <p:nvPr>
            <p:ph type="title"/>
          </p:nvPr>
        </p:nvSpPr>
        <p:spPr>
          <a:xfrm>
            <a:off x="2364773" y="0"/>
            <a:ext cx="7462453" cy="691978"/>
          </a:xfrm>
        </p:spPr>
        <p:txBody>
          <a:bodyPr>
            <a:noAutofit/>
          </a:bodyPr>
          <a:lstStyle/>
          <a:p>
            <a:r>
              <a:rPr lang="en-US" sz="3200" b="1" i="0" dirty="0">
                <a:effectLst/>
                <a:latin typeface="Google Sans"/>
              </a:rPr>
              <a:t>Utilization of Advanced SQL Features</a:t>
            </a:r>
            <a:endParaRPr lang="en-IN" sz="3200" b="1" dirty="0">
              <a:latin typeface="Google Sans"/>
            </a:endParaRPr>
          </a:p>
        </p:txBody>
      </p:sp>
      <p:sp>
        <p:nvSpPr>
          <p:cNvPr id="4" name="Text Placeholder 3">
            <a:extLst>
              <a:ext uri="{FF2B5EF4-FFF2-40B4-BE49-F238E27FC236}">
                <a16:creationId xmlns:a16="http://schemas.microsoft.com/office/drawing/2014/main" id="{29ABD36E-9DE4-2B1C-DAD5-A54D9360CE6A}"/>
              </a:ext>
            </a:extLst>
          </p:cNvPr>
          <p:cNvSpPr>
            <a:spLocks noGrp="1"/>
          </p:cNvSpPr>
          <p:nvPr>
            <p:ph type="body" sz="half" idx="2"/>
          </p:nvPr>
        </p:nvSpPr>
        <p:spPr>
          <a:xfrm>
            <a:off x="878872" y="691978"/>
            <a:ext cx="10434253" cy="5733536"/>
          </a:xfrm>
        </p:spPr>
        <p:txBody>
          <a:bodyPr>
            <a:noAutofit/>
          </a:bodyPr>
          <a:lstStyle/>
          <a:p>
            <a:pPr marL="285750" indent="-285750" algn="just">
              <a:buFont typeface="Arial" panose="020B0604020202020204" pitchFamily="34" charset="0"/>
              <a:buChar char="•"/>
            </a:pPr>
            <a:r>
              <a:rPr lang="en-US" b="1" i="0" dirty="0">
                <a:effectLst/>
                <a:latin typeface="Google Sans"/>
              </a:rPr>
              <a:t>Complex Data Relationships:</a:t>
            </a:r>
            <a:endParaRPr lang="en-US" b="0" i="0" dirty="0">
              <a:effectLst/>
              <a:latin typeface="Google Sans"/>
            </a:endParaRPr>
          </a:p>
          <a:p>
            <a:pPr marL="742950" lvl="1" indent="-285750" algn="just">
              <a:buFont typeface="+mj-lt"/>
              <a:buAutoNum type="arabicPeriod"/>
            </a:pPr>
            <a:r>
              <a:rPr lang="en-US" sz="1700" b="1" i="0" dirty="0">
                <a:effectLst/>
                <a:latin typeface="Google Sans"/>
              </a:rPr>
              <a:t>Explanation:</a:t>
            </a:r>
            <a:r>
              <a:rPr lang="en-US" sz="1700" b="0" i="0" dirty="0">
                <a:effectLst/>
                <a:latin typeface="Google Sans"/>
              </a:rPr>
              <a:t> Complex data relationships involve defining and managing intricate connections between tables in the SQL database. This includes one-to-one, one-to-many, and many-to-many relationships.</a:t>
            </a:r>
          </a:p>
          <a:p>
            <a:pPr marL="742950" lvl="1" indent="-285750" algn="just">
              <a:buFont typeface="+mj-lt"/>
              <a:buAutoNum type="arabicPeriod"/>
            </a:pPr>
            <a:r>
              <a:rPr lang="en-US" sz="1700" b="1" i="0" dirty="0">
                <a:effectLst/>
                <a:latin typeface="Google Sans"/>
              </a:rPr>
              <a:t>Implementation:</a:t>
            </a:r>
            <a:r>
              <a:rPr lang="en-US" sz="1700" b="0" i="0" dirty="0">
                <a:effectLst/>
                <a:latin typeface="Google Sans"/>
              </a:rPr>
              <a:t> Utilize foreign keys and indexes to establish relationships between tables. Normalize the database structure to reduce redundancy and improve data integrity.</a:t>
            </a:r>
          </a:p>
          <a:p>
            <a:pPr marL="742950" lvl="1" indent="-285750" algn="just">
              <a:buFont typeface="+mj-lt"/>
              <a:buAutoNum type="arabicPeriod"/>
            </a:pPr>
            <a:r>
              <a:rPr lang="en-US" sz="1700" b="1" i="0" dirty="0">
                <a:effectLst/>
                <a:latin typeface="Google Sans"/>
              </a:rPr>
              <a:t>Importance:</a:t>
            </a:r>
            <a:r>
              <a:rPr lang="en-US" sz="1700" b="0" i="0" dirty="0">
                <a:effectLst/>
                <a:latin typeface="Google Sans"/>
              </a:rPr>
              <a:t> Complex data relationships ensure data consistency and accuracy by enforcing referential integrity constraints. They facilitate efficient data retrieval and manipulation operations, especially in large-scale applications with interconnected data entities.</a:t>
            </a:r>
          </a:p>
          <a:p>
            <a:pPr marL="285750" indent="-285750" algn="just">
              <a:buFont typeface="Arial" panose="020B0604020202020204" pitchFamily="34" charset="0"/>
              <a:buChar char="•"/>
            </a:pPr>
            <a:r>
              <a:rPr lang="en-US" b="1" i="0" dirty="0">
                <a:effectLst/>
                <a:latin typeface="Google Sans"/>
              </a:rPr>
              <a:t>Stored Procedures and Triggers:</a:t>
            </a:r>
            <a:endParaRPr lang="en-US" b="0" i="0" dirty="0">
              <a:effectLst/>
              <a:latin typeface="Google Sans"/>
            </a:endParaRPr>
          </a:p>
          <a:p>
            <a:pPr marL="742950" lvl="1" indent="-285750" algn="just">
              <a:buFont typeface="+mj-lt"/>
              <a:buAutoNum type="arabicPeriod"/>
            </a:pPr>
            <a:r>
              <a:rPr lang="en-US" sz="1700" b="1" i="0" dirty="0">
                <a:effectLst/>
                <a:latin typeface="Google Sans"/>
              </a:rPr>
              <a:t>Explanation:</a:t>
            </a:r>
            <a:r>
              <a:rPr lang="en-US" sz="1700" b="0" i="0" dirty="0">
                <a:effectLst/>
                <a:latin typeface="Google Sans"/>
              </a:rPr>
              <a:t> Stored procedures are precompiled SQL code blocks stored in the database server, which can be executed by invoking a procedure name. Triggers are special types of stored procedures that automatically execute in response to specific database events (e.g., insert, update, delete).</a:t>
            </a:r>
          </a:p>
          <a:p>
            <a:pPr marL="742950" lvl="1" indent="-285750" algn="just">
              <a:buFont typeface="+mj-lt"/>
              <a:buAutoNum type="arabicPeriod"/>
            </a:pPr>
            <a:r>
              <a:rPr lang="en-US" sz="1700" b="1" i="0" dirty="0">
                <a:effectLst/>
                <a:latin typeface="Google Sans"/>
              </a:rPr>
              <a:t>Implementation:</a:t>
            </a:r>
            <a:r>
              <a:rPr lang="en-US" sz="1700" b="0" i="0" dirty="0">
                <a:effectLst/>
                <a:latin typeface="Google Sans"/>
              </a:rPr>
              <a:t> Write stored procedures using SQL or procedural language extensions like PL/SQL (for Oracle) or T-SQL (for Microsoft SQL Server). Define triggers to enforce business rules, maintain audit trails, or automate data validation tasks.</a:t>
            </a:r>
          </a:p>
          <a:p>
            <a:pPr marL="742950" lvl="1" indent="-285750" algn="just">
              <a:buFont typeface="+mj-lt"/>
              <a:buAutoNum type="arabicPeriod"/>
            </a:pPr>
            <a:r>
              <a:rPr lang="en-US" sz="1700" b="1" i="0" dirty="0">
                <a:effectLst/>
                <a:latin typeface="Google Sans"/>
              </a:rPr>
              <a:t>Importance:</a:t>
            </a:r>
            <a:r>
              <a:rPr lang="en-US" sz="1700" b="0" i="0" dirty="0">
                <a:effectLst/>
                <a:latin typeface="Google Sans"/>
              </a:rPr>
              <a:t> Stored procedures and triggers enhance database functionality and data integrity by encapsulating business logic within the database layer. They improve performance by reducing network latency and minimizing round trips between the application and database servers.</a:t>
            </a:r>
          </a:p>
        </p:txBody>
      </p:sp>
    </p:spTree>
    <p:extLst>
      <p:ext uri="{BB962C8B-B14F-4D97-AF65-F5344CB8AC3E}">
        <p14:creationId xmlns:p14="http://schemas.microsoft.com/office/powerpoint/2010/main" val="3751346371"/>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5BC5-30E5-6783-73D0-1769B3479015}"/>
              </a:ext>
            </a:extLst>
          </p:cNvPr>
          <p:cNvSpPr>
            <a:spLocks noGrp="1"/>
          </p:cNvSpPr>
          <p:nvPr>
            <p:ph type="title"/>
          </p:nvPr>
        </p:nvSpPr>
        <p:spPr>
          <a:xfrm>
            <a:off x="3535062" y="0"/>
            <a:ext cx="5121876" cy="698157"/>
          </a:xfrm>
        </p:spPr>
        <p:txBody>
          <a:bodyPr>
            <a:normAutofit/>
          </a:bodyPr>
          <a:lstStyle/>
          <a:p>
            <a:r>
              <a:rPr lang="en-IN" sz="3200" b="1" i="0" dirty="0">
                <a:effectLst/>
                <a:latin typeface="Söhne"/>
              </a:rPr>
              <a:t>Advanced Functionality</a:t>
            </a:r>
            <a:endParaRPr lang="en-IN" sz="3200" dirty="0"/>
          </a:p>
        </p:txBody>
      </p:sp>
      <p:sp>
        <p:nvSpPr>
          <p:cNvPr id="4" name="Text Placeholder 3">
            <a:extLst>
              <a:ext uri="{FF2B5EF4-FFF2-40B4-BE49-F238E27FC236}">
                <a16:creationId xmlns:a16="http://schemas.microsoft.com/office/drawing/2014/main" id="{96498D9C-8D49-5FE6-AA36-E8D1809DB836}"/>
              </a:ext>
            </a:extLst>
          </p:cNvPr>
          <p:cNvSpPr>
            <a:spLocks noGrp="1"/>
          </p:cNvSpPr>
          <p:nvPr>
            <p:ph type="body" sz="half" idx="2"/>
          </p:nvPr>
        </p:nvSpPr>
        <p:spPr>
          <a:xfrm>
            <a:off x="685800" y="837168"/>
            <a:ext cx="5109516" cy="5192929"/>
          </a:xfrm>
        </p:spPr>
        <p:txBody>
          <a:bodyPr>
            <a:noAutofit/>
          </a:bodyPr>
          <a:lstStyle/>
          <a:p>
            <a:pPr algn="just"/>
            <a:r>
              <a:rPr lang="en-US" sz="2200" b="1" i="0" dirty="0">
                <a:effectLst/>
                <a:latin typeface="Google Sans"/>
              </a:rPr>
              <a:t>User Authentication and Authorization</a:t>
            </a:r>
            <a:endParaRPr lang="en-US" sz="2200" b="0" i="0" dirty="0">
              <a:effectLst/>
              <a:latin typeface="Google Sans"/>
            </a:endParaRPr>
          </a:p>
          <a:p>
            <a:pPr marL="342900" indent="-342900" algn="just">
              <a:buFont typeface="Arial" panose="020B0604020202020204" pitchFamily="34" charset="0"/>
              <a:buChar char="•"/>
            </a:pPr>
            <a:r>
              <a:rPr lang="en-US" sz="2200" b="1" i="0" dirty="0">
                <a:effectLst/>
                <a:latin typeface="Google Sans"/>
              </a:rPr>
              <a:t>Implementation:</a:t>
            </a:r>
            <a:r>
              <a:rPr lang="en-US" sz="2200" b="0" i="0" dirty="0">
                <a:effectLst/>
                <a:latin typeface="Google Sans"/>
              </a:rPr>
              <a:t> Utilize AWS Cognito for user authentication, which provides a secure and scalable user directory. Implement OAuth 2.0 or OpenID Connect for single sign-on (SSO) capabilities.</a:t>
            </a:r>
          </a:p>
          <a:p>
            <a:pPr marL="342900" indent="-342900" algn="just">
              <a:buFont typeface="Arial" panose="020B0604020202020204" pitchFamily="34" charset="0"/>
              <a:buChar char="•"/>
            </a:pPr>
            <a:r>
              <a:rPr lang="en-US" sz="2200" b="1" i="0" dirty="0">
                <a:effectLst/>
                <a:latin typeface="Google Sans"/>
              </a:rPr>
              <a:t>Importance:</a:t>
            </a:r>
            <a:r>
              <a:rPr lang="en-US" sz="2200" b="0" i="0" dirty="0">
                <a:effectLst/>
                <a:latin typeface="Google Sans"/>
              </a:rPr>
              <a:t> User authentication ensures that only authorized users can access the website's resources. Authorization mechanisms control access levels and permissions based on user roles, enhancing security and data integrity.</a:t>
            </a:r>
          </a:p>
        </p:txBody>
      </p:sp>
      <p:cxnSp>
        <p:nvCxnSpPr>
          <p:cNvPr id="5" name="Straight Connector 4">
            <a:extLst>
              <a:ext uri="{FF2B5EF4-FFF2-40B4-BE49-F238E27FC236}">
                <a16:creationId xmlns:a16="http://schemas.microsoft.com/office/drawing/2014/main" id="{F54D2508-286B-8455-7662-F2BC45FC8E1F}"/>
              </a:ext>
            </a:extLst>
          </p:cNvPr>
          <p:cNvCxnSpPr>
            <a:cxnSpLocks/>
          </p:cNvCxnSpPr>
          <p:nvPr/>
        </p:nvCxnSpPr>
        <p:spPr>
          <a:xfrm>
            <a:off x="6093940" y="812455"/>
            <a:ext cx="2060" cy="5192929"/>
          </a:xfrm>
          <a:prstGeom prst="line">
            <a:avLst/>
          </a:prstGeom>
        </p:spPr>
        <p:style>
          <a:lnRef idx="1">
            <a:schemeClr val="dk1"/>
          </a:lnRef>
          <a:fillRef idx="0">
            <a:schemeClr val="dk1"/>
          </a:fillRef>
          <a:effectRef idx="0">
            <a:schemeClr val="dk1"/>
          </a:effectRef>
          <a:fontRef idx="minor">
            <a:schemeClr val="tx1"/>
          </a:fontRef>
        </p:style>
      </p:cxnSp>
      <p:sp>
        <p:nvSpPr>
          <p:cNvPr id="10" name="Text Placeholder 3">
            <a:extLst>
              <a:ext uri="{FF2B5EF4-FFF2-40B4-BE49-F238E27FC236}">
                <a16:creationId xmlns:a16="http://schemas.microsoft.com/office/drawing/2014/main" id="{06C8D0F6-B9A8-2604-675D-B1377B23B483}"/>
              </a:ext>
            </a:extLst>
          </p:cNvPr>
          <p:cNvSpPr txBox="1">
            <a:spLocks/>
          </p:cNvSpPr>
          <p:nvPr/>
        </p:nvSpPr>
        <p:spPr>
          <a:xfrm>
            <a:off x="6384324" y="834077"/>
            <a:ext cx="5121876" cy="5328853"/>
          </a:xfrm>
          <a:prstGeom prst="rect">
            <a:avLst/>
          </a:prstGeom>
        </p:spPr>
        <p:txBody>
          <a:bodyPr vert="horz" lIns="91440" tIns="45720" rIns="91440" bIns="45720" rtlCol="0" anchor="t">
            <a:no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r>
              <a:rPr lang="en-US" sz="2200" b="1" dirty="0">
                <a:latin typeface="Söhne"/>
              </a:rPr>
              <a:t>Real-time Data Updates</a:t>
            </a:r>
            <a:endParaRPr lang="en-US" sz="2200" dirty="0">
              <a:latin typeface="Söhne"/>
            </a:endParaRPr>
          </a:p>
          <a:p>
            <a:pPr marL="342900" indent="-342900" algn="just">
              <a:buFont typeface="Arial" panose="020B0604020202020204" pitchFamily="34" charset="0"/>
              <a:buChar char="•"/>
            </a:pPr>
            <a:r>
              <a:rPr lang="en-US" sz="2200" b="1" dirty="0">
                <a:latin typeface="Söhne"/>
              </a:rPr>
              <a:t>Implementation: </a:t>
            </a:r>
            <a:r>
              <a:rPr lang="en-US" sz="2200" dirty="0">
                <a:latin typeface="Söhne"/>
              </a:rPr>
              <a:t>Implement WebSocket or Server-Sent Events (SSE) to enable real-time communication between the client and server. Utilize frameworks like Socket. WebSocket abstraction and simplified event-based communication.</a:t>
            </a:r>
          </a:p>
          <a:p>
            <a:pPr marL="342900" indent="-342900" algn="just">
              <a:buFont typeface="Arial" panose="020B0604020202020204" pitchFamily="34" charset="0"/>
              <a:buChar char="•"/>
            </a:pPr>
            <a:r>
              <a:rPr lang="en-US" sz="2200" b="1" dirty="0">
                <a:latin typeface="Söhne"/>
              </a:rPr>
              <a:t>Importance:</a:t>
            </a:r>
            <a:r>
              <a:rPr lang="en-US" sz="2200" dirty="0">
                <a:latin typeface="Söhne"/>
              </a:rPr>
              <a:t> Real-time data updates enhance user experience by providing instant updates and notifications without the need for manual refreshes. This feature is crucial for applications requiring live data feeds, chat functionality, or collaborative editing.</a:t>
            </a:r>
          </a:p>
        </p:txBody>
      </p:sp>
    </p:spTree>
    <p:extLst>
      <p:ext uri="{BB962C8B-B14F-4D97-AF65-F5344CB8AC3E}">
        <p14:creationId xmlns:p14="http://schemas.microsoft.com/office/powerpoint/2010/main" val="2885270325"/>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78DB-4FD6-927A-C4C8-D297BEF41AE2}"/>
              </a:ext>
            </a:extLst>
          </p:cNvPr>
          <p:cNvSpPr>
            <a:spLocks noGrp="1"/>
          </p:cNvSpPr>
          <p:nvPr>
            <p:ph type="title"/>
          </p:nvPr>
        </p:nvSpPr>
        <p:spPr>
          <a:xfrm>
            <a:off x="2378675" y="24714"/>
            <a:ext cx="6901249" cy="744415"/>
          </a:xfrm>
        </p:spPr>
        <p:txBody>
          <a:bodyPr>
            <a:noAutofit/>
          </a:bodyPr>
          <a:lstStyle/>
          <a:p>
            <a:r>
              <a:rPr lang="en-US" sz="3200" b="1" i="0" dirty="0">
                <a:effectLst/>
                <a:latin typeface="Google Sans"/>
              </a:rPr>
              <a:t>SQL Database Management in AWS</a:t>
            </a:r>
            <a:endParaRPr lang="en-IN" sz="3200" dirty="0">
              <a:latin typeface="Google Sans"/>
            </a:endParaRPr>
          </a:p>
        </p:txBody>
      </p:sp>
      <p:sp>
        <p:nvSpPr>
          <p:cNvPr id="4" name="Text Placeholder 3">
            <a:extLst>
              <a:ext uri="{FF2B5EF4-FFF2-40B4-BE49-F238E27FC236}">
                <a16:creationId xmlns:a16="http://schemas.microsoft.com/office/drawing/2014/main" id="{0DE60C12-308E-A9AE-2869-E5B8BFF17B71}"/>
              </a:ext>
            </a:extLst>
          </p:cNvPr>
          <p:cNvSpPr>
            <a:spLocks noGrp="1"/>
          </p:cNvSpPr>
          <p:nvPr>
            <p:ph type="body" sz="half" idx="2"/>
          </p:nvPr>
        </p:nvSpPr>
        <p:spPr>
          <a:xfrm>
            <a:off x="841289" y="1019907"/>
            <a:ext cx="10509422" cy="4454136"/>
          </a:xfrm>
        </p:spPr>
        <p:txBody>
          <a:bodyPr>
            <a:noAutofit/>
          </a:bodyPr>
          <a:lstStyle/>
          <a:p>
            <a:pPr marL="342900" indent="-342900" algn="just">
              <a:buFont typeface="Arial" panose="020B0604020202020204" pitchFamily="34" charset="0"/>
              <a:buChar char="•"/>
            </a:pPr>
            <a:r>
              <a:rPr lang="en-US" sz="2400" b="0" i="0" dirty="0">
                <a:effectLst/>
                <a:latin typeface="Google Sans"/>
              </a:rPr>
              <a:t>Amazon RDS simplifies database management tasks and supports multiple SQL database engines.</a:t>
            </a:r>
          </a:p>
          <a:p>
            <a:pPr marL="342900" indent="-342900" algn="just">
              <a:buFont typeface="Arial" panose="020B0604020202020204" pitchFamily="34" charset="0"/>
              <a:buChar char="•"/>
            </a:pPr>
            <a:r>
              <a:rPr lang="en-US" sz="2400" b="0" i="0" dirty="0">
                <a:effectLst/>
                <a:latin typeface="Google Sans"/>
              </a:rPr>
              <a:t>Features include scalability, security, automated backups, and monitoring.</a:t>
            </a:r>
          </a:p>
          <a:p>
            <a:pPr marL="342900" indent="-342900" algn="just">
              <a:buFont typeface="Arial" panose="020B0604020202020204" pitchFamily="34" charset="0"/>
              <a:buChar char="•"/>
            </a:pPr>
            <a:r>
              <a:rPr lang="en-US" sz="2400" b="0" i="0" dirty="0">
                <a:effectLst/>
                <a:latin typeface="Google Sans"/>
              </a:rPr>
              <a:t>Multi-AZ deployments provide high availability by replicating data across different Availability Zones.</a:t>
            </a:r>
          </a:p>
          <a:p>
            <a:pPr marL="342900" indent="-342900" algn="just">
              <a:buFont typeface="Arial" panose="020B0604020202020204" pitchFamily="34" charset="0"/>
              <a:buChar char="•"/>
            </a:pPr>
            <a:r>
              <a:rPr lang="en-US" sz="2400" b="0" i="0" dirty="0">
                <a:effectLst/>
                <a:latin typeface="Google Sans"/>
              </a:rPr>
              <a:t>Read replicas offload read-heavy workloads and improve scalability.</a:t>
            </a:r>
          </a:p>
          <a:p>
            <a:pPr marL="342900" indent="-342900" algn="just">
              <a:buFont typeface="Arial" panose="020B0604020202020204" pitchFamily="34" charset="0"/>
              <a:buChar char="•"/>
            </a:pPr>
            <a:r>
              <a:rPr lang="en-US" sz="2400" b="0" i="0" dirty="0">
                <a:effectLst/>
                <a:latin typeface="Google Sans"/>
              </a:rPr>
              <a:t>Automated backups and snapshots ensure data protection and disaster recovery.</a:t>
            </a:r>
          </a:p>
          <a:p>
            <a:pPr marL="342900" indent="-342900" algn="just">
              <a:buFont typeface="Arial" panose="020B0604020202020204" pitchFamily="34" charset="0"/>
              <a:buChar char="•"/>
            </a:pPr>
            <a:r>
              <a:rPr lang="en-US" sz="2400" b="0" i="0" dirty="0">
                <a:effectLst/>
                <a:latin typeface="Google Sans"/>
              </a:rPr>
              <a:t>These features are crucial for maintaining uptime, scalability, and data integrity in AWS-hosted SQL databases.</a:t>
            </a:r>
          </a:p>
        </p:txBody>
      </p:sp>
    </p:spTree>
    <p:extLst>
      <p:ext uri="{BB962C8B-B14F-4D97-AF65-F5344CB8AC3E}">
        <p14:creationId xmlns:p14="http://schemas.microsoft.com/office/powerpoint/2010/main" val="3244220967"/>
      </p:ext>
    </p:extLst>
  </p:cSld>
  <p:clrMapOvr>
    <a:masterClrMapping/>
  </p:clrMapOvr>
  <mc:AlternateContent xmlns:mc="http://schemas.openxmlformats.org/markup-compatibility/2006">
    <mc:Choice xmlns:p14="http://schemas.microsoft.com/office/powerpoint/2010/main" Requires="p14">
      <p:transition spd="slow" p14:dur="4000" advTm="6000">
        <p14:reveal dir="r"/>
      </p:transition>
    </mc:Choice>
    <mc:Fallback>
      <p:transition spd="slow" advTm="6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5454</TotalTime>
  <Words>1436</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gilroy-bold</vt:lpstr>
      <vt:lpstr>Google Sans</vt:lpstr>
      <vt:lpstr>Söhne</vt:lpstr>
      <vt:lpstr>Celestial</vt:lpstr>
      <vt:lpstr>Build A Dynamic Website on AWS with an SQL Database</vt:lpstr>
      <vt:lpstr>Dynamic Website on Aws</vt:lpstr>
      <vt:lpstr>Introduction</vt:lpstr>
      <vt:lpstr>project objectives and scope  for the dynamic website on AWS using an SQL database</vt:lpstr>
      <vt:lpstr>Traditional Web Hosting Architecture</vt:lpstr>
      <vt:lpstr>High level architecture Diagram for web hosting </vt:lpstr>
      <vt:lpstr>Utilization of Advanced SQL Features</vt:lpstr>
      <vt:lpstr>Advanced Functionality</vt:lpstr>
      <vt:lpstr>SQL Database Management in AWS</vt:lpstr>
      <vt:lpstr>Comparative Analysis of Database Technologies</vt:lpstr>
      <vt:lpstr>Security Framework for SQL Database</vt:lpstr>
      <vt:lpstr>Disaster Recovery Strategies</vt:lpstr>
      <vt:lpstr>Cost Analysis of SQL Databases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Dynamic Website on AWS with an SQL Database</dc:title>
  <dc:creator>Himanshu Nimje</dc:creator>
  <cp:lastModifiedBy>Himanshu Nimje</cp:lastModifiedBy>
  <cp:revision>11</cp:revision>
  <dcterms:created xsi:type="dcterms:W3CDTF">2024-03-08T17:12:16Z</dcterms:created>
  <dcterms:modified xsi:type="dcterms:W3CDTF">2024-03-14T08:53:17Z</dcterms:modified>
</cp:coreProperties>
</file>