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9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5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7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6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7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74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1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3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5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5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F1E0A-D734-451B-AF97-A3768F82BABA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D5C32F-A0AF-43E8-AC69-128D8505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6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iluk.com/rail-news/db-and-indian-railways-plan-200-kmh-services-on-chennai-kazipet-corrido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A5D5CBDD-1FD6-1682-823A-2FB86D26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28" y="1041400"/>
            <a:ext cx="5808372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Indian Railways System Migration to AWS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66ECB-E94E-3425-A7DE-1F09F2237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3630" y="805540"/>
            <a:ext cx="5152213" cy="5246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6EE78-32AF-3D19-08F0-C2249B277F41}"/>
              </a:ext>
            </a:extLst>
          </p:cNvPr>
          <p:cNvSpPr txBox="1"/>
          <p:nvPr/>
        </p:nvSpPr>
        <p:spPr>
          <a:xfrm>
            <a:off x="1504681" y="3644721"/>
            <a:ext cx="3374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oogle Sans"/>
              </a:rPr>
              <a:t>Vinodh </a:t>
            </a:r>
          </a:p>
          <a:p>
            <a:r>
              <a:rPr lang="en-US" sz="2400" dirty="0">
                <a:latin typeface="Google Sans"/>
              </a:rPr>
              <a:t>Raghavendran</a:t>
            </a:r>
          </a:p>
          <a:p>
            <a:r>
              <a:rPr lang="en-US" sz="2400" dirty="0">
                <a:latin typeface="Google Sans"/>
              </a:rPr>
              <a:t>Nidhin</a:t>
            </a:r>
          </a:p>
          <a:p>
            <a:r>
              <a:rPr lang="en-US" sz="2400" dirty="0">
                <a:latin typeface="Google Sans"/>
              </a:rPr>
              <a:t>Himanshu Nimje</a:t>
            </a:r>
            <a:endParaRPr lang="en-IN" sz="2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0634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37B6-A7E1-ABAB-AFEC-43ACC19C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87"/>
            <a:ext cx="9144000" cy="998583"/>
          </a:xfrm>
        </p:spPr>
        <p:txBody>
          <a:bodyPr/>
          <a:lstStyle/>
          <a:p>
            <a:pPr algn="ctr"/>
            <a:r>
              <a:rPr lang="en-IN" dirty="0"/>
              <a:t>Consumptions of 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80FAD-20B6-34C1-312F-B9694CEDD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4794"/>
            <a:ext cx="9144000" cy="489994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Google Sans"/>
              </a:rPr>
              <a:t>Resource Consumption Overview:</a:t>
            </a:r>
          </a:p>
          <a:p>
            <a:pPr algn="just"/>
            <a:r>
              <a:rPr lang="en-US" sz="2400" dirty="0">
                <a:latin typeface="Google Sans"/>
              </a:rPr>
              <a:t>During the migration of the Indian Railway System (IRS) to AWS, various resources are essential to support the transition and ongoing operations.</a:t>
            </a:r>
          </a:p>
          <a:p>
            <a:pPr algn="just"/>
            <a:r>
              <a:rPr lang="en-US" sz="2400" dirty="0">
                <a:latin typeface="Google Sans"/>
              </a:rPr>
              <a:t>This section will provide insights into three crucial resource areas:</a:t>
            </a:r>
          </a:p>
          <a:p>
            <a:pPr algn="just"/>
            <a:r>
              <a:rPr lang="en-US" sz="2400" dirty="0">
                <a:latin typeface="Google Sans"/>
              </a:rPr>
              <a:t>Bandwidth</a:t>
            </a:r>
          </a:p>
          <a:p>
            <a:pPr algn="just"/>
            <a:r>
              <a:rPr lang="en-US" sz="2400" dirty="0">
                <a:latin typeface="Google Sans"/>
              </a:rPr>
              <a:t>Storage</a:t>
            </a:r>
          </a:p>
          <a:p>
            <a:pPr algn="just"/>
            <a:r>
              <a:rPr lang="en-US" sz="2400" dirty="0">
                <a:latin typeface="Google Sans"/>
              </a:rPr>
              <a:t>processing requirements.</a:t>
            </a:r>
            <a:endParaRPr lang="en-IN" sz="2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8433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F2D4-62E7-AFC6-E4DA-4FA5AD46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24"/>
            <a:ext cx="9144000" cy="972825"/>
          </a:xfrm>
        </p:spPr>
        <p:txBody>
          <a:bodyPr/>
          <a:lstStyle/>
          <a:p>
            <a:pPr algn="ctr"/>
            <a:r>
              <a:rPr lang="en-IN" dirty="0"/>
              <a:t>Consumptions of 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B1EAD-DFC3-806F-9A34-C6CE6C927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8261"/>
            <a:ext cx="5366197" cy="254310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Google Sans"/>
              </a:rPr>
              <a:t>Resource Consumption Summary:</a:t>
            </a:r>
          </a:p>
          <a:p>
            <a:pPr algn="just"/>
            <a:r>
              <a:rPr lang="en-IN" dirty="0">
                <a:latin typeface="Google Sans"/>
              </a:rPr>
              <a:t>Current Consumption: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oogle Sans"/>
              </a:rPr>
              <a:t>Bandwidth: 150 Gbps (Inbound: 100 Gbps, Outbound: 50 Gbps).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oogle Sans"/>
              </a:rPr>
              <a:t>Storage: 1.1 PB (EBS: 100 TB, S3. 1 PB).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oogle Sans"/>
              </a:rPr>
              <a:t>Processing: 110,000 CPUs (EC2: 100,000, RDS: 10,000).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5FFF9-3A17-67A2-EBBB-F5AC8709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57" y="3429000"/>
            <a:ext cx="4877481" cy="3067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AD260-8CE8-FF36-2A93-71C324B84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5" y="1485200"/>
            <a:ext cx="5087157" cy="5011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42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81E-198D-BC3B-E973-30E146FA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1368"/>
            <a:ext cx="9144000" cy="921309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1255C-E014-7D43-7557-A109A77D8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008" y="1900103"/>
            <a:ext cx="9641983" cy="365069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Google Sans"/>
              </a:rPr>
              <a:t>The successful migration to AWS significantly enhances the Indian Railway System (IRS), resulting in improved performance, reduced operational costs, and a highly reliable transportation network for both passengers and freight. The implementation of robust security measures ensures the protection of sensitive data and operations, while cost-efficient AWS pricing options contribute to substantial overall savings.</a:t>
            </a:r>
            <a:endParaRPr lang="en-IN" sz="28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0348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5041-DCE8-658A-C5EF-661F66B6A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202" y="1712890"/>
            <a:ext cx="6637595" cy="107216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Thankyou.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0359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CF50-BDAE-4E3C-4185-4EFF9E455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656"/>
            <a:ext cx="91440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7C056-9DD5-7E98-466A-1FF952019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7630"/>
            <a:ext cx="9144000" cy="5642713"/>
          </a:xfrm>
        </p:spPr>
        <p:txBody>
          <a:bodyPr>
            <a:noAutofit/>
          </a:bodyPr>
          <a:lstStyle/>
          <a:p>
            <a:pPr algn="just"/>
            <a:br>
              <a:rPr lang="en-US" sz="2000" dirty="0">
                <a:latin typeface="Google Sans"/>
              </a:rPr>
            </a:br>
            <a:r>
              <a:rPr lang="en-US" sz="2000" b="0" i="0" dirty="0">
                <a:effectLst/>
                <a:latin typeface="Google Sans"/>
              </a:rPr>
              <a:t>The Indian Railways system is one of the largest rail networks in the world, spanning over 67,000 kilometers and connecting thousands of towns and cities across the country. It plays a crucial role in India's transportation infrastructure, carrying millions of passengers and tons of freight every day.</a:t>
            </a:r>
            <a:endParaRPr lang="en-US" sz="2000" dirty="0">
              <a:latin typeface="Google Sans"/>
            </a:endParaRPr>
          </a:p>
          <a:p>
            <a:pPr algn="just"/>
            <a:r>
              <a:rPr lang="en-US" sz="2000" b="0" i="0" dirty="0">
                <a:effectLst/>
                <a:latin typeface="Google Sans"/>
              </a:rPr>
              <a:t>Now, in the context of AWS migration, Indian Railways could benefit from leveraging cloud services like Amazon Web Services (AWS) to address some of its challenges and modernize its operations</a:t>
            </a:r>
          </a:p>
          <a:p>
            <a:pPr algn="just"/>
            <a:endParaRPr lang="en-US" sz="2000" dirty="0">
              <a:latin typeface="Google Sans"/>
            </a:endParaRPr>
          </a:p>
          <a:p>
            <a:pPr algn="just"/>
            <a:r>
              <a:rPr lang="en-IN" sz="2000" b="1" i="0" dirty="0">
                <a:effectLst/>
                <a:latin typeface="Google Sans"/>
              </a:rPr>
              <a:t>Scalability</a:t>
            </a:r>
          </a:p>
          <a:p>
            <a:pPr algn="just"/>
            <a:r>
              <a:rPr lang="en-IN" sz="2000" b="1" i="0" dirty="0">
                <a:effectLst/>
                <a:latin typeface="Google Sans"/>
              </a:rPr>
              <a:t>Cost Efficiency</a:t>
            </a:r>
          </a:p>
          <a:p>
            <a:pPr algn="just"/>
            <a:r>
              <a:rPr lang="en-IN" sz="2000" b="1" i="0" dirty="0">
                <a:effectLst/>
                <a:latin typeface="Google Sans"/>
              </a:rPr>
              <a:t>Data Analytics </a:t>
            </a:r>
          </a:p>
          <a:p>
            <a:pPr algn="just"/>
            <a:r>
              <a:rPr lang="en-IN" sz="2000" b="1" i="0" dirty="0">
                <a:effectLst/>
                <a:latin typeface="Google Sans"/>
              </a:rPr>
              <a:t>Security and Compliance</a:t>
            </a:r>
          </a:p>
          <a:p>
            <a:pPr algn="just"/>
            <a:r>
              <a:rPr lang="en-IN" sz="2000" b="1" i="0" dirty="0">
                <a:effectLst/>
                <a:latin typeface="Google Sans"/>
              </a:rPr>
              <a:t>Modernization</a:t>
            </a:r>
            <a:endParaRPr lang="en-IN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43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DCA5-DAEB-129F-944B-677B3139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65"/>
            <a:ext cx="9144000" cy="1055521"/>
          </a:xfrm>
        </p:spPr>
        <p:txBody>
          <a:bodyPr/>
          <a:lstStyle/>
          <a:p>
            <a:pPr algn="ctr"/>
            <a:r>
              <a:rPr lang="en-US" dirty="0"/>
              <a:t>Why Migrate 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D5713-D0B4-57CB-A93A-215B7EE7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2019"/>
            <a:ext cx="9144000" cy="3049074"/>
          </a:xfrm>
        </p:spPr>
        <p:txBody>
          <a:bodyPr>
            <a:noAutofit/>
          </a:bodyPr>
          <a:lstStyle/>
          <a:p>
            <a:pPr algn="just"/>
            <a:r>
              <a:rPr lang="en-US" sz="2400" b="1" i="0" dirty="0">
                <a:effectLst/>
                <a:latin typeface="Google Sans"/>
              </a:rPr>
              <a:t>1. Aging Infrastructure</a:t>
            </a:r>
          </a:p>
          <a:p>
            <a:pPr algn="just"/>
            <a:r>
              <a:rPr lang="en-US" sz="2400" b="1" dirty="0">
                <a:latin typeface="Google Sans"/>
              </a:rPr>
              <a:t>2. Modernization Needs</a:t>
            </a:r>
          </a:p>
          <a:p>
            <a:pPr algn="just"/>
            <a:r>
              <a:rPr lang="en-US" sz="2400" b="1" dirty="0">
                <a:latin typeface="Google Sans"/>
              </a:rPr>
              <a:t>3. </a:t>
            </a:r>
            <a:r>
              <a:rPr lang="en-IN" sz="2400" b="1" i="0" dirty="0">
                <a:effectLst/>
                <a:latin typeface="Google Sans"/>
              </a:rPr>
              <a:t>Better Passenger Experience</a:t>
            </a:r>
            <a:endParaRPr lang="en-US" sz="2400" b="1" i="0" dirty="0">
              <a:effectLst/>
              <a:latin typeface="Google Sans"/>
            </a:endParaRPr>
          </a:p>
          <a:p>
            <a:pPr algn="just"/>
            <a:r>
              <a:rPr lang="en-US" sz="2400" b="1" dirty="0">
                <a:latin typeface="Google Sans"/>
              </a:rPr>
              <a:t>4. </a:t>
            </a:r>
            <a:r>
              <a:rPr lang="en-IN" sz="2400" b="1" i="0" dirty="0">
                <a:effectLst/>
                <a:latin typeface="Google Sans"/>
              </a:rPr>
              <a:t>Environmental Sustainability</a:t>
            </a:r>
            <a:endParaRPr lang="en-US" sz="2400" b="1" dirty="0">
              <a:latin typeface="Google Sans"/>
            </a:endParaRPr>
          </a:p>
          <a:p>
            <a:pPr algn="just"/>
            <a:r>
              <a:rPr lang="en-US" sz="2400" b="1" dirty="0">
                <a:latin typeface="Google Sans"/>
              </a:rPr>
              <a:t>5. </a:t>
            </a:r>
            <a:r>
              <a:rPr lang="en-IN" sz="2400" b="1" i="0" dirty="0">
                <a:effectLst/>
                <a:latin typeface="Google Sans"/>
              </a:rPr>
              <a:t>Support Economic Development</a:t>
            </a:r>
            <a:endParaRPr lang="en-US" sz="24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7237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1827-9DBB-DC4D-615D-A30DDA496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544"/>
            <a:ext cx="9144000" cy="998583"/>
          </a:xfrm>
        </p:spPr>
        <p:txBody>
          <a:bodyPr/>
          <a:lstStyle/>
          <a:p>
            <a:pPr algn="ctr"/>
            <a:r>
              <a:rPr lang="en-IN" dirty="0"/>
              <a:t>Benefits of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16DAD-A27B-0B67-AED2-5ABEBFEA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3841"/>
            <a:ext cx="9144000" cy="413816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Google Sans"/>
              </a:rPr>
              <a:t>Advantages of Migrating Indian Railways System to AWS</a:t>
            </a:r>
          </a:p>
          <a:p>
            <a:pPr algn="just"/>
            <a:endParaRPr lang="en-US" sz="2400" dirty="0"/>
          </a:p>
          <a:p>
            <a:pPr algn="just"/>
            <a:r>
              <a:rPr lang="en-IN" sz="2400" b="1" i="0" dirty="0">
                <a:effectLst/>
                <a:latin typeface="Söhne"/>
              </a:rPr>
              <a:t>Scalability</a:t>
            </a:r>
          </a:p>
          <a:p>
            <a:pPr algn="just"/>
            <a:r>
              <a:rPr lang="en-IN" sz="2400" b="1" i="0" dirty="0">
                <a:effectLst/>
                <a:latin typeface="Söhne"/>
              </a:rPr>
              <a:t>Reliability</a:t>
            </a:r>
          </a:p>
          <a:p>
            <a:pPr algn="just"/>
            <a:r>
              <a:rPr lang="en-IN" sz="2400" b="1" i="0" dirty="0">
                <a:effectLst/>
                <a:latin typeface="Söhne"/>
              </a:rPr>
              <a:t>Cost-effectiveness</a:t>
            </a:r>
          </a:p>
          <a:p>
            <a:pPr algn="just"/>
            <a:r>
              <a:rPr lang="en-IN" sz="2400" b="1" i="0" dirty="0">
                <a:effectLst/>
                <a:latin typeface="Söhne"/>
              </a:rPr>
              <a:t>Security</a:t>
            </a:r>
          </a:p>
          <a:p>
            <a:pPr algn="just"/>
            <a:r>
              <a:rPr lang="en-IN" sz="2400" b="1" i="0" dirty="0">
                <a:effectLst/>
                <a:latin typeface="Söhne"/>
              </a:rPr>
              <a:t>Flexibility</a:t>
            </a:r>
          </a:p>
          <a:p>
            <a:pPr algn="just"/>
            <a:r>
              <a:rPr lang="en-IN" sz="2400" b="1" i="0" dirty="0">
                <a:effectLst/>
                <a:latin typeface="Söhne"/>
              </a:rPr>
              <a:t>Innovation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54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DCA7-C288-0BDF-BEFB-71EEEFCA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3219"/>
            <a:ext cx="9144000" cy="956727"/>
          </a:xfrm>
        </p:spPr>
        <p:txBody>
          <a:bodyPr/>
          <a:lstStyle/>
          <a:p>
            <a:pPr algn="ctr"/>
            <a:r>
              <a:rPr lang="en-IN" dirty="0"/>
              <a:t>Migration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FDC0F-DFAC-1034-587F-F515EA944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834" y="959946"/>
            <a:ext cx="9285668" cy="5691992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effectLst/>
                <a:latin typeface="Google Sans"/>
              </a:rPr>
              <a:t>Migration Step typically involves planning and assessment to lay the groundwork for a successful migration of the Indian Railways system to Amazon Web Services (AWS).</a:t>
            </a: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Discovery and Inventory</a:t>
            </a:r>
            <a:endParaRPr lang="en-US" sz="2000" dirty="0"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Assessment and Planning</a:t>
            </a:r>
            <a:endParaRPr lang="en-US" sz="2000" b="1" i="0" dirty="0">
              <a:effectLst/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Setup AWS Environment</a:t>
            </a:r>
            <a:endParaRPr lang="en-US" sz="2000" b="1" dirty="0"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Data Migration</a:t>
            </a:r>
            <a:endParaRPr lang="en-US" sz="2000" b="1" dirty="0"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Application Migration</a:t>
            </a:r>
            <a:endParaRPr lang="en-US" sz="2000" b="1" i="0" dirty="0">
              <a:effectLst/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Testing and Validation</a:t>
            </a:r>
            <a:endParaRPr lang="en-US" sz="2000" b="1" dirty="0"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Optimization and Performance Tuning</a:t>
            </a:r>
            <a:endParaRPr lang="en-US" sz="2000" b="1" i="0" dirty="0">
              <a:effectLst/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Security and Compliance</a:t>
            </a:r>
            <a:endParaRPr lang="en-US" sz="2000" b="1" dirty="0"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Training and Knowledge Transfer</a:t>
            </a:r>
          </a:p>
          <a:p>
            <a:pPr marL="457200" indent="-457200" algn="just">
              <a:buAutoNum type="arabicPeriod"/>
            </a:pPr>
            <a:r>
              <a:rPr lang="en-IN" sz="2000" b="1" i="0" dirty="0">
                <a:effectLst/>
                <a:latin typeface="Google Sans"/>
              </a:rPr>
              <a:t>Go-Live and Post-Migration Support</a:t>
            </a:r>
            <a:endParaRPr lang="en-US" sz="2000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5059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385-FF5A-EB5D-8B38-DC9771E16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885"/>
            <a:ext cx="9144000" cy="1771315"/>
          </a:xfrm>
        </p:spPr>
        <p:txBody>
          <a:bodyPr/>
          <a:lstStyle/>
          <a:p>
            <a:pPr algn="ctr"/>
            <a:r>
              <a:rPr lang="en-US" dirty="0"/>
              <a:t>AWS Services utilized for Migration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B6E0-0874-E3B6-08B8-B6D18AFFF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79299"/>
            <a:ext cx="9757893" cy="390634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Google Sans"/>
              </a:rPr>
              <a:t>Overview of AWS Services for Migration:</a:t>
            </a:r>
          </a:p>
          <a:p>
            <a:pPr algn="just"/>
            <a:endParaRPr lang="en-US" sz="2400" dirty="0">
              <a:latin typeface="Google Sans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Google Sans"/>
              </a:rPr>
              <a:t>Amazon EC2 (Elastic Compute Cloud)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Google Sans"/>
              </a:rPr>
              <a:t>Amazon RDS (Relational Database Service)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Google Sans"/>
              </a:rPr>
              <a:t>Amazon S3 (Simple Storage Service)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Google Sans"/>
              </a:rPr>
              <a:t>AWS Migration Hub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Google Sans"/>
              </a:rPr>
              <a:t>AWS Data Sync</a:t>
            </a:r>
            <a:endParaRPr lang="en-IN" sz="24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9429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5269-B0D1-3DA8-D814-C5931EA71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093"/>
            <a:ext cx="9144000" cy="1024340"/>
          </a:xfrm>
        </p:spPr>
        <p:txBody>
          <a:bodyPr/>
          <a:lstStyle/>
          <a:p>
            <a:pPr algn="ctr"/>
            <a:r>
              <a:rPr lang="en-IN" dirty="0"/>
              <a:t>Architecture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86AE1-611B-7244-75E3-314ABCFA3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6816"/>
            <a:ext cx="9332890" cy="408397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Google Sans"/>
              </a:rPr>
              <a:t>Three-Tier Architecture Model for IRS Migration to AWS:</a:t>
            </a:r>
          </a:p>
          <a:p>
            <a:pPr algn="just"/>
            <a:endParaRPr lang="en-US" sz="2400" dirty="0">
              <a:latin typeface="Google Sans"/>
            </a:endParaRPr>
          </a:p>
          <a:p>
            <a:pPr algn="just"/>
            <a:r>
              <a:rPr lang="en-US" sz="2400" dirty="0">
                <a:latin typeface="Google Sans"/>
              </a:rPr>
              <a:t>• </a:t>
            </a:r>
            <a:r>
              <a:rPr lang="en-US" sz="2400" b="1" dirty="0">
                <a:latin typeface="Google Sans"/>
              </a:rPr>
              <a:t>Application Tier</a:t>
            </a:r>
            <a:r>
              <a:rPr lang="en-US" sz="2400" dirty="0">
                <a:latin typeface="Google Sans"/>
              </a:rPr>
              <a:t>: Utilizes Amazon EC2 instances for scalability, availability, security, and cost efficiency.</a:t>
            </a:r>
          </a:p>
          <a:p>
            <a:pPr algn="just"/>
            <a:r>
              <a:rPr lang="en-US" sz="2400" dirty="0">
                <a:latin typeface="Google Sans"/>
              </a:rPr>
              <a:t>• </a:t>
            </a:r>
            <a:r>
              <a:rPr lang="en-US" sz="2400" b="1" dirty="0">
                <a:latin typeface="Google Sans"/>
              </a:rPr>
              <a:t>Database Tier</a:t>
            </a:r>
            <a:r>
              <a:rPr lang="en-US" sz="2400" dirty="0">
                <a:latin typeface="Google Sans"/>
              </a:rPr>
              <a:t>: Relies on Amazon RDS for scalability, availability, security, and cost efficiency.</a:t>
            </a:r>
          </a:p>
          <a:p>
            <a:pPr algn="just"/>
            <a:r>
              <a:rPr lang="en-US" sz="2400" dirty="0">
                <a:latin typeface="Google Sans"/>
              </a:rPr>
              <a:t>• </a:t>
            </a:r>
            <a:r>
              <a:rPr lang="en-US" sz="2400" b="1" dirty="0">
                <a:latin typeface="Google Sans"/>
              </a:rPr>
              <a:t>Storage Tier</a:t>
            </a:r>
            <a:r>
              <a:rPr lang="en-US" sz="2400" dirty="0">
                <a:latin typeface="Google Sans"/>
              </a:rPr>
              <a:t>: Leverages Amazon S3 for scalability, availability, security, and cost efficiency</a:t>
            </a:r>
            <a:endParaRPr lang="en-IN" sz="2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15385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20A4-1A19-0126-48E6-05584D52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24" y="109000"/>
            <a:ext cx="9144000" cy="985704"/>
          </a:xfrm>
        </p:spPr>
        <p:txBody>
          <a:bodyPr/>
          <a:lstStyle/>
          <a:p>
            <a:pPr algn="ctr"/>
            <a:r>
              <a:rPr lang="en-IN" dirty="0"/>
              <a:t>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B0508-0983-539E-D280-8171FD6E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24" y="1094704"/>
            <a:ext cx="9859751" cy="5330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3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6337-2B8B-729A-00F1-94655B32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5704"/>
          </a:xfrm>
        </p:spPr>
        <p:txBody>
          <a:bodyPr/>
          <a:lstStyle/>
          <a:p>
            <a:pPr algn="ctr"/>
            <a:r>
              <a:rPr lang="en-US" dirty="0"/>
              <a:t>Site Map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F6A55-5767-59A0-6015-1221B89B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0" y="985704"/>
            <a:ext cx="10383699" cy="5386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380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2965</TotalTime>
  <Words>484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Söhne</vt:lpstr>
      <vt:lpstr>Celestial</vt:lpstr>
      <vt:lpstr>Indian Railways System Migration to AWS</vt:lpstr>
      <vt:lpstr>Introduction</vt:lpstr>
      <vt:lpstr>Why Migrate ?</vt:lpstr>
      <vt:lpstr>Benefits of Migration</vt:lpstr>
      <vt:lpstr>Migration Steps</vt:lpstr>
      <vt:lpstr>AWS Services utilized for Migration</vt:lpstr>
      <vt:lpstr>Architecture Diagram</vt:lpstr>
      <vt:lpstr>Architecture Diagram</vt:lpstr>
      <vt:lpstr>Site Map</vt:lpstr>
      <vt:lpstr>Consumptions of IRS</vt:lpstr>
      <vt:lpstr>Consumptions of IRS</vt:lpstr>
      <vt:lpstr>Conclusion</vt:lpstr>
      <vt:lpstr>Thankyou.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Railways System Migration to AWS</dc:title>
  <dc:creator>Himanshu Nimje</dc:creator>
  <cp:lastModifiedBy>Himanshu Nimje</cp:lastModifiedBy>
  <cp:revision>5</cp:revision>
  <dcterms:created xsi:type="dcterms:W3CDTF">2024-02-21T12:12:22Z</dcterms:created>
  <dcterms:modified xsi:type="dcterms:W3CDTF">2024-02-25T13:47:32Z</dcterms:modified>
</cp:coreProperties>
</file>