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58" r:id="rId3"/>
    <p:sldId id="259" r:id="rId4"/>
    <p:sldId id="260" r:id="rId5"/>
    <p:sldId id="284" r:id="rId6"/>
    <p:sldId id="285" r:id="rId7"/>
    <p:sldId id="269" r:id="rId8"/>
    <p:sldId id="282" r:id="rId9"/>
    <p:sldId id="270" r:id="rId10"/>
    <p:sldId id="271" r:id="rId11"/>
    <p:sldId id="272" r:id="rId12"/>
    <p:sldId id="283" r:id="rId13"/>
    <p:sldId id="273" r:id="rId14"/>
    <p:sldId id="287" r:id="rId15"/>
    <p:sldId id="262" r:id="rId16"/>
    <p:sldId id="264" r:id="rId17"/>
    <p:sldId id="280" r:id="rId18"/>
    <p:sldId id="265" r:id="rId19"/>
    <p:sldId id="286" r:id="rId20"/>
    <p:sldId id="278" r:id="rId21"/>
    <p:sldId id="288" r:id="rId22"/>
    <p:sldId id="274" r:id="rId23"/>
    <p:sldId id="266" r:id="rId24"/>
    <p:sldId id="276" r:id="rId25"/>
    <p:sldId id="289" r:id="rId26"/>
    <p:sldId id="290" r:id="rId27"/>
    <p:sldId id="267" r:id="rId28"/>
    <p:sldId id="277" r:id="rId29"/>
    <p:sldId id="279" r:id="rId30"/>
    <p:sldId id="26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6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7E2B3A7-43BE-4417-B00B-9E4EBE5412D7}" type="datetimeFigureOut">
              <a:rPr lang="en-US" smtClean="0"/>
              <a:pPr/>
              <a:t>11/19/2015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B511DD-EA07-4EDB-8138-04BFE5E508F7}"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BE5E03-25BA-4FAF-B9C7-DBEC2335C3BE}" type="datetimeFigureOut">
              <a:rPr lang="en-US" smtClean="0"/>
              <a:pPr/>
              <a:t>11/19/2015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E94DED-A05C-49BC-B8EF-1C538EC263D7}"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7CDEB5-6EAF-4239-BEC5-AF4572AC1BF8}" type="datetime1">
              <a:rPr lang="en-US" smtClean="0"/>
              <a:pPr/>
              <a:t>11/19/2015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DB8235-01C1-4E07-9665-279DE3A0B150}" type="datetime1">
              <a:rPr lang="en-US" smtClean="0"/>
              <a:pPr/>
              <a:t>11/19/2015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6A2FF6-36F3-4679-B5DC-6A88F16557C7}" type="datetime1">
              <a:rPr lang="en-US" smtClean="0"/>
              <a:pPr/>
              <a:t>11/19/2015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CE5E02-7489-475D-9E11-C5DFE1DBE4FC}" type="datetime1">
              <a:rPr lang="en-US" smtClean="0"/>
              <a:pPr/>
              <a:t>11/19/2015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D682AC-83D2-4DD3-9931-DE4F274D45CC}" type="datetime1">
              <a:rPr lang="en-US" smtClean="0"/>
              <a:pPr/>
              <a:t>11/19/2015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C79BB0-D14E-4DE8-B84D-E5339552DB67}" type="datetime1">
              <a:rPr lang="en-US" smtClean="0"/>
              <a:pPr/>
              <a:t>11/19/2015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A2F2F1-FADD-41FA-9C64-D5688F00785D}" type="datetime1">
              <a:rPr lang="en-US" smtClean="0"/>
              <a:pPr/>
              <a:t>11/19/2015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AAD465-9D90-4C1E-A2D2-FD7033D55A80}" type="datetime1">
              <a:rPr lang="en-US" smtClean="0"/>
              <a:pPr/>
              <a:t>11/19/2015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9EE64C-4907-49FF-9888-EB2552F1C1CF}" type="datetime1">
              <a:rPr lang="en-US" smtClean="0"/>
              <a:pPr/>
              <a:t>11/19/2015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C9B399-9C38-4B31-BAEC-4147D6457CFF}" type="datetime1">
              <a:rPr lang="en-US" smtClean="0"/>
              <a:pPr/>
              <a:t>11/19/2015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4FBF6A-2066-4C8D-AB50-35B043DF3234}" type="datetime1">
              <a:rPr lang="en-US" smtClean="0"/>
              <a:pPr/>
              <a:t>11/19/2015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F9FEC5-F80E-47AC-96C3-C33691D72867}" type="datetime1">
              <a:rPr lang="en-US" smtClean="0"/>
              <a:pPr/>
              <a:t>11/19/2015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1"/>
            <a:ext cx="7772400" cy="1523999"/>
          </a:xfrm>
        </p:spPr>
        <p:txBody>
          <a:bodyPr/>
          <a:lstStyle/>
          <a:p>
            <a:r>
              <a:rPr lang="en-US" dirty="0" smtClean="0"/>
              <a:t>Measuring Instruments</a:t>
            </a:r>
            <a:endParaRPr lang="en-US" dirty="0"/>
          </a:p>
        </p:txBody>
      </p:sp>
      <p:sp>
        <p:nvSpPr>
          <p:cNvPr id="3" name="Subtitle 2"/>
          <p:cNvSpPr>
            <a:spLocks noGrp="1"/>
          </p:cNvSpPr>
          <p:nvPr>
            <p:ph type="subTitle" idx="1"/>
          </p:nvPr>
        </p:nvSpPr>
        <p:spPr>
          <a:xfrm>
            <a:off x="304800" y="4876800"/>
            <a:ext cx="8382000" cy="1752600"/>
          </a:xfrm>
        </p:spPr>
        <p:txBody>
          <a:bodyPr>
            <a:normAutofit/>
          </a:bodyPr>
          <a:lstStyle/>
          <a:p>
            <a:pPr algn="l"/>
            <a:r>
              <a:rPr lang="en-US" sz="2400" dirty="0" smtClean="0">
                <a:solidFill>
                  <a:schemeClr val="tx1"/>
                </a:solidFill>
              </a:rPr>
              <a:t>Prepared By : </a:t>
            </a:r>
            <a:r>
              <a:rPr lang="en-US" sz="2400" dirty="0" err="1" smtClean="0">
                <a:solidFill>
                  <a:schemeClr val="tx1"/>
                </a:solidFill>
              </a:rPr>
              <a:t>Garima</a:t>
            </a:r>
            <a:r>
              <a:rPr lang="en-US" sz="2400" dirty="0" smtClean="0">
                <a:solidFill>
                  <a:schemeClr val="tx1"/>
                </a:solidFill>
              </a:rPr>
              <a:t> </a:t>
            </a:r>
            <a:r>
              <a:rPr lang="en-US" sz="2400" dirty="0" err="1" smtClean="0">
                <a:solidFill>
                  <a:schemeClr val="tx1"/>
                </a:solidFill>
              </a:rPr>
              <a:t>Turan</a:t>
            </a:r>
            <a:endParaRPr lang="en-US" sz="2400" dirty="0" smtClean="0">
              <a:solidFill>
                <a:schemeClr val="tx1"/>
              </a:solidFill>
            </a:endParaRPr>
          </a:p>
          <a:p>
            <a:pPr algn="l"/>
            <a:r>
              <a:rPr lang="en-US" sz="2400" dirty="0" smtClean="0">
                <a:solidFill>
                  <a:schemeClr val="tx1"/>
                </a:solidFill>
              </a:rPr>
              <a:t>Edited By: Anu Singla</a:t>
            </a:r>
            <a:endParaRPr lang="en-US" sz="2400" dirty="0">
              <a:solidFill>
                <a:schemeClr val="tx1"/>
              </a:solidFill>
            </a:endParaRPr>
          </a:p>
        </p:txBody>
      </p:sp>
      <p:pic>
        <p:nvPicPr>
          <p:cNvPr id="7" name="Picture 1"/>
          <p:cNvPicPr>
            <a:picLocks noChangeAspect="1" noChangeArrowheads="1"/>
          </p:cNvPicPr>
          <p:nvPr/>
        </p:nvPicPr>
        <p:blipFill>
          <a:blip r:embed="rId2" cstate="print"/>
          <a:srcRect/>
          <a:stretch>
            <a:fillRect/>
          </a:stretch>
        </p:blipFill>
        <p:spPr bwMode="auto">
          <a:xfrm>
            <a:off x="7162800" y="0"/>
            <a:ext cx="1801427" cy="609600"/>
          </a:xfrm>
          <a:prstGeom prst="rect">
            <a:avLst/>
          </a:prstGeom>
          <a:solidFill>
            <a:srgbClr val="FFFFFF"/>
          </a:solid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8156079"/>
          </a:xfrm>
          <a:prstGeom prst="rect">
            <a:avLst/>
          </a:prstGeom>
          <a:noFill/>
        </p:spPr>
        <p:txBody>
          <a:bodyPr wrap="square" rtlCol="0">
            <a:spAutoFit/>
          </a:bodyPr>
          <a:lstStyle/>
          <a:p>
            <a:r>
              <a:rPr lang="en-US" sz="2400" b="1" u="sng" dirty="0" smtClean="0"/>
              <a:t>Damping Torque: </a:t>
            </a:r>
          </a:p>
          <a:p>
            <a:pPr>
              <a:buFont typeface="Arial" pitchFamily="34" charset="0"/>
              <a:buChar char="•"/>
            </a:pPr>
            <a:r>
              <a:rPr lang="en-US" sz="2400" dirty="0" smtClean="0"/>
              <a:t>if there is only Td and </a:t>
            </a:r>
            <a:r>
              <a:rPr lang="en-US" sz="2400" dirty="0" err="1" smtClean="0"/>
              <a:t>Tc</a:t>
            </a:r>
            <a:r>
              <a:rPr lang="en-US" sz="2400" dirty="0" smtClean="0"/>
              <a:t> in the moving system  then the pointer due to inertia will keep oscillating at the final position before coming to rest. Hence a torque is required to reduce these oscillations and make the pointer stationary with lesser time.</a:t>
            </a:r>
          </a:p>
          <a:p>
            <a:pPr>
              <a:buFont typeface="Wingdings" pitchFamily="2" charset="2"/>
              <a:buChar char="ü"/>
            </a:pPr>
            <a:r>
              <a:rPr lang="en-US" sz="2400" dirty="0" smtClean="0"/>
              <a:t>Under damped : the pointer will oscillate at the final position for some time.</a:t>
            </a:r>
          </a:p>
          <a:p>
            <a:pPr>
              <a:buFont typeface="Wingdings" pitchFamily="2" charset="2"/>
              <a:buChar char="ü"/>
            </a:pPr>
            <a:r>
              <a:rPr lang="en-US" sz="2400" dirty="0" smtClean="0"/>
              <a:t>Over damped : the pointer will become slow and lethargic.</a:t>
            </a:r>
          </a:p>
          <a:p>
            <a:pPr>
              <a:buFont typeface="Wingdings" pitchFamily="2" charset="2"/>
              <a:buChar char="ü"/>
            </a:pPr>
            <a:r>
              <a:rPr lang="en-US" sz="2400" dirty="0" smtClean="0"/>
              <a:t>Critically damped/Dead beat : the pointer will be stable quickly</a:t>
            </a:r>
          </a:p>
          <a:p>
            <a:pPr>
              <a:buFont typeface="Arial" pitchFamily="34" charset="0"/>
              <a:buChar char="•"/>
            </a:pPr>
            <a:r>
              <a:rPr lang="en-US" sz="2400" dirty="0" smtClean="0"/>
              <a:t>Damping force increases with the angular velocity of the moving system, so that its effect is greatest when the rotation is rapid and zero when the system rotation is zero.</a:t>
            </a:r>
          </a:p>
          <a:p>
            <a:endParaRPr lang="en-US" sz="2000" dirty="0" smtClean="0"/>
          </a:p>
          <a:p>
            <a:endParaRPr lang="en-US" dirty="0" smtClean="0"/>
          </a:p>
          <a:p>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7170" name="Picture 2"/>
          <p:cNvPicPr>
            <a:picLocks noChangeAspect="1" noChangeArrowheads="1"/>
          </p:cNvPicPr>
          <p:nvPr/>
        </p:nvPicPr>
        <p:blipFill>
          <a:blip r:embed="rId2"/>
          <a:srcRect/>
          <a:stretch>
            <a:fillRect/>
          </a:stretch>
        </p:blipFill>
        <p:spPr bwMode="auto">
          <a:xfrm>
            <a:off x="5334000" y="4097717"/>
            <a:ext cx="3048000" cy="27602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5410200" y="1752600"/>
            <a:ext cx="3060699" cy="2362200"/>
          </a:xfrm>
          <a:prstGeom prst="rect">
            <a:avLst/>
          </a:prstGeom>
          <a:noFill/>
          <a:ln w="9525">
            <a:noFill/>
            <a:miter lim="800000"/>
            <a:headEnd/>
            <a:tailEnd/>
          </a:ln>
          <a:effectLst/>
        </p:spPr>
      </p:pic>
      <p:sp>
        <p:nvSpPr>
          <p:cNvPr id="4" name="TextBox 3"/>
          <p:cNvSpPr txBox="1"/>
          <p:nvPr/>
        </p:nvSpPr>
        <p:spPr>
          <a:xfrm>
            <a:off x="381000" y="304800"/>
            <a:ext cx="4724400" cy="6093976"/>
          </a:xfrm>
          <a:prstGeom prst="rect">
            <a:avLst/>
          </a:prstGeom>
          <a:noFill/>
        </p:spPr>
        <p:txBody>
          <a:bodyPr wrap="square" rtlCol="0">
            <a:spAutoFit/>
          </a:bodyPr>
          <a:lstStyle/>
          <a:p>
            <a:r>
              <a:rPr lang="en-US" sz="2400" b="1" i="1" u="sng" dirty="0" smtClean="0"/>
              <a:t>Damping Torque is provided by :</a:t>
            </a:r>
          </a:p>
          <a:p>
            <a:r>
              <a:rPr lang="en-US" sz="2400" b="1" dirty="0" smtClean="0"/>
              <a:t>Air friction: </a:t>
            </a:r>
          </a:p>
          <a:p>
            <a:pPr algn="just">
              <a:buFont typeface="Arial" pitchFamily="34" charset="0"/>
              <a:buChar char="•"/>
            </a:pPr>
            <a:r>
              <a:rPr lang="en-US" sz="2400" dirty="0" smtClean="0"/>
              <a:t> </a:t>
            </a:r>
            <a:r>
              <a:rPr lang="en-US" sz="2000" dirty="0" smtClean="0"/>
              <a:t>Small Al piston is attached to the spindle of moving system.</a:t>
            </a:r>
          </a:p>
          <a:p>
            <a:pPr algn="just">
              <a:buFont typeface="Arial" pitchFamily="34" charset="0"/>
              <a:buChar char="•"/>
            </a:pPr>
            <a:r>
              <a:rPr lang="en-US" sz="2000" dirty="0" smtClean="0"/>
              <a:t>The piston moves in air chamber with one side open to air.  </a:t>
            </a:r>
          </a:p>
          <a:p>
            <a:pPr algn="just">
              <a:buFont typeface="Arial" pitchFamily="34" charset="0"/>
              <a:buChar char="•"/>
            </a:pPr>
            <a:r>
              <a:rPr lang="en-US" sz="2000" dirty="0" smtClean="0"/>
              <a:t> Damping of the moving system is brought about by compression and suction of air in chamber.</a:t>
            </a:r>
          </a:p>
          <a:p>
            <a:pPr algn="just">
              <a:buFont typeface="Arial" pitchFamily="34" charset="0"/>
              <a:buChar char="•"/>
            </a:pPr>
            <a:r>
              <a:rPr lang="en-US" sz="2000" dirty="0" smtClean="0"/>
              <a:t>When the piston moves into the chamber, the air inside gets compressed. </a:t>
            </a:r>
          </a:p>
          <a:p>
            <a:pPr algn="just">
              <a:buFont typeface="Arial" pitchFamily="34" charset="0"/>
              <a:buChar char="•"/>
            </a:pPr>
            <a:r>
              <a:rPr lang="en-US" sz="2000" dirty="0" smtClean="0"/>
              <a:t> The pressure created due to the compressed air opposes the motion of piston.</a:t>
            </a:r>
          </a:p>
          <a:p>
            <a:pPr algn="just">
              <a:buFont typeface="Arial" pitchFamily="34" charset="0"/>
              <a:buChar char="•"/>
            </a:pPr>
            <a:r>
              <a:rPr lang="en-US" sz="2000" dirty="0" smtClean="0"/>
              <a:t> When piston moves out of the chamber, the motion is again opposed due to pressure being greater on open side than on the closed side of chamber.</a:t>
            </a:r>
          </a:p>
          <a:p>
            <a:pPr algn="just"/>
            <a:endParaRPr lang="en-US" dirty="0"/>
          </a:p>
        </p:txBody>
      </p:sp>
      <p:sp>
        <p:nvSpPr>
          <p:cNvPr id="5" name="TextBox 4"/>
          <p:cNvSpPr txBox="1"/>
          <p:nvPr/>
        </p:nvSpPr>
        <p:spPr>
          <a:xfrm>
            <a:off x="5410200" y="4419600"/>
            <a:ext cx="3429001" cy="2031325"/>
          </a:xfrm>
          <a:prstGeom prst="rect">
            <a:avLst/>
          </a:prstGeom>
          <a:noFill/>
        </p:spPr>
        <p:txBody>
          <a:bodyPr wrap="square" rtlCol="0">
            <a:spAutoFit/>
          </a:bodyPr>
          <a:lstStyle/>
          <a:p>
            <a:pPr algn="just"/>
            <a:r>
              <a:rPr lang="en-US" dirty="0" smtClean="0"/>
              <a:t>Very simple and cheap method but not  preferred as precise adjustment of the angle of the arm carrying piston is required so that movement of piston is not impaired.</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04800"/>
            <a:ext cx="4572000" cy="4154984"/>
          </a:xfrm>
          <a:prstGeom prst="rect">
            <a:avLst/>
          </a:prstGeom>
          <a:noFill/>
        </p:spPr>
        <p:txBody>
          <a:bodyPr wrap="square" rtlCol="0">
            <a:spAutoFit/>
          </a:bodyPr>
          <a:lstStyle/>
          <a:p>
            <a:r>
              <a:rPr lang="en-US" sz="2400" b="1" i="1" u="sng" dirty="0" smtClean="0"/>
              <a:t>Damping Torque is provided by :</a:t>
            </a:r>
          </a:p>
          <a:p>
            <a:pPr algn="just"/>
            <a:endParaRPr lang="en-US" sz="2400" dirty="0" smtClean="0"/>
          </a:p>
          <a:p>
            <a:pPr algn="just"/>
            <a:r>
              <a:rPr lang="en-US" sz="2400" b="1" dirty="0" smtClean="0"/>
              <a:t>Fluid Friction:</a:t>
            </a:r>
          </a:p>
          <a:p>
            <a:pPr marL="225425" indent="-225425" algn="just">
              <a:buFont typeface="Arial" pitchFamily="34" charset="0"/>
              <a:buChar char="•"/>
            </a:pPr>
            <a:r>
              <a:rPr lang="en-US" sz="2400" dirty="0" smtClean="0"/>
              <a:t>A fluid is taken instead of air. The friction between disc and fluid opposes the movement of pointer.  </a:t>
            </a:r>
          </a:p>
          <a:p>
            <a:pPr marL="225425" indent="-225425" algn="just">
              <a:buFont typeface="Arial" pitchFamily="34" charset="0"/>
              <a:buChar char="•"/>
            </a:pPr>
            <a:r>
              <a:rPr lang="en-US" sz="2400" dirty="0" smtClean="0"/>
              <a:t>More damping is provided by using more viscous liquid</a:t>
            </a:r>
          </a:p>
          <a:p>
            <a:pPr marL="225425" indent="-225425" algn="just">
              <a:buFont typeface="Arial" pitchFamily="34" charset="0"/>
              <a:buChar char="•"/>
            </a:pPr>
            <a:r>
              <a:rPr lang="en-US" sz="2400" dirty="0" smtClean="0"/>
              <a:t>Only can be used for instruments in vertical position</a:t>
            </a:r>
          </a:p>
        </p:txBody>
      </p:sp>
      <p:pic>
        <p:nvPicPr>
          <p:cNvPr id="8197" name="Picture 5"/>
          <p:cNvPicPr>
            <a:picLocks noChangeAspect="1" noChangeArrowheads="1"/>
          </p:cNvPicPr>
          <p:nvPr/>
        </p:nvPicPr>
        <p:blipFill>
          <a:blip r:embed="rId2"/>
          <a:srcRect/>
          <a:stretch>
            <a:fillRect/>
          </a:stretch>
        </p:blipFill>
        <p:spPr bwMode="auto">
          <a:xfrm>
            <a:off x="5254978" y="2590800"/>
            <a:ext cx="3431822"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1524000" y="4572000"/>
            <a:ext cx="1798320" cy="838200"/>
          </a:xfrm>
          <a:prstGeom prst="rect">
            <a:avLst/>
          </a:prstGeom>
          <a:noFill/>
          <a:ln w="9525">
            <a:noFill/>
            <a:miter lim="800000"/>
            <a:headEnd/>
            <a:tailEnd/>
          </a:ln>
          <a:effectLst/>
        </p:spPr>
      </p:pic>
      <p:sp>
        <p:nvSpPr>
          <p:cNvPr id="4" name="Rectangle 3"/>
          <p:cNvSpPr/>
          <p:nvPr/>
        </p:nvSpPr>
        <p:spPr>
          <a:xfrm>
            <a:off x="381000" y="0"/>
            <a:ext cx="8153400" cy="3046988"/>
          </a:xfrm>
          <a:prstGeom prst="rect">
            <a:avLst/>
          </a:prstGeom>
        </p:spPr>
        <p:txBody>
          <a:bodyPr wrap="square">
            <a:spAutoFit/>
          </a:bodyPr>
          <a:lstStyle/>
          <a:p>
            <a:pPr algn="just"/>
            <a:r>
              <a:rPr lang="en-US" sz="2400" b="1" dirty="0" smtClean="0"/>
              <a:t>Eddy Currents:</a:t>
            </a:r>
          </a:p>
          <a:p>
            <a:pPr algn="just">
              <a:buFont typeface="Arial" pitchFamily="34" charset="0"/>
              <a:buChar char="•"/>
            </a:pPr>
            <a:r>
              <a:rPr lang="en-US" sz="2400" dirty="0" smtClean="0"/>
              <a:t>Most effective way of providing damping.</a:t>
            </a:r>
          </a:p>
          <a:p>
            <a:pPr algn="just">
              <a:buFont typeface="Arial" pitchFamily="34" charset="0"/>
              <a:buChar char="•"/>
            </a:pPr>
            <a:r>
              <a:rPr lang="en-US" sz="2400" dirty="0" smtClean="0"/>
              <a:t>An aluminum disc is mounted on the spindle when the spindle rotates then disc also rotates and currents induced in it. </a:t>
            </a:r>
          </a:p>
          <a:p>
            <a:pPr algn="just">
              <a:buFont typeface="Arial" pitchFamily="34" charset="0"/>
              <a:buChar char="•"/>
            </a:pPr>
            <a:r>
              <a:rPr lang="en-US" sz="2400" dirty="0" smtClean="0"/>
              <a:t>According to Lenz’s Law, the disc moving in air gap in presence of permanent magnet will experience a force which opposes its rotation. This force is damping torque. </a:t>
            </a:r>
          </a:p>
          <a:p>
            <a:pPr algn="just"/>
            <a:endParaRPr lang="en-US" sz="2400" dirty="0" smtClean="0"/>
          </a:p>
        </p:txBody>
      </p:sp>
      <p:pic>
        <p:nvPicPr>
          <p:cNvPr id="5" name="Picture 4"/>
          <p:cNvPicPr>
            <a:picLocks noChangeAspect="1" noChangeArrowheads="1"/>
          </p:cNvPicPr>
          <p:nvPr/>
        </p:nvPicPr>
        <p:blipFill>
          <a:blip r:embed="rId3"/>
          <a:srcRect/>
          <a:stretch>
            <a:fillRect/>
          </a:stretch>
        </p:blipFill>
        <p:spPr bwMode="auto">
          <a:xfrm>
            <a:off x="3810000" y="3581400"/>
            <a:ext cx="5019675"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001000" cy="3046988"/>
          </a:xfrm>
          <a:prstGeom prst="rect">
            <a:avLst/>
          </a:prstGeom>
          <a:noFill/>
        </p:spPr>
        <p:txBody>
          <a:bodyPr wrap="square" rtlCol="0">
            <a:spAutoFit/>
          </a:bodyPr>
          <a:lstStyle/>
          <a:p>
            <a:r>
              <a:rPr lang="en-US" sz="2400" b="1" dirty="0" smtClean="0"/>
              <a:t>Advantages of Eddy Current Damping:</a:t>
            </a:r>
          </a:p>
          <a:p>
            <a:pPr algn="just">
              <a:buFont typeface="Arial" pitchFamily="34" charset="0"/>
              <a:buChar char="•"/>
            </a:pPr>
            <a:r>
              <a:rPr lang="en-US" sz="2400" dirty="0" smtClean="0"/>
              <a:t> Most efficient form of damping</a:t>
            </a:r>
          </a:p>
          <a:p>
            <a:pPr algn="just">
              <a:buFont typeface="Arial" pitchFamily="34" charset="0"/>
              <a:buChar char="•"/>
            </a:pPr>
            <a:r>
              <a:rPr lang="en-US" sz="2400" dirty="0" smtClean="0"/>
              <a:t> It is very convenient to use instrument where a metallic disc and permanent  magnet already exist.</a:t>
            </a:r>
          </a:p>
          <a:p>
            <a:pPr algn="just"/>
            <a:r>
              <a:rPr lang="en-US" sz="2400" b="1" dirty="0" smtClean="0"/>
              <a:t>Disadvantages:</a:t>
            </a:r>
          </a:p>
          <a:p>
            <a:pPr algn="just"/>
            <a:r>
              <a:rPr lang="en-US" sz="2400" dirty="0" smtClean="0"/>
              <a:t>It  cannot be used in instruments where eddy currents will distort the existing magnetic fields.</a:t>
            </a:r>
          </a:p>
          <a:p>
            <a:pPr algn="just">
              <a:buFont typeface="Arial" pitchFamily="34" charset="0"/>
              <a:buChar char="•"/>
            </a:pP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57200"/>
            <a:ext cx="8305800" cy="5262979"/>
          </a:xfrm>
          <a:prstGeom prst="rect">
            <a:avLst/>
          </a:prstGeom>
          <a:noFill/>
        </p:spPr>
        <p:txBody>
          <a:bodyPr wrap="square" rtlCol="0">
            <a:spAutoFit/>
          </a:bodyPr>
          <a:lstStyle/>
          <a:p>
            <a:r>
              <a:rPr lang="en-US" sz="2800" b="1" i="1" u="sng" dirty="0" smtClean="0"/>
              <a:t>Voltmeter</a:t>
            </a:r>
          </a:p>
          <a:p>
            <a:pPr marL="225425" indent="-225425">
              <a:buFont typeface="Arial" pitchFamily="34" charset="0"/>
              <a:buChar char="•"/>
            </a:pPr>
            <a:r>
              <a:rPr lang="en-US" sz="2800" dirty="0" smtClean="0"/>
              <a:t> To measure potential difference between two points of a circuit.</a:t>
            </a:r>
          </a:p>
          <a:p>
            <a:pPr marL="225425" indent="-225425">
              <a:buFont typeface="Arial" pitchFamily="34" charset="0"/>
              <a:buChar char="•"/>
            </a:pPr>
            <a:r>
              <a:rPr lang="en-US" sz="2800" dirty="0" smtClean="0"/>
              <a:t>Connected in parallel with the circuit.</a:t>
            </a:r>
          </a:p>
          <a:p>
            <a:pPr marL="225425" indent="-225425">
              <a:buFont typeface="Arial" pitchFamily="34" charset="0"/>
              <a:buChar char="•"/>
            </a:pPr>
            <a:r>
              <a:rPr lang="en-US" sz="2800" dirty="0" smtClean="0"/>
              <a:t>It must have enough resistance.</a:t>
            </a:r>
          </a:p>
          <a:p>
            <a:pPr marL="225425" indent="-225425"/>
            <a:r>
              <a:rPr lang="en-US" sz="2800" u="sng" dirty="0" smtClean="0"/>
              <a:t>Ammeter</a:t>
            </a:r>
          </a:p>
          <a:p>
            <a:pPr marL="225425" indent="-225425">
              <a:buFont typeface="Arial" pitchFamily="34" charset="0"/>
              <a:buChar char="•"/>
            </a:pPr>
            <a:r>
              <a:rPr lang="en-US" sz="2800" dirty="0" smtClean="0"/>
              <a:t>To measure the flow of current in a circuit.</a:t>
            </a:r>
          </a:p>
          <a:p>
            <a:pPr marL="225425" indent="-225425">
              <a:buFont typeface="Arial" pitchFamily="34" charset="0"/>
              <a:buChar char="•"/>
            </a:pPr>
            <a:r>
              <a:rPr lang="en-US" sz="2800" dirty="0" smtClean="0"/>
              <a:t>Connected in series with the circuit or that part where current has to be calculated.</a:t>
            </a:r>
          </a:p>
          <a:p>
            <a:pPr marL="225425" indent="-225425">
              <a:buFont typeface="Arial" pitchFamily="34" charset="0"/>
              <a:buChar char="•"/>
            </a:pPr>
            <a:r>
              <a:rPr lang="en-US" sz="2800" dirty="0" smtClean="0"/>
              <a:t>Ammeter should be capable of carrying current it is being measured and should have low resistance.</a:t>
            </a:r>
          </a:p>
          <a:p>
            <a:endParaRPr lang="en-U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2895600"/>
            <a:ext cx="7239000" cy="2862322"/>
          </a:xfrm>
          <a:prstGeom prst="rect">
            <a:avLst/>
          </a:prstGeom>
          <a:noFill/>
        </p:spPr>
        <p:txBody>
          <a:bodyPr wrap="square" rtlCol="0">
            <a:spAutoFit/>
          </a:bodyPr>
          <a:lstStyle/>
          <a:p>
            <a:pPr>
              <a:buFont typeface="Arial" pitchFamily="34" charset="0"/>
              <a:buChar char="•"/>
            </a:pPr>
            <a:endParaRPr lang="en-US" sz="2800" dirty="0" smtClean="0"/>
          </a:p>
          <a:p>
            <a:pPr>
              <a:buFont typeface="Arial" pitchFamily="34" charset="0"/>
              <a:buChar char="•"/>
            </a:pPr>
            <a:endParaRPr lang="en-US" sz="2800" dirty="0" smtClean="0"/>
          </a:p>
          <a:p>
            <a:pPr>
              <a:buFont typeface="Arial" pitchFamily="34" charset="0"/>
              <a:buChar char="•"/>
            </a:pPr>
            <a:endParaRPr lang="en-US" sz="2800" dirty="0" smtClean="0"/>
          </a:p>
          <a:p>
            <a:pPr marL="225425" indent="-225425" algn="just">
              <a:buFont typeface="Arial" pitchFamily="34" charset="0"/>
              <a:buChar char="•"/>
            </a:pPr>
            <a:r>
              <a:rPr lang="en-US" sz="2400" dirty="0" smtClean="0"/>
              <a:t>Permanent Magnet moving Coil Type instruments are for DC only </a:t>
            </a:r>
          </a:p>
          <a:p>
            <a:pPr marL="225425" indent="-225425" algn="just">
              <a:buFont typeface="Arial" pitchFamily="34" charset="0"/>
              <a:buChar char="•"/>
            </a:pPr>
            <a:r>
              <a:rPr lang="en-US" sz="2400" dirty="0" smtClean="0"/>
              <a:t>Induction Type instruments are for AC only</a:t>
            </a:r>
          </a:p>
          <a:p>
            <a:pPr marL="225425" indent="-225425" algn="just">
              <a:buFont typeface="Arial" pitchFamily="34" charset="0"/>
              <a:buChar char="•"/>
            </a:pPr>
            <a:r>
              <a:rPr lang="en-US" sz="2400" dirty="0" smtClean="0"/>
              <a:t>Others are both for AC and DC.</a:t>
            </a:r>
            <a:endParaRPr lang="en-US" sz="2400" dirty="0"/>
          </a:p>
        </p:txBody>
      </p:sp>
      <p:pic>
        <p:nvPicPr>
          <p:cNvPr id="1026" name="Picture 2"/>
          <p:cNvPicPr>
            <a:picLocks noChangeAspect="1" noChangeArrowheads="1"/>
          </p:cNvPicPr>
          <p:nvPr/>
        </p:nvPicPr>
        <p:blipFill>
          <a:blip r:embed="rId2"/>
          <a:srcRect/>
          <a:stretch>
            <a:fillRect/>
          </a:stretch>
        </p:blipFill>
        <p:spPr bwMode="auto">
          <a:xfrm>
            <a:off x="685800" y="533400"/>
            <a:ext cx="7696200" cy="1838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2743200"/>
            <a:ext cx="5788444" cy="523220"/>
          </a:xfrm>
          <a:prstGeom prst="rect">
            <a:avLst/>
          </a:prstGeom>
        </p:spPr>
        <p:txBody>
          <a:bodyPr wrap="none">
            <a:spAutoFit/>
          </a:bodyPr>
          <a:lstStyle/>
          <a:p>
            <a:r>
              <a:rPr lang="en-US" sz="2800" b="1" dirty="0" smtClean="0"/>
              <a:t>PERMANENT MAGNET MOVING COIL </a:t>
            </a:r>
            <a:endParaRPr lang="en-US" sz="28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4001095"/>
          </a:xfrm>
          <a:prstGeom prst="rect">
            <a:avLst/>
          </a:prstGeom>
          <a:noFill/>
        </p:spPr>
        <p:txBody>
          <a:bodyPr wrap="square" rtlCol="0">
            <a:spAutoFit/>
          </a:bodyPr>
          <a:lstStyle/>
          <a:p>
            <a:r>
              <a:rPr lang="en-US" sz="2000" b="1" i="1" u="sng" dirty="0" smtClean="0"/>
              <a:t>Permanent Magnet Moving Coil Instrument</a:t>
            </a:r>
          </a:p>
          <a:p>
            <a:endParaRPr lang="en-US" b="1" i="1" u="sng" dirty="0" smtClean="0"/>
          </a:p>
          <a:p>
            <a:pPr marL="284163" indent="-284163" algn="just">
              <a:buFont typeface="Arial" pitchFamily="34" charset="0"/>
              <a:buChar char="•"/>
            </a:pPr>
            <a:r>
              <a:rPr lang="en-US" sz="2400" dirty="0" smtClean="0"/>
              <a:t>A permanent-magnet moving-coil movement is based upon a fixed U- shaped permanent magnet and light rectangular coil of several turns  which is able to move.</a:t>
            </a:r>
          </a:p>
          <a:p>
            <a:pPr marL="284163" indent="-284163" algn="just">
              <a:buFont typeface="Arial" pitchFamily="34" charset="0"/>
              <a:buChar char="•"/>
            </a:pPr>
            <a:r>
              <a:rPr lang="en-US" sz="2400" dirty="0" smtClean="0"/>
              <a:t>When the switch is closed, current flows through the coil, the coil will have a magnetic field which will react to the magnetic field of the permanent magnet.</a:t>
            </a:r>
          </a:p>
          <a:p>
            <a:pPr marL="284163" indent="-284163" algn="just">
              <a:buFont typeface="Arial" pitchFamily="34" charset="0"/>
              <a:buChar char="•"/>
            </a:pPr>
            <a:r>
              <a:rPr lang="en-US" sz="2400" dirty="0" smtClean="0"/>
              <a:t>The coil is wound on an aluminum frame, or bobbin, and the bobbin is supported by jeweled bearings which allow it to move freely.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57200"/>
            <a:ext cx="8305800" cy="3262432"/>
          </a:xfrm>
          <a:prstGeom prst="rect">
            <a:avLst/>
          </a:prstGeom>
          <a:noFill/>
        </p:spPr>
        <p:txBody>
          <a:bodyPr wrap="square" rtlCol="0">
            <a:spAutoFit/>
          </a:bodyPr>
          <a:lstStyle/>
          <a:p>
            <a:r>
              <a:rPr lang="en-US" sz="2000" b="1" i="1" u="sng" dirty="0" smtClean="0"/>
              <a:t>Permanent Magnet Moving Coil Instrument</a:t>
            </a:r>
            <a:endParaRPr lang="en-US" b="1" i="1" u="sng" dirty="0" smtClean="0"/>
          </a:p>
          <a:p>
            <a:pPr marL="225425" indent="-225425" algn="just">
              <a:buFont typeface="Arial" pitchFamily="34" charset="0"/>
              <a:buChar char="•"/>
            </a:pPr>
            <a:r>
              <a:rPr lang="en-US" sz="2400" dirty="0" smtClean="0"/>
              <a:t>The controlling system, which controls the movement of the coil, is constituted of two phosphor-bronze hair springs.</a:t>
            </a:r>
          </a:p>
          <a:p>
            <a:pPr marL="225425" indent="-225425" algn="just">
              <a:buFont typeface="Arial" pitchFamily="34" charset="0"/>
              <a:buChar char="•"/>
            </a:pPr>
            <a:r>
              <a:rPr lang="en-US" sz="2400" dirty="0" smtClean="0"/>
              <a:t>These  springs also serve as terminals for passing current through coil.</a:t>
            </a:r>
          </a:p>
          <a:p>
            <a:pPr marL="225425" indent="-225425" algn="just">
              <a:buFont typeface="Arial" pitchFamily="34" charset="0"/>
              <a:buChar char="•"/>
            </a:pPr>
            <a:r>
              <a:rPr lang="en-US" sz="2400" dirty="0" smtClean="0"/>
              <a:t>The damping of the moving coil is achieved by eddy  currents induced in the </a:t>
            </a:r>
            <a:r>
              <a:rPr lang="en-US" sz="2400" dirty="0" err="1" smtClean="0"/>
              <a:t>aluminium</a:t>
            </a:r>
            <a:r>
              <a:rPr lang="en-US" sz="2400" dirty="0" smtClean="0"/>
              <a:t> former.</a:t>
            </a:r>
          </a:p>
          <a:p>
            <a:endParaRPr lang="en-US" sz="2400"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533400"/>
            <a:ext cx="8229600" cy="6801862"/>
          </a:xfrm>
          <a:prstGeom prst="rect">
            <a:avLst/>
          </a:prstGeom>
          <a:noFill/>
        </p:spPr>
        <p:txBody>
          <a:bodyPr wrap="square" rtlCol="0">
            <a:spAutoFit/>
          </a:bodyPr>
          <a:lstStyle/>
          <a:p>
            <a:pPr algn="ctr"/>
            <a:r>
              <a:rPr lang="en-US" sz="2800" b="1" i="1" u="sng" dirty="0" smtClean="0"/>
              <a:t>“Without Measurement there is no control”</a:t>
            </a:r>
          </a:p>
          <a:p>
            <a:endParaRPr lang="en-US" dirty="0" smtClean="0"/>
          </a:p>
          <a:p>
            <a:r>
              <a:rPr lang="en-US" sz="2800" b="1" dirty="0" smtClean="0"/>
              <a:t>Measurement</a:t>
            </a:r>
            <a:r>
              <a:rPr lang="en-US" sz="2800" dirty="0" smtClean="0"/>
              <a:t>: Process of giving numbers to any quantity.</a:t>
            </a:r>
          </a:p>
          <a:p>
            <a:endParaRPr lang="en-US" sz="2800" dirty="0" smtClean="0"/>
          </a:p>
          <a:p>
            <a:endParaRPr lang="en-US" sz="2800" dirty="0" smtClean="0"/>
          </a:p>
          <a:p>
            <a:r>
              <a:rPr lang="en-US" sz="2800" b="1" dirty="0" smtClean="0"/>
              <a:t>Measuring Instruments</a:t>
            </a:r>
            <a:r>
              <a:rPr lang="en-US" sz="2800" dirty="0" smtClean="0"/>
              <a:t>: An instrument is a device designed to collect data from an environment, or from a unit under test, and to display information to a user based on the collected data.</a:t>
            </a:r>
          </a:p>
          <a:p>
            <a:endParaRPr lang="en-US" sz="2800" dirty="0" smtClean="0"/>
          </a:p>
          <a:p>
            <a:r>
              <a:rPr lang="en-US" sz="2800" b="1" dirty="0" smtClean="0"/>
              <a:t>Electrical Measuring Instruments</a:t>
            </a:r>
            <a:r>
              <a:rPr lang="en-US" sz="2800" dirty="0" smtClean="0"/>
              <a:t>: Instruments which measures  electrical quantities such as voltage, current, Power, energy etc.</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80999" y="-5331"/>
            <a:ext cx="8305801" cy="5796531"/>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57200" y="5715000"/>
            <a:ext cx="8382000" cy="114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8305800" cy="4431983"/>
          </a:xfrm>
          <a:prstGeom prst="rect">
            <a:avLst/>
          </a:prstGeom>
          <a:noFill/>
        </p:spPr>
        <p:txBody>
          <a:bodyPr wrap="square" rtlCol="0">
            <a:spAutoFit/>
          </a:bodyPr>
          <a:lstStyle/>
          <a:p>
            <a:r>
              <a:rPr lang="en-US" sz="2400" b="1" dirty="0" smtClean="0"/>
              <a:t>Advantages:</a:t>
            </a:r>
          </a:p>
          <a:p>
            <a:pPr marL="165100" indent="-165100" algn="just">
              <a:buFont typeface="Arial" pitchFamily="34" charset="0"/>
              <a:buChar char="•"/>
            </a:pPr>
            <a:r>
              <a:rPr lang="en-US" dirty="0" smtClean="0"/>
              <a:t>  </a:t>
            </a:r>
            <a:r>
              <a:rPr lang="en-US" sz="2400" dirty="0" smtClean="0"/>
              <a:t>High Sensitivity. These instruments are not affected by stray magnetic fields since they are well shielded.</a:t>
            </a:r>
          </a:p>
          <a:p>
            <a:pPr marL="165100" indent="-165100" algn="just">
              <a:buFont typeface="Arial" pitchFamily="34" charset="0"/>
              <a:buChar char="•"/>
            </a:pPr>
            <a:r>
              <a:rPr lang="en-US" sz="2400" dirty="0" smtClean="0"/>
              <a:t>High torque to weight ratio as powerful magnet is used which does not contribute to the weight of moving system.</a:t>
            </a:r>
          </a:p>
          <a:p>
            <a:pPr marL="165100" indent="-165100" algn="just"/>
            <a:r>
              <a:rPr lang="en-US" sz="2400" b="1" dirty="0" smtClean="0"/>
              <a:t>Disadvantages:</a:t>
            </a:r>
          </a:p>
          <a:p>
            <a:pPr marL="165100" indent="-165100" algn="just">
              <a:buFont typeface="Arial" pitchFamily="34" charset="0"/>
              <a:buChar char="•"/>
            </a:pPr>
            <a:r>
              <a:rPr lang="en-US" sz="2400" dirty="0" smtClean="0"/>
              <a:t>Can be used on DC. If alternating current is passed, the deflecting torque produced on the moving system will be alternating. Moving coil will oscillate around its zero position.</a:t>
            </a:r>
          </a:p>
          <a:p>
            <a:pPr marL="165100" indent="-165100" algn="just">
              <a:buFont typeface="Arial" pitchFamily="34" charset="0"/>
              <a:buChar char="•"/>
            </a:pPr>
            <a:r>
              <a:rPr lang="en-US" sz="2400" dirty="0" smtClean="0"/>
              <a:t>Cost is high compared with moving iron instrument.</a:t>
            </a:r>
          </a:p>
          <a:p>
            <a:pPr marL="165100" indent="-165100" algn="just">
              <a:buFont typeface="Arial" pitchFamily="34" charset="0"/>
              <a:buChar char="•"/>
            </a:pPr>
            <a:r>
              <a:rPr lang="en-US" sz="2400" dirty="0" smtClean="0"/>
              <a:t>Field strength of permanent magnet may be lost with time.</a:t>
            </a:r>
          </a:p>
          <a:p>
            <a:pPr algn="just">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0"/>
            <a:ext cx="3352800" cy="4401205"/>
          </a:xfrm>
          <a:prstGeom prst="rect">
            <a:avLst/>
          </a:prstGeom>
          <a:noFill/>
        </p:spPr>
        <p:txBody>
          <a:bodyPr wrap="square" rtlCol="0">
            <a:spAutoFit/>
          </a:bodyPr>
          <a:lstStyle/>
          <a:p>
            <a:pPr algn="ctr"/>
            <a:r>
              <a:rPr lang="en-US" sz="2800" b="1" i="1" u="sng" dirty="0" smtClean="0"/>
              <a:t>Applications</a:t>
            </a:r>
          </a:p>
          <a:p>
            <a:pPr algn="ctr">
              <a:buFont typeface="Arial" pitchFamily="34" charset="0"/>
              <a:buChar char="•"/>
            </a:pPr>
            <a:endParaRPr lang="en-US" sz="2800" dirty="0" smtClean="0"/>
          </a:p>
          <a:p>
            <a:pPr algn="ctr">
              <a:buFont typeface="Arial" pitchFamily="34" charset="0"/>
              <a:buChar char="•"/>
            </a:pPr>
            <a:endParaRPr lang="en-US" sz="2800" dirty="0" smtClean="0"/>
          </a:p>
          <a:p>
            <a:pPr algn="ctr">
              <a:buFont typeface="Arial" pitchFamily="34" charset="0"/>
              <a:buChar char="•"/>
            </a:pPr>
            <a:r>
              <a:rPr lang="en-US" sz="2400" dirty="0" smtClean="0"/>
              <a:t>Ammeters</a:t>
            </a:r>
          </a:p>
          <a:p>
            <a:pPr algn="ctr">
              <a:buFont typeface="Arial" pitchFamily="34" charset="0"/>
              <a:buChar char="•"/>
            </a:pPr>
            <a:r>
              <a:rPr lang="en-US" sz="2400" dirty="0" smtClean="0"/>
              <a:t>Voltmeters</a:t>
            </a:r>
          </a:p>
          <a:p>
            <a:pPr algn="ctr">
              <a:buFont typeface="Arial" pitchFamily="34" charset="0"/>
              <a:buChar char="•"/>
            </a:pPr>
            <a:r>
              <a:rPr lang="en-US" sz="2400" dirty="0" smtClean="0"/>
              <a:t>Wattmeter</a:t>
            </a:r>
          </a:p>
          <a:p>
            <a:pPr algn="ctr">
              <a:buFont typeface="Arial" pitchFamily="34" charset="0"/>
              <a:buChar char="•"/>
            </a:pPr>
            <a:r>
              <a:rPr lang="en-US" sz="2400" dirty="0" err="1" smtClean="0"/>
              <a:t>Multimeter</a:t>
            </a:r>
            <a:endParaRPr lang="en-US" sz="2400" dirty="0" smtClean="0"/>
          </a:p>
          <a:p>
            <a:pPr algn="ctr"/>
            <a:endParaRPr lang="en-US" sz="2800" dirty="0" smtClean="0"/>
          </a:p>
          <a:p>
            <a:endParaRPr lang="en-US" dirty="0" smtClean="0"/>
          </a:p>
          <a:p>
            <a:endParaRPr lang="en-US" dirty="0" smtClean="0"/>
          </a:p>
          <a:p>
            <a:r>
              <a:rPr lang="en-US" dirty="0" smtClean="0"/>
              <a:t> </a:t>
            </a:r>
          </a:p>
          <a:p>
            <a:endParaRPr lang="en-US" dirty="0"/>
          </a:p>
        </p:txBody>
      </p:sp>
      <p:pic>
        <p:nvPicPr>
          <p:cNvPr id="10242" name="Picture 2" descr="32NE0217.GIF (13818 bytes)"/>
          <p:cNvPicPr>
            <a:picLocks noChangeAspect="1" noChangeArrowheads="1"/>
          </p:cNvPicPr>
          <p:nvPr/>
        </p:nvPicPr>
        <p:blipFill>
          <a:blip r:embed="rId2"/>
          <a:srcRect/>
          <a:stretch>
            <a:fillRect/>
          </a:stretch>
        </p:blipFill>
        <p:spPr bwMode="auto">
          <a:xfrm>
            <a:off x="4876800" y="1066800"/>
            <a:ext cx="3286125" cy="3800476"/>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0"/>
            <a:ext cx="8610600" cy="6124754"/>
          </a:xfrm>
          <a:prstGeom prst="rect">
            <a:avLst/>
          </a:prstGeom>
          <a:noFill/>
        </p:spPr>
        <p:txBody>
          <a:bodyPr wrap="square" rtlCol="0">
            <a:spAutoFit/>
          </a:bodyPr>
          <a:lstStyle/>
          <a:p>
            <a:pPr algn="ctr"/>
            <a:r>
              <a:rPr lang="en-US" sz="2800" b="1" i="1" u="sng" dirty="0" smtClean="0"/>
              <a:t>Moving Coil Dynamometer Type</a:t>
            </a:r>
          </a:p>
          <a:p>
            <a:pPr algn="just"/>
            <a:r>
              <a:rPr lang="en-US" sz="2400" dirty="0" smtClean="0"/>
              <a:t>Moving Coil dynamometer  type consists of two coils :1. Moving Coil and Fixed Coil  (permanent magnet is replaced by one or two fixed air-cored coils)</a:t>
            </a:r>
          </a:p>
          <a:p>
            <a:pPr algn="just">
              <a:buFont typeface="Wingdings" pitchFamily="2" charset="2"/>
              <a:buChar char="§"/>
            </a:pPr>
            <a:r>
              <a:rPr lang="en-US" sz="2400" b="1" u="sng" dirty="0" smtClean="0"/>
              <a:t>Moving Coil </a:t>
            </a:r>
            <a:r>
              <a:rPr lang="en-US" sz="2400" dirty="0" smtClean="0"/>
              <a:t>: Moving coil moves the pointer with the help of spring control instrument. A limited amount of current flows through the moving coil so as to avoid heating. So in order to limit the current , a high value resistor  is connected in series with the moving coil.</a:t>
            </a:r>
          </a:p>
          <a:p>
            <a:pPr algn="just"/>
            <a:endParaRPr lang="en-US" sz="2400" dirty="0" smtClean="0"/>
          </a:p>
          <a:p>
            <a:pPr algn="just">
              <a:buFont typeface="Wingdings" pitchFamily="2" charset="2"/>
              <a:buChar char="§"/>
            </a:pPr>
            <a:r>
              <a:rPr lang="en-US" sz="2400" b="1" u="sng" dirty="0" smtClean="0"/>
              <a:t>Fixed Coil</a:t>
            </a:r>
            <a:r>
              <a:rPr lang="en-US" sz="2400" b="1" dirty="0" smtClean="0"/>
              <a:t>: </a:t>
            </a:r>
            <a:r>
              <a:rPr lang="en-US" sz="2400" dirty="0" smtClean="0"/>
              <a:t>The fixed coil is divided into two equal parts and these are connected in series with the load, therefore the load current will flow through these coils. Now the reason is very obvious of using two fixed coils instead of one, so that it can be constructed to carry considerable amount of electric current. </a:t>
            </a:r>
          </a:p>
          <a:p>
            <a:endParaRPr 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04800" y="2547938"/>
            <a:ext cx="8543943" cy="3624262"/>
          </a:xfrm>
          <a:prstGeom prst="rect">
            <a:avLst/>
          </a:prstGeom>
          <a:noFill/>
          <a:ln w="9525">
            <a:noFill/>
            <a:miter lim="800000"/>
            <a:headEnd/>
            <a:tailEnd/>
          </a:ln>
          <a:effectLst/>
        </p:spPr>
      </p:pic>
      <p:sp>
        <p:nvSpPr>
          <p:cNvPr id="4" name="TextBox 3"/>
          <p:cNvSpPr txBox="1"/>
          <p:nvPr/>
        </p:nvSpPr>
        <p:spPr>
          <a:xfrm>
            <a:off x="5943600" y="3124200"/>
            <a:ext cx="990600" cy="461665"/>
          </a:xfrm>
          <a:prstGeom prst="rect">
            <a:avLst/>
          </a:prstGeom>
          <a:noFill/>
        </p:spPr>
        <p:txBody>
          <a:bodyPr wrap="square" rtlCol="0">
            <a:spAutoFit/>
          </a:bodyPr>
          <a:lstStyle/>
          <a:p>
            <a:r>
              <a:rPr lang="en-US" sz="1200" dirty="0" smtClean="0"/>
              <a:t>Low resistance</a:t>
            </a:r>
            <a:endParaRPr lang="en-US" sz="1200" dirty="0"/>
          </a:p>
        </p:txBody>
      </p:sp>
      <p:sp>
        <p:nvSpPr>
          <p:cNvPr id="5" name="Rectangle 4"/>
          <p:cNvSpPr/>
          <p:nvPr/>
        </p:nvSpPr>
        <p:spPr>
          <a:xfrm>
            <a:off x="3790215" y="3244334"/>
            <a:ext cx="1132811" cy="276999"/>
          </a:xfrm>
          <a:prstGeom prst="rect">
            <a:avLst/>
          </a:prstGeom>
        </p:spPr>
        <p:txBody>
          <a:bodyPr wrap="none">
            <a:spAutoFit/>
          </a:bodyPr>
          <a:lstStyle/>
          <a:p>
            <a:r>
              <a:rPr lang="en-US" sz="1200" dirty="0" smtClean="0"/>
              <a:t>High resistance</a:t>
            </a:r>
            <a:endParaRPr lang="en-US" sz="12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1" y="533400"/>
            <a:ext cx="8077200" cy="8340745"/>
          </a:xfrm>
          <a:prstGeom prst="rect">
            <a:avLst/>
          </a:prstGeom>
          <a:noFill/>
        </p:spPr>
        <p:txBody>
          <a:bodyPr wrap="square" rtlCol="0">
            <a:spAutoFit/>
          </a:bodyPr>
          <a:lstStyle/>
          <a:p>
            <a:pPr algn="just"/>
            <a:r>
              <a:rPr lang="en-US" sz="2400" dirty="0" smtClean="0"/>
              <a:t>The deflecting torque depends on the fields of both fixed and moving coils.</a:t>
            </a:r>
          </a:p>
          <a:p>
            <a:pPr algn="just"/>
            <a:r>
              <a:rPr lang="en-US" sz="2400" b="1" dirty="0" smtClean="0"/>
              <a:t>In ammeter:</a:t>
            </a:r>
          </a:p>
          <a:p>
            <a:pPr algn="just"/>
            <a:r>
              <a:rPr lang="en-US" sz="2400" dirty="0" smtClean="0"/>
              <a:t>T</a:t>
            </a:r>
            <a:r>
              <a:rPr lang="en-US" sz="2400" baseline="-25000" dirty="0" smtClean="0"/>
              <a:t>d</a:t>
            </a:r>
            <a:r>
              <a:rPr lang="en-US" sz="2400" dirty="0" smtClean="0"/>
              <a:t> </a:t>
            </a:r>
            <a:r>
              <a:rPr lang="el-GR" sz="2400" dirty="0" smtClean="0"/>
              <a:t>α</a:t>
            </a:r>
            <a:r>
              <a:rPr lang="en-US" sz="2400" dirty="0" smtClean="0"/>
              <a:t> I</a:t>
            </a:r>
            <a:r>
              <a:rPr lang="en-US" sz="2400" baseline="30000" dirty="0" smtClean="0"/>
              <a:t>2</a:t>
            </a:r>
          </a:p>
          <a:p>
            <a:pPr algn="just"/>
            <a:r>
              <a:rPr lang="en-US" sz="2400" b="1" dirty="0" smtClean="0"/>
              <a:t>In  Voltmeter:</a:t>
            </a:r>
          </a:p>
          <a:p>
            <a:pPr algn="just"/>
            <a:r>
              <a:rPr lang="en-US" sz="2400" dirty="0" smtClean="0"/>
              <a:t>T</a:t>
            </a:r>
            <a:r>
              <a:rPr lang="en-US" sz="2400" baseline="-25000" dirty="0" smtClean="0"/>
              <a:t>d</a:t>
            </a:r>
            <a:r>
              <a:rPr lang="en-US" sz="2400" dirty="0" smtClean="0"/>
              <a:t> </a:t>
            </a:r>
            <a:r>
              <a:rPr lang="el-GR" sz="2400" dirty="0" smtClean="0"/>
              <a:t>α</a:t>
            </a:r>
            <a:r>
              <a:rPr lang="en-US" sz="2400" dirty="0" smtClean="0"/>
              <a:t> I</a:t>
            </a:r>
            <a:r>
              <a:rPr lang="en-US" sz="2400" baseline="-25000" dirty="0" smtClean="0"/>
              <a:t>1</a:t>
            </a:r>
            <a:r>
              <a:rPr lang="en-US" sz="2400" dirty="0" smtClean="0"/>
              <a:t> I</a:t>
            </a:r>
            <a:r>
              <a:rPr lang="en-US" sz="2400" baseline="-25000" dirty="0" smtClean="0"/>
              <a:t>2</a:t>
            </a:r>
            <a:r>
              <a:rPr lang="en-US" sz="2400" dirty="0" smtClean="0"/>
              <a:t> </a:t>
            </a:r>
            <a:r>
              <a:rPr lang="el-GR" sz="2400" dirty="0" smtClean="0"/>
              <a:t>α</a:t>
            </a:r>
            <a:r>
              <a:rPr lang="en-US" sz="2400" dirty="0" smtClean="0"/>
              <a:t> V</a:t>
            </a:r>
            <a:r>
              <a:rPr lang="en-US" sz="2400" baseline="30000" dirty="0" smtClean="0"/>
              <a:t>2</a:t>
            </a:r>
          </a:p>
          <a:p>
            <a:pPr algn="just"/>
            <a:endParaRPr lang="en-US" sz="2400" baseline="30000" dirty="0" smtClean="0"/>
          </a:p>
          <a:p>
            <a:pPr algn="just"/>
            <a:r>
              <a:rPr lang="en-US" sz="2400" dirty="0" smtClean="0"/>
              <a:t>I</a:t>
            </a:r>
            <a:r>
              <a:rPr lang="en-US" sz="2400" baseline="-25000" dirty="0" smtClean="0"/>
              <a:t>1</a:t>
            </a:r>
            <a:r>
              <a:rPr lang="en-US" sz="2400" dirty="0" smtClean="0"/>
              <a:t>  is current flowing in fixed coil</a:t>
            </a:r>
          </a:p>
          <a:p>
            <a:pPr algn="just"/>
            <a:r>
              <a:rPr lang="en-US" sz="2400" dirty="0" smtClean="0"/>
              <a:t>I</a:t>
            </a:r>
            <a:r>
              <a:rPr lang="en-US" sz="2400" baseline="-25000" dirty="0" smtClean="0"/>
              <a:t>2</a:t>
            </a:r>
            <a:r>
              <a:rPr lang="en-US" sz="2400" dirty="0" smtClean="0"/>
              <a:t> is current flowing in moving coil</a:t>
            </a:r>
          </a:p>
          <a:p>
            <a:pPr algn="just"/>
            <a:endParaRPr lang="en-US" sz="2400" dirty="0" smtClean="0"/>
          </a:p>
          <a:p>
            <a:pPr algn="just"/>
            <a:r>
              <a:rPr lang="en-US" sz="2400" b="1" dirty="0" smtClean="0"/>
              <a:t>Hence deflection, </a:t>
            </a:r>
            <a:r>
              <a:rPr lang="el-GR" sz="2400" b="1" dirty="0" smtClean="0"/>
              <a:t>θ</a:t>
            </a:r>
            <a:r>
              <a:rPr lang="en-US" sz="2400" b="1" dirty="0" smtClean="0"/>
              <a:t> </a:t>
            </a:r>
            <a:r>
              <a:rPr lang="el-GR" sz="2400" b="1" dirty="0" smtClean="0"/>
              <a:t>α</a:t>
            </a:r>
            <a:r>
              <a:rPr lang="en-US" sz="2400" b="1" dirty="0" smtClean="0"/>
              <a:t> I</a:t>
            </a:r>
            <a:r>
              <a:rPr lang="en-US" sz="2400" b="1" baseline="30000" dirty="0" smtClean="0"/>
              <a:t>2 </a:t>
            </a:r>
            <a:r>
              <a:rPr lang="el-GR" sz="2400" b="1" dirty="0" smtClean="0"/>
              <a:t>α</a:t>
            </a:r>
            <a:r>
              <a:rPr lang="en-US" sz="2400" b="1" dirty="0" smtClean="0"/>
              <a:t> V</a:t>
            </a:r>
            <a:r>
              <a:rPr lang="en-US" sz="2400" b="1" baseline="30000" dirty="0" smtClean="0"/>
              <a:t>2</a:t>
            </a:r>
          </a:p>
          <a:p>
            <a:r>
              <a:rPr lang="en-US" sz="2400" dirty="0" smtClean="0"/>
              <a:t>Advantages</a:t>
            </a:r>
          </a:p>
          <a:p>
            <a:pPr>
              <a:buFont typeface="Arial" pitchFamily="34" charset="0"/>
              <a:buChar char="•"/>
            </a:pPr>
            <a:r>
              <a:rPr lang="en-US" sz="2400" dirty="0" smtClean="0"/>
              <a:t>Scale is uniform up to certain limit.</a:t>
            </a:r>
          </a:p>
          <a:p>
            <a:pPr>
              <a:buFont typeface="Arial" pitchFamily="34" charset="0"/>
              <a:buChar char="•"/>
            </a:pPr>
            <a:r>
              <a:rPr lang="en-US" sz="2400" dirty="0" smtClean="0"/>
              <a:t> Can be used on both ac and dc systems</a:t>
            </a:r>
          </a:p>
          <a:p>
            <a:pPr>
              <a:buFont typeface="Arial" pitchFamily="34" charset="0"/>
              <a:buChar char="•"/>
            </a:pPr>
            <a:r>
              <a:rPr lang="en-US" sz="2400" dirty="0" smtClean="0"/>
              <a:t>Ammeters up to 10 A and voltmeters up to 600 V can be measured with good accuracy.</a:t>
            </a:r>
          </a:p>
          <a:p>
            <a:pPr>
              <a:buFont typeface="Arial" pitchFamily="34" charset="0"/>
              <a:buChar char="•"/>
            </a:pPr>
            <a:endParaRPr lang="en-US" sz="2400" dirty="0" smtClean="0"/>
          </a:p>
          <a:p>
            <a:pPr algn="just"/>
            <a:endParaRPr lang="en-US" sz="2400" baseline="30000" dirty="0" smtClean="0"/>
          </a:p>
          <a:p>
            <a:pPr algn="just"/>
            <a:endParaRPr lang="en-US" sz="2400" dirty="0" smtClean="0"/>
          </a:p>
          <a:p>
            <a:endParaRPr lang="en-US" dirty="0" smtClean="0"/>
          </a:p>
          <a:p>
            <a:endParaRPr lang="en-US" dirty="0" smtClean="0"/>
          </a:p>
          <a:p>
            <a:endParaRPr lang="en-US" dirty="0" smtClean="0"/>
          </a:p>
          <a:p>
            <a:endParaRPr lang="en-US" baseline="30000" dirty="0" smtClean="0"/>
          </a:p>
          <a:p>
            <a:endParaRPr lang="en-US" baseline="30000"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81000"/>
            <a:ext cx="8153400" cy="4062651"/>
          </a:xfrm>
          <a:prstGeom prst="rect">
            <a:avLst/>
          </a:prstGeom>
        </p:spPr>
        <p:txBody>
          <a:bodyPr wrap="square">
            <a:spAutoFit/>
          </a:bodyPr>
          <a:lstStyle/>
          <a:p>
            <a:r>
              <a:rPr lang="en-US" sz="2400" b="1" dirty="0" smtClean="0"/>
              <a:t>Disadvantages:</a:t>
            </a:r>
          </a:p>
          <a:p>
            <a:pPr>
              <a:buFont typeface="Arial" pitchFamily="34" charset="0"/>
              <a:buChar char="•"/>
            </a:pPr>
            <a:r>
              <a:rPr lang="en-US" sz="2400" b="1" dirty="0" smtClean="0"/>
              <a:t> </a:t>
            </a:r>
            <a:r>
              <a:rPr lang="en-US" sz="2400" dirty="0" smtClean="0"/>
              <a:t>Scale is non uniform</a:t>
            </a:r>
          </a:p>
          <a:p>
            <a:pPr marL="165100" indent="-165100" algn="just">
              <a:buFont typeface="Arial" pitchFamily="34" charset="0"/>
              <a:buChar char="•"/>
            </a:pPr>
            <a:r>
              <a:rPr lang="en-US" sz="2400" dirty="0" smtClean="0"/>
              <a:t> Since air cored coils are used, magnetic field produced is weak. Hence large number of ampere turns must be used on the moving coil to give necessary deflecting torque.</a:t>
            </a:r>
          </a:p>
          <a:p>
            <a:pPr>
              <a:buFont typeface="Arial" pitchFamily="34" charset="0"/>
              <a:buChar char="•"/>
            </a:pPr>
            <a:r>
              <a:rPr lang="en-US" sz="2400" dirty="0" smtClean="0"/>
              <a:t> Heavy moving system gives more friction losses.</a:t>
            </a:r>
          </a:p>
          <a:p>
            <a:pPr>
              <a:buFont typeface="Arial" pitchFamily="34" charset="0"/>
              <a:buChar char="•"/>
            </a:pPr>
            <a:r>
              <a:rPr lang="en-US" sz="2400" dirty="0" smtClean="0"/>
              <a:t> Lower sensitivity than that of PMMC instruments.</a:t>
            </a:r>
          </a:p>
          <a:p>
            <a:pPr>
              <a:buFont typeface="Arial" pitchFamily="34" charset="0"/>
              <a:buChar char="•"/>
            </a:pPr>
            <a:r>
              <a:rPr lang="en-US" sz="2400" dirty="0" smtClean="0"/>
              <a:t> More expensive than the PMMC instruments</a:t>
            </a:r>
          </a:p>
          <a:p>
            <a:r>
              <a:rPr lang="en-US" sz="2400" dirty="0" smtClean="0"/>
              <a:t> </a:t>
            </a:r>
          </a:p>
          <a:p>
            <a:r>
              <a:rPr lang="en-US" sz="2400" dirty="0" smtClean="0"/>
              <a:t>The dynamometer principle used in </a:t>
            </a:r>
            <a:r>
              <a:rPr lang="en-US" sz="2400" dirty="0" err="1" smtClean="0"/>
              <a:t>wattmeters</a:t>
            </a:r>
            <a:r>
              <a:rPr lang="en-US" sz="2400" dirty="0" smtClean="0"/>
              <a:t>.</a:t>
            </a:r>
          </a:p>
          <a:p>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305800" cy="5016758"/>
          </a:xfrm>
          <a:prstGeom prst="rect">
            <a:avLst/>
          </a:prstGeom>
          <a:noFill/>
        </p:spPr>
        <p:txBody>
          <a:bodyPr wrap="square" rtlCol="0">
            <a:spAutoFit/>
          </a:bodyPr>
          <a:lstStyle/>
          <a:p>
            <a:pPr algn="ctr"/>
            <a:r>
              <a:rPr lang="en-US" sz="2800" b="1" i="1" u="sng" dirty="0" smtClean="0"/>
              <a:t>Moving Iron Type</a:t>
            </a:r>
          </a:p>
          <a:p>
            <a:pPr marL="225425" indent="-225425" algn="just">
              <a:buFont typeface="Arial" pitchFamily="34" charset="0"/>
              <a:buChar char="•"/>
            </a:pPr>
            <a:r>
              <a:rPr lang="en-US" sz="2400" dirty="0" smtClean="0"/>
              <a:t>Moving iron type instruments are of mainly two types. Attraction type and repulsion type instrument.</a:t>
            </a:r>
          </a:p>
          <a:p>
            <a:pPr marL="225425" indent="-225425" algn="just">
              <a:buFont typeface="Arial" pitchFamily="34" charset="0"/>
              <a:buChar char="•"/>
            </a:pPr>
            <a:r>
              <a:rPr lang="en-US" sz="2400" dirty="0" smtClean="0"/>
              <a:t>Whenever a piece of iron is placed nearer to a magnet it would be attracted by the magnet. The force of this attraction depends upon the strength said magnetic field. </a:t>
            </a:r>
          </a:p>
          <a:p>
            <a:pPr marL="225425" indent="-225425" algn="just">
              <a:buFont typeface="Arial" pitchFamily="34" charset="0"/>
              <a:buChar char="•"/>
            </a:pPr>
            <a:r>
              <a:rPr lang="en-US" sz="2400" dirty="0" smtClean="0"/>
              <a:t>If the magnet is electromagnet then the magnetic field strength can easily be increased or decreased by increasing or decreasing current through its coil. </a:t>
            </a:r>
          </a:p>
          <a:p>
            <a:pPr marL="225425" indent="-225425" algn="just">
              <a:buFont typeface="Arial" pitchFamily="34" charset="0"/>
              <a:buChar char="•"/>
            </a:pPr>
            <a:r>
              <a:rPr lang="en-US" sz="2400" dirty="0" smtClean="0"/>
              <a:t>Accordingly the attraction force acting on the piece of iron would also be increased and decreased. Depending upon this simple phenomenon attraction type </a:t>
            </a:r>
            <a:r>
              <a:rPr lang="en-US" sz="2400" b="1" dirty="0" smtClean="0"/>
              <a:t>moving iron instrument</a:t>
            </a:r>
            <a:r>
              <a:rPr lang="en-US" sz="2400" dirty="0" smtClean="0"/>
              <a:t> was developed.                                                                                              </a:t>
            </a:r>
            <a:r>
              <a:rPr lang="en-US" sz="2800" dirty="0" smtClean="0"/>
              <a:t>                                                                                                                                                                                                                                                                                                                                                                                                                                                                                                                                                                                                                                                                                                                                                                                                                                                                                                                                                                                                                      </a:t>
            </a:r>
            <a:endParaRPr lang="en-US"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0" y="0"/>
            <a:ext cx="9144000" cy="4877747"/>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4800600" y="3581400"/>
            <a:ext cx="3804478"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srcRect/>
          <a:stretch>
            <a:fillRect/>
          </a:stretch>
        </p:blipFill>
        <p:spPr bwMode="auto">
          <a:xfrm>
            <a:off x="0" y="1905000"/>
            <a:ext cx="8915400" cy="4953000"/>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a:srcRect/>
          <a:stretch>
            <a:fillRect/>
          </a:stretch>
        </p:blipFill>
        <p:spPr bwMode="auto">
          <a:xfrm>
            <a:off x="0" y="0"/>
            <a:ext cx="8915400" cy="2895600"/>
          </a:xfrm>
          <a:prstGeom prst="rect">
            <a:avLst/>
          </a:prstGeom>
          <a:noFill/>
          <a:ln w="9525">
            <a:noFill/>
            <a:miter lim="800000"/>
            <a:headEnd/>
            <a:tailEnd/>
          </a:ln>
          <a:effectLst/>
        </p:spPr>
      </p:pic>
      <p:sp>
        <p:nvSpPr>
          <p:cNvPr id="4" name="TextBox 3"/>
          <p:cNvSpPr txBox="1"/>
          <p:nvPr/>
        </p:nvSpPr>
        <p:spPr>
          <a:xfrm>
            <a:off x="533400" y="0"/>
            <a:ext cx="3118482" cy="400110"/>
          </a:xfrm>
          <a:prstGeom prst="rect">
            <a:avLst/>
          </a:prstGeom>
          <a:noFill/>
        </p:spPr>
        <p:txBody>
          <a:bodyPr wrap="none" rtlCol="0">
            <a:spAutoFit/>
          </a:bodyPr>
          <a:lstStyle/>
          <a:p>
            <a:r>
              <a:rPr lang="en-US" sz="2000" dirty="0" smtClean="0"/>
              <a:t>Since in steady state, </a:t>
            </a:r>
            <a:r>
              <a:rPr lang="en-US" sz="2000" dirty="0" err="1" smtClean="0"/>
              <a:t>Tc</a:t>
            </a:r>
            <a:r>
              <a:rPr lang="en-US" sz="2000" dirty="0" smtClean="0"/>
              <a:t> = Td</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81000"/>
            <a:ext cx="8610600" cy="6001643"/>
          </a:xfrm>
          <a:prstGeom prst="rect">
            <a:avLst/>
          </a:prstGeom>
          <a:noFill/>
        </p:spPr>
        <p:txBody>
          <a:bodyPr wrap="square" rtlCol="0">
            <a:spAutoFit/>
          </a:bodyPr>
          <a:lstStyle/>
          <a:p>
            <a:pPr algn="ctr"/>
            <a:r>
              <a:rPr lang="en-US" sz="2400" b="1" i="1" u="sng" dirty="0" smtClean="0"/>
              <a:t>Types of Measuring Instruments</a:t>
            </a:r>
          </a:p>
          <a:p>
            <a:endParaRPr lang="en-US" sz="2400" dirty="0" smtClean="0"/>
          </a:p>
          <a:p>
            <a:pPr algn="just"/>
            <a:r>
              <a:rPr lang="en-US" sz="2400" b="1" dirty="0" smtClean="0"/>
              <a:t>Indicating Instruments</a:t>
            </a:r>
          </a:p>
          <a:p>
            <a:pPr algn="just"/>
            <a:r>
              <a:rPr lang="en-US" sz="2400" dirty="0" smtClean="0"/>
              <a:t>The quantity to be measured is merely indicated on a graduated scale.</a:t>
            </a:r>
          </a:p>
          <a:p>
            <a:pPr algn="just"/>
            <a:r>
              <a:rPr lang="en-US" sz="2400" dirty="0" smtClean="0"/>
              <a:t>Examples: Ammeter, Voltmeter, Wattmeter</a:t>
            </a:r>
          </a:p>
          <a:p>
            <a:pPr algn="just"/>
            <a:r>
              <a:rPr lang="en-US" sz="2400" b="1" dirty="0" smtClean="0"/>
              <a:t>Integrating Instruments</a:t>
            </a:r>
          </a:p>
          <a:p>
            <a:pPr algn="just"/>
            <a:r>
              <a:rPr lang="en-US" sz="2400" dirty="0" smtClean="0"/>
              <a:t>Such instruments give total amount of  quantity being measured over a period of time. The summation given by such instrument is the product of time and an electrical quantity. E.g. Ampere-hour meter, energy meter</a:t>
            </a:r>
          </a:p>
          <a:p>
            <a:pPr algn="just"/>
            <a:r>
              <a:rPr lang="en-US" sz="2400" b="1" dirty="0" smtClean="0"/>
              <a:t>Recording Instruments</a:t>
            </a:r>
          </a:p>
          <a:p>
            <a:pPr algn="just"/>
            <a:r>
              <a:rPr lang="en-US" sz="2400" dirty="0" smtClean="0"/>
              <a:t>These instruments give a continuous record of the quantity being measured over a given period. E.g. ECG of a patient</a:t>
            </a:r>
          </a:p>
          <a:p>
            <a:pPr algn="just"/>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04800"/>
            <a:ext cx="7848600" cy="2805063"/>
          </a:xfrm>
          <a:prstGeom prst="rect">
            <a:avLst/>
          </a:prstGeom>
          <a:noFill/>
        </p:spPr>
        <p:txBody>
          <a:bodyPr wrap="square" rtlCol="0">
            <a:spAutoFit/>
          </a:bodyPr>
          <a:lstStyle/>
          <a:p>
            <a:pPr marL="344488" indent="-344488" algn="just">
              <a:lnSpc>
                <a:spcPct val="150000"/>
              </a:lnSpc>
            </a:pPr>
            <a:r>
              <a:rPr lang="en-US" sz="2400" b="1" dirty="0" smtClean="0"/>
              <a:t>Measurement Errors</a:t>
            </a:r>
          </a:p>
          <a:p>
            <a:pPr marL="344488" indent="-344488" algn="just">
              <a:lnSpc>
                <a:spcPct val="150000"/>
              </a:lnSpc>
              <a:buFont typeface="Arial" pitchFamily="34" charset="0"/>
              <a:buChar char="•"/>
            </a:pPr>
            <a:r>
              <a:rPr lang="en-US" sz="2400" b="1" dirty="0" smtClean="0"/>
              <a:t> </a:t>
            </a:r>
            <a:r>
              <a:rPr lang="en-US" sz="2400" dirty="0" smtClean="0"/>
              <a:t>Human or Operator Errors </a:t>
            </a:r>
          </a:p>
          <a:p>
            <a:pPr marL="344488" indent="-344488" algn="just">
              <a:lnSpc>
                <a:spcPct val="150000"/>
              </a:lnSpc>
              <a:buFont typeface="Arial" pitchFamily="34" charset="0"/>
              <a:buChar char="•"/>
            </a:pPr>
            <a:r>
              <a:rPr lang="en-US" sz="2400" dirty="0" smtClean="0"/>
              <a:t>Instrument Errors</a:t>
            </a:r>
          </a:p>
          <a:p>
            <a:pPr marL="344488" indent="-344488" algn="just">
              <a:lnSpc>
                <a:spcPct val="150000"/>
              </a:lnSpc>
              <a:buFont typeface="Arial" pitchFamily="34" charset="0"/>
              <a:buChar char="•"/>
            </a:pPr>
            <a:r>
              <a:rPr lang="en-US" sz="2400" dirty="0" smtClean="0"/>
              <a:t> Environmental Errors</a:t>
            </a:r>
          </a:p>
          <a:p>
            <a:pPr marL="344488" indent="-344488" algn="just">
              <a:lnSpc>
                <a:spcPct val="150000"/>
              </a:lnSpc>
              <a:buFont typeface="Arial" pitchFamily="34" charset="0"/>
              <a:buChar char="•"/>
            </a:pPr>
            <a:r>
              <a:rPr lang="en-US" sz="2400" dirty="0" smtClean="0"/>
              <a:t> Random Errors</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57200"/>
            <a:ext cx="8382000" cy="5232202"/>
          </a:xfrm>
          <a:prstGeom prst="rect">
            <a:avLst/>
          </a:prstGeom>
          <a:noFill/>
        </p:spPr>
        <p:txBody>
          <a:bodyPr wrap="square" rtlCol="0">
            <a:spAutoFit/>
          </a:bodyPr>
          <a:lstStyle/>
          <a:p>
            <a:r>
              <a:rPr lang="en-US" sz="2800" b="1" i="1" u="sng" dirty="0" smtClean="0"/>
              <a:t>Requirements of Indicating Instruments</a:t>
            </a:r>
          </a:p>
          <a:p>
            <a:endParaRPr lang="en-US" dirty="0" smtClean="0"/>
          </a:p>
          <a:p>
            <a:r>
              <a:rPr lang="en-US" b="1" dirty="0" smtClean="0"/>
              <a:t>Pointer:</a:t>
            </a:r>
            <a:r>
              <a:rPr lang="en-US" dirty="0" smtClean="0"/>
              <a:t> Indicates the value of quantity , must be lighter in weight , available in different shapes , generally </a:t>
            </a:r>
            <a:r>
              <a:rPr lang="en-US" dirty="0" err="1" smtClean="0"/>
              <a:t>aluminium</a:t>
            </a:r>
            <a:r>
              <a:rPr lang="en-US" dirty="0" smtClean="0"/>
              <a:t> is preferred to make it.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b="1" dirty="0" smtClean="0"/>
              <a:t>Scale:</a:t>
            </a:r>
            <a:r>
              <a:rPr lang="en-US" dirty="0" smtClean="0"/>
              <a:t> Stiff Card board mounted on a metal sheet is used for making scales.</a:t>
            </a:r>
          </a:p>
          <a:p>
            <a:endParaRPr lang="en-US" dirty="0" smtClean="0"/>
          </a:p>
          <a:p>
            <a:endParaRPr lang="en-US" dirty="0" smtClean="0"/>
          </a:p>
          <a:p>
            <a:endParaRPr lang="en-US" dirty="0" smtClean="0"/>
          </a:p>
          <a:p>
            <a:endParaRPr lang="en-US" dirty="0" smtClean="0"/>
          </a:p>
          <a:p>
            <a:endParaRPr lang="en-US" dirty="0" smtClean="0"/>
          </a:p>
        </p:txBody>
      </p:sp>
      <p:pic>
        <p:nvPicPr>
          <p:cNvPr id="4098" name="Picture 2"/>
          <p:cNvPicPr>
            <a:picLocks noChangeAspect="1" noChangeArrowheads="1"/>
          </p:cNvPicPr>
          <p:nvPr/>
        </p:nvPicPr>
        <p:blipFill>
          <a:blip r:embed="rId2"/>
          <a:srcRect/>
          <a:stretch>
            <a:fillRect/>
          </a:stretch>
        </p:blipFill>
        <p:spPr bwMode="auto">
          <a:xfrm>
            <a:off x="2514600" y="4610100"/>
            <a:ext cx="3943350" cy="17907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752600" y="1857375"/>
            <a:ext cx="4724400" cy="2028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33400" y="1447800"/>
            <a:ext cx="8077200" cy="4343400"/>
          </a:xfrm>
          <a:prstGeom prst="rect">
            <a:avLst/>
          </a:prstGeom>
          <a:noFill/>
          <a:ln w="9525">
            <a:noFill/>
            <a:miter lim="800000"/>
            <a:headEnd/>
            <a:tailEnd/>
          </a:ln>
          <a:effectLst/>
        </p:spPr>
      </p:pic>
      <p:sp>
        <p:nvSpPr>
          <p:cNvPr id="5" name="TextBox 4"/>
          <p:cNvSpPr txBox="1"/>
          <p:nvPr/>
        </p:nvSpPr>
        <p:spPr>
          <a:xfrm>
            <a:off x="0" y="0"/>
            <a:ext cx="9144000" cy="830997"/>
          </a:xfrm>
          <a:prstGeom prst="rect">
            <a:avLst/>
          </a:prstGeom>
          <a:noFill/>
        </p:spPr>
        <p:txBody>
          <a:bodyPr wrap="square" rtlCol="0">
            <a:spAutoFit/>
          </a:bodyPr>
          <a:lstStyle/>
          <a:p>
            <a:pPr algn="ctr"/>
            <a:r>
              <a:rPr lang="en-US" sz="2400" b="1" i="1" u="sng" dirty="0" smtClean="0"/>
              <a:t>Principle of Operation</a:t>
            </a:r>
          </a:p>
          <a:p>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14400"/>
            <a:ext cx="7772400" cy="3046988"/>
          </a:xfrm>
          <a:prstGeom prst="rect">
            <a:avLst/>
          </a:prstGeom>
          <a:noFill/>
        </p:spPr>
        <p:txBody>
          <a:bodyPr wrap="square" rtlCol="0">
            <a:spAutoFit/>
          </a:bodyPr>
          <a:lstStyle/>
          <a:p>
            <a:pPr algn="just"/>
            <a:r>
              <a:rPr lang="en-US" sz="2400" dirty="0" smtClean="0"/>
              <a:t>Essential features of Measuring Instruments</a:t>
            </a:r>
          </a:p>
          <a:p>
            <a:pPr algn="just"/>
            <a:endParaRPr lang="en-US" sz="2400" dirty="0" smtClean="0"/>
          </a:p>
          <a:p>
            <a:pPr marL="457200" indent="-457200" algn="just">
              <a:buAutoNum type="arabicPeriod"/>
            </a:pPr>
            <a:r>
              <a:rPr lang="en-US" sz="2400" dirty="0" smtClean="0"/>
              <a:t>Moving (deflecting Mechanism for measuring deflection</a:t>
            </a:r>
          </a:p>
          <a:p>
            <a:pPr marL="457200" indent="-457200" algn="just">
              <a:buAutoNum type="arabicPeriod"/>
            </a:pPr>
            <a:r>
              <a:rPr lang="en-US" sz="2400" dirty="0" smtClean="0"/>
              <a:t>Controlling system that controls the deflection of the moving mechanism.</a:t>
            </a:r>
          </a:p>
          <a:p>
            <a:pPr marL="457200" indent="-457200" algn="just">
              <a:buAutoNum type="arabicPeriod"/>
            </a:pPr>
            <a:r>
              <a:rPr lang="en-US" sz="2400" dirty="0" smtClean="0"/>
              <a:t>Damping system to bring the deflection quickly to a </a:t>
            </a:r>
            <a:r>
              <a:rPr lang="en-US" sz="2400" smtClean="0"/>
              <a:t>steady state.</a:t>
            </a:r>
            <a:endParaRPr lang="en-US" sz="2400" dirty="0" smtClean="0"/>
          </a:p>
          <a:p>
            <a:pPr marL="457200" indent="-457200" algn="just">
              <a:buAutoNum type="arabicPeriod"/>
            </a:pP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838200"/>
            <a:ext cx="8001000" cy="5632311"/>
          </a:xfrm>
          <a:prstGeom prst="rect">
            <a:avLst/>
          </a:prstGeom>
          <a:noFill/>
        </p:spPr>
        <p:txBody>
          <a:bodyPr wrap="square" rtlCol="0">
            <a:spAutoFit/>
          </a:bodyPr>
          <a:lstStyle/>
          <a:p>
            <a:pPr algn="just"/>
            <a:r>
              <a:rPr lang="en-US" sz="2000" b="1" u="sng" dirty="0" smtClean="0"/>
              <a:t>Deflecting Torque</a:t>
            </a:r>
          </a:p>
          <a:p>
            <a:pPr algn="just"/>
            <a:r>
              <a:rPr lang="en-US" sz="2000" dirty="0" smtClean="0"/>
              <a:t>A torque is required to move  a pointer on a scale from  zero to a value when the instrument is connected to a circuit to measure a quantity. That torque is called deflecting torque . </a:t>
            </a:r>
            <a:r>
              <a:rPr lang="en-US" sz="2000" dirty="0" smtClean="0">
                <a:effectLst>
                  <a:outerShdw blurRad="38100" dist="38100" dir="2700000" algn="tl">
                    <a:srgbClr val="000000">
                      <a:alpha val="43137"/>
                    </a:srgbClr>
                  </a:outerShdw>
                </a:effectLst>
              </a:rPr>
              <a:t>T</a:t>
            </a:r>
            <a:r>
              <a:rPr lang="en-US" sz="1400" dirty="0" smtClean="0">
                <a:effectLst>
                  <a:outerShdw blurRad="38100" dist="38100" dir="2700000" algn="tl">
                    <a:srgbClr val="000000">
                      <a:alpha val="43137"/>
                    </a:srgbClr>
                  </a:outerShdw>
                </a:effectLst>
              </a:rPr>
              <a:t>d</a:t>
            </a:r>
            <a:r>
              <a:rPr lang="en-US" sz="1600" dirty="0" smtClean="0">
                <a:effectLst>
                  <a:outerShdw blurRad="38100" dist="38100" dir="2700000" algn="tl">
                    <a:srgbClr val="000000">
                      <a:alpha val="43137"/>
                    </a:srgbClr>
                  </a:outerShdw>
                </a:effectLst>
              </a:rPr>
              <a:t>  </a:t>
            </a:r>
            <a:r>
              <a:rPr lang="el-GR" sz="2400" dirty="0" smtClean="0">
                <a:effectLst>
                  <a:outerShdw blurRad="38100" dist="38100" dir="2700000" algn="tl">
                    <a:srgbClr val="000000">
                      <a:alpha val="43137"/>
                    </a:srgbClr>
                  </a:outerShdw>
                </a:effectLst>
              </a:rPr>
              <a:t>α</a:t>
            </a:r>
            <a:r>
              <a:rPr lang="en-US" sz="2400" dirty="0" smtClean="0">
                <a:effectLst>
                  <a:outerShdw blurRad="38100" dist="38100" dir="2700000" algn="tl">
                    <a:srgbClr val="000000">
                      <a:alpha val="43137"/>
                    </a:srgbClr>
                  </a:outerShdw>
                </a:effectLst>
              </a:rPr>
              <a:t> I</a:t>
            </a:r>
            <a:endParaRPr lang="en-US" sz="2000" dirty="0" smtClean="0">
              <a:effectLst>
                <a:outerShdw blurRad="38100" dist="38100" dir="2700000" algn="tl">
                  <a:srgbClr val="000000">
                    <a:alpha val="43137"/>
                  </a:srgbClr>
                </a:outerShdw>
              </a:effectLst>
            </a:endParaRPr>
          </a:p>
          <a:p>
            <a:pPr algn="just"/>
            <a:r>
              <a:rPr lang="en-US" sz="2000" b="1" u="sng" dirty="0" smtClean="0"/>
              <a:t>Controlling Torque</a:t>
            </a:r>
          </a:p>
          <a:p>
            <a:pPr algn="just"/>
            <a:r>
              <a:rPr lang="en-US" sz="2000" dirty="0" smtClean="0"/>
              <a:t>If deflecting torque were acting alone, the pointer would continue to move indefinitely and swing over to a maximum deflected position irrespective of the magnitude of current to be measured. So a opposing or controlling torque is needed to oppose the deflecting torque and must increase with the deflection of the moving system. The pointer will be at rest  at that position when two opposite torques are equal.</a:t>
            </a:r>
          </a:p>
          <a:p>
            <a:pPr algn="just"/>
            <a:r>
              <a:rPr lang="en-US" sz="2000" dirty="0" smtClean="0"/>
              <a:t>Example: cycling where deflecting torque is peddling and surface friction is controlling torque. </a:t>
            </a:r>
          </a:p>
          <a:p>
            <a:pPr marL="342900" indent="-342900"/>
            <a:endParaRPr lang="en-US" sz="2400" dirty="0" smtClean="0">
              <a:effectLst>
                <a:outerShdw blurRad="38100" dist="38100" dir="2700000" algn="tl">
                  <a:srgbClr val="000000">
                    <a:alpha val="43137"/>
                  </a:srgbClr>
                </a:outerShdw>
              </a:effectLst>
            </a:endParaRPr>
          </a:p>
          <a:p>
            <a:pPr marL="342900" indent="-342900"/>
            <a:endParaRPr lang="en-US" dirty="0" smtClean="0"/>
          </a:p>
          <a:p>
            <a:pPr marL="342900" indent="-342900"/>
            <a:endParaRPr lang="en-US" dirty="0" smtClean="0"/>
          </a:p>
          <a:p>
            <a:pPr marL="342900" indent="-342900">
              <a:buAutoNum type="arabicPeriod"/>
            </a:pPr>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95400"/>
            <a:ext cx="4953000" cy="4893647"/>
          </a:xfrm>
          <a:prstGeom prst="rect">
            <a:avLst/>
          </a:prstGeom>
          <a:noFill/>
        </p:spPr>
        <p:txBody>
          <a:bodyPr wrap="square" rtlCol="0">
            <a:spAutoFit/>
          </a:bodyPr>
          <a:lstStyle/>
          <a:p>
            <a:pPr marL="342900" indent="-342900"/>
            <a:r>
              <a:rPr lang="en-US" sz="2400" b="1" dirty="0" smtClean="0"/>
              <a:t>Spring Control</a:t>
            </a:r>
          </a:p>
          <a:p>
            <a:pPr algn="just"/>
            <a:r>
              <a:rPr lang="en-US" sz="2400" dirty="0" smtClean="0"/>
              <a:t>A spring made of nonmagnetic material is attached to  a moving system  of instrument, with deflection of the pointer , a spring is twisted in opposite direction which provides the controlling torque.</a:t>
            </a:r>
          </a:p>
          <a:p>
            <a:pPr algn="just"/>
            <a:r>
              <a:rPr lang="en-US" sz="2400" dirty="0" smtClean="0"/>
              <a:t>With spring Control </a:t>
            </a:r>
            <a:r>
              <a:rPr lang="en-US" sz="2400" dirty="0" err="1" smtClean="0">
                <a:effectLst>
                  <a:outerShdw blurRad="38100" dist="38100" dir="2700000" algn="tl">
                    <a:srgbClr val="000000">
                      <a:alpha val="43137"/>
                    </a:srgbClr>
                  </a:outerShdw>
                </a:effectLst>
              </a:rPr>
              <a:t>Tc</a:t>
            </a:r>
            <a:r>
              <a:rPr lang="en-US" sz="2400" dirty="0" smtClean="0">
                <a:effectLst>
                  <a:outerShdw blurRad="38100" dist="38100" dir="2700000" algn="tl">
                    <a:srgbClr val="000000">
                      <a:alpha val="43137"/>
                    </a:srgbClr>
                  </a:outerShdw>
                </a:effectLst>
              </a:rPr>
              <a:t> </a:t>
            </a:r>
            <a:r>
              <a:rPr lang="el-GR" sz="2400" dirty="0" smtClean="0">
                <a:effectLst>
                  <a:outerShdw blurRad="38100" dist="38100" dir="2700000" algn="tl">
                    <a:srgbClr val="000000">
                      <a:alpha val="43137"/>
                    </a:srgbClr>
                  </a:outerShdw>
                </a:effectLst>
              </a:rPr>
              <a:t>α</a:t>
            </a:r>
            <a:r>
              <a:rPr lang="en-US" sz="2400" dirty="0" smtClean="0">
                <a:effectLst>
                  <a:outerShdw blurRad="38100" dist="38100" dir="2700000" algn="tl">
                    <a:srgbClr val="000000">
                      <a:alpha val="43137"/>
                    </a:srgbClr>
                  </a:outerShdw>
                </a:effectLst>
              </a:rPr>
              <a:t> </a:t>
            </a:r>
            <a:r>
              <a:rPr lang="el-GR" sz="2400" dirty="0" smtClean="0">
                <a:effectLst>
                  <a:outerShdw blurRad="38100" dist="38100" dir="2700000" algn="tl">
                    <a:srgbClr val="000000">
                      <a:alpha val="43137"/>
                    </a:srgbClr>
                  </a:outerShdw>
                </a:effectLst>
              </a:rPr>
              <a:t>θ</a:t>
            </a:r>
            <a:endParaRPr lang="en-US" sz="2400" dirty="0" smtClean="0">
              <a:effectLst>
                <a:outerShdw blurRad="38100" dist="38100" dir="2700000" algn="tl">
                  <a:srgbClr val="000000">
                    <a:alpha val="43137"/>
                  </a:srgbClr>
                </a:outerShdw>
              </a:effectLst>
            </a:endParaRPr>
          </a:p>
          <a:p>
            <a:pPr algn="just"/>
            <a:r>
              <a:rPr lang="en-US" sz="2400" dirty="0" smtClean="0"/>
              <a:t>Therefore</a:t>
            </a:r>
            <a:r>
              <a:rPr lang="en-US" sz="2400" dirty="0" smtClean="0">
                <a:effectLst>
                  <a:outerShdw blurRad="38100" dist="38100" dir="2700000" algn="tl">
                    <a:srgbClr val="000000">
                      <a:alpha val="43137"/>
                    </a:srgbClr>
                  </a:outerShdw>
                </a:effectLst>
              </a:rPr>
              <a:t> </a:t>
            </a:r>
            <a:r>
              <a:rPr lang="el-GR" sz="2400" dirty="0" smtClean="0">
                <a:effectLst>
                  <a:outerShdw blurRad="38100" dist="38100" dir="2700000" algn="tl">
                    <a:srgbClr val="000000">
                      <a:alpha val="43137"/>
                    </a:srgbClr>
                  </a:outerShdw>
                </a:effectLst>
              </a:rPr>
              <a:t>θ</a:t>
            </a:r>
            <a:r>
              <a:rPr lang="en-US" sz="2400" dirty="0" smtClean="0">
                <a:effectLst>
                  <a:outerShdw blurRad="38100" dist="38100" dir="2700000" algn="tl">
                    <a:srgbClr val="000000">
                      <a:alpha val="43137"/>
                    </a:srgbClr>
                  </a:outerShdw>
                </a:effectLst>
              </a:rPr>
              <a:t> </a:t>
            </a:r>
            <a:r>
              <a:rPr lang="el-GR" sz="2400" dirty="0" smtClean="0">
                <a:effectLst>
                  <a:outerShdw blurRad="38100" dist="38100" dir="2700000" algn="tl">
                    <a:srgbClr val="000000">
                      <a:alpha val="43137"/>
                    </a:srgbClr>
                  </a:outerShdw>
                </a:effectLst>
              </a:rPr>
              <a:t>α</a:t>
            </a:r>
            <a:r>
              <a:rPr lang="en-US" sz="2400" dirty="0" smtClean="0">
                <a:effectLst>
                  <a:outerShdw blurRad="38100" dist="38100" dir="2700000" algn="tl">
                    <a:srgbClr val="000000">
                      <a:alpha val="43137"/>
                    </a:srgbClr>
                  </a:outerShdw>
                </a:effectLst>
              </a:rPr>
              <a:t> I </a:t>
            </a:r>
          </a:p>
          <a:p>
            <a:pPr marL="342900" indent="-342900"/>
            <a:endParaRPr lang="en-US" sz="2400" dirty="0" smtClean="0">
              <a:effectLst>
                <a:outerShdw blurRad="38100" dist="38100" dir="2700000" algn="tl">
                  <a:srgbClr val="000000">
                    <a:alpha val="43137"/>
                  </a:srgbClr>
                </a:outerShdw>
              </a:effectLst>
            </a:endParaRPr>
          </a:p>
          <a:p>
            <a:pPr marL="342900" indent="-342900"/>
            <a:endParaRPr lang="en-US" dirty="0" smtClean="0"/>
          </a:p>
          <a:p>
            <a:pPr marL="342900" indent="-342900"/>
            <a:endParaRPr lang="en-US" dirty="0" smtClean="0"/>
          </a:p>
          <a:p>
            <a:pPr marL="342900" indent="-342900">
              <a:buAutoNum type="arabicPeriod"/>
            </a:pPr>
            <a:endParaRPr lang="en-US" dirty="0" smtClean="0"/>
          </a:p>
          <a:p>
            <a:endParaRPr lang="en-US" dirty="0"/>
          </a:p>
        </p:txBody>
      </p:sp>
      <p:pic>
        <p:nvPicPr>
          <p:cNvPr id="5122" name="Picture 2"/>
          <p:cNvPicPr>
            <a:picLocks noChangeAspect="1" noChangeArrowheads="1"/>
          </p:cNvPicPr>
          <p:nvPr/>
        </p:nvPicPr>
        <p:blipFill>
          <a:blip r:embed="rId2"/>
          <a:srcRect/>
          <a:stretch>
            <a:fillRect/>
          </a:stretch>
        </p:blipFill>
        <p:spPr bwMode="auto">
          <a:xfrm>
            <a:off x="5628640" y="2286000"/>
            <a:ext cx="3142827" cy="2438400"/>
          </a:xfrm>
          <a:prstGeom prst="rect">
            <a:avLst/>
          </a:prstGeom>
          <a:noFill/>
          <a:ln w="9525">
            <a:noFill/>
            <a:miter lim="800000"/>
            <a:headEnd/>
            <a:tailEnd/>
          </a:ln>
          <a:effectLst/>
        </p:spPr>
      </p:pic>
      <p:sp>
        <p:nvSpPr>
          <p:cNvPr id="4" name="TextBox 3"/>
          <p:cNvSpPr txBox="1"/>
          <p:nvPr/>
        </p:nvSpPr>
        <p:spPr>
          <a:xfrm>
            <a:off x="1371600" y="304800"/>
            <a:ext cx="5396863" cy="523220"/>
          </a:xfrm>
          <a:prstGeom prst="rect">
            <a:avLst/>
          </a:prstGeom>
          <a:noFill/>
        </p:spPr>
        <p:txBody>
          <a:bodyPr wrap="none" rtlCol="0">
            <a:spAutoFit/>
          </a:bodyPr>
          <a:lstStyle/>
          <a:p>
            <a:pPr algn="ctr"/>
            <a:r>
              <a:rPr lang="en-US" sz="2800" dirty="0" smtClean="0"/>
              <a:t>Ways to Produce Controlling Torque</a:t>
            </a:r>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0"/>
            <a:ext cx="8534400" cy="6370975"/>
          </a:xfrm>
          <a:prstGeom prst="rect">
            <a:avLst/>
          </a:prstGeom>
          <a:noFill/>
        </p:spPr>
        <p:txBody>
          <a:bodyPr wrap="square" rtlCol="0">
            <a:spAutoFit/>
          </a:bodyPr>
          <a:lstStyle/>
          <a:p>
            <a:pPr marL="342900" indent="-342900"/>
            <a:r>
              <a:rPr lang="en-US" sz="2400" b="1" dirty="0" smtClean="0"/>
              <a:t>2. Gravity control</a:t>
            </a:r>
          </a:p>
          <a:p>
            <a:pPr algn="just"/>
            <a:r>
              <a:rPr lang="en-US" sz="2400" dirty="0" smtClean="0"/>
              <a:t>In gravity controlled instruments, a small weight is attached to the moving system in such a way that it produces a controlling torque, when the moving system is in deflected position.</a:t>
            </a:r>
          </a:p>
          <a:p>
            <a:pPr algn="just"/>
            <a:r>
              <a:rPr lang="en-US" sz="2400" dirty="0" smtClean="0"/>
              <a:t>Another adjustable weight is attached for zero adjustment and balancing purpose. This weight  is called balancing weight.</a:t>
            </a:r>
          </a:p>
          <a:p>
            <a:r>
              <a:rPr lang="en-US" sz="2400" dirty="0" err="1" smtClean="0"/>
              <a:t>T</a:t>
            </a:r>
            <a:r>
              <a:rPr lang="en-US" sz="2400" baseline="-25000" dirty="0" err="1" smtClean="0"/>
              <a:t>c</a:t>
            </a:r>
            <a:r>
              <a:rPr lang="en-US" sz="2400" dirty="0" smtClean="0"/>
              <a:t> = W l sin</a:t>
            </a:r>
            <a:r>
              <a:rPr lang="el-GR" sz="2400" dirty="0" smtClean="0"/>
              <a:t>θ</a:t>
            </a:r>
            <a:endParaRPr lang="en-US" sz="2400" dirty="0" smtClean="0"/>
          </a:p>
          <a:p>
            <a:r>
              <a:rPr lang="en-US" sz="2400" dirty="0" smtClean="0"/>
              <a:t>W – Control weight,</a:t>
            </a:r>
          </a:p>
          <a:p>
            <a:r>
              <a:rPr lang="en-US" sz="2400" dirty="0" smtClean="0"/>
              <a:t> l – distance of control weight</a:t>
            </a:r>
          </a:p>
          <a:p>
            <a:r>
              <a:rPr lang="en-US" sz="2400" dirty="0" smtClean="0"/>
              <a:t> from axis of rotation of </a:t>
            </a:r>
          </a:p>
          <a:p>
            <a:r>
              <a:rPr lang="en-US" sz="2400" dirty="0" smtClean="0"/>
              <a:t> moving system.</a:t>
            </a:r>
          </a:p>
          <a:p>
            <a:r>
              <a:rPr lang="en-US" sz="2400" dirty="0" smtClean="0"/>
              <a:t>T</a:t>
            </a:r>
            <a:r>
              <a:rPr lang="en-US" sz="2400" baseline="-25000" dirty="0" smtClean="0"/>
              <a:t>d</a:t>
            </a:r>
            <a:r>
              <a:rPr lang="en-US" sz="2400" dirty="0" smtClean="0"/>
              <a:t> = </a:t>
            </a:r>
            <a:r>
              <a:rPr lang="en-US" sz="2400" dirty="0" err="1" smtClean="0"/>
              <a:t>T</a:t>
            </a:r>
            <a:r>
              <a:rPr lang="en-US" sz="2400" baseline="-25000" dirty="0" err="1" smtClean="0"/>
              <a:t>c</a:t>
            </a:r>
            <a:endParaRPr lang="en-US" sz="2400" baseline="-25000" dirty="0" smtClean="0"/>
          </a:p>
          <a:p>
            <a:r>
              <a:rPr lang="en-US" sz="2400" dirty="0" smtClean="0"/>
              <a:t>Therefore: sin</a:t>
            </a:r>
            <a:r>
              <a:rPr lang="el-GR" sz="2400" dirty="0" smtClean="0"/>
              <a:t>θ</a:t>
            </a:r>
            <a:r>
              <a:rPr lang="en-US" sz="2400" dirty="0" smtClean="0"/>
              <a:t> </a:t>
            </a:r>
            <a:r>
              <a:rPr lang="el-GR" sz="2400" dirty="0" smtClean="0"/>
              <a:t>α </a:t>
            </a:r>
            <a:r>
              <a:rPr lang="en-US" sz="2400" dirty="0" smtClean="0"/>
              <a:t>I </a:t>
            </a:r>
          </a:p>
          <a:p>
            <a:endParaRPr lang="en-US" sz="2400" dirty="0" smtClean="0"/>
          </a:p>
          <a:p>
            <a:pPr algn="just"/>
            <a:r>
              <a:rPr lang="en-US" sz="2400" dirty="0" smtClean="0"/>
              <a:t>Hence scale is not uniform . It is not suitable for use in  portable instruments. It is very cheap ,has long life ,does not deteriorate  with time.</a:t>
            </a:r>
            <a:endParaRPr lang="en-US" dirty="0" smtClean="0"/>
          </a:p>
        </p:txBody>
      </p:sp>
      <p:pic>
        <p:nvPicPr>
          <p:cNvPr id="6146" name="Picture 2"/>
          <p:cNvPicPr>
            <a:picLocks noChangeAspect="1" noChangeArrowheads="1"/>
          </p:cNvPicPr>
          <p:nvPr/>
        </p:nvPicPr>
        <p:blipFill>
          <a:blip r:embed="rId2"/>
          <a:srcRect/>
          <a:stretch>
            <a:fillRect/>
          </a:stretch>
        </p:blipFill>
        <p:spPr bwMode="auto">
          <a:xfrm>
            <a:off x="4114800" y="2286000"/>
            <a:ext cx="5029200" cy="28140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2168</TotalTime>
  <Words>1553</Words>
  <Application>Microsoft Office PowerPoint</Application>
  <PresentationFormat>On-screen Show (4:3)</PresentationFormat>
  <Paragraphs>200</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Measuring Instruments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Instruments</dc:title>
  <dc:creator>garima</dc:creator>
  <cp:lastModifiedBy>super</cp:lastModifiedBy>
  <cp:revision>85</cp:revision>
  <dcterms:created xsi:type="dcterms:W3CDTF">2006-08-16T00:00:00Z</dcterms:created>
  <dcterms:modified xsi:type="dcterms:W3CDTF">2015-11-19T09:54:39Z</dcterms:modified>
</cp:coreProperties>
</file>