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E61C6-39FA-41B6-8832-554A9A14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F0221-48F9-4DEF-872C-F08CB66D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5830-7765-41C8-A53D-E286940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954EA-3828-48E5-8AA2-6762D832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60FD1-0D92-44E6-8CF1-27F0D096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B6FCA-6DB3-4D35-8307-0997BFC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D3A6E-89EC-4EAD-8306-DD3B521E2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FBE11-2EE5-44F4-A56E-2BA7D96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BBD0C-C213-4C43-83F0-573F232F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93855-969C-4D9C-B5D3-B516840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B5478-2C8B-4973-ADEE-D4EEF5D05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D13193-8121-406B-9494-81B6909A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7FD5-B55A-41F7-B810-3BAA574B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C26CB-9DB2-45BF-BF33-4E874BA5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DC0-4DB1-4BA3-9A0D-97DD50A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7BB6-39EC-4AFD-B815-2140BCA3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C283D-5563-4D01-A4FD-605C061B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B2AB5-5A93-46AE-A2AE-3334623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B6EF-D20F-4AA3-B0D2-38499EE5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65434-434F-4429-B275-BBD183D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0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A955-D625-4778-BF09-4633F647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01126-0268-43EF-B375-906C5EC5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F301A-2EB9-46B8-A781-ACDF4F77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D1CB0-30F2-4C5C-94A3-73FCFBB3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3BEE2-2CEC-429C-AB92-A04F412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A8A8F-A4CE-4953-8BF9-689B9568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5B9CB-C118-458B-95AE-4FB883C8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5DA1C-4274-4995-A7F1-15A26DDD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96095-5F34-4C5E-9C79-9ECCCEC4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4D7A9-A2B7-46D6-9A1C-D62C46FC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7391B-D17A-4D08-A05E-7F9FA472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17655-E8C0-436A-9947-B6946B39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D2FBA-9BD6-4756-B1C7-0B040C5B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08E60-3017-4799-8F4A-DB8D7565F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84F09-012F-4EDD-A1DE-76795CC14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3B2A33-223E-4FF2-82A7-94D7E2CBF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903A1-ECE6-434E-B2B8-B769E63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67EC9-4F80-42B6-815D-075E635B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801F5A-364F-4175-AA0A-06EA55AD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6E0B-F4AF-42E2-B26F-3A67CEF1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2BD2B4-C165-48B4-822D-BDB36921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6971EA-1546-48AE-BE77-9FEBA1B9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FFC2E2-A3F6-4409-B90D-50490C5A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C04BF9-6616-490F-95D5-F2F71D5D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D133A-94BD-4DB5-8633-E823388A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50FC9-1999-49E4-8D06-529F332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1797-7F44-4520-9F17-AD9402BD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89042-AEFF-4817-8AC9-32D8D720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CDF7D-6309-4131-8371-667293A8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EEA65-543E-4AEC-9904-C44D00A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839FD-6794-4F6C-BA90-D99096AD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E72FF-2A8A-4DC6-B3E6-C1E10FDE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0833-4957-4BD2-BE09-A0C66327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4994C-A875-4FA0-B5B9-1FFC2E32E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3D194-29B3-4DC6-86D6-52BEC57EB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79C84-E4F6-4D59-AB1E-3B06F1B6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BE26A-0C1A-4F61-99A6-E3447D61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AF9FD-6D91-434A-B4BE-167ED26E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B02326-0465-48C5-94F8-F87C5736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4378F-A287-48A0-A0BE-71EDF8D0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3D56D-E170-46EA-8964-C36A0F542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C859-83F2-45BC-A56D-AE96837F65CB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0A9F2-01B6-45A3-8712-F557C969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63B56-A568-4B3D-BE0E-43B86EAA8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E024-D00A-4D4E-BA13-8462CE50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8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1A32-5552-4573-B0C4-76DEB358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1885D7-ADEE-49CB-B445-F8BC5EE1D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2018/5/27  </a:t>
            </a:r>
            <a:r>
              <a:rPr lang="zh-CN" altLang="en-US" dirty="0"/>
              <a:t>机器学习组</a:t>
            </a:r>
            <a:r>
              <a:rPr lang="en-US" altLang="zh-CN" dirty="0"/>
              <a:t>  </a:t>
            </a:r>
            <a:r>
              <a:rPr lang="zh-CN" altLang="en-US" dirty="0"/>
              <a:t>刘腾俊  </a:t>
            </a:r>
          </a:p>
        </p:txBody>
      </p:sp>
    </p:spTree>
    <p:extLst>
      <p:ext uri="{BB962C8B-B14F-4D97-AF65-F5344CB8AC3E}">
        <p14:creationId xmlns:p14="http://schemas.microsoft.com/office/powerpoint/2010/main" val="202617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17D-FAAE-4AF1-8919-A029618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388B-F297-4057-A40E-76A369DF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简介：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PCA</a:t>
            </a:r>
            <a:r>
              <a:rPr lang="zh-CN" altLang="en-US" dirty="0"/>
              <a:t>（</a:t>
            </a:r>
            <a:r>
              <a:rPr lang="en-US" altLang="zh-CN" dirty="0"/>
              <a:t>Principal Component Analysis</a:t>
            </a:r>
            <a:r>
              <a:rPr lang="zh-CN" altLang="en-US" dirty="0"/>
              <a:t>）是一种常用的数据分析方法。</a:t>
            </a:r>
            <a:r>
              <a:rPr lang="en-US" altLang="zh-CN" dirty="0"/>
              <a:t>PCA</a:t>
            </a:r>
            <a:r>
              <a:rPr lang="zh-CN" altLang="en-US" dirty="0"/>
              <a:t>通过线性变换将原始数据变换为一组各维度线性无关的表示，可用于提取数据的主要特征分量，常用于高维数据的降维。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PCA</a:t>
            </a:r>
            <a:r>
              <a:rPr lang="zh-CN" altLang="en-US" dirty="0"/>
              <a:t>原因：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机器学习中处理成千上万甚至几十万维的情况也并不罕见，在这种情况下，机器学习的资源消耗是不可接受的，因此我们必须对数据进行降维。降维当然意味着信息的丢失，不过鉴于实际数据本身常常存在的相关性，我们可以想办法在降维的同时将信息的损失尽量降低。</a:t>
            </a:r>
          </a:p>
        </p:txBody>
      </p:sp>
    </p:spTree>
    <p:extLst>
      <p:ext uri="{BB962C8B-B14F-4D97-AF65-F5344CB8AC3E}">
        <p14:creationId xmlns:p14="http://schemas.microsoft.com/office/powerpoint/2010/main" val="3760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17D-FAAE-4AF1-8919-A029618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388B-F297-4057-A40E-76A369DF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r>
              <a:rPr lang="zh-CN" altLang="en-US" dirty="0"/>
              <a:t>向量的空间变换：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</a:t>
            </a:r>
            <a:r>
              <a:rPr lang="zh-CN" altLang="en-US" sz="1800" dirty="0"/>
              <a:t>原向量</a:t>
            </a:r>
            <a:r>
              <a:rPr lang="en-US" altLang="zh-CN" sz="1800" dirty="0"/>
              <a:t>=(3,2)’</a:t>
            </a:r>
            <a:endParaRPr lang="en-US" altLang="zh-CN" dirty="0"/>
          </a:p>
          <a:p>
            <a:pPr lvl="8"/>
            <a:r>
              <a:rPr lang="en-US" altLang="zh-CN" dirty="0"/>
              <a:t>                                   </a:t>
            </a:r>
            <a:endParaRPr lang="zh-CN" altLang="en-US" dirty="0"/>
          </a:p>
        </p:txBody>
      </p:sp>
      <p:pic>
        <p:nvPicPr>
          <p:cNvPr id="1026" name="Picture 2" descr="http://blog.codinglabs.org/uploads/pictures/pca-tutorial/05.png">
            <a:extLst>
              <a:ext uri="{FF2B5EF4-FFF2-40B4-BE49-F238E27FC236}">
                <a16:creationId xmlns:a16="http://schemas.microsoft.com/office/drawing/2014/main" id="{AD7043D0-12CC-4040-B1FD-15C71AEE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01" y="2463282"/>
            <a:ext cx="4543717" cy="39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538947-1ABE-4BDE-81C2-4087B7600B1C}"/>
              </a:ext>
            </a:extLst>
          </p:cNvPr>
          <p:cNvSpPr txBox="1"/>
          <p:nvPr/>
        </p:nvSpPr>
        <p:spPr>
          <a:xfrm>
            <a:off x="7007290" y="2463282"/>
            <a:ext cx="43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新基                                   下，表示为：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5C4466-5B9F-4553-9A29-D62BADA7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877" y="2438011"/>
            <a:ext cx="2114550" cy="41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DDC567-71E3-4A92-8106-E018ED3C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19" y="3096341"/>
            <a:ext cx="3791728" cy="663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179B29-D94F-499A-911C-A10F236D35CF}"/>
              </a:ext>
            </a:extLst>
          </p:cNvPr>
          <p:cNvSpPr txBox="1"/>
          <p:nvPr/>
        </p:nvSpPr>
        <p:spPr>
          <a:xfrm>
            <a:off x="7384790" y="3895267"/>
            <a:ext cx="396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矩阵储存空间变换信息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3119CC-1DD5-4C6B-A586-ED6D034EA4FC}"/>
              </a:ext>
            </a:extLst>
          </p:cNvPr>
          <p:cNvSpPr txBox="1"/>
          <p:nvPr/>
        </p:nvSpPr>
        <p:spPr>
          <a:xfrm>
            <a:off x="6783354" y="4359838"/>
            <a:ext cx="5187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推广：</a:t>
            </a:r>
            <a:endParaRPr lang="en-US" altLang="zh-CN" dirty="0"/>
          </a:p>
          <a:p>
            <a:r>
              <a:rPr lang="zh-CN" altLang="en-US" dirty="0"/>
              <a:t>如果我们有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维向量，想将其变换为由</a:t>
            </a:r>
            <a:r>
              <a:rPr lang="en-US" altLang="zh-CN" dirty="0"/>
              <a:t>R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维向量表示的新空间中，那么首先将</a:t>
            </a:r>
            <a:r>
              <a:rPr lang="en-US" altLang="zh-CN" dirty="0"/>
              <a:t>R</a:t>
            </a:r>
            <a:r>
              <a:rPr lang="zh-CN" altLang="en-US" dirty="0"/>
              <a:t>个基按行组成矩阵</a:t>
            </a:r>
            <a:r>
              <a:rPr lang="en-US" altLang="zh-CN" dirty="0"/>
              <a:t>A</a:t>
            </a:r>
            <a:r>
              <a:rPr lang="zh-CN" altLang="en-US" dirty="0"/>
              <a:t>，然后将向量按列组成矩阵</a:t>
            </a:r>
            <a:r>
              <a:rPr lang="en-US" altLang="zh-CN" dirty="0"/>
              <a:t>B</a:t>
            </a:r>
            <a:r>
              <a:rPr lang="zh-CN" altLang="en-US" dirty="0"/>
              <a:t>，那么两矩阵的乘积</a:t>
            </a:r>
            <a:r>
              <a:rPr lang="en-US" altLang="zh-CN" dirty="0"/>
              <a:t>AB</a:t>
            </a:r>
            <a:r>
              <a:rPr lang="zh-CN" altLang="en-US" dirty="0"/>
              <a:t>就是变换结果，其中</a:t>
            </a:r>
            <a:r>
              <a:rPr lang="en-US" altLang="zh-CN" dirty="0"/>
              <a:t>AB</a:t>
            </a:r>
            <a:r>
              <a:rPr lang="zh-CN" altLang="en-US" dirty="0"/>
              <a:t>的第</a:t>
            </a:r>
            <a:r>
              <a:rPr lang="en-US" altLang="zh-CN" dirty="0"/>
              <a:t>m</a:t>
            </a:r>
            <a:r>
              <a:rPr lang="zh-CN" altLang="en-US" dirty="0"/>
              <a:t>列为</a:t>
            </a:r>
            <a:r>
              <a:rPr lang="en-US" altLang="zh-CN" dirty="0"/>
              <a:t>A</a:t>
            </a:r>
            <a:r>
              <a:rPr lang="zh-CN" altLang="en-US" dirty="0"/>
              <a:t>中第</a:t>
            </a:r>
            <a:r>
              <a:rPr lang="en-US" altLang="zh-CN" dirty="0"/>
              <a:t>m</a:t>
            </a:r>
            <a:r>
              <a:rPr lang="zh-CN" altLang="en-US" dirty="0"/>
              <a:t>列变换后的结果。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R</a:t>
            </a:r>
            <a:r>
              <a:rPr lang="zh-CN" altLang="en-US" dirty="0"/>
              <a:t>可以小于</a:t>
            </a:r>
            <a:r>
              <a:rPr lang="en-US" altLang="zh-CN" dirty="0"/>
              <a:t>N</a:t>
            </a:r>
            <a:r>
              <a:rPr lang="zh-CN" altLang="en-US" dirty="0"/>
              <a:t>，而</a:t>
            </a:r>
            <a:r>
              <a:rPr lang="en-US" altLang="zh-CN" dirty="0"/>
              <a:t>R</a:t>
            </a:r>
            <a:r>
              <a:rPr lang="zh-CN" altLang="en-US" dirty="0"/>
              <a:t>决定了变换后数据的维数。</a:t>
            </a:r>
          </a:p>
        </p:txBody>
      </p:sp>
    </p:spTree>
    <p:extLst>
      <p:ext uri="{BB962C8B-B14F-4D97-AF65-F5344CB8AC3E}">
        <p14:creationId xmlns:p14="http://schemas.microsoft.com/office/powerpoint/2010/main" val="39299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17D-FAAE-4AF1-8919-A029618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388B-F297-4057-A40E-76A369DF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最大程度保留信息下选择新基（降维）：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7AFCF3-936A-4F82-83B7-025056A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461"/>
            <a:ext cx="4051041" cy="40103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ED40C3-DEDC-4D89-97FF-7B9DF8FBED46}"/>
              </a:ext>
            </a:extLst>
          </p:cNvPr>
          <p:cNvSpPr txBox="1"/>
          <p:nvPr/>
        </p:nvSpPr>
        <p:spPr>
          <a:xfrm>
            <a:off x="6343262" y="2416629"/>
            <a:ext cx="501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希望投影后的投影值尽可能分散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31DE13-D860-40CB-9700-3CCDCDAF7E5B}"/>
              </a:ext>
            </a:extLst>
          </p:cNvPr>
          <p:cNvSpPr txBox="1"/>
          <p:nvPr/>
        </p:nvSpPr>
        <p:spPr>
          <a:xfrm>
            <a:off x="8623818" y="289209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可以用数学上的方差来表述。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2EC4D-439C-4731-ACF7-DA0D387824EF}"/>
              </a:ext>
            </a:extLst>
          </p:cNvPr>
          <p:cNvSpPr txBox="1"/>
          <p:nvPr/>
        </p:nvSpPr>
        <p:spPr>
          <a:xfrm>
            <a:off x="6343262" y="3249318"/>
            <a:ext cx="534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对左图即：寻找一个一维基，使得所有数据变换为这个基上的坐标表示后，方差值最大。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76BB99-8E06-451B-8129-B5C71A76A6F7}"/>
              </a:ext>
            </a:extLst>
          </p:cNvPr>
          <p:cNvSpPr/>
          <p:nvPr/>
        </p:nvSpPr>
        <p:spPr>
          <a:xfrm>
            <a:off x="5800531" y="44113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考虑三维降到二维问题。与之前相同，首先我们希望找到一个方向使得投影后方差最大，这样就完成了第一个方向的选择，继而我们选择第二个投影方向。我们想让两个字段尽可能表示更多的原始信息，我们是不希望它们之间存在（线性）相关性的。数学上可以用两个字段的协方差表示其相关性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C17F0E-2E49-409A-B7C4-5D800FCA1A4B}"/>
              </a:ext>
            </a:extLst>
          </p:cNvPr>
          <p:cNvSpPr txBox="1"/>
          <p:nvPr/>
        </p:nvSpPr>
        <p:spPr>
          <a:xfrm>
            <a:off x="838200" y="2474802"/>
            <a:ext cx="372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首先将每个字段</a:t>
            </a:r>
            <a:endParaRPr lang="en-US" altLang="zh-CN" dirty="0"/>
          </a:p>
          <a:p>
            <a:r>
              <a:rPr lang="zh-CN" altLang="en-US" dirty="0"/>
              <a:t>都变为均值为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FC9BB63-15CB-42A5-9DCC-454FBEC4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50" y="3093456"/>
            <a:ext cx="1337387" cy="5362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886BFB1-B934-4A8C-945B-9D1E5AF76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37" y="3897465"/>
            <a:ext cx="1482012" cy="41167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438F3D5-5D24-4CAD-8291-F5FDB0F35E4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1719943" y="3629703"/>
            <a:ext cx="1" cy="26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14C90AB-DBCE-427A-8A2C-69503FF1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85" y="3828242"/>
            <a:ext cx="1684273" cy="6138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5CC840-3C9B-4641-A526-3A0744700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685" y="5986976"/>
            <a:ext cx="1684273" cy="4718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716C9D-FF49-4F4A-949A-47028EFDC10B}"/>
              </a:ext>
            </a:extLst>
          </p:cNvPr>
          <p:cNvSpPr txBox="1"/>
          <p:nvPr/>
        </p:nvSpPr>
        <p:spPr>
          <a:xfrm>
            <a:off x="1051250" y="3385805"/>
            <a:ext cx="10078616" cy="92333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降维问题的优化目标：</a:t>
            </a:r>
            <a:r>
              <a:rPr lang="zh-CN" altLang="en-US" b="1" dirty="0"/>
              <a:t>将一组</a:t>
            </a:r>
            <a:r>
              <a:rPr lang="en-US" altLang="zh-CN" b="1" dirty="0"/>
              <a:t>N</a:t>
            </a:r>
            <a:r>
              <a:rPr lang="zh-CN" altLang="en-US" b="1" dirty="0"/>
              <a:t>维向量降为</a:t>
            </a:r>
            <a:r>
              <a:rPr lang="en-US" altLang="zh-CN" b="1" dirty="0"/>
              <a:t>K</a:t>
            </a:r>
            <a:r>
              <a:rPr lang="zh-CN" altLang="en-US" b="1" dirty="0"/>
              <a:t>维（</a:t>
            </a:r>
            <a:r>
              <a:rPr lang="en-US" altLang="zh-CN" b="1" dirty="0"/>
              <a:t>K</a:t>
            </a:r>
            <a:r>
              <a:rPr lang="zh-CN" altLang="en-US" b="1" dirty="0"/>
              <a:t>大于</a:t>
            </a:r>
            <a:r>
              <a:rPr lang="en-US" altLang="zh-CN" b="1" dirty="0"/>
              <a:t>0</a:t>
            </a:r>
            <a:r>
              <a:rPr lang="zh-CN" altLang="en-US" b="1" dirty="0"/>
              <a:t>，小于</a:t>
            </a:r>
            <a:r>
              <a:rPr lang="en-US" altLang="zh-CN" b="1" dirty="0"/>
              <a:t>N</a:t>
            </a:r>
            <a:r>
              <a:rPr lang="zh-CN" altLang="en-US" b="1" dirty="0"/>
              <a:t>），其目标是选择</a:t>
            </a:r>
            <a:r>
              <a:rPr lang="en-US" altLang="zh-CN" b="1" dirty="0"/>
              <a:t>K</a:t>
            </a:r>
            <a:r>
              <a:rPr lang="zh-CN" altLang="en-US" b="1" dirty="0"/>
              <a:t>个单位（模为</a:t>
            </a:r>
            <a:r>
              <a:rPr lang="en-US" altLang="zh-CN" b="1" dirty="0"/>
              <a:t>1</a:t>
            </a:r>
            <a:r>
              <a:rPr lang="zh-CN" altLang="en-US" b="1" dirty="0"/>
              <a:t>）正交基，使得原始数据变换到这组基上后，各字段两两间协方差为</a:t>
            </a:r>
            <a:r>
              <a:rPr lang="en-US" altLang="zh-CN" b="1" dirty="0"/>
              <a:t>0</a:t>
            </a:r>
            <a:r>
              <a:rPr lang="zh-CN" altLang="en-US" b="1" dirty="0"/>
              <a:t>，而字段的方差则尽可能大（在正交的约束下，取最大的</a:t>
            </a:r>
            <a:r>
              <a:rPr lang="en-US" altLang="zh-CN" b="1" dirty="0"/>
              <a:t>K</a:t>
            </a:r>
            <a:r>
              <a:rPr lang="zh-CN" altLang="en-US" b="1" dirty="0"/>
              <a:t>个方差）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48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17D-FAAE-4AF1-8919-A029618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388B-F297-4057-A40E-76A369DF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协方差矩阵（以二维为例）：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C0EA398-2E00-414C-977A-C111AD4D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280946"/>
            <a:ext cx="4381500" cy="9525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2BFE269-ECE4-41C1-989D-8E8F55B8FF78}"/>
              </a:ext>
            </a:extLst>
          </p:cNvPr>
          <p:cNvSpPr/>
          <p:nvPr/>
        </p:nvSpPr>
        <p:spPr>
          <a:xfrm>
            <a:off x="1069910" y="3219839"/>
            <a:ext cx="10052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我们有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维数据记录，将其按列排成</a:t>
            </a:r>
            <a:r>
              <a:rPr lang="en-US" altLang="zh-CN" dirty="0"/>
              <a:t>n</a:t>
            </a:r>
            <a:r>
              <a:rPr lang="zh-CN" altLang="en-US" dirty="0"/>
              <a:t>乘</a:t>
            </a:r>
            <a:r>
              <a:rPr lang="en-US" altLang="zh-CN" dirty="0"/>
              <a:t>m</a:t>
            </a:r>
            <a:r>
              <a:rPr lang="zh-CN" altLang="en-US" dirty="0"/>
              <a:t>的矩阵</a:t>
            </a:r>
            <a:r>
              <a:rPr lang="en-US" altLang="zh-CN" dirty="0"/>
              <a:t>X</a:t>
            </a:r>
            <a:r>
              <a:rPr lang="zh-CN" altLang="en-US" dirty="0"/>
              <a:t>，设                    ，则</a:t>
            </a:r>
            <a:r>
              <a:rPr lang="en-US" altLang="zh-CN" dirty="0"/>
              <a:t>C</a:t>
            </a:r>
            <a:r>
              <a:rPr lang="zh-CN" altLang="en-US" dirty="0"/>
              <a:t>是一个对称矩阵，其对角线分别个各个字段的方差，而第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j</a:t>
            </a:r>
            <a:r>
              <a:rPr lang="zh-CN" altLang="en-US" dirty="0"/>
              <a:t>列和</a:t>
            </a:r>
            <a:r>
              <a:rPr lang="en-US" altLang="zh-CN" dirty="0"/>
              <a:t>j</a:t>
            </a:r>
            <a:r>
              <a:rPr lang="zh-CN" altLang="en-US" dirty="0"/>
              <a:t>行</a:t>
            </a:r>
            <a:r>
              <a:rPr lang="en-US" altLang="zh-CN" dirty="0" err="1"/>
              <a:t>i</a:t>
            </a:r>
            <a:r>
              <a:rPr lang="zh-CN" altLang="en-US" dirty="0"/>
              <a:t>列元素相同，表示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两个字段的协方差。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BCD66DA-081E-4783-AA6E-EA8AAA22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484" y="3215269"/>
            <a:ext cx="1200150" cy="37147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5D709B65-1F3B-45D6-8DEC-68CC5F623350}"/>
              </a:ext>
            </a:extLst>
          </p:cNvPr>
          <p:cNvSpPr/>
          <p:nvPr/>
        </p:nvSpPr>
        <p:spPr>
          <a:xfrm>
            <a:off x="1069910" y="4065677"/>
            <a:ext cx="9893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根据上述推导，我们发现要达到优化目的，等价于将协方差矩阵对角化：即除对角线外的其它元素化为</a:t>
            </a:r>
            <a:r>
              <a:rPr lang="en-US" altLang="zh-CN" dirty="0"/>
              <a:t>0</a:t>
            </a:r>
            <a:r>
              <a:rPr lang="zh-CN" altLang="en-US" dirty="0"/>
              <a:t>，并且在对角线上将元素按大小从上到下排列。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DFFB2EE-A279-4BCB-B11A-CC0EBC6F04D4}"/>
              </a:ext>
            </a:extLst>
          </p:cNvPr>
          <p:cNvSpPr/>
          <p:nvPr/>
        </p:nvSpPr>
        <p:spPr>
          <a:xfrm>
            <a:off x="1069910" y="4805063"/>
            <a:ext cx="996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即：</a:t>
            </a:r>
            <a:r>
              <a:rPr lang="zh-CN" altLang="en-US" b="1" dirty="0"/>
              <a:t>寻找一个矩阵</a:t>
            </a:r>
            <a:r>
              <a:rPr lang="en-US" altLang="zh-CN" b="1" dirty="0"/>
              <a:t>P</a:t>
            </a:r>
            <a:r>
              <a:rPr lang="zh-CN" altLang="en-US" b="1" dirty="0"/>
              <a:t>，满足            是一个对角矩阵，并且对角元素按从大到小依次排列，那么</a:t>
            </a:r>
            <a:r>
              <a:rPr lang="en-US" altLang="zh-CN" b="1" dirty="0"/>
              <a:t>P</a:t>
            </a:r>
            <a:r>
              <a:rPr lang="zh-CN" altLang="en-US" b="1" dirty="0"/>
              <a:t>的前</a:t>
            </a:r>
            <a:r>
              <a:rPr lang="en-US" altLang="zh-CN" b="1" dirty="0"/>
              <a:t>K</a:t>
            </a:r>
            <a:r>
              <a:rPr lang="zh-CN" altLang="en-US" b="1" dirty="0"/>
              <a:t>行就是要寻找的基，用</a:t>
            </a:r>
            <a:r>
              <a:rPr lang="en-US" altLang="zh-CN" b="1" dirty="0"/>
              <a:t>P</a:t>
            </a:r>
            <a:r>
              <a:rPr lang="zh-CN" altLang="en-US" b="1" dirty="0"/>
              <a:t>的前</a:t>
            </a:r>
            <a:r>
              <a:rPr lang="en-US" altLang="zh-CN" b="1" dirty="0"/>
              <a:t>K</a:t>
            </a:r>
            <a:r>
              <a:rPr lang="zh-CN" altLang="en-US" b="1" dirty="0"/>
              <a:t>行组成的矩阵乘以</a:t>
            </a:r>
            <a:r>
              <a:rPr lang="en-US" altLang="zh-CN" b="1" dirty="0"/>
              <a:t>X</a:t>
            </a:r>
            <a:r>
              <a:rPr lang="zh-CN" altLang="en-US" b="1" dirty="0"/>
              <a:t>就使得</a:t>
            </a:r>
            <a:r>
              <a:rPr lang="en-US" altLang="zh-CN" b="1" dirty="0"/>
              <a:t>X</a:t>
            </a:r>
            <a:r>
              <a:rPr lang="zh-CN" altLang="en-US" b="1" dirty="0"/>
              <a:t>从</a:t>
            </a:r>
            <a:r>
              <a:rPr lang="en-US" altLang="zh-CN" b="1" dirty="0"/>
              <a:t>N</a:t>
            </a:r>
            <a:r>
              <a:rPr lang="zh-CN" altLang="en-US" b="1" dirty="0"/>
              <a:t>维降到了</a:t>
            </a:r>
            <a:r>
              <a:rPr lang="en-US" altLang="zh-CN" b="1" dirty="0"/>
              <a:t>K</a:t>
            </a:r>
            <a:r>
              <a:rPr lang="zh-CN" altLang="en-US" b="1" dirty="0"/>
              <a:t>维并满足上述优化条件。</a:t>
            </a:r>
          </a:p>
        </p:txBody>
      </p:sp>
      <p:pic>
        <p:nvPicPr>
          <p:cNvPr id="1024" name="图片 1023">
            <a:extLst>
              <a:ext uri="{FF2B5EF4-FFF2-40B4-BE49-F238E27FC236}">
                <a16:creationId xmlns:a16="http://schemas.microsoft.com/office/drawing/2014/main" id="{415B293F-BF72-4898-94DD-A901FFD5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57" y="4805063"/>
            <a:ext cx="6762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E7FFFED-A8D5-47C5-88F9-FF607EE6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494" y="4213589"/>
            <a:ext cx="4200525" cy="156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E29F17D-FAAE-4AF1-8919-A029618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388B-F297-4057-A40E-76A369DF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1545706"/>
            <a:ext cx="10515600" cy="4351338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的确定：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32C0FC-2747-4E99-9A5C-60A96725029B}"/>
              </a:ext>
            </a:extLst>
          </p:cNvPr>
          <p:cNvSpPr/>
          <p:nvPr/>
        </p:nvSpPr>
        <p:spPr>
          <a:xfrm>
            <a:off x="651588" y="2180643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在线性代数上，实对称矩阵有一系列非常好的性质：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86F716-319F-4D84-866E-749FD84B2CEB}"/>
              </a:ext>
            </a:extLst>
          </p:cNvPr>
          <p:cNvSpPr/>
          <p:nvPr/>
        </p:nvSpPr>
        <p:spPr>
          <a:xfrm>
            <a:off x="651588" y="2631647"/>
            <a:ext cx="11823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）实对称矩阵不同特征值对应的特征向量必然正交。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）设特征向量</a:t>
            </a:r>
            <a:r>
              <a:rPr lang="en-US" altLang="zh-CN" dirty="0"/>
              <a:t>λ</a:t>
            </a:r>
            <a:r>
              <a:rPr lang="zh-CN" altLang="en-US" dirty="0"/>
              <a:t>重数为</a:t>
            </a:r>
            <a:r>
              <a:rPr lang="en-US" altLang="zh-CN" dirty="0"/>
              <a:t>r</a:t>
            </a:r>
            <a:r>
              <a:rPr lang="zh-CN" altLang="en-US" dirty="0"/>
              <a:t>，则必然存在</a:t>
            </a:r>
            <a:r>
              <a:rPr lang="en-US" altLang="zh-CN" dirty="0"/>
              <a:t>r</a:t>
            </a:r>
            <a:r>
              <a:rPr lang="zh-CN" altLang="en-US" dirty="0"/>
              <a:t>个线性无关的特征向量对应于</a:t>
            </a:r>
            <a:r>
              <a:rPr lang="en-US" altLang="zh-CN" dirty="0"/>
              <a:t>λ</a:t>
            </a:r>
            <a:r>
              <a:rPr lang="zh-CN" altLang="en-US" dirty="0"/>
              <a:t>，因此可以将这</a:t>
            </a:r>
            <a:r>
              <a:rPr lang="en-US" altLang="zh-CN" dirty="0"/>
              <a:t>r</a:t>
            </a:r>
            <a:r>
              <a:rPr lang="zh-CN" altLang="en-US" dirty="0"/>
              <a:t>个特征向量单位正交化。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4DB9A-F8F8-463A-BA9B-DFBF51574CFB}"/>
              </a:ext>
            </a:extLst>
          </p:cNvPr>
          <p:cNvSpPr/>
          <p:nvPr/>
        </p:nvSpPr>
        <p:spPr>
          <a:xfrm>
            <a:off x="651588" y="3378512"/>
            <a:ext cx="1083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由上面两条可知，一个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列的实对称矩阵一定可以找到</a:t>
            </a:r>
            <a:r>
              <a:rPr lang="en-US" altLang="zh-CN" dirty="0"/>
              <a:t>n</a:t>
            </a:r>
            <a:r>
              <a:rPr lang="zh-CN" altLang="en-US" dirty="0"/>
              <a:t>个单位正交特征向量，设这</a:t>
            </a:r>
            <a:r>
              <a:rPr lang="en-US" altLang="zh-CN" dirty="0"/>
              <a:t>n</a:t>
            </a:r>
            <a:r>
              <a:rPr lang="zh-CN" altLang="en-US" dirty="0"/>
              <a:t>个特征向量为</a:t>
            </a:r>
            <a:r>
              <a:rPr lang="en-US" altLang="zh-CN" dirty="0"/>
              <a:t>e1,e2,⋯,en</a:t>
            </a:r>
            <a:r>
              <a:rPr lang="zh-CN" altLang="en-US" dirty="0"/>
              <a:t>，我们将其按列组成矩阵：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51BADF-263B-4C2C-A368-53BBE385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41" y="3668934"/>
            <a:ext cx="2276962" cy="44711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FE1AB72-57F9-4F75-ABC8-4D6F173AB746}"/>
              </a:ext>
            </a:extLst>
          </p:cNvPr>
          <p:cNvSpPr/>
          <p:nvPr/>
        </p:nvSpPr>
        <p:spPr>
          <a:xfrm>
            <a:off x="651588" y="4122386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则对协方差矩阵</a:t>
            </a:r>
            <a:r>
              <a:rPr lang="en-US" altLang="zh-CN" dirty="0"/>
              <a:t>C</a:t>
            </a:r>
            <a:r>
              <a:rPr lang="zh-CN" altLang="en-US" dirty="0"/>
              <a:t>有如下结论：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C66776-78F6-4561-9AEF-5BC9468D9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600" y="4751751"/>
            <a:ext cx="1076325" cy="48577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C4857C-3721-4122-826A-546DF84914B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99019" y="4994639"/>
            <a:ext cx="1670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02BE47A-4CF6-4032-A89E-2CC12C87419F}"/>
              </a:ext>
            </a:extLst>
          </p:cNvPr>
          <p:cNvSpPr/>
          <p:nvPr/>
        </p:nvSpPr>
        <p:spPr>
          <a:xfrm>
            <a:off x="651588" y="5762624"/>
            <a:ext cx="11226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如果设</a:t>
            </a:r>
            <a:r>
              <a:rPr lang="en-US" altLang="zh-CN" dirty="0"/>
              <a:t>P</a:t>
            </a:r>
            <a:r>
              <a:rPr lang="zh-CN" altLang="en-US" dirty="0"/>
              <a:t>按照</a:t>
            </a:r>
            <a:r>
              <a:rPr lang="en-US" altLang="zh-CN" dirty="0"/>
              <a:t>Λ</a:t>
            </a:r>
            <a:r>
              <a:rPr lang="zh-CN" altLang="en-US" dirty="0"/>
              <a:t>中特征值的从大到小，将特征向量从上到下排列，则用</a:t>
            </a:r>
            <a:r>
              <a:rPr lang="en-US" altLang="zh-CN" dirty="0"/>
              <a:t>P</a:t>
            </a:r>
            <a:r>
              <a:rPr lang="zh-CN" altLang="en-US" dirty="0"/>
              <a:t>的前</a:t>
            </a:r>
            <a:r>
              <a:rPr lang="en-US" altLang="zh-CN" dirty="0"/>
              <a:t>K</a:t>
            </a:r>
            <a:r>
              <a:rPr lang="zh-CN" altLang="en-US" dirty="0"/>
              <a:t>行组成的矩阵乘以原始数据矩阵</a:t>
            </a:r>
            <a:r>
              <a:rPr lang="en-US" altLang="zh-CN" dirty="0"/>
              <a:t>X</a:t>
            </a:r>
            <a:r>
              <a:rPr lang="zh-CN" altLang="en-US" dirty="0"/>
              <a:t>，就得到了我们需要的降维后的数据矩阵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792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17D-FAAE-4AF1-8919-A029618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主成分分析（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3388B-F297-4057-A40E-76A369DF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1545706"/>
            <a:ext cx="10515600" cy="4351338"/>
          </a:xfrm>
        </p:spPr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算法：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740A55-F006-4343-B7D5-406330B20E85}"/>
              </a:ext>
            </a:extLst>
          </p:cNvPr>
          <p:cNvSpPr/>
          <p:nvPr/>
        </p:nvSpPr>
        <p:spPr>
          <a:xfrm>
            <a:off x="838200" y="2199620"/>
            <a:ext cx="84924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设有</a:t>
            </a:r>
            <a:r>
              <a:rPr lang="en-US" altLang="zh-CN" dirty="0"/>
              <a:t>m</a:t>
            </a:r>
            <a:r>
              <a:rPr lang="zh-CN" altLang="en-US" dirty="0"/>
              <a:t>条</a:t>
            </a:r>
            <a:r>
              <a:rPr lang="en-US" altLang="zh-CN" dirty="0"/>
              <a:t>n</a:t>
            </a:r>
            <a:r>
              <a:rPr lang="zh-CN" altLang="en-US" dirty="0"/>
              <a:t>维数据。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）将原始数据按列组成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列矩阵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）将</a:t>
            </a:r>
            <a:r>
              <a:rPr lang="en-US" altLang="zh-CN" dirty="0"/>
              <a:t>X</a:t>
            </a:r>
            <a:r>
              <a:rPr lang="zh-CN" altLang="en-US" dirty="0"/>
              <a:t>的每一行（代表一个属性字段）进行零均值化，即减去这一行的均值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）求出协方差矩阵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）求出协方差矩阵的特征值及对应的特征向量</a:t>
            </a:r>
          </a:p>
          <a:p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）将特征向量按对应特征值大小从上到下按行排列成矩阵，取前</a:t>
            </a:r>
            <a:r>
              <a:rPr lang="en-US" altLang="zh-CN" dirty="0"/>
              <a:t>k</a:t>
            </a:r>
            <a:r>
              <a:rPr lang="zh-CN" altLang="en-US" dirty="0"/>
              <a:t>行组成矩阵</a:t>
            </a:r>
            <a:r>
              <a:rPr lang="en-US" altLang="zh-CN" dirty="0"/>
              <a:t>P</a:t>
            </a:r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Y=PX</a:t>
            </a:r>
            <a:r>
              <a:rPr lang="zh-CN" altLang="en-US" dirty="0"/>
              <a:t>即为降维到</a:t>
            </a:r>
            <a:r>
              <a:rPr lang="en-US" altLang="zh-CN" dirty="0"/>
              <a:t>k</a:t>
            </a:r>
            <a:r>
              <a:rPr lang="zh-CN" altLang="en-US" dirty="0"/>
              <a:t>维后的数据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6C5F53-4C46-483C-924E-CC3A3813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0" y="3860541"/>
            <a:ext cx="1314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938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主成分分析</vt:lpstr>
      <vt:lpstr>主成分分析（PCA）</vt:lpstr>
      <vt:lpstr>主成分分析（PCA）</vt:lpstr>
      <vt:lpstr>主成分分析（PCA）</vt:lpstr>
      <vt:lpstr>主成分分析（PCA）</vt:lpstr>
      <vt:lpstr>主成分分析（PCA）</vt:lpstr>
      <vt:lpstr>主成分分析（PCA）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主成分分析与数据训练</dc:title>
  <dc:creator>刘腾俊</dc:creator>
  <cp:lastModifiedBy>刘 腾俊</cp:lastModifiedBy>
  <cp:revision>15</cp:revision>
  <dcterms:created xsi:type="dcterms:W3CDTF">2018-05-18T10:22:43Z</dcterms:created>
  <dcterms:modified xsi:type="dcterms:W3CDTF">2019-05-16T08:06:13Z</dcterms:modified>
</cp:coreProperties>
</file>