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64" r:id="rId4"/>
    <p:sldId id="257" r:id="rId5"/>
    <p:sldId id="258" r:id="rId6"/>
    <p:sldId id="259" r:id="rId7"/>
    <p:sldId id="260" r:id="rId8"/>
    <p:sldId id="261" r:id="rId9"/>
    <p:sldId id="262" r:id="rId10"/>
    <p:sldId id="263"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22" y="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3A33566-19BA-4718-B709-3604C9697425}" type="datetimeFigureOut">
              <a:rPr lang="en-US" smtClean="0"/>
              <a:pPr/>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5B2D0E-1738-463F-99A9-13D5ACE509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A33566-19BA-4718-B709-3604C9697425}" type="datetimeFigureOut">
              <a:rPr lang="en-US" smtClean="0"/>
              <a:pPr/>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5B2D0E-1738-463F-99A9-13D5ACE509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A33566-19BA-4718-B709-3604C9697425}" type="datetimeFigureOut">
              <a:rPr lang="en-US" smtClean="0"/>
              <a:pPr/>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5B2D0E-1738-463F-99A9-13D5ACE509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3A33566-19BA-4718-B709-3604C9697425}" type="datetimeFigureOut">
              <a:rPr lang="en-US" smtClean="0"/>
              <a:pPr/>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5B2D0E-1738-463F-99A9-13D5ACE5093A}"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A33566-19BA-4718-B709-3604C9697425}" type="datetimeFigureOut">
              <a:rPr lang="en-US" smtClean="0"/>
              <a:pPr/>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5B2D0E-1738-463F-99A9-13D5ACE509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A33566-19BA-4718-B709-3604C9697425}" type="datetimeFigureOut">
              <a:rPr lang="en-US" smtClean="0"/>
              <a:pPr/>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5B2D0E-1738-463F-99A9-13D5ACE509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A33566-19BA-4718-B709-3604C9697425}" type="datetimeFigureOut">
              <a:rPr lang="en-US" smtClean="0"/>
              <a:pPr/>
              <a:t>7/24/2020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5B2D0E-1738-463F-99A9-13D5ACE509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A33566-19BA-4718-B709-3604C9697425}" type="datetimeFigureOut">
              <a:rPr lang="en-US" smtClean="0"/>
              <a:pPr/>
              <a:t>7/24/2020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5B2D0E-1738-463F-99A9-13D5ACE509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A33566-19BA-4718-B709-3604C9697425}" type="datetimeFigureOut">
              <a:rPr lang="en-US" smtClean="0"/>
              <a:pPr/>
              <a:t>7/24/2020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5B2D0E-1738-463F-99A9-13D5ACE509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A33566-19BA-4718-B709-3604C9697425}" type="datetimeFigureOut">
              <a:rPr lang="en-US" smtClean="0"/>
              <a:pPr/>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5B2D0E-1738-463F-99A9-13D5ACE509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A33566-19BA-4718-B709-3604C9697425}" type="datetimeFigureOut">
              <a:rPr lang="en-US" smtClean="0"/>
              <a:pPr/>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5B2D0E-1738-463F-99A9-13D5ACE509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A33566-19BA-4718-B709-3604C9697425}" type="datetimeFigureOut">
              <a:rPr lang="en-US" smtClean="0"/>
              <a:pPr/>
              <a:t>7/24/2020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5B2D0E-1738-463F-99A9-13D5ACE5093A}" type="slidenum">
              <a:rPr lang="en-US" smtClean="0"/>
              <a:pPr/>
              <a:t>‹#›</a:t>
            </a:fld>
            <a:endParaRPr lang="en-US"/>
          </a:p>
        </p:txBody>
      </p:sp>
      <p:pic>
        <p:nvPicPr>
          <p:cNvPr id="9" name="Picture 8">
            <a:extLst>
              <a:ext uri="{FF2B5EF4-FFF2-40B4-BE49-F238E27FC236}">
                <a16:creationId xmlns:a16="http://schemas.microsoft.com/office/drawing/2014/main" id="{CF7C4289-895E-4DD2-9EC6-0C95E40E4971}"/>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6200" y="-152400"/>
            <a:ext cx="1282699" cy="857534"/>
          </a:xfrm>
          <a:prstGeom prst="rect">
            <a:avLst/>
          </a:prstGeom>
        </p:spPr>
      </p:pic>
      <p:sp>
        <p:nvSpPr>
          <p:cNvPr id="11" name="Rectangle 10">
            <a:extLst>
              <a:ext uri="{FF2B5EF4-FFF2-40B4-BE49-F238E27FC236}">
                <a16:creationId xmlns:a16="http://schemas.microsoft.com/office/drawing/2014/main" id="{CF2D3864-7BA6-4902-BA6E-64DAE5BE8E82}"/>
              </a:ext>
            </a:extLst>
          </p:cNvPr>
          <p:cNvSpPr/>
          <p:nvPr userDrawn="1"/>
        </p:nvSpPr>
        <p:spPr>
          <a:xfrm>
            <a:off x="171450" y="6519251"/>
            <a:ext cx="851535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D1CCA03-E1B6-4019-B808-747EE5501443}"/>
              </a:ext>
            </a:extLst>
          </p:cNvPr>
          <p:cNvSpPr>
            <a:spLocks noGrp="1"/>
          </p:cNvSpPr>
          <p:nvPr>
            <p:ph idx="1"/>
          </p:nvPr>
        </p:nvSpPr>
        <p:spPr>
          <a:xfrm>
            <a:off x="228600" y="152400"/>
            <a:ext cx="8458200" cy="6705600"/>
          </a:xfrm>
        </p:spPr>
        <p:txBody>
          <a:bodyPr/>
          <a:lstStyle/>
          <a:p>
            <a:pPr marL="0" indent="0" algn="ctr">
              <a:buNone/>
            </a:pPr>
            <a:r>
              <a:rPr lang="en-IN" dirty="0">
                <a:hlinkClick r:id="rId2"/>
              </a:rPr>
              <a:t>http://www.vidyanidhi.com/</a:t>
            </a:r>
            <a:endParaRPr lang="en-IN" dirty="0"/>
          </a:p>
          <a:p>
            <a:pPr marL="0" indent="0" algn="ctr">
              <a:buNone/>
            </a:pPr>
            <a:r>
              <a:rPr lang="en-IN" dirty="0"/>
              <a:t>k</a:t>
            </a:r>
            <a:r>
              <a:rPr lang="en-IN"/>
              <a:t>etkiacharya</a:t>
            </a:r>
            <a:r>
              <a:rPr lang="en-IN" dirty="0"/>
              <a:t>.net@gmail.com</a:t>
            </a:r>
          </a:p>
        </p:txBody>
      </p:sp>
      <p:sp>
        <p:nvSpPr>
          <p:cNvPr id="5" name="TextBox 4">
            <a:extLst>
              <a:ext uri="{FF2B5EF4-FFF2-40B4-BE49-F238E27FC236}">
                <a16:creationId xmlns:a16="http://schemas.microsoft.com/office/drawing/2014/main" id="{3FDEFC18-C82A-43B1-944E-506340CC0B16}"/>
              </a:ext>
            </a:extLst>
          </p:cNvPr>
          <p:cNvSpPr txBox="1"/>
          <p:nvPr/>
        </p:nvSpPr>
        <p:spPr>
          <a:xfrm>
            <a:off x="533400" y="4038600"/>
            <a:ext cx="3276600" cy="1292662"/>
          </a:xfrm>
          <a:prstGeom prst="rect">
            <a:avLst/>
          </a:prstGeom>
          <a:noFill/>
        </p:spPr>
        <p:txBody>
          <a:bodyPr wrap="square" rtlCol="0">
            <a:spAutoFit/>
          </a:bodyPr>
          <a:lstStyle/>
          <a:p>
            <a:r>
              <a:rPr lang="en-IN" sz="2400" b="1" dirty="0" err="1"/>
              <a:t>Ketki</a:t>
            </a:r>
            <a:r>
              <a:rPr lang="en-IN" sz="2400" b="1" dirty="0"/>
              <a:t> Acharya</a:t>
            </a:r>
          </a:p>
          <a:p>
            <a:r>
              <a:rPr lang="en-IN" dirty="0"/>
              <a:t>From: SM VITA ATC of CDAC</a:t>
            </a:r>
          </a:p>
          <a:p>
            <a:r>
              <a:rPr lang="en-IN" dirty="0"/>
              <a:t>9769201036</a:t>
            </a:r>
          </a:p>
          <a:p>
            <a:r>
              <a:rPr lang="en-IN" dirty="0"/>
              <a:t>k</a:t>
            </a:r>
            <a:r>
              <a:rPr lang="en-IN"/>
              <a:t>etkiacharya</a:t>
            </a:r>
            <a:r>
              <a:rPr lang="en-IN" dirty="0"/>
              <a:t>.net@gmail.com</a:t>
            </a:r>
          </a:p>
        </p:txBody>
      </p:sp>
    </p:spTree>
    <p:extLst>
      <p:ext uri="{BB962C8B-B14F-4D97-AF65-F5344CB8AC3E}">
        <p14:creationId xmlns:p14="http://schemas.microsoft.com/office/powerpoint/2010/main" val="2744856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Common Language Specification</a:t>
            </a:r>
            <a:endParaRPr lang="en-US" dirty="0"/>
          </a:p>
        </p:txBody>
      </p:sp>
      <p:sp>
        <p:nvSpPr>
          <p:cNvPr id="3" name="Content Placeholder 2"/>
          <p:cNvSpPr>
            <a:spLocks noGrp="1"/>
          </p:cNvSpPr>
          <p:nvPr>
            <p:ph idx="1"/>
          </p:nvPr>
        </p:nvSpPr>
        <p:spPr/>
        <p:txBody>
          <a:bodyPr>
            <a:normAutofit/>
          </a:bodyPr>
          <a:lstStyle/>
          <a:p>
            <a:r>
              <a:rPr lang="en-US" dirty="0"/>
              <a:t>Although all managed code gains the benefits provided by the CLR, if your code will be used by other programs written in different languages, then for maximum usability, it should adhere to the Common Language Specification (CLS). The CLS describes a set of features that different .NET-compatible languages have in common. </a:t>
            </a:r>
          </a:p>
          <a:p>
            <a:r>
              <a:rPr lang="en-US" dirty="0"/>
              <a:t>CLS compliance is especially important when creating software components that will be used by other languages. </a:t>
            </a:r>
          </a:p>
          <a:p>
            <a:r>
              <a:rPr lang="en-US" dirty="0"/>
              <a:t>The CLS includes a subset of the </a:t>
            </a:r>
            <a:r>
              <a:rPr lang="en-US" b="1" i="1" dirty="0"/>
              <a:t>Common Type System </a:t>
            </a:r>
            <a:r>
              <a:rPr lang="en-US" i="1" dirty="0"/>
              <a:t>(CTS). The CTS defines the rules </a:t>
            </a:r>
            <a:r>
              <a:rPr lang="en-US" dirty="0"/>
              <a:t>concerning data types. Of course, C# supports both the CLS and the CTS.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ECCC0-5634-4B3C-91D7-89C109B9E2DD}"/>
              </a:ext>
            </a:extLst>
          </p:cNvPr>
          <p:cNvSpPr>
            <a:spLocks noGrp="1"/>
          </p:cNvSpPr>
          <p:nvPr>
            <p:ph type="title"/>
          </p:nvPr>
        </p:nvSpPr>
        <p:spPr/>
        <p:txBody>
          <a:bodyPr>
            <a:normAutofit fontScale="90000"/>
          </a:bodyPr>
          <a:lstStyle/>
          <a:p>
            <a:r>
              <a:rPr lang="en-IN" dirty="0"/>
              <a:t>You should be able to Answer the following</a:t>
            </a:r>
          </a:p>
        </p:txBody>
      </p:sp>
      <p:sp>
        <p:nvSpPr>
          <p:cNvPr id="3" name="Content Placeholder 2">
            <a:extLst>
              <a:ext uri="{FF2B5EF4-FFF2-40B4-BE49-F238E27FC236}">
                <a16:creationId xmlns:a16="http://schemas.microsoft.com/office/drawing/2014/main" id="{00A4FC43-C108-4AA3-9D76-28249254BB24}"/>
              </a:ext>
            </a:extLst>
          </p:cNvPr>
          <p:cNvSpPr>
            <a:spLocks noGrp="1"/>
          </p:cNvSpPr>
          <p:nvPr>
            <p:ph idx="1"/>
          </p:nvPr>
        </p:nvSpPr>
        <p:spPr/>
        <p:txBody>
          <a:bodyPr/>
          <a:lstStyle/>
          <a:p>
            <a:r>
              <a:rPr lang="en-IN" dirty="0"/>
              <a:t>What is CLR?</a:t>
            </a:r>
          </a:p>
          <a:p>
            <a:r>
              <a:rPr lang="en-IN" dirty="0"/>
              <a:t>What is MSIL?</a:t>
            </a:r>
          </a:p>
          <a:p>
            <a:r>
              <a:rPr lang="en-IN" dirty="0"/>
              <a:t>What is the use of JIT?</a:t>
            </a:r>
          </a:p>
          <a:p>
            <a:r>
              <a:rPr lang="en-IN" dirty="0"/>
              <a:t>Who read Manage Code?</a:t>
            </a:r>
          </a:p>
          <a:p>
            <a:r>
              <a:rPr lang="en-IN" dirty="0"/>
              <a:t>What is CLS and CTS?</a:t>
            </a:r>
          </a:p>
          <a:p>
            <a:r>
              <a:rPr lang="en-IN" dirty="0"/>
              <a:t>What should I Use for Desk Top Application?</a:t>
            </a:r>
          </a:p>
          <a:p>
            <a:r>
              <a:rPr lang="en-IN" dirty="0"/>
              <a:t>What should I use for Web Application?</a:t>
            </a:r>
          </a:p>
          <a:p>
            <a:r>
              <a:rPr lang="en-IN" dirty="0"/>
              <a:t>What is WCF and explain use </a:t>
            </a:r>
            <a:r>
              <a:rPr lang="en-IN"/>
              <a:t>of it.</a:t>
            </a:r>
            <a:endParaRPr lang="en-IN" dirty="0"/>
          </a:p>
          <a:p>
            <a:endParaRPr lang="en-IN" dirty="0"/>
          </a:p>
          <a:p>
            <a:endParaRPr lang="en-IN" dirty="0"/>
          </a:p>
        </p:txBody>
      </p:sp>
    </p:spTree>
    <p:extLst>
      <p:ext uri="{BB962C8B-B14F-4D97-AF65-F5344CB8AC3E}">
        <p14:creationId xmlns:p14="http://schemas.microsoft.com/office/powerpoint/2010/main" val="870675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What Is the .NET Framework?</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7835" y="-35240"/>
            <a:ext cx="4856947" cy="6477953"/>
          </a:xfrm>
          <a:prstGeom prst="rect">
            <a:avLst/>
          </a:prstGeom>
        </p:spPr>
      </p:pic>
      <p:cxnSp>
        <p:nvCxnSpPr>
          <p:cNvPr id="3" name="Straight Arrow Connector 2">
            <a:extLst>
              <a:ext uri="{FF2B5EF4-FFF2-40B4-BE49-F238E27FC236}">
                <a16:creationId xmlns:a16="http://schemas.microsoft.com/office/drawing/2014/main" id="{E0BB82CE-64A4-4F87-8E7F-7AB92AE7CFE7}"/>
              </a:ext>
            </a:extLst>
          </p:cNvPr>
          <p:cNvCxnSpPr>
            <a:cxnSpLocks/>
          </p:cNvCxnSpPr>
          <p:nvPr/>
        </p:nvCxnSpPr>
        <p:spPr>
          <a:xfrm>
            <a:off x="2667000" y="525780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618CC3F-6DF9-44C3-A89C-45DFCFE6DB14}"/>
              </a:ext>
            </a:extLst>
          </p:cNvPr>
          <p:cNvCxnSpPr>
            <a:cxnSpLocks/>
          </p:cNvCxnSpPr>
          <p:nvPr/>
        </p:nvCxnSpPr>
        <p:spPr>
          <a:xfrm flipH="1">
            <a:off x="1772454" y="5210526"/>
            <a:ext cx="978602" cy="142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C1F1CC0-57A3-49A5-940E-1E7F04F382BA}"/>
              </a:ext>
            </a:extLst>
          </p:cNvPr>
          <p:cNvCxnSpPr>
            <a:cxnSpLocks/>
          </p:cNvCxnSpPr>
          <p:nvPr/>
        </p:nvCxnSpPr>
        <p:spPr>
          <a:xfrm flipH="1">
            <a:off x="1772453" y="4343636"/>
            <a:ext cx="838200" cy="126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66B9F00-5BFC-49AE-8925-E21A70A5AE4B}"/>
              </a:ext>
            </a:extLst>
          </p:cNvPr>
          <p:cNvCxnSpPr>
            <a:cxnSpLocks/>
          </p:cNvCxnSpPr>
          <p:nvPr/>
        </p:nvCxnSpPr>
        <p:spPr>
          <a:xfrm flipH="1">
            <a:off x="1893003" y="3520264"/>
            <a:ext cx="858053" cy="126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51EF2F7-ECD8-411D-BA9A-D064B127B0BE}"/>
              </a:ext>
            </a:extLst>
          </p:cNvPr>
          <p:cNvCxnSpPr>
            <a:cxnSpLocks/>
          </p:cNvCxnSpPr>
          <p:nvPr/>
        </p:nvCxnSpPr>
        <p:spPr>
          <a:xfrm flipH="1" flipV="1">
            <a:off x="1772454" y="2820729"/>
            <a:ext cx="1808946" cy="383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1C2405D-B091-446D-A5A2-D6719EF83ED9}"/>
              </a:ext>
            </a:extLst>
          </p:cNvPr>
          <p:cNvCxnSpPr>
            <a:cxnSpLocks/>
          </p:cNvCxnSpPr>
          <p:nvPr/>
        </p:nvCxnSpPr>
        <p:spPr>
          <a:xfrm flipH="1">
            <a:off x="1772453" y="2219365"/>
            <a:ext cx="1159176" cy="29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4B28D68-0B5A-4B03-BD2A-BD3393573F98}"/>
              </a:ext>
            </a:extLst>
          </p:cNvPr>
          <p:cNvCxnSpPr>
            <a:cxnSpLocks/>
          </p:cNvCxnSpPr>
          <p:nvPr/>
        </p:nvCxnSpPr>
        <p:spPr>
          <a:xfrm>
            <a:off x="5791200" y="2438400"/>
            <a:ext cx="1324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54CF337-13E8-4F31-8151-6BB00D708067}"/>
              </a:ext>
            </a:extLst>
          </p:cNvPr>
          <p:cNvSpPr txBox="1"/>
          <p:nvPr/>
        </p:nvSpPr>
        <p:spPr>
          <a:xfrm>
            <a:off x="228600" y="5274593"/>
            <a:ext cx="1403450" cy="738664"/>
          </a:xfrm>
          <a:prstGeom prst="rect">
            <a:avLst/>
          </a:prstGeom>
          <a:noFill/>
        </p:spPr>
        <p:txBody>
          <a:bodyPr wrap="square" rtlCol="0">
            <a:spAutoFit/>
          </a:bodyPr>
          <a:lstStyle/>
          <a:p>
            <a:r>
              <a:rPr lang="en-IN" sz="1050" dirty="0"/>
              <a:t>Class Library (CL)</a:t>
            </a:r>
          </a:p>
          <a:p>
            <a:r>
              <a:rPr lang="en-IN" sz="1050" dirty="0"/>
              <a:t>FCL</a:t>
            </a:r>
          </a:p>
          <a:p>
            <a:r>
              <a:rPr lang="en-IN" sz="1050" dirty="0"/>
              <a:t>(BCL) Base Class Library</a:t>
            </a:r>
          </a:p>
        </p:txBody>
      </p:sp>
      <p:sp>
        <p:nvSpPr>
          <p:cNvPr id="27" name="TextBox 26">
            <a:extLst>
              <a:ext uri="{FF2B5EF4-FFF2-40B4-BE49-F238E27FC236}">
                <a16:creationId xmlns:a16="http://schemas.microsoft.com/office/drawing/2014/main" id="{FD90FEEA-6A4E-4C8A-8FCC-C22D0C3DD1B7}"/>
              </a:ext>
            </a:extLst>
          </p:cNvPr>
          <p:cNvSpPr txBox="1"/>
          <p:nvPr/>
        </p:nvSpPr>
        <p:spPr>
          <a:xfrm>
            <a:off x="410906" y="4528319"/>
            <a:ext cx="1720498" cy="577081"/>
          </a:xfrm>
          <a:prstGeom prst="rect">
            <a:avLst/>
          </a:prstGeom>
          <a:noFill/>
        </p:spPr>
        <p:txBody>
          <a:bodyPr wrap="square" rtlCol="0">
            <a:spAutoFit/>
          </a:bodyPr>
          <a:lstStyle/>
          <a:p>
            <a:r>
              <a:rPr lang="en-IN" sz="1050" dirty="0"/>
              <a:t>Windows Form used  for Desktop      Application</a:t>
            </a:r>
          </a:p>
          <a:p>
            <a:endParaRPr lang="en-IN" sz="1050" dirty="0"/>
          </a:p>
        </p:txBody>
      </p:sp>
      <p:sp>
        <p:nvSpPr>
          <p:cNvPr id="28" name="TextBox 27">
            <a:extLst>
              <a:ext uri="{FF2B5EF4-FFF2-40B4-BE49-F238E27FC236}">
                <a16:creationId xmlns:a16="http://schemas.microsoft.com/office/drawing/2014/main" id="{00F21E76-5B27-4EE4-8DCD-B8FA84F31750}"/>
              </a:ext>
            </a:extLst>
          </p:cNvPr>
          <p:cNvSpPr txBox="1"/>
          <p:nvPr/>
        </p:nvSpPr>
        <p:spPr>
          <a:xfrm>
            <a:off x="152400" y="3429000"/>
            <a:ext cx="1720498" cy="900246"/>
          </a:xfrm>
          <a:prstGeom prst="rect">
            <a:avLst/>
          </a:prstGeom>
          <a:noFill/>
        </p:spPr>
        <p:txBody>
          <a:bodyPr wrap="square" rtlCol="0">
            <a:spAutoFit/>
          </a:bodyPr>
          <a:lstStyle/>
          <a:p>
            <a:r>
              <a:rPr lang="en-IN" sz="1050" dirty="0"/>
              <a:t>Windows Presentation Foundation used  for Desktop  Application(Use XAML Language)</a:t>
            </a:r>
          </a:p>
          <a:p>
            <a:endParaRPr lang="en-IN" sz="1050" dirty="0"/>
          </a:p>
        </p:txBody>
      </p:sp>
      <p:sp>
        <p:nvSpPr>
          <p:cNvPr id="31" name="TextBox 30">
            <a:extLst>
              <a:ext uri="{FF2B5EF4-FFF2-40B4-BE49-F238E27FC236}">
                <a16:creationId xmlns:a16="http://schemas.microsoft.com/office/drawing/2014/main" id="{D3553C9C-13F7-4133-9EA9-6E90D3AF580F}"/>
              </a:ext>
            </a:extLst>
          </p:cNvPr>
          <p:cNvSpPr txBox="1"/>
          <p:nvPr/>
        </p:nvSpPr>
        <p:spPr>
          <a:xfrm>
            <a:off x="240098" y="2723692"/>
            <a:ext cx="1720498" cy="738664"/>
          </a:xfrm>
          <a:prstGeom prst="rect">
            <a:avLst/>
          </a:prstGeom>
          <a:noFill/>
        </p:spPr>
        <p:txBody>
          <a:bodyPr wrap="square" rtlCol="0">
            <a:spAutoFit/>
          </a:bodyPr>
          <a:lstStyle/>
          <a:p>
            <a:r>
              <a:rPr lang="en-IN" sz="1050" dirty="0"/>
              <a:t>Windows Communication Foundation  used to create service </a:t>
            </a:r>
          </a:p>
          <a:p>
            <a:endParaRPr lang="en-IN" sz="1050" dirty="0"/>
          </a:p>
        </p:txBody>
      </p:sp>
      <p:sp>
        <p:nvSpPr>
          <p:cNvPr id="32" name="TextBox 31">
            <a:extLst>
              <a:ext uri="{FF2B5EF4-FFF2-40B4-BE49-F238E27FC236}">
                <a16:creationId xmlns:a16="http://schemas.microsoft.com/office/drawing/2014/main" id="{FF71FD35-7042-4129-9225-1C1D23C3B4BE}"/>
              </a:ext>
            </a:extLst>
          </p:cNvPr>
          <p:cNvSpPr txBox="1"/>
          <p:nvPr/>
        </p:nvSpPr>
        <p:spPr>
          <a:xfrm>
            <a:off x="228600" y="1785119"/>
            <a:ext cx="1720498" cy="738664"/>
          </a:xfrm>
          <a:prstGeom prst="rect">
            <a:avLst/>
          </a:prstGeom>
          <a:noFill/>
        </p:spPr>
        <p:txBody>
          <a:bodyPr wrap="square" rtlCol="0">
            <a:spAutoFit/>
          </a:bodyPr>
          <a:lstStyle/>
          <a:p>
            <a:r>
              <a:rPr lang="en-IN" sz="1050" dirty="0"/>
              <a:t>Language Integrated Query to query over dataset, database, Array, collection etc.</a:t>
            </a:r>
          </a:p>
        </p:txBody>
      </p:sp>
      <p:sp>
        <p:nvSpPr>
          <p:cNvPr id="34" name="TextBox 33">
            <a:extLst>
              <a:ext uri="{FF2B5EF4-FFF2-40B4-BE49-F238E27FC236}">
                <a16:creationId xmlns:a16="http://schemas.microsoft.com/office/drawing/2014/main" id="{FC06BB32-991C-4CEE-AA18-7D6933C68257}"/>
              </a:ext>
            </a:extLst>
          </p:cNvPr>
          <p:cNvSpPr txBox="1"/>
          <p:nvPr/>
        </p:nvSpPr>
        <p:spPr>
          <a:xfrm>
            <a:off x="7194902" y="2362200"/>
            <a:ext cx="1720498" cy="577081"/>
          </a:xfrm>
          <a:prstGeom prst="rect">
            <a:avLst/>
          </a:prstGeom>
          <a:noFill/>
        </p:spPr>
        <p:txBody>
          <a:bodyPr wrap="square" rtlCol="0">
            <a:spAutoFit/>
          </a:bodyPr>
          <a:lstStyle/>
          <a:p>
            <a:r>
              <a:rPr lang="en-IN" sz="1050" dirty="0"/>
              <a:t>It is ORM –Object relational Mapping</a:t>
            </a:r>
          </a:p>
          <a:p>
            <a:endParaRPr lang="en-IN" sz="1050" dirty="0"/>
          </a:p>
        </p:txBody>
      </p:sp>
      <p:sp>
        <p:nvSpPr>
          <p:cNvPr id="35" name="TextBox 34">
            <a:extLst>
              <a:ext uri="{FF2B5EF4-FFF2-40B4-BE49-F238E27FC236}">
                <a16:creationId xmlns:a16="http://schemas.microsoft.com/office/drawing/2014/main" id="{A5E8155F-C7F4-4EEE-8E7F-B0463ECC05C2}"/>
              </a:ext>
            </a:extLst>
          </p:cNvPr>
          <p:cNvSpPr txBox="1"/>
          <p:nvPr/>
        </p:nvSpPr>
        <p:spPr>
          <a:xfrm>
            <a:off x="6863544" y="3746585"/>
            <a:ext cx="1720498" cy="577081"/>
          </a:xfrm>
          <a:prstGeom prst="rect">
            <a:avLst/>
          </a:prstGeom>
          <a:noFill/>
        </p:spPr>
        <p:txBody>
          <a:bodyPr wrap="square" rtlCol="0">
            <a:spAutoFit/>
          </a:bodyPr>
          <a:lstStyle/>
          <a:p>
            <a:r>
              <a:rPr lang="en-IN" sz="1050" dirty="0"/>
              <a:t>Active Server Page used for  Web   Application</a:t>
            </a:r>
          </a:p>
          <a:p>
            <a:endParaRPr lang="en-IN" sz="1050" dirty="0"/>
          </a:p>
        </p:txBody>
      </p:sp>
      <p:cxnSp>
        <p:nvCxnSpPr>
          <p:cNvPr id="37" name="Straight Arrow Connector 36">
            <a:extLst>
              <a:ext uri="{FF2B5EF4-FFF2-40B4-BE49-F238E27FC236}">
                <a16:creationId xmlns:a16="http://schemas.microsoft.com/office/drawing/2014/main" id="{497D4F08-0CCC-4D06-9F90-430078992C4F}"/>
              </a:ext>
            </a:extLst>
          </p:cNvPr>
          <p:cNvCxnSpPr>
            <a:cxnSpLocks/>
          </p:cNvCxnSpPr>
          <p:nvPr/>
        </p:nvCxnSpPr>
        <p:spPr>
          <a:xfrm flipV="1">
            <a:off x="4648200" y="3974152"/>
            <a:ext cx="2117374" cy="173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FB9D0A0-30E4-4DC0-86B5-74AFB8483B63}"/>
              </a:ext>
            </a:extLst>
          </p:cNvPr>
          <p:cNvCxnSpPr>
            <a:cxnSpLocks/>
          </p:cNvCxnSpPr>
          <p:nvPr/>
        </p:nvCxnSpPr>
        <p:spPr>
          <a:xfrm>
            <a:off x="6015236" y="4588683"/>
            <a:ext cx="1124927" cy="59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5D851C71-9ADD-454F-AD66-1B552AB79C5B}"/>
              </a:ext>
            </a:extLst>
          </p:cNvPr>
          <p:cNvSpPr txBox="1"/>
          <p:nvPr/>
        </p:nvSpPr>
        <p:spPr>
          <a:xfrm>
            <a:off x="7118702" y="4572000"/>
            <a:ext cx="1720498" cy="577081"/>
          </a:xfrm>
          <a:prstGeom prst="rect">
            <a:avLst/>
          </a:prstGeom>
          <a:noFill/>
        </p:spPr>
        <p:txBody>
          <a:bodyPr wrap="square" rtlCol="0">
            <a:spAutoFit/>
          </a:bodyPr>
          <a:lstStyle/>
          <a:p>
            <a:r>
              <a:rPr lang="en-IN" sz="1050" dirty="0"/>
              <a:t>ActiveX Data Object  used  for Database connection</a:t>
            </a:r>
          </a:p>
          <a:p>
            <a:endParaRPr lang="en-IN" sz="1050" dirty="0"/>
          </a:p>
        </p:txBody>
      </p:sp>
    </p:spTree>
    <p:extLst>
      <p:ext uri="{BB962C8B-B14F-4D97-AF65-F5344CB8AC3E}">
        <p14:creationId xmlns:p14="http://schemas.microsoft.com/office/powerpoint/2010/main" val="1416931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.NET Framework</a:t>
            </a:r>
          </a:p>
        </p:txBody>
      </p:sp>
      <p:sp>
        <p:nvSpPr>
          <p:cNvPr id="3" name="Content Placeholder 2"/>
          <p:cNvSpPr>
            <a:spLocks noGrp="1"/>
          </p:cNvSpPr>
          <p:nvPr>
            <p:ph idx="1"/>
          </p:nvPr>
        </p:nvSpPr>
        <p:spPr/>
        <p:txBody>
          <a:bodyPr>
            <a:normAutofit/>
          </a:bodyPr>
          <a:lstStyle/>
          <a:p>
            <a:r>
              <a:rPr lang="en-US" dirty="0"/>
              <a:t>The .NET Framework defines an environment that supports the development and execution of highly distributed, component-based applications.</a:t>
            </a:r>
          </a:p>
          <a:p>
            <a:r>
              <a:rPr lang="en-US" dirty="0"/>
              <a:t>The first is the </a:t>
            </a:r>
            <a:r>
              <a:rPr lang="en-US" b="1" i="1" dirty="0"/>
              <a:t>Common Language Runtime (CLR). </a:t>
            </a:r>
            <a:r>
              <a:rPr lang="en-US" i="1" dirty="0"/>
              <a:t>This is the system that </a:t>
            </a:r>
            <a:r>
              <a:rPr lang="en-US" dirty="0"/>
              <a:t>manages the execution of your program. Along with other benefits, the Common Language Runtime is the part of the .NET Framework that enables programs to be portable, supports mixed-language programming, and provides for secure execution.</a:t>
            </a:r>
          </a:p>
          <a:p>
            <a:r>
              <a:rPr lang="en-US" dirty="0"/>
              <a:t>The second entity is the .NET </a:t>
            </a:r>
            <a:r>
              <a:rPr lang="en-US" i="1" dirty="0"/>
              <a:t>class library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CLR-MSIL</a:t>
            </a:r>
          </a:p>
        </p:txBody>
      </p:sp>
      <p:sp>
        <p:nvSpPr>
          <p:cNvPr id="3" name="Content Placeholder 2"/>
          <p:cNvSpPr>
            <a:spLocks noGrp="1"/>
          </p:cNvSpPr>
          <p:nvPr>
            <p:ph idx="1"/>
          </p:nvPr>
        </p:nvSpPr>
        <p:spPr/>
        <p:txBody>
          <a:bodyPr>
            <a:normAutofit lnSpcReduction="10000"/>
          </a:bodyPr>
          <a:lstStyle/>
          <a:p>
            <a:r>
              <a:rPr lang="en-US" dirty="0"/>
              <a:t>The </a:t>
            </a:r>
            <a:r>
              <a:rPr lang="en-US" b="1" dirty="0"/>
              <a:t>Common Language Runtime</a:t>
            </a:r>
            <a:r>
              <a:rPr lang="en-US" dirty="0"/>
              <a:t> manages the execution of .NET code.(same as JVM in case of java)</a:t>
            </a:r>
          </a:p>
          <a:p>
            <a:r>
              <a:rPr lang="en-US" dirty="0"/>
              <a:t>Here is how it works: </a:t>
            </a:r>
          </a:p>
          <a:p>
            <a:r>
              <a:rPr lang="en-US" dirty="0"/>
              <a:t>When you compile a C# program, the output of the compiler is not executable code. Instead, it is a file that contains a special type of pseudocode called </a:t>
            </a:r>
            <a:r>
              <a:rPr lang="en-US" b="1" i="1" dirty="0"/>
              <a:t>Microsoft Intermediate Language (MSIL).</a:t>
            </a:r>
            <a:r>
              <a:rPr lang="en-US" dirty="0"/>
              <a:t> (Same as Byte Code in Java)It is the job of the CLR to translate the intermediate code into executable code when a program is run.</a:t>
            </a:r>
          </a:p>
          <a:p>
            <a:r>
              <a:rPr lang="en-US" dirty="0"/>
              <a:t>Thus, any program compiled to MSIL can be run in any environment for which the CLR is implemented. This is part of how the .NET Framework achieves portability</a:t>
            </a:r>
          </a:p>
          <a:p>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JIT</a:t>
            </a:r>
          </a:p>
        </p:txBody>
      </p:sp>
      <p:sp>
        <p:nvSpPr>
          <p:cNvPr id="3" name="Content Placeholder 2"/>
          <p:cNvSpPr>
            <a:spLocks noGrp="1"/>
          </p:cNvSpPr>
          <p:nvPr>
            <p:ph idx="1"/>
          </p:nvPr>
        </p:nvSpPr>
        <p:spPr/>
        <p:txBody>
          <a:bodyPr>
            <a:normAutofit fontScale="92500"/>
          </a:bodyPr>
          <a:lstStyle/>
          <a:p>
            <a:r>
              <a:rPr lang="en-US" dirty="0"/>
              <a:t>Microsoft Intermediate Language is turned into executable code using a </a:t>
            </a:r>
            <a:r>
              <a:rPr lang="en-US" i="1" dirty="0"/>
              <a:t>JIT compiler.</a:t>
            </a:r>
          </a:p>
          <a:p>
            <a:r>
              <a:rPr lang="en-US" dirty="0"/>
              <a:t>“JIT” stands for “</a:t>
            </a:r>
            <a:r>
              <a:rPr lang="en-US" b="1" dirty="0"/>
              <a:t>Just-In-Time.</a:t>
            </a:r>
            <a:r>
              <a:rPr lang="en-US" dirty="0"/>
              <a:t>” The process works like this: When a .NET program is executed, </a:t>
            </a:r>
          </a:p>
          <a:p>
            <a:r>
              <a:rPr lang="en-US" dirty="0"/>
              <a:t>The CLR activates the JIT compiler. The JIT compiler converts MSIL into native code on demand as each part of your program is needed. Thus, your C# program actually  executes as native code even though it is initially compiled into MSIL. This means that your program runs nearly as fast as it would if it had been compiled to native code in the first place, but it gains the portability benefits of MSIL.</a:t>
            </a:r>
          </a:p>
          <a:p>
            <a:r>
              <a:rPr lang="en-US" dirty="0"/>
              <a:t>In addition to MSIL, one other thing is output when you compile a C# program: </a:t>
            </a:r>
            <a:r>
              <a:rPr lang="en-US" b="1" i="1" dirty="0"/>
              <a:t>metadata.</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Metadata</a:t>
            </a:r>
          </a:p>
        </p:txBody>
      </p:sp>
      <p:sp>
        <p:nvSpPr>
          <p:cNvPr id="3" name="Content Placeholder 2"/>
          <p:cNvSpPr>
            <a:spLocks noGrp="1"/>
          </p:cNvSpPr>
          <p:nvPr>
            <p:ph idx="1"/>
          </p:nvPr>
        </p:nvSpPr>
        <p:spPr/>
        <p:txBody>
          <a:bodyPr/>
          <a:lstStyle/>
          <a:p>
            <a:r>
              <a:rPr lang="en-US" dirty="0"/>
              <a:t>Metadata describes the data used by your program and enables your code to interact easily with other code. The metadata is contained in the same file as the MSIL.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Managed vs. Unmanaged Code</a:t>
            </a:r>
            <a:endParaRPr lang="en-US" dirty="0"/>
          </a:p>
        </p:txBody>
      </p:sp>
      <p:sp>
        <p:nvSpPr>
          <p:cNvPr id="3" name="Content Placeholder 2"/>
          <p:cNvSpPr>
            <a:spLocks noGrp="1"/>
          </p:cNvSpPr>
          <p:nvPr>
            <p:ph idx="1"/>
          </p:nvPr>
        </p:nvSpPr>
        <p:spPr/>
        <p:txBody>
          <a:bodyPr>
            <a:normAutofit/>
          </a:bodyPr>
          <a:lstStyle/>
          <a:p>
            <a:r>
              <a:rPr lang="en-US" dirty="0"/>
              <a:t>when you write a C# program, you are creating what is called </a:t>
            </a:r>
            <a:r>
              <a:rPr lang="en-US" i="1" dirty="0"/>
              <a:t>managed code. </a:t>
            </a:r>
            <a:r>
              <a:rPr lang="en-US" dirty="0"/>
              <a:t>Managed code is executed under the control of the Common Language Runtime as just described. Because it is running under the control of the CLR, managed code is subject to certain constraints—and derives several benefits. The constraints are easily described and met: the compiler must produce an MSIL file targeted for the CLR (which C# does) and use the .NET class library (which C# does). The benefits of managed code are many, including modern memory management, the ability to mix languages, better security, support for version control, and a clean way for software components to interact.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Unmanaged Code</a:t>
            </a:r>
            <a:endParaRPr lang="en-US" dirty="0"/>
          </a:p>
        </p:txBody>
      </p:sp>
      <p:sp>
        <p:nvSpPr>
          <p:cNvPr id="3" name="Content Placeholder 2"/>
          <p:cNvSpPr>
            <a:spLocks noGrp="1"/>
          </p:cNvSpPr>
          <p:nvPr>
            <p:ph idx="1"/>
          </p:nvPr>
        </p:nvSpPr>
        <p:spPr/>
        <p:txBody>
          <a:bodyPr>
            <a:normAutofit/>
          </a:bodyPr>
          <a:lstStyle/>
          <a:p>
            <a:r>
              <a:rPr lang="en-US" dirty="0"/>
              <a:t>The opposite of managed code is unmanaged code. Unmanaged code does not execute</a:t>
            </a:r>
          </a:p>
          <a:p>
            <a:r>
              <a:rPr lang="en-US" dirty="0"/>
              <a:t>under the Common Language Runtime. Thus, all Windows programs prior to the creation of the .NET Framework use unmanaged code. It is possible for managed code </a:t>
            </a:r>
            <a:r>
              <a:rPr lang="en-US"/>
              <a:t>and unmanaged </a:t>
            </a:r>
            <a:r>
              <a:rPr lang="en-US" dirty="0"/>
              <a:t>code to work together, so the fact that C# generates managed code does not restrict its ability to operate in conjunction with preexisting programs. Pointer in c# is unmanaged code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889</Words>
  <Application>Microsoft Office PowerPoint</Application>
  <PresentationFormat>On-screen Show (4:3)</PresentationFormat>
  <Paragraphs>51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Cambria</vt:lpstr>
      <vt:lpstr>Garamond</vt:lpstr>
      <vt:lpstr>Office Theme</vt:lpstr>
      <vt:lpstr>PowerPoint Presentation</vt:lpstr>
      <vt:lpstr>What Is the .NET Framework?</vt:lpstr>
      <vt:lpstr>PowerPoint Presentation</vt:lpstr>
      <vt:lpstr>What is the .NET Framework</vt:lpstr>
      <vt:lpstr>CLR-MSIL</vt:lpstr>
      <vt:lpstr>JIT</vt:lpstr>
      <vt:lpstr>Metadata</vt:lpstr>
      <vt:lpstr>Managed vs. Unmanaged Code</vt:lpstr>
      <vt:lpstr>Unmanaged Code</vt:lpstr>
      <vt:lpstr>The Common Language Specification</vt:lpstr>
      <vt:lpstr>You should be able to Answer the following</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Theory</dc:creator>
  <cp:lastModifiedBy>Sriram Mantri vidyanidhi infotech academy</cp:lastModifiedBy>
  <cp:revision>50</cp:revision>
  <dcterms:created xsi:type="dcterms:W3CDTF">2012-07-28T06:24:19Z</dcterms:created>
  <dcterms:modified xsi:type="dcterms:W3CDTF">2020-07-24T03:59:53Z</dcterms:modified>
</cp:coreProperties>
</file>