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62" r:id="rId5"/>
    <p:sldId id="263" r:id="rId6"/>
    <p:sldId id="264" r:id="rId7"/>
    <p:sldId id="269" r:id="rId8"/>
    <p:sldId id="265" r:id="rId9"/>
    <p:sldId id="266" r:id="rId10"/>
    <p:sldId id="267" r:id="rId11"/>
    <p:sldId id="268" r:id="rId12"/>
    <p:sldId id="270" r:id="rId13"/>
    <p:sldId id="271" r:id="rId14"/>
    <p:sldId id="272" r:id="rId15"/>
    <p:sldId id="276" r:id="rId16"/>
    <p:sldId id="273" r:id="rId17"/>
    <p:sldId id="274" r:id="rId18"/>
    <p:sldId id="27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F18F-EE0B-4A5D-B0FF-F3C83272A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13C160-DCE3-4B52-80F6-CA826861B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16EA79-14D7-4DC8-A30E-8EFDEB5DD86F}"/>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C9A01EE6-9045-4F38-B486-378FD285B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BA975-8044-4927-BE2B-88A13E0BDCF4}"/>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359890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3EBD-AD3E-49B0-921C-0143BCF791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DA3B66-EECB-4194-8C60-A6F14F7F8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D8264-92CD-4121-AC99-0B4C0063AB65}"/>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A7ED9EAB-5903-4B35-AA82-7C90B4167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1C75D-E3F4-49B5-B8CB-E80F95D4976E}"/>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378260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07355-9938-4B78-8199-C80960CD92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1DA7B4-DF94-4F59-B35D-602F017E2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3B10C-33B6-41EF-8C72-8A204C74E970}"/>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B8EA10AF-8F76-4AA1-9952-0427DC7D8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A3309-6325-4D97-89FB-16BB62AD7F9A}"/>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15446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9327-EEC5-4BDE-9813-3F0D81657F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75A227-2E6B-4043-8EFD-1C4C95CF83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3AC93-5B9C-43A1-97BB-A117983E2D45}"/>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6CE8F2BA-29A2-4405-BDD3-B8408E6CCB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AD635-9A06-466E-BFEA-90785449421A}"/>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65978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96A4-D18B-4158-B4DB-7EEB2C50A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734CBB-7438-4539-8A2D-572035F00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09DD2-744B-47FF-A7A8-35D183BBDEFF}"/>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FE2F557E-0EB0-42D1-A2B0-B76D00D74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62AB0-A185-416C-BE28-29BA5BE891E9}"/>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53540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9025-C1D8-462A-9D90-C052546D78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23E17-E81E-42FC-A6BA-F856695641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813A0F-A52C-470B-8C91-7B88D18E5F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F42704-04B6-4B75-93CD-C62F0280FCE8}"/>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6" name="Footer Placeholder 5">
            <a:extLst>
              <a:ext uri="{FF2B5EF4-FFF2-40B4-BE49-F238E27FC236}">
                <a16:creationId xmlns:a16="http://schemas.microsoft.com/office/drawing/2014/main" id="{43FBB843-D3E8-42BE-BB91-E53C779C6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C8C31-20DC-4D84-A25F-E39295491495}"/>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151161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6A74-54E1-4948-AFD7-FC3D096170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121E30-14AC-4C8E-B494-770430F1E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CA0AD-CAAA-47B8-A0A9-6E074028B2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DE701A-B1B0-437B-A11D-DAC3029202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466BA-BE7B-451D-B9A2-BFA3B1D21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CE54AA-BD47-4153-9807-555B556DBB19}"/>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8" name="Footer Placeholder 7">
            <a:extLst>
              <a:ext uri="{FF2B5EF4-FFF2-40B4-BE49-F238E27FC236}">
                <a16:creationId xmlns:a16="http://schemas.microsoft.com/office/drawing/2014/main" id="{C31C9BA1-3124-40BE-910E-53C56721F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605810-DDD0-453E-B3D7-858FFCE0C3BC}"/>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61599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B7C7-EE48-49E1-8486-EF308E5C1F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C8759C-6F89-4953-853C-1228DAE4F2D5}"/>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4" name="Footer Placeholder 3">
            <a:extLst>
              <a:ext uri="{FF2B5EF4-FFF2-40B4-BE49-F238E27FC236}">
                <a16:creationId xmlns:a16="http://schemas.microsoft.com/office/drawing/2014/main" id="{FE82223A-63C8-47B5-A34F-08CF6FEC91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8BB07-C91D-4357-9812-ABBDC44766BB}"/>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312097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D3A69-2E03-45ED-B818-796BE806E831}"/>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3" name="Footer Placeholder 2">
            <a:extLst>
              <a:ext uri="{FF2B5EF4-FFF2-40B4-BE49-F238E27FC236}">
                <a16:creationId xmlns:a16="http://schemas.microsoft.com/office/drawing/2014/main" id="{5E4A0B4B-0443-45A7-AE76-A451342975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8DC747-0630-41B6-B3F6-0B8BE463009D}"/>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246948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4187-6D04-4356-860D-859988115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1F5BF1-602A-4F7A-82B9-BFBE44C41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E42B81-F8F6-47BB-B1B0-648D9EA0A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31B4F-83C3-4B87-A38C-B3AB2AAB49C6}"/>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6" name="Footer Placeholder 5">
            <a:extLst>
              <a:ext uri="{FF2B5EF4-FFF2-40B4-BE49-F238E27FC236}">
                <a16:creationId xmlns:a16="http://schemas.microsoft.com/office/drawing/2014/main" id="{E198BEF9-D934-42E2-AFBC-FA76587CA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EF230-81BE-44E6-8D4D-73A64B26F4B0}"/>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144920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A5F6-2152-4EC4-8D8E-F908863C4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16545-C3FF-4189-BC25-6E34EDB75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C7600F-D757-41A4-869D-9B859F02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2C4F3-C0FA-4C97-8546-A25C08D8CCF8}"/>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6" name="Footer Placeholder 5">
            <a:extLst>
              <a:ext uri="{FF2B5EF4-FFF2-40B4-BE49-F238E27FC236}">
                <a16:creationId xmlns:a16="http://schemas.microsoft.com/office/drawing/2014/main" id="{414F23A4-BB71-4193-8D38-15FE329A26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B664E9-DA9C-427A-9C6B-3884A5B5DDBC}"/>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67138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0DCB40-C764-4EFD-B97A-32ABF601C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077FD-35CB-4DB4-96CA-4153FBD06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72DB91-3FCA-49BE-95F9-FCEF3B09F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E57A5F2F-6728-4CB3-8872-BF0E165E5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1FEC72-316D-4A8C-9F46-CCE996F98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16F7-D193-453A-8A5C-DCF6FE289BA5}" type="slidenum">
              <a:rPr lang="en-IN" smtClean="0"/>
              <a:t>‹#›</a:t>
            </a:fld>
            <a:endParaRPr lang="en-IN"/>
          </a:p>
        </p:txBody>
      </p:sp>
      <p:pic>
        <p:nvPicPr>
          <p:cNvPr id="8" name="Picture 7">
            <a:extLst>
              <a:ext uri="{FF2B5EF4-FFF2-40B4-BE49-F238E27FC236}">
                <a16:creationId xmlns:a16="http://schemas.microsoft.com/office/drawing/2014/main" id="{3E78D9F7-9A0B-45CF-B8E5-28B401100EB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2" name="Rectangle 11">
            <a:extLst>
              <a:ext uri="{FF2B5EF4-FFF2-40B4-BE49-F238E27FC236}">
                <a16:creationId xmlns:a16="http://schemas.microsoft.com/office/drawing/2014/main" id="{885531F9-9B27-4F07-91A5-FECF42F43243}"/>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738746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a:t>ketkiacharya</a:t>
            </a:r>
            <a:r>
              <a:rPr lang="en-IN"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77993-CDE6-4FD7-8BE9-62FF36DD3F74}"/>
              </a:ext>
            </a:extLst>
          </p:cNvPr>
          <p:cNvSpPr>
            <a:spLocks noGrp="1"/>
          </p:cNvSpPr>
          <p:nvPr>
            <p:ph idx="1"/>
          </p:nvPr>
        </p:nvSpPr>
        <p:spPr>
          <a:xfrm>
            <a:off x="1238864" y="324465"/>
            <a:ext cx="10114935" cy="5852498"/>
          </a:xfrm>
        </p:spPr>
        <p:txBody>
          <a:bodyPr>
            <a:noAutofit/>
          </a:bodyPr>
          <a:lstStyle/>
          <a:p>
            <a:pPr marL="0" indent="0">
              <a:lnSpc>
                <a:spcPct val="100000"/>
              </a:lnSpc>
              <a:spcBef>
                <a:spcPts val="0"/>
              </a:spcBef>
              <a:buNone/>
            </a:pPr>
            <a:r>
              <a:rPr lang="en-IN" sz="1200" dirty="0"/>
              <a:t>So in above example </a:t>
            </a:r>
          </a:p>
          <a:p>
            <a:pPr marL="0" indent="0">
              <a:lnSpc>
                <a:spcPct val="100000"/>
              </a:lnSpc>
              <a:spcBef>
                <a:spcPts val="0"/>
              </a:spcBef>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When an interface method is explicitly implemented, it is no longer visible as a public member of the class. The only way to access it is through the interface. As an example, suppose we deleted the implicit implementation of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as shown in example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shown in Listing 4:</a:t>
            </a:r>
          </a:p>
          <a:p>
            <a:pPr marL="0" indent="0">
              <a:lnSpc>
                <a:spcPct val="100000"/>
              </a:lnSpc>
              <a:spcBef>
                <a:spcPts val="0"/>
              </a:spcBef>
              <a:spcAft>
                <a:spcPts val="1000"/>
              </a:spcAft>
              <a:buNone/>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Listing 4. Class C does not implicitly implement 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class C : I1,I2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void I1.A()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Console.WriteLine</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("I2.A()");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In this case we would get a compile error saying that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fails to implement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I2.A()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We could fix this error by changing the first line to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class C : I1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but we'd get another compile error when trying to invoke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as a member of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C </a:t>
            </a: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c</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 new 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c.A</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This time the compiler would report that class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does not contain a definition for method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We get the error because the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explicit implementation of I1.A() hides A() from the class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only way to call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I1.A()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now is through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I1</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interface: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C </a:t>
            </a: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c</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 new 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I1 </a:t>
            </a: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i1</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 c; </a:t>
            </a: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i1.A();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IN" sz="1200" dirty="0"/>
          </a:p>
        </p:txBody>
      </p:sp>
    </p:spTree>
    <p:extLst>
      <p:ext uri="{BB962C8B-B14F-4D97-AF65-F5344CB8AC3E}">
        <p14:creationId xmlns:p14="http://schemas.microsoft.com/office/powerpoint/2010/main" val="115804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9B0F3-5E15-414A-84F7-158754E41019}"/>
              </a:ext>
            </a:extLst>
          </p:cNvPr>
          <p:cNvSpPr>
            <a:spLocks noGrp="1"/>
          </p:cNvSpPr>
          <p:nvPr>
            <p:ph idx="1"/>
          </p:nvPr>
        </p:nvSpPr>
        <p:spPr>
          <a:xfrm>
            <a:off x="1160206" y="353961"/>
            <a:ext cx="10193594" cy="5823002"/>
          </a:xfrm>
        </p:spPr>
        <p:txBody>
          <a:bodyPr/>
          <a:lstStyle/>
          <a:p>
            <a:pPr marL="0" indent="0">
              <a:buNone/>
            </a:pPr>
            <a:r>
              <a:rPr lang="en-IN" dirty="0"/>
              <a:t>Following are some of the interface available in </a:t>
            </a:r>
            <a:r>
              <a:rPr lang="en-IN" dirty="0" err="1"/>
              <a:t>.net</a:t>
            </a:r>
            <a:r>
              <a:rPr lang="en-IN" dirty="0"/>
              <a:t> frame work</a:t>
            </a:r>
          </a:p>
          <a:p>
            <a:pPr marL="514350" indent="-514350">
              <a:buAutoNum type="arabicPeriod"/>
            </a:pPr>
            <a:r>
              <a:rPr lang="en-IN" sz="1800" dirty="0" err="1">
                <a:solidFill>
                  <a:srgbClr val="007D9A"/>
                </a:solidFill>
                <a:latin typeface="Consolas" panose="020B0609020204030204" pitchFamily="49" charset="0"/>
                <a:cs typeface="Times New Roman" panose="02020603050405020304" pitchFamily="18" charset="0"/>
              </a:rPr>
              <a:t>Icloneable</a:t>
            </a:r>
            <a:r>
              <a:rPr lang="en-IN" sz="1800" dirty="0">
                <a:solidFill>
                  <a:srgbClr val="007D9A"/>
                </a:solidFill>
                <a:latin typeface="Consolas" panose="020B0609020204030204" pitchFamily="49" charset="0"/>
                <a:cs typeface="Times New Roman" panose="02020603050405020304" pitchFamily="18" charset="0"/>
              </a:rPr>
              <a:t> </a:t>
            </a:r>
            <a:r>
              <a:rPr lang="en-IN" dirty="0"/>
              <a:t>with Clone() abstract method</a:t>
            </a:r>
          </a:p>
          <a:p>
            <a:pPr marL="514350" indent="-514350">
              <a:buAutoNum type="arabicPeriod"/>
            </a:pPr>
            <a:r>
              <a:rPr lang="en-IN" sz="1800" dirty="0" err="1">
                <a:solidFill>
                  <a:srgbClr val="007D9A"/>
                </a:solidFill>
                <a:latin typeface="Consolas" panose="020B0609020204030204" pitchFamily="49" charset="0"/>
                <a:cs typeface="Times New Roman" panose="02020603050405020304" pitchFamily="18" charset="0"/>
              </a:rPr>
              <a:t>Icomparable</a:t>
            </a:r>
            <a:r>
              <a:rPr lang="en-IN" dirty="0"/>
              <a:t> with abstract method public int </a:t>
            </a:r>
            <a:r>
              <a:rPr lang="en-IN" dirty="0" err="1"/>
              <a:t>CompareTo</a:t>
            </a:r>
            <a:r>
              <a:rPr lang="en-IN" dirty="0"/>
              <a:t>(object </a:t>
            </a:r>
            <a:r>
              <a:rPr lang="en-IN" dirty="0" err="1"/>
              <a:t>obj</a:t>
            </a:r>
            <a:r>
              <a:rPr lang="en-IN" dirty="0"/>
              <a:t>)</a:t>
            </a:r>
          </a:p>
          <a:p>
            <a:pPr marL="514350" indent="-514350">
              <a:buFont typeface="Arial" panose="020B0604020202020204" pitchFamily="34" charset="0"/>
              <a:buAutoNum type="arabicPeriod"/>
            </a:pPr>
            <a:r>
              <a:rPr lang="en-US" sz="1800" dirty="0" err="1">
                <a:solidFill>
                  <a:srgbClr val="007D9A"/>
                </a:solidFill>
                <a:latin typeface="Consolas" panose="020B0609020204030204" pitchFamily="49" charset="0"/>
                <a:cs typeface="Times New Roman" panose="02020603050405020304" pitchFamily="18" charset="0"/>
              </a:rPr>
              <a:t>Icomparer</a:t>
            </a:r>
            <a:r>
              <a:rPr lang="en-US" sz="1800" dirty="0">
                <a:effectLst/>
                <a:latin typeface="TheSansMonoConNormal"/>
                <a:ea typeface="Calibri" panose="020F0502020204030204" pitchFamily="34" charset="0"/>
                <a:cs typeface="TheSansMonoConNormal"/>
              </a:rPr>
              <a:t> with abstract method int Compare(object o1, object o2);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r>
              <a:rPr lang="en-IN" sz="1800" dirty="0" err="1">
                <a:solidFill>
                  <a:srgbClr val="007D9A"/>
                </a:solidFill>
                <a:effectLst/>
                <a:latin typeface="Consolas" panose="020B0609020204030204" pitchFamily="49" charset="0"/>
                <a:ea typeface="Times New Roman" panose="02020603050405020304" pitchFamily="18" charset="0"/>
                <a:cs typeface="Times New Roman" panose="02020603050405020304" pitchFamily="18" charset="0"/>
              </a:rPr>
              <a:t>Ienumerable</a:t>
            </a:r>
            <a:r>
              <a:rPr lang="en-IN" sz="1800" dirty="0">
                <a:solidFill>
                  <a:srgbClr val="007D9A"/>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effectLst/>
                <a:latin typeface="Consolas" panose="020B0609020204030204" pitchFamily="49" charset="0"/>
                <a:ea typeface="Times New Roman" panose="02020603050405020304" pitchFamily="18" charset="0"/>
                <a:cs typeface="Times New Roman" panose="02020603050405020304" pitchFamily="18" charset="0"/>
              </a:rPr>
              <a:t>with abstract ,method </a:t>
            </a:r>
            <a:r>
              <a:rPr lang="en-IN" sz="1800" dirty="0" err="1">
                <a:solidFill>
                  <a:srgbClr val="171717"/>
                </a:solidFill>
                <a:effectLst/>
                <a:latin typeface="Consolas" panose="020B0609020204030204" pitchFamily="49" charset="0"/>
                <a:ea typeface="Times New Roman" panose="02020603050405020304" pitchFamily="18" charset="0"/>
                <a:cs typeface="Times New Roman" panose="02020603050405020304" pitchFamily="18" charset="0"/>
              </a:rPr>
              <a:t>GetEnumerator</a:t>
            </a:r>
            <a:r>
              <a:rPr lang="en-IN" sz="1800" dirty="0">
                <a:solidFill>
                  <a:srgbClr val="171717"/>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buAutoNum type="arabicPeriod"/>
            </a:pPr>
            <a:r>
              <a:rPr lang="en-IN" sz="1800" dirty="0" err="1">
                <a:solidFill>
                  <a:srgbClr val="007D9A"/>
                </a:solidFill>
                <a:latin typeface="Consolas" panose="020B0609020204030204" pitchFamily="49" charset="0"/>
                <a:cs typeface="Times New Roman" panose="02020603050405020304" pitchFamily="18" charset="0"/>
              </a:rPr>
              <a:t>Ienumerator</a:t>
            </a:r>
            <a:r>
              <a:rPr lang="en-IN" sz="1800" dirty="0">
                <a:solidFill>
                  <a:srgbClr val="007D9A"/>
                </a:solidFill>
                <a:latin typeface="Consolas" panose="020B0609020204030204" pitchFamily="49" charset="0"/>
                <a:cs typeface="Times New Roman" panose="02020603050405020304" pitchFamily="18" charset="0"/>
              </a:rPr>
              <a:t> </a:t>
            </a:r>
            <a:r>
              <a:rPr lang="en-IN" sz="1800" dirty="0">
                <a:latin typeface="Consolas" panose="020B0609020204030204" pitchFamily="49" charset="0"/>
                <a:cs typeface="Times New Roman" panose="02020603050405020304" pitchFamily="18" charset="0"/>
              </a:rPr>
              <a:t>with three abstract method </a:t>
            </a:r>
          </a:p>
          <a:p>
            <a:pPr marL="971550" lvl="1" indent="-254000">
              <a:buAutoNum type="arabicPeriod"/>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object</a:t>
            </a:r>
            <a:r>
              <a:rPr lang="en-IN" sz="1400" dirty="0">
                <a:solidFill>
                  <a:srgbClr val="000000"/>
                </a:solidFill>
                <a:highlight>
                  <a:srgbClr val="FFFFFF"/>
                </a:highlight>
                <a:latin typeface="Consolas" panose="020B0609020204030204" pitchFamily="49" charset="0"/>
              </a:rPr>
              <a:t> Current { </a:t>
            </a:r>
            <a:r>
              <a:rPr lang="en-IN" sz="1400" dirty="0">
                <a:solidFill>
                  <a:srgbClr val="0000FF"/>
                </a:solidFill>
                <a:highlight>
                  <a:srgbClr val="FFFFFF"/>
                </a:highlight>
                <a:latin typeface="Consolas" panose="020B0609020204030204" pitchFamily="49" charset="0"/>
              </a:rPr>
              <a:t>get</a:t>
            </a:r>
            <a:r>
              <a:rPr lang="en-IN" sz="1400" dirty="0">
                <a:solidFill>
                  <a:srgbClr val="000000"/>
                </a:solidFill>
                <a:highlight>
                  <a:srgbClr val="FFFFFF"/>
                </a:highlight>
                <a:latin typeface="Consolas" panose="020B0609020204030204" pitchFamily="49" charset="0"/>
              </a:rPr>
              <a:t>; },</a:t>
            </a:r>
          </a:p>
          <a:p>
            <a:pPr marL="971550" lvl="1" indent="-254000">
              <a:buAutoNum type="arabicPeriod"/>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bool</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MoveNext</a:t>
            </a:r>
            <a:r>
              <a:rPr lang="en-IN" sz="1800" dirty="0">
                <a:solidFill>
                  <a:srgbClr val="000000"/>
                </a:solidFill>
                <a:highlight>
                  <a:srgbClr val="FFFFFF"/>
                </a:highlight>
                <a:latin typeface="Consolas" panose="020B0609020204030204" pitchFamily="49" charset="0"/>
              </a:rPr>
              <a:t>();</a:t>
            </a:r>
            <a:endParaRPr lang="en-IN" sz="1400" dirty="0">
              <a:solidFill>
                <a:srgbClr val="000000"/>
              </a:solidFill>
              <a:highlight>
                <a:srgbClr val="FFFFFF"/>
              </a:highlight>
              <a:latin typeface="Consolas" panose="020B0609020204030204" pitchFamily="49" charset="0"/>
            </a:endParaRPr>
          </a:p>
          <a:p>
            <a:pPr marL="971550" lvl="1" indent="-254000">
              <a:buAutoNum type="arabicPeriod"/>
            </a:pP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Reset();</a:t>
            </a:r>
            <a:endParaRPr lang="en-IN" sz="1400" dirty="0">
              <a:solidFill>
                <a:srgbClr val="007D9A"/>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414943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0761-2332-405B-9C70-D75C67AC19BC}"/>
              </a:ext>
            </a:extLst>
          </p:cNvPr>
          <p:cNvSpPr>
            <a:spLocks noGrp="1"/>
          </p:cNvSpPr>
          <p:nvPr>
            <p:ph type="title"/>
          </p:nvPr>
        </p:nvSpPr>
        <p:spPr>
          <a:xfrm>
            <a:off x="1183342" y="0"/>
            <a:ext cx="9982200" cy="531346"/>
          </a:xfrm>
        </p:spPr>
        <p:txBody>
          <a:bodyPr>
            <a:normAutofit fontScale="90000"/>
          </a:bodyPr>
          <a:lstStyle/>
          <a:p>
            <a:r>
              <a:rPr lang="en-IN" dirty="0" err="1"/>
              <a:t>Memberwise</a:t>
            </a:r>
            <a:r>
              <a:rPr lang="en-IN" dirty="0"/>
              <a:t> clone</a:t>
            </a:r>
          </a:p>
        </p:txBody>
      </p:sp>
      <p:sp>
        <p:nvSpPr>
          <p:cNvPr id="3" name="Content Placeholder 2">
            <a:extLst>
              <a:ext uri="{FF2B5EF4-FFF2-40B4-BE49-F238E27FC236}">
                <a16:creationId xmlns:a16="http://schemas.microsoft.com/office/drawing/2014/main" id="{623D7BB8-6DEE-46C9-A9BB-B590E2B47D7D}"/>
              </a:ext>
            </a:extLst>
          </p:cNvPr>
          <p:cNvSpPr>
            <a:spLocks noGrp="1"/>
          </p:cNvSpPr>
          <p:nvPr>
            <p:ph idx="1"/>
          </p:nvPr>
        </p:nvSpPr>
        <p:spPr>
          <a:xfrm>
            <a:off x="0" y="425823"/>
            <a:ext cx="5611907" cy="3913095"/>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Point</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ICloneable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X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Y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Point(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xPos, </a:t>
            </a:r>
            <a:r>
              <a:rPr lang="fr-FR" sz="1200" dirty="0">
                <a:solidFill>
                  <a:srgbClr val="0000FF"/>
                </a:solidFill>
                <a:highlight>
                  <a:srgbClr val="FFFFFF"/>
                </a:highlight>
                <a:latin typeface="Consolas" panose="020B0609020204030204" pitchFamily="49" charset="0"/>
              </a:rPr>
              <a:t>int</a:t>
            </a:r>
            <a:r>
              <a:rPr lang="fr-FR" sz="1200" dirty="0">
                <a:solidFill>
                  <a:srgbClr val="000000"/>
                </a:solidFill>
                <a:highlight>
                  <a:srgbClr val="FFFFFF"/>
                </a:highlight>
                <a:latin typeface="Consolas" panose="020B0609020204030204" pitchFamily="49" charset="0"/>
              </a:rPr>
              <a:t> yPos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X = </a:t>
            </a:r>
            <a:r>
              <a:rPr lang="en-IN" sz="1200" dirty="0" err="1">
                <a:solidFill>
                  <a:srgbClr val="000000"/>
                </a:solidFill>
                <a:highlight>
                  <a:srgbClr val="FFFFFF"/>
                </a:highlight>
                <a:latin typeface="Consolas" panose="020B0609020204030204" pitchFamily="49" charset="0"/>
              </a:rPr>
              <a:t>xPos</a:t>
            </a:r>
            <a:r>
              <a:rPr lang="en-IN" sz="1200" dirty="0">
                <a:solidFill>
                  <a:srgbClr val="000000"/>
                </a:solidFill>
                <a:highlight>
                  <a:srgbClr val="FFFFFF"/>
                </a:highlight>
                <a:latin typeface="Consolas" panose="020B0609020204030204" pitchFamily="49" charset="0"/>
              </a:rPr>
              <a:t>; Y = </a:t>
            </a:r>
            <a:r>
              <a:rPr lang="en-IN" sz="1200" dirty="0" err="1">
                <a:solidFill>
                  <a:srgbClr val="000000"/>
                </a:solidFill>
                <a:highlight>
                  <a:srgbClr val="FFFFFF"/>
                </a:highlight>
                <a:latin typeface="Consolas" panose="020B0609020204030204" pitchFamily="49" charset="0"/>
              </a:rPr>
              <a:t>yPos</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Point()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Override </a:t>
            </a:r>
            <a:r>
              <a:rPr lang="en-IN" sz="1200" dirty="0" err="1">
                <a:solidFill>
                  <a:srgbClr val="008000"/>
                </a:solidFill>
                <a:highlight>
                  <a:srgbClr val="FFFFFF"/>
                </a:highlight>
                <a:latin typeface="Consolas" panose="020B0609020204030204" pitchFamily="49" charset="0"/>
              </a:rPr>
              <a:t>Object.ToString</a:t>
            </a:r>
            <a:r>
              <a:rPr lang="en-IN" sz="1200" dirty="0">
                <a:solidFill>
                  <a:srgbClr val="008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.Format</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"X = {0} Y = {1} "</a:t>
            </a:r>
            <a:r>
              <a:rPr lang="en-IN" sz="1200" dirty="0">
                <a:solidFill>
                  <a:srgbClr val="000000"/>
                </a:solidFill>
                <a:highlight>
                  <a:srgbClr val="FFFFFF"/>
                </a:highlight>
                <a:latin typeface="Consolas" panose="020B0609020204030204" pitchFamily="49" charset="0"/>
              </a:rPr>
              <a:t>,X, Y);</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a copy of the current object.</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Now we need to adjust for the </a:t>
            </a:r>
            <a:r>
              <a:rPr lang="en-US" sz="1200" dirty="0" err="1">
                <a:solidFill>
                  <a:srgbClr val="008000"/>
                </a:solidFill>
                <a:highlight>
                  <a:srgbClr val="FFFFFF"/>
                </a:highlight>
                <a:latin typeface="Consolas" panose="020B0609020204030204" pitchFamily="49" charset="0"/>
              </a:rPr>
              <a:t>PointDescription</a:t>
            </a:r>
            <a:r>
              <a:rPr lang="en-US" sz="1200" dirty="0">
                <a:solidFill>
                  <a:srgbClr val="008000"/>
                </a:solidFill>
                <a:highlight>
                  <a:srgbClr val="FFFFFF"/>
                </a:highlight>
                <a:latin typeface="Consolas" panose="020B0609020204030204" pitchFamily="49" charset="0"/>
              </a:rPr>
              <a:t> member.</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object</a:t>
            </a:r>
            <a:r>
              <a:rPr lang="en-IN" sz="1200" dirty="0">
                <a:solidFill>
                  <a:srgbClr val="000000"/>
                </a:solidFill>
                <a:highlight>
                  <a:srgbClr val="FFFFFF"/>
                </a:highlight>
                <a:latin typeface="Consolas" panose="020B0609020204030204" pitchFamily="49" charset="0"/>
              </a:rPr>
              <a:t> Clone()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this</a:t>
            </a:r>
            <a:r>
              <a:rPr lang="en-IN" sz="1200" dirty="0" err="1">
                <a:solidFill>
                  <a:srgbClr val="000000"/>
                </a:solidFill>
                <a:highlight>
                  <a:srgbClr val="FFFFFF"/>
                </a:highlight>
                <a:latin typeface="Consolas" panose="020B0609020204030204" pitchFamily="49" charset="0"/>
              </a:rPr>
              <a:t>.MemberwiseClone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97E8CC1B-D711-4481-A34C-8A8E87753562}"/>
              </a:ext>
            </a:extLst>
          </p:cNvPr>
          <p:cNvSpPr txBox="1"/>
          <p:nvPr/>
        </p:nvSpPr>
        <p:spPr>
          <a:xfrm>
            <a:off x="5611907" y="0"/>
            <a:ext cx="6006353" cy="5693866"/>
          </a:xfrm>
          <a:prstGeom prst="rect">
            <a:avLst/>
          </a:prstGeom>
          <a:noFill/>
        </p:spPr>
        <p:txBody>
          <a:bodyPr wrap="square" rtlCol="0">
            <a:spAutoFit/>
          </a:bodyPr>
          <a:lstStyle/>
          <a:p>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Fun with Object Cloning *****\n"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"Cloned p3 and stored new Point in p4"</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Point</a:t>
            </a:r>
            <a:r>
              <a:rPr lang="en-US" sz="1400" dirty="0">
                <a:solidFill>
                  <a:srgbClr val="000000"/>
                </a:solidFill>
                <a:highlight>
                  <a:srgbClr val="FFFFFF"/>
                </a:highlight>
                <a:latin typeface="Consolas" panose="020B0609020204030204" pitchFamily="49" charset="0"/>
              </a:rPr>
              <a:t> p3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Point</a:t>
            </a:r>
            <a:r>
              <a:rPr lang="en-US" sz="1400" dirty="0">
                <a:solidFill>
                  <a:srgbClr val="000000"/>
                </a:solidFill>
                <a:highlight>
                  <a:srgbClr val="FFFFFF"/>
                </a:highlight>
                <a:latin typeface="Consolas" panose="020B0609020204030204" pitchFamily="49" charset="0"/>
              </a:rPr>
              <a:t>(100, 100);</a:t>
            </a:r>
          </a:p>
          <a:p>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Point</a:t>
            </a:r>
            <a:r>
              <a:rPr lang="en-IN" sz="1400" dirty="0">
                <a:solidFill>
                  <a:srgbClr val="000000"/>
                </a:solidFill>
                <a:highlight>
                  <a:srgbClr val="FFFFFF"/>
                </a:highlight>
                <a:latin typeface="Consolas" panose="020B0609020204030204" pitchFamily="49" charset="0"/>
              </a:rPr>
              <a:t> p4 = (</a:t>
            </a:r>
            <a:r>
              <a:rPr lang="en-IN" sz="1400" dirty="0">
                <a:solidFill>
                  <a:srgbClr val="2B91AF"/>
                </a:solidFill>
                <a:highlight>
                  <a:srgbClr val="FFFFFF"/>
                </a:highlight>
                <a:latin typeface="Consolas" panose="020B0609020204030204" pitchFamily="49" charset="0"/>
              </a:rPr>
              <a:t>Point</a:t>
            </a:r>
            <a:r>
              <a:rPr lang="en-IN" sz="1400" dirty="0">
                <a:solidFill>
                  <a:srgbClr val="000000"/>
                </a:solidFill>
                <a:highlight>
                  <a:srgbClr val="FFFFFF"/>
                </a:highlight>
                <a:latin typeface="Consolas" panose="020B0609020204030204" pitchFamily="49" charset="0"/>
              </a:rPr>
              <a:t>)p3.Clone();</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"Before modification:"</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"p3: {0}"</a:t>
            </a:r>
            <a:r>
              <a:rPr lang="en-IN" sz="1400" dirty="0">
                <a:solidFill>
                  <a:srgbClr val="000000"/>
                </a:solidFill>
                <a:highlight>
                  <a:srgbClr val="FFFFFF"/>
                </a:highlight>
                <a:latin typeface="Consolas" panose="020B0609020204030204" pitchFamily="49" charset="0"/>
              </a:rPr>
              <a:t>, p3);</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"p4: {0}"</a:t>
            </a:r>
            <a:r>
              <a:rPr lang="en-IN" sz="1400" dirty="0">
                <a:solidFill>
                  <a:srgbClr val="000000"/>
                </a:solidFill>
                <a:highlight>
                  <a:srgbClr val="FFFFFF"/>
                </a:highlight>
                <a:latin typeface="Consolas" panose="020B0609020204030204" pitchFamily="49" charset="0"/>
              </a:rPr>
              <a:t>, p4);</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"p3: {0}"</a:t>
            </a:r>
            <a:r>
              <a:rPr lang="en-IN" sz="1400" dirty="0">
                <a:solidFill>
                  <a:srgbClr val="000000"/>
                </a:solidFill>
                <a:highlight>
                  <a:srgbClr val="FFFFFF"/>
                </a:highlight>
                <a:latin typeface="Consolas" panose="020B0609020204030204" pitchFamily="49" charset="0"/>
              </a:rPr>
              <a:t>, p3.GetHashCode());</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"p4: {0}"</a:t>
            </a:r>
            <a:r>
              <a:rPr lang="en-IN" sz="1400" dirty="0">
                <a:solidFill>
                  <a:srgbClr val="000000"/>
                </a:solidFill>
                <a:highlight>
                  <a:srgbClr val="FFFFFF"/>
                </a:highlight>
                <a:latin typeface="Consolas" panose="020B0609020204030204" pitchFamily="49" charset="0"/>
              </a:rPr>
              <a:t>, p4.GetHashCode());</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p4.X = 99;</a:t>
            </a:r>
          </a:p>
          <a:p>
            <a:r>
              <a:rPr lang="en-IN" sz="1400" dirty="0">
                <a:solidFill>
                  <a:srgbClr val="000000"/>
                </a:solidFill>
                <a:highlight>
                  <a:srgbClr val="FFFFFF"/>
                </a:highlight>
                <a:latin typeface="Consolas" panose="020B0609020204030204" pitchFamily="49" charset="0"/>
              </a:rPr>
              <a:t>            p4.Y = 99;</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"After modification:"</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"p3: {0}"</a:t>
            </a:r>
            <a:r>
              <a:rPr lang="en-IN" sz="1400" dirty="0">
                <a:solidFill>
                  <a:srgbClr val="000000"/>
                </a:solidFill>
                <a:highlight>
                  <a:srgbClr val="FFFFFF"/>
                </a:highlight>
                <a:latin typeface="Consolas" panose="020B0609020204030204" pitchFamily="49" charset="0"/>
              </a:rPr>
              <a:t>, p3);</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"p4: {0}"</a:t>
            </a:r>
            <a:r>
              <a:rPr lang="en-IN" sz="1400" dirty="0">
                <a:solidFill>
                  <a:srgbClr val="000000"/>
                </a:solidFill>
                <a:highlight>
                  <a:srgbClr val="FFFFFF"/>
                </a:highlight>
                <a:latin typeface="Consolas" panose="020B0609020204030204" pitchFamily="49" charset="0"/>
              </a:rPr>
              <a:t>, p4);</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.ReadLine</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endParaRPr lang="en-IN" sz="1400" dirty="0"/>
          </a:p>
        </p:txBody>
      </p:sp>
      <p:sp>
        <p:nvSpPr>
          <p:cNvPr id="6" name="Rectangle 5">
            <a:extLst>
              <a:ext uri="{FF2B5EF4-FFF2-40B4-BE49-F238E27FC236}">
                <a16:creationId xmlns:a16="http://schemas.microsoft.com/office/drawing/2014/main" id="{527F4771-7206-45A6-B083-AA1906F06A25}"/>
              </a:ext>
            </a:extLst>
          </p:cNvPr>
          <p:cNvSpPr/>
          <p:nvPr/>
        </p:nvSpPr>
        <p:spPr>
          <a:xfrm>
            <a:off x="1205753" y="4406153"/>
            <a:ext cx="699247" cy="68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22827521-3F1E-467F-B741-79E6A91D6058}"/>
              </a:ext>
            </a:extLst>
          </p:cNvPr>
          <p:cNvCxnSpPr/>
          <p:nvPr/>
        </p:nvCxnSpPr>
        <p:spPr>
          <a:xfrm flipV="1">
            <a:off x="2018181" y="5765584"/>
            <a:ext cx="546847" cy="7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4001B5C-6DBF-4D09-BE26-5A46F6D93982}"/>
              </a:ext>
            </a:extLst>
          </p:cNvPr>
          <p:cNvSpPr/>
          <p:nvPr/>
        </p:nvSpPr>
        <p:spPr>
          <a:xfrm>
            <a:off x="2460811" y="4155780"/>
            <a:ext cx="1084729" cy="8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X=100</a:t>
            </a:r>
          </a:p>
          <a:p>
            <a:pPr algn="ctr"/>
            <a:r>
              <a:rPr lang="en-IN" dirty="0"/>
              <a:t>Y=100</a:t>
            </a:r>
          </a:p>
        </p:txBody>
      </p:sp>
      <p:sp>
        <p:nvSpPr>
          <p:cNvPr id="10" name="TextBox 9">
            <a:extLst>
              <a:ext uri="{FF2B5EF4-FFF2-40B4-BE49-F238E27FC236}">
                <a16:creationId xmlns:a16="http://schemas.microsoft.com/office/drawing/2014/main" id="{6C2F18CF-4F2C-4103-8CC4-345EC57CF6B6}"/>
              </a:ext>
            </a:extLst>
          </p:cNvPr>
          <p:cNvSpPr txBox="1"/>
          <p:nvPr/>
        </p:nvSpPr>
        <p:spPr>
          <a:xfrm>
            <a:off x="1183342" y="4036998"/>
            <a:ext cx="699247"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p3</a:t>
            </a:r>
            <a:endParaRPr lang="en-IN" dirty="0"/>
          </a:p>
        </p:txBody>
      </p:sp>
      <p:sp>
        <p:nvSpPr>
          <p:cNvPr id="12" name="Rectangle 11">
            <a:extLst>
              <a:ext uri="{FF2B5EF4-FFF2-40B4-BE49-F238E27FC236}">
                <a16:creationId xmlns:a16="http://schemas.microsoft.com/office/drawing/2014/main" id="{25CCC646-A5EE-4825-A738-54F7D3687FFD}"/>
              </a:ext>
            </a:extLst>
          </p:cNvPr>
          <p:cNvSpPr/>
          <p:nvPr/>
        </p:nvSpPr>
        <p:spPr>
          <a:xfrm>
            <a:off x="1221444" y="5573079"/>
            <a:ext cx="699247" cy="68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21CD1FC-2FD5-4DD5-B7EA-ECE3C3BC0D77}"/>
              </a:ext>
            </a:extLst>
          </p:cNvPr>
          <p:cNvSpPr/>
          <p:nvPr/>
        </p:nvSpPr>
        <p:spPr>
          <a:xfrm>
            <a:off x="2671484" y="5335278"/>
            <a:ext cx="1084729" cy="8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X=100 99</a:t>
            </a:r>
          </a:p>
          <a:p>
            <a:pPr algn="ctr"/>
            <a:r>
              <a:rPr lang="en-IN" dirty="0"/>
              <a:t>Y=100 99</a:t>
            </a:r>
          </a:p>
        </p:txBody>
      </p:sp>
      <p:sp>
        <p:nvSpPr>
          <p:cNvPr id="16" name="TextBox 15">
            <a:extLst>
              <a:ext uri="{FF2B5EF4-FFF2-40B4-BE49-F238E27FC236}">
                <a16:creationId xmlns:a16="http://schemas.microsoft.com/office/drawing/2014/main" id="{850732C5-3875-47CE-B8FD-59323BBC2C1B}"/>
              </a:ext>
            </a:extLst>
          </p:cNvPr>
          <p:cNvSpPr txBox="1"/>
          <p:nvPr/>
        </p:nvSpPr>
        <p:spPr>
          <a:xfrm>
            <a:off x="1242735" y="5150612"/>
            <a:ext cx="699247"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p4</a:t>
            </a:r>
            <a:endParaRPr lang="en-IN" dirty="0"/>
          </a:p>
        </p:txBody>
      </p:sp>
      <p:cxnSp>
        <p:nvCxnSpPr>
          <p:cNvPr id="18" name="Straight Connector 17">
            <a:extLst>
              <a:ext uri="{FF2B5EF4-FFF2-40B4-BE49-F238E27FC236}">
                <a16:creationId xmlns:a16="http://schemas.microsoft.com/office/drawing/2014/main" id="{82BE9DE7-93BE-40A3-88A3-969326B8552C}"/>
              </a:ext>
            </a:extLst>
          </p:cNvPr>
          <p:cNvCxnSpPr/>
          <p:nvPr/>
        </p:nvCxnSpPr>
        <p:spPr>
          <a:xfrm flipV="1">
            <a:off x="3182471" y="5441576"/>
            <a:ext cx="295835" cy="395726"/>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6C4E7F62-2A8B-463B-AD0B-E9DF74C8BB7F}"/>
              </a:ext>
            </a:extLst>
          </p:cNvPr>
          <p:cNvCxnSpPr>
            <a:cxnSpLocks/>
          </p:cNvCxnSpPr>
          <p:nvPr/>
        </p:nvCxnSpPr>
        <p:spPr>
          <a:xfrm flipV="1">
            <a:off x="3056969" y="5699223"/>
            <a:ext cx="340656" cy="430306"/>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9115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55A3-1FE6-48E6-B602-439C40767626}"/>
              </a:ext>
            </a:extLst>
          </p:cNvPr>
          <p:cNvSpPr>
            <a:spLocks noGrp="1"/>
          </p:cNvSpPr>
          <p:nvPr>
            <p:ph type="title"/>
          </p:nvPr>
        </p:nvSpPr>
        <p:spPr>
          <a:xfrm>
            <a:off x="1064559" y="96185"/>
            <a:ext cx="10062882" cy="692710"/>
          </a:xfrm>
        </p:spPr>
        <p:txBody>
          <a:bodyPr>
            <a:normAutofit fontScale="90000"/>
          </a:bodyPr>
          <a:lstStyle/>
          <a:p>
            <a:r>
              <a:rPr lang="en-IN" dirty="0"/>
              <a:t>Member wise clone is shallow copy</a:t>
            </a:r>
          </a:p>
        </p:txBody>
      </p:sp>
      <p:sp>
        <p:nvSpPr>
          <p:cNvPr id="5" name="Rectangle 4">
            <a:extLst>
              <a:ext uri="{FF2B5EF4-FFF2-40B4-BE49-F238E27FC236}">
                <a16:creationId xmlns:a16="http://schemas.microsoft.com/office/drawing/2014/main" id="{A41E5C49-5332-4631-948B-FF6D631873BE}"/>
              </a:ext>
            </a:extLst>
          </p:cNvPr>
          <p:cNvSpPr/>
          <p:nvPr/>
        </p:nvSpPr>
        <p:spPr>
          <a:xfrm>
            <a:off x="1416423" y="735445"/>
            <a:ext cx="699247" cy="68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3F00974-1449-4D98-98B7-924B4D75F50D}"/>
              </a:ext>
            </a:extLst>
          </p:cNvPr>
          <p:cNvSpPr/>
          <p:nvPr/>
        </p:nvSpPr>
        <p:spPr>
          <a:xfrm>
            <a:off x="2622177" y="557428"/>
            <a:ext cx="1084729" cy="8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X=100</a:t>
            </a:r>
          </a:p>
          <a:p>
            <a:pPr algn="ctr"/>
            <a:r>
              <a:rPr lang="en-IN" dirty="0"/>
              <a:t>Y=100</a:t>
            </a:r>
          </a:p>
          <a:p>
            <a:pPr algn="ctr"/>
            <a:r>
              <a:rPr lang="en-IN" sz="1800" dirty="0" err="1">
                <a:solidFill>
                  <a:srgbClr val="000000"/>
                </a:solidFill>
                <a:highlight>
                  <a:srgbClr val="FFFFFF"/>
                </a:highlight>
                <a:latin typeface="Consolas" panose="020B0609020204030204" pitchFamily="49" charset="0"/>
              </a:rPr>
              <a:t>desc</a:t>
            </a:r>
            <a:endParaRPr lang="en-IN" dirty="0"/>
          </a:p>
        </p:txBody>
      </p:sp>
      <p:sp>
        <p:nvSpPr>
          <p:cNvPr id="9" name="TextBox 8">
            <a:extLst>
              <a:ext uri="{FF2B5EF4-FFF2-40B4-BE49-F238E27FC236}">
                <a16:creationId xmlns:a16="http://schemas.microsoft.com/office/drawing/2014/main" id="{4AD83994-A8BB-42F7-9DC9-F0B0B2CB3BF3}"/>
              </a:ext>
            </a:extLst>
          </p:cNvPr>
          <p:cNvSpPr txBox="1"/>
          <p:nvPr/>
        </p:nvSpPr>
        <p:spPr>
          <a:xfrm>
            <a:off x="752810" y="604229"/>
            <a:ext cx="699247"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p3</a:t>
            </a:r>
            <a:endParaRPr lang="en-IN" dirty="0"/>
          </a:p>
        </p:txBody>
      </p:sp>
      <p:cxnSp>
        <p:nvCxnSpPr>
          <p:cNvPr id="11" name="Straight Arrow Connector 10">
            <a:extLst>
              <a:ext uri="{FF2B5EF4-FFF2-40B4-BE49-F238E27FC236}">
                <a16:creationId xmlns:a16="http://schemas.microsoft.com/office/drawing/2014/main" id="{4D93AD30-5AEC-4B22-9266-E80CBCF1A097}"/>
              </a:ext>
            </a:extLst>
          </p:cNvPr>
          <p:cNvCxnSpPr/>
          <p:nvPr/>
        </p:nvCxnSpPr>
        <p:spPr>
          <a:xfrm>
            <a:off x="2115670" y="1067777"/>
            <a:ext cx="345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B148587-724A-4150-929E-DB9BE0C1B928}"/>
              </a:ext>
            </a:extLst>
          </p:cNvPr>
          <p:cNvSpPr/>
          <p:nvPr/>
        </p:nvSpPr>
        <p:spPr>
          <a:xfrm>
            <a:off x="4240306" y="651734"/>
            <a:ext cx="914400" cy="8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rgbClr val="A31515"/>
                </a:solidFill>
                <a:highlight>
                  <a:srgbClr val="FFFFFF"/>
                </a:highlight>
                <a:latin typeface="Consolas" panose="020B0609020204030204" pitchFamily="49" charset="0"/>
              </a:rPr>
              <a:t>Jane</a:t>
            </a:r>
          </a:p>
          <a:p>
            <a:pPr algn="ctr"/>
            <a:endParaRPr lang="en-IN" sz="1800" dirty="0">
              <a:solidFill>
                <a:srgbClr val="A31515"/>
              </a:solidFill>
              <a:highlight>
                <a:srgbClr val="FFFFFF"/>
              </a:highlight>
              <a:latin typeface="Consolas" panose="020B0609020204030204" pitchFamily="49" charset="0"/>
            </a:endParaRPr>
          </a:p>
          <a:p>
            <a:pPr algn="ctr"/>
            <a:r>
              <a:rPr lang="en-IN" dirty="0">
                <a:solidFill>
                  <a:srgbClr val="A31515"/>
                </a:solidFill>
                <a:highlight>
                  <a:srgbClr val="FFFFFF"/>
                </a:highlight>
                <a:latin typeface="Consolas" panose="020B0609020204030204" pitchFamily="49" charset="0"/>
              </a:rPr>
              <a:t>hello</a:t>
            </a:r>
            <a:endParaRPr lang="en-IN" dirty="0"/>
          </a:p>
        </p:txBody>
      </p:sp>
      <p:sp>
        <p:nvSpPr>
          <p:cNvPr id="13" name="Rectangle 12">
            <a:extLst>
              <a:ext uri="{FF2B5EF4-FFF2-40B4-BE49-F238E27FC236}">
                <a16:creationId xmlns:a16="http://schemas.microsoft.com/office/drawing/2014/main" id="{A9670085-75DF-49CF-A96E-66556E54A410}"/>
              </a:ext>
            </a:extLst>
          </p:cNvPr>
          <p:cNvSpPr/>
          <p:nvPr/>
        </p:nvSpPr>
        <p:spPr>
          <a:xfrm>
            <a:off x="952499" y="1589437"/>
            <a:ext cx="699247" cy="68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67105986-D7D4-4540-9EE0-FD398BC80DF1}"/>
              </a:ext>
            </a:extLst>
          </p:cNvPr>
          <p:cNvSpPr/>
          <p:nvPr/>
        </p:nvSpPr>
        <p:spPr>
          <a:xfrm>
            <a:off x="2418229" y="1599803"/>
            <a:ext cx="1084729" cy="8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X=100</a:t>
            </a:r>
          </a:p>
          <a:p>
            <a:pPr algn="ctr"/>
            <a:r>
              <a:rPr lang="en-IN" dirty="0"/>
              <a:t>Y=100</a:t>
            </a:r>
          </a:p>
          <a:p>
            <a:pPr algn="ctr"/>
            <a:r>
              <a:rPr lang="en-IN" sz="1800" dirty="0" err="1">
                <a:solidFill>
                  <a:srgbClr val="000000"/>
                </a:solidFill>
                <a:highlight>
                  <a:srgbClr val="FFFFFF"/>
                </a:highlight>
                <a:latin typeface="Consolas" panose="020B0609020204030204" pitchFamily="49" charset="0"/>
              </a:rPr>
              <a:t>desc</a:t>
            </a:r>
            <a:endParaRPr lang="en-IN" dirty="0"/>
          </a:p>
        </p:txBody>
      </p:sp>
      <p:sp>
        <p:nvSpPr>
          <p:cNvPr id="15" name="TextBox 14">
            <a:extLst>
              <a:ext uri="{FF2B5EF4-FFF2-40B4-BE49-F238E27FC236}">
                <a16:creationId xmlns:a16="http://schemas.microsoft.com/office/drawing/2014/main" id="{6D590829-643C-4E0D-A45A-3D02B3BA61C1}"/>
              </a:ext>
            </a:extLst>
          </p:cNvPr>
          <p:cNvSpPr txBox="1"/>
          <p:nvPr/>
        </p:nvSpPr>
        <p:spPr>
          <a:xfrm>
            <a:off x="353656" y="1561403"/>
            <a:ext cx="699247"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p4</a:t>
            </a:r>
            <a:endParaRPr lang="en-IN" dirty="0"/>
          </a:p>
        </p:txBody>
      </p:sp>
      <p:cxnSp>
        <p:nvCxnSpPr>
          <p:cNvPr id="16" name="Straight Arrow Connector 15">
            <a:extLst>
              <a:ext uri="{FF2B5EF4-FFF2-40B4-BE49-F238E27FC236}">
                <a16:creationId xmlns:a16="http://schemas.microsoft.com/office/drawing/2014/main" id="{322FCFCA-675B-483F-8B2B-6E9CB98E63E7}"/>
              </a:ext>
            </a:extLst>
          </p:cNvPr>
          <p:cNvCxnSpPr>
            <a:cxnSpLocks/>
          </p:cNvCxnSpPr>
          <p:nvPr/>
        </p:nvCxnSpPr>
        <p:spPr>
          <a:xfrm>
            <a:off x="1732428" y="1930734"/>
            <a:ext cx="555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73C0799-E95F-4EC2-A36E-DB1CBF376DE8}"/>
              </a:ext>
            </a:extLst>
          </p:cNvPr>
          <p:cNvCxnSpPr/>
          <p:nvPr/>
        </p:nvCxnSpPr>
        <p:spPr>
          <a:xfrm flipV="1">
            <a:off x="3415553" y="1144793"/>
            <a:ext cx="744071" cy="16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CA1A7C-CC77-4CD0-9E1A-EA5AB58769B9}"/>
              </a:ext>
            </a:extLst>
          </p:cNvPr>
          <p:cNvCxnSpPr>
            <a:cxnSpLocks/>
            <a:stCxn id="14" idx="3"/>
          </p:cNvCxnSpPr>
          <p:nvPr/>
        </p:nvCxnSpPr>
        <p:spPr>
          <a:xfrm flipV="1">
            <a:off x="3502958" y="1366722"/>
            <a:ext cx="656666" cy="663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EAD3B76-A712-4E53-8B31-024A38EBD012}"/>
              </a:ext>
            </a:extLst>
          </p:cNvPr>
          <p:cNvSpPr txBox="1"/>
          <p:nvPr/>
        </p:nvSpPr>
        <p:spPr>
          <a:xfrm>
            <a:off x="5735171" y="643533"/>
            <a:ext cx="5981700" cy="4662815"/>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program</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 Fun with Object Cloning *****\n"</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"Cloned p3 and stored new Point in p4"</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Point</a:t>
            </a:r>
            <a:r>
              <a:rPr lang="en-US" sz="1100" dirty="0">
                <a:solidFill>
                  <a:srgbClr val="000000"/>
                </a:solidFill>
                <a:highlight>
                  <a:srgbClr val="FFFFFF"/>
                </a:highlight>
                <a:latin typeface="Consolas" panose="020B0609020204030204" pitchFamily="49" charset="0"/>
              </a:rPr>
              <a:t> p3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Point</a:t>
            </a:r>
            <a:r>
              <a:rPr lang="en-US" sz="1100" dirty="0">
                <a:solidFill>
                  <a:srgbClr val="000000"/>
                </a:solidFill>
                <a:highlight>
                  <a:srgbClr val="FFFFFF"/>
                </a:highlight>
                <a:latin typeface="Consolas" panose="020B0609020204030204" pitchFamily="49" charset="0"/>
              </a:rPr>
              <a:t>(100, 100,</a:t>
            </a:r>
            <a:r>
              <a:rPr lang="en-US" sz="1100" dirty="0">
                <a:solidFill>
                  <a:srgbClr val="A31515"/>
                </a:solidFill>
                <a:highlight>
                  <a:srgbClr val="FFFFFF"/>
                </a:highlight>
                <a:latin typeface="Consolas" panose="020B0609020204030204" pitchFamily="49" charset="0"/>
              </a:rPr>
              <a:t>"Jane"</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Point</a:t>
            </a:r>
            <a:r>
              <a:rPr lang="en-IN" sz="1100" dirty="0">
                <a:solidFill>
                  <a:srgbClr val="000000"/>
                </a:solidFill>
                <a:highlight>
                  <a:srgbClr val="FFFFFF"/>
                </a:highlight>
                <a:latin typeface="Consolas" panose="020B0609020204030204" pitchFamily="49" charset="0"/>
              </a:rPr>
              <a:t> p4 = (</a:t>
            </a:r>
            <a:r>
              <a:rPr lang="en-IN" sz="1100" dirty="0">
                <a:solidFill>
                  <a:srgbClr val="2B91AF"/>
                </a:solidFill>
                <a:highlight>
                  <a:srgbClr val="FFFFFF"/>
                </a:highlight>
                <a:latin typeface="Consolas" panose="020B0609020204030204" pitchFamily="49" charset="0"/>
              </a:rPr>
              <a:t>Point</a:t>
            </a:r>
            <a:r>
              <a:rPr lang="en-IN" sz="1100" dirty="0">
                <a:solidFill>
                  <a:srgbClr val="000000"/>
                </a:solidFill>
                <a:highlight>
                  <a:srgbClr val="FFFFFF"/>
                </a:highlight>
                <a:latin typeface="Consolas" panose="020B0609020204030204" pitchFamily="49" charset="0"/>
              </a:rPr>
              <a:t>)p3.Clone();</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"Before modification:"</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"p3: {0}"</a:t>
            </a:r>
            <a:r>
              <a:rPr lang="en-IN" sz="1100" dirty="0">
                <a:solidFill>
                  <a:srgbClr val="000000"/>
                </a:solidFill>
                <a:highlight>
                  <a:srgbClr val="FFFFFF"/>
                </a:highlight>
                <a:latin typeface="Consolas" panose="020B0609020204030204" pitchFamily="49" charset="0"/>
              </a:rPr>
              <a:t>, p3);</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"p4: {0}"</a:t>
            </a:r>
            <a:r>
              <a:rPr lang="en-IN" sz="1100" dirty="0">
                <a:solidFill>
                  <a:srgbClr val="000000"/>
                </a:solidFill>
                <a:highlight>
                  <a:srgbClr val="FFFFFF"/>
                </a:highlight>
                <a:latin typeface="Consolas" panose="020B0609020204030204" pitchFamily="49" charset="0"/>
              </a:rPr>
              <a:t>, p4);</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"p3: {0}"</a:t>
            </a:r>
            <a:r>
              <a:rPr lang="en-IN" sz="1100" dirty="0">
                <a:solidFill>
                  <a:srgbClr val="000000"/>
                </a:solidFill>
                <a:highlight>
                  <a:srgbClr val="FFFFFF"/>
                </a:highlight>
                <a:latin typeface="Consolas" panose="020B0609020204030204" pitchFamily="49" charset="0"/>
              </a:rPr>
              <a:t>, p3.GetHashCode());</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"p4: {0}"</a:t>
            </a:r>
            <a:r>
              <a:rPr lang="en-IN" sz="1100" dirty="0">
                <a:solidFill>
                  <a:srgbClr val="000000"/>
                </a:solidFill>
                <a:highlight>
                  <a:srgbClr val="FFFFFF"/>
                </a:highlight>
                <a:latin typeface="Consolas" panose="020B0609020204030204" pitchFamily="49" charset="0"/>
              </a:rPr>
              <a:t>, p4.GetHashCode());</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p4.X = 99;</a:t>
            </a:r>
          </a:p>
          <a:p>
            <a:r>
              <a:rPr lang="en-IN" sz="1100" dirty="0">
                <a:solidFill>
                  <a:srgbClr val="000000"/>
                </a:solidFill>
                <a:highlight>
                  <a:srgbClr val="FFFFFF"/>
                </a:highlight>
                <a:latin typeface="Consolas" panose="020B0609020204030204" pitchFamily="49" charset="0"/>
              </a:rPr>
              <a:t>            p4.Y = 99;</a:t>
            </a:r>
          </a:p>
          <a:p>
            <a:r>
              <a:rPr lang="en-IN" sz="1100" dirty="0">
                <a:solidFill>
                  <a:srgbClr val="000000"/>
                </a:solidFill>
                <a:highlight>
                  <a:srgbClr val="FFFFFF"/>
                </a:highlight>
                <a:latin typeface="Consolas" panose="020B0609020204030204" pitchFamily="49" charset="0"/>
              </a:rPr>
              <a:t> p4.desc.PetName =</a:t>
            </a:r>
            <a:r>
              <a:rPr lang="en-IN" sz="1100" dirty="0">
                <a:solidFill>
                  <a:srgbClr val="A31515"/>
                </a:solidFill>
                <a:highlight>
                  <a:srgbClr val="FFFFFF"/>
                </a:highlight>
                <a:latin typeface="Consolas" panose="020B0609020204030204" pitchFamily="49" charset="0"/>
              </a:rPr>
              <a:t>"hello"</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"After modification:"</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"p3: {0}"</a:t>
            </a:r>
            <a:r>
              <a:rPr lang="en-IN" sz="1100" dirty="0">
                <a:solidFill>
                  <a:srgbClr val="000000"/>
                </a:solidFill>
                <a:highlight>
                  <a:srgbClr val="FFFFFF"/>
                </a:highlight>
                <a:latin typeface="Consolas" panose="020B0609020204030204" pitchFamily="49" charset="0"/>
              </a:rPr>
              <a:t>, p3);</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"p4: {0}"</a:t>
            </a:r>
            <a:r>
              <a:rPr lang="en-IN" sz="1100" dirty="0">
                <a:solidFill>
                  <a:srgbClr val="000000"/>
                </a:solidFill>
                <a:highlight>
                  <a:srgbClr val="FFFFFF"/>
                </a:highlight>
                <a:latin typeface="Consolas" panose="020B0609020204030204" pitchFamily="49" charset="0"/>
              </a:rPr>
              <a:t>, p4);</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.ReadLine</a:t>
            </a:r>
            <a:r>
              <a:rPr lang="en-IN"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//this will give error as class is not aware of I1.A since it is explicit </a:t>
            </a:r>
            <a:r>
              <a:rPr lang="en-US" sz="1100" dirty="0" err="1">
                <a:solidFill>
                  <a:srgbClr val="008000"/>
                </a:solidFill>
                <a:highlight>
                  <a:srgbClr val="FFFFFF"/>
                </a:highlight>
                <a:latin typeface="Consolas" panose="020B0609020204030204" pitchFamily="49" charset="0"/>
              </a:rPr>
              <a:t>implimentation</a:t>
            </a:r>
            <a:endParaRPr lang="en-US"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24" name="TextBox 23">
            <a:extLst>
              <a:ext uri="{FF2B5EF4-FFF2-40B4-BE49-F238E27FC236}">
                <a16:creationId xmlns:a16="http://schemas.microsoft.com/office/drawing/2014/main" id="{5725077B-AC48-4E32-916E-CD27D0FF3A44}"/>
              </a:ext>
            </a:extLst>
          </p:cNvPr>
          <p:cNvSpPr txBox="1"/>
          <p:nvPr/>
        </p:nvSpPr>
        <p:spPr>
          <a:xfrm>
            <a:off x="353656" y="2369820"/>
            <a:ext cx="5285144" cy="4247317"/>
          </a:xfrm>
          <a:prstGeom prst="rect">
            <a:avLst/>
          </a:prstGeom>
          <a:noFill/>
        </p:spPr>
        <p:txBody>
          <a:bodyPr wrap="square" rtlCol="0">
            <a:spAutoFit/>
          </a:bodyPr>
          <a:lstStyle/>
          <a:p>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 The Point now supports "clone-ability."</a:t>
            </a:r>
            <a:endParaRPr lang="en-US" sz="900" dirty="0">
              <a:solidFill>
                <a:srgbClr val="000000"/>
              </a:solidFill>
              <a:highlight>
                <a:srgbClr val="FFFFFF"/>
              </a:highlight>
              <a:latin typeface="Consolas" panose="020B0609020204030204" pitchFamily="49" charset="0"/>
            </a:endParaRPr>
          </a:p>
          <a:p>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class</a:t>
            </a:r>
            <a:r>
              <a:rPr lang="en-IN" sz="900" dirty="0">
                <a:solidFill>
                  <a:srgbClr val="000000"/>
                </a:solidFill>
                <a:highlight>
                  <a:srgbClr val="FFFFFF"/>
                </a:highlight>
                <a:latin typeface="Consolas" panose="020B0609020204030204" pitchFamily="49" charset="0"/>
              </a:rPr>
              <a:t> </a:t>
            </a:r>
            <a:r>
              <a:rPr lang="en-IN" sz="900" dirty="0">
                <a:solidFill>
                  <a:srgbClr val="2B91AF"/>
                </a:solidFill>
                <a:highlight>
                  <a:srgbClr val="FFFFFF"/>
                </a:highlight>
                <a:latin typeface="Consolas" panose="020B0609020204030204" pitchFamily="49" charset="0"/>
              </a:rPr>
              <a:t>Point</a:t>
            </a:r>
            <a:r>
              <a:rPr lang="en-IN" sz="900" dirty="0">
                <a:solidFill>
                  <a:srgbClr val="000000"/>
                </a:solidFill>
                <a:highlight>
                  <a:srgbClr val="FFFFFF"/>
                </a:highlight>
                <a:latin typeface="Consolas" panose="020B0609020204030204" pitchFamily="49" charset="0"/>
              </a:rPr>
              <a:t> : </a:t>
            </a:r>
            <a:r>
              <a:rPr lang="en-IN" sz="900" dirty="0" err="1">
                <a:solidFill>
                  <a:srgbClr val="2B91AF"/>
                </a:solidFill>
                <a:highlight>
                  <a:srgbClr val="FFFFFF"/>
                </a:highlight>
                <a:latin typeface="Consolas" panose="020B0609020204030204" pitchFamily="49" charset="0"/>
              </a:rPr>
              <a:t>ICloneable</a:t>
            </a:r>
            <a:endParaRPr lang="en-IN" sz="900" dirty="0">
              <a:solidFill>
                <a:srgbClr val="000000"/>
              </a:solidFill>
              <a:highlight>
                <a:srgbClr val="FFFFFF"/>
              </a:highlight>
              <a:latin typeface="Consolas" panose="020B0609020204030204" pitchFamily="49" charset="0"/>
            </a:endParaRPr>
          </a:p>
          <a:p>
            <a:r>
              <a:rPr lang="en-IN"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a:t>
            </a:r>
            <a:r>
              <a:rPr lang="en-US" sz="900" dirty="0">
                <a:solidFill>
                  <a:srgbClr val="000000"/>
                </a:solidFill>
                <a:highlight>
                  <a:srgbClr val="FFFFFF"/>
                </a:highlight>
                <a:latin typeface="Consolas" panose="020B0609020204030204" pitchFamily="49" charset="0"/>
              </a:rPr>
              <a:t> X { </a:t>
            </a:r>
            <a:r>
              <a:rPr lang="en-US" sz="900" dirty="0">
                <a:solidFill>
                  <a:srgbClr val="0000FF"/>
                </a:solidFill>
                <a:highlight>
                  <a:srgbClr val="FFFFFF"/>
                </a:highlight>
                <a:latin typeface="Consolas" panose="020B0609020204030204" pitchFamily="49" charset="0"/>
              </a:rPr>
              <a:t>get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set</a:t>
            </a:r>
            <a:r>
              <a:rPr lang="en-US"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public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int</a:t>
            </a:r>
            <a:r>
              <a:rPr lang="en-US" sz="900" dirty="0">
                <a:solidFill>
                  <a:srgbClr val="000000"/>
                </a:solidFill>
                <a:highlight>
                  <a:srgbClr val="FFFFFF"/>
                </a:highlight>
                <a:latin typeface="Consolas" panose="020B0609020204030204" pitchFamily="49" charset="0"/>
              </a:rPr>
              <a:t> Y { </a:t>
            </a:r>
            <a:r>
              <a:rPr lang="en-US" sz="900" dirty="0">
                <a:solidFill>
                  <a:srgbClr val="0000FF"/>
                </a:solidFill>
                <a:highlight>
                  <a:srgbClr val="FFFFFF"/>
                </a:highlight>
                <a:latin typeface="Consolas" panose="020B0609020204030204" pitchFamily="49" charset="0"/>
              </a:rPr>
              <a:t>get</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set</a:t>
            </a:r>
            <a:r>
              <a:rPr lang="en-US"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a:t>
            </a:r>
            <a:r>
              <a:rPr lang="en-IN" sz="900" dirty="0" err="1">
                <a:solidFill>
                  <a:srgbClr val="2B91AF"/>
                </a:solidFill>
                <a:highlight>
                  <a:srgbClr val="FFFFFF"/>
                </a:highlight>
                <a:latin typeface="Consolas" panose="020B0609020204030204" pitchFamily="49" charset="0"/>
              </a:rPr>
              <a:t>PointDescription</a:t>
            </a: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desc</a:t>
            </a:r>
            <a:r>
              <a:rPr lang="en-IN" sz="900" dirty="0">
                <a:solidFill>
                  <a:srgbClr val="000000"/>
                </a:solidFill>
                <a:highlight>
                  <a:srgbClr val="FFFFFF"/>
                </a:highlight>
                <a:latin typeface="Consolas" panose="020B0609020204030204" pitchFamily="49" charset="0"/>
              </a:rPr>
              <a:t> = </a:t>
            </a:r>
            <a:r>
              <a:rPr lang="en-IN" sz="900" dirty="0">
                <a:solidFill>
                  <a:srgbClr val="0000FF"/>
                </a:solidFill>
                <a:highlight>
                  <a:srgbClr val="FFFFFF"/>
                </a:highlight>
                <a:latin typeface="Consolas" panose="020B0609020204030204" pitchFamily="49" charset="0"/>
              </a:rPr>
              <a:t>new</a:t>
            </a:r>
            <a:r>
              <a:rPr lang="en-IN" sz="900" dirty="0">
                <a:solidFill>
                  <a:srgbClr val="000000"/>
                </a:solidFill>
                <a:highlight>
                  <a:srgbClr val="FFFFFF"/>
                </a:highlight>
                <a:latin typeface="Consolas" panose="020B0609020204030204" pitchFamily="49" charset="0"/>
              </a:rPr>
              <a:t> </a:t>
            </a:r>
            <a:r>
              <a:rPr lang="en-IN" sz="900" dirty="0" err="1">
                <a:solidFill>
                  <a:srgbClr val="2B91AF"/>
                </a:solidFill>
                <a:highlight>
                  <a:srgbClr val="FFFFFF"/>
                </a:highlight>
                <a:latin typeface="Consolas" panose="020B0609020204030204" pitchFamily="49" charset="0"/>
              </a:rPr>
              <a:t>PointDescription</a:t>
            </a:r>
            <a:r>
              <a:rPr lang="en-IN" sz="900" dirty="0">
                <a:solidFill>
                  <a:srgbClr val="000000"/>
                </a:solidFill>
                <a:highlight>
                  <a:srgbClr val="FFFFFF"/>
                </a:highlight>
                <a:latin typeface="Consolas" panose="020B0609020204030204" pitchFamily="49" charset="0"/>
              </a:rPr>
              <a:t>();</a:t>
            </a:r>
          </a:p>
          <a:p>
            <a:endParaRPr lang="en-IN" sz="900" dirty="0">
              <a:solidFill>
                <a:srgbClr val="000000"/>
              </a:solidFill>
              <a:highlight>
                <a:srgbClr val="FFFFFF"/>
              </a:highlight>
              <a:latin typeface="Consolas" panose="020B0609020204030204" pitchFamily="49" charset="0"/>
            </a:endParaRPr>
          </a:p>
          <a:p>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Point( </a:t>
            </a:r>
            <a:r>
              <a:rPr lang="en-IN" sz="900" dirty="0">
                <a:solidFill>
                  <a:srgbClr val="0000FF"/>
                </a:solidFill>
                <a:highlight>
                  <a:srgbClr val="FFFFFF"/>
                </a:highlight>
                <a:latin typeface="Consolas" panose="020B0609020204030204" pitchFamily="49" charset="0"/>
              </a:rPr>
              <a:t>int</a:t>
            </a: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xPos</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int</a:t>
            </a: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yPos</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string</a:t>
            </a: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petName</a:t>
            </a:r>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X = </a:t>
            </a:r>
            <a:r>
              <a:rPr lang="en-IN" sz="900" dirty="0" err="1">
                <a:solidFill>
                  <a:srgbClr val="000000"/>
                </a:solidFill>
                <a:highlight>
                  <a:srgbClr val="FFFFFF"/>
                </a:highlight>
                <a:latin typeface="Consolas" panose="020B0609020204030204" pitchFamily="49" charset="0"/>
              </a:rPr>
              <a:t>xPos</a:t>
            </a:r>
            <a:r>
              <a:rPr lang="en-IN" sz="900" dirty="0">
                <a:solidFill>
                  <a:srgbClr val="000000"/>
                </a:solidFill>
                <a:highlight>
                  <a:srgbClr val="FFFFFF"/>
                </a:highlight>
                <a:latin typeface="Consolas" panose="020B0609020204030204" pitchFamily="49" charset="0"/>
              </a:rPr>
              <a:t>; Y = </a:t>
            </a:r>
            <a:r>
              <a:rPr lang="en-IN" sz="900" dirty="0" err="1">
                <a:solidFill>
                  <a:srgbClr val="000000"/>
                </a:solidFill>
                <a:highlight>
                  <a:srgbClr val="FFFFFF"/>
                </a:highlight>
                <a:latin typeface="Consolas" panose="020B0609020204030204" pitchFamily="49" charset="0"/>
              </a:rPr>
              <a:t>yPos</a:t>
            </a:r>
            <a:r>
              <a:rPr lang="en-IN" sz="900" dirty="0">
                <a:solidFill>
                  <a:srgbClr val="000000"/>
                </a:solidFill>
                <a:highlight>
                  <a:srgbClr val="FFFFFF"/>
                </a:highlight>
                <a:latin typeface="Consolas" panose="020B0609020204030204" pitchFamily="49" charset="0"/>
              </a:rPr>
              <a:t>;</a:t>
            </a:r>
          </a:p>
          <a:p>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desc.PetName</a:t>
            </a:r>
            <a:r>
              <a:rPr lang="en-IN" sz="900" dirty="0">
                <a:solidFill>
                  <a:srgbClr val="000000"/>
                </a:solidFill>
                <a:highlight>
                  <a:srgbClr val="FFFFFF"/>
                </a:highlight>
                <a:latin typeface="Consolas" panose="020B0609020204030204" pitchFamily="49" charset="0"/>
              </a:rPr>
              <a:t> = </a:t>
            </a:r>
            <a:r>
              <a:rPr lang="en-IN" sz="900" dirty="0" err="1">
                <a:solidFill>
                  <a:srgbClr val="000000"/>
                </a:solidFill>
                <a:highlight>
                  <a:srgbClr val="FFFFFF"/>
                </a:highlight>
                <a:latin typeface="Consolas" panose="020B0609020204030204" pitchFamily="49" charset="0"/>
              </a:rPr>
              <a:t>petName</a:t>
            </a:r>
            <a:r>
              <a:rPr lang="en-IN" sz="900" dirty="0">
                <a:solidFill>
                  <a:srgbClr val="000000"/>
                </a:solidFill>
                <a:highlight>
                  <a:srgbClr val="FFFFFF"/>
                </a:highlight>
                <a:latin typeface="Consolas" panose="020B0609020204030204" pitchFamily="49" charset="0"/>
              </a:rPr>
              <a:t>;</a:t>
            </a:r>
          </a:p>
          <a:p>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a:t>
            </a:r>
            <a:r>
              <a:rPr lang="en-IN" sz="900" dirty="0">
                <a:solidFill>
                  <a:srgbClr val="008000"/>
                </a:solidFill>
                <a:highlight>
                  <a:srgbClr val="FFFFFF"/>
                </a:highlight>
                <a:latin typeface="Consolas" panose="020B0609020204030204" pitchFamily="49" charset="0"/>
              </a:rPr>
              <a:t>// Override </a:t>
            </a:r>
            <a:r>
              <a:rPr lang="en-IN" sz="900" dirty="0" err="1">
                <a:solidFill>
                  <a:srgbClr val="008000"/>
                </a:solidFill>
                <a:highlight>
                  <a:srgbClr val="FFFFFF"/>
                </a:highlight>
                <a:latin typeface="Consolas" panose="020B0609020204030204" pitchFamily="49" charset="0"/>
              </a:rPr>
              <a:t>Object.ToString</a:t>
            </a:r>
            <a:r>
              <a:rPr lang="en-IN" sz="900" dirty="0">
                <a:solidFill>
                  <a:srgbClr val="008000"/>
                </a:solidFill>
                <a:highlight>
                  <a:srgbClr val="FFFFFF"/>
                </a:highlight>
                <a:latin typeface="Consolas" panose="020B0609020204030204" pitchFamily="49" charset="0"/>
              </a:rPr>
              <a:t>().</a:t>
            </a:r>
            <a:endParaRPr lang="en-IN" sz="900" dirty="0">
              <a:solidFill>
                <a:srgbClr val="000000"/>
              </a:solidFill>
              <a:highlight>
                <a:srgbClr val="FFFFFF"/>
              </a:highlight>
              <a:latin typeface="Consolas" panose="020B0609020204030204" pitchFamily="49" charset="0"/>
            </a:endParaRPr>
          </a:p>
          <a:p>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override</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string</a:t>
            </a:r>
            <a:r>
              <a:rPr lang="en-IN" sz="900" dirty="0">
                <a:solidFill>
                  <a:srgbClr val="000000"/>
                </a:solidFill>
                <a:highlight>
                  <a:srgbClr val="FFFFFF"/>
                </a:highlight>
                <a:latin typeface="Consolas" panose="020B0609020204030204" pitchFamily="49" charset="0"/>
              </a:rPr>
              <a:t> </a:t>
            </a:r>
            <a:r>
              <a:rPr lang="en-IN" sz="900" dirty="0" err="1">
                <a:solidFill>
                  <a:srgbClr val="000000"/>
                </a:solidFill>
                <a:highlight>
                  <a:srgbClr val="FFFFFF"/>
                </a:highlight>
                <a:latin typeface="Consolas" panose="020B0609020204030204" pitchFamily="49" charset="0"/>
              </a:rPr>
              <a:t>ToString</a:t>
            </a:r>
            <a:r>
              <a:rPr lang="en-IN" sz="900" dirty="0">
                <a:solidFill>
                  <a:srgbClr val="000000"/>
                </a:solidFill>
                <a:highlight>
                  <a:srgbClr val="FFFFFF"/>
                </a:highlight>
                <a:latin typeface="Consolas" panose="020B0609020204030204" pitchFamily="49" charset="0"/>
              </a:rPr>
              <a:t>()</a:t>
            </a:r>
          </a:p>
          <a:p>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return</a:t>
            </a:r>
            <a:r>
              <a:rPr lang="en-IN" sz="900" dirty="0">
                <a:solidFill>
                  <a:srgbClr val="000000"/>
                </a:solidFill>
                <a:highlight>
                  <a:srgbClr val="FFFFFF"/>
                </a:highlight>
                <a:latin typeface="Consolas" panose="020B0609020204030204" pitchFamily="49" charset="0"/>
              </a:rPr>
              <a:t> </a:t>
            </a:r>
            <a:r>
              <a:rPr lang="en-IN" sz="900" dirty="0" err="1">
                <a:solidFill>
                  <a:srgbClr val="0000FF"/>
                </a:solidFill>
                <a:highlight>
                  <a:srgbClr val="FFFFFF"/>
                </a:highlight>
                <a:latin typeface="Consolas" panose="020B0609020204030204" pitchFamily="49" charset="0"/>
              </a:rPr>
              <a:t>string</a:t>
            </a:r>
            <a:r>
              <a:rPr lang="en-IN" sz="900" dirty="0" err="1">
                <a:solidFill>
                  <a:srgbClr val="000000"/>
                </a:solidFill>
                <a:highlight>
                  <a:srgbClr val="FFFFFF"/>
                </a:highlight>
                <a:latin typeface="Consolas" panose="020B0609020204030204" pitchFamily="49" charset="0"/>
              </a:rPr>
              <a:t>.Format</a:t>
            </a:r>
            <a:r>
              <a:rPr lang="en-IN" sz="900" dirty="0">
                <a:solidFill>
                  <a:srgbClr val="000000"/>
                </a:solidFill>
                <a:highlight>
                  <a:srgbClr val="FFFFFF"/>
                </a:highlight>
                <a:latin typeface="Consolas" panose="020B0609020204030204" pitchFamily="49" charset="0"/>
              </a:rPr>
              <a:t>(</a:t>
            </a:r>
            <a:r>
              <a:rPr lang="en-IN" sz="900" dirty="0">
                <a:solidFill>
                  <a:srgbClr val="A31515"/>
                </a:solidFill>
                <a:highlight>
                  <a:srgbClr val="FFFFFF"/>
                </a:highlight>
                <a:latin typeface="Consolas" panose="020B0609020204030204" pitchFamily="49" charset="0"/>
              </a:rPr>
              <a:t>"X = {0}; Y = {1}; Name = {2};\n"</a:t>
            </a:r>
            <a:r>
              <a:rPr lang="en-IN" sz="900" dirty="0">
                <a:solidFill>
                  <a:srgbClr val="000000"/>
                </a:solidFill>
                <a:highlight>
                  <a:srgbClr val="FFFFFF"/>
                </a:highlight>
                <a:latin typeface="Consolas" panose="020B0609020204030204" pitchFamily="49" charset="0"/>
              </a:rPr>
              <a:t>, X, Y, </a:t>
            </a:r>
            <a:r>
              <a:rPr lang="en-IN" sz="900" dirty="0" err="1">
                <a:solidFill>
                  <a:srgbClr val="000000"/>
                </a:solidFill>
                <a:highlight>
                  <a:srgbClr val="FFFFFF"/>
                </a:highlight>
                <a:latin typeface="Consolas" panose="020B0609020204030204" pitchFamily="49" charset="0"/>
              </a:rPr>
              <a:t>desc.PetName</a:t>
            </a:r>
            <a:r>
              <a:rPr lang="en-IN" sz="900" dirty="0">
                <a:solidFill>
                  <a:srgbClr val="000000"/>
                </a:solidFill>
                <a:highlight>
                  <a:srgbClr val="FFFFFF"/>
                </a:highlight>
                <a:latin typeface="Consolas" panose="020B0609020204030204" pitchFamily="49" charset="0"/>
              </a:rPr>
              <a:t>);</a:t>
            </a:r>
          </a:p>
          <a:p>
            <a:r>
              <a:rPr lang="en-IN"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 Return a copy of the current object.</a:t>
            </a:r>
            <a:endParaRPr lang="en-US" sz="900" dirty="0">
              <a:solidFill>
                <a:srgbClr val="000000"/>
              </a:solidFill>
              <a:highlight>
                <a:srgbClr val="FFFFFF"/>
              </a:highlight>
              <a:latin typeface="Consolas" panose="020B0609020204030204" pitchFamily="49" charset="0"/>
            </a:endParaRPr>
          </a:p>
          <a:p>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 Now we need to adjust for the </a:t>
            </a:r>
            <a:r>
              <a:rPr lang="en-US" sz="900" dirty="0" err="1">
                <a:solidFill>
                  <a:srgbClr val="008000"/>
                </a:solidFill>
                <a:highlight>
                  <a:srgbClr val="FFFFFF"/>
                </a:highlight>
                <a:latin typeface="Consolas" panose="020B0609020204030204" pitchFamily="49" charset="0"/>
              </a:rPr>
              <a:t>PointDescription</a:t>
            </a:r>
            <a:r>
              <a:rPr lang="en-US" sz="900" dirty="0">
                <a:solidFill>
                  <a:srgbClr val="008000"/>
                </a:solidFill>
                <a:highlight>
                  <a:srgbClr val="FFFFFF"/>
                </a:highlight>
                <a:latin typeface="Consolas" panose="020B0609020204030204" pitchFamily="49" charset="0"/>
              </a:rPr>
              <a:t> member.</a:t>
            </a:r>
            <a:endParaRPr lang="en-US" sz="900" dirty="0">
              <a:solidFill>
                <a:srgbClr val="000000"/>
              </a:solidFill>
              <a:highlight>
                <a:srgbClr val="FFFFFF"/>
              </a:highlight>
              <a:latin typeface="Consolas" panose="020B0609020204030204" pitchFamily="49" charset="0"/>
            </a:endParaRPr>
          </a:p>
          <a:p>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object</a:t>
            </a:r>
            <a:r>
              <a:rPr lang="en-IN" sz="900" dirty="0">
                <a:solidFill>
                  <a:srgbClr val="000000"/>
                </a:solidFill>
                <a:highlight>
                  <a:srgbClr val="FFFFFF"/>
                </a:highlight>
                <a:latin typeface="Consolas" panose="020B0609020204030204" pitchFamily="49" charset="0"/>
              </a:rPr>
              <a:t> Clone()</a:t>
            </a:r>
          </a:p>
          <a:p>
            <a:r>
              <a:rPr lang="en-IN"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8000"/>
                </a:solidFill>
                <a:highlight>
                  <a:srgbClr val="FFFFFF"/>
                </a:highlight>
                <a:latin typeface="Consolas" panose="020B0609020204030204" pitchFamily="49" charset="0"/>
              </a:rPr>
              <a:t>// First get a shallow copy.</a:t>
            </a:r>
            <a:endParaRPr lang="en-US" sz="900" dirty="0">
              <a:solidFill>
                <a:srgbClr val="000000"/>
              </a:solidFill>
              <a:highlight>
                <a:srgbClr val="FFFFFF"/>
              </a:highlight>
              <a:latin typeface="Consolas" panose="020B0609020204030204" pitchFamily="49" charset="0"/>
            </a:endParaRPr>
          </a:p>
          <a:p>
            <a:endParaRPr lang="en-IN" sz="900" dirty="0">
              <a:solidFill>
                <a:srgbClr val="000000"/>
              </a:solidFill>
              <a:highlight>
                <a:srgbClr val="FFFFFF"/>
              </a:highlight>
              <a:latin typeface="Consolas" panose="020B0609020204030204" pitchFamily="49" charset="0"/>
            </a:endParaRPr>
          </a:p>
          <a:p>
            <a:r>
              <a:rPr lang="en-IN" sz="900" dirty="0">
                <a:solidFill>
                  <a:srgbClr val="0000FF"/>
                </a:solidFill>
                <a:highlight>
                  <a:srgbClr val="FFFFFF"/>
                </a:highlight>
                <a:latin typeface="Consolas" panose="020B0609020204030204" pitchFamily="49" charset="0"/>
              </a:rPr>
              <a:t>return </a:t>
            </a:r>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this</a:t>
            </a:r>
            <a:r>
              <a:rPr lang="en-US" sz="900" dirty="0" err="1">
                <a:solidFill>
                  <a:srgbClr val="000000"/>
                </a:solidFill>
                <a:highlight>
                  <a:srgbClr val="FFFFFF"/>
                </a:highlight>
                <a:latin typeface="Consolas" panose="020B0609020204030204" pitchFamily="49" charset="0"/>
              </a:rPr>
              <a:t>.MemberwiseClone</a:t>
            </a:r>
            <a:r>
              <a:rPr lang="en-US" sz="900" dirty="0">
                <a:solidFill>
                  <a:srgbClr val="000000"/>
                </a:solidFill>
                <a:highlight>
                  <a:srgbClr val="FFFFFF"/>
                </a:highlight>
                <a:latin typeface="Consolas" panose="020B0609020204030204" pitchFamily="49" charset="0"/>
              </a:rPr>
              <a:t>();</a:t>
            </a:r>
            <a:endParaRPr lang="en-IN" sz="900" dirty="0">
              <a:solidFill>
                <a:srgbClr val="000000"/>
              </a:solidFill>
              <a:highlight>
                <a:srgbClr val="FFFFFF"/>
              </a:highlight>
              <a:latin typeface="Consolas" panose="020B0609020204030204" pitchFamily="49" charset="0"/>
            </a:endParaRPr>
          </a:p>
          <a:p>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a:t>
            </a:r>
            <a:endParaRPr lang="en-IN" sz="900" dirty="0"/>
          </a:p>
        </p:txBody>
      </p:sp>
      <p:sp>
        <p:nvSpPr>
          <p:cNvPr id="25" name="TextBox 24">
            <a:extLst>
              <a:ext uri="{FF2B5EF4-FFF2-40B4-BE49-F238E27FC236}">
                <a16:creationId xmlns:a16="http://schemas.microsoft.com/office/drawing/2014/main" id="{DC93C25F-91D3-4BF5-8451-ED3CE3FF0714}"/>
              </a:ext>
            </a:extLst>
          </p:cNvPr>
          <p:cNvSpPr txBox="1"/>
          <p:nvPr/>
        </p:nvSpPr>
        <p:spPr>
          <a:xfrm>
            <a:off x="6141722" y="4922520"/>
            <a:ext cx="5623560" cy="2123658"/>
          </a:xfrm>
          <a:prstGeom prst="rect">
            <a:avLst/>
          </a:prstGeom>
          <a:noFill/>
        </p:spPr>
        <p:txBody>
          <a:bodyPr wrap="square" rtlCol="0">
            <a:spAutoFit/>
          </a:bodyPr>
          <a:lstStyle/>
          <a:p>
            <a:r>
              <a:rPr lang="en-US" sz="1100" dirty="0">
                <a:solidFill>
                  <a:srgbClr val="008000"/>
                </a:solidFill>
                <a:highlight>
                  <a:srgbClr val="FFFFFF"/>
                </a:highlight>
                <a:latin typeface="Consolas" panose="020B0609020204030204" pitchFamily="49" charset="0"/>
              </a:rPr>
              <a:t>// This class describes a point.</a:t>
            </a:r>
            <a:endParaRPr lang="en-US"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PointDescription</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PetName</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PointDescription</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PetName</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"No-name"</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cxnSp>
        <p:nvCxnSpPr>
          <p:cNvPr id="27" name="Straight Connector 26">
            <a:extLst>
              <a:ext uri="{FF2B5EF4-FFF2-40B4-BE49-F238E27FC236}">
                <a16:creationId xmlns:a16="http://schemas.microsoft.com/office/drawing/2014/main" id="{F66FD54A-2352-4314-812B-995607627CA5}"/>
              </a:ext>
            </a:extLst>
          </p:cNvPr>
          <p:cNvCxnSpPr/>
          <p:nvPr/>
        </p:nvCxnSpPr>
        <p:spPr>
          <a:xfrm flipV="1">
            <a:off x="4511040" y="510540"/>
            <a:ext cx="320040" cy="5646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1697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B91A-9E7C-4312-B5A1-9A4235D1A3AB}"/>
              </a:ext>
            </a:extLst>
          </p:cNvPr>
          <p:cNvSpPr>
            <a:spLocks noGrp="1"/>
          </p:cNvSpPr>
          <p:nvPr>
            <p:ph type="title"/>
          </p:nvPr>
        </p:nvSpPr>
        <p:spPr>
          <a:xfrm>
            <a:off x="1131794" y="257268"/>
            <a:ext cx="9928412" cy="423769"/>
          </a:xfrm>
        </p:spPr>
        <p:txBody>
          <a:bodyPr>
            <a:normAutofit fontScale="90000"/>
          </a:bodyPr>
          <a:lstStyle/>
          <a:p>
            <a:r>
              <a:rPr lang="en-IN" dirty="0"/>
              <a:t>How to achieve deep copy</a:t>
            </a:r>
          </a:p>
        </p:txBody>
      </p:sp>
      <p:sp>
        <p:nvSpPr>
          <p:cNvPr id="3" name="Content Placeholder 2">
            <a:extLst>
              <a:ext uri="{FF2B5EF4-FFF2-40B4-BE49-F238E27FC236}">
                <a16:creationId xmlns:a16="http://schemas.microsoft.com/office/drawing/2014/main" id="{3E9CFFF3-9D57-4D2F-BF6E-7D07DDFF00FC}"/>
              </a:ext>
            </a:extLst>
          </p:cNvPr>
          <p:cNvSpPr>
            <a:spLocks noGrp="1"/>
          </p:cNvSpPr>
          <p:nvPr>
            <p:ph idx="1"/>
          </p:nvPr>
        </p:nvSpPr>
        <p:spPr>
          <a:xfrm>
            <a:off x="20170" y="1000873"/>
            <a:ext cx="5647765" cy="4718610"/>
          </a:xfrm>
        </p:spPr>
        <p:txBody>
          <a:bodyPr>
            <a:normAutofit/>
          </a:bodyPr>
          <a:lstStyle/>
          <a:p>
            <a:pPr marL="0" indent="0">
              <a:buNone/>
            </a:pP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object</a:t>
            </a:r>
            <a:r>
              <a:rPr lang="en-IN" sz="1400" dirty="0">
                <a:solidFill>
                  <a:srgbClr val="000000"/>
                </a:solidFill>
                <a:highlight>
                  <a:srgbClr val="FFFFFF"/>
                </a:highlight>
                <a:latin typeface="Consolas" panose="020B0609020204030204" pitchFamily="49" charset="0"/>
              </a:rPr>
              <a:t> Clone()</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First get a shallow copy.</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Point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newPoint</a:t>
            </a:r>
            <a:r>
              <a:rPr lang="en-US" sz="1400" dirty="0">
                <a:solidFill>
                  <a:srgbClr val="000000"/>
                </a:solidFill>
                <a:highlight>
                  <a:srgbClr val="FFFFFF"/>
                </a:highlight>
                <a:latin typeface="Consolas" panose="020B0609020204030204" pitchFamily="49" charset="0"/>
              </a:rPr>
              <a:t> = (</a:t>
            </a:r>
            <a:r>
              <a:rPr lang="en-US" sz="1400" dirty="0">
                <a:solidFill>
                  <a:srgbClr val="2B91AF"/>
                </a:solidFill>
                <a:highlight>
                  <a:srgbClr val="FFFFFF"/>
                </a:highlight>
                <a:latin typeface="Consolas" panose="020B0609020204030204" pitchFamily="49" charset="0"/>
              </a:rPr>
              <a:t>Point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.MemberwiseClone</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Then fill in the gaps.</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PointDescription</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currentDesc</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PointDescription</a:t>
            </a:r>
            <a:r>
              <a:rPr lang="en-IN"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currentDesc.PetName</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.desc.PetName</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newPoint.desc</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currentDesc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newPoint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2000" dirty="0">
                <a:solidFill>
                  <a:srgbClr val="000000"/>
                </a:solidFill>
                <a:highlight>
                  <a:srgbClr val="FFFFFF"/>
                </a:highlight>
                <a:latin typeface="Consolas" panose="020B0609020204030204" pitchFamily="49" charset="0"/>
              </a:rPr>
              <a:t> </a:t>
            </a:r>
            <a:r>
              <a:rPr lang="en-IN" sz="2000" dirty="0">
                <a:solidFill>
                  <a:srgbClr val="2B91AF"/>
                </a:solidFill>
                <a:highlight>
                  <a:srgbClr val="FFFFFF"/>
                </a:highlight>
                <a:latin typeface="Consolas" panose="020B0609020204030204" pitchFamily="49" charset="0"/>
              </a:rPr>
              <a:t>Point</a:t>
            </a:r>
            <a:r>
              <a:rPr lang="en-IN" sz="2000" dirty="0">
                <a:solidFill>
                  <a:srgbClr val="000000"/>
                </a:solidFill>
                <a:highlight>
                  <a:srgbClr val="FFFFFF"/>
                </a:highlight>
                <a:latin typeface="Consolas" panose="020B0609020204030204" pitchFamily="49" charset="0"/>
              </a:rPr>
              <a:t> p4 = (</a:t>
            </a:r>
            <a:r>
              <a:rPr lang="en-IN" sz="2000" dirty="0">
                <a:solidFill>
                  <a:srgbClr val="2B91AF"/>
                </a:solidFill>
                <a:highlight>
                  <a:srgbClr val="FFFFFF"/>
                </a:highlight>
                <a:latin typeface="Consolas" panose="020B0609020204030204" pitchFamily="49" charset="0"/>
              </a:rPr>
              <a:t>Point</a:t>
            </a:r>
            <a:r>
              <a:rPr lang="en-IN" sz="2000" dirty="0">
                <a:solidFill>
                  <a:srgbClr val="000000"/>
                </a:solidFill>
                <a:highlight>
                  <a:srgbClr val="FFFFFF"/>
                </a:highlight>
                <a:latin typeface="Consolas" panose="020B0609020204030204" pitchFamily="49" charset="0"/>
              </a:rPr>
              <a:t>)p3.Clone();</a:t>
            </a:r>
            <a:endParaRPr lang="en-IN" sz="2000" dirty="0"/>
          </a:p>
        </p:txBody>
      </p:sp>
      <p:sp>
        <p:nvSpPr>
          <p:cNvPr id="7" name="Rectangle 6">
            <a:extLst>
              <a:ext uri="{FF2B5EF4-FFF2-40B4-BE49-F238E27FC236}">
                <a16:creationId xmlns:a16="http://schemas.microsoft.com/office/drawing/2014/main" id="{A78B0EAB-96F4-42BB-B0DE-430FF0BF4F78}"/>
              </a:ext>
            </a:extLst>
          </p:cNvPr>
          <p:cNvSpPr/>
          <p:nvPr/>
        </p:nvSpPr>
        <p:spPr>
          <a:xfrm>
            <a:off x="6703358" y="1957335"/>
            <a:ext cx="699247" cy="68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783CAA0-4DE4-416B-95BD-D66C73E23E61}"/>
              </a:ext>
            </a:extLst>
          </p:cNvPr>
          <p:cNvSpPr/>
          <p:nvPr/>
        </p:nvSpPr>
        <p:spPr>
          <a:xfrm>
            <a:off x="7909112" y="1779318"/>
            <a:ext cx="1084729" cy="8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X=100</a:t>
            </a:r>
          </a:p>
          <a:p>
            <a:pPr algn="ctr"/>
            <a:r>
              <a:rPr lang="en-IN" dirty="0"/>
              <a:t>Y=100</a:t>
            </a:r>
          </a:p>
          <a:p>
            <a:pPr algn="ctr"/>
            <a:r>
              <a:rPr lang="en-IN" sz="1800" dirty="0" err="1">
                <a:solidFill>
                  <a:srgbClr val="000000"/>
                </a:solidFill>
                <a:highlight>
                  <a:srgbClr val="FFFFFF"/>
                </a:highlight>
                <a:latin typeface="Consolas" panose="020B0609020204030204" pitchFamily="49" charset="0"/>
              </a:rPr>
              <a:t>desc</a:t>
            </a:r>
            <a:endParaRPr lang="en-IN" dirty="0"/>
          </a:p>
        </p:txBody>
      </p:sp>
      <p:sp>
        <p:nvSpPr>
          <p:cNvPr id="11" name="TextBox 10">
            <a:extLst>
              <a:ext uri="{FF2B5EF4-FFF2-40B4-BE49-F238E27FC236}">
                <a16:creationId xmlns:a16="http://schemas.microsoft.com/office/drawing/2014/main" id="{AF21AC38-0598-4A1F-9198-6562559FCA3A}"/>
              </a:ext>
            </a:extLst>
          </p:cNvPr>
          <p:cNvSpPr txBox="1"/>
          <p:nvPr/>
        </p:nvSpPr>
        <p:spPr>
          <a:xfrm>
            <a:off x="6492687" y="1320693"/>
            <a:ext cx="699247"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p3</a:t>
            </a:r>
            <a:endParaRPr lang="en-IN" dirty="0"/>
          </a:p>
        </p:txBody>
      </p:sp>
      <p:sp>
        <p:nvSpPr>
          <p:cNvPr id="13" name="Rectangle 12">
            <a:extLst>
              <a:ext uri="{FF2B5EF4-FFF2-40B4-BE49-F238E27FC236}">
                <a16:creationId xmlns:a16="http://schemas.microsoft.com/office/drawing/2014/main" id="{19B77F24-746C-481E-AE0A-CEF6B6FE1B97}"/>
              </a:ext>
            </a:extLst>
          </p:cNvPr>
          <p:cNvSpPr/>
          <p:nvPr/>
        </p:nvSpPr>
        <p:spPr>
          <a:xfrm>
            <a:off x="9527241" y="1873624"/>
            <a:ext cx="914400" cy="8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rgbClr val="A31515"/>
                </a:solidFill>
                <a:highlight>
                  <a:srgbClr val="FFFFFF"/>
                </a:highlight>
                <a:latin typeface="Consolas" panose="020B0609020204030204" pitchFamily="49" charset="0"/>
              </a:rPr>
              <a:t>Jane</a:t>
            </a:r>
            <a:endParaRPr lang="en-IN" dirty="0"/>
          </a:p>
        </p:txBody>
      </p:sp>
      <p:sp>
        <p:nvSpPr>
          <p:cNvPr id="15" name="Rectangle 14">
            <a:extLst>
              <a:ext uri="{FF2B5EF4-FFF2-40B4-BE49-F238E27FC236}">
                <a16:creationId xmlns:a16="http://schemas.microsoft.com/office/drawing/2014/main" id="{E5FEBD52-ACD9-4BB1-87CD-986EB5206871}"/>
              </a:ext>
            </a:extLst>
          </p:cNvPr>
          <p:cNvSpPr/>
          <p:nvPr/>
        </p:nvSpPr>
        <p:spPr>
          <a:xfrm>
            <a:off x="6290980" y="3070447"/>
            <a:ext cx="699247" cy="68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A2A4786-A02D-4C97-9139-D6A08CF861E3}"/>
              </a:ext>
            </a:extLst>
          </p:cNvPr>
          <p:cNvSpPr/>
          <p:nvPr/>
        </p:nvSpPr>
        <p:spPr>
          <a:xfrm>
            <a:off x="7705164" y="2821693"/>
            <a:ext cx="1084729" cy="86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X=100</a:t>
            </a:r>
          </a:p>
          <a:p>
            <a:pPr algn="ctr"/>
            <a:r>
              <a:rPr lang="en-IN" dirty="0"/>
              <a:t>Y=100</a:t>
            </a:r>
          </a:p>
          <a:p>
            <a:pPr algn="ctr"/>
            <a:r>
              <a:rPr lang="en-IN" sz="1800" dirty="0" err="1">
                <a:solidFill>
                  <a:srgbClr val="000000"/>
                </a:solidFill>
                <a:highlight>
                  <a:srgbClr val="FFFFFF"/>
                </a:highlight>
                <a:latin typeface="Consolas" panose="020B0609020204030204" pitchFamily="49" charset="0"/>
              </a:rPr>
              <a:t>desc</a:t>
            </a:r>
            <a:endParaRPr lang="en-IN" dirty="0"/>
          </a:p>
        </p:txBody>
      </p:sp>
      <p:sp>
        <p:nvSpPr>
          <p:cNvPr id="19" name="TextBox 18">
            <a:extLst>
              <a:ext uri="{FF2B5EF4-FFF2-40B4-BE49-F238E27FC236}">
                <a16:creationId xmlns:a16="http://schemas.microsoft.com/office/drawing/2014/main" id="{AE0E4D6A-0ECC-401C-8BBD-83CDDC524B7E}"/>
              </a:ext>
            </a:extLst>
          </p:cNvPr>
          <p:cNvSpPr txBox="1"/>
          <p:nvPr/>
        </p:nvSpPr>
        <p:spPr>
          <a:xfrm>
            <a:off x="6143063" y="2739572"/>
            <a:ext cx="1259542" cy="369332"/>
          </a:xfrm>
          <a:prstGeom prst="rect">
            <a:avLst/>
          </a:prstGeom>
          <a:noFill/>
        </p:spPr>
        <p:txBody>
          <a:bodyPr wrap="square" rtlCol="0">
            <a:spAutoFit/>
          </a:bodyPr>
          <a:lstStyle/>
          <a:p>
            <a:r>
              <a:rPr lang="en-US" dirty="0" err="1">
                <a:solidFill>
                  <a:srgbClr val="000000"/>
                </a:solidFill>
                <a:highlight>
                  <a:srgbClr val="FFFFFF"/>
                </a:highlight>
                <a:latin typeface="Consolas" panose="020B0609020204030204" pitchFamily="49" charset="0"/>
              </a:rPr>
              <a:t>newPoint</a:t>
            </a:r>
            <a:endParaRPr lang="en-IN" dirty="0"/>
          </a:p>
        </p:txBody>
      </p:sp>
      <p:cxnSp>
        <p:nvCxnSpPr>
          <p:cNvPr id="21" name="Straight Arrow Connector 20">
            <a:extLst>
              <a:ext uri="{FF2B5EF4-FFF2-40B4-BE49-F238E27FC236}">
                <a16:creationId xmlns:a16="http://schemas.microsoft.com/office/drawing/2014/main" id="{C2307139-2D06-4A46-9E06-8AC2310AA647}"/>
              </a:ext>
            </a:extLst>
          </p:cNvPr>
          <p:cNvCxnSpPr/>
          <p:nvPr/>
        </p:nvCxnSpPr>
        <p:spPr>
          <a:xfrm>
            <a:off x="5190565" y="2052918"/>
            <a:ext cx="842683" cy="89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8FE575-ADBD-400D-9A7D-20C3D0291012}"/>
              </a:ext>
            </a:extLst>
          </p:cNvPr>
          <p:cNvSpPr txBox="1"/>
          <p:nvPr/>
        </p:nvSpPr>
        <p:spPr>
          <a:xfrm>
            <a:off x="6232711" y="4186350"/>
            <a:ext cx="1963272" cy="369332"/>
          </a:xfrm>
          <a:prstGeom prst="rect">
            <a:avLst/>
          </a:prstGeom>
          <a:noFill/>
        </p:spPr>
        <p:txBody>
          <a:bodyPr wrap="square" rtlCol="0">
            <a:spAutoFit/>
          </a:bodyPr>
          <a:lstStyle/>
          <a:p>
            <a:r>
              <a:rPr lang="en-IN" sz="1800" dirty="0" err="1">
                <a:solidFill>
                  <a:srgbClr val="000000"/>
                </a:solidFill>
                <a:highlight>
                  <a:srgbClr val="FFFFFF"/>
                </a:highlight>
                <a:latin typeface="Consolas" panose="020B0609020204030204" pitchFamily="49" charset="0"/>
              </a:rPr>
              <a:t>currentDesc</a:t>
            </a:r>
            <a:endParaRPr lang="en-IN" dirty="0"/>
          </a:p>
        </p:txBody>
      </p:sp>
      <p:sp>
        <p:nvSpPr>
          <p:cNvPr id="23" name="Rectangle 22">
            <a:extLst>
              <a:ext uri="{FF2B5EF4-FFF2-40B4-BE49-F238E27FC236}">
                <a16:creationId xmlns:a16="http://schemas.microsoft.com/office/drawing/2014/main" id="{89D021D0-B3EF-4FF3-B4B4-65B283639F96}"/>
              </a:ext>
            </a:extLst>
          </p:cNvPr>
          <p:cNvSpPr/>
          <p:nvPr/>
        </p:nvSpPr>
        <p:spPr>
          <a:xfrm>
            <a:off x="6842310" y="4688541"/>
            <a:ext cx="670114" cy="506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9D392E76-83FC-490F-B210-C173D1BB4371}"/>
              </a:ext>
            </a:extLst>
          </p:cNvPr>
          <p:cNvSpPr/>
          <p:nvPr/>
        </p:nvSpPr>
        <p:spPr>
          <a:xfrm>
            <a:off x="8195981" y="4310945"/>
            <a:ext cx="1808631" cy="1578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rgbClr val="A31515"/>
                </a:solidFill>
                <a:highlight>
                  <a:srgbClr val="FFFFFF"/>
                </a:highlight>
                <a:latin typeface="Consolas" panose="020B0609020204030204" pitchFamily="49" charset="0"/>
              </a:rPr>
              <a:t>"No-name"</a:t>
            </a:r>
            <a:endParaRPr lang="en-IN" sz="1800" dirty="0">
              <a:solidFill>
                <a:srgbClr val="000000"/>
              </a:solidFill>
              <a:highlight>
                <a:srgbClr val="FFFFFF"/>
              </a:highlight>
              <a:latin typeface="Consolas" panose="020B0609020204030204" pitchFamily="49" charset="0"/>
            </a:endParaRPr>
          </a:p>
          <a:p>
            <a:pPr algn="ctr"/>
            <a:endParaRPr lang="en-IN" sz="1800" dirty="0">
              <a:solidFill>
                <a:srgbClr val="000000"/>
              </a:solidFill>
              <a:highlight>
                <a:srgbClr val="FFFFFF"/>
              </a:highlight>
              <a:latin typeface="Consolas" panose="020B0609020204030204" pitchFamily="49" charset="0"/>
            </a:endParaRPr>
          </a:p>
          <a:p>
            <a:pPr algn="ctr"/>
            <a:r>
              <a:rPr lang="en-IN" sz="1800" dirty="0">
                <a:solidFill>
                  <a:srgbClr val="A31515"/>
                </a:solidFill>
                <a:highlight>
                  <a:srgbClr val="FFFFFF"/>
                </a:highlight>
                <a:latin typeface="Consolas" panose="020B0609020204030204" pitchFamily="49" charset="0"/>
              </a:rPr>
              <a:t>Jane</a:t>
            </a:r>
            <a:endParaRPr lang="en-IN" dirty="0"/>
          </a:p>
          <a:p>
            <a:pPr algn="ctr"/>
            <a:endParaRPr lang="en-IN" dirty="0"/>
          </a:p>
        </p:txBody>
      </p:sp>
      <p:cxnSp>
        <p:nvCxnSpPr>
          <p:cNvPr id="26" name="Straight Arrow Connector 25">
            <a:extLst>
              <a:ext uri="{FF2B5EF4-FFF2-40B4-BE49-F238E27FC236}">
                <a16:creationId xmlns:a16="http://schemas.microsoft.com/office/drawing/2014/main" id="{709AA788-2A1D-4140-9409-3A7EB8246D62}"/>
              </a:ext>
            </a:extLst>
          </p:cNvPr>
          <p:cNvCxnSpPr>
            <a:cxnSpLocks/>
          </p:cNvCxnSpPr>
          <p:nvPr/>
        </p:nvCxnSpPr>
        <p:spPr>
          <a:xfrm>
            <a:off x="7512424" y="4984376"/>
            <a:ext cx="645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823381-3AB9-41C3-8EB4-10683B2ABD22}"/>
              </a:ext>
            </a:extLst>
          </p:cNvPr>
          <p:cNvCxnSpPr/>
          <p:nvPr/>
        </p:nvCxnSpPr>
        <p:spPr>
          <a:xfrm>
            <a:off x="8789893" y="2519082"/>
            <a:ext cx="667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1D03B4E-2A14-41B1-8E7D-25A8F5DF1B87}"/>
              </a:ext>
            </a:extLst>
          </p:cNvPr>
          <p:cNvCxnSpPr/>
          <p:nvPr/>
        </p:nvCxnSpPr>
        <p:spPr>
          <a:xfrm flipV="1">
            <a:off x="8659906" y="2734236"/>
            <a:ext cx="1048870" cy="860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5D4CB1-1762-4127-9987-123D9D6E2B87}"/>
              </a:ext>
            </a:extLst>
          </p:cNvPr>
          <p:cNvCxnSpPr/>
          <p:nvPr/>
        </p:nvCxnSpPr>
        <p:spPr>
          <a:xfrm flipV="1">
            <a:off x="8633014" y="4472643"/>
            <a:ext cx="663388" cy="56955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89DA8559-D564-4437-926D-870AB0B380FA}"/>
              </a:ext>
            </a:extLst>
          </p:cNvPr>
          <p:cNvCxnSpPr/>
          <p:nvPr/>
        </p:nvCxnSpPr>
        <p:spPr>
          <a:xfrm>
            <a:off x="7052981" y="3429000"/>
            <a:ext cx="628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4C40213-65A0-47EC-B9C3-7850561C4870}"/>
              </a:ext>
            </a:extLst>
          </p:cNvPr>
          <p:cNvCxnSpPr/>
          <p:nvPr/>
        </p:nvCxnSpPr>
        <p:spPr>
          <a:xfrm>
            <a:off x="7512424" y="2298632"/>
            <a:ext cx="25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CD3A33-BDA5-42A0-9B9F-1BABB5E018B3}"/>
              </a:ext>
            </a:extLst>
          </p:cNvPr>
          <p:cNvCxnSpPr>
            <a:stCxn id="17" idx="2"/>
          </p:cNvCxnSpPr>
          <p:nvPr/>
        </p:nvCxnSpPr>
        <p:spPr>
          <a:xfrm>
            <a:off x="8247529" y="3682305"/>
            <a:ext cx="203947" cy="54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90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73A35-85BF-429D-9E2C-805F4E3AC592}"/>
              </a:ext>
            </a:extLst>
          </p:cNvPr>
          <p:cNvSpPr>
            <a:spLocks noGrp="1"/>
          </p:cNvSpPr>
          <p:nvPr>
            <p:ph idx="1"/>
          </p:nvPr>
        </p:nvSpPr>
        <p:spPr>
          <a:xfrm>
            <a:off x="1076960" y="132080"/>
            <a:ext cx="10276840" cy="6044883"/>
          </a:xfrm>
        </p:spPr>
        <p:txBody>
          <a:bodyPr>
            <a:noAutofit/>
          </a:bodyPr>
          <a:lstStyle/>
          <a:p>
            <a:pPr marL="0" indent="0">
              <a:lnSpc>
                <a:spcPct val="100000"/>
              </a:lnSpc>
              <a:spcBef>
                <a:spcPts val="0"/>
              </a:spcBef>
              <a:buNone/>
            </a:pPr>
            <a:r>
              <a:rPr lang="en-IN" sz="1400" dirty="0">
                <a:solidFill>
                  <a:srgbClr val="0000FF"/>
                </a:solidFill>
                <a:latin typeface="Consolas" panose="020B0609020204030204" pitchFamily="49" charset="0"/>
              </a:rPr>
              <a:t>using</a:t>
            </a:r>
            <a:r>
              <a:rPr lang="en-IN" sz="1400" dirty="0">
                <a:solidFill>
                  <a:prstClr val="black"/>
                </a:solidFill>
                <a:latin typeface="Consolas" panose="020B0609020204030204" pitchFamily="49" charset="0"/>
              </a:rPr>
              <a:t> System;</a:t>
            </a:r>
          </a:p>
          <a:p>
            <a:pPr marL="0" indent="0">
              <a:lnSpc>
                <a:spcPct val="100000"/>
              </a:lnSpc>
              <a:spcBef>
                <a:spcPts val="0"/>
              </a:spcBef>
              <a:buNone/>
            </a:pPr>
            <a:r>
              <a:rPr lang="en-IN" sz="1400" dirty="0">
                <a:solidFill>
                  <a:srgbClr val="0000FF"/>
                </a:solidFill>
                <a:latin typeface="Consolas" panose="020B0609020204030204" pitchFamily="49" charset="0"/>
              </a:rPr>
              <a:t>namespace</a:t>
            </a: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ICloneableExample</a:t>
            </a:r>
            <a:endParaRPr lang="en-IN" sz="1400" dirty="0">
              <a:solidFill>
                <a:prstClr val="black"/>
              </a:solidFill>
              <a:latin typeface="Consolas" panose="020B0609020204030204" pitchFamily="49" charset="0"/>
            </a:endParaRPr>
          </a:p>
          <a:p>
            <a:pPr marL="0" indent="0">
              <a:lnSpc>
                <a:spcPct val="100000"/>
              </a:lnSpc>
              <a:spcBef>
                <a:spcPts val="0"/>
              </a:spcBef>
              <a:buNone/>
            </a:pP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a:solidFill>
                  <a:srgbClr val="0000FF"/>
                </a:solidFill>
                <a:latin typeface="Consolas" panose="020B0609020204030204" pitchFamily="49" charset="0"/>
              </a:rPr>
              <a:t>class</a:t>
            </a:r>
            <a:r>
              <a:rPr lang="en-IN" sz="1400" dirty="0">
                <a:solidFill>
                  <a:prstClr val="black"/>
                </a:solidFill>
                <a:latin typeface="Consolas" panose="020B0609020204030204" pitchFamily="49" charset="0"/>
              </a:rPr>
              <a:t> </a:t>
            </a:r>
            <a:r>
              <a:rPr lang="en-IN" sz="1400" dirty="0">
                <a:solidFill>
                  <a:srgbClr val="2B91AF"/>
                </a:solidFill>
                <a:latin typeface="Consolas" panose="020B0609020204030204" pitchFamily="49" charset="0"/>
              </a:rPr>
              <a:t>Program</a:t>
            </a:r>
            <a:endParaRPr lang="en-IN" sz="1400" dirty="0">
              <a:solidFill>
                <a:prstClr val="black"/>
              </a:solidFill>
              <a:latin typeface="Consolas" panose="020B0609020204030204" pitchFamily="49" charset="0"/>
            </a:endParaRPr>
          </a:p>
          <a:p>
            <a:pPr marL="0" indent="0">
              <a:lnSpc>
                <a:spcPct val="100000"/>
              </a:lnSpc>
              <a:spcBef>
                <a:spcPts val="0"/>
              </a:spcBef>
              <a:buNone/>
            </a:pPr>
            <a:r>
              <a:rPr lang="en-IN"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Main( </a:t>
            </a:r>
            <a:r>
              <a:rPr lang="en-US" sz="1400" dirty="0">
                <a:solidFill>
                  <a:srgbClr val="0000FF"/>
                </a:solidFill>
                <a:latin typeface="Consolas" panose="020B0609020204030204" pitchFamily="49" charset="0"/>
              </a:rPr>
              <a:t>string</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args</a:t>
            </a:r>
            <a:r>
              <a:rPr lang="en-US" sz="1400" dirty="0">
                <a:solidFill>
                  <a:prstClr val="black"/>
                </a:solidFill>
                <a:latin typeface="Consolas" panose="020B0609020204030204" pitchFamily="49" charset="0"/>
              </a:rPr>
              <a:t> )</a:t>
            </a:r>
          </a:p>
          <a:p>
            <a:pPr marL="0" indent="0">
              <a:lnSpc>
                <a:spcPct val="100000"/>
              </a:lnSpc>
              <a:spcBef>
                <a:spcPts val="0"/>
              </a:spcBef>
              <a:buNone/>
            </a:pPr>
            <a:r>
              <a:rPr lang="en-IN"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prstClr val="black"/>
                </a:solidFill>
                <a:latin typeface="Consolas" panose="020B0609020204030204" pitchFamily="49" charset="0"/>
              </a:rPr>
              <a:t>.WriteLine</a:t>
            </a:r>
            <a:r>
              <a:rPr lang="en-US" sz="1400" dirty="0">
                <a:solidFill>
                  <a:prstClr val="black"/>
                </a:solidFill>
                <a:latin typeface="Consolas" panose="020B0609020204030204" pitchFamily="49" charset="0"/>
              </a:rPr>
              <a:t>(</a:t>
            </a:r>
            <a:r>
              <a:rPr lang="en-US" sz="1400" dirty="0">
                <a:solidFill>
                  <a:srgbClr val="A31515"/>
                </a:solidFill>
                <a:latin typeface="Consolas" panose="020B0609020204030204" pitchFamily="49" charset="0"/>
              </a:rPr>
              <a:t>"***** A First Look at Interfaces *****\n"</a:t>
            </a:r>
            <a:r>
              <a:rPr lang="en-US" sz="1400" dirty="0">
                <a:solidFill>
                  <a:prstClr val="black"/>
                </a:solidFill>
                <a:latin typeface="Consolas" panose="020B0609020204030204" pitchFamily="49" charset="0"/>
              </a:rPr>
              <a:t>);</a:t>
            </a:r>
          </a:p>
          <a:p>
            <a:pPr marL="0" indent="0">
              <a:lnSpc>
                <a:spcPct val="100000"/>
              </a:lnSpc>
              <a:spcBef>
                <a:spcPts val="0"/>
              </a:spcBef>
              <a:buNone/>
            </a:pPr>
            <a:endParaRPr lang="en-IN"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All of these classes support the </a:t>
            </a:r>
            <a:r>
              <a:rPr lang="en-US" sz="1400" dirty="0" err="1">
                <a:solidFill>
                  <a:srgbClr val="008000"/>
                </a:solidFill>
                <a:latin typeface="Consolas" panose="020B0609020204030204" pitchFamily="49" charset="0"/>
              </a:rPr>
              <a:t>ICloneable</a:t>
            </a:r>
            <a:r>
              <a:rPr lang="en-US" sz="1400" dirty="0">
                <a:solidFill>
                  <a:srgbClr val="008000"/>
                </a:solidFill>
                <a:latin typeface="Consolas" panose="020B0609020204030204" pitchFamily="49" charset="0"/>
              </a:rPr>
              <a:t> interface.</a:t>
            </a:r>
            <a:endParaRPr lang="en-US" sz="1400" dirty="0">
              <a:solidFill>
                <a:prstClr val="black"/>
              </a:solidFill>
              <a:latin typeface="Consolas" panose="020B0609020204030204" pitchFamily="49" charset="0"/>
            </a:endParaRP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a:solidFill>
                  <a:srgbClr val="0000FF"/>
                </a:solidFill>
                <a:latin typeface="Consolas" panose="020B0609020204030204" pitchFamily="49" charset="0"/>
              </a:rPr>
              <a:t>string</a:t>
            </a: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myStr</a:t>
            </a:r>
            <a:r>
              <a:rPr lang="en-IN" sz="1400" dirty="0">
                <a:solidFill>
                  <a:prstClr val="black"/>
                </a:solidFill>
                <a:latin typeface="Consolas" panose="020B0609020204030204" pitchFamily="49" charset="0"/>
              </a:rPr>
              <a:t> = </a:t>
            </a:r>
            <a:r>
              <a:rPr lang="en-IN" sz="1400" dirty="0">
                <a:solidFill>
                  <a:srgbClr val="A31515"/>
                </a:solidFill>
                <a:latin typeface="Consolas" panose="020B0609020204030204" pitchFamily="49" charset="0"/>
              </a:rPr>
              <a:t>"Hello"</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srgbClr val="2B91AF"/>
                </a:solidFill>
                <a:latin typeface="Consolas" panose="020B0609020204030204" pitchFamily="49" charset="0"/>
              </a:rPr>
              <a:t>Console</a:t>
            </a:r>
            <a:r>
              <a:rPr lang="en-IN" sz="1400" dirty="0" err="1">
                <a:solidFill>
                  <a:prstClr val="black"/>
                </a:solidFill>
                <a:latin typeface="Consolas" panose="020B0609020204030204" pitchFamily="49" charset="0"/>
              </a:rPr>
              <a:t>.WriteLine</a:t>
            </a:r>
            <a:r>
              <a:rPr lang="en-IN" sz="1400" dirty="0">
                <a:solidFill>
                  <a:prstClr val="black"/>
                </a:solidFill>
                <a:latin typeface="Consolas" panose="020B0609020204030204" pitchFamily="49" charset="0"/>
              </a:rPr>
              <a:t>(</a:t>
            </a:r>
            <a:r>
              <a:rPr lang="en-IN" sz="1400" dirty="0" err="1">
                <a:solidFill>
                  <a:prstClr val="black"/>
                </a:solidFill>
                <a:latin typeface="Consolas" panose="020B0609020204030204" pitchFamily="49" charset="0"/>
              </a:rPr>
              <a:t>myStr.GetHashCode</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srgbClr val="2B91AF"/>
                </a:solidFill>
                <a:latin typeface="Consolas" panose="020B0609020204030204" pitchFamily="49" charset="0"/>
              </a:rPr>
              <a:t>OperatingSystem</a:t>
            </a: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unixOS</a:t>
            </a:r>
            <a:r>
              <a:rPr lang="en-IN" sz="1400" dirty="0">
                <a:solidFill>
                  <a:prstClr val="black"/>
                </a:solidFill>
                <a:latin typeface="Consolas" panose="020B0609020204030204" pitchFamily="49" charset="0"/>
              </a:rPr>
              <a:t> = </a:t>
            </a:r>
            <a:r>
              <a:rPr lang="en-IN" sz="1400" dirty="0">
                <a:solidFill>
                  <a:srgbClr val="0000FF"/>
                </a:solidFill>
                <a:latin typeface="Consolas" panose="020B0609020204030204" pitchFamily="49" charset="0"/>
              </a:rPr>
              <a:t>new</a:t>
            </a:r>
            <a:r>
              <a:rPr lang="en-IN" sz="1400" dirty="0">
                <a:solidFill>
                  <a:prstClr val="black"/>
                </a:solidFill>
                <a:latin typeface="Consolas" panose="020B0609020204030204" pitchFamily="49" charset="0"/>
              </a:rPr>
              <a:t> </a:t>
            </a:r>
            <a:r>
              <a:rPr lang="en-IN" sz="1400" dirty="0" err="1">
                <a:solidFill>
                  <a:srgbClr val="2B91AF"/>
                </a:solidFill>
                <a:latin typeface="Consolas" panose="020B0609020204030204" pitchFamily="49" charset="0"/>
              </a:rPr>
              <a:t>OperatingSystem</a:t>
            </a:r>
            <a:r>
              <a:rPr lang="en-IN" sz="1400" dirty="0">
                <a:solidFill>
                  <a:prstClr val="black"/>
                </a:solidFill>
                <a:latin typeface="Consolas" panose="020B0609020204030204" pitchFamily="49" charset="0"/>
              </a:rPr>
              <a:t>(</a:t>
            </a:r>
            <a:r>
              <a:rPr lang="en-IN" sz="1400" dirty="0" err="1">
                <a:solidFill>
                  <a:srgbClr val="2B91AF"/>
                </a:solidFill>
                <a:latin typeface="Consolas" panose="020B0609020204030204" pitchFamily="49" charset="0"/>
              </a:rPr>
              <a:t>PlatformID</a:t>
            </a:r>
            <a:r>
              <a:rPr lang="en-IN" sz="1400" dirty="0" err="1">
                <a:solidFill>
                  <a:prstClr val="black"/>
                </a:solidFill>
                <a:latin typeface="Consolas" panose="020B0609020204030204" pitchFamily="49" charset="0"/>
              </a:rPr>
              <a:t>.Unix</a:t>
            </a:r>
            <a:r>
              <a:rPr lang="en-IN" sz="1400" dirty="0">
                <a:solidFill>
                  <a:prstClr val="black"/>
                </a:solidFill>
                <a:latin typeface="Consolas" panose="020B0609020204030204" pitchFamily="49" charset="0"/>
              </a:rPr>
              <a:t>, </a:t>
            </a:r>
            <a:r>
              <a:rPr lang="en-IN" sz="1400" dirty="0">
                <a:solidFill>
                  <a:srgbClr val="0000FF"/>
                </a:solidFill>
                <a:latin typeface="Consolas" panose="020B0609020204030204" pitchFamily="49" charset="0"/>
              </a:rPr>
              <a:t>new</a:t>
            </a:r>
            <a:r>
              <a:rPr lang="en-IN" sz="1400" dirty="0">
                <a:solidFill>
                  <a:prstClr val="black"/>
                </a:solidFill>
                <a:latin typeface="Consolas" panose="020B0609020204030204" pitchFamily="49" charset="0"/>
              </a:rPr>
              <a:t> </a:t>
            </a:r>
            <a:r>
              <a:rPr lang="en-IN" sz="1400" dirty="0">
                <a:solidFill>
                  <a:srgbClr val="2B91AF"/>
                </a:solidFill>
                <a:latin typeface="Consolas" panose="020B0609020204030204" pitchFamily="49" charset="0"/>
              </a:rPr>
              <a:t>Version</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srgbClr val="2B91AF"/>
                </a:solidFill>
                <a:latin typeface="Consolas" panose="020B0609020204030204" pitchFamily="49" charset="0"/>
              </a:rPr>
              <a:t>Console</a:t>
            </a:r>
            <a:r>
              <a:rPr lang="en-IN" sz="1400" dirty="0" err="1">
                <a:solidFill>
                  <a:prstClr val="black"/>
                </a:solidFill>
                <a:latin typeface="Consolas" panose="020B0609020204030204" pitchFamily="49" charset="0"/>
              </a:rPr>
              <a:t>.WriteLine</a:t>
            </a:r>
            <a:r>
              <a:rPr lang="en-IN" sz="1400" dirty="0">
                <a:solidFill>
                  <a:prstClr val="black"/>
                </a:solidFill>
                <a:latin typeface="Consolas" panose="020B0609020204030204" pitchFamily="49" charset="0"/>
              </a:rPr>
              <a:t>(</a:t>
            </a:r>
            <a:r>
              <a:rPr lang="en-IN" sz="1400" dirty="0" err="1">
                <a:solidFill>
                  <a:prstClr val="black"/>
                </a:solidFill>
                <a:latin typeface="Consolas" panose="020B0609020204030204" pitchFamily="49" charset="0"/>
              </a:rPr>
              <a:t>unixOS.GetHashCode</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System.Data.SqlClient.SqlConnection</a:t>
            </a: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sqlCnn</a:t>
            </a:r>
            <a:r>
              <a:rPr lang="en-IN" sz="1400" dirty="0">
                <a:solidFill>
                  <a:prstClr val="black"/>
                </a:solidFill>
                <a:latin typeface="Consolas" panose="020B0609020204030204" pitchFamily="49" charset="0"/>
              </a:rPr>
              <a:t> = </a:t>
            </a:r>
            <a:r>
              <a:rPr lang="en-IN" sz="1400" dirty="0">
                <a:solidFill>
                  <a:srgbClr val="0000FF"/>
                </a:solidFill>
                <a:latin typeface="Consolas" panose="020B0609020204030204" pitchFamily="49" charset="0"/>
              </a:rPr>
              <a:t>new</a:t>
            </a: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System.Data.SqlClient.SqlConnection</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srgbClr val="2B91AF"/>
                </a:solidFill>
                <a:latin typeface="Consolas" panose="020B0609020204030204" pitchFamily="49" charset="0"/>
              </a:rPr>
              <a:t>Console</a:t>
            </a:r>
            <a:r>
              <a:rPr lang="en-IN" sz="1400" dirty="0" err="1">
                <a:solidFill>
                  <a:prstClr val="black"/>
                </a:solidFill>
                <a:latin typeface="Consolas" panose="020B0609020204030204" pitchFamily="49" charset="0"/>
              </a:rPr>
              <a:t>.WriteLine</a:t>
            </a:r>
            <a:r>
              <a:rPr lang="en-IN" sz="1400" dirty="0">
                <a:solidFill>
                  <a:prstClr val="black"/>
                </a:solidFill>
                <a:latin typeface="Consolas" panose="020B0609020204030204" pitchFamily="49" charset="0"/>
              </a:rPr>
              <a:t>(</a:t>
            </a:r>
            <a:r>
              <a:rPr lang="en-IN" sz="1400" dirty="0" err="1">
                <a:solidFill>
                  <a:prstClr val="black"/>
                </a:solidFill>
                <a:latin typeface="Consolas" panose="020B0609020204030204" pitchFamily="49" charset="0"/>
              </a:rPr>
              <a:t>sqlCnn.GetHashCode</a:t>
            </a:r>
            <a:r>
              <a:rPr lang="en-IN" sz="1400" dirty="0">
                <a:solidFill>
                  <a:prstClr val="black"/>
                </a:solidFill>
                <a:latin typeface="Consolas" panose="020B0609020204030204" pitchFamily="49" charset="0"/>
              </a:rPr>
              <a:t>());</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Therefore, they can all be passed into a method taking </a:t>
            </a:r>
            <a:r>
              <a:rPr lang="en-US" sz="1400" dirty="0" err="1">
                <a:solidFill>
                  <a:srgbClr val="008000"/>
                </a:solidFill>
                <a:latin typeface="Consolas" panose="020B0609020204030204" pitchFamily="49" charset="0"/>
              </a:rPr>
              <a:t>ICloneable</a:t>
            </a:r>
            <a:r>
              <a:rPr lang="en-US" sz="1400" dirty="0">
                <a:solidFill>
                  <a:srgbClr val="008000"/>
                </a:solidFill>
                <a:latin typeface="Consolas" panose="020B0609020204030204" pitchFamily="49" charset="0"/>
              </a:rPr>
              <a:t>.</a:t>
            </a:r>
            <a:endParaRPr lang="en-US" sz="1400" dirty="0">
              <a:solidFill>
                <a:prstClr val="black"/>
              </a:solidFill>
              <a:latin typeface="Consolas" panose="020B0609020204030204" pitchFamily="49" charset="0"/>
            </a:endParaRP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CloneMe</a:t>
            </a:r>
            <a:r>
              <a:rPr lang="en-IN" sz="1400" dirty="0">
                <a:solidFill>
                  <a:prstClr val="black"/>
                </a:solidFill>
                <a:latin typeface="Consolas" panose="020B0609020204030204" pitchFamily="49" charset="0"/>
              </a:rPr>
              <a:t>(</a:t>
            </a:r>
            <a:r>
              <a:rPr lang="en-IN" sz="1400" dirty="0" err="1">
                <a:solidFill>
                  <a:prstClr val="black"/>
                </a:solidFill>
                <a:latin typeface="Consolas" panose="020B0609020204030204" pitchFamily="49" charset="0"/>
              </a:rPr>
              <a:t>myStr</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CloneMe</a:t>
            </a:r>
            <a:r>
              <a:rPr lang="en-IN" sz="1400" dirty="0">
                <a:solidFill>
                  <a:prstClr val="black"/>
                </a:solidFill>
                <a:latin typeface="Consolas" panose="020B0609020204030204" pitchFamily="49" charset="0"/>
              </a:rPr>
              <a:t>(</a:t>
            </a:r>
            <a:r>
              <a:rPr lang="en-IN" sz="1400" dirty="0" err="1">
                <a:solidFill>
                  <a:prstClr val="black"/>
                </a:solidFill>
                <a:latin typeface="Consolas" panose="020B0609020204030204" pitchFamily="49" charset="0"/>
              </a:rPr>
              <a:t>unixOS</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CloneMe</a:t>
            </a:r>
            <a:r>
              <a:rPr lang="en-IN" sz="1400" dirty="0">
                <a:solidFill>
                  <a:prstClr val="black"/>
                </a:solidFill>
                <a:latin typeface="Consolas" panose="020B0609020204030204" pitchFamily="49" charset="0"/>
              </a:rPr>
              <a:t>(</a:t>
            </a:r>
            <a:r>
              <a:rPr lang="en-IN" sz="1400" dirty="0" err="1">
                <a:solidFill>
                  <a:prstClr val="black"/>
                </a:solidFill>
                <a:latin typeface="Consolas" panose="020B0609020204030204" pitchFamily="49" charset="0"/>
              </a:rPr>
              <a:t>sqlCnn</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srgbClr val="2B91AF"/>
                </a:solidFill>
                <a:latin typeface="Consolas" panose="020B0609020204030204" pitchFamily="49" charset="0"/>
              </a:rPr>
              <a:t>Console</a:t>
            </a:r>
            <a:r>
              <a:rPr lang="en-IN" sz="1400" dirty="0" err="1">
                <a:solidFill>
                  <a:prstClr val="black"/>
                </a:solidFill>
                <a:latin typeface="Consolas" panose="020B0609020204030204" pitchFamily="49" charset="0"/>
              </a:rPr>
              <a:t>.ReadLine</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p>
          <a:p>
            <a:pPr>
              <a:lnSpc>
                <a:spcPct val="100000"/>
              </a:lnSpc>
              <a:spcBef>
                <a:spcPts val="0"/>
              </a:spcBef>
            </a:pPr>
            <a:endParaRPr lang="en-IN"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CloneMe</a:t>
            </a:r>
            <a:r>
              <a:rPr lang="en-US" sz="1400" dirty="0">
                <a:solidFill>
                  <a:prstClr val="black"/>
                </a:solidFill>
                <a:latin typeface="Consolas" panose="020B0609020204030204" pitchFamily="49" charset="0"/>
              </a:rPr>
              <a:t>( </a:t>
            </a:r>
            <a:r>
              <a:rPr lang="en-US" sz="1400" dirty="0" err="1">
                <a:solidFill>
                  <a:srgbClr val="2B91AF"/>
                </a:solidFill>
                <a:latin typeface="Consolas" panose="020B0609020204030204" pitchFamily="49" charset="0"/>
              </a:rPr>
              <a:t>ICloneable</a:t>
            </a:r>
            <a:r>
              <a:rPr lang="en-US" sz="1400" dirty="0">
                <a:solidFill>
                  <a:prstClr val="black"/>
                </a:solidFill>
                <a:latin typeface="Consolas" panose="020B0609020204030204" pitchFamily="49" charset="0"/>
              </a:rPr>
              <a:t> c )</a:t>
            </a:r>
          </a:p>
          <a:p>
            <a:pPr marL="0" indent="0">
              <a:lnSpc>
                <a:spcPct val="100000"/>
              </a:lnSpc>
              <a:spcBef>
                <a:spcPts val="0"/>
              </a:spcBef>
              <a:buNone/>
            </a:pPr>
            <a:r>
              <a:rPr lang="en-IN"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Clone whatever we get and print out the name.</a:t>
            </a:r>
            <a:endParaRPr lang="en-US" sz="1400" dirty="0">
              <a:solidFill>
                <a:prstClr val="black"/>
              </a:solidFill>
              <a:latin typeface="Consolas" panose="020B0609020204030204" pitchFamily="49" charset="0"/>
            </a:endParaRP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a:solidFill>
                  <a:srgbClr val="0000FF"/>
                </a:solidFill>
                <a:latin typeface="Consolas" panose="020B0609020204030204" pitchFamily="49" charset="0"/>
              </a:rPr>
              <a:t>object</a:t>
            </a:r>
            <a:r>
              <a:rPr lang="en-IN" sz="1400" dirty="0">
                <a:solidFill>
                  <a:prstClr val="black"/>
                </a:solidFill>
                <a:latin typeface="Consolas" panose="020B0609020204030204" pitchFamily="49" charset="0"/>
              </a:rPr>
              <a:t> </a:t>
            </a:r>
            <a:r>
              <a:rPr lang="en-IN" sz="1400" dirty="0" err="1">
                <a:solidFill>
                  <a:prstClr val="black"/>
                </a:solidFill>
                <a:latin typeface="Consolas" panose="020B0609020204030204" pitchFamily="49" charset="0"/>
              </a:rPr>
              <a:t>theClone</a:t>
            </a:r>
            <a:r>
              <a:rPr lang="en-IN" sz="1400" dirty="0">
                <a:solidFill>
                  <a:prstClr val="black"/>
                </a:solidFill>
                <a:latin typeface="Consolas" panose="020B0609020204030204" pitchFamily="49" charset="0"/>
              </a:rPr>
              <a:t> = </a:t>
            </a:r>
            <a:r>
              <a:rPr lang="en-IN" sz="1400" dirty="0" err="1">
                <a:solidFill>
                  <a:prstClr val="black"/>
                </a:solidFill>
                <a:latin typeface="Consolas" panose="020B0609020204030204" pitchFamily="49" charset="0"/>
              </a:rPr>
              <a:t>c.Clone</a:t>
            </a:r>
            <a:r>
              <a:rPr lang="en-IN" sz="1400" dirty="0">
                <a:solidFill>
                  <a:prstClr val="black"/>
                </a:solidFill>
                <a:latin typeface="Consolas" panose="020B0609020204030204" pitchFamily="49" charset="0"/>
              </a:rPr>
              <a:t>();</a:t>
            </a:r>
          </a:p>
          <a:p>
            <a:pPr marL="0" indent="0">
              <a:lnSpc>
                <a:spcPct val="100000"/>
              </a:lnSpc>
              <a:spcBef>
                <a:spcPts val="0"/>
              </a:spcBef>
              <a:buNone/>
            </a:pPr>
            <a:r>
              <a:rPr lang="en-IN" sz="1400" dirty="0">
                <a:solidFill>
                  <a:prstClr val="black"/>
                </a:solidFill>
                <a:latin typeface="Consolas" panose="020B0609020204030204" pitchFamily="49" charset="0"/>
              </a:rPr>
              <a:t>            </a:t>
            </a:r>
            <a:r>
              <a:rPr lang="en-IN" sz="1400" dirty="0" err="1">
                <a:solidFill>
                  <a:srgbClr val="2B91AF"/>
                </a:solidFill>
                <a:latin typeface="Consolas" panose="020B0609020204030204" pitchFamily="49" charset="0"/>
              </a:rPr>
              <a:t>Console</a:t>
            </a:r>
            <a:r>
              <a:rPr lang="en-IN" sz="1400" dirty="0" err="1">
                <a:solidFill>
                  <a:prstClr val="black"/>
                </a:solidFill>
                <a:latin typeface="Consolas" panose="020B0609020204030204" pitchFamily="49" charset="0"/>
              </a:rPr>
              <a:t>.WriteLine</a:t>
            </a:r>
            <a:r>
              <a:rPr lang="en-IN" sz="1400" dirty="0">
                <a:solidFill>
                  <a:prstClr val="black"/>
                </a:solidFill>
                <a:latin typeface="Consolas" panose="020B0609020204030204" pitchFamily="49" charset="0"/>
              </a:rPr>
              <a:t>(</a:t>
            </a:r>
            <a:r>
              <a:rPr lang="en-IN" sz="1400" dirty="0" err="1">
                <a:solidFill>
                  <a:prstClr val="black"/>
                </a:solidFill>
                <a:latin typeface="Consolas" panose="020B0609020204030204" pitchFamily="49" charset="0"/>
              </a:rPr>
              <a:t>theClone.GetHashCode</a:t>
            </a:r>
            <a:r>
              <a:rPr lang="en-IN" sz="1400" dirty="0">
                <a:solidFill>
                  <a:prstClr val="black"/>
                </a:solidFill>
                <a:latin typeface="Consolas" panose="020B0609020204030204" pitchFamily="49" charset="0"/>
              </a:rPr>
              <a:t>());</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prstClr val="black"/>
                </a:solidFill>
                <a:latin typeface="Consolas" panose="020B0609020204030204" pitchFamily="49" charset="0"/>
              </a:rPr>
              <a:t>.WriteLine</a:t>
            </a:r>
            <a:r>
              <a:rPr lang="en-US" sz="1400" dirty="0">
                <a:solidFill>
                  <a:prstClr val="black"/>
                </a:solidFill>
                <a:latin typeface="Consolas" panose="020B0609020204030204" pitchFamily="49" charset="0"/>
              </a:rPr>
              <a:t>(</a:t>
            </a:r>
            <a:r>
              <a:rPr lang="en-US" sz="1400" dirty="0">
                <a:solidFill>
                  <a:srgbClr val="A31515"/>
                </a:solidFill>
                <a:latin typeface="Consolas" panose="020B0609020204030204" pitchFamily="49" charset="0"/>
              </a:rPr>
              <a:t>"Your clone is a: {0}"</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theClone.GetType</a:t>
            </a:r>
            <a:r>
              <a:rPr lang="en-US" sz="1400" dirty="0">
                <a:solidFill>
                  <a:prstClr val="black"/>
                </a:solidFill>
                <a:latin typeface="Consolas" panose="020B0609020204030204" pitchFamily="49" charset="0"/>
              </a:rPr>
              <a:t>().Name);</a:t>
            </a:r>
          </a:p>
          <a:p>
            <a:pPr marL="0" indent="0">
              <a:lnSpc>
                <a:spcPct val="100000"/>
              </a:lnSpc>
              <a:spcBef>
                <a:spcPts val="0"/>
              </a:spcBef>
              <a:buNone/>
            </a:pPr>
            <a:r>
              <a:rPr lang="en-IN" sz="1400" dirty="0">
                <a:solidFill>
                  <a:prstClr val="black"/>
                </a:solidFill>
                <a:latin typeface="Consolas" panose="020B0609020204030204" pitchFamily="49" charset="0"/>
              </a:rPr>
              <a:t>        }</a:t>
            </a:r>
          </a:p>
          <a:p>
            <a:pPr marL="0" indent="0">
              <a:lnSpc>
                <a:spcPct val="100000"/>
              </a:lnSpc>
              <a:spcBef>
                <a:spcPts val="0"/>
              </a:spcBef>
              <a:buNone/>
            </a:pPr>
            <a:r>
              <a:rPr lang="en-IN" sz="1400" dirty="0">
                <a:solidFill>
                  <a:prstClr val="black"/>
                </a:solidFill>
                <a:latin typeface="Consolas" panose="020B0609020204030204" pitchFamily="49" charset="0"/>
              </a:rPr>
              <a:t>    }</a:t>
            </a:r>
          </a:p>
          <a:p>
            <a:pPr marL="0" indent="0">
              <a:lnSpc>
                <a:spcPct val="100000"/>
              </a:lnSpc>
              <a:spcBef>
                <a:spcPts val="0"/>
              </a:spcBef>
              <a:buNone/>
            </a:pPr>
            <a:r>
              <a:rPr lang="en-IN" sz="1400" dirty="0">
                <a:solidFill>
                  <a:prstClr val="black"/>
                </a:solidFill>
                <a:latin typeface="Consolas" panose="020B0609020204030204" pitchFamily="49" charset="0"/>
              </a:rPr>
              <a:t>}</a:t>
            </a:r>
          </a:p>
          <a:p>
            <a:endParaRPr lang="en-IN" sz="1050" dirty="0">
              <a:solidFill>
                <a:prstClr val="black"/>
              </a:solidFill>
              <a:latin typeface="Consolas" panose="020B0609020204030204" pitchFamily="49" charset="0"/>
            </a:endParaRPr>
          </a:p>
          <a:p>
            <a:endParaRPr lang="en-IN" sz="1200" dirty="0"/>
          </a:p>
        </p:txBody>
      </p:sp>
    </p:spTree>
    <p:extLst>
      <p:ext uri="{BB962C8B-B14F-4D97-AF65-F5344CB8AC3E}">
        <p14:creationId xmlns:p14="http://schemas.microsoft.com/office/powerpoint/2010/main" val="189931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165E-B5A5-4114-BF36-01FBD1036F8F}"/>
              </a:ext>
            </a:extLst>
          </p:cNvPr>
          <p:cNvSpPr>
            <a:spLocks noGrp="1"/>
          </p:cNvSpPr>
          <p:nvPr>
            <p:ph type="title"/>
          </p:nvPr>
        </p:nvSpPr>
        <p:spPr>
          <a:xfrm>
            <a:off x="1002030" y="0"/>
            <a:ext cx="10187940" cy="549275"/>
          </a:xfrm>
        </p:spPr>
        <p:txBody>
          <a:bodyPr>
            <a:noAutofit/>
          </a:bodyPr>
          <a:lstStyle/>
          <a:p>
            <a:r>
              <a:rPr lang="en-IN" sz="2400" dirty="0" err="1">
                <a:solidFill>
                  <a:srgbClr val="2B91AF"/>
                </a:solidFill>
                <a:highlight>
                  <a:srgbClr val="FFFFFF"/>
                </a:highlight>
                <a:latin typeface="Consolas" panose="020B0609020204030204" pitchFamily="49" charset="0"/>
              </a:rPr>
              <a:t>Icomparer</a:t>
            </a:r>
            <a:r>
              <a:rPr lang="en-IN" sz="2400" dirty="0">
                <a:solidFill>
                  <a:srgbClr val="2B91AF"/>
                </a:solidFill>
                <a:highlight>
                  <a:srgbClr val="FFFFFF"/>
                </a:highlight>
                <a:latin typeface="Consolas" panose="020B0609020204030204" pitchFamily="49" charset="0"/>
              </a:rPr>
              <a:t>===</a:t>
            </a:r>
            <a:r>
              <a:rPr lang="en-IN" sz="2400" dirty="0">
                <a:solidFill>
                  <a:srgbClr val="0000FF"/>
                </a:solidFill>
                <a:highlight>
                  <a:srgbClr val="FFFFFF"/>
                </a:highlight>
                <a:latin typeface="Consolas" panose="020B0609020204030204" pitchFamily="49" charset="0"/>
              </a:rPr>
              <a:t>public</a:t>
            </a:r>
            <a:r>
              <a:rPr lang="en-IN" sz="2400" dirty="0">
                <a:solidFill>
                  <a:srgbClr val="000000"/>
                </a:solidFill>
                <a:highlight>
                  <a:srgbClr val="FFFFFF"/>
                </a:highlight>
                <a:latin typeface="Consolas" panose="020B0609020204030204" pitchFamily="49" charset="0"/>
              </a:rPr>
              <a:t> </a:t>
            </a:r>
            <a:r>
              <a:rPr lang="en-IN" sz="2400" dirty="0">
                <a:solidFill>
                  <a:srgbClr val="0000FF"/>
                </a:solidFill>
                <a:highlight>
                  <a:srgbClr val="FFFFFF"/>
                </a:highlight>
                <a:latin typeface="Consolas" panose="020B0609020204030204" pitchFamily="49" charset="0"/>
              </a:rPr>
              <a:t>int</a:t>
            </a:r>
            <a:r>
              <a:rPr lang="en-IN" sz="2400" dirty="0">
                <a:solidFill>
                  <a:srgbClr val="000000"/>
                </a:solidFill>
                <a:highlight>
                  <a:srgbClr val="FFFFFF"/>
                </a:highlight>
                <a:latin typeface="Consolas" panose="020B0609020204030204" pitchFamily="49" charset="0"/>
              </a:rPr>
              <a:t> Compare(</a:t>
            </a:r>
            <a:r>
              <a:rPr lang="en-IN" sz="2400" dirty="0">
                <a:solidFill>
                  <a:srgbClr val="0000FF"/>
                </a:solidFill>
                <a:highlight>
                  <a:srgbClr val="FFFFFF"/>
                </a:highlight>
                <a:latin typeface="Consolas" panose="020B0609020204030204" pitchFamily="49" charset="0"/>
              </a:rPr>
              <a:t>object</a:t>
            </a:r>
            <a:r>
              <a:rPr lang="en-IN" sz="2400" dirty="0">
                <a:solidFill>
                  <a:srgbClr val="000000"/>
                </a:solidFill>
                <a:highlight>
                  <a:srgbClr val="FFFFFF"/>
                </a:highlight>
                <a:latin typeface="Consolas" panose="020B0609020204030204" pitchFamily="49" charset="0"/>
              </a:rPr>
              <a:t> x, </a:t>
            </a:r>
            <a:r>
              <a:rPr lang="en-IN" sz="2400" dirty="0">
                <a:solidFill>
                  <a:srgbClr val="0000FF"/>
                </a:solidFill>
                <a:highlight>
                  <a:srgbClr val="FFFFFF"/>
                </a:highlight>
                <a:latin typeface="Consolas" panose="020B0609020204030204" pitchFamily="49" charset="0"/>
              </a:rPr>
              <a:t>object</a:t>
            </a:r>
            <a:r>
              <a:rPr lang="en-IN" sz="2400" dirty="0">
                <a:solidFill>
                  <a:srgbClr val="000000"/>
                </a:solidFill>
                <a:highlight>
                  <a:srgbClr val="FFFFFF"/>
                </a:highlight>
                <a:latin typeface="Consolas" panose="020B0609020204030204" pitchFamily="49" charset="0"/>
              </a:rPr>
              <a:t> y)</a:t>
            </a:r>
            <a:br>
              <a:rPr lang="en-IN" sz="2400" dirty="0">
                <a:solidFill>
                  <a:srgbClr val="000000"/>
                </a:solidFill>
                <a:highlight>
                  <a:srgbClr val="FFFFFF"/>
                </a:highlight>
                <a:latin typeface="Consolas" panose="020B0609020204030204" pitchFamily="49" charset="0"/>
              </a:rPr>
            </a:br>
            <a:endParaRPr lang="en-IN" sz="2400" dirty="0"/>
          </a:p>
        </p:txBody>
      </p:sp>
      <p:sp>
        <p:nvSpPr>
          <p:cNvPr id="3" name="Content Placeholder 2">
            <a:extLst>
              <a:ext uri="{FF2B5EF4-FFF2-40B4-BE49-F238E27FC236}">
                <a16:creationId xmlns:a16="http://schemas.microsoft.com/office/drawing/2014/main" id="{845CD405-1C15-4877-99C3-51811E50B2AB}"/>
              </a:ext>
            </a:extLst>
          </p:cNvPr>
          <p:cNvSpPr>
            <a:spLocks noGrp="1"/>
          </p:cNvSpPr>
          <p:nvPr>
            <p:ph idx="1"/>
          </p:nvPr>
        </p:nvSpPr>
        <p:spPr>
          <a:xfrm>
            <a:off x="106680" y="746760"/>
            <a:ext cx="4701540" cy="5430203"/>
          </a:xfrm>
        </p:spPr>
        <p:txBody>
          <a:bodyPr>
            <a:normAutofit fontScale="55000" lnSpcReduction="20000"/>
          </a:bodyPr>
          <a:lstStyle/>
          <a:p>
            <a:pPr marL="0" indent="0">
              <a:buNone/>
            </a:pPr>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System.Text</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FF"/>
                </a:solidFill>
                <a:highlight>
                  <a:srgbClr val="FFFFFF"/>
                </a:highlight>
                <a:latin typeface="Consolas" panose="020B0609020204030204" pitchFamily="49" charset="0"/>
              </a:rPr>
              <a:t>namespace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sort_obj</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Program</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Main(</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args</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employee</a:t>
            </a:r>
            <a:r>
              <a:rPr lang="en-US" sz="1800" dirty="0">
                <a:solidFill>
                  <a:srgbClr val="000000"/>
                </a:solidFill>
                <a:highlight>
                  <a:srgbClr val="FFFFFF"/>
                </a:highlight>
                <a:latin typeface="Consolas" panose="020B0609020204030204" pitchFamily="49" charset="0"/>
              </a:rPr>
              <a:t>[] p=</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employee</a:t>
            </a:r>
            <a:r>
              <a:rPr lang="en-US" sz="1800" dirty="0">
                <a:solidFill>
                  <a:srgbClr val="000000"/>
                </a:solidFill>
                <a:highlight>
                  <a:srgbClr val="FFFFFF"/>
                </a:highlight>
                <a:latin typeface="Consolas" panose="020B0609020204030204" pitchFamily="49" charset="0"/>
              </a:rPr>
              <a:t> [5];</a:t>
            </a:r>
          </a:p>
          <a:p>
            <a:pPr marL="0" indent="0">
              <a:buNone/>
            </a:pPr>
            <a:r>
              <a:rPr lang="en-US" sz="1800" dirty="0">
                <a:solidFill>
                  <a:srgbClr val="000000"/>
                </a:solidFill>
                <a:highlight>
                  <a:srgbClr val="FFFFFF"/>
                </a:highlight>
                <a:latin typeface="Consolas" panose="020B0609020204030204" pitchFamily="49" charset="0"/>
              </a:rPr>
              <a:t>       p[0]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employee</a:t>
            </a:r>
            <a:r>
              <a:rPr lang="en-US" sz="1800" dirty="0">
                <a:solidFill>
                  <a:srgbClr val="000000"/>
                </a:solidFill>
                <a:highlight>
                  <a:srgbClr val="FFFFFF"/>
                </a:highlight>
                <a:latin typeface="Consolas" panose="020B0609020204030204" pitchFamily="49" charset="0"/>
              </a:rPr>
              <a:t>() { Name = </a:t>
            </a:r>
            <a:r>
              <a:rPr lang="en-US" sz="1800" dirty="0">
                <a:solidFill>
                  <a:srgbClr val="A31515"/>
                </a:solidFill>
                <a:highlight>
                  <a:srgbClr val="FFFFFF"/>
                </a:highlight>
                <a:latin typeface="Consolas" panose="020B0609020204030204" pitchFamily="49" charset="0"/>
              </a:rPr>
              <a:t>"Raj"</a:t>
            </a:r>
            <a:r>
              <a:rPr lang="en-US" sz="1800" dirty="0">
                <a:solidFill>
                  <a:srgbClr val="000000"/>
                </a:solidFill>
                <a:highlight>
                  <a:srgbClr val="FFFFFF"/>
                </a:highlight>
                <a:latin typeface="Consolas" panose="020B0609020204030204" pitchFamily="49" charset="0"/>
              </a:rPr>
              <a:t>, Salary = 50000 };</a:t>
            </a:r>
          </a:p>
          <a:p>
            <a:pPr marL="0" indent="0">
              <a:buNone/>
            </a:pPr>
            <a:r>
              <a:rPr lang="en-US" sz="1800" dirty="0">
                <a:solidFill>
                  <a:srgbClr val="000000"/>
                </a:solidFill>
                <a:highlight>
                  <a:srgbClr val="FFFFFF"/>
                </a:highlight>
                <a:latin typeface="Consolas" panose="020B0609020204030204" pitchFamily="49" charset="0"/>
              </a:rPr>
              <a:t>       p[1]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employee</a:t>
            </a:r>
            <a:r>
              <a:rPr lang="en-US" sz="1800" dirty="0">
                <a:solidFill>
                  <a:srgbClr val="000000"/>
                </a:solidFill>
                <a:highlight>
                  <a:srgbClr val="FFFFFF"/>
                </a:highlight>
                <a:latin typeface="Consolas" panose="020B0609020204030204" pitchFamily="49" charset="0"/>
              </a:rPr>
              <a:t>() {Name=</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Anita"</a:t>
            </a:r>
            <a:r>
              <a:rPr lang="en-US" sz="1800" dirty="0" err="1">
                <a:solidFill>
                  <a:srgbClr val="000000"/>
                </a:solidFill>
                <a:highlight>
                  <a:srgbClr val="FFFFFF"/>
                </a:highlight>
                <a:latin typeface="Consolas" panose="020B0609020204030204" pitchFamily="49" charset="0"/>
              </a:rPr>
              <a:t>,Salary</a:t>
            </a:r>
            <a:r>
              <a:rPr lang="en-US" sz="1800" dirty="0">
                <a:solidFill>
                  <a:srgbClr val="000000"/>
                </a:solidFill>
                <a:highlight>
                  <a:srgbClr val="FFFFFF"/>
                </a:highlight>
                <a:latin typeface="Consolas" panose="020B0609020204030204" pitchFamily="49" charset="0"/>
              </a:rPr>
              <a:t> =80000 };</a:t>
            </a:r>
          </a:p>
          <a:p>
            <a:pPr marL="0" indent="0">
              <a:buNone/>
            </a:pPr>
            <a:r>
              <a:rPr lang="en-US" sz="1800" dirty="0">
                <a:solidFill>
                  <a:srgbClr val="000000"/>
                </a:solidFill>
                <a:highlight>
                  <a:srgbClr val="FFFFFF"/>
                </a:highlight>
                <a:latin typeface="Consolas" panose="020B0609020204030204" pitchFamily="49" charset="0"/>
              </a:rPr>
              <a:t>       p[2]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employee</a:t>
            </a:r>
            <a:r>
              <a:rPr lang="en-US" sz="1800" dirty="0">
                <a:solidFill>
                  <a:srgbClr val="000000"/>
                </a:solidFill>
                <a:highlight>
                  <a:srgbClr val="FFFFFF"/>
                </a:highlight>
                <a:latin typeface="Consolas" panose="020B0609020204030204" pitchFamily="49" charset="0"/>
              </a:rPr>
              <a:t>() {Name=</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Mona"</a:t>
            </a:r>
            <a:r>
              <a:rPr lang="en-US" sz="1800" dirty="0" err="1">
                <a:solidFill>
                  <a:srgbClr val="000000"/>
                </a:solidFill>
                <a:highlight>
                  <a:srgbClr val="FFFFFF"/>
                </a:highlight>
                <a:latin typeface="Consolas" panose="020B0609020204030204" pitchFamily="49" charset="0"/>
              </a:rPr>
              <a:t>,Salary</a:t>
            </a:r>
            <a:r>
              <a:rPr lang="en-US" sz="1800" dirty="0">
                <a:solidFill>
                  <a:srgbClr val="000000"/>
                </a:solidFill>
                <a:highlight>
                  <a:srgbClr val="FFFFFF"/>
                </a:highlight>
                <a:latin typeface="Consolas" panose="020B0609020204030204" pitchFamily="49" charset="0"/>
              </a:rPr>
              <a:t> =30000 };</a:t>
            </a:r>
          </a:p>
          <a:p>
            <a:pPr marL="0" indent="0">
              <a:buNone/>
            </a:pPr>
            <a:r>
              <a:rPr lang="en-US" sz="1800" dirty="0">
                <a:solidFill>
                  <a:srgbClr val="000000"/>
                </a:solidFill>
                <a:highlight>
                  <a:srgbClr val="FFFFFF"/>
                </a:highlight>
                <a:latin typeface="Consolas" panose="020B0609020204030204" pitchFamily="49" charset="0"/>
              </a:rPr>
              <a:t>       p[3]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employee</a:t>
            </a:r>
            <a:r>
              <a:rPr lang="en-US" sz="1800" dirty="0">
                <a:solidFill>
                  <a:srgbClr val="000000"/>
                </a:solidFill>
                <a:highlight>
                  <a:srgbClr val="FFFFFF"/>
                </a:highlight>
                <a:latin typeface="Consolas" panose="020B0609020204030204" pitchFamily="49" charset="0"/>
              </a:rPr>
              <a:t>() { Name = </a:t>
            </a:r>
            <a:r>
              <a:rPr lang="en-US" sz="1800" dirty="0">
                <a:solidFill>
                  <a:srgbClr val="A31515"/>
                </a:solidFill>
                <a:highlight>
                  <a:srgbClr val="FFFFFF"/>
                </a:highlight>
                <a:latin typeface="Consolas" panose="020B0609020204030204" pitchFamily="49" charset="0"/>
              </a:rPr>
              <a:t>"Geeta"</a:t>
            </a:r>
            <a:r>
              <a:rPr lang="en-US" sz="1800" dirty="0">
                <a:solidFill>
                  <a:srgbClr val="000000"/>
                </a:solidFill>
                <a:highlight>
                  <a:srgbClr val="FFFFFF"/>
                </a:highlight>
                <a:latin typeface="Consolas" panose="020B0609020204030204" pitchFamily="49" charset="0"/>
              </a:rPr>
              <a:t>, Salary = 90000 };</a:t>
            </a:r>
          </a:p>
          <a:p>
            <a:pPr marL="0" indent="0">
              <a:buNone/>
            </a:pPr>
            <a:r>
              <a:rPr lang="en-US" sz="1800" dirty="0">
                <a:solidFill>
                  <a:srgbClr val="000000"/>
                </a:solidFill>
                <a:highlight>
                  <a:srgbClr val="FFFFFF"/>
                </a:highlight>
                <a:latin typeface="Consolas" panose="020B0609020204030204" pitchFamily="49" charset="0"/>
              </a:rPr>
              <a:t>      p[4]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employee</a:t>
            </a:r>
            <a:r>
              <a:rPr lang="en-US" sz="1800" dirty="0">
                <a:solidFill>
                  <a:srgbClr val="000000"/>
                </a:solidFill>
                <a:highlight>
                  <a:srgbClr val="FFFFFF"/>
                </a:highlight>
                <a:latin typeface="Consolas" panose="020B0609020204030204" pitchFamily="49" charset="0"/>
              </a:rPr>
              <a:t>() { Name = </a:t>
            </a:r>
            <a:r>
              <a:rPr lang="en-US" sz="1800" dirty="0">
                <a:solidFill>
                  <a:srgbClr val="A31515"/>
                </a:solidFill>
                <a:highlight>
                  <a:srgbClr val="FFFFFF"/>
                </a:highlight>
                <a:latin typeface="Consolas" panose="020B0609020204030204" pitchFamily="49" charset="0"/>
              </a:rPr>
              <a:t>"Ravi"</a:t>
            </a:r>
            <a:r>
              <a:rPr lang="en-US" sz="1800" dirty="0">
                <a:solidFill>
                  <a:srgbClr val="000000"/>
                </a:solidFill>
                <a:highlight>
                  <a:srgbClr val="FFFFFF"/>
                </a:highlight>
                <a:latin typeface="Consolas" panose="020B0609020204030204" pitchFamily="49" charset="0"/>
              </a:rPr>
              <a:t>, Salary = 70000 };</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Array</a:t>
            </a:r>
            <a:r>
              <a:rPr lang="en-US" sz="1800" dirty="0" err="1">
                <a:solidFill>
                  <a:srgbClr val="000000"/>
                </a:solidFill>
                <a:highlight>
                  <a:srgbClr val="FFFFFF"/>
                </a:highlight>
                <a:latin typeface="Consolas" panose="020B0609020204030204" pitchFamily="49" charset="0"/>
              </a:rPr>
              <a:t>.Sort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p,</a:t>
            </a:r>
            <a:r>
              <a:rPr lang="en-US" sz="1800" dirty="0" err="1">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Data_sort</a:t>
            </a:r>
            <a:r>
              <a:rPr lang="en-US"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foreach</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employee</a:t>
            </a:r>
            <a:r>
              <a:rPr lang="en-US" sz="1800" dirty="0">
                <a:solidFill>
                  <a:srgbClr val="000000"/>
                </a:solidFill>
                <a:highlight>
                  <a:srgbClr val="FFFFFF"/>
                </a:highlight>
                <a:latin typeface="Consolas" panose="020B0609020204030204" pitchFamily="49" charset="0"/>
              </a:rPr>
              <a:t> e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p)</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"{0}"</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e.Name</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.ReadKey</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4" name="TextBox 3">
            <a:extLst>
              <a:ext uri="{FF2B5EF4-FFF2-40B4-BE49-F238E27FC236}">
                <a16:creationId xmlns:a16="http://schemas.microsoft.com/office/drawing/2014/main" id="{BD0F0D19-CF44-4B35-A6D3-35C0178D6A3F}"/>
              </a:ext>
            </a:extLst>
          </p:cNvPr>
          <p:cNvSpPr txBox="1"/>
          <p:nvPr/>
        </p:nvSpPr>
        <p:spPr>
          <a:xfrm>
            <a:off x="5448300" y="861060"/>
            <a:ext cx="5593080" cy="1015663"/>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employee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float</a:t>
            </a:r>
            <a:r>
              <a:rPr lang="en-US" sz="1200" dirty="0">
                <a:solidFill>
                  <a:srgbClr val="000000"/>
                </a:solidFill>
                <a:highlight>
                  <a:srgbClr val="FFFFFF"/>
                </a:highlight>
                <a:latin typeface="Consolas" panose="020B0609020204030204" pitchFamily="49" charset="0"/>
              </a:rPr>
              <a:t> Salary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5" name="TextBox 4">
            <a:extLst>
              <a:ext uri="{FF2B5EF4-FFF2-40B4-BE49-F238E27FC236}">
                <a16:creationId xmlns:a16="http://schemas.microsoft.com/office/drawing/2014/main" id="{63041A92-BF04-4983-BBCD-F6AB38215835}"/>
              </a:ext>
            </a:extLst>
          </p:cNvPr>
          <p:cNvSpPr txBox="1"/>
          <p:nvPr/>
        </p:nvSpPr>
        <p:spPr>
          <a:xfrm>
            <a:off x="5897880" y="2446020"/>
            <a:ext cx="5593080" cy="3139321"/>
          </a:xfrm>
          <a:prstGeom prst="rect">
            <a:avLst/>
          </a:prstGeom>
          <a:noFill/>
        </p:spPr>
        <p:txBody>
          <a:bodyPr wrap="square" rtlCol="0">
            <a:spAutoFit/>
          </a:bodyPr>
          <a:lstStyle/>
          <a:p>
            <a:r>
              <a:rPr lang="en-IN" sz="1600" dirty="0" err="1">
                <a:solidFill>
                  <a:srgbClr val="FF0000"/>
                </a:solidFill>
                <a:highlight>
                  <a:srgbClr val="FFFFFF"/>
                </a:highlight>
                <a:latin typeface="Consolas" panose="020B0609020204030204" pitchFamily="49" charset="0"/>
              </a:rPr>
              <a:t>System.Collections</a:t>
            </a:r>
            <a:r>
              <a:rPr lang="en-IN" sz="1600" dirty="0">
                <a:solidFill>
                  <a:srgbClr val="FF0000"/>
                </a:solidFill>
                <a:highlight>
                  <a:srgbClr val="FFFFFF"/>
                </a:highlight>
                <a:latin typeface="Consolas" panose="020B0609020204030204" pitchFamily="49" charset="0"/>
              </a:rPr>
              <a:t>;</a:t>
            </a:r>
            <a:endParaRPr lang="en-IN" sz="1100" dirty="0">
              <a:solidFill>
                <a:srgbClr val="FF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Data_sort</a:t>
            </a:r>
            <a:r>
              <a:rPr lang="en-IN" sz="1200" dirty="0" err="1">
                <a:solidFill>
                  <a:srgbClr val="000000"/>
                </a:solidFill>
                <a:highlight>
                  <a:srgbClr val="FFFFFF"/>
                </a:highlight>
                <a:latin typeface="Consolas" panose="020B0609020204030204" pitchFamily="49" charset="0"/>
              </a:rPr>
              <a:t>:</a:t>
            </a:r>
            <a:r>
              <a:rPr lang="en-IN" sz="1200" dirty="0" err="1">
                <a:solidFill>
                  <a:srgbClr val="2B91AF"/>
                </a:solidFill>
                <a:highlight>
                  <a:srgbClr val="FFFFFF"/>
                </a:highlight>
                <a:latin typeface="Consolas" panose="020B0609020204030204" pitchFamily="49" charset="0"/>
              </a:rPr>
              <a:t>IComparer</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Test the pet name of each object.</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Compare(</a:t>
            </a:r>
            <a:r>
              <a:rPr lang="en-IN" sz="1200" dirty="0">
                <a:solidFill>
                  <a:srgbClr val="0000FF"/>
                </a:solidFill>
                <a:highlight>
                  <a:srgbClr val="FFFFFF"/>
                </a:highlight>
                <a:latin typeface="Consolas" panose="020B0609020204030204" pitchFamily="49" charset="0"/>
              </a:rPr>
              <a:t>object</a:t>
            </a:r>
            <a:r>
              <a:rPr lang="en-IN" sz="1200" dirty="0">
                <a:solidFill>
                  <a:srgbClr val="000000"/>
                </a:solidFill>
                <a:highlight>
                  <a:srgbClr val="FFFFFF"/>
                </a:highlight>
                <a:latin typeface="Consolas" panose="020B0609020204030204" pitchFamily="49" charset="0"/>
              </a:rPr>
              <a:t> x, </a:t>
            </a:r>
            <a:r>
              <a:rPr lang="en-IN" sz="1200" dirty="0">
                <a:solidFill>
                  <a:srgbClr val="0000FF"/>
                </a:solidFill>
                <a:highlight>
                  <a:srgbClr val="FFFFFF"/>
                </a:highlight>
                <a:latin typeface="Consolas" panose="020B0609020204030204" pitchFamily="49" charset="0"/>
              </a:rPr>
              <a:t>object</a:t>
            </a:r>
            <a:r>
              <a:rPr lang="en-IN" sz="1200" dirty="0">
                <a:solidFill>
                  <a:srgbClr val="000000"/>
                </a:solidFill>
                <a:highlight>
                  <a:srgbClr val="FFFFFF"/>
                </a:highlight>
                <a:latin typeface="Consolas" panose="020B0609020204030204" pitchFamily="49" charset="0"/>
              </a:rPr>
              <a:t> y)</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t1 = x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 t2 = y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employee</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(t1 != </a:t>
            </a:r>
            <a:r>
              <a:rPr lang="en-IN" sz="1200" dirty="0">
                <a:solidFill>
                  <a:srgbClr val="0000FF"/>
                </a:solidFill>
                <a:highlight>
                  <a:srgbClr val="FFFFFF"/>
                </a:highlight>
                <a:latin typeface="Consolas" panose="020B0609020204030204" pitchFamily="49" charset="0"/>
              </a:rPr>
              <a:t>null</a:t>
            </a:r>
            <a:r>
              <a:rPr lang="en-IN" sz="1200" dirty="0">
                <a:solidFill>
                  <a:srgbClr val="000000"/>
                </a:solidFill>
                <a:highlight>
                  <a:srgbClr val="FFFFFF"/>
                </a:highlight>
                <a:latin typeface="Consolas" panose="020B0609020204030204" pitchFamily="49" charset="0"/>
              </a:rPr>
              <a:t> &amp;&amp; t2 != </a:t>
            </a:r>
            <a:r>
              <a:rPr lang="en-IN" sz="1200" dirty="0">
                <a:solidFill>
                  <a:srgbClr val="0000FF"/>
                </a:solidFill>
                <a:highlight>
                  <a:srgbClr val="FFFFFF"/>
                </a:highlight>
                <a:latin typeface="Consolas" panose="020B0609020204030204" pitchFamily="49" charset="0"/>
              </a:rPr>
              <a:t>null</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String</a:t>
            </a:r>
            <a:r>
              <a:rPr lang="en-IN" sz="1200" dirty="0" err="1">
                <a:solidFill>
                  <a:srgbClr val="000000"/>
                </a:solidFill>
                <a:highlight>
                  <a:srgbClr val="FFFFFF"/>
                </a:highlight>
                <a:latin typeface="Consolas" panose="020B0609020204030204" pitchFamily="49" charset="0"/>
              </a:rPr>
              <a:t>.Compare</a:t>
            </a:r>
            <a:r>
              <a:rPr lang="en-IN" sz="1200" dirty="0">
                <a:solidFill>
                  <a:srgbClr val="000000"/>
                </a:solidFill>
                <a:highlight>
                  <a:srgbClr val="FFFFFF"/>
                </a:highlight>
                <a:latin typeface="Consolas" panose="020B0609020204030204" pitchFamily="49" charset="0"/>
              </a:rPr>
              <a:t>(t1.Name, t2.Name);</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ArgumentException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"Parameter is not a Emp!"</a:t>
            </a:r>
            <a:r>
              <a:rPr lang="en-US"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274109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7342-A530-41E0-BF06-89C26E4AEC8D}"/>
              </a:ext>
            </a:extLst>
          </p:cNvPr>
          <p:cNvSpPr>
            <a:spLocks noGrp="1"/>
          </p:cNvSpPr>
          <p:nvPr>
            <p:ph type="title"/>
          </p:nvPr>
        </p:nvSpPr>
        <p:spPr>
          <a:xfrm>
            <a:off x="990600" y="0"/>
            <a:ext cx="10210800" cy="534035"/>
          </a:xfrm>
        </p:spPr>
        <p:txBody>
          <a:bodyPr>
            <a:normAutofit/>
          </a:bodyPr>
          <a:lstStyle/>
          <a:p>
            <a:r>
              <a:rPr lang="en-IN" sz="2000" dirty="0" err="1">
                <a:solidFill>
                  <a:srgbClr val="2B91AF"/>
                </a:solidFill>
                <a:highlight>
                  <a:srgbClr val="FFFFFF"/>
                </a:highlight>
                <a:latin typeface="Consolas" panose="020B0609020204030204" pitchFamily="49" charset="0"/>
              </a:rPr>
              <a:t>Icomparable</a:t>
            </a:r>
            <a:r>
              <a:rPr lang="en-IN" sz="2000" dirty="0">
                <a:solidFill>
                  <a:srgbClr val="2B91AF"/>
                </a:solidFill>
                <a:highlight>
                  <a:srgbClr val="FFFFFF"/>
                </a:highlight>
                <a:latin typeface="Consolas" panose="020B0609020204030204" pitchFamily="49" charset="0"/>
              </a:rPr>
              <a:t>===</a:t>
            </a:r>
            <a:r>
              <a:rPr lang="en-IN" sz="1050" dirty="0">
                <a:solidFill>
                  <a:srgbClr val="000000"/>
                </a:solidFill>
                <a:highlight>
                  <a:srgbClr val="FFFFFF"/>
                </a:highlight>
                <a:latin typeface="Consolas" panose="020B0609020204030204" pitchFamily="49" charset="0"/>
              </a:rPr>
              <a:t> </a:t>
            </a:r>
            <a:r>
              <a:rPr lang="en-IN" sz="2000" dirty="0">
                <a:solidFill>
                  <a:srgbClr val="0000FF"/>
                </a:solidFill>
                <a:highlight>
                  <a:srgbClr val="FFFFFF"/>
                </a:highlight>
                <a:latin typeface="Consolas" panose="020B0609020204030204" pitchFamily="49" charset="0"/>
              </a:rPr>
              <a:t>public</a:t>
            </a:r>
            <a:r>
              <a:rPr lang="en-IN" sz="2000" dirty="0">
                <a:solidFill>
                  <a:srgbClr val="000000"/>
                </a:solidFill>
                <a:highlight>
                  <a:srgbClr val="FFFFFF"/>
                </a:highlight>
                <a:latin typeface="Consolas" panose="020B0609020204030204" pitchFamily="49" charset="0"/>
              </a:rPr>
              <a:t> </a:t>
            </a:r>
            <a:r>
              <a:rPr lang="en-IN" sz="2000" dirty="0">
                <a:solidFill>
                  <a:srgbClr val="0000FF"/>
                </a:solidFill>
                <a:highlight>
                  <a:srgbClr val="FFFFFF"/>
                </a:highlight>
                <a:latin typeface="Consolas" panose="020B0609020204030204" pitchFamily="49" charset="0"/>
              </a:rPr>
              <a:t>int</a:t>
            </a:r>
            <a:r>
              <a:rPr lang="en-IN" sz="2000" dirty="0">
                <a:solidFill>
                  <a:srgbClr val="000000"/>
                </a:solidFill>
                <a:highlight>
                  <a:srgbClr val="FFFFFF"/>
                </a:highlight>
                <a:latin typeface="Consolas" panose="020B0609020204030204" pitchFamily="49" charset="0"/>
              </a:rPr>
              <a:t> </a:t>
            </a:r>
            <a:r>
              <a:rPr lang="en-IN" sz="2000" dirty="0" err="1">
                <a:solidFill>
                  <a:srgbClr val="000000"/>
                </a:solidFill>
                <a:highlight>
                  <a:srgbClr val="FFFFFF"/>
                </a:highlight>
                <a:latin typeface="Consolas" panose="020B0609020204030204" pitchFamily="49" charset="0"/>
              </a:rPr>
              <a:t>CompareTo</a:t>
            </a:r>
            <a:r>
              <a:rPr lang="en-IN" sz="2000" dirty="0">
                <a:solidFill>
                  <a:srgbClr val="000000"/>
                </a:solidFill>
                <a:highlight>
                  <a:srgbClr val="FFFFFF"/>
                </a:highlight>
                <a:latin typeface="Consolas" panose="020B0609020204030204" pitchFamily="49" charset="0"/>
              </a:rPr>
              <a:t>(</a:t>
            </a:r>
            <a:r>
              <a:rPr lang="en-IN" sz="2000" dirty="0">
                <a:solidFill>
                  <a:srgbClr val="0000FF"/>
                </a:solidFill>
                <a:highlight>
                  <a:srgbClr val="FFFFFF"/>
                </a:highlight>
                <a:latin typeface="Consolas" panose="020B0609020204030204" pitchFamily="49" charset="0"/>
              </a:rPr>
              <a:t>object</a:t>
            </a:r>
            <a:r>
              <a:rPr lang="en-IN" sz="2000" dirty="0">
                <a:solidFill>
                  <a:srgbClr val="000000"/>
                </a:solidFill>
                <a:highlight>
                  <a:srgbClr val="FFFFFF"/>
                </a:highlight>
                <a:latin typeface="Consolas" panose="020B0609020204030204" pitchFamily="49" charset="0"/>
              </a:rPr>
              <a:t> </a:t>
            </a:r>
            <a:r>
              <a:rPr lang="en-IN" sz="2000" dirty="0" err="1">
                <a:solidFill>
                  <a:srgbClr val="000000"/>
                </a:solidFill>
                <a:highlight>
                  <a:srgbClr val="FFFFFF"/>
                </a:highlight>
                <a:latin typeface="Consolas" panose="020B0609020204030204" pitchFamily="49" charset="0"/>
              </a:rPr>
              <a:t>obj</a:t>
            </a:r>
            <a:r>
              <a:rPr lang="en-IN" sz="2000" dirty="0">
                <a:solidFill>
                  <a:srgbClr val="000000"/>
                </a:solidFill>
                <a:highlight>
                  <a:srgbClr val="FFFFFF"/>
                </a:highlight>
                <a:latin typeface="Consolas" panose="020B0609020204030204" pitchFamily="49" charset="0"/>
              </a:rPr>
              <a:t>)</a:t>
            </a:r>
            <a:endParaRPr lang="en-IN" sz="2000" dirty="0"/>
          </a:p>
        </p:txBody>
      </p:sp>
      <p:sp>
        <p:nvSpPr>
          <p:cNvPr id="3" name="Content Placeholder 2">
            <a:extLst>
              <a:ext uri="{FF2B5EF4-FFF2-40B4-BE49-F238E27FC236}">
                <a16:creationId xmlns:a16="http://schemas.microsoft.com/office/drawing/2014/main" id="{B03E01EA-E637-4F4A-934B-97DF381E7FED}"/>
              </a:ext>
            </a:extLst>
          </p:cNvPr>
          <p:cNvSpPr>
            <a:spLocks noGrp="1"/>
          </p:cNvSpPr>
          <p:nvPr>
            <p:ph idx="1"/>
          </p:nvPr>
        </p:nvSpPr>
        <p:spPr>
          <a:xfrm>
            <a:off x="53340" y="609600"/>
            <a:ext cx="5082540" cy="5234940"/>
          </a:xfrm>
        </p:spPr>
        <p:txBody>
          <a:bodyPr>
            <a:noAutofit/>
          </a:bodyPr>
          <a:lstStyle/>
          <a:p>
            <a:pPr marL="0" indent="0">
              <a:buNone/>
            </a:pPr>
            <a:r>
              <a:rPr lang="en-IN" sz="1050" dirty="0">
                <a:solidFill>
                  <a:srgbClr val="0000FF"/>
                </a:solidFill>
                <a:highlight>
                  <a:srgbClr val="FFFFFF"/>
                </a:highlight>
                <a:latin typeface="Consolas" panose="020B0609020204030204" pitchFamily="49" charset="0"/>
              </a:rPr>
              <a:t>using</a:t>
            </a:r>
            <a:r>
              <a:rPr lang="en-IN" sz="1050" dirty="0">
                <a:solidFill>
                  <a:srgbClr val="000000"/>
                </a:solidFill>
                <a:highlight>
                  <a:srgbClr val="FFFFFF"/>
                </a:highlight>
                <a:latin typeface="Consolas" panose="020B0609020204030204" pitchFamily="49" charset="0"/>
              </a:rPr>
              <a:t> System;</a:t>
            </a:r>
          </a:p>
          <a:p>
            <a:pPr marL="0" indent="0">
              <a:buNone/>
            </a:pPr>
            <a:r>
              <a:rPr lang="en-IN" sz="1050" dirty="0">
                <a:solidFill>
                  <a:srgbClr val="0000FF"/>
                </a:solidFill>
                <a:highlight>
                  <a:srgbClr val="FFFFFF"/>
                </a:highlight>
                <a:latin typeface="Consolas" panose="020B0609020204030204" pitchFamily="49" charset="0"/>
              </a:rPr>
              <a:t>namespace</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sort_obj</a:t>
            </a: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Program</a:t>
            </a: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void</a:t>
            </a:r>
            <a:r>
              <a:rPr lang="en-US" sz="1050" dirty="0">
                <a:solidFill>
                  <a:srgbClr val="000000"/>
                </a:solidFill>
                <a:highlight>
                  <a:srgbClr val="FFFFFF"/>
                </a:highlight>
                <a:latin typeface="Consolas" panose="020B0609020204030204" pitchFamily="49" charset="0"/>
              </a:rPr>
              <a:t> Main(</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args</a:t>
            </a:r>
            <a:r>
              <a:rPr lang="en-US"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p=</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[5];</a:t>
            </a:r>
          </a:p>
          <a:p>
            <a:pPr marL="0" indent="0">
              <a:buNone/>
            </a:pPr>
            <a:r>
              <a:rPr lang="en-US" sz="1050" dirty="0">
                <a:solidFill>
                  <a:srgbClr val="000000"/>
                </a:solidFill>
                <a:highlight>
                  <a:srgbClr val="FFFFFF"/>
                </a:highlight>
                <a:latin typeface="Consolas" panose="020B0609020204030204" pitchFamily="49" charset="0"/>
              </a:rPr>
              <a:t>            p[0]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"Raj"</a:t>
            </a:r>
            <a:r>
              <a:rPr lang="en-US" sz="1050" dirty="0">
                <a:solidFill>
                  <a:srgbClr val="000000"/>
                </a:solidFill>
                <a:highlight>
                  <a:srgbClr val="FFFFFF"/>
                </a:highlight>
                <a:latin typeface="Consolas" panose="020B0609020204030204" pitchFamily="49" charset="0"/>
              </a:rPr>
              <a:t>, Salary = 50000 };</a:t>
            </a:r>
          </a:p>
          <a:p>
            <a:pPr marL="0" indent="0">
              <a:buNone/>
            </a:pPr>
            <a:r>
              <a:rPr lang="en-US" sz="1050" dirty="0">
                <a:solidFill>
                  <a:srgbClr val="000000"/>
                </a:solidFill>
                <a:highlight>
                  <a:srgbClr val="FFFFFF"/>
                </a:highlight>
                <a:latin typeface="Consolas" panose="020B0609020204030204" pitchFamily="49" charset="0"/>
              </a:rPr>
              <a:t>            p[1]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{Name=</a:t>
            </a:r>
            <a:r>
              <a:rPr lang="en-US" sz="1050" dirty="0">
                <a:solidFill>
                  <a:srgbClr val="A31515"/>
                </a:solidFill>
                <a:highlight>
                  <a:srgbClr val="FFFFFF"/>
                </a:highlight>
                <a:latin typeface="Consolas" panose="020B0609020204030204" pitchFamily="49" charset="0"/>
              </a:rPr>
              <a:t>"</a:t>
            </a:r>
            <a:r>
              <a:rPr lang="en-US" sz="1050" dirty="0" err="1">
                <a:solidFill>
                  <a:srgbClr val="A31515"/>
                </a:solidFill>
                <a:highlight>
                  <a:srgbClr val="FFFFFF"/>
                </a:highlight>
                <a:latin typeface="Consolas" panose="020B0609020204030204" pitchFamily="49" charset="0"/>
              </a:rPr>
              <a:t>Anita"</a:t>
            </a:r>
            <a:r>
              <a:rPr lang="en-US" sz="1050" dirty="0" err="1">
                <a:solidFill>
                  <a:srgbClr val="000000"/>
                </a:solidFill>
                <a:highlight>
                  <a:srgbClr val="FFFFFF"/>
                </a:highlight>
                <a:latin typeface="Consolas" panose="020B0609020204030204" pitchFamily="49" charset="0"/>
              </a:rPr>
              <a:t>,Salary</a:t>
            </a:r>
            <a:r>
              <a:rPr lang="en-US" sz="1050" dirty="0">
                <a:solidFill>
                  <a:srgbClr val="000000"/>
                </a:solidFill>
                <a:highlight>
                  <a:srgbClr val="FFFFFF"/>
                </a:highlight>
                <a:latin typeface="Consolas" panose="020B0609020204030204" pitchFamily="49" charset="0"/>
              </a:rPr>
              <a:t> =80000 };</a:t>
            </a:r>
          </a:p>
          <a:p>
            <a:pPr marL="0" indent="0">
              <a:buNone/>
            </a:pPr>
            <a:r>
              <a:rPr lang="en-US" sz="1050" dirty="0">
                <a:solidFill>
                  <a:srgbClr val="000000"/>
                </a:solidFill>
                <a:highlight>
                  <a:srgbClr val="FFFFFF"/>
                </a:highlight>
                <a:latin typeface="Consolas" panose="020B0609020204030204" pitchFamily="49" charset="0"/>
              </a:rPr>
              <a:t>            p[2]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{Name=</a:t>
            </a:r>
            <a:r>
              <a:rPr lang="en-US" sz="1050" dirty="0">
                <a:solidFill>
                  <a:srgbClr val="A31515"/>
                </a:solidFill>
                <a:highlight>
                  <a:srgbClr val="FFFFFF"/>
                </a:highlight>
                <a:latin typeface="Consolas" panose="020B0609020204030204" pitchFamily="49" charset="0"/>
              </a:rPr>
              <a:t>"</a:t>
            </a:r>
            <a:r>
              <a:rPr lang="en-US" sz="1050" dirty="0" err="1">
                <a:solidFill>
                  <a:srgbClr val="A31515"/>
                </a:solidFill>
                <a:highlight>
                  <a:srgbClr val="FFFFFF"/>
                </a:highlight>
                <a:latin typeface="Consolas" panose="020B0609020204030204" pitchFamily="49" charset="0"/>
              </a:rPr>
              <a:t>Mona"</a:t>
            </a:r>
            <a:r>
              <a:rPr lang="en-US" sz="1050" dirty="0" err="1">
                <a:solidFill>
                  <a:srgbClr val="000000"/>
                </a:solidFill>
                <a:highlight>
                  <a:srgbClr val="FFFFFF"/>
                </a:highlight>
                <a:latin typeface="Consolas" panose="020B0609020204030204" pitchFamily="49" charset="0"/>
              </a:rPr>
              <a:t>,Salary</a:t>
            </a:r>
            <a:r>
              <a:rPr lang="en-US" sz="1050" dirty="0">
                <a:solidFill>
                  <a:srgbClr val="000000"/>
                </a:solidFill>
                <a:highlight>
                  <a:srgbClr val="FFFFFF"/>
                </a:highlight>
                <a:latin typeface="Consolas" panose="020B0609020204030204" pitchFamily="49" charset="0"/>
              </a:rPr>
              <a:t> =30000 };</a:t>
            </a:r>
          </a:p>
          <a:p>
            <a:pPr marL="0" indent="0">
              <a:buNone/>
            </a:pPr>
            <a:r>
              <a:rPr lang="en-US" sz="1050" dirty="0">
                <a:solidFill>
                  <a:srgbClr val="000000"/>
                </a:solidFill>
                <a:highlight>
                  <a:srgbClr val="FFFFFF"/>
                </a:highlight>
                <a:latin typeface="Consolas" panose="020B0609020204030204" pitchFamily="49" charset="0"/>
              </a:rPr>
              <a:t>          p[3]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"Geeta"</a:t>
            </a:r>
            <a:r>
              <a:rPr lang="en-US" sz="1050" dirty="0">
                <a:solidFill>
                  <a:srgbClr val="000000"/>
                </a:solidFill>
                <a:highlight>
                  <a:srgbClr val="FFFFFF"/>
                </a:highlight>
                <a:latin typeface="Consolas" panose="020B0609020204030204" pitchFamily="49" charset="0"/>
              </a:rPr>
              <a:t>, Salary = 90000 };</a:t>
            </a:r>
          </a:p>
          <a:p>
            <a:pPr marL="0" indent="0">
              <a:buNone/>
            </a:pPr>
            <a:r>
              <a:rPr lang="en-US" sz="1050" dirty="0">
                <a:solidFill>
                  <a:srgbClr val="000000"/>
                </a:solidFill>
                <a:highlight>
                  <a:srgbClr val="FFFFFF"/>
                </a:highlight>
                <a:latin typeface="Consolas" panose="020B0609020204030204" pitchFamily="49" charset="0"/>
              </a:rPr>
              <a:t>          p[4]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 Name = </a:t>
            </a:r>
            <a:r>
              <a:rPr lang="en-US" sz="1050" dirty="0">
                <a:solidFill>
                  <a:srgbClr val="A31515"/>
                </a:solidFill>
                <a:highlight>
                  <a:srgbClr val="FFFFFF"/>
                </a:highlight>
                <a:latin typeface="Consolas" panose="020B0609020204030204" pitchFamily="49" charset="0"/>
              </a:rPr>
              <a:t>"Ravi"</a:t>
            </a:r>
            <a:r>
              <a:rPr lang="en-US" sz="1050" dirty="0">
                <a:solidFill>
                  <a:srgbClr val="000000"/>
                </a:solidFill>
                <a:highlight>
                  <a:srgbClr val="FFFFFF"/>
                </a:highlight>
                <a:latin typeface="Consolas" panose="020B0609020204030204" pitchFamily="49" charset="0"/>
              </a:rPr>
              <a:t>, Salary = 70000 };</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Array</a:t>
            </a:r>
            <a:r>
              <a:rPr lang="en-IN" sz="1050" dirty="0" err="1">
                <a:solidFill>
                  <a:srgbClr val="000000"/>
                </a:solidFill>
                <a:highlight>
                  <a:srgbClr val="FFFFFF"/>
                </a:highlight>
                <a:latin typeface="Consolas" panose="020B0609020204030204" pitchFamily="49" charset="0"/>
              </a:rPr>
              <a:t>.Sort</a:t>
            </a:r>
            <a:r>
              <a:rPr lang="en-IN" sz="1050" dirty="0">
                <a:solidFill>
                  <a:srgbClr val="000000"/>
                </a:solidFill>
                <a:highlight>
                  <a:srgbClr val="FFFFFF"/>
                </a:highlight>
                <a:latin typeface="Consolas" panose="020B0609020204030204" pitchFamily="49" charset="0"/>
              </a:rPr>
              <a:t>(p);</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e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p)</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.WriteLine</a:t>
            </a:r>
            <a:r>
              <a:rPr lang="en-IN" sz="1050" dirty="0">
                <a:solidFill>
                  <a:srgbClr val="000000"/>
                </a:solidFill>
                <a:highlight>
                  <a:srgbClr val="FFFFFF"/>
                </a:highlight>
                <a:latin typeface="Consolas" panose="020B0609020204030204" pitchFamily="49" charset="0"/>
              </a:rPr>
              <a:t>(</a:t>
            </a:r>
            <a:r>
              <a:rPr lang="en-IN" sz="1050" dirty="0">
                <a:solidFill>
                  <a:srgbClr val="A31515"/>
                </a:solidFill>
                <a:highlight>
                  <a:srgbClr val="FFFFFF"/>
                </a:highlight>
                <a:latin typeface="Consolas" panose="020B0609020204030204" pitchFamily="49" charset="0"/>
              </a:rPr>
              <a:t>"{0}    {1}"</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e.Salary</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e.Name</a:t>
            </a: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Console</a:t>
            </a:r>
            <a:r>
              <a:rPr lang="en-IN" sz="1050" dirty="0" err="1">
                <a:solidFill>
                  <a:srgbClr val="000000"/>
                </a:solidFill>
                <a:highlight>
                  <a:srgbClr val="FFFFFF"/>
                </a:highlight>
                <a:latin typeface="Consolas" panose="020B0609020204030204" pitchFamily="49" charset="0"/>
              </a:rPr>
              <a:t>.ReadKey</a:t>
            </a:r>
            <a:r>
              <a:rPr lang="en-IN" sz="1050" dirty="0">
                <a:solidFill>
                  <a:srgbClr val="000000"/>
                </a:solidFill>
                <a:highlight>
                  <a:srgbClr val="FFFFFF"/>
                </a:highlight>
                <a:latin typeface="Consolas" panose="020B0609020204030204" pitchFamily="49" charset="0"/>
              </a:rPr>
              <a:t>();</a:t>
            </a: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endParaRPr lang="en-IN" sz="1050" dirty="0">
              <a:solidFill>
                <a:srgbClr val="000000"/>
              </a:solidFill>
              <a:highlight>
                <a:srgbClr val="FFFFFF"/>
              </a:highlight>
              <a:latin typeface="Consolas" panose="020B0609020204030204" pitchFamily="49" charset="0"/>
            </a:endParaRPr>
          </a:p>
          <a:p>
            <a:pPr marL="0" indent="0">
              <a:buNone/>
            </a:pPr>
            <a:r>
              <a:rPr lang="en-IN" sz="1050" dirty="0">
                <a:solidFill>
                  <a:srgbClr val="000000"/>
                </a:solidFill>
                <a:highlight>
                  <a:srgbClr val="FFFFFF"/>
                </a:highlight>
                <a:latin typeface="Consolas" panose="020B0609020204030204" pitchFamily="49" charset="0"/>
              </a:rPr>
              <a:t>    }</a:t>
            </a:r>
          </a:p>
          <a:p>
            <a:pPr marL="0" indent="0">
              <a:buNone/>
            </a:pPr>
            <a:r>
              <a:rPr lang="en-IN" sz="1050" dirty="0">
                <a:solidFill>
                  <a:srgbClr val="000000"/>
                </a:solidFill>
                <a:highlight>
                  <a:srgbClr val="FFFFFF"/>
                </a:highlight>
                <a:latin typeface="Consolas" panose="020B0609020204030204" pitchFamily="49" charset="0"/>
              </a:rPr>
              <a:t>}</a:t>
            </a:r>
          </a:p>
          <a:p>
            <a:pPr marL="0" indent="0">
              <a:buNone/>
            </a:pPr>
            <a:endParaRPr lang="en-IN" sz="1050" dirty="0"/>
          </a:p>
        </p:txBody>
      </p:sp>
      <p:sp>
        <p:nvSpPr>
          <p:cNvPr id="4" name="TextBox 3">
            <a:extLst>
              <a:ext uri="{FF2B5EF4-FFF2-40B4-BE49-F238E27FC236}">
                <a16:creationId xmlns:a16="http://schemas.microsoft.com/office/drawing/2014/main" id="{E012CED6-8816-4F5D-84FC-8183687CDFBA}"/>
              </a:ext>
            </a:extLst>
          </p:cNvPr>
          <p:cNvSpPr txBox="1"/>
          <p:nvPr/>
        </p:nvSpPr>
        <p:spPr>
          <a:xfrm>
            <a:off x="5036820" y="522684"/>
            <a:ext cx="6236970" cy="6370975"/>
          </a:xfrm>
          <a:prstGeom prst="rect">
            <a:avLst/>
          </a:prstGeom>
          <a:noFill/>
        </p:spPr>
        <p:txBody>
          <a:bodyPr wrap="square" rtlCol="0">
            <a:spAutoFit/>
          </a:bodyPr>
          <a:lstStyle/>
          <a:p>
            <a:r>
              <a:rPr lang="en-IN" sz="90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employee</a:t>
            </a:r>
            <a:r>
              <a:rPr lang="en-IN" sz="1050" dirty="0" err="1">
                <a:solidFill>
                  <a:srgbClr val="000000"/>
                </a:solidFill>
                <a:highlight>
                  <a:srgbClr val="FFFFFF"/>
                </a:highlight>
                <a:latin typeface="Consolas" panose="020B0609020204030204" pitchFamily="49" charset="0"/>
              </a:rPr>
              <a:t>:</a:t>
            </a:r>
            <a:r>
              <a:rPr lang="en-IN" sz="1050" dirty="0" err="1">
                <a:solidFill>
                  <a:srgbClr val="2B91AF"/>
                </a:solidFill>
                <a:highlight>
                  <a:srgbClr val="FFFFFF"/>
                </a:highlight>
                <a:latin typeface="Consolas" panose="020B0609020204030204" pitchFamily="49" charset="0"/>
              </a:rPr>
              <a:t>IComparable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Name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float</a:t>
            </a:r>
            <a:r>
              <a:rPr lang="en-US" sz="1050" dirty="0">
                <a:solidFill>
                  <a:srgbClr val="000000"/>
                </a:solidFill>
                <a:highlight>
                  <a:srgbClr val="FFFFFF"/>
                </a:highlight>
                <a:latin typeface="Consolas" panose="020B0609020204030204" pitchFamily="49" charset="0"/>
              </a:rPr>
              <a:t> Salary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int</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CompareTo</a:t>
            </a:r>
            <a:r>
              <a:rPr lang="en-IN" sz="1050" dirty="0">
                <a:solidFill>
                  <a:srgbClr val="000000"/>
                </a:solidFill>
                <a:highlight>
                  <a:srgbClr val="FFFFFF"/>
                </a:highlight>
                <a:latin typeface="Consolas" panose="020B0609020204030204" pitchFamily="49" charset="0"/>
              </a:rPr>
              <a:t>(</a:t>
            </a:r>
            <a:r>
              <a:rPr lang="en-IN" sz="1050" dirty="0">
                <a:solidFill>
                  <a:srgbClr val="0000FF"/>
                </a:solidFill>
                <a:highlight>
                  <a:srgbClr val="FFFFFF"/>
                </a:highlight>
                <a:latin typeface="Consolas" panose="020B0609020204030204" pitchFamily="49" charset="0"/>
              </a:rPr>
              <a:t>object</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obj</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 temp = obj </a:t>
            </a:r>
            <a:r>
              <a:rPr lang="en-US" sz="1050" dirty="0">
                <a:solidFill>
                  <a:srgbClr val="0000FF"/>
                </a:solidFill>
                <a:highlight>
                  <a:srgbClr val="FFFFFF"/>
                </a:highlight>
                <a:latin typeface="Consolas" panose="020B0609020204030204" pitchFamily="49" charset="0"/>
              </a:rPr>
              <a:t>as</a:t>
            </a:r>
            <a:r>
              <a:rPr lang="en-US" sz="1050" dirty="0">
                <a:solidFill>
                  <a:srgbClr val="000000"/>
                </a:solidFill>
                <a:highlight>
                  <a:srgbClr val="FFFFFF"/>
                </a:highlight>
                <a:latin typeface="Consolas" panose="020B0609020204030204" pitchFamily="49" charset="0"/>
              </a:rPr>
              <a:t> </a:t>
            </a:r>
            <a:r>
              <a:rPr lang="en-US" sz="1050" dirty="0">
                <a:solidFill>
                  <a:srgbClr val="2B91AF"/>
                </a:solidFill>
                <a:highlight>
                  <a:srgbClr val="FFFFFF"/>
                </a:highlight>
                <a:latin typeface="Consolas" panose="020B0609020204030204" pitchFamily="49" charset="0"/>
              </a:rPr>
              <a:t>employee</a:t>
            </a:r>
            <a:r>
              <a:rPr lang="en-US"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if</a:t>
            </a:r>
            <a:r>
              <a:rPr lang="en-IN" sz="1050" dirty="0">
                <a:solidFill>
                  <a:srgbClr val="000000"/>
                </a:solidFill>
                <a:highlight>
                  <a:srgbClr val="FFFFFF"/>
                </a:highlight>
                <a:latin typeface="Consolas" panose="020B0609020204030204" pitchFamily="49" charset="0"/>
              </a:rPr>
              <a:t> (temp != </a:t>
            </a:r>
            <a:r>
              <a:rPr lang="en-IN" sz="1050" dirty="0">
                <a:solidFill>
                  <a:srgbClr val="0000FF"/>
                </a:solidFill>
                <a:highlight>
                  <a:srgbClr val="FFFFFF"/>
                </a:highlight>
                <a:latin typeface="Consolas" panose="020B0609020204030204" pitchFamily="49" charset="0"/>
              </a:rPr>
              <a:t>null</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//if (</a:t>
            </a:r>
            <a:r>
              <a:rPr lang="en-US" sz="1050" dirty="0" err="1">
                <a:solidFill>
                  <a:srgbClr val="008000"/>
                </a:solidFill>
                <a:highlight>
                  <a:srgbClr val="FFFFFF"/>
                </a:highlight>
                <a:latin typeface="Consolas" panose="020B0609020204030204" pitchFamily="49" charset="0"/>
              </a:rPr>
              <a:t>this.Salary</a:t>
            </a:r>
            <a:r>
              <a:rPr lang="en-US" sz="1050" dirty="0">
                <a:solidFill>
                  <a:srgbClr val="008000"/>
                </a:solidFill>
                <a:highlight>
                  <a:srgbClr val="FFFFFF"/>
                </a:highlight>
                <a:latin typeface="Consolas" panose="020B0609020204030204" pitchFamily="49" charset="0"/>
              </a:rPr>
              <a:t> &gt; </a:t>
            </a:r>
            <a:r>
              <a:rPr lang="en-US" sz="1050" dirty="0" err="1">
                <a:solidFill>
                  <a:srgbClr val="008000"/>
                </a:solidFill>
                <a:highlight>
                  <a:srgbClr val="FFFFFF"/>
                </a:highlight>
                <a:latin typeface="Consolas" panose="020B0609020204030204" pitchFamily="49" charset="0"/>
              </a:rPr>
              <a:t>temp.Salary</a:t>
            </a:r>
            <a:r>
              <a:rPr lang="en-US" sz="1050" dirty="0">
                <a:solidFill>
                  <a:srgbClr val="008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return 1;</a:t>
            </a:r>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//if (</a:t>
            </a:r>
            <a:r>
              <a:rPr lang="en-US" sz="1050" dirty="0" err="1">
                <a:solidFill>
                  <a:srgbClr val="008000"/>
                </a:solidFill>
                <a:highlight>
                  <a:srgbClr val="FFFFFF"/>
                </a:highlight>
                <a:latin typeface="Consolas" panose="020B0609020204030204" pitchFamily="49" charset="0"/>
              </a:rPr>
              <a:t>this.Salary</a:t>
            </a:r>
            <a:r>
              <a:rPr lang="en-US" sz="1050" dirty="0">
                <a:solidFill>
                  <a:srgbClr val="008000"/>
                </a:solidFill>
                <a:highlight>
                  <a:srgbClr val="FFFFFF"/>
                </a:highlight>
                <a:latin typeface="Consolas" panose="020B0609020204030204" pitchFamily="49" charset="0"/>
              </a:rPr>
              <a:t> &lt; </a:t>
            </a:r>
            <a:r>
              <a:rPr lang="en-US" sz="1050" dirty="0" err="1">
                <a:solidFill>
                  <a:srgbClr val="008000"/>
                </a:solidFill>
                <a:highlight>
                  <a:srgbClr val="FFFFFF"/>
                </a:highlight>
                <a:latin typeface="Consolas" panose="020B0609020204030204" pitchFamily="49" charset="0"/>
              </a:rPr>
              <a:t>temp.Salary</a:t>
            </a:r>
            <a:r>
              <a:rPr lang="en-US" sz="1050" dirty="0">
                <a:solidFill>
                  <a:srgbClr val="008000"/>
                </a:solidFill>
                <a:highlight>
                  <a:srgbClr val="FFFFFF"/>
                </a:highlight>
                <a:latin typeface="Consolas" panose="020B0609020204030204" pitchFamily="49" charset="0"/>
              </a:rPr>
              <a:t>)</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return -1;</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else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return 0;</a:t>
            </a:r>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return</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this</a:t>
            </a:r>
            <a:r>
              <a:rPr lang="en-US" sz="1050" dirty="0" err="1">
                <a:solidFill>
                  <a:srgbClr val="000000"/>
                </a:solidFill>
                <a:highlight>
                  <a:srgbClr val="FFFFFF"/>
                </a:highlight>
                <a:latin typeface="Consolas" panose="020B0609020204030204" pitchFamily="49" charset="0"/>
              </a:rPr>
              <a:t>.Salary.CompareTo</a:t>
            </a:r>
            <a:r>
              <a:rPr lang="en-US" sz="1050" dirty="0">
                <a:solidFill>
                  <a:srgbClr val="000000"/>
                </a:solidFill>
                <a:highlight>
                  <a:srgbClr val="FFFFFF"/>
                </a:highlight>
                <a:latin typeface="Consolas" panose="020B0609020204030204" pitchFamily="49" charset="0"/>
              </a:rPr>
              <a:t>(</a:t>
            </a:r>
            <a:r>
              <a:rPr lang="en-US" sz="1050" dirty="0" err="1">
                <a:solidFill>
                  <a:srgbClr val="000000"/>
                </a:solidFill>
                <a:highlight>
                  <a:srgbClr val="FFFFFF"/>
                </a:highlight>
                <a:latin typeface="Consolas" panose="020B0609020204030204" pitchFamily="49" charset="0"/>
              </a:rPr>
              <a:t>temp.Salary</a:t>
            </a:r>
            <a:r>
              <a:rPr lang="en-US"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else</a:t>
            </a:r>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throw</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ArgumentException</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"Parameter is not a employee!"</a:t>
            </a:r>
            <a:r>
              <a:rPr lang="en-US"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throw new </a:t>
            </a:r>
            <a:r>
              <a:rPr lang="en-IN" sz="1050" dirty="0" err="1">
                <a:solidFill>
                  <a:srgbClr val="008000"/>
                </a:solidFill>
                <a:highlight>
                  <a:srgbClr val="FFFFFF"/>
                </a:highlight>
                <a:latin typeface="Consolas" panose="020B0609020204030204" pitchFamily="49" charset="0"/>
              </a:rPr>
              <a:t>NotImplementedException</a:t>
            </a:r>
            <a:r>
              <a:rPr lang="en-IN" sz="1050" dirty="0">
                <a:solidFill>
                  <a:srgbClr val="008000"/>
                </a:solidFill>
                <a:highlight>
                  <a:srgbClr val="FFFFFF"/>
                </a:highlight>
                <a:latin typeface="Consolas" panose="020B0609020204030204" pitchFamily="49" charset="0"/>
              </a:rPr>
              <a:t>();</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900" dirty="0">
                <a:solidFill>
                  <a:srgbClr val="000000"/>
                </a:solidFill>
                <a:highlight>
                  <a:srgbClr val="FFFFFF"/>
                </a:highlight>
                <a:latin typeface="Consolas" panose="020B0609020204030204" pitchFamily="49" charset="0"/>
              </a:rPr>
              <a:t>        </a:t>
            </a:r>
            <a:r>
              <a:rPr lang="en-IN" sz="900" dirty="0">
                <a:solidFill>
                  <a:srgbClr val="008000"/>
                </a:solidFill>
                <a:highlight>
                  <a:srgbClr val="FFFFFF"/>
                </a:highlight>
                <a:latin typeface="Consolas" panose="020B0609020204030204" pitchFamily="49" charset="0"/>
              </a:rPr>
              <a:t>/*public int </a:t>
            </a:r>
            <a:r>
              <a:rPr lang="en-IN" sz="900" dirty="0" err="1">
                <a:solidFill>
                  <a:srgbClr val="008000"/>
                </a:solidFill>
                <a:highlight>
                  <a:srgbClr val="FFFFFF"/>
                </a:highlight>
                <a:latin typeface="Consolas" panose="020B0609020204030204" pitchFamily="49" charset="0"/>
              </a:rPr>
              <a:t>CompareTo</a:t>
            </a:r>
            <a:r>
              <a:rPr lang="en-IN" sz="900" dirty="0">
                <a:solidFill>
                  <a:srgbClr val="008000"/>
                </a:solidFill>
                <a:highlight>
                  <a:srgbClr val="FFFFFF"/>
                </a:highlight>
                <a:latin typeface="Consolas" panose="020B0609020204030204" pitchFamily="49" charset="0"/>
              </a:rPr>
              <a:t>(object </a:t>
            </a:r>
            <a:r>
              <a:rPr lang="en-IN" sz="900" dirty="0" err="1">
                <a:solidFill>
                  <a:srgbClr val="008000"/>
                </a:solidFill>
                <a:highlight>
                  <a:srgbClr val="FFFFFF"/>
                </a:highlight>
                <a:latin typeface="Consolas" panose="020B0609020204030204" pitchFamily="49" charset="0"/>
              </a:rPr>
              <a:t>obj</a:t>
            </a:r>
            <a:r>
              <a:rPr lang="en-IN" sz="900" dirty="0">
                <a:solidFill>
                  <a:srgbClr val="008000"/>
                </a:solidFill>
                <a:highlight>
                  <a:srgbClr val="FFFFFF"/>
                </a:highlight>
                <a:latin typeface="Consolas" panose="020B0609020204030204" pitchFamily="49" charset="0"/>
              </a:rPr>
              <a:t>)</a:t>
            </a:r>
            <a:endParaRPr lang="en-IN" sz="900" dirty="0">
              <a:solidFill>
                <a:srgbClr val="000000"/>
              </a:solidFill>
              <a:highlight>
                <a:srgbClr val="FFFFFF"/>
              </a:highlight>
              <a:latin typeface="Consolas" panose="020B0609020204030204" pitchFamily="49" charset="0"/>
            </a:endParaRPr>
          </a:p>
          <a:p>
            <a:r>
              <a:rPr lang="en-IN" sz="900" dirty="0">
                <a:solidFill>
                  <a:srgbClr val="008000"/>
                </a:solidFill>
                <a:highlight>
                  <a:srgbClr val="FFFFFF"/>
                </a:highlight>
                <a:latin typeface="Consolas" panose="020B0609020204030204" pitchFamily="49" charset="0"/>
              </a:rPr>
              <a:t>        { </a:t>
            </a:r>
            <a:endParaRPr lang="en-IN"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        employee temp = obj as employee;</a:t>
            </a:r>
            <a:endParaRPr lang="en-US" sz="900" dirty="0">
              <a:solidFill>
                <a:srgbClr val="000000"/>
              </a:solidFill>
              <a:highlight>
                <a:srgbClr val="FFFFFF"/>
              </a:highlight>
              <a:latin typeface="Consolas" panose="020B0609020204030204" pitchFamily="49" charset="0"/>
            </a:endParaRPr>
          </a:p>
          <a:p>
            <a:r>
              <a:rPr lang="en-IN" sz="900" dirty="0">
                <a:solidFill>
                  <a:srgbClr val="008000"/>
                </a:solidFill>
                <a:highlight>
                  <a:srgbClr val="FFFFFF"/>
                </a:highlight>
                <a:latin typeface="Consolas" panose="020B0609020204030204" pitchFamily="49" charset="0"/>
              </a:rPr>
              <a:t>            if (temp != null)</a:t>
            </a:r>
            <a:endParaRPr lang="en-IN" sz="900" dirty="0">
              <a:solidFill>
                <a:srgbClr val="000000"/>
              </a:solidFill>
              <a:highlight>
                <a:srgbClr val="FFFFFF"/>
              </a:highlight>
              <a:latin typeface="Consolas" panose="020B0609020204030204" pitchFamily="49" charset="0"/>
            </a:endParaRPr>
          </a:p>
          <a:p>
            <a:r>
              <a:rPr lang="en-IN" sz="900" dirty="0">
                <a:solidFill>
                  <a:srgbClr val="008000"/>
                </a:solidFill>
                <a:highlight>
                  <a:srgbClr val="FFFFFF"/>
                </a:highlight>
                <a:latin typeface="Consolas" panose="020B0609020204030204" pitchFamily="49" charset="0"/>
              </a:rPr>
              <a:t>            {</a:t>
            </a:r>
            <a:endParaRPr lang="en-IN"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                return </a:t>
            </a:r>
            <a:r>
              <a:rPr lang="en-US" sz="900" dirty="0" err="1">
                <a:solidFill>
                  <a:srgbClr val="008000"/>
                </a:solidFill>
                <a:highlight>
                  <a:srgbClr val="FFFFFF"/>
                </a:highlight>
                <a:latin typeface="Consolas" panose="020B0609020204030204" pitchFamily="49" charset="0"/>
              </a:rPr>
              <a:t>this.Name.CompareTo</a:t>
            </a:r>
            <a:r>
              <a:rPr lang="en-US" sz="900" dirty="0">
                <a:solidFill>
                  <a:srgbClr val="008000"/>
                </a:solidFill>
                <a:highlight>
                  <a:srgbClr val="FFFFFF"/>
                </a:highlight>
                <a:latin typeface="Consolas" panose="020B0609020204030204" pitchFamily="49" charset="0"/>
              </a:rPr>
              <a:t>(</a:t>
            </a:r>
            <a:r>
              <a:rPr lang="en-US" sz="900" dirty="0" err="1">
                <a:solidFill>
                  <a:srgbClr val="008000"/>
                </a:solidFill>
                <a:highlight>
                  <a:srgbClr val="FFFFFF"/>
                </a:highlight>
                <a:latin typeface="Consolas" panose="020B0609020204030204" pitchFamily="49" charset="0"/>
              </a:rPr>
              <a:t>temp.Name</a:t>
            </a:r>
            <a:r>
              <a:rPr lang="en-US" sz="900" dirty="0">
                <a:solidFill>
                  <a:srgbClr val="008000"/>
                </a:solidFill>
                <a:highlight>
                  <a:srgbClr val="FFFFFF"/>
                </a:highlight>
                <a:latin typeface="Consolas" panose="020B0609020204030204" pitchFamily="49" charset="0"/>
              </a:rPr>
              <a:t>);</a:t>
            </a:r>
            <a:endParaRPr lang="en-US" sz="900" dirty="0">
              <a:solidFill>
                <a:srgbClr val="000000"/>
              </a:solidFill>
              <a:highlight>
                <a:srgbClr val="FFFFFF"/>
              </a:highlight>
              <a:latin typeface="Consolas" panose="020B0609020204030204" pitchFamily="49" charset="0"/>
            </a:endParaRPr>
          </a:p>
          <a:p>
            <a:r>
              <a:rPr lang="en-IN" sz="900" dirty="0">
                <a:solidFill>
                  <a:srgbClr val="008000"/>
                </a:solidFill>
                <a:highlight>
                  <a:srgbClr val="FFFFFF"/>
                </a:highlight>
                <a:latin typeface="Consolas" panose="020B0609020204030204" pitchFamily="49" charset="0"/>
              </a:rPr>
              <a:t>            }</a:t>
            </a:r>
            <a:endParaRPr lang="en-IN" sz="900" dirty="0">
              <a:solidFill>
                <a:srgbClr val="000000"/>
              </a:solidFill>
              <a:highlight>
                <a:srgbClr val="FFFFFF"/>
              </a:highlight>
              <a:latin typeface="Consolas" panose="020B0609020204030204" pitchFamily="49" charset="0"/>
            </a:endParaRPr>
          </a:p>
          <a:p>
            <a:r>
              <a:rPr lang="en-IN" sz="900" dirty="0">
                <a:solidFill>
                  <a:srgbClr val="008000"/>
                </a:solidFill>
                <a:highlight>
                  <a:srgbClr val="FFFFFF"/>
                </a:highlight>
                <a:latin typeface="Consolas" panose="020B0609020204030204" pitchFamily="49" charset="0"/>
              </a:rPr>
              <a:t>            else</a:t>
            </a:r>
            <a:endParaRPr lang="en-IN" sz="900" dirty="0">
              <a:solidFill>
                <a:srgbClr val="000000"/>
              </a:solidFill>
              <a:highlight>
                <a:srgbClr val="FFFFFF"/>
              </a:highlight>
              <a:latin typeface="Consolas" panose="020B0609020204030204" pitchFamily="49" charset="0"/>
            </a:endParaRPr>
          </a:p>
          <a:p>
            <a:r>
              <a:rPr lang="en-US" sz="900" dirty="0">
                <a:solidFill>
                  <a:srgbClr val="008000"/>
                </a:solidFill>
                <a:highlight>
                  <a:srgbClr val="FFFFFF"/>
                </a:highlight>
                <a:latin typeface="Consolas" panose="020B0609020204030204" pitchFamily="49" charset="0"/>
              </a:rPr>
              <a:t>                throw new </a:t>
            </a:r>
            <a:r>
              <a:rPr lang="en-US" sz="900" dirty="0" err="1">
                <a:solidFill>
                  <a:srgbClr val="008000"/>
                </a:solidFill>
                <a:highlight>
                  <a:srgbClr val="FFFFFF"/>
                </a:highlight>
                <a:latin typeface="Consolas" panose="020B0609020204030204" pitchFamily="49" charset="0"/>
              </a:rPr>
              <a:t>ArgumentException</a:t>
            </a:r>
            <a:r>
              <a:rPr lang="en-US" sz="900" dirty="0">
                <a:solidFill>
                  <a:srgbClr val="008000"/>
                </a:solidFill>
                <a:highlight>
                  <a:srgbClr val="FFFFFF"/>
                </a:highlight>
                <a:latin typeface="Consolas" panose="020B0609020204030204" pitchFamily="49" charset="0"/>
              </a:rPr>
              <a:t>("Parameter is not a employee!");</a:t>
            </a:r>
            <a:r>
              <a:rPr lang="en-IN" sz="900" dirty="0">
                <a:solidFill>
                  <a:srgbClr val="008000"/>
                </a:solidFill>
                <a:highlight>
                  <a:srgbClr val="FFFFFF"/>
                </a:highlight>
                <a:latin typeface="Consolas" panose="020B0609020204030204" pitchFamily="49" charset="0"/>
              </a:rPr>
              <a:t>       </a:t>
            </a:r>
            <a:endParaRPr lang="en-IN" sz="900" dirty="0">
              <a:solidFill>
                <a:srgbClr val="000000"/>
              </a:solidFill>
              <a:highlight>
                <a:srgbClr val="FFFFFF"/>
              </a:highlight>
              <a:latin typeface="Consolas" panose="020B0609020204030204" pitchFamily="49" charset="0"/>
            </a:endParaRPr>
          </a:p>
          <a:p>
            <a:r>
              <a:rPr lang="en-IN" sz="900" dirty="0">
                <a:solidFill>
                  <a:srgbClr val="008000"/>
                </a:solidFill>
                <a:highlight>
                  <a:srgbClr val="FFFFFF"/>
                </a:highlight>
                <a:latin typeface="Consolas" panose="020B0609020204030204" pitchFamily="49" charset="0"/>
              </a:rPr>
              <a:t>        </a:t>
            </a:r>
            <a:endParaRPr lang="en-IN" sz="900" dirty="0">
              <a:solidFill>
                <a:srgbClr val="000000"/>
              </a:solidFill>
              <a:highlight>
                <a:srgbClr val="FFFFFF"/>
              </a:highlight>
              <a:latin typeface="Consolas" panose="020B0609020204030204" pitchFamily="49" charset="0"/>
            </a:endParaRPr>
          </a:p>
          <a:p>
            <a:r>
              <a:rPr lang="en-IN" sz="900" dirty="0">
                <a:solidFill>
                  <a:srgbClr val="008000"/>
                </a:solidFill>
                <a:highlight>
                  <a:srgbClr val="FFFFFF"/>
                </a:highlight>
                <a:latin typeface="Consolas" panose="020B0609020204030204" pitchFamily="49" charset="0"/>
              </a:rPr>
              <a:t>        }*/</a:t>
            </a:r>
          </a:p>
          <a:p>
            <a:endParaRPr lang="en-IN" sz="900" dirty="0">
              <a:solidFill>
                <a:srgbClr val="000000"/>
              </a:solidFill>
              <a:highlight>
                <a:srgbClr val="FFFFFF"/>
              </a:highlight>
              <a:latin typeface="Consolas" panose="020B0609020204030204" pitchFamily="49" charset="0"/>
            </a:endParaRPr>
          </a:p>
          <a:p>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    </a:t>
            </a:r>
          </a:p>
          <a:p>
            <a:r>
              <a:rPr lang="en-IN" sz="9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505719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9C0-A39F-4226-BDC7-EEAD169821CB}"/>
              </a:ext>
            </a:extLst>
          </p:cNvPr>
          <p:cNvSpPr>
            <a:spLocks noGrp="1"/>
          </p:cNvSpPr>
          <p:nvPr>
            <p:ph type="title"/>
          </p:nvPr>
        </p:nvSpPr>
        <p:spPr>
          <a:xfrm>
            <a:off x="1173480" y="1"/>
            <a:ext cx="10271760" cy="502920"/>
          </a:xfrm>
        </p:spPr>
        <p:txBody>
          <a:bodyPr>
            <a:noAutofit/>
          </a:bodyPr>
          <a:lstStyle/>
          <a:p>
            <a:r>
              <a:rPr lang="en-IN" sz="2400" dirty="0" err="1">
                <a:solidFill>
                  <a:srgbClr val="2B91AF"/>
                </a:solidFill>
                <a:highlight>
                  <a:srgbClr val="FFFFFF"/>
                </a:highlight>
                <a:latin typeface="Consolas" panose="020B0609020204030204" pitchFamily="49" charset="0"/>
              </a:rPr>
              <a:t>Ienumerable</a:t>
            </a:r>
            <a:r>
              <a:rPr lang="en-IN" sz="2400" dirty="0">
                <a:solidFill>
                  <a:srgbClr val="2B91AF"/>
                </a:solidFill>
                <a:highlight>
                  <a:srgbClr val="FFFFFF"/>
                </a:highlight>
                <a:latin typeface="Consolas" panose="020B0609020204030204" pitchFamily="49" charset="0"/>
              </a:rPr>
              <a:t>===</a:t>
            </a:r>
            <a:r>
              <a:rPr lang="en-IN" sz="2400" dirty="0">
                <a:solidFill>
                  <a:srgbClr val="0000FF"/>
                </a:solidFill>
                <a:highlight>
                  <a:srgbClr val="FFFFFF"/>
                </a:highlight>
                <a:latin typeface="Consolas" panose="020B0609020204030204" pitchFamily="49" charset="0"/>
              </a:rPr>
              <a:t> public</a:t>
            </a:r>
            <a:r>
              <a:rPr lang="en-IN" sz="2400" dirty="0">
                <a:solidFill>
                  <a:srgbClr val="000000"/>
                </a:solidFill>
                <a:highlight>
                  <a:srgbClr val="FFFFFF"/>
                </a:highlight>
                <a:latin typeface="Consolas" panose="020B0609020204030204" pitchFamily="49" charset="0"/>
              </a:rPr>
              <a:t> </a:t>
            </a:r>
            <a:r>
              <a:rPr lang="en-IN" sz="2400" dirty="0" err="1">
                <a:solidFill>
                  <a:srgbClr val="2B91AF"/>
                </a:solidFill>
                <a:highlight>
                  <a:srgbClr val="FFFFFF"/>
                </a:highlight>
                <a:latin typeface="Consolas" panose="020B0609020204030204" pitchFamily="49" charset="0"/>
              </a:rPr>
              <a:t>IEnumerator</a:t>
            </a:r>
            <a:r>
              <a:rPr lang="en-IN" sz="2400" dirty="0">
                <a:solidFill>
                  <a:srgbClr val="000000"/>
                </a:solidFill>
                <a:highlight>
                  <a:srgbClr val="FFFFFF"/>
                </a:highlight>
                <a:latin typeface="Consolas" panose="020B0609020204030204" pitchFamily="49" charset="0"/>
              </a:rPr>
              <a:t> </a:t>
            </a:r>
            <a:r>
              <a:rPr lang="en-IN" sz="2400" dirty="0" err="1">
                <a:solidFill>
                  <a:srgbClr val="000000"/>
                </a:solidFill>
                <a:highlight>
                  <a:srgbClr val="FFFFFF"/>
                </a:highlight>
                <a:latin typeface="Consolas" panose="020B0609020204030204" pitchFamily="49" charset="0"/>
              </a:rPr>
              <a:t>GetEnumerator</a:t>
            </a:r>
            <a:r>
              <a:rPr lang="en-IN" sz="2400" dirty="0">
                <a:solidFill>
                  <a:srgbClr val="000000"/>
                </a:solidFill>
                <a:highlight>
                  <a:srgbClr val="FFFFFF"/>
                </a:highlight>
                <a:latin typeface="Consolas" panose="020B0609020204030204" pitchFamily="49" charset="0"/>
              </a:rPr>
              <a:t>()</a:t>
            </a:r>
            <a:endParaRPr lang="en-IN" sz="2400" dirty="0"/>
          </a:p>
        </p:txBody>
      </p:sp>
      <p:sp>
        <p:nvSpPr>
          <p:cNvPr id="3" name="Content Placeholder 2">
            <a:extLst>
              <a:ext uri="{FF2B5EF4-FFF2-40B4-BE49-F238E27FC236}">
                <a16:creationId xmlns:a16="http://schemas.microsoft.com/office/drawing/2014/main" id="{60C3788E-778F-44FC-BE52-C56352FA3A0F}"/>
              </a:ext>
            </a:extLst>
          </p:cNvPr>
          <p:cNvSpPr>
            <a:spLocks noGrp="1"/>
          </p:cNvSpPr>
          <p:nvPr>
            <p:ph idx="1"/>
          </p:nvPr>
        </p:nvSpPr>
        <p:spPr>
          <a:xfrm>
            <a:off x="60960" y="446404"/>
            <a:ext cx="5628640" cy="6665596"/>
          </a:xfrm>
        </p:spPr>
        <p:txBody>
          <a:bodyPr>
            <a:noAutofit/>
          </a:bodyPr>
          <a:lstStyle/>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company</a:t>
            </a:r>
            <a:r>
              <a:rPr lang="en-IN" sz="1400" dirty="0">
                <a:solidFill>
                  <a:srgbClr val="000000"/>
                </a:solidFill>
                <a:highlight>
                  <a:srgbClr val="FFFFFF"/>
                </a:highlight>
                <a:latin typeface="Consolas" panose="020B0609020204030204" pitchFamily="49" charset="0"/>
              </a:rPr>
              <a:t> cp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company</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ep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cp)</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ep.Name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.ReadKey</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Manually work with </a:t>
            </a:r>
            <a:r>
              <a:rPr lang="en-IN" sz="1400" dirty="0" err="1">
                <a:solidFill>
                  <a:srgbClr val="008000"/>
                </a:solidFill>
                <a:highlight>
                  <a:srgbClr val="FFFFFF"/>
                </a:highlight>
                <a:latin typeface="Consolas" panose="020B0609020204030204" pitchFamily="49" charset="0"/>
              </a:rPr>
              <a:t>IEnumerator</a:t>
            </a:r>
            <a:r>
              <a:rPr lang="en-IN" sz="1400" dirty="0">
                <a:solidFill>
                  <a:srgbClr val="008000"/>
                </a:solidFill>
                <a:highlight>
                  <a:srgbClr val="FFFFFF"/>
                </a:highlight>
                <a:latin typeface="Consolas" panose="020B0609020204030204" pitchFamily="49" charset="0"/>
              </a:rPr>
              <a:t>.</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IEnumerator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i</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cp.GetEnumerator</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i.MoveNext</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emp =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i.Current</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"{0} is getting </a:t>
            </a:r>
            <a:r>
              <a:rPr lang="en-US" sz="1400" dirty="0" err="1">
                <a:solidFill>
                  <a:srgbClr val="A31515"/>
                </a:solidFill>
                <a:highlight>
                  <a:srgbClr val="FFFFFF"/>
                </a:highlight>
                <a:latin typeface="Consolas" panose="020B0609020204030204" pitchFamily="49" charset="0"/>
              </a:rPr>
              <a:t>sal</a:t>
            </a:r>
            <a:r>
              <a:rPr lang="en-US" sz="1400" dirty="0">
                <a:solidFill>
                  <a:srgbClr val="A31515"/>
                </a:solidFill>
                <a:highlight>
                  <a:srgbClr val="FFFFFF"/>
                </a:highlight>
                <a:latin typeface="Consolas" panose="020B0609020204030204" pitchFamily="49" charset="0"/>
              </a:rPr>
              <a:t> of  </a:t>
            </a:r>
            <a:r>
              <a:rPr lang="en-US" sz="1400" dirty="0" err="1">
                <a:solidFill>
                  <a:srgbClr val="A31515"/>
                </a:solidFill>
                <a:highlight>
                  <a:srgbClr val="FFFFFF"/>
                </a:highlight>
                <a:latin typeface="Consolas" panose="020B0609020204030204" pitchFamily="49" charset="0"/>
              </a:rPr>
              <a:t>rs</a:t>
            </a:r>
            <a:r>
              <a:rPr lang="en-US" sz="1400" dirty="0">
                <a:solidFill>
                  <a:srgbClr val="A31515"/>
                </a:solidFill>
                <a:highlight>
                  <a:srgbClr val="FFFFFF"/>
                </a:highlight>
                <a:latin typeface="Consolas" panose="020B0609020204030204" pitchFamily="49" charset="0"/>
              </a:rPr>
              <a:t>{1}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emp.Name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emp.Salary</a:t>
            </a:r>
            <a:r>
              <a:rPr lang="en-US"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US"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.ReadKey</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while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i.MoveNext</a:t>
            </a: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myemp</a:t>
            </a:r>
            <a:r>
              <a:rPr lang="en-US" sz="1400" dirty="0">
                <a:solidFill>
                  <a:srgbClr val="000000"/>
                </a:solidFill>
                <a:highlight>
                  <a:srgbClr val="FFFFFF"/>
                </a:highlight>
                <a:latin typeface="Consolas" panose="020B0609020204030204" pitchFamily="49" charset="0"/>
              </a:rPr>
              <a:t> =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i.Current</a:t>
            </a:r>
            <a:r>
              <a:rPr lang="en-US"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"{0}  </a:t>
            </a:r>
            <a:r>
              <a:rPr lang="en-IN" sz="1400" dirty="0" err="1">
                <a:solidFill>
                  <a:srgbClr val="A31515"/>
                </a:solidFill>
                <a:highlight>
                  <a:srgbClr val="FFFFFF"/>
                </a:highlight>
                <a:latin typeface="Consolas" panose="020B0609020204030204" pitchFamily="49" charset="0"/>
              </a:rPr>
              <a:t>sal</a:t>
            </a:r>
            <a:r>
              <a:rPr lang="en-IN" sz="1400" dirty="0">
                <a:solidFill>
                  <a:srgbClr val="A31515"/>
                </a:solidFill>
                <a:highlight>
                  <a:srgbClr val="FFFFFF"/>
                </a:highlight>
                <a:latin typeface="Consolas" panose="020B0609020204030204" pitchFamily="49" charset="0"/>
              </a:rPr>
              <a:t> {1}"</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myemp.Name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myemp.Salary</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.ReadLine</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93E4FD0F-D261-454C-AF19-8BF4C1A1CD4D}"/>
              </a:ext>
            </a:extLst>
          </p:cNvPr>
          <p:cNvSpPr txBox="1"/>
          <p:nvPr/>
        </p:nvSpPr>
        <p:spPr>
          <a:xfrm>
            <a:off x="5781040" y="762000"/>
            <a:ext cx="5664200" cy="1231106"/>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employee</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Salary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endParaRPr lang="en-IN" sz="1400" dirty="0"/>
          </a:p>
        </p:txBody>
      </p:sp>
      <p:sp>
        <p:nvSpPr>
          <p:cNvPr id="5" name="TextBox 4">
            <a:extLst>
              <a:ext uri="{FF2B5EF4-FFF2-40B4-BE49-F238E27FC236}">
                <a16:creationId xmlns:a16="http://schemas.microsoft.com/office/drawing/2014/main" id="{EFE88D55-6ABA-4EE2-B566-76487934EA7C}"/>
              </a:ext>
            </a:extLst>
          </p:cNvPr>
          <p:cNvSpPr txBox="1"/>
          <p:nvPr/>
        </p:nvSpPr>
        <p:spPr>
          <a:xfrm>
            <a:off x="5781040" y="1993106"/>
            <a:ext cx="6004560" cy="4616648"/>
          </a:xfrm>
          <a:prstGeom prst="rect">
            <a:avLst/>
          </a:prstGeom>
          <a:noFill/>
        </p:spPr>
        <p:txBody>
          <a:bodyPr wrap="square" rtlCol="0">
            <a:spAutoFit/>
          </a:bodyPr>
          <a:lstStyle/>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company</a:t>
            </a:r>
            <a:r>
              <a:rPr lang="en-IN" sz="1400" dirty="0" err="1">
                <a:solidFill>
                  <a:srgbClr val="000000"/>
                </a:solidFill>
                <a:highlight>
                  <a:srgbClr val="FFFFFF"/>
                </a:highlight>
                <a:latin typeface="Consolas" panose="020B0609020204030204" pitchFamily="49" charset="0"/>
              </a:rPr>
              <a:t>:</a:t>
            </a:r>
            <a:r>
              <a:rPr lang="en-IN" sz="1400" dirty="0" err="1">
                <a:solidFill>
                  <a:srgbClr val="2B91AF"/>
                </a:solidFill>
                <a:highlight>
                  <a:srgbClr val="FFFFFF"/>
                </a:highlight>
                <a:latin typeface="Consolas" panose="020B0609020204030204" pitchFamily="49" charset="0"/>
              </a:rPr>
              <a:t>IEnumerable</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e=</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[5];</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company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e[0]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 Name = </a:t>
            </a:r>
            <a:r>
              <a:rPr lang="en-US" sz="1400" dirty="0">
                <a:solidFill>
                  <a:srgbClr val="A31515"/>
                </a:solidFill>
                <a:highlight>
                  <a:srgbClr val="FFFFFF"/>
                </a:highlight>
                <a:latin typeface="Consolas" panose="020B0609020204030204" pitchFamily="49" charset="0"/>
              </a:rPr>
              <a:t>"Raj"</a:t>
            </a:r>
            <a:r>
              <a:rPr lang="en-US" sz="1400" dirty="0">
                <a:solidFill>
                  <a:srgbClr val="000000"/>
                </a:solidFill>
                <a:highlight>
                  <a:srgbClr val="FFFFFF"/>
                </a:highlight>
                <a:latin typeface="Consolas" panose="020B0609020204030204" pitchFamily="49" charset="0"/>
              </a:rPr>
              <a:t>, Salary = 50000 };</a:t>
            </a:r>
          </a:p>
          <a:p>
            <a:r>
              <a:rPr lang="en-US" sz="1400" dirty="0">
                <a:solidFill>
                  <a:srgbClr val="000000"/>
                </a:solidFill>
                <a:highlight>
                  <a:srgbClr val="FFFFFF"/>
                </a:highlight>
                <a:latin typeface="Consolas" panose="020B0609020204030204" pitchFamily="49" charset="0"/>
              </a:rPr>
              <a:t>  e[1]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 Name = </a:t>
            </a:r>
            <a:r>
              <a:rPr lang="en-US" sz="1400" dirty="0">
                <a:solidFill>
                  <a:srgbClr val="A31515"/>
                </a:solidFill>
                <a:highlight>
                  <a:srgbClr val="FFFFFF"/>
                </a:highlight>
                <a:latin typeface="Consolas" panose="020B0609020204030204" pitchFamily="49" charset="0"/>
              </a:rPr>
              <a:t>"Anita"</a:t>
            </a:r>
            <a:r>
              <a:rPr lang="en-US" sz="1400" dirty="0">
                <a:solidFill>
                  <a:srgbClr val="000000"/>
                </a:solidFill>
                <a:highlight>
                  <a:srgbClr val="FFFFFF"/>
                </a:highlight>
                <a:latin typeface="Consolas" panose="020B0609020204030204" pitchFamily="49" charset="0"/>
              </a:rPr>
              <a:t>, Salary = 80000 };</a:t>
            </a:r>
          </a:p>
          <a:p>
            <a:r>
              <a:rPr lang="en-US" sz="1400" dirty="0">
                <a:solidFill>
                  <a:srgbClr val="000000"/>
                </a:solidFill>
                <a:highlight>
                  <a:srgbClr val="FFFFFF"/>
                </a:highlight>
                <a:latin typeface="Consolas" panose="020B0609020204030204" pitchFamily="49" charset="0"/>
              </a:rPr>
              <a:t>   e[2]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 Name = </a:t>
            </a:r>
            <a:r>
              <a:rPr lang="en-US" sz="1400" dirty="0">
                <a:solidFill>
                  <a:srgbClr val="A31515"/>
                </a:solidFill>
                <a:highlight>
                  <a:srgbClr val="FFFFFF"/>
                </a:highlight>
                <a:latin typeface="Consolas" panose="020B0609020204030204" pitchFamily="49" charset="0"/>
              </a:rPr>
              <a:t>"Mona"</a:t>
            </a:r>
            <a:r>
              <a:rPr lang="en-US" sz="1400" dirty="0">
                <a:solidFill>
                  <a:srgbClr val="000000"/>
                </a:solidFill>
                <a:highlight>
                  <a:srgbClr val="FFFFFF"/>
                </a:highlight>
                <a:latin typeface="Consolas" panose="020B0609020204030204" pitchFamily="49" charset="0"/>
              </a:rPr>
              <a:t>, Salary = 30000 };</a:t>
            </a:r>
          </a:p>
          <a:p>
            <a:r>
              <a:rPr lang="en-US" sz="1400" dirty="0">
                <a:solidFill>
                  <a:srgbClr val="000000"/>
                </a:solidFill>
                <a:highlight>
                  <a:srgbClr val="FFFFFF"/>
                </a:highlight>
                <a:latin typeface="Consolas" panose="020B0609020204030204" pitchFamily="49" charset="0"/>
              </a:rPr>
              <a:t>  e[3]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 Name = </a:t>
            </a:r>
            <a:r>
              <a:rPr lang="en-US" sz="1400" dirty="0">
                <a:solidFill>
                  <a:srgbClr val="A31515"/>
                </a:solidFill>
                <a:highlight>
                  <a:srgbClr val="FFFFFF"/>
                </a:highlight>
                <a:latin typeface="Consolas" panose="020B0609020204030204" pitchFamily="49" charset="0"/>
              </a:rPr>
              <a:t>"Geeta"</a:t>
            </a:r>
            <a:r>
              <a:rPr lang="en-US" sz="1400" dirty="0">
                <a:solidFill>
                  <a:srgbClr val="000000"/>
                </a:solidFill>
                <a:highlight>
                  <a:srgbClr val="FFFFFF"/>
                </a:highlight>
                <a:latin typeface="Consolas" panose="020B0609020204030204" pitchFamily="49" charset="0"/>
              </a:rPr>
              <a:t>, Salary = 90000 };</a:t>
            </a:r>
          </a:p>
          <a:p>
            <a:r>
              <a:rPr lang="en-US" sz="1400" dirty="0">
                <a:solidFill>
                  <a:srgbClr val="000000"/>
                </a:solidFill>
                <a:highlight>
                  <a:srgbClr val="FFFFFF"/>
                </a:highlight>
                <a:latin typeface="Consolas" panose="020B0609020204030204" pitchFamily="49" charset="0"/>
              </a:rPr>
              <a:t>   e[4]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employee</a:t>
            </a:r>
            <a:r>
              <a:rPr lang="en-US" sz="1400" dirty="0">
                <a:solidFill>
                  <a:srgbClr val="000000"/>
                </a:solidFill>
                <a:highlight>
                  <a:srgbClr val="FFFFFF"/>
                </a:highlight>
                <a:latin typeface="Consolas" panose="020B0609020204030204" pitchFamily="49" charset="0"/>
              </a:rPr>
              <a:t>() { Name = </a:t>
            </a:r>
            <a:r>
              <a:rPr lang="en-US" sz="1400" dirty="0">
                <a:solidFill>
                  <a:srgbClr val="A31515"/>
                </a:solidFill>
                <a:highlight>
                  <a:srgbClr val="FFFFFF"/>
                </a:highlight>
                <a:latin typeface="Consolas" panose="020B0609020204030204" pitchFamily="49" charset="0"/>
              </a:rPr>
              <a:t>"Ravi"</a:t>
            </a:r>
            <a:r>
              <a:rPr lang="en-US" sz="1400" dirty="0">
                <a:solidFill>
                  <a:srgbClr val="000000"/>
                </a:solidFill>
                <a:highlight>
                  <a:srgbClr val="FFFFFF"/>
                </a:highlight>
                <a:latin typeface="Consolas" panose="020B0609020204030204" pitchFamily="49" charset="0"/>
              </a:rPr>
              <a:t>, Salary = 70000 };</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IEnumerator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GetEnumerator</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e.GetEnumerator</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//throw new </a:t>
            </a:r>
            <a:r>
              <a:rPr lang="en-IN" sz="1400" dirty="0" err="1">
                <a:solidFill>
                  <a:srgbClr val="008000"/>
                </a:solidFill>
                <a:highlight>
                  <a:srgbClr val="FFFFFF"/>
                </a:highlight>
                <a:latin typeface="Consolas" panose="020B0609020204030204" pitchFamily="49" charset="0"/>
              </a:rPr>
              <a:t>NotImplementedException</a:t>
            </a:r>
            <a:r>
              <a:rPr lang="en-IN" sz="1400" dirty="0">
                <a:solidFill>
                  <a:srgbClr val="008000"/>
                </a:solidFill>
                <a:highlight>
                  <a:srgbClr val="FFFFFF"/>
                </a:highlight>
                <a:latin typeface="Consolas" panose="020B0609020204030204" pitchFamily="49" charset="0"/>
              </a:rPr>
              <a:t>();</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endParaRPr lang="en-IN" dirty="0"/>
          </a:p>
        </p:txBody>
      </p:sp>
    </p:spTree>
    <p:extLst>
      <p:ext uri="{BB962C8B-B14F-4D97-AF65-F5344CB8AC3E}">
        <p14:creationId xmlns:p14="http://schemas.microsoft.com/office/powerpoint/2010/main" val="299981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FDA451-F84E-4827-8836-3D045CA2C854}"/>
              </a:ext>
            </a:extLst>
          </p:cNvPr>
          <p:cNvSpPr txBox="1"/>
          <p:nvPr/>
        </p:nvSpPr>
        <p:spPr>
          <a:xfrm>
            <a:off x="508000" y="1219200"/>
            <a:ext cx="589280" cy="369332"/>
          </a:xfrm>
          <a:prstGeom prst="rect">
            <a:avLst/>
          </a:prstGeom>
          <a:noFill/>
        </p:spPr>
        <p:txBody>
          <a:bodyPr wrap="square" rtlCol="0">
            <a:spAutoFit/>
          </a:bodyPr>
          <a:lstStyle/>
          <a:p>
            <a:r>
              <a:rPr lang="en-IN" dirty="0"/>
              <a:t>cp</a:t>
            </a:r>
          </a:p>
        </p:txBody>
      </p:sp>
      <p:sp>
        <p:nvSpPr>
          <p:cNvPr id="5" name="Rectangle 4">
            <a:extLst>
              <a:ext uri="{FF2B5EF4-FFF2-40B4-BE49-F238E27FC236}">
                <a16:creationId xmlns:a16="http://schemas.microsoft.com/office/drawing/2014/main" id="{3D823D69-8478-4B70-8D46-7E616B185D53}"/>
              </a:ext>
            </a:extLst>
          </p:cNvPr>
          <p:cNvSpPr/>
          <p:nvPr/>
        </p:nvSpPr>
        <p:spPr>
          <a:xfrm>
            <a:off x="508000" y="1727200"/>
            <a:ext cx="8534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8969002B-398E-45F3-B924-3A047EA830DC}"/>
              </a:ext>
            </a:extLst>
          </p:cNvPr>
          <p:cNvCxnSpPr>
            <a:stCxn id="5" idx="3"/>
          </p:cNvCxnSpPr>
          <p:nvPr/>
        </p:nvCxnSpPr>
        <p:spPr>
          <a:xfrm flipV="1">
            <a:off x="1361440" y="2052320"/>
            <a:ext cx="1178560" cy="5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755A800-E963-4211-9F08-33B924EFC62D}"/>
              </a:ext>
            </a:extLst>
          </p:cNvPr>
          <p:cNvSpPr/>
          <p:nvPr/>
        </p:nvSpPr>
        <p:spPr>
          <a:xfrm>
            <a:off x="2540000" y="1229360"/>
            <a:ext cx="1960880" cy="177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E5095E-5E08-4A6E-AED4-DCBA1072F9DC}"/>
              </a:ext>
            </a:extLst>
          </p:cNvPr>
          <p:cNvSpPr txBox="1"/>
          <p:nvPr/>
        </p:nvSpPr>
        <p:spPr>
          <a:xfrm>
            <a:off x="2377440" y="751840"/>
            <a:ext cx="1960880" cy="369332"/>
          </a:xfrm>
          <a:prstGeom prst="rect">
            <a:avLst/>
          </a:prstGeom>
          <a:noFill/>
        </p:spPr>
        <p:txBody>
          <a:bodyPr wrap="square" rtlCol="0">
            <a:spAutoFit/>
          </a:bodyPr>
          <a:lstStyle/>
          <a:p>
            <a:r>
              <a:rPr lang="en-IN" dirty="0"/>
              <a:t>New Company()</a:t>
            </a:r>
          </a:p>
        </p:txBody>
      </p:sp>
      <p:sp>
        <p:nvSpPr>
          <p:cNvPr id="10" name="TextBox 9">
            <a:extLst>
              <a:ext uri="{FF2B5EF4-FFF2-40B4-BE49-F238E27FC236}">
                <a16:creationId xmlns:a16="http://schemas.microsoft.com/office/drawing/2014/main" id="{5D69C827-6090-4C39-99ED-80D82E4C2461}"/>
              </a:ext>
            </a:extLst>
          </p:cNvPr>
          <p:cNvSpPr txBox="1"/>
          <p:nvPr/>
        </p:nvSpPr>
        <p:spPr>
          <a:xfrm>
            <a:off x="3393440" y="1588532"/>
            <a:ext cx="58928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e</a:t>
            </a:r>
          </a:p>
        </p:txBody>
      </p:sp>
      <p:cxnSp>
        <p:nvCxnSpPr>
          <p:cNvPr id="12" name="Straight Arrow Connector 11">
            <a:extLst>
              <a:ext uri="{FF2B5EF4-FFF2-40B4-BE49-F238E27FC236}">
                <a16:creationId xmlns:a16="http://schemas.microsoft.com/office/drawing/2014/main" id="{30AC6DEF-2511-4DE8-80B6-DD8BD4EA25BC}"/>
              </a:ext>
            </a:extLst>
          </p:cNvPr>
          <p:cNvCxnSpPr/>
          <p:nvPr/>
        </p:nvCxnSpPr>
        <p:spPr>
          <a:xfrm>
            <a:off x="3982720" y="1727200"/>
            <a:ext cx="1270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14" name="Table 14">
            <a:extLst>
              <a:ext uri="{FF2B5EF4-FFF2-40B4-BE49-F238E27FC236}">
                <a16:creationId xmlns:a16="http://schemas.microsoft.com/office/drawing/2014/main" id="{60790581-A090-411E-9192-CFF38BACAD81}"/>
              </a:ext>
            </a:extLst>
          </p:cNvPr>
          <p:cNvGraphicFramePr>
            <a:graphicFrameLocks noGrp="1"/>
          </p:cNvGraphicFramePr>
          <p:nvPr>
            <p:extLst>
              <p:ext uri="{D42A27DB-BD31-4B8C-83A1-F6EECF244321}">
                <p14:modId xmlns:p14="http://schemas.microsoft.com/office/powerpoint/2010/main" val="1729980092"/>
              </p:ext>
            </p:extLst>
          </p:nvPr>
        </p:nvGraphicFramePr>
        <p:xfrm>
          <a:off x="5252720" y="1556464"/>
          <a:ext cx="6278880" cy="433467"/>
        </p:xfrm>
        <a:graphic>
          <a:graphicData uri="http://schemas.openxmlformats.org/drawingml/2006/table">
            <a:tbl>
              <a:tblPr firstRow="1" bandRow="1">
                <a:tableStyleId>{5C22544A-7EE6-4342-B048-85BDC9FD1C3A}</a:tableStyleId>
              </a:tblPr>
              <a:tblGrid>
                <a:gridCol w="1255776">
                  <a:extLst>
                    <a:ext uri="{9D8B030D-6E8A-4147-A177-3AD203B41FA5}">
                      <a16:colId xmlns:a16="http://schemas.microsoft.com/office/drawing/2014/main" val="348307579"/>
                    </a:ext>
                  </a:extLst>
                </a:gridCol>
                <a:gridCol w="1255776">
                  <a:extLst>
                    <a:ext uri="{9D8B030D-6E8A-4147-A177-3AD203B41FA5}">
                      <a16:colId xmlns:a16="http://schemas.microsoft.com/office/drawing/2014/main" val="3643944955"/>
                    </a:ext>
                  </a:extLst>
                </a:gridCol>
                <a:gridCol w="1255776">
                  <a:extLst>
                    <a:ext uri="{9D8B030D-6E8A-4147-A177-3AD203B41FA5}">
                      <a16:colId xmlns:a16="http://schemas.microsoft.com/office/drawing/2014/main" val="4014664719"/>
                    </a:ext>
                  </a:extLst>
                </a:gridCol>
                <a:gridCol w="1255776">
                  <a:extLst>
                    <a:ext uri="{9D8B030D-6E8A-4147-A177-3AD203B41FA5}">
                      <a16:colId xmlns:a16="http://schemas.microsoft.com/office/drawing/2014/main" val="488895860"/>
                    </a:ext>
                  </a:extLst>
                </a:gridCol>
                <a:gridCol w="1255776">
                  <a:extLst>
                    <a:ext uri="{9D8B030D-6E8A-4147-A177-3AD203B41FA5}">
                      <a16:colId xmlns:a16="http://schemas.microsoft.com/office/drawing/2014/main" val="2302314621"/>
                    </a:ext>
                  </a:extLst>
                </a:gridCol>
              </a:tblGrid>
              <a:tr h="433467">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extLst>
                  <a:ext uri="{0D108BD9-81ED-4DB2-BD59-A6C34878D82A}">
                    <a16:rowId xmlns:a16="http://schemas.microsoft.com/office/drawing/2014/main" val="741644261"/>
                  </a:ext>
                </a:extLst>
              </a:tr>
            </a:tbl>
          </a:graphicData>
        </a:graphic>
      </p:graphicFrame>
      <p:cxnSp>
        <p:nvCxnSpPr>
          <p:cNvPr id="15" name="Straight Arrow Connector 14">
            <a:extLst>
              <a:ext uri="{FF2B5EF4-FFF2-40B4-BE49-F238E27FC236}">
                <a16:creationId xmlns:a16="http://schemas.microsoft.com/office/drawing/2014/main" id="{37224154-7495-4E98-87A1-9B6534D2F781}"/>
              </a:ext>
            </a:extLst>
          </p:cNvPr>
          <p:cNvCxnSpPr>
            <a:cxnSpLocks/>
          </p:cNvCxnSpPr>
          <p:nvPr/>
        </p:nvCxnSpPr>
        <p:spPr>
          <a:xfrm>
            <a:off x="9489440" y="1918811"/>
            <a:ext cx="162560" cy="10174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D9E6DF6F-4BE6-4F54-824F-B0D83AE88EC5}"/>
              </a:ext>
            </a:extLst>
          </p:cNvPr>
          <p:cNvCxnSpPr>
            <a:cxnSpLocks/>
          </p:cNvCxnSpPr>
          <p:nvPr/>
        </p:nvCxnSpPr>
        <p:spPr>
          <a:xfrm>
            <a:off x="8253730" y="1862455"/>
            <a:ext cx="20320" cy="9783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EAC37E86-50E6-453E-9C23-055783E3AB48}"/>
              </a:ext>
            </a:extLst>
          </p:cNvPr>
          <p:cNvCxnSpPr>
            <a:cxnSpLocks/>
          </p:cNvCxnSpPr>
          <p:nvPr/>
        </p:nvCxnSpPr>
        <p:spPr>
          <a:xfrm>
            <a:off x="6921500" y="1918811"/>
            <a:ext cx="116840" cy="9220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47545FD1-F51A-4BF5-AAF8-B3D5405FA458}"/>
              </a:ext>
            </a:extLst>
          </p:cNvPr>
          <p:cNvCxnSpPr>
            <a:cxnSpLocks/>
          </p:cNvCxnSpPr>
          <p:nvPr/>
        </p:nvCxnSpPr>
        <p:spPr>
          <a:xfrm>
            <a:off x="5836920" y="1758791"/>
            <a:ext cx="106680" cy="1127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481D2B51-DD2A-4E14-A1E3-3F8ACBC2000F}"/>
              </a:ext>
            </a:extLst>
          </p:cNvPr>
          <p:cNvCxnSpPr>
            <a:cxnSpLocks/>
          </p:cNvCxnSpPr>
          <p:nvPr/>
        </p:nvCxnSpPr>
        <p:spPr>
          <a:xfrm>
            <a:off x="10617200" y="2033270"/>
            <a:ext cx="0" cy="9029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683587D9-1844-43E2-BBE7-26F00FBA7DED}"/>
              </a:ext>
            </a:extLst>
          </p:cNvPr>
          <p:cNvSpPr/>
          <p:nvPr/>
        </p:nvSpPr>
        <p:spPr>
          <a:xfrm>
            <a:off x="4681220" y="2840832"/>
            <a:ext cx="1960880" cy="66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highlight>
                  <a:srgbClr val="FFFFFF"/>
                </a:highlight>
                <a:latin typeface="Consolas" panose="020B0609020204030204" pitchFamily="49" charset="0"/>
              </a:rPr>
              <a:t>Name = </a:t>
            </a:r>
            <a:r>
              <a:rPr lang="en-US" sz="1200" dirty="0">
                <a:solidFill>
                  <a:srgbClr val="A31515"/>
                </a:solidFill>
                <a:highlight>
                  <a:srgbClr val="FFFFFF"/>
                </a:highlight>
                <a:latin typeface="Consolas" panose="020B0609020204030204" pitchFamily="49" charset="0"/>
              </a:rPr>
              <a:t>"Raj"</a:t>
            </a:r>
            <a:r>
              <a:rPr lang="en-US" sz="1200" dirty="0">
                <a:solidFill>
                  <a:srgbClr val="000000"/>
                </a:solidFill>
                <a:highlight>
                  <a:srgbClr val="FFFFFF"/>
                </a:highlight>
                <a:latin typeface="Consolas" panose="020B0609020204030204" pitchFamily="49" charset="0"/>
              </a:rPr>
              <a:t>, </a:t>
            </a:r>
          </a:p>
          <a:p>
            <a:pPr algn="ctr"/>
            <a:r>
              <a:rPr lang="en-US" sz="1200" dirty="0">
                <a:solidFill>
                  <a:srgbClr val="000000"/>
                </a:solidFill>
                <a:highlight>
                  <a:srgbClr val="FFFFFF"/>
                </a:highlight>
                <a:latin typeface="Consolas" panose="020B0609020204030204" pitchFamily="49" charset="0"/>
              </a:rPr>
              <a:t>Salary = 50000</a:t>
            </a:r>
            <a:endParaRPr lang="en-IN" sz="1200" dirty="0"/>
          </a:p>
        </p:txBody>
      </p:sp>
      <p:sp>
        <p:nvSpPr>
          <p:cNvPr id="31" name="Rectangle 30">
            <a:extLst>
              <a:ext uri="{FF2B5EF4-FFF2-40B4-BE49-F238E27FC236}">
                <a16:creationId xmlns:a16="http://schemas.microsoft.com/office/drawing/2014/main" id="{6107A1EC-B0FC-4E37-A8A8-D290BF3D02CA}"/>
              </a:ext>
            </a:extLst>
          </p:cNvPr>
          <p:cNvSpPr/>
          <p:nvPr/>
        </p:nvSpPr>
        <p:spPr>
          <a:xfrm>
            <a:off x="6455410" y="3649982"/>
            <a:ext cx="1798320" cy="92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00000"/>
                </a:solidFill>
                <a:highlight>
                  <a:srgbClr val="FFFFFF"/>
                </a:highlight>
                <a:latin typeface="Consolas" panose="020B0609020204030204" pitchFamily="49" charset="0"/>
              </a:rPr>
              <a:t>Name = </a:t>
            </a:r>
            <a:r>
              <a:rPr lang="en-US" sz="1800" dirty="0">
                <a:solidFill>
                  <a:srgbClr val="A31515"/>
                </a:solidFill>
                <a:highlight>
                  <a:srgbClr val="FFFFFF"/>
                </a:highlight>
                <a:latin typeface="Consolas" panose="020B0609020204030204" pitchFamily="49" charset="0"/>
              </a:rPr>
              <a:t>"Anita"</a:t>
            </a:r>
            <a:r>
              <a:rPr lang="en-US" sz="1800" dirty="0">
                <a:solidFill>
                  <a:srgbClr val="000000"/>
                </a:solidFill>
                <a:highlight>
                  <a:srgbClr val="FFFFFF"/>
                </a:highlight>
                <a:latin typeface="Consolas" panose="020B0609020204030204" pitchFamily="49" charset="0"/>
              </a:rPr>
              <a:t>, Salary = 80000</a:t>
            </a:r>
            <a:endParaRPr lang="en-IN" dirty="0"/>
          </a:p>
        </p:txBody>
      </p:sp>
      <p:sp>
        <p:nvSpPr>
          <p:cNvPr id="33" name="Rectangle 32">
            <a:extLst>
              <a:ext uri="{FF2B5EF4-FFF2-40B4-BE49-F238E27FC236}">
                <a16:creationId xmlns:a16="http://schemas.microsoft.com/office/drawing/2014/main" id="{8EED9DC6-D7B6-4445-B58B-8CD5A168CF7F}"/>
              </a:ext>
            </a:extLst>
          </p:cNvPr>
          <p:cNvSpPr/>
          <p:nvPr/>
        </p:nvSpPr>
        <p:spPr>
          <a:xfrm>
            <a:off x="8392160" y="3505200"/>
            <a:ext cx="1615440" cy="1017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00000"/>
                </a:solidFill>
                <a:highlight>
                  <a:srgbClr val="FFFFFF"/>
                </a:highlight>
                <a:latin typeface="Consolas" panose="020B0609020204030204" pitchFamily="49" charset="0"/>
              </a:rPr>
              <a:t>Name = </a:t>
            </a:r>
            <a:r>
              <a:rPr lang="en-US" sz="1800" dirty="0">
                <a:solidFill>
                  <a:srgbClr val="A31515"/>
                </a:solidFill>
                <a:highlight>
                  <a:srgbClr val="FFFFFF"/>
                </a:highlight>
                <a:latin typeface="Consolas" panose="020B0609020204030204" pitchFamily="49" charset="0"/>
              </a:rPr>
              <a:t>"Mona"</a:t>
            </a:r>
            <a:r>
              <a:rPr lang="en-US" sz="1800" dirty="0">
                <a:solidFill>
                  <a:srgbClr val="000000"/>
                </a:solidFill>
                <a:highlight>
                  <a:srgbClr val="FFFFFF"/>
                </a:highlight>
                <a:latin typeface="Consolas" panose="020B0609020204030204" pitchFamily="49" charset="0"/>
              </a:rPr>
              <a:t>, Salary = 30000</a:t>
            </a:r>
            <a:endParaRPr lang="en-IN" dirty="0"/>
          </a:p>
        </p:txBody>
      </p:sp>
    </p:spTree>
    <p:extLst>
      <p:ext uri="{BB962C8B-B14F-4D97-AF65-F5344CB8AC3E}">
        <p14:creationId xmlns:p14="http://schemas.microsoft.com/office/powerpoint/2010/main" val="347215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1DFE-E386-47DA-B878-C8448ABAFED9}"/>
              </a:ext>
            </a:extLst>
          </p:cNvPr>
          <p:cNvSpPr>
            <a:spLocks noGrp="1"/>
          </p:cNvSpPr>
          <p:nvPr>
            <p:ph type="title"/>
          </p:nvPr>
        </p:nvSpPr>
        <p:spPr/>
        <p:txBody>
          <a:bodyPr/>
          <a:lstStyle/>
          <a:p>
            <a:r>
              <a:rPr lang="en-IN" dirty="0"/>
              <a:t>Interface</a:t>
            </a:r>
          </a:p>
        </p:txBody>
      </p:sp>
      <p:sp>
        <p:nvSpPr>
          <p:cNvPr id="3" name="Content Placeholder 2">
            <a:extLst>
              <a:ext uri="{FF2B5EF4-FFF2-40B4-BE49-F238E27FC236}">
                <a16:creationId xmlns:a16="http://schemas.microsoft.com/office/drawing/2014/main" id="{5E77CF8E-6C13-41D4-AB10-F9F290A7A686}"/>
              </a:ext>
            </a:extLst>
          </p:cNvPr>
          <p:cNvSpPr>
            <a:spLocks noGrp="1"/>
          </p:cNvSpPr>
          <p:nvPr>
            <p:ph idx="1"/>
          </p:nvPr>
        </p:nvSpPr>
        <p:spPr>
          <a:xfrm>
            <a:off x="550606" y="1317523"/>
            <a:ext cx="10803194" cy="4859440"/>
          </a:xfrm>
        </p:spPr>
        <p:txBody>
          <a:bodyPr/>
          <a:lstStyle/>
          <a:p>
            <a:r>
              <a:rPr lang="en-IN" dirty="0"/>
              <a:t>It says I know what to do but I don’t know how to </a:t>
            </a:r>
            <a:r>
              <a:rPr lang="en-IN" dirty="0" err="1"/>
              <a:t>do.So</a:t>
            </a:r>
            <a:r>
              <a:rPr lang="en-IN" dirty="0"/>
              <a:t> it has only declaration of abstract method.</a:t>
            </a:r>
          </a:p>
          <a:p>
            <a:pPr marL="0" indent="0">
              <a:buNone/>
            </a:pPr>
            <a:r>
              <a:rPr lang="en-IN" dirty="0" err="1"/>
              <a:t>Eg.</a:t>
            </a:r>
            <a:r>
              <a:rPr lang="en-IN" dirty="0"/>
              <a:t> IMessage Interface may have method </a:t>
            </a:r>
            <a:r>
              <a:rPr lang="en-IN" dirty="0" err="1"/>
              <a:t>send_message</a:t>
            </a:r>
            <a:r>
              <a:rPr lang="en-IN" dirty="0"/>
              <a:t>. It knows that send message method  is required but how to send, it is not aware of.</a:t>
            </a:r>
          </a:p>
          <a:p>
            <a:pPr marL="0" indent="0">
              <a:buNone/>
            </a:pPr>
            <a:r>
              <a:rPr lang="en-IN" dirty="0"/>
              <a:t>Class SMS implement  IMessage and provide concrete method public void </a:t>
            </a:r>
            <a:r>
              <a:rPr lang="en-IN" dirty="0" err="1"/>
              <a:t>send_message</a:t>
            </a:r>
            <a:r>
              <a:rPr lang="en-IN" dirty="0"/>
              <a:t> and write code for send message through SMS</a:t>
            </a:r>
          </a:p>
          <a:p>
            <a:pPr marL="0" indent="0">
              <a:buNone/>
            </a:pPr>
            <a:r>
              <a:rPr lang="en-IN" dirty="0"/>
              <a:t>Class Email implement </a:t>
            </a:r>
            <a:r>
              <a:rPr lang="en-IN" dirty="0" err="1"/>
              <a:t>Imessage</a:t>
            </a:r>
            <a:r>
              <a:rPr lang="en-IN" dirty="0"/>
              <a:t> and provide concrete method public </a:t>
            </a:r>
            <a:r>
              <a:rPr lang="en-IN" dirty="0" err="1"/>
              <a:t>send_message</a:t>
            </a:r>
            <a:r>
              <a:rPr lang="en-IN" dirty="0"/>
              <a:t> and write code for send message through email.</a:t>
            </a:r>
          </a:p>
          <a:p>
            <a:r>
              <a:rPr lang="en-IN" dirty="0"/>
              <a:t>A class can implement multiple interface.</a:t>
            </a:r>
          </a:p>
        </p:txBody>
      </p:sp>
    </p:spTree>
    <p:extLst>
      <p:ext uri="{BB962C8B-B14F-4D97-AF65-F5344CB8AC3E}">
        <p14:creationId xmlns:p14="http://schemas.microsoft.com/office/powerpoint/2010/main" val="143044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5370-1BC6-4AFD-85EE-FDC9D42960A5}"/>
              </a:ext>
            </a:extLst>
          </p:cNvPr>
          <p:cNvSpPr>
            <a:spLocks noGrp="1"/>
          </p:cNvSpPr>
          <p:nvPr>
            <p:ph type="title"/>
          </p:nvPr>
        </p:nvSpPr>
        <p:spPr/>
        <p:txBody>
          <a:bodyPr>
            <a:normAutofit/>
          </a:bodyPr>
          <a:lstStyle/>
          <a:p>
            <a:r>
              <a:rPr lang="en-IN" dirty="0"/>
              <a:t>Interface</a:t>
            </a:r>
            <a:br>
              <a:rPr lang="en-IN" dirty="0"/>
            </a:br>
            <a:r>
              <a:rPr lang="en-US" sz="2200" dirty="0"/>
              <a:t>C# allows you to fully utilize the one interface, multiple methods” aspect of polymorphism. </a:t>
            </a:r>
            <a:endParaRPr lang="en-IN" dirty="0"/>
          </a:p>
        </p:txBody>
      </p:sp>
      <p:sp>
        <p:nvSpPr>
          <p:cNvPr id="3" name="Content Placeholder 2">
            <a:extLst>
              <a:ext uri="{FF2B5EF4-FFF2-40B4-BE49-F238E27FC236}">
                <a16:creationId xmlns:a16="http://schemas.microsoft.com/office/drawing/2014/main" id="{BE4B505D-9AB4-4DE3-B297-C4468C943DFD}"/>
              </a:ext>
            </a:extLst>
          </p:cNvPr>
          <p:cNvSpPr>
            <a:spLocks noGrp="1"/>
          </p:cNvSpPr>
          <p:nvPr>
            <p:ph idx="1"/>
          </p:nvPr>
        </p:nvSpPr>
        <p:spPr>
          <a:xfrm>
            <a:off x="612058" y="1690688"/>
            <a:ext cx="10515600" cy="4351338"/>
          </a:xfrm>
        </p:spPr>
        <p:txBody>
          <a:bodyPr/>
          <a:lstStyle/>
          <a:p>
            <a:pPr marL="0" indent="0">
              <a:buNone/>
            </a:pPr>
            <a:r>
              <a:rPr lang="en-IN" sz="1800" dirty="0">
                <a:effectLst/>
                <a:latin typeface="Times New Roman" panose="02020603050405020304" pitchFamily="18" charset="0"/>
                <a:ea typeface="Times New Roman" panose="02020603050405020304" pitchFamily="18" charset="0"/>
              </a:rPr>
              <a:t>An interface has the following properties: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An interface is like an abstract base class. Any class or struct that implements the interface must implement all its members.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An interface can't be instantiated directly. Its members are implemented by any class or struct that implements the interface.</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Interfaces can contain events, methods and properties.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Interfaces contain no implementation of methods.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 class or struct can implement multiple interfaces. A class can inherit a base class and also implement one or more interfaces.</a:t>
            </a:r>
          </a:p>
          <a:p>
            <a:endParaRPr lang="en-IN" dirty="0"/>
          </a:p>
        </p:txBody>
      </p:sp>
    </p:spTree>
    <p:extLst>
      <p:ext uri="{BB962C8B-B14F-4D97-AF65-F5344CB8AC3E}">
        <p14:creationId xmlns:p14="http://schemas.microsoft.com/office/powerpoint/2010/main" val="2082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A6CC1-71FE-41EA-AEE4-B19DAD39B2CB}"/>
              </a:ext>
            </a:extLst>
          </p:cNvPr>
          <p:cNvSpPr>
            <a:spLocks noGrp="1"/>
          </p:cNvSpPr>
          <p:nvPr>
            <p:ph idx="1"/>
          </p:nvPr>
        </p:nvSpPr>
        <p:spPr>
          <a:xfrm>
            <a:off x="865238" y="904568"/>
            <a:ext cx="10488561" cy="5272395"/>
          </a:xfrm>
        </p:spPr>
        <p:txBody>
          <a:bodyPr>
            <a:norm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implement an interface member, the corresponding member of the implementing class must be public, non-static, and have the same name and signature as the interface member</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Interfaces declared directly within a namespace can be declared as public or internal and, just like classes and structs, interfaces default to internal access.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Interface members are always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public </a:t>
            </a:r>
            <a:r>
              <a:rPr lang="en-IN" sz="1800" dirty="0">
                <a:effectLst/>
                <a:latin typeface="Calibri" panose="020F0502020204030204" pitchFamily="34" charset="0"/>
                <a:ea typeface="Calibri" panose="020F0502020204030204" pitchFamily="34" charset="0"/>
                <a:cs typeface="Times New Roman" panose="02020603050405020304" pitchFamily="18" charset="0"/>
              </a:rPr>
              <a:t>because the purpose of an interface is to enable other types to access a class or struct.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No access modifiers can be applied to interface members.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900" dirty="0">
                <a:latin typeface="Garamond" panose="02020404030301010803" pitchFamily="18" charset="0"/>
              </a:rPr>
              <a:t>Lets see example </a:t>
            </a:r>
          </a:p>
          <a:p>
            <a:r>
              <a:rPr lang="en-US" sz="1900" dirty="0">
                <a:latin typeface="Garamond" panose="02020404030301010803" pitchFamily="18" charset="0"/>
              </a:rPr>
              <a:t> Interface </a:t>
            </a:r>
            <a:r>
              <a:rPr lang="en-US" sz="1900" dirty="0" err="1">
                <a:latin typeface="Garamond" panose="02020404030301010803" pitchFamily="18" charset="0"/>
              </a:rPr>
              <a:t>Imessageservice</a:t>
            </a:r>
            <a:r>
              <a:rPr lang="en-US" sz="1900" dirty="0">
                <a:latin typeface="Garamond" panose="02020404030301010803" pitchFamily="18" charset="0"/>
              </a:rPr>
              <a:t> has method </a:t>
            </a:r>
            <a:r>
              <a:rPr lang="en-US" sz="1900" dirty="0" err="1">
                <a:latin typeface="Garamond" panose="02020404030301010803" pitchFamily="18" charset="0"/>
              </a:rPr>
              <a:t>sendmessage</a:t>
            </a:r>
            <a:r>
              <a:rPr lang="en-US" sz="1900" dirty="0">
                <a:latin typeface="Garamond" panose="02020404030301010803" pitchFamily="18" charset="0"/>
              </a:rPr>
              <a:t> but it does not know how to send. Class implementing this interface will decide how to perform task. Class Email can implement interface and give body to </a:t>
            </a:r>
            <a:r>
              <a:rPr lang="en-US" sz="1900" dirty="0" err="1">
                <a:latin typeface="Garamond" panose="02020404030301010803" pitchFamily="18" charset="0"/>
              </a:rPr>
              <a:t>sendmessage</a:t>
            </a:r>
            <a:r>
              <a:rPr lang="en-US" sz="1900" dirty="0">
                <a:latin typeface="Garamond" panose="02020404030301010803" pitchFamily="18" charset="0"/>
              </a:rPr>
              <a:t> method of interface and will send message through Email. Same way class </a:t>
            </a:r>
            <a:r>
              <a:rPr lang="en-US" sz="1900" dirty="0" err="1">
                <a:latin typeface="Garamond" panose="02020404030301010803" pitchFamily="18" charset="0"/>
              </a:rPr>
              <a:t>Sms</a:t>
            </a:r>
            <a:r>
              <a:rPr lang="en-US" sz="1900" dirty="0">
                <a:latin typeface="Garamond" panose="02020404030301010803" pitchFamily="18" charset="0"/>
              </a:rPr>
              <a:t> can implement interface and give body to </a:t>
            </a:r>
            <a:r>
              <a:rPr lang="en-US" sz="1900" dirty="0" err="1">
                <a:latin typeface="Garamond" panose="02020404030301010803" pitchFamily="18" charset="0"/>
              </a:rPr>
              <a:t>sendmessage</a:t>
            </a:r>
            <a:r>
              <a:rPr lang="en-US" sz="1900" dirty="0">
                <a:latin typeface="Garamond" panose="02020404030301010803" pitchFamily="18" charset="0"/>
              </a:rPr>
              <a:t> method of interface and will send message through SMS. Thus Interface Know What to do. But do not know How to do. Class implementing this interface will decide how to do.</a:t>
            </a:r>
            <a:endParaRPr lang="en-IN" sz="1900" dirty="0">
              <a:latin typeface="Garamond" panose="02020404030301010803" pitchFamily="18" charset="0"/>
            </a:endParaRPr>
          </a:p>
        </p:txBody>
      </p:sp>
    </p:spTree>
    <p:extLst>
      <p:ext uri="{BB962C8B-B14F-4D97-AF65-F5344CB8AC3E}">
        <p14:creationId xmlns:p14="http://schemas.microsoft.com/office/powerpoint/2010/main" val="84579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05248-D718-4587-B537-0B3BF481F5C6}"/>
              </a:ext>
            </a:extLst>
          </p:cNvPr>
          <p:cNvSpPr>
            <a:spLocks noGrp="1"/>
          </p:cNvSpPr>
          <p:nvPr>
            <p:ph idx="1"/>
          </p:nvPr>
        </p:nvSpPr>
        <p:spPr>
          <a:xfrm>
            <a:off x="6096000" y="147484"/>
            <a:ext cx="5260259" cy="6176963"/>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InterfaceDemo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{//default it is internal</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{//by default it is public</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SendMessage</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"Sending Email to {0}"</a:t>
            </a:r>
            <a:r>
              <a:rPr lang="en-US" sz="1200" dirty="0">
                <a:solidFill>
                  <a:srgbClr val="000000"/>
                </a:solidFill>
                <a:highlight>
                  <a:srgbClr val="FFFFFF"/>
                </a:highlight>
                <a:latin typeface="Consolas" panose="020B0609020204030204" pitchFamily="49" charset="0"/>
              </a:rPr>
              <a:t>,address);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"Sending </a:t>
            </a:r>
            <a:r>
              <a:rPr lang="en-US" sz="1200" dirty="0" err="1">
                <a:solidFill>
                  <a:srgbClr val="A31515"/>
                </a:solidFill>
                <a:highlight>
                  <a:srgbClr val="FFFFFF"/>
                </a:highlight>
                <a:latin typeface="Consolas" panose="020B0609020204030204" pitchFamily="49" charset="0"/>
              </a:rPr>
              <a:t>Sms</a:t>
            </a:r>
            <a:r>
              <a:rPr lang="en-US" sz="1200" dirty="0">
                <a:solidFill>
                  <a:srgbClr val="A31515"/>
                </a:solidFill>
                <a:highlight>
                  <a:srgbClr val="FFFFFF"/>
                </a:highlight>
                <a:latin typeface="Consolas" panose="020B0609020204030204" pitchFamily="49" charset="0"/>
              </a:rPr>
              <a:t> to {0}"</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sobj</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eobj</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sobj.SendMessage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Dac</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eobj.SendMessage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"DBDA"</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2B91AF"/>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ImessageService</a:t>
            </a:r>
            <a:r>
              <a:rPr lang="en-IN" sz="1200" dirty="0">
                <a:solidFill>
                  <a:srgbClr val="000000"/>
                </a:solidFill>
                <a:highlight>
                  <a:srgbClr val="FFFFFF"/>
                </a:highlight>
                <a:latin typeface="Consolas" panose="020B0609020204030204" pitchFamily="49" charset="0"/>
              </a:rPr>
              <a:t> s1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s1.SendMessage(</a:t>
            </a:r>
            <a:r>
              <a:rPr lang="en-IN" sz="1200" dirty="0">
                <a:solidFill>
                  <a:srgbClr val="A31515"/>
                </a:solidFill>
                <a:highlight>
                  <a:srgbClr val="FFFFFF"/>
                </a:highlight>
                <a:latin typeface="Consolas" panose="020B0609020204030204" pitchFamily="49" charset="0"/>
              </a:rPr>
              <a:t>"Vita"</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1DF3B089-0C86-4160-881E-077FAE6B70FF}"/>
              </a:ext>
            </a:extLst>
          </p:cNvPr>
          <p:cNvSpPr txBox="1"/>
          <p:nvPr/>
        </p:nvSpPr>
        <p:spPr>
          <a:xfrm>
            <a:off x="432619" y="973394"/>
            <a:ext cx="5024284" cy="1477328"/>
          </a:xfrm>
          <a:prstGeom prst="rect">
            <a:avLst/>
          </a:prstGeom>
          <a:noFill/>
        </p:spPr>
        <p:txBody>
          <a:bodyPr wrap="square" rtlCol="0">
            <a:spAutoFit/>
          </a:bodyPr>
          <a:lstStyle/>
          <a:p>
            <a:r>
              <a:rPr lang="en-IN" dirty="0"/>
              <a:t>Can we use interface reference to point to  object of a class which has implemented interface?</a:t>
            </a:r>
          </a:p>
          <a:p>
            <a:r>
              <a:rPr lang="en-IN" dirty="0"/>
              <a:t>Yes. </a:t>
            </a:r>
          </a:p>
          <a:p>
            <a:r>
              <a:rPr lang="en-IN" dirty="0"/>
              <a:t>This is one more example of polymorphism.</a:t>
            </a:r>
          </a:p>
          <a:p>
            <a:r>
              <a:rPr lang="en-IN" dirty="0"/>
              <a:t> This will also resolves at runtime.</a:t>
            </a:r>
          </a:p>
        </p:txBody>
      </p:sp>
    </p:spTree>
    <p:extLst>
      <p:ext uri="{BB962C8B-B14F-4D97-AF65-F5344CB8AC3E}">
        <p14:creationId xmlns:p14="http://schemas.microsoft.com/office/powerpoint/2010/main" val="322613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59F12-927E-433B-88A3-199920CCB009}"/>
              </a:ext>
            </a:extLst>
          </p:cNvPr>
          <p:cNvSpPr>
            <a:spLocks noGrp="1"/>
          </p:cNvSpPr>
          <p:nvPr>
            <p:ph idx="1"/>
          </p:nvPr>
        </p:nvSpPr>
        <p:spPr>
          <a:xfrm>
            <a:off x="5496231" y="137651"/>
            <a:ext cx="6538453" cy="6213987"/>
          </a:xfrm>
        </p:spPr>
        <p:txBody>
          <a:bodyPr>
            <a:normAutofit fontScale="92500" lnSpcReduction="10000"/>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InterfaceDemo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SendMessage</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"Sending Email to {0}"</a:t>
            </a:r>
            <a:r>
              <a:rPr lang="en-US" sz="1200" dirty="0">
                <a:solidFill>
                  <a:srgbClr val="000000"/>
                </a:solidFill>
                <a:highlight>
                  <a:srgbClr val="FFFFFF"/>
                </a:highlight>
                <a:latin typeface="Consolas" panose="020B0609020204030204" pitchFamily="49" charset="0"/>
              </a:rPr>
              <a:t>,address);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"Sending </a:t>
            </a:r>
            <a:r>
              <a:rPr lang="en-US" sz="1200" dirty="0" err="1">
                <a:solidFill>
                  <a:srgbClr val="A31515"/>
                </a:solidFill>
                <a:highlight>
                  <a:srgbClr val="FFFFFF"/>
                </a:highlight>
                <a:latin typeface="Consolas" panose="020B0609020204030204" pitchFamily="49" charset="0"/>
              </a:rPr>
              <a:t>Sms</a:t>
            </a:r>
            <a:r>
              <a:rPr lang="en-US" sz="1200" dirty="0">
                <a:solidFill>
                  <a:srgbClr val="A31515"/>
                </a:solidFill>
                <a:highlight>
                  <a:srgbClr val="FFFFFF"/>
                </a:highlight>
                <a:latin typeface="Consolas" panose="020B0609020204030204" pitchFamily="49" charset="0"/>
              </a:rPr>
              <a:t> to {0}"</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Messageprovider</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Send(</a:t>
            </a:r>
            <a:r>
              <a:rPr lang="en-US" sz="1200" dirty="0" err="1">
                <a:solidFill>
                  <a:srgbClr val="2B91AF"/>
                </a:solidFill>
                <a:highlight>
                  <a:srgbClr val="FFFFFF"/>
                </a:highlight>
                <a:latin typeface="Consolas" panose="020B0609020204030204" pitchFamily="49" charset="0"/>
              </a:rPr>
              <a:t>ImessageService</a:t>
            </a:r>
            <a:r>
              <a:rPr lang="en-US" sz="1200" dirty="0">
                <a:solidFill>
                  <a:srgbClr val="000000"/>
                </a:solidFill>
                <a:highlight>
                  <a:srgbClr val="FFFFFF"/>
                </a:highlight>
                <a:latin typeface="Consolas" panose="020B0609020204030204" pitchFamily="49" charset="0"/>
              </a:rPr>
              <a:t> s,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s.SendMessage</a:t>
            </a:r>
            <a:r>
              <a:rPr lang="en-IN" sz="1200" dirty="0">
                <a:solidFill>
                  <a:srgbClr val="000000"/>
                </a:solidFill>
                <a:highlight>
                  <a:srgbClr val="FFFFFF"/>
                </a:highlight>
                <a:latin typeface="Consolas" panose="020B0609020204030204" pitchFamily="49" charset="0"/>
              </a:rPr>
              <a:t>(add);</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endParaRPr lang="en-IN" sz="1200" dirty="0"/>
          </a:p>
          <a:p>
            <a:endParaRPr lang="en-IN" sz="1200" dirty="0"/>
          </a:p>
        </p:txBody>
      </p:sp>
      <p:sp>
        <p:nvSpPr>
          <p:cNvPr id="5" name="TextBox 4">
            <a:extLst>
              <a:ext uri="{FF2B5EF4-FFF2-40B4-BE49-F238E27FC236}">
                <a16:creationId xmlns:a16="http://schemas.microsoft.com/office/drawing/2014/main" id="{A595A029-A54D-4CC5-BCD4-85692B56945A}"/>
              </a:ext>
            </a:extLst>
          </p:cNvPr>
          <p:cNvSpPr txBox="1"/>
          <p:nvPr/>
        </p:nvSpPr>
        <p:spPr>
          <a:xfrm>
            <a:off x="550606" y="943897"/>
            <a:ext cx="4434349" cy="249299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sobj</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eobj</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Messageprovider</a:t>
            </a:r>
            <a:r>
              <a:rPr lang="en-IN" sz="1200" dirty="0" err="1">
                <a:solidFill>
                  <a:srgbClr val="000000"/>
                </a:solidFill>
                <a:highlight>
                  <a:srgbClr val="FFFFFF"/>
                </a:highlight>
                <a:latin typeface="Consolas" panose="020B0609020204030204" pitchFamily="49" charset="0"/>
              </a:rPr>
              <a:t>.Send</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sobj</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"Vita"</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Messageprovider</a:t>
            </a:r>
            <a:r>
              <a:rPr lang="en-IN" sz="1200" dirty="0" err="1">
                <a:solidFill>
                  <a:srgbClr val="000000"/>
                </a:solidFill>
                <a:highlight>
                  <a:srgbClr val="FFFFFF"/>
                </a:highlight>
                <a:latin typeface="Consolas" panose="020B0609020204030204" pitchFamily="49" charset="0"/>
              </a:rPr>
              <a:t>.Send</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eobj</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"Vita"</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6" name="TextBox 5">
            <a:extLst>
              <a:ext uri="{FF2B5EF4-FFF2-40B4-BE49-F238E27FC236}">
                <a16:creationId xmlns:a16="http://schemas.microsoft.com/office/drawing/2014/main" id="{88A21AEA-A7A1-457C-A327-B4378C54684B}"/>
              </a:ext>
            </a:extLst>
          </p:cNvPr>
          <p:cNvSpPr txBox="1"/>
          <p:nvPr/>
        </p:nvSpPr>
        <p:spPr>
          <a:xfrm>
            <a:off x="235974" y="3436887"/>
            <a:ext cx="5447071" cy="1569660"/>
          </a:xfrm>
          <a:prstGeom prst="rect">
            <a:avLst/>
          </a:prstGeom>
          <a:noFill/>
        </p:spPr>
        <p:txBody>
          <a:bodyPr wrap="square" rtlCol="0">
            <a:spAutoFit/>
          </a:bodyPr>
          <a:lstStyle/>
          <a:p>
            <a:r>
              <a:rPr lang="en-IN" sz="1200" dirty="0"/>
              <a:t>Observe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Messageprovider</a:t>
            </a:r>
            <a:r>
              <a:rPr lang="en-IN" sz="1200" dirty="0">
                <a:solidFill>
                  <a:srgbClr val="2B91AF"/>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has method Send, this method says my job is to call method which method will get called will be decided at runtime depending on what is being passed. If you pass </a:t>
            </a:r>
            <a:r>
              <a:rPr lang="en-US" sz="1200" dirty="0" err="1">
                <a:solidFill>
                  <a:srgbClr val="000000"/>
                </a:solidFill>
                <a:highlight>
                  <a:srgbClr val="FFFFFF"/>
                </a:highlight>
                <a:latin typeface="Consolas" panose="020B0609020204030204" pitchFamily="49" charset="0"/>
              </a:rPr>
              <a:t>Sms</a:t>
            </a:r>
            <a:r>
              <a:rPr lang="en-US" sz="1200" dirty="0">
                <a:solidFill>
                  <a:srgbClr val="000000"/>
                </a:solidFill>
                <a:highlight>
                  <a:srgbClr val="FFFFFF"/>
                </a:highlight>
                <a:latin typeface="Consolas" panose="020B0609020204030204" pitchFamily="49" charset="0"/>
              </a:rPr>
              <a:t> object it will call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 method of </a:t>
            </a:r>
            <a:r>
              <a:rPr lang="en-US" sz="1200" dirty="0" err="1">
                <a:solidFill>
                  <a:srgbClr val="000000"/>
                </a:solidFill>
                <a:highlight>
                  <a:srgbClr val="FFFFFF"/>
                </a:highlight>
                <a:latin typeface="Consolas" panose="020B0609020204030204" pitchFamily="49" charset="0"/>
              </a:rPr>
              <a:t>Sms</a:t>
            </a:r>
            <a:r>
              <a:rPr lang="en-US" sz="1200" dirty="0">
                <a:solidFill>
                  <a:srgbClr val="000000"/>
                </a:solidFill>
                <a:highlight>
                  <a:srgbClr val="FFFFFF"/>
                </a:highlight>
                <a:latin typeface="Consolas" panose="020B0609020204030204" pitchFamily="49" charset="0"/>
              </a:rPr>
              <a:t> class and if you pass object of Email class it will call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 method of Email class. </a:t>
            </a:r>
          </a:p>
          <a:p>
            <a:pPr marL="0" indent="0">
              <a:buNone/>
            </a:pPr>
            <a:r>
              <a:rPr lang="en-US" sz="1200" dirty="0">
                <a:solidFill>
                  <a:srgbClr val="000000"/>
                </a:solidFill>
                <a:highlight>
                  <a:srgbClr val="FFFFFF"/>
                </a:highlight>
                <a:latin typeface="Consolas" panose="020B0609020204030204" pitchFamily="49" charset="0"/>
              </a:rPr>
              <a:t>So this is </a:t>
            </a:r>
            <a:r>
              <a:rPr lang="en-US" sz="1200" dirty="0" err="1">
                <a:solidFill>
                  <a:srgbClr val="000000"/>
                </a:solidFill>
                <a:highlight>
                  <a:srgbClr val="FFFFFF"/>
                </a:highlight>
                <a:latin typeface="Consolas" panose="020B0609020204030204" pitchFamily="49" charset="0"/>
              </a:rPr>
              <a:t>polymprphism</a:t>
            </a:r>
            <a:r>
              <a:rPr lang="en-US" sz="1200" dirty="0">
                <a:solidFill>
                  <a:srgbClr val="000000"/>
                </a:solidFill>
                <a:highlight>
                  <a:srgbClr val="FFFFFF"/>
                </a:highlight>
                <a:latin typeface="Consolas" panose="020B0609020204030204" pitchFamily="49" charset="0"/>
              </a:rPr>
              <a:t> –many forms.</a:t>
            </a:r>
            <a:endParaRPr lang="en-IN" sz="1200" dirty="0"/>
          </a:p>
        </p:txBody>
      </p:sp>
    </p:spTree>
    <p:extLst>
      <p:ext uri="{BB962C8B-B14F-4D97-AF65-F5344CB8AC3E}">
        <p14:creationId xmlns:p14="http://schemas.microsoft.com/office/powerpoint/2010/main" val="72171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8091-1175-4484-B443-AD532049AD02}"/>
              </a:ext>
            </a:extLst>
          </p:cNvPr>
          <p:cNvSpPr>
            <a:spLocks noGrp="1"/>
          </p:cNvSpPr>
          <p:nvPr>
            <p:ph type="title"/>
          </p:nvPr>
        </p:nvSpPr>
        <p:spPr>
          <a:xfrm>
            <a:off x="1837764" y="18256"/>
            <a:ext cx="10179423" cy="582380"/>
          </a:xfrm>
        </p:spPr>
        <p:txBody>
          <a:bodyPr>
            <a:noAutofit/>
          </a:bodyPr>
          <a:lstStyle/>
          <a:p>
            <a:r>
              <a:rPr lang="en-IN" sz="2400" dirty="0"/>
              <a:t>What if parent class method and child class implemented method name is same </a:t>
            </a:r>
          </a:p>
        </p:txBody>
      </p:sp>
      <p:sp>
        <p:nvSpPr>
          <p:cNvPr id="3" name="Content Placeholder 2">
            <a:extLst>
              <a:ext uri="{FF2B5EF4-FFF2-40B4-BE49-F238E27FC236}">
                <a16:creationId xmlns:a16="http://schemas.microsoft.com/office/drawing/2014/main" id="{33A19BB1-451F-4DD4-8EB4-743CDDD99FD3}"/>
              </a:ext>
            </a:extLst>
          </p:cNvPr>
          <p:cNvSpPr>
            <a:spLocks noGrp="1"/>
          </p:cNvSpPr>
          <p:nvPr>
            <p:ph idx="1"/>
          </p:nvPr>
        </p:nvSpPr>
        <p:spPr>
          <a:xfrm>
            <a:off x="277905" y="510988"/>
            <a:ext cx="5217460" cy="6508377"/>
          </a:xfrm>
        </p:spPr>
        <p:txBody>
          <a:bodyPr>
            <a:noAutofit/>
          </a:bodyPr>
          <a:lstStyle/>
          <a:p>
            <a:pPr marL="0" indent="0">
              <a:buNone/>
            </a:pPr>
            <a:r>
              <a:rPr lang="en-IN" sz="800" dirty="0">
                <a:solidFill>
                  <a:srgbClr val="0000FF"/>
                </a:solidFill>
                <a:highlight>
                  <a:srgbClr val="FFFFFF"/>
                </a:highlight>
                <a:latin typeface="Consolas" panose="020B0609020204030204" pitchFamily="49" charset="0"/>
              </a:rPr>
              <a:t>using</a:t>
            </a:r>
            <a:r>
              <a:rPr lang="en-IN" sz="800" dirty="0">
                <a:solidFill>
                  <a:srgbClr val="000000"/>
                </a:solidFill>
                <a:highlight>
                  <a:srgbClr val="FFFFFF"/>
                </a:highlight>
                <a:latin typeface="Consolas" panose="020B0609020204030204" pitchFamily="49" charset="0"/>
              </a:rPr>
              <a:t> System;</a:t>
            </a:r>
          </a:p>
          <a:p>
            <a:pPr marL="0" indent="0">
              <a:buNone/>
            </a:pPr>
            <a:r>
              <a:rPr lang="en-IN" sz="800" dirty="0">
                <a:solidFill>
                  <a:srgbClr val="0000FF"/>
                </a:solidFill>
                <a:highlight>
                  <a:srgbClr val="FFFFFF"/>
                </a:highlight>
                <a:latin typeface="Consolas" panose="020B0609020204030204" pitchFamily="49" charset="0"/>
              </a:rPr>
              <a:t>namespace</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InterfaceDemo</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8000"/>
                </a:solidFill>
                <a:highlight>
                  <a:srgbClr val="FFFFFF"/>
                </a:highlight>
                <a:latin typeface="Consolas" panose="020B0609020204030204" pitchFamily="49" charset="0"/>
              </a:rPr>
              <a:t>//default it is internal</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interface</a:t>
            </a: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ImessageService</a:t>
            </a:r>
            <a:endParaRPr lang="en-IN" sz="800" dirty="0">
              <a:solidFill>
                <a:srgbClr val="000000"/>
              </a:solidFill>
              <a:highlight>
                <a:srgbClr val="FFFFFF"/>
              </a:highlight>
              <a:latin typeface="Consolas" panose="020B0609020204030204" pitchFamily="49" charset="0"/>
            </a:endParaRPr>
          </a:p>
          <a:p>
            <a:pPr marL="0" indent="0">
              <a:buNone/>
            </a:pPr>
            <a:r>
              <a:rPr lang="en-US" sz="800" dirty="0">
                <a:solidFill>
                  <a:srgbClr val="000000"/>
                </a:solidFill>
                <a:highlight>
                  <a:srgbClr val="FFFFFF"/>
                </a:highlight>
                <a:latin typeface="Consolas" panose="020B0609020204030204" pitchFamily="49" charset="0"/>
              </a:rPr>
              <a:t>    {       </a:t>
            </a:r>
            <a:r>
              <a:rPr lang="en-US" sz="800" dirty="0">
                <a:solidFill>
                  <a:srgbClr val="008000"/>
                </a:solidFill>
                <a:highlight>
                  <a:srgbClr val="FFFFFF"/>
                </a:highlight>
                <a:latin typeface="Consolas" panose="020B0609020204030204" pitchFamily="49" charset="0"/>
              </a:rPr>
              <a:t>//by default it is public</a:t>
            </a:r>
            <a:endParaRPr lang="en-US"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void</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SendMessage</a:t>
            </a:r>
            <a:r>
              <a:rPr lang="en-IN" sz="800" dirty="0">
                <a:solidFill>
                  <a:srgbClr val="000000"/>
                </a:solidFill>
                <a:highlight>
                  <a:srgbClr val="FFFFFF"/>
                </a:highlight>
                <a:latin typeface="Consolas" panose="020B0609020204030204" pitchFamily="49" charset="0"/>
              </a:rPr>
              <a:t>(</a:t>
            </a:r>
            <a:r>
              <a:rPr lang="en-IN" sz="800" dirty="0">
                <a:solidFill>
                  <a:srgbClr val="0000FF"/>
                </a:solidFill>
                <a:highlight>
                  <a:srgbClr val="FFFFFF"/>
                </a:highlight>
                <a:latin typeface="Consolas" panose="020B0609020204030204" pitchFamily="49" charset="0"/>
              </a:rPr>
              <a:t>string</a:t>
            </a:r>
            <a:r>
              <a:rPr lang="en-IN" sz="800" dirty="0">
                <a:solidFill>
                  <a:srgbClr val="000000"/>
                </a:solidFill>
                <a:highlight>
                  <a:srgbClr val="FFFFFF"/>
                </a:highlight>
                <a:latin typeface="Consolas" panose="020B0609020204030204" pitchFamily="49" charset="0"/>
              </a:rPr>
              <a:t> address);</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parent</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SendMessage</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string</a:t>
            </a:r>
            <a:r>
              <a:rPr lang="en-US" sz="800" dirty="0">
                <a:solidFill>
                  <a:srgbClr val="000000"/>
                </a:solidFill>
                <a:highlight>
                  <a:srgbClr val="FFFFFF"/>
                </a:highlight>
                <a:latin typeface="Consolas" panose="020B0609020204030204" pitchFamily="49" charset="0"/>
              </a:rPr>
              <a:t> address)</a:t>
            </a:r>
          </a:p>
          <a:p>
            <a:pPr marL="0" indent="0">
              <a:buNone/>
            </a:pPr>
            <a:r>
              <a:rPr lang="fr-FR" sz="800" dirty="0">
                <a:solidFill>
                  <a:srgbClr val="000000"/>
                </a:solidFill>
                <a:highlight>
                  <a:srgbClr val="FFFFFF"/>
                </a:highlight>
                <a:latin typeface="Consolas" panose="020B0609020204030204" pitchFamily="49" charset="0"/>
              </a:rPr>
              <a:t>        { </a:t>
            </a:r>
            <a:r>
              <a:rPr lang="fr-FR" sz="800" dirty="0">
                <a:solidFill>
                  <a:srgbClr val="2B91AF"/>
                </a:solidFill>
                <a:highlight>
                  <a:srgbClr val="FFFFFF"/>
                </a:highlight>
                <a:latin typeface="Consolas" panose="020B0609020204030204" pitchFamily="49" charset="0"/>
              </a:rPr>
              <a:t>Console</a:t>
            </a:r>
            <a:r>
              <a:rPr lang="fr-FR" sz="800" dirty="0">
                <a:solidFill>
                  <a:srgbClr val="000000"/>
                </a:solidFill>
                <a:highlight>
                  <a:srgbClr val="FFFFFF"/>
                </a:highlight>
                <a:latin typeface="Consolas" panose="020B0609020204030204" pitchFamily="49" charset="0"/>
              </a:rPr>
              <a:t>.WriteLine(</a:t>
            </a:r>
            <a:r>
              <a:rPr lang="fr-FR" sz="800" dirty="0">
                <a:solidFill>
                  <a:srgbClr val="A31515"/>
                </a:solidFill>
                <a:highlight>
                  <a:srgbClr val="FFFFFF"/>
                </a:highlight>
                <a:latin typeface="Consolas" panose="020B0609020204030204" pitchFamily="49" charset="0"/>
              </a:rPr>
              <a:t>"parent send message"</a:t>
            </a:r>
            <a:r>
              <a:rPr lang="fr-FR"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Email</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parent</a:t>
            </a: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ImessageService</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SendMessage</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string</a:t>
            </a:r>
            <a:r>
              <a:rPr lang="en-US" sz="800" dirty="0">
                <a:solidFill>
                  <a:srgbClr val="000000"/>
                </a:solidFill>
                <a:highlight>
                  <a:srgbClr val="FFFFFF"/>
                </a:highlight>
                <a:latin typeface="Consolas" panose="020B0609020204030204" pitchFamily="49" charset="0"/>
              </a:rPr>
              <a:t> address)</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"Sending Email to {0}"</a:t>
            </a:r>
            <a:r>
              <a:rPr lang="en-US" sz="800" dirty="0">
                <a:solidFill>
                  <a:srgbClr val="000000"/>
                </a:solidFill>
                <a:highlight>
                  <a:srgbClr val="FFFFFF"/>
                </a:highlight>
                <a:latin typeface="Consolas" panose="020B0609020204030204" pitchFamily="49" charset="0"/>
              </a:rPr>
              <a:t>, address);</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Program</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static</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Main(</a:t>
            </a:r>
            <a:r>
              <a:rPr lang="en-US" sz="800" dirty="0">
                <a:solidFill>
                  <a:srgbClr val="0000FF"/>
                </a:solidFill>
                <a:highlight>
                  <a:srgbClr val="FFFFFF"/>
                </a:highlight>
                <a:latin typeface="Consolas" panose="020B0609020204030204" pitchFamily="49" charset="0"/>
              </a:rPr>
              <a:t>string</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args</a:t>
            </a:r>
            <a:r>
              <a:rPr lang="en-US" sz="800" dirty="0">
                <a:solidFill>
                  <a:srgbClr val="000000"/>
                </a:solidFill>
                <a:highlight>
                  <a:srgbClr val="FFFFFF"/>
                </a:highlight>
                <a:latin typeface="Consolas" panose="020B0609020204030204" pitchFamily="49" charset="0"/>
              </a:rPr>
              <a:t>)</a:t>
            </a:r>
          </a:p>
          <a:p>
            <a:pPr marL="0" indent="0">
              <a:buNone/>
            </a:pPr>
            <a:r>
              <a:rPr lang="en-IN" sz="800" dirty="0">
                <a:solidFill>
                  <a:srgbClr val="000000"/>
                </a:solidFill>
                <a:highlight>
                  <a:srgbClr val="FFFFFF"/>
                </a:highlight>
                <a:latin typeface="Consolas" panose="020B0609020204030204" pitchFamily="49" charset="0"/>
              </a:rPr>
              <a:t>        {            </a:t>
            </a:r>
            <a:r>
              <a:rPr lang="en-IN" sz="800" dirty="0">
                <a:solidFill>
                  <a:srgbClr val="2B91AF"/>
                </a:solidFill>
                <a:highlight>
                  <a:srgbClr val="FFFFFF"/>
                </a:highlight>
                <a:latin typeface="Consolas" panose="020B0609020204030204" pitchFamily="49" charset="0"/>
              </a:rPr>
              <a:t>Email</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eobj</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new</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Email</a:t>
            </a:r>
            <a:r>
              <a:rPr lang="en-IN" sz="800" dirty="0">
                <a:solidFill>
                  <a:srgbClr val="000000"/>
                </a:solidFill>
                <a:highlight>
                  <a:srgbClr val="FFFFFF"/>
                </a:highlight>
                <a:latin typeface="Consolas" panose="020B0609020204030204" pitchFamily="49" charset="0"/>
              </a:rPr>
              <a:t>();</a:t>
            </a:r>
          </a:p>
          <a:p>
            <a:pPr marL="0" indent="0">
              <a:buNone/>
            </a:pP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eobj.SendMessage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"DBDA"</a:t>
            </a:r>
            <a:r>
              <a:rPr lang="en-IN" sz="800" dirty="0">
                <a:solidFill>
                  <a:srgbClr val="000000"/>
                </a:solidFill>
                <a:highlight>
                  <a:srgbClr val="FFFFFF"/>
                </a:highlight>
                <a:latin typeface="Consolas" panose="020B0609020204030204" pitchFamily="49" charset="0"/>
              </a:rPr>
              <a:t>);</a:t>
            </a:r>
          </a:p>
          <a:p>
            <a:pPr marL="0" indent="0">
              <a:buNone/>
            </a:pP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eobj.SendMessage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"pp"</a:t>
            </a:r>
            <a:r>
              <a:rPr lang="en-IN" sz="800" dirty="0">
                <a:solidFill>
                  <a:srgbClr val="000000"/>
                </a:solidFill>
                <a:highlight>
                  <a:srgbClr val="FFFFFF"/>
                </a:highlight>
                <a:latin typeface="Consolas" panose="020B0609020204030204" pitchFamily="49" charset="0"/>
              </a:rPr>
              <a:t>);</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a:t>
            </a:r>
            <a:endParaRPr lang="en-IN" sz="1000" dirty="0"/>
          </a:p>
        </p:txBody>
      </p:sp>
      <p:sp>
        <p:nvSpPr>
          <p:cNvPr id="4" name="TextBox 3">
            <a:extLst>
              <a:ext uri="{FF2B5EF4-FFF2-40B4-BE49-F238E27FC236}">
                <a16:creationId xmlns:a16="http://schemas.microsoft.com/office/drawing/2014/main" id="{FC85E958-C344-4BA7-A8E0-8985A1698C30}"/>
              </a:ext>
            </a:extLst>
          </p:cNvPr>
          <p:cNvSpPr txBox="1"/>
          <p:nvPr/>
        </p:nvSpPr>
        <p:spPr>
          <a:xfrm>
            <a:off x="6463553" y="1541929"/>
            <a:ext cx="3845859" cy="2308324"/>
          </a:xfrm>
          <a:prstGeom prst="rect">
            <a:avLst/>
          </a:prstGeom>
          <a:noFill/>
        </p:spPr>
        <p:txBody>
          <a:bodyPr wrap="square" rtlCol="0">
            <a:spAutoFit/>
          </a:bodyPr>
          <a:lstStyle/>
          <a:p>
            <a:r>
              <a:rPr lang="en-US" sz="1800" dirty="0">
                <a:solidFill>
                  <a:srgbClr val="1E1E1E"/>
                </a:solidFill>
                <a:highlight>
                  <a:srgbClr val="E6E7E8"/>
                </a:highlight>
                <a:latin typeface="Consolas" panose="020B0609020204030204" pitchFamily="49" charset="0"/>
              </a:rPr>
              <a:t>warning CS0108: '</a:t>
            </a:r>
            <a:r>
              <a:rPr lang="en-US" sz="1800" dirty="0" err="1">
                <a:solidFill>
                  <a:srgbClr val="1E1E1E"/>
                </a:solidFill>
                <a:highlight>
                  <a:srgbClr val="E6E7E8"/>
                </a:highlight>
                <a:latin typeface="Consolas" panose="020B0609020204030204" pitchFamily="49" charset="0"/>
              </a:rPr>
              <a:t>InterfaceDemo.Email.SendMessage</a:t>
            </a:r>
            <a:r>
              <a:rPr lang="en-US" sz="1800" dirty="0">
                <a:solidFill>
                  <a:srgbClr val="1E1E1E"/>
                </a:solidFill>
                <a:highlight>
                  <a:srgbClr val="E6E7E8"/>
                </a:highlight>
                <a:latin typeface="Consolas" panose="020B0609020204030204" pitchFamily="49" charset="0"/>
              </a:rPr>
              <a:t>(string)' hides inherited member '</a:t>
            </a:r>
            <a:r>
              <a:rPr lang="en-US" sz="1800" dirty="0" err="1">
                <a:solidFill>
                  <a:srgbClr val="1E1E1E"/>
                </a:solidFill>
                <a:highlight>
                  <a:srgbClr val="E6E7E8"/>
                </a:highlight>
                <a:latin typeface="Consolas" panose="020B0609020204030204" pitchFamily="49" charset="0"/>
              </a:rPr>
              <a:t>InterfaceDemo.parent.SendMessage</a:t>
            </a:r>
            <a:r>
              <a:rPr lang="en-US" sz="1800" dirty="0">
                <a:solidFill>
                  <a:srgbClr val="1E1E1E"/>
                </a:solidFill>
                <a:highlight>
                  <a:srgbClr val="E6E7E8"/>
                </a:highlight>
                <a:latin typeface="Consolas" panose="020B0609020204030204" pitchFamily="49" charset="0"/>
              </a:rPr>
              <a:t>(string)'. Use the new keyword if hiding was intended.</a:t>
            </a:r>
            <a:endParaRPr lang="en-IN" dirty="0"/>
          </a:p>
        </p:txBody>
      </p:sp>
    </p:spTree>
    <p:extLst>
      <p:ext uri="{BB962C8B-B14F-4D97-AF65-F5344CB8AC3E}">
        <p14:creationId xmlns:p14="http://schemas.microsoft.com/office/powerpoint/2010/main" val="214687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9281-1DFA-44DA-B579-763AB97A5967}"/>
              </a:ext>
            </a:extLst>
          </p:cNvPr>
          <p:cNvSpPr>
            <a:spLocks noGrp="1"/>
          </p:cNvSpPr>
          <p:nvPr>
            <p:ph type="title"/>
          </p:nvPr>
        </p:nvSpPr>
        <p:spPr>
          <a:xfrm>
            <a:off x="1064341" y="237305"/>
            <a:ext cx="10515600" cy="745921"/>
          </a:xfrm>
        </p:spPr>
        <p:txBody>
          <a:bodyPr>
            <a:normAutofit/>
          </a:bodyPr>
          <a:lstStyle/>
          <a:p>
            <a:r>
              <a:rPr lang="en-IN" sz="2000" dirty="0"/>
              <a:t>Public and private implementation of interface</a:t>
            </a:r>
          </a:p>
        </p:txBody>
      </p:sp>
      <p:sp>
        <p:nvSpPr>
          <p:cNvPr id="3" name="Content Placeholder 2">
            <a:extLst>
              <a:ext uri="{FF2B5EF4-FFF2-40B4-BE49-F238E27FC236}">
                <a16:creationId xmlns:a16="http://schemas.microsoft.com/office/drawing/2014/main" id="{47992370-D287-4CF4-BA31-A042CEBC7A3B}"/>
              </a:ext>
            </a:extLst>
          </p:cNvPr>
          <p:cNvSpPr>
            <a:spLocks noGrp="1"/>
          </p:cNvSpPr>
          <p:nvPr>
            <p:ph idx="1"/>
          </p:nvPr>
        </p:nvSpPr>
        <p:spPr>
          <a:xfrm>
            <a:off x="621891" y="1268361"/>
            <a:ext cx="10515600" cy="1477553"/>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One challenge with interfaces is that they may include methods that have the same signatures as existing class members or members of other interfaces.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Explicit interface implementations can be used to disambiguate class and interface methods that would otherwise conflict.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Explicit interfaces can also be used to hide the details of an interface that the class developer considers private.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81DD438-BB62-43F7-A2A4-86756E650528}"/>
              </a:ext>
            </a:extLst>
          </p:cNvPr>
          <p:cNvSpPr txBox="1"/>
          <p:nvPr/>
        </p:nvSpPr>
        <p:spPr>
          <a:xfrm>
            <a:off x="206476" y="2450093"/>
            <a:ext cx="4218039" cy="3323987"/>
          </a:xfrm>
          <a:prstGeom prst="rect">
            <a:avLst/>
          </a:prstGeom>
          <a:noFill/>
        </p:spPr>
        <p:txBody>
          <a:bodyPr wrap="square" rtlCol="0">
            <a:spAutoFit/>
          </a:bodyPr>
          <a:lstStyle/>
          <a:p>
            <a:r>
              <a:rPr lang="en-IN" sz="1400" dirty="0">
                <a:solidFill>
                  <a:srgbClr val="0000FF"/>
                </a:solidFill>
                <a:highlight>
                  <a:srgbClr val="FFFFFF"/>
                </a:highlight>
                <a:latin typeface="Consolas" panose="020B0609020204030204" pitchFamily="49" charset="0"/>
              </a:rPr>
              <a:t>interface</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I1</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interface</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I2</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 </a:t>
            </a:r>
            <a:r>
              <a:rPr lang="en-IN" sz="1400" dirty="0">
                <a:solidFill>
                  <a:srgbClr val="2B91AF"/>
                </a:solidFill>
                <a:highlight>
                  <a:srgbClr val="FFFFFF"/>
                </a:highlight>
                <a:latin typeface="Consolas" panose="020B0609020204030204" pitchFamily="49" charset="0"/>
              </a:rPr>
              <a:t>I1</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I2</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46D683A-5A51-49D7-AF56-47C290D83359}"/>
              </a:ext>
            </a:extLst>
          </p:cNvPr>
          <p:cNvSpPr txBox="1"/>
          <p:nvPr/>
        </p:nvSpPr>
        <p:spPr>
          <a:xfrm>
            <a:off x="3923071" y="2625213"/>
            <a:ext cx="3844416" cy="341632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I1</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i1</a:t>
            </a:r>
            <a:r>
              <a:rPr lang="en-US" sz="1200" dirty="0">
                <a:solidFill>
                  <a:srgbClr val="000000"/>
                </a:solidFill>
                <a:highlight>
                  <a:srgbClr val="FFFFFF"/>
                </a:highlight>
                <a:latin typeface="Consolas" panose="020B0609020204030204" pitchFamily="49" charset="0"/>
              </a:rPr>
              <a:t> = c;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I2</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i2</a:t>
            </a:r>
            <a:r>
              <a:rPr lang="en-IN" sz="1200" dirty="0">
                <a:solidFill>
                  <a:srgbClr val="000000"/>
                </a:solidFill>
                <a:highlight>
                  <a:srgbClr val="FFFFFF"/>
                </a:highlight>
                <a:latin typeface="Consolas" panose="020B0609020204030204" pitchFamily="49" charset="0"/>
              </a:rPr>
              <a:t> = c;</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i1.A();</a:t>
            </a:r>
          </a:p>
          <a:p>
            <a:r>
              <a:rPr lang="en-IN" sz="1200" dirty="0">
                <a:solidFill>
                  <a:srgbClr val="000000"/>
                </a:solidFill>
                <a:highlight>
                  <a:srgbClr val="FFFFFF"/>
                </a:highlight>
                <a:latin typeface="Consolas" panose="020B0609020204030204" pitchFamily="49" charset="0"/>
              </a:rPr>
              <a:t>            i2.A();</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c.A</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You can call method through interface reference also.</a:t>
            </a:r>
          </a:p>
          <a:p>
            <a:r>
              <a:rPr lang="en-IN" sz="1200" dirty="0">
                <a:solidFill>
                  <a:srgbClr val="000000"/>
                </a:solidFill>
                <a:highlight>
                  <a:srgbClr val="FFFFFF"/>
                </a:highlight>
                <a:latin typeface="Consolas" panose="020B0609020204030204" pitchFamily="49" charset="0"/>
              </a:rPr>
              <a:t>Here class is aware of implementation of interface method. It is public implementation of interface</a:t>
            </a:r>
            <a:endParaRPr lang="en-IN" sz="1200" dirty="0"/>
          </a:p>
        </p:txBody>
      </p:sp>
      <p:sp>
        <p:nvSpPr>
          <p:cNvPr id="6" name="TextBox 5">
            <a:extLst>
              <a:ext uri="{FF2B5EF4-FFF2-40B4-BE49-F238E27FC236}">
                <a16:creationId xmlns:a16="http://schemas.microsoft.com/office/drawing/2014/main" id="{105C301A-017D-4C9B-81AE-A1CE2C15FF18}"/>
              </a:ext>
            </a:extLst>
          </p:cNvPr>
          <p:cNvSpPr txBox="1"/>
          <p:nvPr/>
        </p:nvSpPr>
        <p:spPr>
          <a:xfrm>
            <a:off x="7541342" y="2320413"/>
            <a:ext cx="4444182" cy="3704412"/>
          </a:xfrm>
          <a:prstGeom prst="rect">
            <a:avLst/>
          </a:prstGeom>
          <a:noFill/>
        </p:spPr>
        <p:txBody>
          <a:bodyPr wrap="square" rtlCol="0">
            <a:spAutoFit/>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works fine if you want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do the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same thing in both interfaces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 most cases, however,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methods in different interfaces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have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distinct purposes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requiring wholly different implementations. This is where explicit interface implementations come in handy. To explicitly implement an interface member, just use its fully qualified name in the declaration. A fully qualified interface name takes the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InterfaceName.MemberName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43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8C48-3D66-489C-ACC5-65C8EEEC6286}"/>
              </a:ext>
            </a:extLst>
          </p:cNvPr>
          <p:cNvSpPr>
            <a:spLocks noGrp="1"/>
          </p:cNvSpPr>
          <p:nvPr>
            <p:ph type="title"/>
          </p:nvPr>
        </p:nvSpPr>
        <p:spPr>
          <a:xfrm>
            <a:off x="1044677" y="109486"/>
            <a:ext cx="10515600" cy="571551"/>
          </a:xfrm>
        </p:spPr>
        <p:txBody>
          <a:bodyPr/>
          <a:lstStyle/>
          <a:p>
            <a:r>
              <a:rPr lang="en-IN" sz="1800" b="1" dirty="0">
                <a:latin typeface="Times New Roman" panose="02020603050405020304" pitchFamily="18" charset="0"/>
                <a:ea typeface="Times New Roman" panose="02020603050405020304" pitchFamily="18" charset="0"/>
              </a:rPr>
              <a:t>E</a:t>
            </a:r>
            <a:r>
              <a:rPr lang="en-IN" sz="1800" b="1" dirty="0">
                <a:effectLst/>
                <a:latin typeface="Times New Roman" panose="02020603050405020304" pitchFamily="18" charset="0"/>
                <a:ea typeface="Times New Roman" panose="02020603050405020304" pitchFamily="18" charset="0"/>
              </a:rPr>
              <a:t>xplicitly implementation of interface</a:t>
            </a:r>
            <a:endParaRPr lang="en-IN" dirty="0"/>
          </a:p>
        </p:txBody>
      </p:sp>
      <p:sp>
        <p:nvSpPr>
          <p:cNvPr id="3" name="Content Placeholder 2">
            <a:extLst>
              <a:ext uri="{FF2B5EF4-FFF2-40B4-BE49-F238E27FC236}">
                <a16:creationId xmlns:a16="http://schemas.microsoft.com/office/drawing/2014/main" id="{76A488EC-62D6-4EBF-BC41-AD3BD7CF9620}"/>
              </a:ext>
            </a:extLst>
          </p:cNvPr>
          <p:cNvSpPr>
            <a:spLocks noGrp="1"/>
          </p:cNvSpPr>
          <p:nvPr>
            <p:ph idx="1"/>
          </p:nvPr>
        </p:nvSpPr>
        <p:spPr>
          <a:xfrm>
            <a:off x="159773" y="930888"/>
            <a:ext cx="5513439" cy="4526015"/>
          </a:xfrm>
        </p:spPr>
        <p:txBody>
          <a:bodyPr>
            <a:noAutofit/>
          </a:bodyPr>
          <a:lstStyle/>
          <a:p>
            <a:pPr marL="0" indent="0">
              <a:lnSpc>
                <a:spcPct val="100000"/>
              </a:lnSpc>
              <a:buNone/>
            </a:pP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I1</a:t>
            </a:r>
            <a:endParaRPr lang="en-IN" sz="1200" dirty="0">
              <a:solidFill>
                <a:srgbClr val="000000"/>
              </a:solidFill>
              <a:highlight>
                <a:srgbClr val="FFFFFF"/>
              </a:highlight>
              <a:latin typeface="Consolas" panose="020B0609020204030204" pitchFamily="49" charset="0"/>
            </a:endParaRPr>
          </a:p>
          <a:p>
            <a:pPr marL="0" indent="0">
              <a:lnSpc>
                <a:spcPct val="100000"/>
              </a:lnSpc>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a:t>
            </a:r>
          </a:p>
          <a:p>
            <a:pPr marL="0" indent="0">
              <a:lnSpc>
                <a:spcPct val="100000"/>
              </a:lnSpc>
              <a:buNone/>
            </a:pPr>
            <a:r>
              <a:rPr lang="en-IN" sz="1200" dirty="0">
                <a:solidFill>
                  <a:srgbClr val="000000"/>
                </a:solidFill>
                <a:highlight>
                  <a:srgbClr val="FFFFFF"/>
                </a:highlight>
                <a:latin typeface="Consolas" panose="020B0609020204030204" pitchFamily="49" charset="0"/>
              </a:rPr>
              <a:t>    }</a:t>
            </a:r>
          </a:p>
          <a:p>
            <a:pPr marL="0" indent="0">
              <a:lnSpc>
                <a:spcPct val="100000"/>
              </a:lnSpc>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I2</a:t>
            </a:r>
            <a:endParaRPr lang="en-IN" sz="1200" dirty="0">
              <a:solidFill>
                <a:srgbClr val="000000"/>
              </a:solidFill>
              <a:highlight>
                <a:srgbClr val="FFFFFF"/>
              </a:highlight>
              <a:latin typeface="Consolas" panose="020B0609020204030204" pitchFamily="49" charset="0"/>
            </a:endParaRPr>
          </a:p>
          <a:p>
            <a:pPr marL="0" indent="0">
              <a:lnSpc>
                <a:spcPct val="100000"/>
              </a:lnSpc>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a:t>
            </a:r>
          </a:p>
          <a:p>
            <a:pPr marL="0" indent="0">
              <a:lnSpc>
                <a:spcPct val="100000"/>
              </a:lnSpc>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 I1, I2</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  </a:t>
            </a:r>
            <a:r>
              <a:rPr lang="en-US" sz="1200" dirty="0">
                <a:solidFill>
                  <a:srgbClr val="008000"/>
                </a:solidFill>
                <a:highlight>
                  <a:srgbClr val="FFFFFF"/>
                </a:highlight>
                <a:latin typeface="Consolas" panose="020B0609020204030204" pitchFamily="49" charset="0"/>
              </a:rPr>
              <a:t>//observe it is public and member of class</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"C.A()"</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I1.A() </a:t>
            </a:r>
            <a:r>
              <a:rPr lang="en-US" sz="1200" dirty="0">
                <a:solidFill>
                  <a:srgbClr val="008000"/>
                </a:solidFill>
                <a:highlight>
                  <a:srgbClr val="FFFFFF"/>
                </a:highlight>
                <a:latin typeface="Consolas" panose="020B0609020204030204" pitchFamily="49" charset="0"/>
              </a:rPr>
              <a:t>//observe private and not member of class</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"I1.A()"</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A0E02DAB-1EB4-4F52-B824-B22CADEEA0D3}"/>
              </a:ext>
            </a:extLst>
          </p:cNvPr>
          <p:cNvSpPr txBox="1"/>
          <p:nvPr/>
        </p:nvSpPr>
        <p:spPr>
          <a:xfrm>
            <a:off x="5338916" y="109486"/>
            <a:ext cx="6587613" cy="249299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I1</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i1</a:t>
            </a:r>
            <a:r>
              <a:rPr lang="en-US" sz="1200" dirty="0">
                <a:solidFill>
                  <a:srgbClr val="000000"/>
                </a:solidFill>
                <a:highlight>
                  <a:srgbClr val="FFFFFF"/>
                </a:highlight>
                <a:latin typeface="Consolas" panose="020B0609020204030204" pitchFamily="49" charset="0"/>
              </a:rPr>
              <a:t> = c; </a:t>
            </a:r>
            <a:r>
              <a:rPr lang="en-US" sz="1200" dirty="0">
                <a:solidFill>
                  <a:srgbClr val="008000"/>
                </a:solidFill>
                <a:highlight>
                  <a:srgbClr val="FFFFFF"/>
                </a:highlight>
                <a:latin typeface="Consolas" panose="020B0609020204030204" pitchFamily="49" charset="0"/>
              </a:rPr>
              <a:t>//even if do not type cast will it work????   yes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I2</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i2</a:t>
            </a:r>
            <a:r>
              <a:rPr lang="en-IN" sz="1200" dirty="0">
                <a:solidFill>
                  <a:srgbClr val="000000"/>
                </a:solidFill>
                <a:highlight>
                  <a:srgbClr val="FFFFFF"/>
                </a:highlight>
                <a:latin typeface="Consolas" panose="020B0609020204030204" pitchFamily="49" charset="0"/>
              </a:rPr>
              <a:t> = c;</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i1.A(); //this will call private method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I1.A() </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i2.A();</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c.A</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5" name="TextBox 4">
            <a:extLst>
              <a:ext uri="{FF2B5EF4-FFF2-40B4-BE49-F238E27FC236}">
                <a16:creationId xmlns:a16="http://schemas.microsoft.com/office/drawing/2014/main" id="{B7645B36-AC25-48C3-83B9-CFFAC5509A6E}"/>
              </a:ext>
            </a:extLst>
          </p:cNvPr>
          <p:cNvSpPr txBox="1"/>
          <p:nvPr/>
        </p:nvSpPr>
        <p:spPr>
          <a:xfrm>
            <a:off x="648929" y="5216884"/>
            <a:ext cx="3923071" cy="1571071"/>
          </a:xfrm>
          <a:prstGeom prst="rect">
            <a:avLst/>
          </a:prstGeom>
          <a:noFill/>
        </p:spPr>
        <p:txBody>
          <a:bodyPr wrap="square" rtlCol="0">
            <a:spAutoFit/>
          </a:bodyPr>
          <a:lstStyle/>
          <a:p>
            <a:r>
              <a:rPr lang="en-IN" dirty="0"/>
              <a:t>Output</a:t>
            </a: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I1.A()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C.A()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C.A()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19988DF-EFD1-4309-9A5C-4540B82CD29D}"/>
              </a:ext>
            </a:extLst>
          </p:cNvPr>
          <p:cNvSpPr txBox="1"/>
          <p:nvPr/>
        </p:nvSpPr>
        <p:spPr>
          <a:xfrm>
            <a:off x="5968181" y="2602477"/>
            <a:ext cx="6223819" cy="3970318"/>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i1.A(); </a:t>
            </a:r>
          </a:p>
          <a:p>
            <a:endParaRPr lang="en-IN"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this will call private method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I1.A() and you can call only through interface reference only.</a:t>
            </a:r>
          </a:p>
          <a:p>
            <a:r>
              <a:rPr lang="en-US" dirty="0">
                <a:solidFill>
                  <a:srgbClr val="000000"/>
                </a:solidFill>
                <a:highlight>
                  <a:srgbClr val="FFFFFF"/>
                </a:highlight>
                <a:latin typeface="Consolas" panose="020B0609020204030204" pitchFamily="49" charset="0"/>
              </a:rPr>
              <a:t>If you try to call with class reference it will able to call only public method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A() </a:t>
            </a:r>
          </a:p>
          <a:p>
            <a:r>
              <a:rPr lang="en-US" dirty="0">
                <a:solidFill>
                  <a:srgbClr val="000000"/>
                </a:solidFill>
                <a:highlight>
                  <a:srgbClr val="FFFFFF"/>
                </a:highlight>
                <a:latin typeface="Consolas" panose="020B0609020204030204" pitchFamily="49" charset="0"/>
              </a:rPr>
              <a:t>As class is not aware of private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I1.A() method. This is called private implementation of interface. This feature help us to solve situation where two interface has same method name. you can have different behavior for each of this method by distinguishing public and private implementation so there is no conflict.</a:t>
            </a:r>
            <a:endParaRPr lang="en-IN" dirty="0"/>
          </a:p>
        </p:txBody>
      </p:sp>
    </p:spTree>
    <p:extLst>
      <p:ext uri="{BB962C8B-B14F-4D97-AF65-F5344CB8AC3E}">
        <p14:creationId xmlns:p14="http://schemas.microsoft.com/office/powerpoint/2010/main" val="355961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4027</Words>
  <Application>Microsoft Office PowerPoint</Application>
  <PresentationFormat>Widescreen</PresentationFormat>
  <Paragraphs>605</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Cambria</vt:lpstr>
      <vt:lpstr>Consolas</vt:lpstr>
      <vt:lpstr>Courier New</vt:lpstr>
      <vt:lpstr>Garamond</vt:lpstr>
      <vt:lpstr>Symbol</vt:lpstr>
      <vt:lpstr>TheSansMonoConNormal</vt:lpstr>
      <vt:lpstr>Times New Roman</vt:lpstr>
      <vt:lpstr>Office Theme</vt:lpstr>
      <vt:lpstr>PowerPoint Presentation</vt:lpstr>
      <vt:lpstr>Interface</vt:lpstr>
      <vt:lpstr>Interface C# allows you to fully utilize the one interface, multiple methods” aspect of polymorphism. </vt:lpstr>
      <vt:lpstr>PowerPoint Presentation</vt:lpstr>
      <vt:lpstr>PowerPoint Presentation</vt:lpstr>
      <vt:lpstr>PowerPoint Presentation</vt:lpstr>
      <vt:lpstr>What if parent class method and child class implemented method name is same </vt:lpstr>
      <vt:lpstr>Public and private implementation of interface</vt:lpstr>
      <vt:lpstr>Explicitly implementation of interface</vt:lpstr>
      <vt:lpstr>PowerPoint Presentation</vt:lpstr>
      <vt:lpstr>PowerPoint Presentation</vt:lpstr>
      <vt:lpstr>Memberwise clone</vt:lpstr>
      <vt:lpstr>Member wise clone is shallow copy</vt:lpstr>
      <vt:lpstr>How to achieve deep copy</vt:lpstr>
      <vt:lpstr>PowerPoint Presentation</vt:lpstr>
      <vt:lpstr>Icomparer===public int Compare(object x, object y) </vt:lpstr>
      <vt:lpstr>Icomparable=== public int CompareTo(object obj)</vt:lpstr>
      <vt:lpstr>Ienumerable=== public IEnumerator GetEnumerator()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55</cp:revision>
  <dcterms:created xsi:type="dcterms:W3CDTF">2020-08-26T02:33:19Z</dcterms:created>
  <dcterms:modified xsi:type="dcterms:W3CDTF">2020-10-29T07:26:18Z</dcterms:modified>
</cp:coreProperties>
</file>