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4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8D82-FF97-4CF2-8835-B0BEF62486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34F30A-64C4-4458-96E0-EF8DA4E387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A9EBA1-125D-4971-AF77-A956B183C3DF}"/>
              </a:ext>
            </a:extLst>
          </p:cNvPr>
          <p:cNvSpPr>
            <a:spLocks noGrp="1"/>
          </p:cNvSpPr>
          <p:nvPr>
            <p:ph type="dt" sz="half" idx="10"/>
          </p:nvPr>
        </p:nvSpPr>
        <p:spPr/>
        <p:txBody>
          <a:bodyPr/>
          <a:lstStyle/>
          <a:p>
            <a:fld id="{DF9FEFDA-13BD-43A4-A538-D8BADE155E4E}" type="datetimeFigureOut">
              <a:rPr lang="en-IN" smtClean="0"/>
              <a:t>29-10-2020</a:t>
            </a:fld>
            <a:endParaRPr lang="en-IN"/>
          </a:p>
        </p:txBody>
      </p:sp>
      <p:sp>
        <p:nvSpPr>
          <p:cNvPr id="5" name="Footer Placeholder 4">
            <a:extLst>
              <a:ext uri="{FF2B5EF4-FFF2-40B4-BE49-F238E27FC236}">
                <a16:creationId xmlns:a16="http://schemas.microsoft.com/office/drawing/2014/main" id="{32AE7963-23F2-4793-BC26-66E5138F69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9F62AB-01B0-4648-B31C-7F1795D32061}"/>
              </a:ext>
            </a:extLst>
          </p:cNvPr>
          <p:cNvSpPr>
            <a:spLocks noGrp="1"/>
          </p:cNvSpPr>
          <p:nvPr>
            <p:ph type="sldNum" sz="quarter" idx="12"/>
          </p:nvPr>
        </p:nvSpPr>
        <p:spPr/>
        <p:txBody>
          <a:bodyPr/>
          <a:lstStyle/>
          <a:p>
            <a:fld id="{9262FE0C-D259-4348-88BB-9AD2E23058F0}" type="slidenum">
              <a:rPr lang="en-IN" smtClean="0"/>
              <a:t>‹#›</a:t>
            </a:fld>
            <a:endParaRPr lang="en-IN"/>
          </a:p>
        </p:txBody>
      </p:sp>
    </p:spTree>
    <p:extLst>
      <p:ext uri="{BB962C8B-B14F-4D97-AF65-F5344CB8AC3E}">
        <p14:creationId xmlns:p14="http://schemas.microsoft.com/office/powerpoint/2010/main" val="4189217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26708-CC74-4CEC-912B-74589D0A16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9AE6F1-48EE-4756-BE1F-288869E7E7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EFA0BB-9506-4400-BC6B-11B9EB87C1C0}"/>
              </a:ext>
            </a:extLst>
          </p:cNvPr>
          <p:cNvSpPr>
            <a:spLocks noGrp="1"/>
          </p:cNvSpPr>
          <p:nvPr>
            <p:ph type="dt" sz="half" idx="10"/>
          </p:nvPr>
        </p:nvSpPr>
        <p:spPr/>
        <p:txBody>
          <a:bodyPr/>
          <a:lstStyle/>
          <a:p>
            <a:fld id="{DF9FEFDA-13BD-43A4-A538-D8BADE155E4E}" type="datetimeFigureOut">
              <a:rPr lang="en-IN" smtClean="0"/>
              <a:t>29-10-2020</a:t>
            </a:fld>
            <a:endParaRPr lang="en-IN"/>
          </a:p>
        </p:txBody>
      </p:sp>
      <p:sp>
        <p:nvSpPr>
          <p:cNvPr id="5" name="Footer Placeholder 4">
            <a:extLst>
              <a:ext uri="{FF2B5EF4-FFF2-40B4-BE49-F238E27FC236}">
                <a16:creationId xmlns:a16="http://schemas.microsoft.com/office/drawing/2014/main" id="{238A9F5E-7F51-45C3-B5E0-EB6FD12B3D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65CEC2-DCC5-44EA-B6B9-BD7611EBAAE0}"/>
              </a:ext>
            </a:extLst>
          </p:cNvPr>
          <p:cNvSpPr>
            <a:spLocks noGrp="1"/>
          </p:cNvSpPr>
          <p:nvPr>
            <p:ph type="sldNum" sz="quarter" idx="12"/>
          </p:nvPr>
        </p:nvSpPr>
        <p:spPr/>
        <p:txBody>
          <a:bodyPr/>
          <a:lstStyle/>
          <a:p>
            <a:fld id="{9262FE0C-D259-4348-88BB-9AD2E23058F0}" type="slidenum">
              <a:rPr lang="en-IN" smtClean="0"/>
              <a:t>‹#›</a:t>
            </a:fld>
            <a:endParaRPr lang="en-IN"/>
          </a:p>
        </p:txBody>
      </p:sp>
    </p:spTree>
    <p:extLst>
      <p:ext uri="{BB962C8B-B14F-4D97-AF65-F5344CB8AC3E}">
        <p14:creationId xmlns:p14="http://schemas.microsoft.com/office/powerpoint/2010/main" val="1673799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AC7B6B-4BB5-4975-AA0D-3A4EEDEFDB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5C22A7-C7FD-4C08-ADCF-4B7A57DAC0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E8336B-F78B-4B75-8C50-D5252EF4DC1D}"/>
              </a:ext>
            </a:extLst>
          </p:cNvPr>
          <p:cNvSpPr>
            <a:spLocks noGrp="1"/>
          </p:cNvSpPr>
          <p:nvPr>
            <p:ph type="dt" sz="half" idx="10"/>
          </p:nvPr>
        </p:nvSpPr>
        <p:spPr/>
        <p:txBody>
          <a:bodyPr/>
          <a:lstStyle/>
          <a:p>
            <a:fld id="{DF9FEFDA-13BD-43A4-A538-D8BADE155E4E}" type="datetimeFigureOut">
              <a:rPr lang="en-IN" smtClean="0"/>
              <a:t>29-10-2020</a:t>
            </a:fld>
            <a:endParaRPr lang="en-IN"/>
          </a:p>
        </p:txBody>
      </p:sp>
      <p:sp>
        <p:nvSpPr>
          <p:cNvPr id="5" name="Footer Placeholder 4">
            <a:extLst>
              <a:ext uri="{FF2B5EF4-FFF2-40B4-BE49-F238E27FC236}">
                <a16:creationId xmlns:a16="http://schemas.microsoft.com/office/drawing/2014/main" id="{5EC777E3-A5AE-47ED-86C6-0BCCFAA2F4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64FD86-6856-4699-88D2-A6173418A80E}"/>
              </a:ext>
            </a:extLst>
          </p:cNvPr>
          <p:cNvSpPr>
            <a:spLocks noGrp="1"/>
          </p:cNvSpPr>
          <p:nvPr>
            <p:ph type="sldNum" sz="quarter" idx="12"/>
          </p:nvPr>
        </p:nvSpPr>
        <p:spPr/>
        <p:txBody>
          <a:bodyPr/>
          <a:lstStyle/>
          <a:p>
            <a:fld id="{9262FE0C-D259-4348-88BB-9AD2E23058F0}" type="slidenum">
              <a:rPr lang="en-IN" smtClean="0"/>
              <a:t>‹#›</a:t>
            </a:fld>
            <a:endParaRPr lang="en-IN"/>
          </a:p>
        </p:txBody>
      </p:sp>
    </p:spTree>
    <p:extLst>
      <p:ext uri="{BB962C8B-B14F-4D97-AF65-F5344CB8AC3E}">
        <p14:creationId xmlns:p14="http://schemas.microsoft.com/office/powerpoint/2010/main" val="357414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E2CB-D216-422B-B272-E248A8018D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BED3AF-B78D-47DB-B4D8-110332022F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9592FD-B1CF-451F-9DC0-3A4A953A1623}"/>
              </a:ext>
            </a:extLst>
          </p:cNvPr>
          <p:cNvSpPr>
            <a:spLocks noGrp="1"/>
          </p:cNvSpPr>
          <p:nvPr>
            <p:ph type="dt" sz="half" idx="10"/>
          </p:nvPr>
        </p:nvSpPr>
        <p:spPr/>
        <p:txBody>
          <a:bodyPr/>
          <a:lstStyle/>
          <a:p>
            <a:fld id="{DF9FEFDA-13BD-43A4-A538-D8BADE155E4E}" type="datetimeFigureOut">
              <a:rPr lang="en-IN" smtClean="0"/>
              <a:t>29-10-2020</a:t>
            </a:fld>
            <a:endParaRPr lang="en-IN"/>
          </a:p>
        </p:txBody>
      </p:sp>
      <p:sp>
        <p:nvSpPr>
          <p:cNvPr id="5" name="Footer Placeholder 4">
            <a:extLst>
              <a:ext uri="{FF2B5EF4-FFF2-40B4-BE49-F238E27FC236}">
                <a16:creationId xmlns:a16="http://schemas.microsoft.com/office/drawing/2014/main" id="{49781E90-BFB1-4BF9-B579-758EE90CB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4BE48C-C413-485A-8AF0-439B3A208309}"/>
              </a:ext>
            </a:extLst>
          </p:cNvPr>
          <p:cNvSpPr>
            <a:spLocks noGrp="1"/>
          </p:cNvSpPr>
          <p:nvPr>
            <p:ph type="sldNum" sz="quarter" idx="12"/>
          </p:nvPr>
        </p:nvSpPr>
        <p:spPr/>
        <p:txBody>
          <a:bodyPr/>
          <a:lstStyle/>
          <a:p>
            <a:fld id="{9262FE0C-D259-4348-88BB-9AD2E23058F0}" type="slidenum">
              <a:rPr lang="en-IN" smtClean="0"/>
              <a:t>‹#›</a:t>
            </a:fld>
            <a:endParaRPr lang="en-IN"/>
          </a:p>
        </p:txBody>
      </p:sp>
    </p:spTree>
    <p:extLst>
      <p:ext uri="{BB962C8B-B14F-4D97-AF65-F5344CB8AC3E}">
        <p14:creationId xmlns:p14="http://schemas.microsoft.com/office/powerpoint/2010/main" val="11529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83DE-A521-4D8B-8C1A-BF4F2C64F7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1118A3-6E87-482B-98DF-EB4EAF6C1D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D0967F-07A1-447F-9D82-8331D22183E5}"/>
              </a:ext>
            </a:extLst>
          </p:cNvPr>
          <p:cNvSpPr>
            <a:spLocks noGrp="1"/>
          </p:cNvSpPr>
          <p:nvPr>
            <p:ph type="dt" sz="half" idx="10"/>
          </p:nvPr>
        </p:nvSpPr>
        <p:spPr/>
        <p:txBody>
          <a:bodyPr/>
          <a:lstStyle/>
          <a:p>
            <a:fld id="{DF9FEFDA-13BD-43A4-A538-D8BADE155E4E}" type="datetimeFigureOut">
              <a:rPr lang="en-IN" smtClean="0"/>
              <a:t>29-10-2020</a:t>
            </a:fld>
            <a:endParaRPr lang="en-IN"/>
          </a:p>
        </p:txBody>
      </p:sp>
      <p:sp>
        <p:nvSpPr>
          <p:cNvPr id="5" name="Footer Placeholder 4">
            <a:extLst>
              <a:ext uri="{FF2B5EF4-FFF2-40B4-BE49-F238E27FC236}">
                <a16:creationId xmlns:a16="http://schemas.microsoft.com/office/drawing/2014/main" id="{19C89798-C7C0-4FB5-9621-6DB99C8E4E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1A271C-085C-45ED-B565-8EB857D8CFAA}"/>
              </a:ext>
            </a:extLst>
          </p:cNvPr>
          <p:cNvSpPr>
            <a:spLocks noGrp="1"/>
          </p:cNvSpPr>
          <p:nvPr>
            <p:ph type="sldNum" sz="quarter" idx="12"/>
          </p:nvPr>
        </p:nvSpPr>
        <p:spPr/>
        <p:txBody>
          <a:bodyPr/>
          <a:lstStyle/>
          <a:p>
            <a:fld id="{9262FE0C-D259-4348-88BB-9AD2E23058F0}" type="slidenum">
              <a:rPr lang="en-IN" smtClean="0"/>
              <a:t>‹#›</a:t>
            </a:fld>
            <a:endParaRPr lang="en-IN"/>
          </a:p>
        </p:txBody>
      </p:sp>
    </p:spTree>
    <p:extLst>
      <p:ext uri="{BB962C8B-B14F-4D97-AF65-F5344CB8AC3E}">
        <p14:creationId xmlns:p14="http://schemas.microsoft.com/office/powerpoint/2010/main" val="95288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41F2-95C2-456B-A88D-E682F0A965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2E208C-E6CA-4D90-9780-9A5873EAA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F1858D-8674-40B0-9964-C0C77B500E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20C203-8DBD-47D5-A29B-2237FD836440}"/>
              </a:ext>
            </a:extLst>
          </p:cNvPr>
          <p:cNvSpPr>
            <a:spLocks noGrp="1"/>
          </p:cNvSpPr>
          <p:nvPr>
            <p:ph type="dt" sz="half" idx="10"/>
          </p:nvPr>
        </p:nvSpPr>
        <p:spPr/>
        <p:txBody>
          <a:bodyPr/>
          <a:lstStyle/>
          <a:p>
            <a:fld id="{DF9FEFDA-13BD-43A4-A538-D8BADE155E4E}" type="datetimeFigureOut">
              <a:rPr lang="en-IN" smtClean="0"/>
              <a:t>29-10-2020</a:t>
            </a:fld>
            <a:endParaRPr lang="en-IN"/>
          </a:p>
        </p:txBody>
      </p:sp>
      <p:sp>
        <p:nvSpPr>
          <p:cNvPr id="6" name="Footer Placeholder 5">
            <a:extLst>
              <a:ext uri="{FF2B5EF4-FFF2-40B4-BE49-F238E27FC236}">
                <a16:creationId xmlns:a16="http://schemas.microsoft.com/office/drawing/2014/main" id="{1BC00D04-A7A7-4B4B-AADE-B9EC159232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C1DDED-9A18-4385-ADE9-431A2A89277B}"/>
              </a:ext>
            </a:extLst>
          </p:cNvPr>
          <p:cNvSpPr>
            <a:spLocks noGrp="1"/>
          </p:cNvSpPr>
          <p:nvPr>
            <p:ph type="sldNum" sz="quarter" idx="12"/>
          </p:nvPr>
        </p:nvSpPr>
        <p:spPr/>
        <p:txBody>
          <a:bodyPr/>
          <a:lstStyle/>
          <a:p>
            <a:fld id="{9262FE0C-D259-4348-88BB-9AD2E23058F0}" type="slidenum">
              <a:rPr lang="en-IN" smtClean="0"/>
              <a:t>‹#›</a:t>
            </a:fld>
            <a:endParaRPr lang="en-IN"/>
          </a:p>
        </p:txBody>
      </p:sp>
    </p:spTree>
    <p:extLst>
      <p:ext uri="{BB962C8B-B14F-4D97-AF65-F5344CB8AC3E}">
        <p14:creationId xmlns:p14="http://schemas.microsoft.com/office/powerpoint/2010/main" val="162143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D3B9A-A6D5-41B1-AB40-4BA075DC36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7B144C-BD02-4225-A763-1D50F709BC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74082-66D2-4617-97D2-16A53DDE8C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A2AB7E-222E-4740-B17E-A00D242723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487D66-A758-4FC5-8A77-BC28FA2651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02407E-8A5F-4E94-B0AB-716A9CDCFF07}"/>
              </a:ext>
            </a:extLst>
          </p:cNvPr>
          <p:cNvSpPr>
            <a:spLocks noGrp="1"/>
          </p:cNvSpPr>
          <p:nvPr>
            <p:ph type="dt" sz="half" idx="10"/>
          </p:nvPr>
        </p:nvSpPr>
        <p:spPr/>
        <p:txBody>
          <a:bodyPr/>
          <a:lstStyle/>
          <a:p>
            <a:fld id="{DF9FEFDA-13BD-43A4-A538-D8BADE155E4E}" type="datetimeFigureOut">
              <a:rPr lang="en-IN" smtClean="0"/>
              <a:t>29-10-2020</a:t>
            </a:fld>
            <a:endParaRPr lang="en-IN"/>
          </a:p>
        </p:txBody>
      </p:sp>
      <p:sp>
        <p:nvSpPr>
          <p:cNvPr id="8" name="Footer Placeholder 7">
            <a:extLst>
              <a:ext uri="{FF2B5EF4-FFF2-40B4-BE49-F238E27FC236}">
                <a16:creationId xmlns:a16="http://schemas.microsoft.com/office/drawing/2014/main" id="{C505ABE7-6D57-4E5F-B8A7-95461D1E54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85037D-2E32-43E6-B0B4-E36527F04E5B}"/>
              </a:ext>
            </a:extLst>
          </p:cNvPr>
          <p:cNvSpPr>
            <a:spLocks noGrp="1"/>
          </p:cNvSpPr>
          <p:nvPr>
            <p:ph type="sldNum" sz="quarter" idx="12"/>
          </p:nvPr>
        </p:nvSpPr>
        <p:spPr/>
        <p:txBody>
          <a:bodyPr/>
          <a:lstStyle/>
          <a:p>
            <a:fld id="{9262FE0C-D259-4348-88BB-9AD2E23058F0}" type="slidenum">
              <a:rPr lang="en-IN" smtClean="0"/>
              <a:t>‹#›</a:t>
            </a:fld>
            <a:endParaRPr lang="en-IN"/>
          </a:p>
        </p:txBody>
      </p:sp>
    </p:spTree>
    <p:extLst>
      <p:ext uri="{BB962C8B-B14F-4D97-AF65-F5344CB8AC3E}">
        <p14:creationId xmlns:p14="http://schemas.microsoft.com/office/powerpoint/2010/main" val="3994284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376F-F39D-4AFD-99BC-137B0A83E2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671EFF-426F-4F4B-980D-8DDE88092BDE}"/>
              </a:ext>
            </a:extLst>
          </p:cNvPr>
          <p:cNvSpPr>
            <a:spLocks noGrp="1"/>
          </p:cNvSpPr>
          <p:nvPr>
            <p:ph type="dt" sz="half" idx="10"/>
          </p:nvPr>
        </p:nvSpPr>
        <p:spPr/>
        <p:txBody>
          <a:bodyPr/>
          <a:lstStyle/>
          <a:p>
            <a:fld id="{DF9FEFDA-13BD-43A4-A538-D8BADE155E4E}" type="datetimeFigureOut">
              <a:rPr lang="en-IN" smtClean="0"/>
              <a:t>29-10-2020</a:t>
            </a:fld>
            <a:endParaRPr lang="en-IN"/>
          </a:p>
        </p:txBody>
      </p:sp>
      <p:sp>
        <p:nvSpPr>
          <p:cNvPr id="4" name="Footer Placeholder 3">
            <a:extLst>
              <a:ext uri="{FF2B5EF4-FFF2-40B4-BE49-F238E27FC236}">
                <a16:creationId xmlns:a16="http://schemas.microsoft.com/office/drawing/2014/main" id="{F7FF676D-9D3F-4E7B-83CC-2CECF1C8D7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B12314-F153-44C5-A639-07F69571EA0E}"/>
              </a:ext>
            </a:extLst>
          </p:cNvPr>
          <p:cNvSpPr>
            <a:spLocks noGrp="1"/>
          </p:cNvSpPr>
          <p:nvPr>
            <p:ph type="sldNum" sz="quarter" idx="12"/>
          </p:nvPr>
        </p:nvSpPr>
        <p:spPr/>
        <p:txBody>
          <a:bodyPr/>
          <a:lstStyle/>
          <a:p>
            <a:fld id="{9262FE0C-D259-4348-88BB-9AD2E23058F0}" type="slidenum">
              <a:rPr lang="en-IN" smtClean="0"/>
              <a:t>‹#›</a:t>
            </a:fld>
            <a:endParaRPr lang="en-IN"/>
          </a:p>
        </p:txBody>
      </p:sp>
    </p:spTree>
    <p:extLst>
      <p:ext uri="{BB962C8B-B14F-4D97-AF65-F5344CB8AC3E}">
        <p14:creationId xmlns:p14="http://schemas.microsoft.com/office/powerpoint/2010/main" val="162793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7EDB5F-7012-4F23-A4A1-C303916D63F9}"/>
              </a:ext>
            </a:extLst>
          </p:cNvPr>
          <p:cNvSpPr>
            <a:spLocks noGrp="1"/>
          </p:cNvSpPr>
          <p:nvPr>
            <p:ph type="dt" sz="half" idx="10"/>
          </p:nvPr>
        </p:nvSpPr>
        <p:spPr/>
        <p:txBody>
          <a:bodyPr/>
          <a:lstStyle/>
          <a:p>
            <a:fld id="{DF9FEFDA-13BD-43A4-A538-D8BADE155E4E}" type="datetimeFigureOut">
              <a:rPr lang="en-IN" smtClean="0"/>
              <a:t>29-10-2020</a:t>
            </a:fld>
            <a:endParaRPr lang="en-IN"/>
          </a:p>
        </p:txBody>
      </p:sp>
      <p:sp>
        <p:nvSpPr>
          <p:cNvPr id="3" name="Footer Placeholder 2">
            <a:extLst>
              <a:ext uri="{FF2B5EF4-FFF2-40B4-BE49-F238E27FC236}">
                <a16:creationId xmlns:a16="http://schemas.microsoft.com/office/drawing/2014/main" id="{803238FF-3C99-4A29-AE29-88E3324972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9A0050-1876-4771-AF69-53040CA958D3}"/>
              </a:ext>
            </a:extLst>
          </p:cNvPr>
          <p:cNvSpPr>
            <a:spLocks noGrp="1"/>
          </p:cNvSpPr>
          <p:nvPr>
            <p:ph type="sldNum" sz="quarter" idx="12"/>
          </p:nvPr>
        </p:nvSpPr>
        <p:spPr/>
        <p:txBody>
          <a:bodyPr/>
          <a:lstStyle/>
          <a:p>
            <a:fld id="{9262FE0C-D259-4348-88BB-9AD2E23058F0}" type="slidenum">
              <a:rPr lang="en-IN" smtClean="0"/>
              <a:t>‹#›</a:t>
            </a:fld>
            <a:endParaRPr lang="en-IN"/>
          </a:p>
        </p:txBody>
      </p:sp>
    </p:spTree>
    <p:extLst>
      <p:ext uri="{BB962C8B-B14F-4D97-AF65-F5344CB8AC3E}">
        <p14:creationId xmlns:p14="http://schemas.microsoft.com/office/powerpoint/2010/main" val="146953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D048-313E-4F4F-8593-7525AA214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8FE9F1-928B-4EC0-9020-6FBACBCA75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F6A744-1FB1-40DF-BF87-0E9ED18E3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0A43AB-1E15-4F30-A2F4-35D6CD163BF0}"/>
              </a:ext>
            </a:extLst>
          </p:cNvPr>
          <p:cNvSpPr>
            <a:spLocks noGrp="1"/>
          </p:cNvSpPr>
          <p:nvPr>
            <p:ph type="dt" sz="half" idx="10"/>
          </p:nvPr>
        </p:nvSpPr>
        <p:spPr/>
        <p:txBody>
          <a:bodyPr/>
          <a:lstStyle/>
          <a:p>
            <a:fld id="{DF9FEFDA-13BD-43A4-A538-D8BADE155E4E}" type="datetimeFigureOut">
              <a:rPr lang="en-IN" smtClean="0"/>
              <a:t>29-10-2020</a:t>
            </a:fld>
            <a:endParaRPr lang="en-IN"/>
          </a:p>
        </p:txBody>
      </p:sp>
      <p:sp>
        <p:nvSpPr>
          <p:cNvPr id="6" name="Footer Placeholder 5">
            <a:extLst>
              <a:ext uri="{FF2B5EF4-FFF2-40B4-BE49-F238E27FC236}">
                <a16:creationId xmlns:a16="http://schemas.microsoft.com/office/drawing/2014/main" id="{6B586A27-2645-4EF4-A3A6-B85ED4C0A7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CB2DFB-0113-43C8-B21C-8C8B34666EEE}"/>
              </a:ext>
            </a:extLst>
          </p:cNvPr>
          <p:cNvSpPr>
            <a:spLocks noGrp="1"/>
          </p:cNvSpPr>
          <p:nvPr>
            <p:ph type="sldNum" sz="quarter" idx="12"/>
          </p:nvPr>
        </p:nvSpPr>
        <p:spPr/>
        <p:txBody>
          <a:bodyPr/>
          <a:lstStyle/>
          <a:p>
            <a:fld id="{9262FE0C-D259-4348-88BB-9AD2E23058F0}" type="slidenum">
              <a:rPr lang="en-IN" smtClean="0"/>
              <a:t>‹#›</a:t>
            </a:fld>
            <a:endParaRPr lang="en-IN"/>
          </a:p>
        </p:txBody>
      </p:sp>
    </p:spTree>
    <p:extLst>
      <p:ext uri="{BB962C8B-B14F-4D97-AF65-F5344CB8AC3E}">
        <p14:creationId xmlns:p14="http://schemas.microsoft.com/office/powerpoint/2010/main" val="3227506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2737-0CFA-4B76-87CA-1CE075410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428995-4B7B-4F1D-AFCB-D989FCC88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B35FCA-61D5-48AB-A40F-203658DEA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79E806-42BE-4FC5-BCD7-7826240EAF9B}"/>
              </a:ext>
            </a:extLst>
          </p:cNvPr>
          <p:cNvSpPr>
            <a:spLocks noGrp="1"/>
          </p:cNvSpPr>
          <p:nvPr>
            <p:ph type="dt" sz="half" idx="10"/>
          </p:nvPr>
        </p:nvSpPr>
        <p:spPr/>
        <p:txBody>
          <a:bodyPr/>
          <a:lstStyle/>
          <a:p>
            <a:fld id="{DF9FEFDA-13BD-43A4-A538-D8BADE155E4E}" type="datetimeFigureOut">
              <a:rPr lang="en-IN" smtClean="0"/>
              <a:t>29-10-2020</a:t>
            </a:fld>
            <a:endParaRPr lang="en-IN"/>
          </a:p>
        </p:txBody>
      </p:sp>
      <p:sp>
        <p:nvSpPr>
          <p:cNvPr id="6" name="Footer Placeholder 5">
            <a:extLst>
              <a:ext uri="{FF2B5EF4-FFF2-40B4-BE49-F238E27FC236}">
                <a16:creationId xmlns:a16="http://schemas.microsoft.com/office/drawing/2014/main" id="{3A5E33DB-2B71-4C5E-9728-0881850F68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7D929B-35FC-4D3E-879E-982852C16B2E}"/>
              </a:ext>
            </a:extLst>
          </p:cNvPr>
          <p:cNvSpPr>
            <a:spLocks noGrp="1"/>
          </p:cNvSpPr>
          <p:nvPr>
            <p:ph type="sldNum" sz="quarter" idx="12"/>
          </p:nvPr>
        </p:nvSpPr>
        <p:spPr/>
        <p:txBody>
          <a:bodyPr/>
          <a:lstStyle/>
          <a:p>
            <a:fld id="{9262FE0C-D259-4348-88BB-9AD2E23058F0}" type="slidenum">
              <a:rPr lang="en-IN" smtClean="0"/>
              <a:t>‹#›</a:t>
            </a:fld>
            <a:endParaRPr lang="en-IN"/>
          </a:p>
        </p:txBody>
      </p:sp>
    </p:spTree>
    <p:extLst>
      <p:ext uri="{BB962C8B-B14F-4D97-AF65-F5344CB8AC3E}">
        <p14:creationId xmlns:p14="http://schemas.microsoft.com/office/powerpoint/2010/main" val="1790204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6E2352-41DE-41C6-9F47-B07B323529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EE2427-6ACF-4A83-A8F3-427EA6BA03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AF6094-88BB-42D0-B48E-26B17AE11F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FEFDA-13BD-43A4-A538-D8BADE155E4E}" type="datetimeFigureOut">
              <a:rPr lang="en-IN" smtClean="0"/>
              <a:t>29-10-2020</a:t>
            </a:fld>
            <a:endParaRPr lang="en-IN"/>
          </a:p>
        </p:txBody>
      </p:sp>
      <p:sp>
        <p:nvSpPr>
          <p:cNvPr id="5" name="Footer Placeholder 4">
            <a:extLst>
              <a:ext uri="{FF2B5EF4-FFF2-40B4-BE49-F238E27FC236}">
                <a16:creationId xmlns:a16="http://schemas.microsoft.com/office/drawing/2014/main" id="{5FBE552D-B809-4544-848D-543D879215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0964A2-E29D-454B-953B-7C2329068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2FE0C-D259-4348-88BB-9AD2E23058F0}" type="slidenum">
              <a:rPr lang="en-IN" smtClean="0"/>
              <a:t>‹#›</a:t>
            </a:fld>
            <a:endParaRPr lang="en-IN"/>
          </a:p>
        </p:txBody>
      </p:sp>
      <p:pic>
        <p:nvPicPr>
          <p:cNvPr id="8" name="Picture 7">
            <a:extLst>
              <a:ext uri="{FF2B5EF4-FFF2-40B4-BE49-F238E27FC236}">
                <a16:creationId xmlns:a16="http://schemas.microsoft.com/office/drawing/2014/main" id="{1E3ABD69-9E63-4D5B-AFF3-A26DDCCA3A59}"/>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4273B5C5-84C0-48B8-9436-8B9124E4943B}"/>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653557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sdn.microsoft.com/en-us/library/bb384087.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923330"/>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a:t>ketkiacharya</a:t>
            </a:r>
            <a:r>
              <a:rPr lang="en-IN" dirty="0"/>
              <a:t>.net@gmail.com</a:t>
            </a:r>
          </a:p>
        </p:txBody>
      </p:sp>
    </p:spTree>
    <p:extLst>
      <p:ext uri="{BB962C8B-B14F-4D97-AF65-F5344CB8AC3E}">
        <p14:creationId xmlns:p14="http://schemas.microsoft.com/office/powerpoint/2010/main" val="330359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0D51-042D-41C6-B734-2FDCAB54A3F3}"/>
              </a:ext>
            </a:extLst>
          </p:cNvPr>
          <p:cNvSpPr>
            <a:spLocks noGrp="1"/>
          </p:cNvSpPr>
          <p:nvPr>
            <p:ph type="title"/>
          </p:nvPr>
        </p:nvSpPr>
        <p:spPr>
          <a:xfrm>
            <a:off x="1219200" y="-153373"/>
            <a:ext cx="10134600" cy="834410"/>
          </a:xfrm>
        </p:spPr>
        <p:txBody>
          <a:bodyPr/>
          <a:lstStyle/>
          <a:p>
            <a:r>
              <a:rPr lang="en-IN" dirty="0"/>
              <a:t>Anonymous type</a:t>
            </a:r>
          </a:p>
        </p:txBody>
      </p:sp>
      <p:sp>
        <p:nvSpPr>
          <p:cNvPr id="3" name="Content Placeholder 2">
            <a:extLst>
              <a:ext uri="{FF2B5EF4-FFF2-40B4-BE49-F238E27FC236}">
                <a16:creationId xmlns:a16="http://schemas.microsoft.com/office/drawing/2014/main" id="{A18431B9-C499-4BB0-8049-C3A5CFA3E9BF}"/>
              </a:ext>
            </a:extLst>
          </p:cNvPr>
          <p:cNvSpPr>
            <a:spLocks noGrp="1"/>
          </p:cNvSpPr>
          <p:nvPr>
            <p:ph idx="1"/>
          </p:nvPr>
        </p:nvSpPr>
        <p:spPr>
          <a:xfrm>
            <a:off x="738648" y="681037"/>
            <a:ext cx="10714703" cy="5193736"/>
          </a:xfrm>
        </p:spPr>
        <p:txBody>
          <a:bodyPr>
            <a:normAutofit fontScale="92500" lnSpcReduction="20000"/>
          </a:bodyPr>
          <a:lstStyle/>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Anonymous types provide a convenient way to encapsulate a set of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read-only properties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into a single object without having to explicitly define a type first. The type name is generated by the compiler and is not available at the source code level. The type of each property is inferred by the compiler.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You create anonymous types by using the </a:t>
            </a:r>
            <a:r>
              <a:rPr lang="en-IN"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new</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operator together with an object initializer..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following example shows an anonymous type that is initialized with two properties named Amount and Message.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v = </a:t>
            </a:r>
            <a:r>
              <a:rPr lang="en-IN"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new</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Amount = 108, Message = </a:t>
            </a:r>
            <a:r>
              <a:rPr lang="en-IN" sz="18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"Hello"</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Rest the mouse pointer over </a:t>
            </a:r>
            <a:r>
              <a:rPr lang="en-IN" sz="18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v.Amount</a:t>
            </a:r>
            <a:r>
              <a:rPr lang="en-IN"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and </a:t>
            </a:r>
            <a:r>
              <a:rPr lang="en-IN" sz="18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v.Message</a:t>
            </a:r>
            <a:r>
              <a:rPr lang="en-IN"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in the following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statement to verify that their inferred types are int and string.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Console.WriteLine</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v.Amount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v.Message</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p>
          <a:p>
            <a:pPr marL="0" indent="0">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Observe v is declare with </a:t>
            </a:r>
            <a:r>
              <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var</a:t>
            </a:r>
            <a:r>
              <a:rPr lang="en-IN" sz="1800" dirty="0">
                <a:effectLst/>
                <a:latin typeface="Calibri" panose="020F0502020204030204" pitchFamily="34" charset="0"/>
                <a:ea typeface="Calibri" panose="020F0502020204030204" pitchFamily="34" charset="0"/>
                <a:cs typeface="Times New Roman" panose="02020603050405020304" pitchFamily="18" charset="0"/>
              </a:rPr>
              <a:t> keyword. v</a:t>
            </a:r>
            <a:r>
              <a:rPr lang="en-IN" sz="1800" dirty="0">
                <a:latin typeface="Calibri" panose="020F0502020204030204" pitchFamily="34" charset="0"/>
                <a:cs typeface="Times New Roman" panose="02020603050405020304" pitchFamily="18" charset="0"/>
              </a:rPr>
              <a:t>ar is  implicitly typed local variable</a:t>
            </a:r>
          </a:p>
          <a:p>
            <a:pPr marL="0" indent="0">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compiler provides a name for each anonymous type, although your application cannot access it. From the perspective of the common language runtime, an anonymous type is no different from any other reference type.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Times New Roman" panose="02020603050405020304" pitchFamily="18" charset="0"/>
                <a:ea typeface="Times New Roman" panose="02020603050405020304" pitchFamily="18" charset="0"/>
              </a:rPr>
              <a:t>Anonymous types typically are used in the </a:t>
            </a:r>
            <a:r>
              <a:rPr lang="en-IN"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select</a:t>
            </a:r>
            <a:r>
              <a:rPr lang="en-IN" sz="1800" dirty="0">
                <a:effectLst/>
                <a:latin typeface="Times New Roman" panose="02020603050405020304" pitchFamily="18" charset="0"/>
                <a:ea typeface="Times New Roman" panose="02020603050405020304" pitchFamily="18" charset="0"/>
              </a:rPr>
              <a:t> clause of a query expression to return a subset of the properties from each object in the source sequence</a:t>
            </a:r>
          </a:p>
          <a:p>
            <a:pPr marL="0" indent="0">
              <a:buNone/>
            </a:pPr>
            <a:endParaRPr lang="en-IN" dirty="0"/>
          </a:p>
        </p:txBody>
      </p:sp>
    </p:spTree>
    <p:extLst>
      <p:ext uri="{BB962C8B-B14F-4D97-AF65-F5344CB8AC3E}">
        <p14:creationId xmlns:p14="http://schemas.microsoft.com/office/powerpoint/2010/main" val="186608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EDF9-9361-46AA-8FF5-72716F943780}"/>
              </a:ext>
            </a:extLst>
          </p:cNvPr>
          <p:cNvSpPr>
            <a:spLocks noGrp="1"/>
          </p:cNvSpPr>
          <p:nvPr>
            <p:ph type="title"/>
          </p:nvPr>
        </p:nvSpPr>
        <p:spPr/>
        <p:txBody>
          <a:bodyPr/>
          <a:lstStyle/>
          <a:p>
            <a:r>
              <a:rPr lang="en-IN" dirty="0"/>
              <a:t>Why Anonymous</a:t>
            </a:r>
          </a:p>
        </p:txBody>
      </p:sp>
      <p:sp>
        <p:nvSpPr>
          <p:cNvPr id="3" name="Content Placeholder 2">
            <a:extLst>
              <a:ext uri="{FF2B5EF4-FFF2-40B4-BE49-F238E27FC236}">
                <a16:creationId xmlns:a16="http://schemas.microsoft.com/office/drawing/2014/main" id="{5D134C1D-380B-4E4D-AD28-C1BA37AB9039}"/>
              </a:ext>
            </a:extLst>
          </p:cNvPr>
          <p:cNvSpPr>
            <a:spLocks noGrp="1"/>
          </p:cNvSpPr>
          <p:nvPr>
            <p:ph idx="1"/>
          </p:nvPr>
        </p:nvSpPr>
        <p:spPr/>
        <p:txBody>
          <a:bodyPr/>
          <a:lstStyle/>
          <a:p>
            <a:pPr>
              <a:lnSpc>
                <a:spcPct val="115000"/>
              </a:lnSpc>
              <a:spcAft>
                <a:spcPts val="1000"/>
              </a:spcAft>
            </a:pPr>
            <a:r>
              <a:rPr lang="en-IN" sz="1800" dirty="0">
                <a:effectLst/>
                <a:latin typeface="Utopia-Regular"/>
                <a:ea typeface="Calibri" panose="020F0502020204030204" pitchFamily="34" charset="0"/>
                <a:cs typeface="Utopia-Regular"/>
              </a:rPr>
              <a:t>There are other times when you would like to define a class simply to model a set of encapsulated (and somehow related) data points without any associated methods, events, or other specialized functionality. Furthermore, what if this type is to be used only by a handful of methods in your program? It would be rather a bother to define a full class definition as shown below; when you know full well this class will be used only in a handful of places.</a:t>
            </a:r>
          </a:p>
          <a:p>
            <a:pPr>
              <a:lnSpc>
                <a:spcPct val="115000"/>
              </a:lnSpc>
              <a:spcAft>
                <a:spcPts val="1000"/>
              </a:spcAft>
            </a:pPr>
            <a:r>
              <a:rPr lang="en-IN" sz="1800" dirty="0">
                <a:latin typeface="Utopia-Regular"/>
                <a:ea typeface="Calibri" panose="020F0502020204030204" pitchFamily="34" charset="0"/>
                <a:cs typeface="Times New Roman" panose="02020603050405020304" pitchFamily="18" charset="0"/>
              </a:rPr>
              <a:t>It is generally used in </a:t>
            </a:r>
            <a:r>
              <a:rPr lang="en-IN" sz="1800" dirty="0" err="1">
                <a:latin typeface="Utopia-Regular"/>
                <a:ea typeface="Calibri" panose="020F0502020204030204" pitchFamily="34" charset="0"/>
                <a:cs typeface="Times New Roman" panose="02020603050405020304" pitchFamily="18" charset="0"/>
              </a:rPr>
              <a:t>LinQ</a:t>
            </a:r>
            <a:r>
              <a:rPr lang="en-IN" sz="1800" dirty="0">
                <a:latin typeface="Utopia-Regular"/>
                <a:ea typeface="Calibri" panose="020F0502020204030204" pitchFamily="34" charset="0"/>
                <a:cs typeface="Times New Roman" panose="02020603050405020304" pitchFamily="18" charset="0"/>
              </a:rPr>
              <a:t> to select set of data. For example you have class product with 30 instance variable describing product[name, price, colour, wight, hight, depth, make etc], from this you want to see only name and price for such situation we prefer anonymous type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1800" dirty="0">
                <a:effectLst/>
                <a:latin typeface="Utopia-Regular"/>
                <a:ea typeface="Calibri" panose="020F0502020204030204" pitchFamily="34" charset="0"/>
                <a:cs typeface="Utopia-Regular"/>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73731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66A4-72B6-43C6-B05E-06D8F9F858FE}"/>
              </a:ext>
            </a:extLst>
          </p:cNvPr>
          <p:cNvSpPr>
            <a:spLocks noGrp="1"/>
          </p:cNvSpPr>
          <p:nvPr>
            <p:ph type="title"/>
          </p:nvPr>
        </p:nvSpPr>
        <p:spPr>
          <a:xfrm>
            <a:off x="1415844" y="365125"/>
            <a:ext cx="9937955" cy="765585"/>
          </a:xfrm>
        </p:spPr>
        <p:txBody>
          <a:bodyPr/>
          <a:lstStyle/>
          <a:p>
            <a:r>
              <a:rPr lang="en-IN" dirty="0"/>
              <a:t>Rules</a:t>
            </a:r>
          </a:p>
        </p:txBody>
      </p:sp>
      <p:sp>
        <p:nvSpPr>
          <p:cNvPr id="3" name="Content Placeholder 2">
            <a:extLst>
              <a:ext uri="{FF2B5EF4-FFF2-40B4-BE49-F238E27FC236}">
                <a16:creationId xmlns:a16="http://schemas.microsoft.com/office/drawing/2014/main" id="{E1325422-3F0C-486D-91E0-118828EDB9AB}"/>
              </a:ext>
            </a:extLst>
          </p:cNvPr>
          <p:cNvSpPr>
            <a:spLocks noGrp="1"/>
          </p:cNvSpPr>
          <p:nvPr>
            <p:ph idx="1"/>
          </p:nvPr>
        </p:nvSpPr>
        <p:spPr/>
        <p:txBody>
          <a:bodyPr>
            <a:normAutofit/>
          </a:bodyPr>
          <a:lstStyle/>
          <a:p>
            <a:pPr>
              <a:lnSpc>
                <a:spcPct val="115000"/>
              </a:lnSpc>
              <a:spcAft>
                <a:spcPts val="1000"/>
              </a:spcAft>
            </a:pPr>
            <a:r>
              <a:rPr lang="en-IN" sz="1800" dirty="0">
                <a:effectLst/>
                <a:latin typeface="Symbol" panose="05050102010706020507" pitchFamily="18" charset="2"/>
                <a:ea typeface="Calibri" panose="020F0502020204030204" pitchFamily="34" charset="0"/>
                <a:cs typeface="Symbol" panose="05050102010706020507" pitchFamily="18" charset="2"/>
              </a:rPr>
              <a:t> </a:t>
            </a:r>
            <a:r>
              <a:rPr lang="en-IN" sz="1800" dirty="0">
                <a:effectLst/>
                <a:latin typeface="Utopia-Regular"/>
                <a:ea typeface="Calibri" panose="020F0502020204030204" pitchFamily="34" charset="0"/>
                <a:cs typeface="Utopia-Regular"/>
              </a:rPr>
              <a:t>You don’t control the name of the anonymous type.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Symbol" panose="05050102010706020507" pitchFamily="18" charset="2"/>
                <a:ea typeface="Calibri" panose="020F0502020204030204" pitchFamily="34" charset="0"/>
                <a:cs typeface="Symbol" panose="05050102010706020507" pitchFamily="18" charset="2"/>
              </a:rPr>
              <a:t> </a:t>
            </a:r>
            <a:r>
              <a:rPr lang="en-IN" sz="1800" dirty="0">
                <a:effectLst/>
                <a:latin typeface="Utopia-Regular"/>
                <a:ea typeface="Calibri" panose="020F0502020204030204" pitchFamily="34" charset="0"/>
                <a:cs typeface="Utopia-Regular"/>
              </a:rPr>
              <a:t>Anonymous types always extend </a:t>
            </a:r>
            <a:r>
              <a:rPr lang="en-IN" sz="1800" dirty="0" err="1">
                <a:effectLst/>
                <a:latin typeface="TheSansMonoConNormal"/>
                <a:ea typeface="Calibri" panose="020F0502020204030204" pitchFamily="34" charset="0"/>
                <a:cs typeface="TheSansMonoConNormal"/>
              </a:rPr>
              <a:t>System.Object</a:t>
            </a:r>
            <a:r>
              <a:rPr lang="en-IN" sz="1800" dirty="0">
                <a:effectLst/>
                <a:latin typeface="Utopia-Regular"/>
                <a:ea typeface="Calibri" panose="020F0502020204030204" pitchFamily="34" charset="0"/>
                <a:cs typeface="Utopia-Regular"/>
              </a:rPr>
              <a:t> are provided with an overridden version of </a:t>
            </a:r>
            <a:r>
              <a:rPr lang="en-IN" sz="1800" dirty="0">
                <a:effectLst/>
                <a:latin typeface="TheSansMonoConNormal"/>
                <a:ea typeface="Calibri" panose="020F0502020204030204" pitchFamily="34" charset="0"/>
                <a:cs typeface="TheSansMonoConNormal"/>
              </a:rPr>
              <a:t>Equals()</a:t>
            </a:r>
            <a:r>
              <a:rPr lang="en-IN" sz="1800" dirty="0">
                <a:effectLst/>
                <a:latin typeface="Utopia-Regular"/>
                <a:ea typeface="Calibri" panose="020F0502020204030204" pitchFamily="34" charset="0"/>
                <a:cs typeface="Utopia-Regular"/>
              </a:rPr>
              <a:t>, </a:t>
            </a:r>
            <a:r>
              <a:rPr lang="en-IN" sz="1800" dirty="0" err="1">
                <a:effectLst/>
                <a:latin typeface="TheSansMonoConNormal"/>
                <a:ea typeface="Calibri" panose="020F0502020204030204" pitchFamily="34" charset="0"/>
                <a:cs typeface="TheSansMonoConNormal"/>
              </a:rPr>
              <a:t>GetHashCode</a:t>
            </a:r>
            <a:r>
              <a:rPr lang="en-IN" sz="1800" dirty="0">
                <a:effectLst/>
                <a:latin typeface="TheSansMonoConNormal"/>
                <a:ea typeface="Calibri" panose="020F0502020204030204" pitchFamily="34" charset="0"/>
                <a:cs typeface="TheSansMonoConNormal"/>
              </a:rPr>
              <a:t>()</a:t>
            </a:r>
            <a:r>
              <a:rPr lang="en-IN" sz="1800" dirty="0">
                <a:effectLst/>
                <a:latin typeface="Utopia-Regular"/>
                <a:ea typeface="Calibri" panose="020F0502020204030204" pitchFamily="34" charset="0"/>
                <a:cs typeface="Utopia-Regular"/>
              </a:rPr>
              <a:t>, and </a:t>
            </a:r>
            <a:r>
              <a:rPr lang="en-IN" sz="1800" dirty="0" err="1">
                <a:effectLst/>
                <a:latin typeface="TheSansMonoConNormal"/>
                <a:ea typeface="Calibri" panose="020F0502020204030204" pitchFamily="34" charset="0"/>
                <a:cs typeface="TheSansMonoConNormal"/>
              </a:rPr>
              <a:t>ToString</a:t>
            </a:r>
            <a:r>
              <a:rPr lang="en-IN" sz="1800" dirty="0">
                <a:effectLst/>
                <a:latin typeface="TheSansMonoConNormal"/>
                <a:ea typeface="Calibri" panose="020F0502020204030204" pitchFamily="34" charset="0"/>
                <a:cs typeface="TheSansMonoConNormal"/>
              </a:rPr>
              <a:t>()</a:t>
            </a:r>
            <a:r>
              <a:rPr lang="en-IN" sz="1800" dirty="0">
                <a:effectLst/>
                <a:latin typeface="Utopia-Regular"/>
                <a:ea typeface="Calibri" panose="020F0502020204030204" pitchFamily="34" charset="0"/>
                <a:cs typeface="Utopia-Regular"/>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Symbol" panose="05050102010706020507" pitchFamily="18" charset="2"/>
                <a:ea typeface="Calibri" panose="020F0502020204030204" pitchFamily="34" charset="0"/>
                <a:cs typeface="Symbol" panose="05050102010706020507" pitchFamily="18" charset="2"/>
              </a:rPr>
              <a:t> </a:t>
            </a:r>
            <a:r>
              <a:rPr lang="en-IN" sz="1800" dirty="0">
                <a:effectLst/>
                <a:latin typeface="Utopia-Regular"/>
                <a:ea typeface="Calibri" panose="020F0502020204030204" pitchFamily="34" charset="0"/>
                <a:cs typeface="Utopia-Regular"/>
              </a:rPr>
              <a:t>The fields and properties of an anonymous type are always read-only.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Symbol" panose="05050102010706020507" pitchFamily="18" charset="2"/>
                <a:ea typeface="Calibri" panose="020F0502020204030204" pitchFamily="34" charset="0"/>
                <a:cs typeface="Symbol" panose="05050102010706020507" pitchFamily="18" charset="2"/>
              </a:rPr>
              <a:t> </a:t>
            </a:r>
            <a:r>
              <a:rPr lang="en-IN" sz="1800" dirty="0">
                <a:effectLst/>
                <a:latin typeface="Utopia-Regular"/>
                <a:ea typeface="Calibri" panose="020F0502020204030204" pitchFamily="34" charset="0"/>
                <a:cs typeface="Utopia-Regular"/>
              </a:rPr>
              <a:t>Anonymous types cannot support events, custom methods, custom operators, or custom overrides.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Symbol" panose="05050102010706020507" pitchFamily="18" charset="2"/>
                <a:ea typeface="Calibri" panose="020F0502020204030204" pitchFamily="34" charset="0"/>
                <a:cs typeface="Symbol" panose="05050102010706020507" pitchFamily="18" charset="2"/>
              </a:rPr>
              <a:t> </a:t>
            </a:r>
            <a:r>
              <a:rPr lang="en-IN" sz="1800" dirty="0">
                <a:effectLst/>
                <a:latin typeface="Utopia-Regular"/>
                <a:ea typeface="Calibri" panose="020F0502020204030204" pitchFamily="34" charset="0"/>
                <a:cs typeface="Utopia-Regular"/>
              </a:rPr>
              <a:t>Anonymous types are always implicitly sealed.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Symbol" panose="05050102010706020507" pitchFamily="18" charset="2"/>
                <a:ea typeface="Calibri" panose="020F0502020204030204" pitchFamily="34" charset="0"/>
                <a:cs typeface="Symbol" panose="05050102010706020507" pitchFamily="18" charset="2"/>
              </a:rPr>
              <a:t> </a:t>
            </a:r>
            <a:r>
              <a:rPr lang="en-IN" sz="1800" dirty="0">
                <a:effectLst/>
                <a:latin typeface="Utopia-Regular"/>
                <a:ea typeface="Calibri" panose="020F0502020204030204" pitchFamily="34" charset="0"/>
                <a:cs typeface="Utopia-Regular"/>
              </a:rPr>
              <a:t>Anonymous types are always created using the default constructor.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75860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A9902B-C7DE-4F10-887A-79A2D840E236}"/>
              </a:ext>
            </a:extLst>
          </p:cNvPr>
          <p:cNvSpPr>
            <a:spLocks noGrp="1"/>
          </p:cNvSpPr>
          <p:nvPr>
            <p:ph idx="1"/>
          </p:nvPr>
        </p:nvSpPr>
        <p:spPr>
          <a:xfrm>
            <a:off x="4748980" y="108155"/>
            <a:ext cx="7275872" cy="6469626"/>
          </a:xfrm>
        </p:spPr>
        <p:txBody>
          <a:bodyPr>
            <a:normAutofit fontScale="62500" lnSpcReduction="20000"/>
          </a:bodyPr>
          <a:lstStyle/>
          <a:p>
            <a:pPr marL="0" indent="0">
              <a:buNone/>
            </a:pPr>
            <a:r>
              <a:rPr lang="en-IN" sz="1800" dirty="0">
                <a:solidFill>
                  <a:srgbClr val="0000FF"/>
                </a:solidFill>
                <a:highlight>
                  <a:srgbClr val="FFFFFF"/>
                </a:highlight>
                <a:latin typeface="Consolas" panose="020B0609020204030204" pitchFamily="49" charset="0"/>
              </a:rPr>
              <a:t>using</a:t>
            </a:r>
            <a:r>
              <a:rPr lang="en-IN" sz="1800" dirty="0">
                <a:solidFill>
                  <a:srgbClr val="000000"/>
                </a:solidFill>
                <a:highlight>
                  <a:srgbClr val="FFFFFF"/>
                </a:highlight>
                <a:latin typeface="Consolas" panose="020B0609020204030204" pitchFamily="49" charset="0"/>
              </a:rPr>
              <a:t> System;</a:t>
            </a:r>
          </a:p>
          <a:p>
            <a:pPr marL="0" indent="0">
              <a:buNone/>
            </a:pPr>
            <a:r>
              <a:rPr lang="en-IN" sz="1800" dirty="0">
                <a:solidFill>
                  <a:srgbClr val="0000FF"/>
                </a:solidFill>
                <a:highlight>
                  <a:srgbClr val="FFFFFF"/>
                </a:highlight>
                <a:latin typeface="Consolas" panose="020B0609020204030204" pitchFamily="49" charset="0"/>
              </a:rPr>
              <a:t>namespace</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AnonymousTypes</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class</a:t>
            </a:r>
            <a:r>
              <a:rPr lang="en-IN" sz="1800" dirty="0">
                <a:solidFill>
                  <a:srgbClr val="000000"/>
                </a:solidFill>
                <a:highlight>
                  <a:srgbClr val="FFFFFF"/>
                </a:highlight>
                <a:latin typeface="Consolas" panose="020B0609020204030204" pitchFamily="49" charset="0"/>
              </a:rPr>
              <a:t> </a:t>
            </a:r>
            <a:r>
              <a:rPr lang="en-IN" sz="1800" dirty="0">
                <a:solidFill>
                  <a:srgbClr val="2B91AF"/>
                </a:solidFill>
                <a:highlight>
                  <a:srgbClr val="FFFFFF"/>
                </a:highlight>
                <a:latin typeface="Consolas" panose="020B0609020204030204" pitchFamily="49" charset="0"/>
              </a:rPr>
              <a:t>Program</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static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void</a:t>
            </a:r>
            <a:r>
              <a:rPr lang="en-US" sz="1800" dirty="0">
                <a:solidFill>
                  <a:srgbClr val="000000"/>
                </a:solidFill>
                <a:highlight>
                  <a:srgbClr val="FFFFFF"/>
                </a:highlight>
                <a:latin typeface="Consolas" panose="020B0609020204030204" pitchFamily="49" charset="0"/>
              </a:rPr>
              <a:t> Main(</a:t>
            </a:r>
            <a:r>
              <a:rPr lang="en-US" sz="1800" dirty="0">
                <a:solidFill>
                  <a:srgbClr val="0000FF"/>
                </a:solidFill>
                <a:highlight>
                  <a:srgbClr val="FFFFFF"/>
                </a:highlight>
                <a:latin typeface="Consolas" panose="020B0609020204030204" pitchFamily="49" charset="0"/>
              </a:rPr>
              <a:t>string</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args</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 Fun with Anonymous Types *****\n"</a:t>
            </a:r>
            <a:r>
              <a:rPr lang="en-US" sz="1800" dirty="0">
                <a:solidFill>
                  <a:srgbClr val="000000"/>
                </a:solidFill>
                <a:highlight>
                  <a:srgbClr val="FFFFFF"/>
                </a:highlight>
                <a:latin typeface="Consolas" panose="020B0609020204030204" pitchFamily="49" charset="0"/>
              </a:rPr>
              <a:t>);</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Make an anonymous type representing a car using hard coded data. </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myCar</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 Color = </a:t>
            </a:r>
            <a:r>
              <a:rPr lang="en-US" sz="1800" dirty="0">
                <a:solidFill>
                  <a:srgbClr val="A31515"/>
                </a:solidFill>
                <a:highlight>
                  <a:srgbClr val="FFFFFF"/>
                </a:highlight>
                <a:latin typeface="Consolas" panose="020B0609020204030204" pitchFamily="49" charset="0"/>
              </a:rPr>
              <a:t>"Bright Pink"</a:t>
            </a:r>
            <a:r>
              <a:rPr lang="en-US" sz="1800" dirty="0">
                <a:solidFill>
                  <a:srgbClr val="000000"/>
                </a:solidFill>
                <a:highlight>
                  <a:srgbClr val="FFFFFF"/>
                </a:highlight>
                <a:latin typeface="Consolas" panose="020B0609020204030204" pitchFamily="49" charset="0"/>
              </a:rPr>
              <a:t>, Make = </a:t>
            </a:r>
            <a:r>
              <a:rPr lang="en-US" sz="1800" dirty="0">
                <a:solidFill>
                  <a:srgbClr val="A31515"/>
                </a:solidFill>
                <a:highlight>
                  <a:srgbClr val="FFFFFF"/>
                </a:highlight>
                <a:latin typeface="Consolas" panose="020B0609020204030204" pitchFamily="49" charset="0"/>
              </a:rPr>
              <a:t>"Saab"</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CurrentSpeed</a:t>
            </a:r>
            <a:r>
              <a:rPr lang="en-US" sz="1800" dirty="0">
                <a:solidFill>
                  <a:srgbClr val="000000"/>
                </a:solidFill>
                <a:highlight>
                  <a:srgbClr val="FFFFFF"/>
                </a:highlight>
                <a:latin typeface="Consolas" panose="020B0609020204030204" pitchFamily="49" charset="0"/>
              </a:rPr>
              <a:t> = 55 };</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ReflectOverAnonymousType</a:t>
            </a:r>
            <a:r>
              <a:rPr lang="en-IN" sz="1800" dirty="0">
                <a:solidFill>
                  <a:srgbClr val="000000"/>
                </a:solidFill>
                <a:highlight>
                  <a:srgbClr val="FFFFFF"/>
                </a:highlight>
                <a:latin typeface="Consolas" panose="020B0609020204030204" pitchFamily="49" charset="0"/>
              </a:rPr>
              <a:t>(</a:t>
            </a:r>
            <a:r>
              <a:rPr lang="en-IN" sz="1800" dirty="0" err="1">
                <a:solidFill>
                  <a:srgbClr val="000000"/>
                </a:solidFill>
                <a:highlight>
                  <a:srgbClr val="FFFFFF"/>
                </a:highlight>
                <a:latin typeface="Consolas" panose="020B0609020204030204" pitchFamily="49" charset="0"/>
              </a:rPr>
              <a:t>myCar</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.ReadKey</a:t>
            </a:r>
            <a:r>
              <a:rPr lang="en-IN" sz="1800" dirty="0">
                <a:solidFill>
                  <a:srgbClr val="000000"/>
                </a:solidFill>
                <a:highlight>
                  <a:srgbClr val="FFFFFF"/>
                </a:highlight>
                <a:latin typeface="Consolas" panose="020B0609020204030204" pitchFamily="49" charset="0"/>
              </a:rPr>
              <a:t>();</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static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void</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ReflectOverAnonymousType</a:t>
            </a:r>
            <a:r>
              <a:rPr lang="en-US" sz="1800" dirty="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object</a:t>
            </a:r>
            <a:r>
              <a:rPr lang="en-US" sz="1800" dirty="0">
                <a:solidFill>
                  <a:srgbClr val="000000"/>
                </a:solidFill>
                <a:highlight>
                  <a:srgbClr val="FFFFFF"/>
                </a:highlight>
                <a:latin typeface="Consolas" panose="020B0609020204030204" pitchFamily="49" charset="0"/>
              </a:rPr>
              <a:t> obj)</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.WriteLine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"Base class of {0} is {1}"</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obj.GetType</a:t>
            </a:r>
            <a:r>
              <a:rPr lang="en-IN" sz="1800" dirty="0">
                <a:solidFill>
                  <a:srgbClr val="000000"/>
                </a:solidFill>
                <a:highlight>
                  <a:srgbClr val="FFFFFF"/>
                </a:highlight>
                <a:latin typeface="Consolas" panose="020B0609020204030204" pitchFamily="49" charset="0"/>
              </a:rPr>
              <a:t>().Name, </a:t>
            </a:r>
            <a:r>
              <a:rPr lang="en-IN" sz="1800" dirty="0" err="1">
                <a:solidFill>
                  <a:srgbClr val="000000"/>
                </a:solidFill>
                <a:highlight>
                  <a:srgbClr val="FFFFFF"/>
                </a:highlight>
                <a:latin typeface="Consolas" panose="020B0609020204030204" pitchFamily="49" charset="0"/>
              </a:rPr>
              <a:t>obj.GetType</a:t>
            </a:r>
            <a:r>
              <a:rPr lang="en-IN" sz="1800" dirty="0">
                <a:solidFill>
                  <a:srgbClr val="000000"/>
                </a:solidFill>
                <a:highlight>
                  <a:srgbClr val="FFFFFF"/>
                </a:highlight>
                <a:latin typeface="Consolas" panose="020B0609020204030204" pitchFamily="49" charset="0"/>
              </a:rPr>
              <a:t>().</a:t>
            </a:r>
            <a:r>
              <a:rPr lang="en-IN" sz="1800" dirty="0" err="1">
                <a:solidFill>
                  <a:srgbClr val="000000"/>
                </a:solidFill>
                <a:highlight>
                  <a:srgbClr val="FFFFFF"/>
                </a:highlight>
                <a:latin typeface="Consolas" panose="020B0609020204030204" pitchFamily="49" charset="0"/>
              </a:rPr>
              <a:t>BaseType</a:t>
            </a:r>
            <a:r>
              <a:rPr lang="en-IN" sz="1800" dirty="0">
                <a:solidFill>
                  <a:srgbClr val="000000"/>
                </a:solidFill>
                <a:highlight>
                  <a:srgbClr val="FFFFFF"/>
                </a:highlight>
                <a:latin typeface="Consolas" panose="020B0609020204030204" pitchFamily="49" charset="0"/>
              </a:rPr>
              <a:t>);</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.WriteLine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a:t>
            </a:r>
            <a:r>
              <a:rPr lang="en-IN" sz="1800" dirty="0" err="1">
                <a:solidFill>
                  <a:srgbClr val="A31515"/>
                </a:solidFill>
                <a:highlight>
                  <a:srgbClr val="FFFFFF"/>
                </a:highlight>
                <a:latin typeface="Consolas" panose="020B0609020204030204" pitchFamily="49" charset="0"/>
              </a:rPr>
              <a:t>obj.ToString</a:t>
            </a:r>
            <a:r>
              <a:rPr lang="en-IN" sz="1800" dirty="0">
                <a:solidFill>
                  <a:srgbClr val="A31515"/>
                </a:solidFill>
                <a:highlight>
                  <a:srgbClr val="FFFFFF"/>
                </a:highlight>
                <a:latin typeface="Consolas" panose="020B0609020204030204" pitchFamily="49" charset="0"/>
              </a:rPr>
              <a:t>() == {0}"</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obj.ToString</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.WriteLine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a:t>
            </a:r>
            <a:r>
              <a:rPr lang="en-IN" sz="1800" dirty="0" err="1">
                <a:solidFill>
                  <a:srgbClr val="A31515"/>
                </a:solidFill>
                <a:highlight>
                  <a:srgbClr val="FFFFFF"/>
                </a:highlight>
                <a:latin typeface="Consolas" panose="020B0609020204030204" pitchFamily="49" charset="0"/>
              </a:rPr>
              <a:t>obj.GetHashCode</a:t>
            </a:r>
            <a:r>
              <a:rPr lang="en-IN" sz="1800" dirty="0">
                <a:solidFill>
                  <a:srgbClr val="A31515"/>
                </a:solidFill>
                <a:highlight>
                  <a:srgbClr val="FFFFFF"/>
                </a:highlight>
                <a:latin typeface="Consolas" panose="020B0609020204030204" pitchFamily="49" charset="0"/>
              </a:rPr>
              <a:t>() == {0}"</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obj.GetHashCode</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.WriteLine</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a:t>
            </a:r>
          </a:p>
          <a:p>
            <a:pPr marL="0" indent="0">
              <a:buNone/>
            </a:pPr>
            <a:endParaRPr lang="en-IN" dirty="0"/>
          </a:p>
        </p:txBody>
      </p:sp>
      <p:sp>
        <p:nvSpPr>
          <p:cNvPr id="4" name="TextBox 3">
            <a:extLst>
              <a:ext uri="{FF2B5EF4-FFF2-40B4-BE49-F238E27FC236}">
                <a16:creationId xmlns:a16="http://schemas.microsoft.com/office/drawing/2014/main" id="{CB103338-58BB-41BF-A946-53C169584ACC}"/>
              </a:ext>
            </a:extLst>
          </p:cNvPr>
          <p:cNvSpPr txBox="1"/>
          <p:nvPr/>
        </p:nvSpPr>
        <p:spPr>
          <a:xfrm>
            <a:off x="167148" y="680245"/>
            <a:ext cx="4581831" cy="7017306"/>
          </a:xfrm>
          <a:prstGeom prst="rect">
            <a:avLst/>
          </a:prstGeom>
          <a:noFill/>
        </p:spPr>
        <p:txBody>
          <a:bodyPr wrap="square" rtlCol="0">
            <a:spAutoFit/>
          </a:bodyPr>
          <a:lstStyle/>
          <a:p>
            <a:r>
              <a:rPr lang="en-IN" sz="1800" dirty="0">
                <a:solidFill>
                  <a:srgbClr val="000000"/>
                </a:solidFill>
                <a:highlight>
                  <a:srgbClr val="FFFFFF"/>
                </a:highlight>
                <a:latin typeface="Consolas" panose="020B0609020204030204" pitchFamily="49" charset="0"/>
              </a:rPr>
              <a:t>When you pass anonymous object in a function you will collect in Object[parent] reference as all anonymous type is derived fro</a:t>
            </a:r>
            <a:r>
              <a:rPr lang="en-IN" dirty="0">
                <a:solidFill>
                  <a:srgbClr val="000000"/>
                </a:solidFill>
                <a:highlight>
                  <a:srgbClr val="FFFFFF"/>
                </a:highlight>
                <a:latin typeface="Consolas" panose="020B0609020204030204" pitchFamily="49" charset="0"/>
              </a:rPr>
              <a:t>m </a:t>
            </a:r>
            <a:r>
              <a:rPr lang="en-IN" dirty="0" err="1">
                <a:solidFill>
                  <a:srgbClr val="000000"/>
                </a:solidFill>
                <a:highlight>
                  <a:srgbClr val="FFFFFF"/>
                </a:highlight>
                <a:latin typeface="Consolas" panose="020B0609020204030204" pitchFamily="49" charset="0"/>
              </a:rPr>
              <a:t>System.Object</a:t>
            </a:r>
            <a:endParaRPr lang="en-IN" dirty="0">
              <a:solidFill>
                <a:srgbClr val="000000"/>
              </a:solidFill>
              <a:highlight>
                <a:srgbClr val="FFFFFF"/>
              </a:highlight>
              <a:latin typeface="Consolas" panose="020B0609020204030204" pitchFamily="49" charset="0"/>
            </a:endParaRPr>
          </a:p>
          <a:p>
            <a:endParaRPr lang="en-IN" dirty="0">
              <a:solidFill>
                <a:srgbClr val="000000"/>
              </a:solidFill>
              <a:highlight>
                <a:srgbClr val="FFFFFF"/>
              </a:highlight>
              <a:latin typeface="Consolas" panose="020B0609020204030204" pitchFamily="49" charset="0"/>
            </a:endParaRPr>
          </a:p>
          <a:p>
            <a:r>
              <a:rPr lang="en-IN" sz="1800" dirty="0">
                <a:solidFill>
                  <a:srgbClr val="000000"/>
                </a:solidFill>
                <a:highlight>
                  <a:srgbClr val="FFFFFF"/>
                </a:highlight>
                <a:latin typeface="Consolas" panose="020B0609020204030204" pitchFamily="49" charset="0"/>
              </a:rPr>
              <a:t>[Recollect parent class reference can point to child class object]</a:t>
            </a:r>
          </a:p>
          <a:p>
            <a:endParaRPr lang="en-IN" dirty="0">
              <a:solidFill>
                <a:srgbClr val="000000"/>
              </a:solidFill>
              <a:highlight>
                <a:srgbClr val="FFFFFF"/>
              </a:highlight>
              <a:latin typeface="Consolas" panose="020B0609020204030204" pitchFamily="49" charset="0"/>
            </a:endParaRPr>
          </a:p>
          <a:p>
            <a:r>
              <a:rPr lang="en-IN" sz="1800" dirty="0" err="1">
                <a:solidFill>
                  <a:srgbClr val="000000"/>
                </a:solidFill>
                <a:highlight>
                  <a:srgbClr val="FFFFFF"/>
                </a:highlight>
                <a:latin typeface="Consolas" panose="020B0609020204030204" pitchFamily="49" charset="0"/>
              </a:rPr>
              <a:t>obj.GetType</a:t>
            </a:r>
            <a:r>
              <a:rPr lang="en-IN" sz="1800" dirty="0">
                <a:solidFill>
                  <a:srgbClr val="000000"/>
                </a:solidFill>
                <a:highlight>
                  <a:srgbClr val="FFFFFF"/>
                </a:highlight>
                <a:latin typeface="Consolas" panose="020B0609020204030204" pitchFamily="49" charset="0"/>
              </a:rPr>
              <a:t>().Name will print </a:t>
            </a:r>
            <a:r>
              <a:rPr lang="en-IN" sz="1800" dirty="0" err="1">
                <a:solidFill>
                  <a:srgbClr val="000000"/>
                </a:solidFill>
                <a:highlight>
                  <a:srgbClr val="FFFFFF"/>
                </a:highlight>
                <a:latin typeface="Consolas" panose="020B0609020204030204" pitchFamily="49" charset="0"/>
              </a:rPr>
              <a:t>AnonymousType</a:t>
            </a:r>
            <a:endParaRPr lang="en-IN" sz="1800" dirty="0">
              <a:solidFill>
                <a:srgbClr val="000000"/>
              </a:solidFill>
              <a:highlight>
                <a:srgbClr val="FFFFFF"/>
              </a:highlight>
              <a:latin typeface="Consolas" panose="020B0609020204030204" pitchFamily="49" charset="0"/>
            </a:endParaRPr>
          </a:p>
          <a:p>
            <a:endParaRPr lang="en-IN" sz="1800" dirty="0">
              <a:solidFill>
                <a:srgbClr val="000000"/>
              </a:solidFill>
              <a:highlight>
                <a:srgbClr val="FFFFFF"/>
              </a:highlight>
              <a:latin typeface="Consolas" panose="020B0609020204030204" pitchFamily="49" charset="0"/>
            </a:endParaRPr>
          </a:p>
          <a:p>
            <a:r>
              <a:rPr lang="en-IN" sz="1800" dirty="0" err="1">
                <a:solidFill>
                  <a:srgbClr val="000000"/>
                </a:solidFill>
                <a:highlight>
                  <a:srgbClr val="FFFFFF"/>
                </a:highlight>
                <a:latin typeface="Consolas" panose="020B0609020204030204" pitchFamily="49" charset="0"/>
              </a:rPr>
              <a:t>obj.GetType</a:t>
            </a:r>
            <a:r>
              <a:rPr lang="en-IN" sz="1800" dirty="0">
                <a:solidFill>
                  <a:srgbClr val="000000"/>
                </a:solidFill>
                <a:highlight>
                  <a:srgbClr val="FFFFFF"/>
                </a:highlight>
                <a:latin typeface="Consolas" panose="020B0609020204030204" pitchFamily="49" charset="0"/>
              </a:rPr>
              <a:t>().</a:t>
            </a:r>
            <a:r>
              <a:rPr lang="en-IN" sz="1800" dirty="0" err="1">
                <a:solidFill>
                  <a:srgbClr val="000000"/>
                </a:solidFill>
                <a:highlight>
                  <a:srgbClr val="FFFFFF"/>
                </a:highlight>
                <a:latin typeface="Consolas" panose="020B0609020204030204" pitchFamily="49" charset="0"/>
              </a:rPr>
              <a:t>BaseType</a:t>
            </a:r>
            <a:r>
              <a:rPr lang="en-IN" dirty="0">
                <a:solidFill>
                  <a:srgbClr val="000000"/>
                </a:solidFill>
                <a:highlight>
                  <a:srgbClr val="FFFFFF"/>
                </a:highlight>
                <a:latin typeface="Consolas" panose="020B0609020204030204" pitchFamily="49" charset="0"/>
              </a:rPr>
              <a:t> will print </a:t>
            </a:r>
            <a:r>
              <a:rPr lang="en-IN" dirty="0" err="1">
                <a:solidFill>
                  <a:srgbClr val="000000"/>
                </a:solidFill>
                <a:highlight>
                  <a:srgbClr val="FFFFFF"/>
                </a:highlight>
                <a:latin typeface="Consolas" panose="020B0609020204030204" pitchFamily="49" charset="0"/>
              </a:rPr>
              <a:t>System.</a:t>
            </a:r>
            <a:r>
              <a:rPr lang="en-IN" sz="1800" dirty="0" err="1">
                <a:solidFill>
                  <a:srgbClr val="000000"/>
                </a:solidFill>
                <a:highlight>
                  <a:srgbClr val="FFFFFF"/>
                </a:highlight>
                <a:latin typeface="Consolas" panose="020B0609020204030204" pitchFamily="49" charset="0"/>
              </a:rPr>
              <a:t>Object</a:t>
            </a:r>
            <a:endParaRPr lang="en-IN" sz="1800" dirty="0">
              <a:solidFill>
                <a:srgbClr val="000000"/>
              </a:solidFill>
              <a:highlight>
                <a:srgbClr val="FFFFFF"/>
              </a:highlight>
              <a:latin typeface="Consolas" panose="020B0609020204030204" pitchFamily="49" charset="0"/>
            </a:endParaRPr>
          </a:p>
          <a:p>
            <a:endParaRPr lang="en-IN" sz="1800" dirty="0">
              <a:solidFill>
                <a:srgbClr val="000000"/>
              </a:solidFill>
              <a:highlight>
                <a:srgbClr val="FFFFFF"/>
              </a:highlight>
              <a:latin typeface="Consolas" panose="020B0609020204030204" pitchFamily="49" charset="0"/>
            </a:endParaRPr>
          </a:p>
          <a:p>
            <a:r>
              <a:rPr lang="en-IN" sz="1800" dirty="0" err="1">
                <a:solidFill>
                  <a:srgbClr val="000000"/>
                </a:solidFill>
                <a:highlight>
                  <a:srgbClr val="FFFFFF"/>
                </a:highlight>
                <a:latin typeface="Consolas" panose="020B0609020204030204" pitchFamily="49" charset="0"/>
              </a:rPr>
              <a:t>obj.ToString</a:t>
            </a:r>
            <a:r>
              <a:rPr lang="en-IN" sz="1800" dirty="0">
                <a:solidFill>
                  <a:srgbClr val="000000"/>
                </a:solidFill>
                <a:highlight>
                  <a:srgbClr val="FFFFFF"/>
                </a:highlight>
                <a:latin typeface="Consolas" panose="020B0609020204030204" pitchFamily="49" charset="0"/>
              </a:rPr>
              <a:t>() will print following line</a:t>
            </a:r>
            <a:endParaRPr lang="en-IN" dirty="0">
              <a:solidFill>
                <a:srgbClr val="000000"/>
              </a:solidFill>
              <a:highlight>
                <a:srgbClr val="FFFFFF"/>
              </a:highlight>
              <a:latin typeface="Consolas" panose="020B0609020204030204" pitchFamily="49" charset="0"/>
            </a:endParaRPr>
          </a:p>
          <a:p>
            <a:endParaRPr lang="en-IN"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Color = </a:t>
            </a:r>
            <a:r>
              <a:rPr lang="en-US" sz="1800" dirty="0">
                <a:solidFill>
                  <a:srgbClr val="A31515"/>
                </a:solidFill>
                <a:highlight>
                  <a:srgbClr val="FFFFFF"/>
                </a:highlight>
                <a:latin typeface="Consolas" panose="020B0609020204030204" pitchFamily="49" charset="0"/>
              </a:rPr>
              <a:t>"Bright Pink"</a:t>
            </a:r>
            <a:r>
              <a:rPr lang="en-US" sz="1800" dirty="0">
                <a:solidFill>
                  <a:srgbClr val="000000"/>
                </a:solidFill>
                <a:highlight>
                  <a:srgbClr val="FFFFFF"/>
                </a:highlight>
                <a:latin typeface="Consolas" panose="020B0609020204030204" pitchFamily="49" charset="0"/>
              </a:rPr>
              <a:t>, Make = </a:t>
            </a:r>
            <a:r>
              <a:rPr lang="en-US" sz="1800" dirty="0">
                <a:solidFill>
                  <a:srgbClr val="A31515"/>
                </a:solidFill>
                <a:highlight>
                  <a:srgbClr val="FFFFFF"/>
                </a:highlight>
                <a:latin typeface="Consolas" panose="020B0609020204030204" pitchFamily="49" charset="0"/>
              </a:rPr>
              <a:t>"Saab"</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CurrentSpeed</a:t>
            </a:r>
            <a:r>
              <a:rPr lang="en-US" sz="1800" dirty="0">
                <a:solidFill>
                  <a:srgbClr val="000000"/>
                </a:solidFill>
                <a:highlight>
                  <a:srgbClr val="FFFFFF"/>
                </a:highlight>
                <a:latin typeface="Consolas" panose="020B0609020204030204" pitchFamily="49" charset="0"/>
              </a:rPr>
              <a:t> = 55 };</a:t>
            </a:r>
          </a:p>
          <a:p>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endParaRPr lang="en-IN" dirty="0"/>
          </a:p>
        </p:txBody>
      </p:sp>
    </p:spTree>
    <p:extLst>
      <p:ext uri="{BB962C8B-B14F-4D97-AF65-F5344CB8AC3E}">
        <p14:creationId xmlns:p14="http://schemas.microsoft.com/office/powerpoint/2010/main" val="544788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BFB036-947B-4B34-A092-538F163F5DDC}"/>
              </a:ext>
            </a:extLst>
          </p:cNvPr>
          <p:cNvSpPr>
            <a:spLocks noGrp="1"/>
          </p:cNvSpPr>
          <p:nvPr>
            <p:ph idx="1"/>
          </p:nvPr>
        </p:nvSpPr>
        <p:spPr>
          <a:xfrm>
            <a:off x="2841523" y="946903"/>
            <a:ext cx="8755623" cy="5650541"/>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AnonymousTypes</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    </a:t>
            </a:r>
            <a:r>
              <a:rPr lang="en-US" sz="1200" dirty="0">
                <a:solidFill>
                  <a:srgbClr val="008000"/>
                </a:solidFill>
                <a:highlight>
                  <a:srgbClr val="FFFFFF"/>
                </a:highlight>
                <a:latin typeface="Consolas" panose="020B0609020204030204" pitchFamily="49" charset="0"/>
              </a:rPr>
              <a:t>// Make 2 anonymous classes with identical name/value pairs.</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firstCar</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 Color = </a:t>
            </a:r>
            <a:r>
              <a:rPr lang="en-US" sz="1200" dirty="0">
                <a:solidFill>
                  <a:srgbClr val="A31515"/>
                </a:solidFill>
                <a:highlight>
                  <a:srgbClr val="FFFFFF"/>
                </a:highlight>
                <a:latin typeface="Consolas" panose="020B0609020204030204" pitchFamily="49" charset="0"/>
              </a:rPr>
              <a:t>"Bright Pink"</a:t>
            </a:r>
            <a:r>
              <a:rPr lang="en-US" sz="1200" dirty="0">
                <a:solidFill>
                  <a:srgbClr val="000000"/>
                </a:solidFill>
                <a:highlight>
                  <a:srgbClr val="FFFFFF"/>
                </a:highlight>
                <a:latin typeface="Consolas" panose="020B0609020204030204" pitchFamily="49" charset="0"/>
              </a:rPr>
              <a:t>, Make = </a:t>
            </a:r>
            <a:r>
              <a:rPr lang="en-US" sz="1200" dirty="0">
                <a:solidFill>
                  <a:srgbClr val="A31515"/>
                </a:solidFill>
                <a:highlight>
                  <a:srgbClr val="FFFFFF"/>
                </a:highlight>
                <a:latin typeface="Consolas" panose="020B0609020204030204" pitchFamily="49" charset="0"/>
              </a:rPr>
              <a:t>"Saab"</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CurrentSpeed</a:t>
            </a:r>
            <a:r>
              <a:rPr lang="en-US" sz="1200" dirty="0">
                <a:solidFill>
                  <a:srgbClr val="000000"/>
                </a:solidFill>
                <a:highlight>
                  <a:srgbClr val="FFFFFF"/>
                </a:highlight>
                <a:latin typeface="Consolas" panose="020B0609020204030204" pitchFamily="49" charset="0"/>
              </a:rPr>
              <a:t> = 55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secondCar</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 Color = </a:t>
            </a:r>
            <a:r>
              <a:rPr lang="en-US" sz="1200" dirty="0">
                <a:solidFill>
                  <a:srgbClr val="A31515"/>
                </a:solidFill>
                <a:highlight>
                  <a:srgbClr val="FFFFFF"/>
                </a:highlight>
                <a:latin typeface="Consolas" panose="020B0609020204030204" pitchFamily="49" charset="0"/>
              </a:rPr>
              <a:t>"Bright Pink"</a:t>
            </a:r>
            <a:r>
              <a:rPr lang="en-US" sz="1200" dirty="0">
                <a:solidFill>
                  <a:srgbClr val="000000"/>
                </a:solidFill>
                <a:highlight>
                  <a:srgbClr val="FFFFFF"/>
                </a:highlight>
                <a:latin typeface="Consolas" panose="020B0609020204030204" pitchFamily="49" charset="0"/>
              </a:rPr>
              <a:t>, Make = </a:t>
            </a:r>
            <a:r>
              <a:rPr lang="en-US" sz="1200" dirty="0">
                <a:solidFill>
                  <a:srgbClr val="A31515"/>
                </a:solidFill>
                <a:highlight>
                  <a:srgbClr val="FFFFFF"/>
                </a:highlight>
                <a:latin typeface="Consolas" panose="020B0609020204030204" pitchFamily="49" charset="0"/>
              </a:rPr>
              <a:t>"Saab"</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CurrentSpeed</a:t>
            </a:r>
            <a:r>
              <a:rPr lang="en-US" sz="1200" dirty="0">
                <a:solidFill>
                  <a:srgbClr val="000000"/>
                </a:solidFill>
                <a:highlight>
                  <a:srgbClr val="FFFFFF"/>
                </a:highlight>
                <a:latin typeface="Consolas" panose="020B0609020204030204" pitchFamily="49" charset="0"/>
              </a:rPr>
              <a:t> = 55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Are they considered equal when using Equals()? true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"Same anonymous object! with equals:{0} "</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firstCar.Equals</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secondCar</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Are they considered equal when using ==?false</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"Not the same anonymous </a:t>
            </a:r>
            <a:r>
              <a:rPr lang="en-US" sz="1200" dirty="0" err="1">
                <a:solidFill>
                  <a:srgbClr val="A31515"/>
                </a:solidFill>
                <a:highlight>
                  <a:srgbClr val="FFFFFF"/>
                </a:highlight>
                <a:latin typeface="Consolas" panose="020B0609020204030204" pitchFamily="49" charset="0"/>
              </a:rPr>
              <a:t>objectct</a:t>
            </a:r>
            <a:r>
              <a:rPr lang="en-US" sz="1200" dirty="0">
                <a:solidFill>
                  <a:srgbClr val="A31515"/>
                </a:solidFill>
                <a:highlight>
                  <a:srgbClr val="FFFFFF"/>
                </a:highlight>
                <a:latin typeface="Consolas" panose="020B0609020204030204" pitchFamily="49" charset="0"/>
              </a:rPr>
              <a:t> with ==!{0} "</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firstCar</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secondCar</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Are these objects the same underlying </a:t>
            </a:r>
            <a:r>
              <a:rPr lang="en-US" sz="1200" dirty="0" err="1">
                <a:solidFill>
                  <a:srgbClr val="008000"/>
                </a:solidFill>
                <a:highlight>
                  <a:srgbClr val="FFFFFF"/>
                </a:highlight>
                <a:latin typeface="Consolas" panose="020B0609020204030204" pitchFamily="49" charset="0"/>
              </a:rPr>
              <a:t>type?Anonymous</a:t>
            </a:r>
            <a:r>
              <a:rPr lang="en-US" sz="1200" dirty="0">
                <a:solidFill>
                  <a:srgbClr val="008000"/>
                </a:solidFill>
                <a:highlight>
                  <a:srgbClr val="FFFFFF"/>
                </a:highlight>
                <a:latin typeface="Consolas" panose="020B0609020204030204" pitchFamily="49" charset="0"/>
              </a:rPr>
              <a:t> type</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"data type is same{0}  "</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firstCar.GetType</a:t>
            </a:r>
            <a:r>
              <a:rPr lang="en-US" sz="1200" dirty="0">
                <a:solidFill>
                  <a:srgbClr val="000000"/>
                </a:solidFill>
                <a:highlight>
                  <a:srgbClr val="FFFFFF"/>
                </a:highlight>
                <a:latin typeface="Consolas" panose="020B0609020204030204" pitchFamily="49" charset="0"/>
              </a:rPr>
              <a:t>().Name);</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 {0}  "</a:t>
            </a:r>
            <a:r>
              <a:rPr lang="en-IN"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firstCar</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GetHashCode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 {0}  "</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secondCar.GetHashCode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//above both will give you same number</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4" name="TextBox 3">
            <a:extLst>
              <a:ext uri="{FF2B5EF4-FFF2-40B4-BE49-F238E27FC236}">
                <a16:creationId xmlns:a16="http://schemas.microsoft.com/office/drawing/2014/main" id="{EF9DE3E4-7907-4CE0-A19D-082C3A3EE833}"/>
              </a:ext>
            </a:extLst>
          </p:cNvPr>
          <p:cNvSpPr txBox="1"/>
          <p:nvPr/>
        </p:nvSpPr>
        <p:spPr>
          <a:xfrm>
            <a:off x="1081547" y="80872"/>
            <a:ext cx="10515599"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If two or more anonymous object initializers in an assembly specify a sequence of properties that are in the same order and that have the same names and types, the compiler treats the objects as instances of the same type. They share the same compiler-generated type information.</a:t>
            </a:r>
            <a:endParaRPr lang="en-IN" dirty="0"/>
          </a:p>
        </p:txBody>
      </p:sp>
      <p:sp>
        <p:nvSpPr>
          <p:cNvPr id="5" name="TextBox 4">
            <a:extLst>
              <a:ext uri="{FF2B5EF4-FFF2-40B4-BE49-F238E27FC236}">
                <a16:creationId xmlns:a16="http://schemas.microsoft.com/office/drawing/2014/main" id="{327B7884-4D83-42C7-890D-3E1CEE99E307}"/>
              </a:ext>
            </a:extLst>
          </p:cNvPr>
          <p:cNvSpPr txBox="1"/>
          <p:nvPr/>
        </p:nvSpPr>
        <p:spPr>
          <a:xfrm>
            <a:off x="125357" y="1515068"/>
            <a:ext cx="2893146" cy="286232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 operator will check reference. &amp; Here </a:t>
            </a:r>
            <a:r>
              <a:rPr lang="en-IN" dirty="0" err="1"/>
              <a:t>firstCar</a:t>
            </a:r>
            <a:r>
              <a:rPr lang="en-IN" dirty="0"/>
              <a:t> and </a:t>
            </a:r>
            <a:r>
              <a:rPr lang="en-IN" dirty="0" err="1"/>
              <a:t>secondCar</a:t>
            </a:r>
            <a:r>
              <a:rPr lang="en-IN" dirty="0"/>
              <a:t> reference are different.</a:t>
            </a:r>
          </a:p>
          <a:p>
            <a:r>
              <a:rPr lang="en-IN" dirty="0"/>
              <a:t> </a:t>
            </a:r>
          </a:p>
          <a:p>
            <a:r>
              <a:rPr lang="en-IN" dirty="0"/>
              <a:t>It has same data.</a:t>
            </a:r>
          </a:p>
          <a:p>
            <a:endParaRPr lang="en-IN" dirty="0"/>
          </a:p>
          <a:p>
            <a:r>
              <a:rPr lang="en-IN" dirty="0"/>
              <a:t> Equal, </a:t>
            </a:r>
            <a:r>
              <a:rPr lang="en-IN" dirty="0" err="1"/>
              <a:t>GetHashCode</a:t>
            </a:r>
            <a:r>
              <a:rPr lang="en-IN" dirty="0"/>
              <a:t> and </a:t>
            </a:r>
            <a:r>
              <a:rPr lang="en-IN" dirty="0" err="1"/>
              <a:t>ToString</a:t>
            </a:r>
            <a:r>
              <a:rPr lang="en-IN" dirty="0"/>
              <a:t> are overridden in </a:t>
            </a:r>
            <a:r>
              <a:rPr lang="en-IN" dirty="0" err="1"/>
              <a:t>Anonymos</a:t>
            </a:r>
            <a:r>
              <a:rPr lang="en-IN" dirty="0"/>
              <a:t> type.</a:t>
            </a:r>
          </a:p>
        </p:txBody>
      </p:sp>
    </p:spTree>
    <p:extLst>
      <p:ext uri="{BB962C8B-B14F-4D97-AF65-F5344CB8AC3E}">
        <p14:creationId xmlns:p14="http://schemas.microsoft.com/office/powerpoint/2010/main" val="3538697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4185F-6BA0-44D2-A81C-4A0B2F632FC2}"/>
              </a:ext>
            </a:extLst>
          </p:cNvPr>
          <p:cNvSpPr>
            <a:spLocks noGrp="1"/>
          </p:cNvSpPr>
          <p:nvPr>
            <p:ph type="title"/>
          </p:nvPr>
        </p:nvSpPr>
        <p:spPr>
          <a:xfrm>
            <a:off x="1189702" y="365125"/>
            <a:ext cx="10164097" cy="696759"/>
          </a:xfrm>
        </p:spPr>
        <p:txBody>
          <a:bodyPr>
            <a:normAutofit fontScale="90000"/>
          </a:bodyPr>
          <a:lstStyle/>
          <a:p>
            <a:r>
              <a:rPr lang="en-IN" dirty="0"/>
              <a:t>Array of Anonymous Type</a:t>
            </a:r>
          </a:p>
        </p:txBody>
      </p:sp>
      <p:sp>
        <p:nvSpPr>
          <p:cNvPr id="3" name="Content Placeholder 2">
            <a:extLst>
              <a:ext uri="{FF2B5EF4-FFF2-40B4-BE49-F238E27FC236}">
                <a16:creationId xmlns:a16="http://schemas.microsoft.com/office/drawing/2014/main" id="{69CFB3FE-A013-4E33-9344-AAE91381B91B}"/>
              </a:ext>
            </a:extLst>
          </p:cNvPr>
          <p:cNvSpPr>
            <a:spLocks noGrp="1"/>
          </p:cNvSpPr>
          <p:nvPr>
            <p:ph idx="1"/>
          </p:nvPr>
        </p:nvSpPr>
        <p:spPr>
          <a:xfrm>
            <a:off x="2890683" y="1068105"/>
            <a:ext cx="9033387" cy="4721789"/>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AnonymousTypes</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anonArray</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 name = </a:t>
            </a:r>
            <a:r>
              <a:rPr lang="en-US" sz="1200" dirty="0">
                <a:solidFill>
                  <a:srgbClr val="A31515"/>
                </a:solidFill>
                <a:highlight>
                  <a:srgbClr val="FFFFFF"/>
                </a:highlight>
                <a:latin typeface="Consolas" panose="020B0609020204030204" pitchFamily="49" charset="0"/>
              </a:rPr>
              <a:t>"apple"</a:t>
            </a:r>
            <a:r>
              <a:rPr lang="en-US" sz="1200" dirty="0">
                <a:solidFill>
                  <a:srgbClr val="000000"/>
                </a:solidFill>
                <a:highlight>
                  <a:srgbClr val="FFFFFF"/>
                </a:highlight>
                <a:latin typeface="Consolas" panose="020B0609020204030204" pitchFamily="49" charset="0"/>
              </a:rPr>
              <a:t>, diam = 4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 name = </a:t>
            </a:r>
            <a:r>
              <a:rPr lang="en-US" sz="1200" dirty="0">
                <a:solidFill>
                  <a:srgbClr val="A31515"/>
                </a:solidFill>
                <a:highlight>
                  <a:srgbClr val="FFFFFF"/>
                </a:highlight>
                <a:latin typeface="Consolas" panose="020B0609020204030204" pitchFamily="49" charset="0"/>
              </a:rPr>
              <a:t>"grape"</a:t>
            </a:r>
            <a:r>
              <a:rPr lang="en-US" sz="1200" dirty="0">
                <a:solidFill>
                  <a:srgbClr val="000000"/>
                </a:solidFill>
                <a:highlight>
                  <a:srgbClr val="FFFFFF"/>
                </a:highlight>
                <a:latin typeface="Consolas" panose="020B0609020204030204" pitchFamily="49" charset="0"/>
              </a:rPr>
              <a:t>, diam = 1 }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anonArray.GetType</a:t>
            </a:r>
            <a:r>
              <a:rPr lang="en-IN" sz="1200" dirty="0">
                <a:solidFill>
                  <a:srgbClr val="000000"/>
                </a:solidFill>
                <a:highlight>
                  <a:srgbClr val="FFFFFF"/>
                </a:highlight>
                <a:latin typeface="Consolas" panose="020B0609020204030204" pitchFamily="49" charset="0"/>
              </a:rPr>
              <a:t>());// Array [] Anonymous type</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foreach</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var</a:t>
            </a:r>
            <a:r>
              <a:rPr lang="en-IN" sz="1200" dirty="0">
                <a:solidFill>
                  <a:srgbClr val="000000"/>
                </a:solidFill>
                <a:highlight>
                  <a:srgbClr val="FFFFFF"/>
                </a:highlight>
                <a:latin typeface="Consolas" panose="020B0609020204030204" pitchFamily="49" charset="0"/>
              </a:rPr>
              <a:t> c </a:t>
            </a:r>
            <a:r>
              <a:rPr lang="en-IN" sz="1200" dirty="0">
                <a:solidFill>
                  <a:srgbClr val="0000FF"/>
                </a:solidFill>
                <a:highlight>
                  <a:srgbClr val="FFFFFF"/>
                </a:highlight>
                <a:latin typeface="Consolas" panose="020B0609020204030204" pitchFamily="49" charset="0"/>
              </a:rPr>
              <a:t>in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anonArray</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(c.name);</a:t>
            </a:r>
          </a:p>
          <a:p>
            <a:pPr marL="0" indent="0">
              <a:lnSpc>
                <a:spcPct val="100000"/>
              </a:lnSpc>
              <a:spcBef>
                <a:spcPts val="0"/>
              </a:spcBef>
              <a:buNone/>
            </a:pPr>
            <a:r>
              <a:rPr lang="en-IN" sz="1200" dirty="0">
                <a:solidFill>
                  <a:srgbClr val="2B91AF"/>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c.diam</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.ReadKey</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endParaRPr lang="en-IN" sz="1200" dirty="0"/>
          </a:p>
        </p:txBody>
      </p:sp>
    </p:spTree>
    <p:extLst>
      <p:ext uri="{BB962C8B-B14F-4D97-AF65-F5344CB8AC3E}">
        <p14:creationId xmlns:p14="http://schemas.microsoft.com/office/powerpoint/2010/main" val="2414457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1141</Words>
  <Application>Microsoft Office PowerPoint</Application>
  <PresentationFormat>Widescreen</PresentationFormat>
  <Paragraphs>124</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Arial</vt:lpstr>
      <vt:lpstr>Calibri</vt:lpstr>
      <vt:lpstr>Cambria</vt:lpstr>
      <vt:lpstr>Consolas</vt:lpstr>
      <vt:lpstr>Courier New</vt:lpstr>
      <vt:lpstr>Garamond</vt:lpstr>
      <vt:lpstr>Symbol</vt:lpstr>
      <vt:lpstr>TheSansMonoConNormal</vt:lpstr>
      <vt:lpstr>Times New Roman</vt:lpstr>
      <vt:lpstr>Utopia-Regular</vt:lpstr>
      <vt:lpstr>Office Theme</vt:lpstr>
      <vt:lpstr>PowerPoint Presentation</vt:lpstr>
      <vt:lpstr>Anonymous type</vt:lpstr>
      <vt:lpstr>Why Anonymous</vt:lpstr>
      <vt:lpstr>Rules</vt:lpstr>
      <vt:lpstr>PowerPoint Presentation</vt:lpstr>
      <vt:lpstr>PowerPoint Presentation</vt:lpstr>
      <vt:lpstr>Array of Anonymous 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19</cp:revision>
  <dcterms:created xsi:type="dcterms:W3CDTF">2020-08-27T09:58:46Z</dcterms:created>
  <dcterms:modified xsi:type="dcterms:W3CDTF">2020-10-29T07:56:06Z</dcterms:modified>
</cp:coreProperties>
</file>