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90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8D82-FF97-4CF2-8835-B0BEF6248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4F30A-64C4-4458-96E0-EF8DA4E38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9EBA1-125D-4971-AF77-A956B183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EFDA-13BD-43A4-A538-D8BADE155E4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E7963-23F2-4793-BC26-66E5138F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F62AB-01B0-4648-B31C-7F1795D3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FE0C-D259-4348-88BB-9AD2E230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1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6708-CC74-4CEC-912B-74589D0A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AE6F1-48EE-4756-BE1F-288869E7E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A0BB-9506-4400-BC6B-11B9EB87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EFDA-13BD-43A4-A538-D8BADE155E4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A9F5E-7F51-45C3-B5E0-EB6FD12B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CEC2-DCC5-44EA-B6B9-BD7611EB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FE0C-D259-4348-88BB-9AD2E230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79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C7B6B-4BB5-4975-AA0D-3A4EEDEFD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C22A7-C7FD-4C08-ADCF-4B7A57DAC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336B-F78B-4B75-8C50-D5252EF4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EFDA-13BD-43A4-A538-D8BADE155E4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777E3-A5AE-47ED-86C6-0BCCFAA2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4FD86-6856-4699-88D2-A6173418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FE0C-D259-4348-88BB-9AD2E230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14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E2CB-D216-422B-B272-E248A801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ED3AF-B78D-47DB-B4D8-110332022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592FD-B1CF-451F-9DC0-3A4A953A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EFDA-13BD-43A4-A538-D8BADE155E4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81E90-BFB1-4BF9-B579-758EE90C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E48C-C413-485A-8AF0-439B3A20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FE0C-D259-4348-88BB-9AD2E230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9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83DE-A521-4D8B-8C1A-BF4F2C6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118A3-6E87-482B-98DF-EB4EAF6C1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0967F-07A1-447F-9D82-8331D221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EFDA-13BD-43A4-A538-D8BADE155E4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89798-C7C0-4FB5-9621-6DB99C8E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A271C-085C-45ED-B565-8EB857D8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FE0C-D259-4348-88BB-9AD2E230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88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41F2-95C2-456B-A88D-E682F0A9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E208C-E6CA-4D90-9780-9A5873EAA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1858D-8674-40B0-9964-C0C77B500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0C203-8DBD-47D5-A29B-2237FD83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EFDA-13BD-43A4-A538-D8BADE155E4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00D04-A7A7-4B4B-AADE-B9EC1592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1DDED-9A18-4385-ADE9-431A2A89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FE0C-D259-4348-88BB-9AD2E230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43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3B9A-A6D5-41B1-AB40-4BA075DC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144C-BD02-4225-A763-1D50F709B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74082-66D2-4617-97D2-16A53DDE8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2AB7E-222E-4740-B17E-A00D24272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87D66-A758-4FC5-8A77-BC28FA265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2407E-8A5F-4E94-B0AB-716A9CDC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EFDA-13BD-43A4-A538-D8BADE155E4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05ABE7-6D57-4E5F-B8A7-95461D1E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5037D-2E32-43E6-B0B4-E36527F0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FE0C-D259-4348-88BB-9AD2E230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28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376F-F39D-4AFD-99BC-137B0A83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71EFF-426F-4F4B-980D-8DDE8809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EFDA-13BD-43A4-A538-D8BADE155E4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F676D-9D3F-4E7B-83CC-2CECF1C8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12314-F153-44C5-A639-07F69571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FE0C-D259-4348-88BB-9AD2E230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93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EDB5F-7012-4F23-A4A1-C303916D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EFDA-13BD-43A4-A538-D8BADE155E4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238FF-3C99-4A29-AE29-88E33249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A0050-1876-4771-AF69-53040CA9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FE0C-D259-4348-88BB-9AD2E230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53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D048-313E-4F4F-8593-7525AA21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FE9F1-928B-4EC0-9020-6FBACBCA7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6A744-1FB1-40DF-BF87-0E9ED18E3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A43AB-1E15-4F30-A2F4-35D6CD16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EFDA-13BD-43A4-A538-D8BADE155E4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86A27-2645-4EF4-A3A6-B85ED4C0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B2DFB-0113-43C8-B21C-8C8B3466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FE0C-D259-4348-88BB-9AD2E230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50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2737-0CFA-4B76-87CA-1CE07541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28995-4B7B-4F1D-AFCB-D989FCC88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35FCA-61D5-48AB-A40F-203658DEA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9E806-42BE-4FC5-BCD7-7826240E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EFDA-13BD-43A4-A538-D8BADE155E4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E33DB-2B71-4C5E-9728-0881850F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D929B-35FC-4D3E-879E-982852C1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FE0C-D259-4348-88BB-9AD2E230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20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6E2352-41DE-41C6-9F47-B07B3235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E2427-6ACF-4A83-A8F3-427EA6BA0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F6094-88BB-42D0-B48E-26B17AE11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FEFDA-13BD-43A4-A538-D8BADE155E4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E552D-B809-4544-848D-543D87921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64A2-E29D-454B-953B-7C2329068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2FE0C-D259-4348-88BB-9AD2E23058F0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3ABD69-9E63-4D5B-AFF3-A26DDCCA3A5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36" y="-120068"/>
            <a:ext cx="1282699" cy="8575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73B5C5-84C0-48B8-9436-8B9124E4943B}"/>
              </a:ext>
            </a:extLst>
          </p:cNvPr>
          <p:cNvSpPr/>
          <p:nvPr userDrawn="1"/>
        </p:nvSpPr>
        <p:spPr>
          <a:xfrm>
            <a:off x="-73900" y="6568695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5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dyanidhi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EADA-E901-4302-A497-05D33C2B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52400"/>
            <a:ext cx="8458200" cy="67056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http://www.vidyanidhi.com/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ketkiacharya.net@gmail.com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8A8E-ED85-4B70-916D-ED56E0E40BBC}"/>
              </a:ext>
            </a:extLst>
          </p:cNvPr>
          <p:cNvSpPr txBox="1"/>
          <p:nvPr/>
        </p:nvSpPr>
        <p:spPr>
          <a:xfrm>
            <a:off x="2057400" y="4038601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Ketki</a:t>
            </a:r>
            <a:r>
              <a:rPr lang="en-IN" dirty="0"/>
              <a:t> Acharya</a:t>
            </a:r>
          </a:p>
          <a:p>
            <a:r>
              <a:rPr lang="en-IN" dirty="0"/>
              <a:t>From: SM VITA ATC of CDAC</a:t>
            </a:r>
          </a:p>
          <a:p>
            <a:r>
              <a:rPr lang="en-IN"/>
              <a:t>ketkiacharya</a:t>
            </a:r>
            <a:r>
              <a:rPr lang="en-IN" dirty="0"/>
              <a:t>.net@gmail.com</a:t>
            </a:r>
          </a:p>
        </p:txBody>
      </p:sp>
    </p:spTree>
    <p:extLst>
      <p:ext uri="{BB962C8B-B14F-4D97-AF65-F5344CB8AC3E}">
        <p14:creationId xmlns:p14="http://schemas.microsoft.com/office/powerpoint/2010/main" val="330359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0D51-042D-41C6-B734-2FDCAB54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Deligate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31B9-C499-4BB0-8049-C3A5CFA3E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Palatino-Roman"/>
              </a:rPr>
              <a:t>It is just a function pointer similar to C , C++ but it wrapped in </a:t>
            </a:r>
            <a:r>
              <a:rPr lang="en-US" sz="1800" dirty="0">
                <a:latin typeface="Cambria" panose="02040503050406030204" pitchFamily="18" charset="0"/>
                <a:ea typeface="Calibri" panose="020F0502020204030204" pitchFamily="34" charset="0"/>
                <a:cs typeface="Palatino-Roman"/>
              </a:rPr>
              <a:t>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Palatino-Roman"/>
              </a:rPr>
              <a:t> class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Palatino-Roman"/>
              </a:rPr>
              <a:t>In straightforward language, a delegate is an object that can refer to a method. Therefore, when you create a delegate, you are creating an object that can hold a reference to a method.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Palatino-Roman"/>
              </a:rPr>
              <a:t>Furthermore, the method can be called through this reference. In other words, a delegate can invoke the method to which it refers.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Palatino-Roman"/>
              </a:rPr>
              <a:t>As you will see, this is a very powerful concept.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Palatino-Roman"/>
              </a:rPr>
              <a:t>It is important to understand that the same delegate can be used to call different methods during the runtime of a program by simply changing the method to which the delegate refers.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Palatino-Roman"/>
              </a:rPr>
              <a:t>Thus, the method that will be invoked by a delegate is not determined at compile time, but rather </a:t>
            </a: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Palatino-Roman"/>
              </a:rPr>
              <a:t>at runtime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Palatino-Roman"/>
              </a:rPr>
              <a:t>. This is the principal advantage of a delegate.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Palatino-Roman"/>
              </a:rPr>
              <a:t> All user define </a:t>
            </a:r>
            <a:r>
              <a:rPr lang="en-IN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Palatino-Roman"/>
              </a:rPr>
              <a:t>deligate</a:t>
            </a: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Palatino-Roman"/>
              </a:rPr>
              <a:t> is inherited from </a:t>
            </a:r>
            <a:r>
              <a:rPr lang="en-IN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Palatino-Roman"/>
              </a:rPr>
              <a:t>Deligate</a:t>
            </a: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Palatino-Roman"/>
              </a:rPr>
              <a:t> class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08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5BA4-ACE4-4840-94A1-CB2A71F57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058" y="-106823"/>
            <a:ext cx="10360742" cy="775418"/>
          </a:xfrm>
        </p:spPr>
        <p:txBody>
          <a:bodyPr/>
          <a:lstStyle/>
          <a:p>
            <a:r>
              <a:rPr lang="en-IN" sz="4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Palatino-Roman"/>
              </a:rPr>
              <a:t>Delegates are useful for two main reasons.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0EA9-CD85-4813-901C-0C4EF8AA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6607"/>
            <a:ext cx="10526589" cy="1284249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Palatino-Roman"/>
              </a:rPr>
              <a:t>    First, as shown, delegates support events.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Palatino-Roman"/>
              </a:rPr>
              <a:t> Second, delegates give your program a way to execute methods </a:t>
            </a:r>
            <a:r>
              <a:rPr lang="en-IN" sz="20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Palatino-Roman"/>
              </a:rPr>
              <a:t>at runtime</a:t>
            </a:r>
            <a:r>
              <a:rPr lang="en-IN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Palatino-Roman"/>
              </a:rPr>
              <a:t> without having to know precisely what those methods are at compile time.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Palatino-Roman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B62248-F2EF-40A2-B407-503895AE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033826"/>
              </p:ext>
            </p:extLst>
          </p:nvPr>
        </p:nvGraphicFramePr>
        <p:xfrm>
          <a:off x="683342" y="1848465"/>
          <a:ext cx="11358714" cy="444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6238">
                  <a:extLst>
                    <a:ext uri="{9D8B030D-6E8A-4147-A177-3AD203B41FA5}">
                      <a16:colId xmlns:a16="http://schemas.microsoft.com/office/drawing/2014/main" val="1546162625"/>
                    </a:ext>
                  </a:extLst>
                </a:gridCol>
                <a:gridCol w="3786238">
                  <a:extLst>
                    <a:ext uri="{9D8B030D-6E8A-4147-A177-3AD203B41FA5}">
                      <a16:colId xmlns:a16="http://schemas.microsoft.com/office/drawing/2014/main" val="894741948"/>
                    </a:ext>
                  </a:extLst>
                </a:gridCol>
                <a:gridCol w="3786238">
                  <a:extLst>
                    <a:ext uri="{9D8B030D-6E8A-4147-A177-3AD203B41FA5}">
                      <a16:colId xmlns:a16="http://schemas.microsoft.com/office/drawing/2014/main" val="1661691422"/>
                    </a:ext>
                  </a:extLst>
                </a:gridCol>
              </a:tblGrid>
              <a:tr h="393885">
                <a:tc>
                  <a:txBody>
                    <a:bodyPr/>
                    <a:lstStyle/>
                    <a:p>
                      <a:r>
                        <a:rPr lang="en-IN" sz="1200" dirty="0" err="1"/>
                        <a:t>deligate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err="1"/>
                        <a:t>defination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How to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198693"/>
                  </a:ext>
                </a:extLst>
              </a:tr>
              <a:tr h="1307095">
                <a:tc>
                  <a:txBody>
                    <a:bodyPr/>
                    <a:lstStyle/>
                    <a:p>
                      <a:r>
                        <a:rPr lang="en-IN" sz="1200" dirty="0"/>
                        <a:t>delegate string </a:t>
                      </a:r>
                      <a:r>
                        <a:rPr lang="en-IN" sz="1200" dirty="0" err="1"/>
                        <a:t>strMod</a:t>
                      </a:r>
                      <a:r>
                        <a:rPr lang="en-IN" sz="1200" dirty="0"/>
                        <a:t>(string str); </a:t>
                      </a:r>
                    </a:p>
                    <a:p>
                      <a:endParaRPr lang="en-IN" sz="1200" dirty="0"/>
                    </a:p>
                    <a:p>
                      <a:endParaRPr lang="en-IN" sz="1200" dirty="0"/>
                    </a:p>
                    <a:p>
                      <a:r>
                        <a:rPr lang="en-IN" sz="1200" dirty="0"/>
                        <a:t>[it can point to any method who’s parameter is string and</a:t>
                      </a:r>
                    </a:p>
                    <a:p>
                      <a:r>
                        <a:rPr lang="en-IN" sz="1200" dirty="0"/>
                        <a:t>Return type is string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static string </a:t>
                      </a:r>
                      <a:r>
                        <a:rPr lang="en-US" sz="1200" dirty="0" err="1"/>
                        <a:t>replaceSpaces</a:t>
                      </a:r>
                      <a:r>
                        <a:rPr lang="en-US" sz="1200" dirty="0"/>
                        <a:t> (string a) {</a:t>
                      </a:r>
                    </a:p>
                    <a:p>
                      <a:r>
                        <a:rPr lang="en-US" sz="1200" dirty="0"/>
                        <a:t>//some logic</a:t>
                      </a:r>
                    </a:p>
                    <a:p>
                      <a:r>
                        <a:rPr lang="en-US" sz="1200" dirty="0"/>
                        <a:t> return a;</a:t>
                      </a:r>
                    </a:p>
                    <a:p>
                      <a:r>
                        <a:rPr lang="en-US" sz="1200" dirty="0"/>
                        <a:t>}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/ Construct a delegate. </a:t>
                      </a:r>
                    </a:p>
                    <a:p>
                      <a:r>
                        <a:rPr lang="en-US" sz="1200" dirty="0"/>
                        <a:t>    </a:t>
                      </a:r>
                      <a:r>
                        <a:rPr lang="en-US" sz="1200" dirty="0" err="1"/>
                        <a:t>strMod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strOp</a:t>
                      </a:r>
                      <a:r>
                        <a:rPr lang="en-US" sz="1200" dirty="0"/>
                        <a:t> = new </a:t>
                      </a:r>
                      <a:r>
                        <a:rPr lang="en-US" sz="1200" dirty="0" err="1"/>
                        <a:t>strMod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replaceSpaces</a:t>
                      </a:r>
                      <a:r>
                        <a:rPr lang="en-US" sz="1200" dirty="0"/>
                        <a:t>); </a:t>
                      </a:r>
                    </a:p>
                    <a:p>
                      <a:r>
                        <a:rPr lang="en-US" sz="1200" dirty="0"/>
                        <a:t>    string str; </a:t>
                      </a:r>
                    </a:p>
                    <a:p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    // Call methods through the delegate. </a:t>
                      </a:r>
                    </a:p>
                    <a:p>
                      <a:r>
                        <a:rPr lang="en-US" sz="1200" dirty="0"/>
                        <a:t>    str = </a:t>
                      </a:r>
                      <a:r>
                        <a:rPr lang="en-US" sz="1200" dirty="0" err="1"/>
                        <a:t>strOp</a:t>
                      </a:r>
                      <a:r>
                        <a:rPr lang="en-US" sz="1200" dirty="0"/>
                        <a:t>("This is a test."); 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66486"/>
                  </a:ext>
                </a:extLst>
              </a:tr>
              <a:tr h="884903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Another syntax to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strMod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strOp</a:t>
                      </a:r>
                      <a:r>
                        <a:rPr lang="en-US" sz="1200" dirty="0"/>
                        <a:t> = </a:t>
                      </a:r>
                      <a:r>
                        <a:rPr lang="en-US" sz="1200" dirty="0" err="1"/>
                        <a:t>replaceSpaces</a:t>
                      </a:r>
                      <a:r>
                        <a:rPr lang="en-US" sz="1200" dirty="0"/>
                        <a:t>;</a:t>
                      </a:r>
                    </a:p>
                    <a:p>
                      <a:r>
                        <a:rPr lang="en-US" sz="1200" dirty="0"/>
                        <a:t>    string str; </a:t>
                      </a:r>
                    </a:p>
                    <a:p>
                      <a:r>
                        <a:rPr lang="en-US" sz="1200" dirty="0"/>
                        <a:t>     // Call methods through the delegate. </a:t>
                      </a:r>
                    </a:p>
                    <a:p>
                      <a:r>
                        <a:rPr lang="en-US" sz="1200" dirty="0"/>
                        <a:t>    str = </a:t>
                      </a:r>
                      <a:r>
                        <a:rPr lang="en-US" sz="1200" dirty="0" err="1"/>
                        <a:t>strOp</a:t>
                      </a:r>
                      <a:r>
                        <a:rPr lang="en-US" sz="1200" dirty="0"/>
                        <a:t>("This is a test."); </a:t>
                      </a:r>
                      <a:endParaRPr lang="en-IN" sz="1200" dirty="0"/>
                    </a:p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355630"/>
                  </a:ext>
                </a:extLst>
              </a:tr>
              <a:tr h="915540">
                <a:tc>
                  <a:txBody>
                    <a:bodyPr/>
                    <a:lstStyle/>
                    <a:p>
                      <a:r>
                        <a:rPr lang="en-IN" sz="1200" dirty="0"/>
                        <a:t>delegate int addition(); </a:t>
                      </a:r>
                    </a:p>
                    <a:p>
                      <a:r>
                        <a:rPr lang="en-IN" sz="1200" dirty="0"/>
                        <a:t>[it can point to any method who’s parameter is void and return type is int]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public int add()</a:t>
                      </a:r>
                    </a:p>
                    <a:p>
                      <a:r>
                        <a:rPr lang="en-US" sz="1200" dirty="0"/>
                        <a:t>        {            return a + b;</a:t>
                      </a:r>
                    </a:p>
                    <a:p>
                      <a:r>
                        <a:rPr lang="en-US" sz="1200" dirty="0"/>
                        <a:t>        }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myclass</a:t>
                      </a:r>
                      <a:r>
                        <a:rPr lang="en-US" sz="1200" dirty="0"/>
                        <a:t> m = new </a:t>
                      </a:r>
                      <a:r>
                        <a:rPr lang="en-US" sz="1200" dirty="0" err="1"/>
                        <a:t>myclass</a:t>
                      </a:r>
                      <a:r>
                        <a:rPr lang="en-US" sz="1200" dirty="0"/>
                        <a:t>(6,6);</a:t>
                      </a:r>
                    </a:p>
                    <a:p>
                      <a:r>
                        <a:rPr lang="en-US" sz="1200" dirty="0"/>
                        <a:t>addition a=new addition(</a:t>
                      </a:r>
                      <a:r>
                        <a:rPr lang="en-US" sz="1200" dirty="0" err="1"/>
                        <a:t>m.add</a:t>
                      </a:r>
                      <a:r>
                        <a:rPr lang="en-US" sz="1200" dirty="0"/>
                        <a:t>);</a:t>
                      </a:r>
                    </a:p>
                    <a:p>
                      <a:r>
                        <a:rPr lang="en-US" sz="1200" dirty="0"/>
                        <a:t>        int r = a();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59104"/>
                  </a:ext>
                </a:extLst>
              </a:tr>
              <a:tr h="371302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Another 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myclass</a:t>
                      </a:r>
                      <a:r>
                        <a:rPr lang="en-US" sz="1200" dirty="0"/>
                        <a:t> m = new </a:t>
                      </a:r>
                      <a:r>
                        <a:rPr lang="en-US" sz="1200" dirty="0" err="1"/>
                        <a:t>myclass</a:t>
                      </a:r>
                      <a:r>
                        <a:rPr lang="en-US" sz="1200" dirty="0"/>
                        <a:t>(6,6);</a:t>
                      </a:r>
                    </a:p>
                    <a:p>
                      <a:r>
                        <a:rPr lang="en-US" sz="1200" dirty="0"/>
                        <a:t>addition a=</a:t>
                      </a:r>
                      <a:r>
                        <a:rPr lang="en-US" sz="1200" dirty="0" err="1"/>
                        <a:t>m.add</a:t>
                      </a:r>
                      <a:r>
                        <a:rPr lang="en-US" sz="1200" dirty="0"/>
                        <a:t>;</a:t>
                      </a:r>
                    </a:p>
                    <a:p>
                      <a:r>
                        <a:rPr lang="en-US" sz="1200" dirty="0"/>
                        <a:t>        int r = a();</a:t>
                      </a:r>
                      <a:endParaRPr lang="en-IN" sz="1200" dirty="0"/>
                    </a:p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045312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3CF171-9EF0-4CB7-B165-12F95699481A}"/>
              </a:ext>
            </a:extLst>
          </p:cNvPr>
          <p:cNvCxnSpPr/>
          <p:nvPr/>
        </p:nvCxnSpPr>
        <p:spPr>
          <a:xfrm>
            <a:off x="6371303" y="3736258"/>
            <a:ext cx="1759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0390D9-A980-4C25-9BA0-499817B5D0E5}"/>
              </a:ext>
            </a:extLst>
          </p:cNvPr>
          <p:cNvCxnSpPr/>
          <p:nvPr/>
        </p:nvCxnSpPr>
        <p:spPr>
          <a:xfrm>
            <a:off x="6631857" y="5923936"/>
            <a:ext cx="1759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5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1AF84D53-8499-46BB-B2EE-4ED141CF3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581249"/>
              </p:ext>
            </p:extLst>
          </p:nvPr>
        </p:nvGraphicFramePr>
        <p:xfrm>
          <a:off x="999613" y="1209368"/>
          <a:ext cx="10592618" cy="4505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7755">
                  <a:extLst>
                    <a:ext uri="{9D8B030D-6E8A-4147-A177-3AD203B41FA5}">
                      <a16:colId xmlns:a16="http://schemas.microsoft.com/office/drawing/2014/main" val="1774720075"/>
                    </a:ext>
                  </a:extLst>
                </a:gridCol>
                <a:gridCol w="3739150">
                  <a:extLst>
                    <a:ext uri="{9D8B030D-6E8A-4147-A177-3AD203B41FA5}">
                      <a16:colId xmlns:a16="http://schemas.microsoft.com/office/drawing/2014/main" val="1415996717"/>
                    </a:ext>
                  </a:extLst>
                </a:gridCol>
                <a:gridCol w="3595713">
                  <a:extLst>
                    <a:ext uri="{9D8B030D-6E8A-4147-A177-3AD203B41FA5}">
                      <a16:colId xmlns:a16="http://schemas.microsoft.com/office/drawing/2014/main" val="3294524609"/>
                    </a:ext>
                  </a:extLst>
                </a:gridCol>
              </a:tblGrid>
              <a:tr h="652601">
                <a:tc>
                  <a:txBody>
                    <a:bodyPr/>
                    <a:lstStyle/>
                    <a:p>
                      <a:r>
                        <a:rPr lang="en-IN" dirty="0" err="1"/>
                        <a:t>Deligate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How to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264819"/>
                  </a:ext>
                </a:extLst>
              </a:tr>
              <a:tr h="1201151">
                <a:tc>
                  <a:txBody>
                    <a:bodyPr/>
                    <a:lstStyle/>
                    <a:p>
                      <a:r>
                        <a:rPr lang="en-IN" dirty="0"/>
                        <a:t>delegate void </a:t>
                      </a:r>
                      <a:r>
                        <a:rPr lang="en-IN" dirty="0" err="1"/>
                        <a:t>strMod</a:t>
                      </a:r>
                      <a:r>
                        <a:rPr lang="en-IN" dirty="0"/>
                        <a:t>(string str);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Public static float math( int n1){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return (float) n1;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strMod</a:t>
                      </a:r>
                      <a:r>
                        <a:rPr lang="en-IN" dirty="0"/>
                        <a:t> m=</a:t>
                      </a:r>
                      <a:r>
                        <a:rPr lang="en-IN" dirty="0" err="1"/>
                        <a:t>strstr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m(“DAC”);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23478"/>
                  </a:ext>
                </a:extLst>
              </a:tr>
              <a:tr h="652601">
                <a:tc>
                  <a:txBody>
                    <a:bodyPr/>
                    <a:lstStyle/>
                    <a:p>
                      <a:r>
                        <a:rPr lang="en-IN" dirty="0"/>
                        <a:t>delegate int add(int s1, int s2);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Public static void </a:t>
                      </a:r>
                      <a:r>
                        <a:rPr lang="en-IN" dirty="0" err="1"/>
                        <a:t>strstr</a:t>
                      </a:r>
                      <a:r>
                        <a:rPr lang="en-IN" dirty="0"/>
                        <a:t>(string s ){</a:t>
                      </a:r>
                    </a:p>
                    <a:p>
                      <a:r>
                        <a:rPr lang="en-IN" dirty="0"/>
                        <a:t>      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  aa=math;</a:t>
                      </a:r>
                    </a:p>
                    <a:p>
                      <a:r>
                        <a:rPr lang="en-IN" dirty="0"/>
                        <a:t>int r=aa(2,3);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63134"/>
                  </a:ext>
                </a:extLst>
              </a:tr>
              <a:tr h="1478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delegate float </a:t>
                      </a:r>
                      <a:r>
                        <a:rPr lang="en-IN" dirty="0" err="1"/>
                        <a:t>sqr</a:t>
                      </a:r>
                      <a:r>
                        <a:rPr lang="en-IN" dirty="0"/>
                        <a:t>(int s1);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Public static int math(int n1, int n2){</a:t>
                      </a:r>
                    </a:p>
                    <a:p>
                      <a:r>
                        <a:rPr lang="en-IN" dirty="0"/>
                        <a:t>      </a:t>
                      </a:r>
                    </a:p>
                    <a:p>
                      <a:r>
                        <a:rPr lang="en-IN" dirty="0"/>
                        <a:t>return n1+n2;</a:t>
                      </a:r>
                    </a:p>
                    <a:p>
                      <a:r>
                        <a:rPr lang="en-IN" dirty="0"/>
                        <a:t> </a:t>
                      </a:r>
                    </a:p>
                    <a:p>
                      <a:r>
                        <a:rPr lang="en-IN" dirty="0"/>
                        <a:t> }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sqr</a:t>
                      </a:r>
                      <a:r>
                        <a:rPr lang="en-IN" dirty="0"/>
                        <a:t> s=math;</a:t>
                      </a:r>
                    </a:p>
                    <a:p>
                      <a:r>
                        <a:rPr lang="en-IN" dirty="0"/>
                        <a:t>float result=s(5)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8586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223BE00-5779-4D55-B586-55968E8048F6}"/>
              </a:ext>
            </a:extLst>
          </p:cNvPr>
          <p:cNvSpPr txBox="1"/>
          <p:nvPr/>
        </p:nvSpPr>
        <p:spPr>
          <a:xfrm>
            <a:off x="1474839" y="206477"/>
            <a:ext cx="92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Match the column</a:t>
            </a:r>
          </a:p>
        </p:txBody>
      </p:sp>
    </p:spTree>
    <p:extLst>
      <p:ext uri="{BB962C8B-B14F-4D97-AF65-F5344CB8AC3E}">
        <p14:creationId xmlns:p14="http://schemas.microsoft.com/office/powerpoint/2010/main" val="39138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408B1-0503-47EF-A0CE-BEAE42E8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6542" y="0"/>
            <a:ext cx="4719485" cy="606650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Declare a delegate.  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strMod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DelegateTest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Remove spaces. 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removeSpaces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a)// “DAC DBDA”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"Removing spaces."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 &lt; a.Length; i++)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(a[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!= 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temp += a[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Reverse a string. 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reverse(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j;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"Reversing string."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a.Length - 1; i &gt;= 0; i--)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temp += a[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19E8-A9E0-4721-90CC-DD48796FB1E0}"/>
              </a:ext>
            </a:extLst>
          </p:cNvPr>
          <p:cNvSpPr txBox="1"/>
          <p:nvPr/>
        </p:nvSpPr>
        <p:spPr>
          <a:xfrm>
            <a:off x="1081548" y="0"/>
            <a:ext cx="5014452" cy="295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strMod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strOp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strMod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removeSpaces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str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is a test."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"Resulting string: 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str);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strOp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strMod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(reverse);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str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is a test."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"Resulting string: 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str);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2257A-8205-4C4B-9038-312C7EE0FA19}"/>
              </a:ext>
            </a:extLst>
          </p:cNvPr>
          <p:cNvSpPr txBox="1"/>
          <p:nvPr/>
        </p:nvSpPr>
        <p:spPr>
          <a:xfrm>
            <a:off x="235973" y="3112827"/>
            <a:ext cx="9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strOp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9EBED0-887C-48C5-B64E-ED3E453A7B4F}"/>
              </a:ext>
            </a:extLst>
          </p:cNvPr>
          <p:cNvSpPr/>
          <p:nvPr/>
        </p:nvSpPr>
        <p:spPr>
          <a:xfrm>
            <a:off x="1779639" y="3264620"/>
            <a:ext cx="1533832" cy="120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B6EC24-7A4D-4D35-B7FD-F6C1AB6427D2}"/>
              </a:ext>
            </a:extLst>
          </p:cNvPr>
          <p:cNvSpPr/>
          <p:nvPr/>
        </p:nvSpPr>
        <p:spPr>
          <a:xfrm>
            <a:off x="491613" y="3650848"/>
            <a:ext cx="589935" cy="577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F27E25-714A-4D17-AFD1-B6F8C863872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81548" y="3939360"/>
            <a:ext cx="560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F093820-93AE-4AB2-AB54-9B7C69F711FA}"/>
              </a:ext>
            </a:extLst>
          </p:cNvPr>
          <p:cNvSpPr/>
          <p:nvPr/>
        </p:nvSpPr>
        <p:spPr>
          <a:xfrm>
            <a:off x="2369574" y="3482159"/>
            <a:ext cx="560439" cy="457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3A5F3F-A296-445F-9FA2-122847FD63A0}"/>
              </a:ext>
            </a:extLst>
          </p:cNvPr>
          <p:cNvCxnSpPr/>
          <p:nvPr/>
        </p:nvCxnSpPr>
        <p:spPr>
          <a:xfrm>
            <a:off x="2930013" y="3775587"/>
            <a:ext cx="1111045" cy="163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8704BB-E592-47A6-A6B2-F648D95ACD37}"/>
              </a:ext>
            </a:extLst>
          </p:cNvPr>
          <p:cNvSpPr/>
          <p:nvPr/>
        </p:nvSpPr>
        <p:spPr>
          <a:xfrm>
            <a:off x="4144299" y="3071274"/>
            <a:ext cx="1681315" cy="104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5BB2E0-6EA0-40A7-9E22-718A68729EF5}"/>
              </a:ext>
            </a:extLst>
          </p:cNvPr>
          <p:cNvSpPr/>
          <p:nvPr/>
        </p:nvSpPr>
        <p:spPr>
          <a:xfrm>
            <a:off x="4414685" y="4941328"/>
            <a:ext cx="1681315" cy="104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AA8594-A4B3-4070-AB04-EEBE010746CB}"/>
              </a:ext>
            </a:extLst>
          </p:cNvPr>
          <p:cNvSpPr txBox="1"/>
          <p:nvPr/>
        </p:nvSpPr>
        <p:spPr>
          <a:xfrm>
            <a:off x="3721509" y="2790300"/>
            <a:ext cx="2984091" cy="280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removeSpaces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F5B183-E777-4AE6-B921-307E94C36DDB}"/>
              </a:ext>
            </a:extLst>
          </p:cNvPr>
          <p:cNvSpPr txBox="1"/>
          <p:nvPr/>
        </p:nvSpPr>
        <p:spPr>
          <a:xfrm>
            <a:off x="3923072" y="4450320"/>
            <a:ext cx="2871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reverse(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a)</a:t>
            </a:r>
            <a:endParaRPr lang="en-IN" sz="105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D610E1-619C-4399-A9A7-87C7A82E91C6}"/>
              </a:ext>
            </a:extLst>
          </p:cNvPr>
          <p:cNvCxnSpPr>
            <a:cxnSpLocks/>
          </p:cNvCxnSpPr>
          <p:nvPr/>
        </p:nvCxnSpPr>
        <p:spPr>
          <a:xfrm>
            <a:off x="3499669" y="5320935"/>
            <a:ext cx="1082777" cy="26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0BCD42-B36E-4EE2-BFBD-A9A0EB9B06E3}"/>
              </a:ext>
            </a:extLst>
          </p:cNvPr>
          <p:cNvSpPr txBox="1"/>
          <p:nvPr/>
        </p:nvSpPr>
        <p:spPr>
          <a:xfrm>
            <a:off x="1489588" y="2893391"/>
            <a:ext cx="21925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strMod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removeSpaces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IN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449818-BBC4-4ECE-AABD-145E2B83C973}"/>
              </a:ext>
            </a:extLst>
          </p:cNvPr>
          <p:cNvSpPr/>
          <p:nvPr/>
        </p:nvSpPr>
        <p:spPr>
          <a:xfrm>
            <a:off x="1902543" y="4858675"/>
            <a:ext cx="1533832" cy="120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0E4E3F-3E88-4079-8955-7519A1C3B715}"/>
              </a:ext>
            </a:extLst>
          </p:cNvPr>
          <p:cNvSpPr/>
          <p:nvPr/>
        </p:nvSpPr>
        <p:spPr>
          <a:xfrm>
            <a:off x="2492478" y="5076214"/>
            <a:ext cx="560439" cy="457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FD45FB-48FB-4359-A8EC-6B7A8272D602}"/>
              </a:ext>
            </a:extLst>
          </p:cNvPr>
          <p:cNvSpPr txBox="1"/>
          <p:nvPr/>
        </p:nvSpPr>
        <p:spPr>
          <a:xfrm>
            <a:off x="1612492" y="4487446"/>
            <a:ext cx="21925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strMod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(remove);</a:t>
            </a:r>
            <a:endParaRPr lang="en-IN" sz="11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DD21E9-57E9-4863-BE63-45F8E1B2ECA1}"/>
              </a:ext>
            </a:extLst>
          </p:cNvPr>
          <p:cNvCxnSpPr>
            <a:cxnSpLocks/>
          </p:cNvCxnSpPr>
          <p:nvPr/>
        </p:nvCxnSpPr>
        <p:spPr>
          <a:xfrm>
            <a:off x="1000432" y="4137076"/>
            <a:ext cx="779207" cy="131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604EAC9-A7E0-4008-9D88-910BB98391A4}"/>
              </a:ext>
            </a:extLst>
          </p:cNvPr>
          <p:cNvSpPr/>
          <p:nvPr/>
        </p:nvSpPr>
        <p:spPr>
          <a:xfrm>
            <a:off x="4582446" y="3264620"/>
            <a:ext cx="581225" cy="186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Temp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DFC71D-2789-4763-857D-EBA312493FD6}"/>
              </a:ext>
            </a:extLst>
          </p:cNvPr>
          <p:cNvCxnSpPr>
            <a:cxnSpLocks/>
          </p:cNvCxnSpPr>
          <p:nvPr/>
        </p:nvCxnSpPr>
        <p:spPr>
          <a:xfrm flipV="1">
            <a:off x="4913673" y="3111113"/>
            <a:ext cx="1371599" cy="234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765A7A7-8FFF-41C5-ADE0-3C9108161649}"/>
              </a:ext>
            </a:extLst>
          </p:cNvPr>
          <p:cNvSpPr/>
          <p:nvPr/>
        </p:nvSpPr>
        <p:spPr>
          <a:xfrm>
            <a:off x="6275294" y="2790300"/>
            <a:ext cx="961248" cy="2029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050" dirty="0"/>
              <a:t>“”</a:t>
            </a:r>
          </a:p>
          <a:p>
            <a:pPr algn="ctr"/>
            <a:endParaRPr lang="en-IN" sz="1050" dirty="0"/>
          </a:p>
          <a:p>
            <a:pPr algn="ctr"/>
            <a:r>
              <a:rPr lang="en-IN" sz="1050" dirty="0"/>
              <a:t>D</a:t>
            </a:r>
          </a:p>
          <a:p>
            <a:pPr algn="ctr"/>
            <a:r>
              <a:rPr lang="en-IN" sz="1050" dirty="0"/>
              <a:t>DA</a:t>
            </a:r>
          </a:p>
          <a:p>
            <a:pPr algn="ctr"/>
            <a:r>
              <a:rPr lang="en-IN" sz="1050" dirty="0" err="1"/>
              <a:t>Dac</a:t>
            </a:r>
            <a:endParaRPr lang="en-IN" sz="1050" dirty="0"/>
          </a:p>
          <a:p>
            <a:pPr algn="ctr"/>
            <a:r>
              <a:rPr lang="en-IN" sz="1050" dirty="0"/>
              <a:t>DACD</a:t>
            </a:r>
          </a:p>
          <a:p>
            <a:pPr algn="ctr"/>
            <a:r>
              <a:rPr lang="en-IN" sz="1050" dirty="0"/>
              <a:t>DACDB</a:t>
            </a:r>
          </a:p>
          <a:p>
            <a:pPr algn="ctr"/>
            <a:r>
              <a:rPr lang="en-IN" sz="1050" dirty="0"/>
              <a:t>DACDBD</a:t>
            </a:r>
          </a:p>
          <a:p>
            <a:pPr algn="ctr"/>
            <a:r>
              <a:rPr lang="en-IN" sz="1050" dirty="0"/>
              <a:t>DACDBDA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B3A150-CDC2-45BC-8757-82F45F00E3A0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163671" y="3203469"/>
            <a:ext cx="1250647" cy="154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1C8C68-CE73-4841-B5A9-7CED76AC122A}"/>
              </a:ext>
            </a:extLst>
          </p:cNvPr>
          <p:cNvCxnSpPr>
            <a:cxnSpLocks/>
          </p:cNvCxnSpPr>
          <p:nvPr/>
        </p:nvCxnSpPr>
        <p:spPr>
          <a:xfrm>
            <a:off x="5005341" y="3429000"/>
            <a:ext cx="1298872" cy="708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F27B79-41FB-4027-A4B9-0652AB2DA742}"/>
              </a:ext>
            </a:extLst>
          </p:cNvPr>
          <p:cNvCxnSpPr>
            <a:cxnSpLocks/>
          </p:cNvCxnSpPr>
          <p:nvPr/>
        </p:nvCxnSpPr>
        <p:spPr>
          <a:xfrm>
            <a:off x="5172635" y="3336891"/>
            <a:ext cx="11315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80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3499D-94C0-4F51-956A-246528210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48" y="68826"/>
            <a:ext cx="10815484" cy="6108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In the above code bellow line is  delegate declaration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strMod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str); 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 says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strMod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a type which can point to any method who’s return type is string and a parameter is string.</a:t>
            </a:r>
          </a:p>
          <a:p>
            <a:pPr marL="0" indent="0">
              <a:buNone/>
            </a:pPr>
            <a:r>
              <a:rPr lang="en-IN" sz="1400" dirty="0"/>
              <a:t>Observe here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removeSpaces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a) method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 signature of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deligate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As per the rule signature of method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deligate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 matching.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How to initialize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deligate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 method?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Here this line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strMod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strOp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strMod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removeSpaces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is instantiating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dligate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 says strop is of a type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strMod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 can point to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removeSpaces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method. Observe no () after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removeSpaces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IN" sz="1400" dirty="0"/>
              <a:t>Here this line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is a test."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is calling method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removeSpaces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B6A8A0-E306-4A3B-B563-6E5A0445F06E}"/>
              </a:ext>
            </a:extLst>
          </p:cNvPr>
          <p:cNvSpPr txBox="1"/>
          <p:nvPr/>
        </p:nvSpPr>
        <p:spPr>
          <a:xfrm>
            <a:off x="7806814" y="1086232"/>
            <a:ext cx="4011561" cy="1925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removeSpaces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</a:t>
            </a:r>
            <a:r>
              <a:rPr lang="en-IN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"Removing spaces."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 &lt; a.Length; i++)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(a[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!= </a:t>
            </a:r>
            <a:r>
              <a:rPr lang="en-IN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temp += a[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7222E-D739-4615-88D4-AFE56D407B69}"/>
              </a:ext>
            </a:extLst>
          </p:cNvPr>
          <p:cNvSpPr txBox="1"/>
          <p:nvPr/>
        </p:nvSpPr>
        <p:spPr>
          <a:xfrm>
            <a:off x="1081548" y="3012016"/>
            <a:ext cx="3755923" cy="519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strMod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strOp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strMod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removeSpaces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str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is a test."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6399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805E-EC9D-4261-8C38-97DB22A2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528" y="18256"/>
            <a:ext cx="10409903" cy="662782"/>
          </a:xfrm>
        </p:spPr>
        <p:txBody>
          <a:bodyPr>
            <a:normAutofit fontScale="90000"/>
          </a:bodyPr>
          <a:lstStyle/>
          <a:p>
            <a:r>
              <a:rPr lang="en-IN" dirty="0"/>
              <a:t>Old and new syntax to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B4EA8-A428-4E32-9293-190532EB4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8" y="835742"/>
            <a:ext cx="4935794" cy="2593258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strMod</a:t>
            </a:r>
            <a:r>
              <a:rPr lang="en-I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strOp</a:t>
            </a:r>
            <a:r>
              <a:rPr lang="en-I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strMod</a:t>
            </a:r>
            <a:r>
              <a:rPr lang="en-I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removeSpaces</a:t>
            </a:r>
            <a:r>
              <a:rPr lang="en-I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str =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is a test."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"Resulting string: "</a:t>
            </a:r>
            <a:r>
              <a:rPr lang="en-I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str);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strOp</a:t>
            </a:r>
            <a:r>
              <a:rPr lang="en-I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strMod</a:t>
            </a:r>
            <a:r>
              <a:rPr lang="en-I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(reverse);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str =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is a test."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"Resulting string: "</a:t>
            </a:r>
            <a:r>
              <a:rPr lang="en-I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str);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C57554-F98F-4159-A759-377AF9ACCA65}"/>
              </a:ext>
            </a:extLst>
          </p:cNvPr>
          <p:cNvSpPr txBox="1">
            <a:spLocks/>
          </p:cNvSpPr>
          <p:nvPr/>
        </p:nvSpPr>
        <p:spPr>
          <a:xfrm>
            <a:off x="172065" y="3770671"/>
            <a:ext cx="4935794" cy="2593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strMod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strOp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removeSpaces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str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is a test."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"Resulting string: "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str);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strOp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reverse;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str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is a test."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"Resulting string: "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str);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BC669-A1AF-4D3A-9477-2B6B2C4D16EC}"/>
              </a:ext>
            </a:extLst>
          </p:cNvPr>
          <p:cNvSpPr txBox="1"/>
          <p:nvPr/>
        </p:nvSpPr>
        <p:spPr>
          <a:xfrm>
            <a:off x="5830529" y="835742"/>
            <a:ext cx="55650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Compare both the code in older version they have given</a:t>
            </a:r>
          </a:p>
          <a:p>
            <a:endParaRPr lang="en-IN" dirty="0"/>
          </a:p>
          <a:p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strMod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strOp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strMod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removeSpaces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this  </a:t>
            </a:r>
            <a:r>
              <a:rPr lang="en-IN" dirty="0"/>
              <a:t> syntax to point to method, but in new version</a:t>
            </a:r>
          </a:p>
          <a:p>
            <a:r>
              <a:rPr lang="en-IN" dirty="0"/>
              <a:t> they simply removed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strMod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 now you can use following syntax</a:t>
            </a:r>
          </a:p>
          <a:p>
            <a:endParaRPr lang="en-IN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strMod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strOp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removeSpaces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 can use either or syntax. Second one is more simpler and easy.</a:t>
            </a: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55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5696-51C7-4781-AF9A-89F98BDD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-29321"/>
            <a:ext cx="10945906" cy="656851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Garamond" panose="02020404030301010803" pitchFamily="18" charset="0"/>
              </a:rPr>
              <a:t>Write square and </a:t>
            </a:r>
            <a:r>
              <a:rPr lang="en-IN" sz="1600">
                <a:latin typeface="Garamond" panose="02020404030301010803" pitchFamily="18" charset="0"/>
              </a:rPr>
              <a:t>cube static  </a:t>
            </a:r>
            <a:r>
              <a:rPr lang="en-IN" sz="1600" dirty="0">
                <a:latin typeface="Garamond" panose="02020404030301010803" pitchFamily="18" charset="0"/>
              </a:rPr>
              <a:t>method and call it through delegate:=Then make same as instance method can call it through delegate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F0A02-30A2-4B36-A3BC-9792660CD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41" y="627530"/>
            <a:ext cx="4527177" cy="57822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ConsoleApplication9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mydmath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n);</a:t>
            </a:r>
          </a:p>
          <a:p>
            <a:pPr marL="0" indent="0">
              <a:spcBef>
                <a:spcPts val="0"/>
              </a:spcBef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deldemo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* 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cube(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* c * 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mydmath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mydmath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deldemo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=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mydmath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deldemo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.cube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r=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</a:t>
            </a:r>
          </a:p>
          <a:p>
            <a:pPr marL="0" indent="0">
              <a:spcBef>
                <a:spcPts val="0"/>
              </a:spcBef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31CE93-DFF4-44FC-8B26-3B2CD3974E97}"/>
              </a:ext>
            </a:extLst>
          </p:cNvPr>
          <p:cNvSpPr txBox="1">
            <a:spLocks/>
          </p:cNvSpPr>
          <p:nvPr/>
        </p:nvSpPr>
        <p:spPr>
          <a:xfrm>
            <a:off x="6096000" y="770965"/>
            <a:ext cx="4527177" cy="5782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ConsoleApplication9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mydmath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deldemo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* s;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cube(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* c * c;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   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deldemo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highlight>
                  <a:srgbClr val="FFFFFF"/>
                </a:highlight>
                <a:latin typeface="Consolas" panose="020B0609020204030204" pitchFamily="49" charset="0"/>
              </a:rPr>
              <a:t>dobj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=new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deldemo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mydmath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mydmath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 err="1">
                <a:highlight>
                  <a:srgbClr val="FFFFFF"/>
                </a:highlight>
                <a:latin typeface="Consolas" panose="020B0609020204030204" pitchFamily="49" charset="0"/>
              </a:rPr>
              <a:t>dobj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=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mydmath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 err="1">
                <a:highlight>
                  <a:srgbClr val="FFFFFF"/>
                </a:highlight>
                <a:latin typeface="Consolas" panose="020B0609020204030204" pitchFamily="49" charset="0"/>
              </a:rPr>
              <a:t>dobj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.cube);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r=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4708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1539</Words>
  <Application>Microsoft Office PowerPoint</Application>
  <PresentationFormat>Widescreen</PresentationFormat>
  <Paragraphs>271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Consolas</vt:lpstr>
      <vt:lpstr>Garamond</vt:lpstr>
      <vt:lpstr>Office Theme</vt:lpstr>
      <vt:lpstr>PowerPoint Presentation</vt:lpstr>
      <vt:lpstr>Deligate</vt:lpstr>
      <vt:lpstr>Delegates are useful for two main reasons. </vt:lpstr>
      <vt:lpstr>PowerPoint Presentation</vt:lpstr>
      <vt:lpstr>PowerPoint Presentation</vt:lpstr>
      <vt:lpstr>PowerPoint Presentation</vt:lpstr>
      <vt:lpstr>Old and new syntax to point</vt:lpstr>
      <vt:lpstr>Write square and cube static  method and call it through delegate:=Then make same as instance method can call it through delegate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Mantri vidyanidhi infotech academy</dc:creator>
  <cp:lastModifiedBy>Sriram Mantri vidyanidhi infotech academy</cp:lastModifiedBy>
  <cp:revision>25</cp:revision>
  <dcterms:created xsi:type="dcterms:W3CDTF">2020-08-27T09:58:46Z</dcterms:created>
  <dcterms:modified xsi:type="dcterms:W3CDTF">2020-10-30T04:23:20Z</dcterms:modified>
</cp:coreProperties>
</file>