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61" r:id="rId3"/>
    <p:sldId id="266" r:id="rId4"/>
    <p:sldId id="264" r:id="rId5"/>
    <p:sldId id="265"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9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B6485-09F6-49B1-8D56-8054DD45968F}" type="datetimeFigureOut">
              <a:rPr lang="en-IN" smtClean="0"/>
              <a:t>30-10-2020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9C10-A3A5-41E2-ADA1-49BE230556EC}" type="slidenum">
              <a:rPr lang="en-IN" smtClean="0"/>
              <a:t>‹#›</a:t>
            </a:fld>
            <a:endParaRPr lang="en-IN"/>
          </a:p>
        </p:txBody>
      </p:sp>
    </p:spTree>
    <p:extLst>
      <p:ext uri="{BB962C8B-B14F-4D97-AF65-F5344CB8AC3E}">
        <p14:creationId xmlns:p14="http://schemas.microsoft.com/office/powerpoint/2010/main" val="128195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B9C10-A3A5-41E2-ADA1-49BE230556EC}" type="slidenum">
              <a:rPr lang="en-IN" smtClean="0"/>
              <a:t>5</a:t>
            </a:fld>
            <a:endParaRPr lang="en-IN"/>
          </a:p>
        </p:txBody>
      </p:sp>
    </p:spTree>
    <p:extLst>
      <p:ext uri="{BB962C8B-B14F-4D97-AF65-F5344CB8AC3E}">
        <p14:creationId xmlns:p14="http://schemas.microsoft.com/office/powerpoint/2010/main" val="227161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D82-FF97-4CF2-8835-B0BEF6248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4F30A-64C4-4458-96E0-EF8DA4E38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A9EBA1-125D-4971-AF77-A956B183C3DF}"/>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32AE7963-23F2-4793-BC26-66E5138F6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F62AB-01B0-4648-B31C-7F1795D32061}"/>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418921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6708-CC74-4CEC-912B-74589D0A16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E6F1-48EE-4756-BE1F-288869E7E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EFA0BB-9506-4400-BC6B-11B9EB87C1C0}"/>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238A9F5E-7F51-45C3-B5E0-EB6FD12B3D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5CEC2-DCC5-44EA-B6B9-BD7611EBAAE0}"/>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7379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C7B6B-4BB5-4975-AA0D-3A4EEDEFDB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5C22A7-C7FD-4C08-ADCF-4B7A57DAC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8336B-F78B-4B75-8C50-D5252EF4DC1D}"/>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5EC777E3-A5AE-47ED-86C6-0BCCFAA2F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4FD86-6856-4699-88D2-A6173418A80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57414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E2CB-D216-422B-B272-E248A8018D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BED3AF-B78D-47DB-B4D8-110332022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592FD-B1CF-451F-9DC0-3A4A953A1623}"/>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49781E90-BFB1-4BF9-B579-758EE90CB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BE48C-C413-485A-8AF0-439B3A208309}"/>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1529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83DE-A521-4D8B-8C1A-BF4F2C64F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1118A3-6E87-482B-98DF-EB4EAF6C1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0967F-07A1-447F-9D82-8331D22183E5}"/>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19C89798-C7C0-4FB5-9621-6DB99C8E4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A271C-085C-45ED-B565-8EB857D8CFAA}"/>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95288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41F2-95C2-456B-A88D-E682F0A96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2E208C-E6CA-4D90-9780-9A5873EAA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F1858D-8674-40B0-9964-C0C77B500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20C203-8DBD-47D5-A29B-2237FD836440}"/>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6" name="Footer Placeholder 5">
            <a:extLst>
              <a:ext uri="{FF2B5EF4-FFF2-40B4-BE49-F238E27FC236}">
                <a16:creationId xmlns:a16="http://schemas.microsoft.com/office/drawing/2014/main" id="{1BC00D04-A7A7-4B4B-AADE-B9EC15923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1DDED-9A18-4385-ADE9-431A2A89277B}"/>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214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3B9A-A6D5-41B1-AB40-4BA075DC36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B144C-BD02-4225-A763-1D50F709B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74082-66D2-4617-97D2-16A53DDE8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AB7E-222E-4740-B17E-A00D24272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87D66-A758-4FC5-8A77-BC28FA265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02407E-8A5F-4E94-B0AB-716A9CDCFF07}"/>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8" name="Footer Placeholder 7">
            <a:extLst>
              <a:ext uri="{FF2B5EF4-FFF2-40B4-BE49-F238E27FC236}">
                <a16:creationId xmlns:a16="http://schemas.microsoft.com/office/drawing/2014/main" id="{C505ABE7-6D57-4E5F-B8A7-95461D1E54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85037D-2E32-43E6-B0B4-E36527F04E5B}"/>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99428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76F-F39D-4AFD-99BC-137B0A83E2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671EFF-426F-4F4B-980D-8DDE88092BDE}"/>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4" name="Footer Placeholder 3">
            <a:extLst>
              <a:ext uri="{FF2B5EF4-FFF2-40B4-BE49-F238E27FC236}">
                <a16:creationId xmlns:a16="http://schemas.microsoft.com/office/drawing/2014/main" id="{F7FF676D-9D3F-4E7B-83CC-2CECF1C8D7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B12314-F153-44C5-A639-07F69571EA0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62793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EDB5F-7012-4F23-A4A1-C303916D63F9}"/>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3" name="Footer Placeholder 2">
            <a:extLst>
              <a:ext uri="{FF2B5EF4-FFF2-40B4-BE49-F238E27FC236}">
                <a16:creationId xmlns:a16="http://schemas.microsoft.com/office/drawing/2014/main" id="{803238FF-3C99-4A29-AE29-88E3324972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9A0050-1876-4771-AF69-53040CA958D3}"/>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46953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D048-313E-4F4F-8593-7525AA214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8FE9F1-928B-4EC0-9020-6FBACBCA7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F6A744-1FB1-40DF-BF87-0E9ED18E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A43AB-1E15-4F30-A2F4-35D6CD163BF0}"/>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6" name="Footer Placeholder 5">
            <a:extLst>
              <a:ext uri="{FF2B5EF4-FFF2-40B4-BE49-F238E27FC236}">
                <a16:creationId xmlns:a16="http://schemas.microsoft.com/office/drawing/2014/main" id="{6B586A27-2645-4EF4-A3A6-B85ED4C0A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CB2DFB-0113-43C8-B21C-8C8B34666EE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322750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2737-0CFA-4B76-87CA-1CE075410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28995-4B7B-4F1D-AFCB-D989FCC88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35FCA-61D5-48AB-A40F-203658DEA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9E806-42BE-4FC5-BCD7-7826240EAF9B}"/>
              </a:ext>
            </a:extLst>
          </p:cNvPr>
          <p:cNvSpPr>
            <a:spLocks noGrp="1"/>
          </p:cNvSpPr>
          <p:nvPr>
            <p:ph type="dt" sz="half" idx="10"/>
          </p:nvPr>
        </p:nvSpPr>
        <p:spPr/>
        <p:txBody>
          <a:bodyPr/>
          <a:lstStyle/>
          <a:p>
            <a:fld id="{DF9FEFDA-13BD-43A4-A538-D8BADE155E4E}" type="datetimeFigureOut">
              <a:rPr lang="en-IN" smtClean="0"/>
              <a:t>30-10-2020</a:t>
            </a:fld>
            <a:endParaRPr lang="en-IN"/>
          </a:p>
        </p:txBody>
      </p:sp>
      <p:sp>
        <p:nvSpPr>
          <p:cNvPr id="6" name="Footer Placeholder 5">
            <a:extLst>
              <a:ext uri="{FF2B5EF4-FFF2-40B4-BE49-F238E27FC236}">
                <a16:creationId xmlns:a16="http://schemas.microsoft.com/office/drawing/2014/main" id="{3A5E33DB-2B71-4C5E-9728-0881850F6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D929B-35FC-4D3E-879E-982852C16B2E}"/>
              </a:ext>
            </a:extLst>
          </p:cNvPr>
          <p:cNvSpPr>
            <a:spLocks noGrp="1"/>
          </p:cNvSpPr>
          <p:nvPr>
            <p:ph type="sldNum" sz="quarter" idx="12"/>
          </p:nvPr>
        </p:nvSpPr>
        <p:spPr/>
        <p:txBody>
          <a:bodyPr/>
          <a:lstStyle/>
          <a:p>
            <a:fld id="{9262FE0C-D259-4348-88BB-9AD2E23058F0}" type="slidenum">
              <a:rPr lang="en-IN" smtClean="0"/>
              <a:t>‹#›</a:t>
            </a:fld>
            <a:endParaRPr lang="en-IN"/>
          </a:p>
        </p:txBody>
      </p:sp>
    </p:spTree>
    <p:extLst>
      <p:ext uri="{BB962C8B-B14F-4D97-AF65-F5344CB8AC3E}">
        <p14:creationId xmlns:p14="http://schemas.microsoft.com/office/powerpoint/2010/main" val="179020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E2352-41DE-41C6-9F47-B07B32352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EE2427-6ACF-4A83-A8F3-427EA6BA0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F6094-88BB-42D0-B48E-26B17AE11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FEFDA-13BD-43A4-A538-D8BADE155E4E}" type="datetimeFigureOut">
              <a:rPr lang="en-IN" smtClean="0"/>
              <a:t>30-10-2020</a:t>
            </a:fld>
            <a:endParaRPr lang="en-IN"/>
          </a:p>
        </p:txBody>
      </p:sp>
      <p:sp>
        <p:nvSpPr>
          <p:cNvPr id="5" name="Footer Placeholder 4">
            <a:extLst>
              <a:ext uri="{FF2B5EF4-FFF2-40B4-BE49-F238E27FC236}">
                <a16:creationId xmlns:a16="http://schemas.microsoft.com/office/drawing/2014/main" id="{5FBE552D-B809-4544-848D-543D87921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0964A2-E29D-454B-953B-7C2329068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2FE0C-D259-4348-88BB-9AD2E23058F0}" type="slidenum">
              <a:rPr lang="en-IN" smtClean="0"/>
              <a:t>‹#›</a:t>
            </a:fld>
            <a:endParaRPr lang="en-IN"/>
          </a:p>
        </p:txBody>
      </p:sp>
      <p:pic>
        <p:nvPicPr>
          <p:cNvPr id="8" name="Picture 7">
            <a:extLst>
              <a:ext uri="{FF2B5EF4-FFF2-40B4-BE49-F238E27FC236}">
                <a16:creationId xmlns:a16="http://schemas.microsoft.com/office/drawing/2014/main" id="{1E3ABD69-9E63-4D5B-AFF3-A26DDCCA3A5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4273B5C5-84C0-48B8-9436-8B9124E4943B}"/>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65355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0D51-042D-41C6-B734-2FDCAB54A3F3}"/>
              </a:ext>
            </a:extLst>
          </p:cNvPr>
          <p:cNvSpPr>
            <a:spLocks noGrp="1"/>
          </p:cNvSpPr>
          <p:nvPr>
            <p:ph type="title"/>
          </p:nvPr>
        </p:nvSpPr>
        <p:spPr>
          <a:xfrm>
            <a:off x="929148" y="37742"/>
            <a:ext cx="10606548" cy="441120"/>
          </a:xfrm>
        </p:spPr>
        <p:txBody>
          <a:bodyPr>
            <a:normAutofit fontScale="90000"/>
          </a:bodyPr>
          <a:lstStyle/>
          <a:p>
            <a:r>
              <a:rPr lang="en-IN" dirty="0" err="1"/>
              <a:t>MultiCastDeligate</a:t>
            </a:r>
            <a:endParaRPr lang="en-IN" dirty="0"/>
          </a:p>
        </p:txBody>
      </p:sp>
      <p:sp>
        <p:nvSpPr>
          <p:cNvPr id="15" name="TextBox 14">
            <a:extLst>
              <a:ext uri="{FF2B5EF4-FFF2-40B4-BE49-F238E27FC236}">
                <a16:creationId xmlns:a16="http://schemas.microsoft.com/office/drawing/2014/main" id="{002237A8-726F-44B2-AF68-66FDB6399645}"/>
              </a:ext>
            </a:extLst>
          </p:cNvPr>
          <p:cNvSpPr txBox="1"/>
          <p:nvPr/>
        </p:nvSpPr>
        <p:spPr>
          <a:xfrm>
            <a:off x="789038" y="3641647"/>
            <a:ext cx="9682316" cy="286232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Delegates with more than one method in their invocation list derive from </a:t>
            </a:r>
            <a:r>
              <a:rPr lang="en-IN" sz="1800" u="sng" dirty="0" err="1">
                <a:solidFill>
                  <a:srgbClr val="0000FF"/>
                </a:solidFill>
                <a:effectLst/>
                <a:latin typeface="Times New Roman" panose="02020603050405020304" pitchFamily="18" charset="0"/>
                <a:ea typeface="Times New Roman" panose="02020603050405020304" pitchFamily="18" charset="0"/>
              </a:rPr>
              <a:t>MulticastDelegate</a:t>
            </a:r>
            <a:r>
              <a:rPr lang="en-IN" sz="1800" dirty="0">
                <a:effectLst/>
                <a:latin typeface="Times New Roman" panose="02020603050405020304" pitchFamily="18" charset="0"/>
                <a:ea typeface="Times New Roman" panose="02020603050405020304" pitchFamily="18" charset="0"/>
              </a:rPr>
              <a:t>, which is a subclass of </a:t>
            </a:r>
            <a:r>
              <a:rPr lang="en-IN" sz="1800" dirty="0" err="1">
                <a:effectLst/>
                <a:latin typeface="Times New Roman" panose="02020603050405020304" pitchFamily="18" charset="0"/>
                <a:ea typeface="Times New Roman" panose="02020603050405020304" pitchFamily="18" charset="0"/>
              </a:rPr>
              <a:t>System.Delegate</a:t>
            </a:r>
            <a:r>
              <a:rPr lang="en-IN" sz="1800" dirty="0">
                <a:effectLst/>
                <a:latin typeface="Times New Roman" panose="02020603050405020304" pitchFamily="18" charset="0"/>
                <a:ea typeface="Times New Roman" panose="02020603050405020304" pitchFamily="18" charset="0"/>
              </a:rPr>
              <a:t>.</a:t>
            </a:r>
          </a:p>
          <a:p>
            <a:endParaRPr lang="en-IN" dirty="0">
              <a:latin typeface="Times New Roman" panose="02020603050405020304" pitchFamily="18" charset="0"/>
            </a:endParaRPr>
          </a:p>
          <a:p>
            <a:r>
              <a:rPr lang="en-IN" dirty="0">
                <a:latin typeface="Times New Roman" panose="02020603050405020304" pitchFamily="18" charset="0"/>
              </a:rPr>
              <a:t>In C and C++ it is just array of function pointer.</a:t>
            </a:r>
          </a:p>
          <a:p>
            <a:endParaRPr lang="en-IN" dirty="0">
              <a:latin typeface="Times New Roman" panose="02020603050405020304" pitchFamily="18" charset="0"/>
            </a:endParaRPr>
          </a:p>
          <a:p>
            <a:r>
              <a:rPr lang="en-IN" b="1" dirty="0">
                <a:latin typeface="Times New Roman" panose="02020603050405020304" pitchFamily="18" charset="0"/>
              </a:rPr>
              <a:t>Generally</a:t>
            </a:r>
            <a:r>
              <a:rPr lang="en-IN" dirty="0">
                <a:latin typeface="Times New Roman" panose="02020603050405020304" pitchFamily="18" charset="0"/>
              </a:rPr>
              <a:t> when we declare </a:t>
            </a:r>
            <a:r>
              <a:rPr lang="en-IN" dirty="0" err="1">
                <a:latin typeface="Times New Roman" panose="02020603050405020304" pitchFamily="18" charset="0"/>
              </a:rPr>
              <a:t>maulticast</a:t>
            </a:r>
            <a:r>
              <a:rPr lang="en-IN" dirty="0">
                <a:latin typeface="Times New Roman" panose="02020603050405020304" pitchFamily="18" charset="0"/>
              </a:rPr>
              <a:t> </a:t>
            </a:r>
            <a:r>
              <a:rPr lang="en-IN" dirty="0" err="1">
                <a:latin typeface="Times New Roman" panose="02020603050405020304" pitchFamily="18" charset="0"/>
              </a:rPr>
              <a:t>deligate</a:t>
            </a:r>
            <a:r>
              <a:rPr lang="en-IN" dirty="0">
                <a:latin typeface="Times New Roman" panose="02020603050405020304" pitchFamily="18" charset="0"/>
              </a:rPr>
              <a:t> we keep </a:t>
            </a:r>
            <a:r>
              <a:rPr lang="en-IN" b="1" dirty="0">
                <a:latin typeface="Times New Roman" panose="02020603050405020304" pitchFamily="18" charset="0"/>
              </a:rPr>
              <a:t>return type of function pointer void </a:t>
            </a:r>
            <a:r>
              <a:rPr lang="en-IN" dirty="0">
                <a:latin typeface="Times New Roman" panose="02020603050405020304" pitchFamily="18" charset="0"/>
              </a:rPr>
              <a:t>as we will be calling more then one method in a single method call. </a:t>
            </a:r>
          </a:p>
          <a:p>
            <a:endParaRPr lang="en-IN" dirty="0">
              <a:latin typeface="Times New Roman" panose="02020603050405020304" pitchFamily="18" charset="0"/>
            </a:endParaRPr>
          </a:p>
          <a:p>
            <a:r>
              <a:rPr lang="en-IN" dirty="0"/>
              <a:t>If you declare multicast </a:t>
            </a:r>
            <a:r>
              <a:rPr lang="en-IN" dirty="0" err="1"/>
              <a:t>deligate</a:t>
            </a:r>
            <a:r>
              <a:rPr lang="en-IN" dirty="0"/>
              <a:t> which has return type and if it point to multiple methods then in that case when you call method it will call all method in sequence but return value of last method.</a:t>
            </a:r>
          </a:p>
        </p:txBody>
      </p:sp>
      <p:grpSp>
        <p:nvGrpSpPr>
          <p:cNvPr id="16" name="Group 15">
            <a:extLst>
              <a:ext uri="{FF2B5EF4-FFF2-40B4-BE49-F238E27FC236}">
                <a16:creationId xmlns:a16="http://schemas.microsoft.com/office/drawing/2014/main" id="{730FD2EA-9FBD-4734-A668-419B472F7C7C}"/>
              </a:ext>
            </a:extLst>
          </p:cNvPr>
          <p:cNvGrpSpPr/>
          <p:nvPr/>
        </p:nvGrpSpPr>
        <p:grpSpPr>
          <a:xfrm>
            <a:off x="1612490" y="704209"/>
            <a:ext cx="8760542" cy="2396665"/>
            <a:chOff x="1759974" y="1799303"/>
            <a:chExt cx="8760542" cy="2396665"/>
          </a:xfrm>
        </p:grpSpPr>
        <p:sp>
          <p:nvSpPr>
            <p:cNvPr id="6" name="Rectangle 5">
              <a:extLst>
                <a:ext uri="{FF2B5EF4-FFF2-40B4-BE49-F238E27FC236}">
                  <a16:creationId xmlns:a16="http://schemas.microsoft.com/office/drawing/2014/main" id="{8421248F-AA31-4F7F-ADA1-9F4056C5ABCB}"/>
                </a:ext>
              </a:extLst>
            </p:cNvPr>
            <p:cNvSpPr/>
            <p:nvPr/>
          </p:nvSpPr>
          <p:spPr>
            <a:xfrm>
              <a:off x="4286865" y="1799303"/>
              <a:ext cx="2644877" cy="550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Deligate</a:t>
              </a:r>
              <a:r>
                <a:rPr lang="en-IN" dirty="0"/>
                <a:t> class</a:t>
              </a:r>
            </a:p>
          </p:txBody>
        </p:sp>
        <p:cxnSp>
          <p:nvCxnSpPr>
            <p:cNvPr id="8" name="Straight Connector 7">
              <a:extLst>
                <a:ext uri="{FF2B5EF4-FFF2-40B4-BE49-F238E27FC236}">
                  <a16:creationId xmlns:a16="http://schemas.microsoft.com/office/drawing/2014/main" id="{957B9720-3ED7-406A-B426-BDD59E479E43}"/>
                </a:ext>
              </a:extLst>
            </p:cNvPr>
            <p:cNvCxnSpPr/>
            <p:nvPr/>
          </p:nvCxnSpPr>
          <p:spPr>
            <a:xfrm flipH="1">
              <a:off x="4395019" y="2349910"/>
              <a:ext cx="1199536" cy="1209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CAD8A4E-5470-4296-862B-69474394688E}"/>
                </a:ext>
              </a:extLst>
            </p:cNvPr>
            <p:cNvCxnSpPr>
              <a:cxnSpLocks/>
            </p:cNvCxnSpPr>
            <p:nvPr/>
          </p:nvCxnSpPr>
          <p:spPr>
            <a:xfrm>
              <a:off x="5619136" y="2349910"/>
              <a:ext cx="2109019" cy="107909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831D80E-6A70-4F66-B917-42664D3BDE45}"/>
                </a:ext>
              </a:extLst>
            </p:cNvPr>
            <p:cNvSpPr/>
            <p:nvPr/>
          </p:nvSpPr>
          <p:spPr>
            <a:xfrm>
              <a:off x="7285703" y="3429000"/>
              <a:ext cx="3234813" cy="659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All user define delegate is derived from delegate class</a:t>
              </a:r>
            </a:p>
          </p:txBody>
        </p:sp>
        <p:sp>
          <p:nvSpPr>
            <p:cNvPr id="14" name="Rectangle 13">
              <a:extLst>
                <a:ext uri="{FF2B5EF4-FFF2-40B4-BE49-F238E27FC236}">
                  <a16:creationId xmlns:a16="http://schemas.microsoft.com/office/drawing/2014/main" id="{B2A30C95-AD7A-4C7B-8C85-5677768F25CB}"/>
                </a:ext>
              </a:extLst>
            </p:cNvPr>
            <p:cNvSpPr/>
            <p:nvPr/>
          </p:nvSpPr>
          <p:spPr>
            <a:xfrm>
              <a:off x="1759974" y="3536746"/>
              <a:ext cx="3234813" cy="659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Mutlicast</a:t>
              </a:r>
              <a:r>
                <a:rPr lang="en-IN" dirty="0"/>
                <a:t> delegate</a:t>
              </a:r>
            </a:p>
          </p:txBody>
        </p:sp>
      </p:grpSp>
    </p:spTree>
    <p:extLst>
      <p:ext uri="{BB962C8B-B14F-4D97-AF65-F5344CB8AC3E}">
        <p14:creationId xmlns:p14="http://schemas.microsoft.com/office/powerpoint/2010/main" val="18660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5695-2703-478F-9334-5AE99887686D}"/>
              </a:ext>
            </a:extLst>
          </p:cNvPr>
          <p:cNvSpPr>
            <a:spLocks noGrp="1"/>
          </p:cNvSpPr>
          <p:nvPr>
            <p:ph type="title"/>
          </p:nvPr>
        </p:nvSpPr>
        <p:spPr>
          <a:xfrm>
            <a:off x="1103670" y="248417"/>
            <a:ext cx="10515600" cy="865239"/>
          </a:xfrm>
        </p:spPr>
        <p:txBody>
          <a:bodyPr>
            <a:normAutofit fontScale="90000"/>
          </a:bodyPr>
          <a:lstStyle/>
          <a:p>
            <a:r>
              <a:rPr lang="en-US" dirty="0"/>
              <a:t>Multicasting</a:t>
            </a:r>
            <a:br>
              <a:rPr lang="en-US" dirty="0"/>
            </a:br>
            <a:endParaRPr lang="en-IN" dirty="0"/>
          </a:p>
        </p:txBody>
      </p:sp>
      <p:sp>
        <p:nvSpPr>
          <p:cNvPr id="3" name="Content Placeholder 2">
            <a:extLst>
              <a:ext uri="{FF2B5EF4-FFF2-40B4-BE49-F238E27FC236}">
                <a16:creationId xmlns:a16="http://schemas.microsoft.com/office/drawing/2014/main" id="{C0EA83D8-A7E8-429D-A1EC-10AD044B6261}"/>
              </a:ext>
            </a:extLst>
          </p:cNvPr>
          <p:cNvSpPr>
            <a:spLocks noGrp="1"/>
          </p:cNvSpPr>
          <p:nvPr>
            <p:ph idx="1"/>
          </p:nvPr>
        </p:nvSpPr>
        <p:spPr>
          <a:xfrm>
            <a:off x="838200" y="1113656"/>
            <a:ext cx="10515600" cy="5063307"/>
          </a:xfrm>
        </p:spPr>
        <p:txBody>
          <a:bodyPr>
            <a:normAutofit fontScale="85000" lnSpcReduction="20000"/>
          </a:bodyPr>
          <a:lstStyle/>
          <a:p>
            <a:r>
              <a:rPr lang="en-US" dirty="0"/>
              <a:t>One of the most exciting features of a delegate is its support for multicasting.</a:t>
            </a:r>
          </a:p>
          <a:p>
            <a:endParaRPr lang="en-US" dirty="0"/>
          </a:p>
          <a:p>
            <a:r>
              <a:rPr lang="en-US" dirty="0"/>
              <a:t> In simple terms, multicasting is the ability to create an invocation list, or chain, of methods that will be automatically called when a delegate is invoked. Such a chain is very easy to create. </a:t>
            </a:r>
          </a:p>
          <a:p>
            <a:endParaRPr lang="en-US" dirty="0"/>
          </a:p>
          <a:p>
            <a:r>
              <a:rPr lang="en-US" dirty="0"/>
              <a:t>Simply instantiate a delegate, and then use the + or += operator to add methods to the chain. </a:t>
            </a:r>
          </a:p>
          <a:p>
            <a:endParaRPr lang="en-US" dirty="0"/>
          </a:p>
          <a:p>
            <a:r>
              <a:rPr lang="en-US" dirty="0"/>
              <a:t>To remove a method, use – or – =. </a:t>
            </a:r>
          </a:p>
          <a:p>
            <a:endParaRPr lang="en-US" dirty="0"/>
          </a:p>
          <a:p>
            <a:r>
              <a:rPr lang="en-US" dirty="0"/>
              <a:t>If the delegate returns a value, then the value returned by the last method in the list becomes the return value of the entire delegate invocation. Thus, a delegate that makes use of multicasting will often have a         void           return type.</a:t>
            </a:r>
          </a:p>
          <a:p>
            <a:endParaRPr lang="en-US" dirty="0"/>
          </a:p>
          <a:p>
            <a:endParaRPr lang="en-US" dirty="0"/>
          </a:p>
          <a:p>
            <a:endParaRPr lang="en-IN" dirty="0"/>
          </a:p>
        </p:txBody>
      </p:sp>
    </p:spTree>
    <p:extLst>
      <p:ext uri="{BB962C8B-B14F-4D97-AF65-F5344CB8AC3E}">
        <p14:creationId xmlns:p14="http://schemas.microsoft.com/office/powerpoint/2010/main" val="277670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408B1-0503-47EF-A0CE-BEAE42E844D4}"/>
              </a:ext>
            </a:extLst>
          </p:cNvPr>
          <p:cNvSpPr>
            <a:spLocks noGrp="1"/>
          </p:cNvSpPr>
          <p:nvPr>
            <p:ph idx="1"/>
          </p:nvPr>
        </p:nvSpPr>
        <p:spPr>
          <a:xfrm>
            <a:off x="7236542" y="0"/>
            <a:ext cx="4719485" cy="6066503"/>
          </a:xfrm>
        </p:spPr>
        <p:txBody>
          <a:bodyPr>
            <a:noAutofit/>
          </a:bodyPr>
          <a:lstStyle/>
          <a:p>
            <a:pPr marL="0" indent="0">
              <a:lnSpc>
                <a:spcPct val="100000"/>
              </a:lnSpc>
              <a:spcBef>
                <a:spcPts val="0"/>
              </a:spcBef>
              <a:buNone/>
            </a:pPr>
            <a:r>
              <a:rPr lang="en-IN" sz="1100" dirty="0">
                <a:solidFill>
                  <a:srgbClr val="008000"/>
                </a:solidFill>
                <a:highlight>
                  <a:srgbClr val="FFFFFF"/>
                </a:highlight>
                <a:latin typeface="Consolas" panose="020B0609020204030204" pitchFamily="49" charset="0"/>
              </a:rPr>
              <a:t>// Demonstrate multicasting.  </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8000"/>
                </a:solidFill>
                <a:highlight>
                  <a:srgbClr val="FFFFFF"/>
                </a:highlight>
                <a:latin typeface="Consolas" panose="020B0609020204030204" pitchFamily="49" charset="0"/>
              </a:rPr>
              <a:t>// Declare a delegate type.  Observe void</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delegate</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StrMod</a:t>
            </a:r>
            <a:r>
              <a:rPr lang="en-IN" sz="1100" dirty="0">
                <a:solidFill>
                  <a:srgbClr val="000000"/>
                </a:solidFill>
                <a:highlight>
                  <a:srgbClr val="FFFFFF"/>
                </a:highlight>
                <a:latin typeface="Consolas" panose="020B0609020204030204" pitchFamily="49" charset="0"/>
              </a:rPr>
              <a:t>(</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str);</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MultiCastDemo</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Remove spaces. </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RemoveSpaces</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s)</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temp = </a:t>
            </a:r>
            <a:r>
              <a:rPr lang="en-IN" sz="1100" dirty="0">
                <a:solidFill>
                  <a:srgbClr val="A31515"/>
                </a:solidFill>
                <a:highlight>
                  <a:srgbClr val="FFFFFF"/>
                </a:highlight>
                <a:latin typeface="Consolas" panose="020B0609020204030204" pitchFamily="49" charset="0"/>
              </a:rPr>
              <a:t>""</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"Removing spaces."</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(i = 0; i &lt; s.Length; i++)</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(s[</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 temp += s[</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s = temp;</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(s);</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Reverse a string. </a:t>
            </a: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Reverse(</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s)</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string</a:t>
            </a:r>
            <a:r>
              <a:rPr lang="en-IN" sz="1100" dirty="0">
                <a:solidFill>
                  <a:srgbClr val="000000"/>
                </a:solidFill>
                <a:highlight>
                  <a:srgbClr val="FFFFFF"/>
                </a:highlight>
                <a:latin typeface="Consolas" panose="020B0609020204030204" pitchFamily="49" charset="0"/>
              </a:rPr>
              <a:t> temp = </a:t>
            </a:r>
            <a:r>
              <a:rPr lang="en-IN" sz="1100" dirty="0">
                <a:solidFill>
                  <a:srgbClr val="A31515"/>
                </a:solidFill>
                <a:highlight>
                  <a:srgbClr val="FFFFFF"/>
                </a:highlight>
                <a:latin typeface="Consolas" panose="020B0609020204030204" pitchFamily="49" charset="0"/>
              </a:rPr>
              <a:t>""</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j;</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"Reversing string."</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for</a:t>
            </a:r>
            <a:r>
              <a:rPr lang="en-IN" sz="1100" dirty="0">
                <a:solidFill>
                  <a:srgbClr val="000000"/>
                </a:solidFill>
                <a:highlight>
                  <a:srgbClr val="FFFFFF"/>
                </a:highlight>
                <a:latin typeface="Consolas" panose="020B0609020204030204" pitchFamily="49" charset="0"/>
              </a:rPr>
              <a:t> (j = 0,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s.Length</a:t>
            </a:r>
            <a:r>
              <a:rPr lang="en-IN" sz="1100" dirty="0">
                <a:solidFill>
                  <a:srgbClr val="000000"/>
                </a:solidFill>
                <a:highlight>
                  <a:srgbClr val="FFFFFF"/>
                </a:highlight>
                <a:latin typeface="Consolas" panose="020B0609020204030204" pitchFamily="49" charset="0"/>
              </a:rPr>
              <a:t> - 1;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&gt;= 0;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j++</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temp += s[</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s = temp;</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(s);</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100" dirty="0"/>
          </a:p>
        </p:txBody>
      </p:sp>
      <p:sp>
        <p:nvSpPr>
          <p:cNvPr id="4" name="TextBox 3">
            <a:extLst>
              <a:ext uri="{FF2B5EF4-FFF2-40B4-BE49-F238E27FC236}">
                <a16:creationId xmlns:a16="http://schemas.microsoft.com/office/drawing/2014/main" id="{6FF619E8-A9E0-4721-90CC-DD48796FB1E0}"/>
              </a:ext>
            </a:extLst>
          </p:cNvPr>
          <p:cNvSpPr txBox="1"/>
          <p:nvPr/>
        </p:nvSpPr>
        <p:spPr>
          <a:xfrm>
            <a:off x="1081547" y="0"/>
            <a:ext cx="5456903" cy="3730252"/>
          </a:xfrm>
          <a:prstGeom prst="rect">
            <a:avLst/>
          </a:prstGeom>
          <a:noFill/>
        </p:spPr>
        <p:txBody>
          <a:bodyPr wrap="square" rtlCol="0">
            <a:spAutoFit/>
          </a:bodyPr>
          <a:lstStyle/>
          <a:p>
            <a:pPr marL="0" indent="0">
              <a:lnSpc>
                <a:spcPct val="120000"/>
              </a:lnSpc>
              <a:spcBef>
                <a:spcPts val="0"/>
              </a:spcBef>
              <a:buNone/>
            </a:pP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static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void</a:t>
            </a:r>
            <a:r>
              <a:rPr lang="en-IN" sz="1050" dirty="0">
                <a:solidFill>
                  <a:srgbClr val="000000"/>
                </a:solidFill>
                <a:highlight>
                  <a:srgbClr val="FFFFFF"/>
                </a:highlight>
                <a:latin typeface="Consolas" panose="020B0609020204030204" pitchFamily="49" charset="0"/>
              </a:rPr>
              <a:t> Main()</a:t>
            </a:r>
          </a:p>
          <a:p>
            <a:pPr marL="0" indent="0">
              <a:lnSpc>
                <a:spcPct val="120000"/>
              </a:lnSpc>
              <a:spcBef>
                <a:spcPts val="0"/>
              </a:spcBef>
              <a:buNone/>
            </a:pPr>
            <a:r>
              <a:rPr lang="en-IN" sz="1050" dirty="0">
                <a:solidFill>
                  <a:srgbClr val="000000"/>
                </a:solidFill>
                <a:highlight>
                  <a:srgbClr val="FFFFFF"/>
                </a:highlight>
                <a:latin typeface="Consolas" panose="020B0609020204030204" pitchFamily="49" charset="0"/>
              </a:rPr>
              <a:t>    {  </a:t>
            </a:r>
            <a:r>
              <a:rPr lang="en-IN" sz="1050" dirty="0">
                <a:solidFill>
                  <a:srgbClr val="008000"/>
                </a:solidFill>
                <a:highlight>
                  <a:srgbClr val="FFFFFF"/>
                </a:highlight>
                <a:latin typeface="Consolas" panose="020B0609020204030204" pitchFamily="49" charset="0"/>
              </a:rPr>
              <a:t>// Construct delegates.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StrMod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StrMod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removeSp</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RemoveSpaces</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2B91AF"/>
                </a:solidFill>
                <a:highlight>
                  <a:srgbClr val="FFFFFF"/>
                </a:highlight>
                <a:latin typeface="Consolas" panose="020B0609020204030204" pitchFamily="49" charset="0"/>
              </a:rPr>
              <a:t>StrMod</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reverseStr</a:t>
            </a:r>
            <a:r>
              <a:rPr lang="en-IN" sz="1050" dirty="0">
                <a:solidFill>
                  <a:srgbClr val="000000"/>
                </a:solidFill>
                <a:highlight>
                  <a:srgbClr val="FFFFFF"/>
                </a:highlight>
                <a:latin typeface="Consolas" panose="020B0609020204030204" pitchFamily="49" charset="0"/>
              </a:rPr>
              <a:t> = Reverse;</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str = </a:t>
            </a:r>
            <a:r>
              <a:rPr lang="en-US" sz="1050" dirty="0">
                <a:solidFill>
                  <a:srgbClr val="A31515"/>
                </a:solidFill>
                <a:highlight>
                  <a:srgbClr val="FFFFFF"/>
                </a:highlight>
                <a:latin typeface="Consolas" panose="020B0609020204030204" pitchFamily="49" charset="0"/>
              </a:rPr>
              <a:t>"This is a test"</a:t>
            </a:r>
            <a:r>
              <a:rPr lang="en-US"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Set up multicast.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removeSp</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reverseStr</a:t>
            </a:r>
            <a:r>
              <a:rPr lang="en-IN" sz="105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Call multicast.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(str);</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 Remove  </a:t>
            </a:r>
            <a:r>
              <a:rPr lang="en-US" sz="1050" dirty="0" err="1">
                <a:solidFill>
                  <a:srgbClr val="008000"/>
                </a:solidFill>
                <a:highlight>
                  <a:srgbClr val="FFFFFF"/>
                </a:highlight>
                <a:latin typeface="Consolas" panose="020B0609020204030204" pitchFamily="49" charset="0"/>
              </a:rPr>
              <a:t>removesp</a:t>
            </a:r>
            <a:r>
              <a:rPr lang="en-US" sz="1050" dirty="0">
                <a:solidFill>
                  <a:srgbClr val="008000"/>
                </a:solidFill>
                <a:highlight>
                  <a:srgbClr val="FFFFFF"/>
                </a:highlight>
                <a:latin typeface="Consolas" panose="020B0609020204030204" pitchFamily="49" charset="0"/>
              </a:rPr>
              <a:t> method from </a:t>
            </a:r>
            <a:r>
              <a:rPr lang="en-US" sz="1050" dirty="0" err="1">
                <a:solidFill>
                  <a:srgbClr val="008000"/>
                </a:solidFill>
                <a:highlight>
                  <a:srgbClr val="FFFFFF"/>
                </a:highlight>
                <a:latin typeface="Consolas" panose="020B0609020204030204" pitchFamily="49" charset="0"/>
              </a:rPr>
              <a:t>invokation</a:t>
            </a:r>
            <a:r>
              <a:rPr lang="en-US" sz="1050" dirty="0">
                <a:solidFill>
                  <a:srgbClr val="008000"/>
                </a:solidFill>
                <a:highlight>
                  <a:srgbClr val="FFFFFF"/>
                </a:highlight>
                <a:latin typeface="Consolas" panose="020B0609020204030204" pitchFamily="49" charset="0"/>
              </a:rPr>
              <a:t> list.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 -= </a:t>
            </a:r>
            <a:r>
              <a:rPr lang="en-IN" sz="1050" dirty="0" err="1">
                <a:solidFill>
                  <a:srgbClr val="000000"/>
                </a:solidFill>
                <a:highlight>
                  <a:srgbClr val="FFFFFF"/>
                </a:highlight>
                <a:latin typeface="Consolas" panose="020B0609020204030204" pitchFamily="49" charset="0"/>
              </a:rPr>
              <a:t>removeSp</a:t>
            </a:r>
            <a:r>
              <a:rPr lang="en-IN" sz="105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50" dirty="0">
                <a:solidFill>
                  <a:srgbClr val="000000"/>
                </a:solidFill>
                <a:highlight>
                  <a:srgbClr val="FFFFFF"/>
                </a:highlight>
                <a:latin typeface="Consolas" panose="020B0609020204030204" pitchFamily="49" charset="0"/>
              </a:rPr>
              <a:t>        str = </a:t>
            </a:r>
            <a:r>
              <a:rPr lang="en-US" sz="1050" dirty="0">
                <a:solidFill>
                  <a:srgbClr val="A31515"/>
                </a:solidFill>
                <a:highlight>
                  <a:srgbClr val="FFFFFF"/>
                </a:highlight>
                <a:latin typeface="Consolas" panose="020B0609020204030204" pitchFamily="49" charset="0"/>
              </a:rPr>
              <a:t>"This is a test."</a:t>
            </a:r>
            <a:r>
              <a:rPr lang="en-US" sz="1050" dirty="0">
                <a:solidFill>
                  <a:srgbClr val="000000"/>
                </a:solidFill>
                <a:highlight>
                  <a:srgbClr val="FFFFFF"/>
                </a:highlight>
                <a:latin typeface="Consolas" panose="020B0609020204030204" pitchFamily="49" charset="0"/>
              </a:rPr>
              <a:t>; </a:t>
            </a:r>
            <a:r>
              <a:rPr lang="en-US" sz="1050" dirty="0">
                <a:solidFill>
                  <a:srgbClr val="008000"/>
                </a:solidFill>
                <a:highlight>
                  <a:srgbClr val="FFFFFF"/>
                </a:highlight>
                <a:latin typeface="Consolas" panose="020B0609020204030204" pitchFamily="49" charset="0"/>
              </a:rPr>
              <a:t>// reset string </a:t>
            </a:r>
            <a:endParaRPr lang="en-US"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a:solidFill>
                  <a:srgbClr val="008000"/>
                </a:solidFill>
                <a:highlight>
                  <a:srgbClr val="FFFFFF"/>
                </a:highlight>
                <a:latin typeface="Consolas" panose="020B0609020204030204" pitchFamily="49" charset="0"/>
              </a:rPr>
              <a:t>// Call multicast. </a:t>
            </a:r>
            <a:endParaRPr lang="en-IN" sz="105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strOp</a:t>
            </a:r>
            <a:r>
              <a:rPr lang="en-IN" sz="1050" dirty="0">
                <a:solidFill>
                  <a:srgbClr val="000000"/>
                </a:solidFill>
                <a:highlight>
                  <a:srgbClr val="FFFFFF"/>
                </a:highlight>
                <a:latin typeface="Consolas" panose="020B0609020204030204" pitchFamily="49" charset="0"/>
              </a:rPr>
              <a:t>( str);</a:t>
            </a:r>
          </a:p>
          <a:p>
            <a:pPr marL="0" indent="0">
              <a:lnSpc>
                <a:spcPct val="100000"/>
              </a:lnSpc>
              <a:spcBef>
                <a:spcPts val="0"/>
              </a:spcBef>
              <a:buNone/>
            </a:pPr>
            <a:r>
              <a:rPr lang="en-IN" sz="105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1050" dirty="0">
                <a:solidFill>
                  <a:srgbClr val="000000"/>
                </a:solidFill>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6C32257A-8205-4C4B-9038-312C7EE0FA19}"/>
              </a:ext>
            </a:extLst>
          </p:cNvPr>
          <p:cNvSpPr txBox="1"/>
          <p:nvPr/>
        </p:nvSpPr>
        <p:spPr>
          <a:xfrm>
            <a:off x="235973" y="3958403"/>
            <a:ext cx="934065" cy="369332"/>
          </a:xfrm>
          <a:prstGeom prst="rect">
            <a:avLst/>
          </a:prstGeom>
          <a:noFill/>
        </p:spPr>
        <p:txBody>
          <a:bodyPr wrap="square" rtlCol="0">
            <a:spAutoFit/>
          </a:bodyPr>
          <a:lstStyle/>
          <a:p>
            <a:r>
              <a:rPr lang="en-IN" sz="1800" dirty="0" err="1">
                <a:solidFill>
                  <a:srgbClr val="000000"/>
                </a:solidFill>
                <a:highlight>
                  <a:srgbClr val="FFFFFF"/>
                </a:highlight>
                <a:latin typeface="Consolas" panose="020B0609020204030204" pitchFamily="49" charset="0"/>
              </a:rPr>
              <a:t>strOp</a:t>
            </a:r>
            <a:endParaRPr lang="en-IN" dirty="0"/>
          </a:p>
        </p:txBody>
      </p:sp>
      <p:sp>
        <p:nvSpPr>
          <p:cNvPr id="6" name="Rectangle 5">
            <a:extLst>
              <a:ext uri="{FF2B5EF4-FFF2-40B4-BE49-F238E27FC236}">
                <a16:creationId xmlns:a16="http://schemas.microsoft.com/office/drawing/2014/main" id="{F89EBED0-887C-48C5-B64E-ED3E453A7B4F}"/>
              </a:ext>
            </a:extLst>
          </p:cNvPr>
          <p:cNvSpPr/>
          <p:nvPr/>
        </p:nvSpPr>
        <p:spPr>
          <a:xfrm>
            <a:off x="1779639" y="4110196"/>
            <a:ext cx="1533832" cy="12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5B6EC24-7A4D-4D35-B7FD-F6C1AB6427D2}"/>
              </a:ext>
            </a:extLst>
          </p:cNvPr>
          <p:cNvSpPr/>
          <p:nvPr/>
        </p:nvSpPr>
        <p:spPr>
          <a:xfrm>
            <a:off x="149943" y="4544278"/>
            <a:ext cx="553063" cy="460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F5F27E25-714A-4D17-AFD1-B6F8C863872F}"/>
              </a:ext>
            </a:extLst>
          </p:cNvPr>
          <p:cNvCxnSpPr>
            <a:cxnSpLocks/>
            <a:endCxn id="6" idx="1"/>
          </p:cNvCxnSpPr>
          <p:nvPr/>
        </p:nvCxnSpPr>
        <p:spPr>
          <a:xfrm flipV="1">
            <a:off x="1329813" y="4714880"/>
            <a:ext cx="449826" cy="2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093820-93AE-4AB2-AB54-9B7C69F711FA}"/>
              </a:ext>
            </a:extLst>
          </p:cNvPr>
          <p:cNvSpPr/>
          <p:nvPr/>
        </p:nvSpPr>
        <p:spPr>
          <a:xfrm>
            <a:off x="2369574" y="4327735"/>
            <a:ext cx="560439" cy="4571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A13A5F3F-A296-445F-9FA2-122847FD63A0}"/>
              </a:ext>
            </a:extLst>
          </p:cNvPr>
          <p:cNvCxnSpPr>
            <a:cxnSpLocks/>
          </p:cNvCxnSpPr>
          <p:nvPr/>
        </p:nvCxnSpPr>
        <p:spPr>
          <a:xfrm>
            <a:off x="3229897" y="4578928"/>
            <a:ext cx="1081547"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Rectangle 12">
            <a:extLst>
              <a:ext uri="{FF2B5EF4-FFF2-40B4-BE49-F238E27FC236}">
                <a16:creationId xmlns:a16="http://schemas.microsoft.com/office/drawing/2014/main" id="{5D8704BB-E592-47A6-A6B2-F648D95ACD37}"/>
              </a:ext>
            </a:extLst>
          </p:cNvPr>
          <p:cNvSpPr/>
          <p:nvPr/>
        </p:nvSpPr>
        <p:spPr>
          <a:xfrm>
            <a:off x="4257368" y="4031846"/>
            <a:ext cx="1681315" cy="104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35BB2E0-6EA0-40A7-9E22-718A68729EF5}"/>
              </a:ext>
            </a:extLst>
          </p:cNvPr>
          <p:cNvSpPr/>
          <p:nvPr/>
        </p:nvSpPr>
        <p:spPr>
          <a:xfrm>
            <a:off x="4410383" y="5676732"/>
            <a:ext cx="1681315" cy="104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63AA8594-A4B3-4070-AB04-EEBE010746CB}"/>
              </a:ext>
            </a:extLst>
          </p:cNvPr>
          <p:cNvSpPr txBox="1"/>
          <p:nvPr/>
        </p:nvSpPr>
        <p:spPr>
          <a:xfrm>
            <a:off x="4031225" y="3783820"/>
            <a:ext cx="2984091" cy="280974"/>
          </a:xfrm>
          <a:prstGeom prst="rect">
            <a:avLst/>
          </a:prstGeom>
          <a:noFill/>
        </p:spPr>
        <p:txBody>
          <a:bodyPr wrap="square">
            <a:spAutoFit/>
          </a:bodyPr>
          <a:lstStyle/>
          <a:p>
            <a:pPr marL="0" indent="0">
              <a:lnSpc>
                <a:spcPct val="120000"/>
              </a:lnSpc>
              <a:spcBef>
                <a:spcPts val="0"/>
              </a:spcBef>
              <a:buNone/>
            </a:pP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removeSpaces</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a:t>
            </a:r>
          </a:p>
        </p:txBody>
      </p:sp>
      <p:sp>
        <p:nvSpPr>
          <p:cNvPr id="19" name="TextBox 18">
            <a:extLst>
              <a:ext uri="{FF2B5EF4-FFF2-40B4-BE49-F238E27FC236}">
                <a16:creationId xmlns:a16="http://schemas.microsoft.com/office/drawing/2014/main" id="{90F5B183-E777-4AE6-B921-307E94C36DDB}"/>
              </a:ext>
            </a:extLst>
          </p:cNvPr>
          <p:cNvSpPr txBox="1"/>
          <p:nvPr/>
        </p:nvSpPr>
        <p:spPr>
          <a:xfrm>
            <a:off x="3923072" y="5295896"/>
            <a:ext cx="2871019" cy="369332"/>
          </a:xfrm>
          <a:prstGeom prst="rect">
            <a:avLst/>
          </a:prstGeom>
          <a:noFill/>
        </p:spPr>
        <p:txBody>
          <a:bodyPr wrap="square">
            <a:spAutoFit/>
          </a:bodyPr>
          <a:lstStyle/>
          <a:p>
            <a:r>
              <a:rPr lang="en-US" sz="180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static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reverse(</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a)</a:t>
            </a:r>
            <a:endParaRPr lang="en-IN" sz="1050" dirty="0"/>
          </a:p>
        </p:txBody>
      </p:sp>
      <p:cxnSp>
        <p:nvCxnSpPr>
          <p:cNvPr id="20" name="Straight Arrow Connector 19">
            <a:extLst>
              <a:ext uri="{FF2B5EF4-FFF2-40B4-BE49-F238E27FC236}">
                <a16:creationId xmlns:a16="http://schemas.microsoft.com/office/drawing/2014/main" id="{44D610E1-619C-4399-A9A7-87C7A82E91C6}"/>
              </a:ext>
            </a:extLst>
          </p:cNvPr>
          <p:cNvCxnSpPr>
            <a:cxnSpLocks/>
          </p:cNvCxnSpPr>
          <p:nvPr/>
        </p:nvCxnSpPr>
        <p:spPr>
          <a:xfrm>
            <a:off x="3499669" y="6166511"/>
            <a:ext cx="1082777" cy="261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530BCD42-B36E-4EE2-BFBD-A9A0EB9B06E3}"/>
              </a:ext>
            </a:extLst>
          </p:cNvPr>
          <p:cNvSpPr txBox="1"/>
          <p:nvPr/>
        </p:nvSpPr>
        <p:spPr>
          <a:xfrm>
            <a:off x="1641985" y="3788528"/>
            <a:ext cx="2192593" cy="261610"/>
          </a:xfrm>
          <a:prstGeom prst="rect">
            <a:avLst/>
          </a:prstGeom>
          <a:noFill/>
        </p:spPr>
        <p:txBody>
          <a:bodyPr wrap="square">
            <a:spAutoFit/>
          </a:bodyPr>
          <a:lstStyle/>
          <a:p>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strMod</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removeSpaces</a:t>
            </a:r>
            <a:r>
              <a:rPr lang="en-IN" sz="1100" dirty="0">
                <a:solidFill>
                  <a:srgbClr val="000000"/>
                </a:solidFill>
                <a:highlight>
                  <a:srgbClr val="FFFFFF"/>
                </a:highlight>
                <a:latin typeface="Consolas" panose="020B0609020204030204" pitchFamily="49" charset="0"/>
              </a:rPr>
              <a:t>);</a:t>
            </a:r>
            <a:endParaRPr lang="en-IN" sz="1100" dirty="0"/>
          </a:p>
        </p:txBody>
      </p:sp>
      <p:sp>
        <p:nvSpPr>
          <p:cNvPr id="27" name="Rectangle 26">
            <a:extLst>
              <a:ext uri="{FF2B5EF4-FFF2-40B4-BE49-F238E27FC236}">
                <a16:creationId xmlns:a16="http://schemas.microsoft.com/office/drawing/2014/main" id="{B2449818-BBC4-4ECE-AABD-145E2B83C973}"/>
              </a:ext>
            </a:extLst>
          </p:cNvPr>
          <p:cNvSpPr/>
          <p:nvPr/>
        </p:nvSpPr>
        <p:spPr>
          <a:xfrm>
            <a:off x="1902543" y="5704251"/>
            <a:ext cx="1533832" cy="120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7C0E4E3F-3E88-4079-8955-7519A1C3B715}"/>
              </a:ext>
            </a:extLst>
          </p:cNvPr>
          <p:cNvSpPr/>
          <p:nvPr/>
        </p:nvSpPr>
        <p:spPr>
          <a:xfrm>
            <a:off x="2492478" y="5921790"/>
            <a:ext cx="560439" cy="4571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D7FD45FB-48FB-4359-A8EC-6B7A8272D602}"/>
              </a:ext>
            </a:extLst>
          </p:cNvPr>
          <p:cNvSpPr txBox="1"/>
          <p:nvPr/>
        </p:nvSpPr>
        <p:spPr>
          <a:xfrm>
            <a:off x="1902543" y="5404772"/>
            <a:ext cx="2192593" cy="261610"/>
          </a:xfrm>
          <a:prstGeom prst="rect">
            <a:avLst/>
          </a:prstGeom>
          <a:noFill/>
        </p:spPr>
        <p:txBody>
          <a:bodyPr wrap="square">
            <a:spAutoFit/>
          </a:bodyPr>
          <a:lstStyle/>
          <a:p>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strMod</a:t>
            </a:r>
            <a:r>
              <a:rPr lang="en-IN" sz="1100" dirty="0">
                <a:solidFill>
                  <a:srgbClr val="000000"/>
                </a:solidFill>
                <a:highlight>
                  <a:srgbClr val="FFFFFF"/>
                </a:highlight>
                <a:latin typeface="Consolas" panose="020B0609020204030204" pitchFamily="49" charset="0"/>
              </a:rPr>
              <a:t>(remove);</a:t>
            </a:r>
            <a:endParaRPr lang="en-IN" sz="1100" dirty="0"/>
          </a:p>
        </p:txBody>
      </p:sp>
      <p:cxnSp>
        <p:nvCxnSpPr>
          <p:cNvPr id="32" name="Straight Arrow Connector 31">
            <a:extLst>
              <a:ext uri="{FF2B5EF4-FFF2-40B4-BE49-F238E27FC236}">
                <a16:creationId xmlns:a16="http://schemas.microsoft.com/office/drawing/2014/main" id="{00DD21E9-57E9-4863-BE63-45F8E1B2ECA1}"/>
              </a:ext>
            </a:extLst>
          </p:cNvPr>
          <p:cNvCxnSpPr>
            <a:cxnSpLocks/>
          </p:cNvCxnSpPr>
          <p:nvPr/>
        </p:nvCxnSpPr>
        <p:spPr>
          <a:xfrm>
            <a:off x="1264368" y="5295896"/>
            <a:ext cx="618509" cy="905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1">
            <a:extLst>
              <a:ext uri="{FF2B5EF4-FFF2-40B4-BE49-F238E27FC236}">
                <a16:creationId xmlns:a16="http://schemas.microsoft.com/office/drawing/2014/main" id="{B14F4247-E62B-4EAA-8C4E-5CC80C391BDC}"/>
              </a:ext>
            </a:extLst>
          </p:cNvPr>
          <p:cNvGraphicFramePr>
            <a:graphicFrameLocks noGrp="1"/>
          </p:cNvGraphicFramePr>
          <p:nvPr>
            <p:extLst>
              <p:ext uri="{D42A27DB-BD31-4B8C-83A1-F6EECF244321}">
                <p14:modId xmlns:p14="http://schemas.microsoft.com/office/powerpoint/2010/main" val="76772046"/>
              </p:ext>
            </p:extLst>
          </p:nvPr>
        </p:nvGraphicFramePr>
        <p:xfrm>
          <a:off x="910407" y="4516289"/>
          <a:ext cx="366863" cy="803275"/>
        </p:xfrm>
        <a:graphic>
          <a:graphicData uri="http://schemas.openxmlformats.org/drawingml/2006/table">
            <a:tbl>
              <a:tblPr firstRow="1" bandRow="1"/>
              <a:tblGrid>
                <a:gridCol w="366863">
                  <a:extLst>
                    <a:ext uri="{9D8B030D-6E8A-4147-A177-3AD203B41FA5}">
                      <a16:colId xmlns:a16="http://schemas.microsoft.com/office/drawing/2014/main" val="3489987596"/>
                    </a:ext>
                  </a:extLst>
                </a:gridCol>
              </a:tblGrid>
              <a:tr h="393890">
                <a:tc>
                  <a:txBody>
                    <a:bodyPr/>
                    <a:lstStyle/>
                    <a:p>
                      <a:r>
                        <a:rPr lang="en-IN" dirty="0"/>
                        <a:t>0</a:t>
                      </a:r>
                    </a:p>
                  </a:txBody>
                  <a:tcPr/>
                </a:tc>
                <a:extLst>
                  <a:ext uri="{0D108BD9-81ED-4DB2-BD59-A6C34878D82A}">
                    <a16:rowId xmlns:a16="http://schemas.microsoft.com/office/drawing/2014/main" val="4284338796"/>
                  </a:ext>
                </a:extLst>
              </a:tr>
              <a:tr h="409385">
                <a:tc>
                  <a:txBody>
                    <a:bodyPr/>
                    <a:lstStyle/>
                    <a:p>
                      <a:r>
                        <a:rPr lang="en-IN" dirty="0"/>
                        <a:t>1</a:t>
                      </a:r>
                    </a:p>
                  </a:txBody>
                  <a:tcPr/>
                </a:tc>
                <a:extLst>
                  <a:ext uri="{0D108BD9-81ED-4DB2-BD59-A6C34878D82A}">
                    <a16:rowId xmlns:a16="http://schemas.microsoft.com/office/drawing/2014/main" val="3550174943"/>
                  </a:ext>
                </a:extLst>
              </a:tr>
            </a:tbl>
          </a:graphicData>
        </a:graphic>
      </p:graphicFrame>
      <p:sp>
        <p:nvSpPr>
          <p:cNvPr id="33" name="TextBox 32">
            <a:extLst>
              <a:ext uri="{FF2B5EF4-FFF2-40B4-BE49-F238E27FC236}">
                <a16:creationId xmlns:a16="http://schemas.microsoft.com/office/drawing/2014/main" id="{DC9B87BE-45B5-491A-9910-024EAB836777}"/>
              </a:ext>
            </a:extLst>
          </p:cNvPr>
          <p:cNvSpPr txBox="1"/>
          <p:nvPr/>
        </p:nvSpPr>
        <p:spPr>
          <a:xfrm>
            <a:off x="915784" y="4291131"/>
            <a:ext cx="765684" cy="246221"/>
          </a:xfrm>
          <a:prstGeom prst="rect">
            <a:avLst/>
          </a:prstGeom>
          <a:noFill/>
        </p:spPr>
        <p:txBody>
          <a:bodyPr wrap="square">
            <a:spAutoFit/>
          </a:bodyPr>
          <a:lstStyle/>
          <a:p>
            <a:r>
              <a:rPr lang="en-IN" sz="1000" dirty="0" err="1">
                <a:solidFill>
                  <a:srgbClr val="000000"/>
                </a:solidFill>
                <a:highlight>
                  <a:srgbClr val="FFFFFF"/>
                </a:highlight>
                <a:latin typeface="Consolas" panose="020B0609020204030204" pitchFamily="49" charset="0"/>
              </a:rPr>
              <a:t>removeSp</a:t>
            </a:r>
            <a:r>
              <a:rPr lang="en-IN" sz="1000" dirty="0">
                <a:solidFill>
                  <a:srgbClr val="000000"/>
                </a:solidFill>
                <a:highlight>
                  <a:srgbClr val="FFFFFF"/>
                </a:highlight>
                <a:latin typeface="Consolas" panose="020B0609020204030204" pitchFamily="49" charset="0"/>
              </a:rPr>
              <a:t> </a:t>
            </a:r>
            <a:endParaRPr lang="en-IN" sz="1000" dirty="0"/>
          </a:p>
        </p:txBody>
      </p:sp>
      <p:sp>
        <p:nvSpPr>
          <p:cNvPr id="34" name="TextBox 33">
            <a:extLst>
              <a:ext uri="{FF2B5EF4-FFF2-40B4-BE49-F238E27FC236}">
                <a16:creationId xmlns:a16="http://schemas.microsoft.com/office/drawing/2014/main" id="{E4209AD4-5594-461C-A435-52966DFC5861}"/>
              </a:ext>
            </a:extLst>
          </p:cNvPr>
          <p:cNvSpPr txBox="1"/>
          <p:nvPr/>
        </p:nvSpPr>
        <p:spPr>
          <a:xfrm>
            <a:off x="526027" y="5281661"/>
            <a:ext cx="934065" cy="246221"/>
          </a:xfrm>
          <a:prstGeom prst="rect">
            <a:avLst/>
          </a:prstGeom>
          <a:noFill/>
        </p:spPr>
        <p:txBody>
          <a:bodyPr wrap="square">
            <a:spAutoFit/>
          </a:bodyPr>
          <a:lstStyle/>
          <a:p>
            <a:r>
              <a:rPr lang="en-IN" sz="1000" dirty="0" err="1">
                <a:solidFill>
                  <a:srgbClr val="000000"/>
                </a:solidFill>
                <a:highlight>
                  <a:srgbClr val="FFFFFF"/>
                </a:highlight>
                <a:latin typeface="Consolas" panose="020B0609020204030204" pitchFamily="49" charset="0"/>
              </a:rPr>
              <a:t>reverseStr</a:t>
            </a:r>
            <a:endParaRPr lang="en-IN" sz="1000" dirty="0"/>
          </a:p>
        </p:txBody>
      </p:sp>
      <p:sp>
        <p:nvSpPr>
          <p:cNvPr id="30" name="TextBox 29">
            <a:extLst>
              <a:ext uri="{FF2B5EF4-FFF2-40B4-BE49-F238E27FC236}">
                <a16:creationId xmlns:a16="http://schemas.microsoft.com/office/drawing/2014/main" id="{987E9E6C-71E1-4CF1-965C-BE4D75C17005}"/>
              </a:ext>
            </a:extLst>
          </p:cNvPr>
          <p:cNvSpPr txBox="1"/>
          <p:nvPr/>
        </p:nvSpPr>
        <p:spPr>
          <a:xfrm>
            <a:off x="7452852" y="6066503"/>
            <a:ext cx="4198374" cy="383458"/>
          </a:xfrm>
          <a:prstGeom prst="rect">
            <a:avLst/>
          </a:prstGeom>
          <a:noFill/>
        </p:spPr>
        <p:txBody>
          <a:bodyPr wrap="square" rtlCol="0">
            <a:spAutoFit/>
          </a:bodyPr>
          <a:lstStyle/>
          <a:p>
            <a:r>
              <a:rPr lang="en-IN" dirty="0"/>
              <a:t>Generally </a:t>
            </a:r>
            <a:r>
              <a:rPr lang="en-IN" dirty="0" err="1"/>
              <a:t>maultiCastDeligate</a:t>
            </a:r>
            <a:r>
              <a:rPr lang="en-IN" dirty="0"/>
              <a:t> are void </a:t>
            </a:r>
          </a:p>
        </p:txBody>
      </p:sp>
    </p:spTree>
    <p:extLst>
      <p:ext uri="{BB962C8B-B14F-4D97-AF65-F5344CB8AC3E}">
        <p14:creationId xmlns:p14="http://schemas.microsoft.com/office/powerpoint/2010/main" val="28668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499D-94C0-4F51-956A-2465282108AE}"/>
              </a:ext>
            </a:extLst>
          </p:cNvPr>
          <p:cNvSpPr>
            <a:spLocks noGrp="1"/>
          </p:cNvSpPr>
          <p:nvPr>
            <p:ph idx="1"/>
          </p:nvPr>
        </p:nvSpPr>
        <p:spPr>
          <a:xfrm>
            <a:off x="1081548" y="68826"/>
            <a:ext cx="10815484" cy="6108137"/>
          </a:xfrm>
        </p:spPr>
        <p:txBody>
          <a:bodyPr>
            <a:normAutofit lnSpcReduction="10000"/>
          </a:bodyPr>
          <a:lstStyle/>
          <a:p>
            <a:pPr marL="0" indent="0">
              <a:buNone/>
            </a:pPr>
            <a:r>
              <a:rPr lang="en-IN" sz="1400" dirty="0"/>
              <a:t>In the above code bellow line is  delegate declaration</a:t>
            </a:r>
          </a:p>
          <a:p>
            <a:pPr marL="0" indent="0">
              <a:buNone/>
            </a:pP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b="1"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strMod</a:t>
            </a:r>
            <a:r>
              <a:rPr lang="en-IN" sz="1400" dirty="0">
                <a:solidFill>
                  <a:srgbClr val="000000"/>
                </a:solidFill>
                <a:highlight>
                  <a:srgbClr val="FFFFFF"/>
                </a:highlight>
                <a:latin typeface="Consolas" panose="020B0609020204030204" pitchFamily="49" charset="0"/>
              </a:rPr>
              <a:t>(</a:t>
            </a:r>
            <a:r>
              <a:rPr lang="en-IN" sz="1400" b="1"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a:t>
            </a:r>
          </a:p>
          <a:p>
            <a:pPr marL="0" indent="0">
              <a:buNone/>
            </a:pPr>
            <a:r>
              <a:rPr lang="en-IN" sz="1400" dirty="0">
                <a:solidFill>
                  <a:srgbClr val="000000"/>
                </a:solidFill>
                <a:highlight>
                  <a:srgbClr val="FFFFFF"/>
                </a:highlight>
                <a:latin typeface="Consolas" panose="020B0609020204030204" pitchFamily="49" charset="0"/>
              </a:rPr>
              <a:t>It says </a:t>
            </a:r>
            <a:r>
              <a:rPr lang="en-IN" sz="1400" dirty="0" err="1">
                <a:solidFill>
                  <a:srgbClr val="000000"/>
                </a:solidFill>
                <a:highlight>
                  <a:srgbClr val="FFFFFF"/>
                </a:highlight>
                <a:latin typeface="Consolas" panose="020B0609020204030204" pitchFamily="49" charset="0"/>
              </a:rPr>
              <a:t>strMod</a:t>
            </a:r>
            <a:r>
              <a:rPr lang="en-IN" sz="1400" dirty="0">
                <a:solidFill>
                  <a:srgbClr val="000000"/>
                </a:solidFill>
                <a:highlight>
                  <a:srgbClr val="FFFFFF"/>
                </a:highlight>
                <a:latin typeface="Consolas" panose="020B0609020204030204" pitchFamily="49" charset="0"/>
              </a:rPr>
              <a:t> is a type which can point to any method who’s return type is string and a parameter is string.</a:t>
            </a:r>
          </a:p>
          <a:p>
            <a:pPr marL="0" indent="0">
              <a:buNone/>
            </a:pPr>
            <a:r>
              <a:rPr lang="en-IN" sz="1400" dirty="0"/>
              <a:t>Observe here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removeSpaces</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 method </a:t>
            </a:r>
          </a:p>
          <a:p>
            <a:pPr marL="0" indent="0">
              <a:buNone/>
            </a:pPr>
            <a:r>
              <a:rPr lang="en-US" sz="1400" dirty="0">
                <a:solidFill>
                  <a:srgbClr val="000000"/>
                </a:solidFill>
                <a:highlight>
                  <a:srgbClr val="FFFFFF"/>
                </a:highlight>
                <a:latin typeface="Consolas" panose="020B0609020204030204" pitchFamily="49" charset="0"/>
              </a:rPr>
              <a:t>and signature of </a:t>
            </a:r>
            <a:r>
              <a:rPr lang="en-US" sz="1400" dirty="0" err="1">
                <a:solidFill>
                  <a:srgbClr val="000000"/>
                </a:solidFill>
                <a:highlight>
                  <a:srgbClr val="FFFFFF"/>
                </a:highlight>
                <a:latin typeface="Consolas" panose="020B0609020204030204" pitchFamily="49" charset="0"/>
              </a:rPr>
              <a:t>deligate</a:t>
            </a:r>
            <a:r>
              <a:rPr lang="en-US" sz="1400" dirty="0">
                <a:solidFill>
                  <a:srgbClr val="000000"/>
                </a:solidFill>
                <a:highlight>
                  <a:srgbClr val="FFFFFF"/>
                </a:highlight>
                <a:latin typeface="Consolas" panose="020B0609020204030204" pitchFamily="49" charset="0"/>
              </a:rPr>
              <a:t>. As per the rule signature of method </a:t>
            </a:r>
          </a:p>
          <a:p>
            <a:pPr marL="0" indent="0">
              <a:buNone/>
            </a:pPr>
            <a:r>
              <a:rPr lang="en-US" sz="1400" dirty="0">
                <a:solidFill>
                  <a:srgbClr val="000000"/>
                </a:solidFill>
                <a:highlight>
                  <a:srgbClr val="FFFFFF"/>
                </a:highlight>
                <a:latin typeface="Consolas" panose="020B0609020204030204" pitchFamily="49" charset="0"/>
              </a:rPr>
              <a:t>and </a:t>
            </a:r>
            <a:r>
              <a:rPr lang="en-US" sz="1400" dirty="0" err="1">
                <a:solidFill>
                  <a:srgbClr val="000000"/>
                </a:solidFill>
                <a:highlight>
                  <a:srgbClr val="FFFFFF"/>
                </a:highlight>
                <a:latin typeface="Consolas" panose="020B0609020204030204" pitchFamily="49" charset="0"/>
              </a:rPr>
              <a:t>deligate</a:t>
            </a:r>
            <a:r>
              <a:rPr lang="en-US" sz="1400" dirty="0">
                <a:solidFill>
                  <a:srgbClr val="000000"/>
                </a:solidFill>
                <a:highlight>
                  <a:srgbClr val="FFFFFF"/>
                </a:highlight>
                <a:latin typeface="Consolas" panose="020B0609020204030204" pitchFamily="49" charset="0"/>
              </a:rPr>
              <a:t> are matching.</a:t>
            </a:r>
          </a:p>
          <a:p>
            <a:pPr marL="0" indent="0">
              <a:buNone/>
            </a:pPr>
            <a:r>
              <a:rPr lang="en-US" sz="1400" dirty="0">
                <a:solidFill>
                  <a:srgbClr val="000000"/>
                </a:solidFill>
                <a:highlight>
                  <a:srgbClr val="FFFFFF"/>
                </a:highlight>
                <a:latin typeface="Consolas" panose="020B0609020204030204" pitchFamily="49" charset="0"/>
              </a:rPr>
              <a:t>How to initialize </a:t>
            </a:r>
            <a:r>
              <a:rPr lang="en-US" sz="1400" dirty="0" err="1">
                <a:solidFill>
                  <a:srgbClr val="000000"/>
                </a:solidFill>
                <a:highlight>
                  <a:srgbClr val="FFFFFF"/>
                </a:highlight>
                <a:latin typeface="Consolas" panose="020B0609020204030204" pitchFamily="49" charset="0"/>
              </a:rPr>
              <a:t>multicastdeligate</a:t>
            </a:r>
            <a:r>
              <a:rPr lang="en-US" sz="1400" dirty="0">
                <a:solidFill>
                  <a:srgbClr val="000000"/>
                </a:solidFill>
                <a:highlight>
                  <a:srgbClr val="FFFFFF"/>
                </a:highlight>
                <a:latin typeface="Consolas" panose="020B0609020204030204" pitchFamily="49" charset="0"/>
              </a:rPr>
              <a:t> to method?</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Here this line </a:t>
            </a:r>
            <a:r>
              <a:rPr lang="en-IN" sz="1400" dirty="0" err="1">
                <a:solidFill>
                  <a:srgbClr val="2B91AF"/>
                </a:solidFill>
                <a:highlight>
                  <a:srgbClr val="FFFFFF"/>
                </a:highlight>
                <a:latin typeface="Consolas" panose="020B0609020204030204" pitchFamily="49" charset="0"/>
              </a:rPr>
              <a:t>strMod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removeSp</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RemoveSpaces</a:t>
            </a:r>
            <a:r>
              <a:rPr lang="en-IN" sz="1400" dirty="0">
                <a:solidFill>
                  <a:srgbClr val="000000"/>
                </a:solidFill>
                <a:highlight>
                  <a:srgbClr val="FFFFFF"/>
                </a:highlight>
                <a:latin typeface="Consolas" panose="020B0609020204030204" pitchFamily="49" charset="0"/>
              </a:rPr>
              <a:t>; is instantiating </a:t>
            </a:r>
            <a:r>
              <a:rPr lang="en-IN" sz="1400" dirty="0" err="1">
                <a:solidFill>
                  <a:srgbClr val="000000"/>
                </a:solidFill>
                <a:highlight>
                  <a:srgbClr val="FFFFFF"/>
                </a:highlight>
                <a:latin typeface="Consolas" panose="020B0609020204030204" pitchFamily="49" charset="0"/>
              </a:rPr>
              <a:t>dligate</a:t>
            </a:r>
            <a:r>
              <a:rPr lang="en-IN" sz="1400" dirty="0">
                <a:solidFill>
                  <a:srgbClr val="000000"/>
                </a:solidFill>
                <a:highlight>
                  <a:srgbClr val="FFFFFF"/>
                </a:highlight>
                <a:latin typeface="Consolas" panose="020B0609020204030204" pitchFamily="49" charset="0"/>
              </a:rPr>
              <a:t> and says </a:t>
            </a:r>
            <a:r>
              <a:rPr lang="en-IN" sz="1400" dirty="0" err="1">
                <a:solidFill>
                  <a:srgbClr val="000000"/>
                </a:solidFill>
                <a:highlight>
                  <a:srgbClr val="FFFFFF"/>
                </a:highlight>
                <a:latin typeface="Consolas" panose="020B0609020204030204" pitchFamily="49" charset="0"/>
              </a:rPr>
              <a:t>removeSp</a:t>
            </a:r>
            <a:r>
              <a:rPr lang="en-IN" sz="1400" dirty="0">
                <a:solidFill>
                  <a:srgbClr val="000000"/>
                </a:solidFill>
                <a:highlight>
                  <a:srgbClr val="FFFFFF"/>
                </a:highlight>
                <a:latin typeface="Consolas" panose="020B0609020204030204" pitchFamily="49" charset="0"/>
              </a:rPr>
              <a:t> is of a type</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delegate </a:t>
            </a:r>
            <a:r>
              <a:rPr lang="en-IN" sz="1400" dirty="0" err="1">
                <a:solidFill>
                  <a:srgbClr val="2B91AF"/>
                </a:solidFill>
                <a:highlight>
                  <a:srgbClr val="FFFFFF"/>
                </a:highlight>
                <a:latin typeface="Consolas" panose="020B0609020204030204" pitchFamily="49" charset="0"/>
              </a:rPr>
              <a:t>strMod</a:t>
            </a:r>
            <a:r>
              <a:rPr lang="en-IN" sz="1400" dirty="0">
                <a:solidFill>
                  <a:srgbClr val="000000"/>
                </a:solidFill>
                <a:highlight>
                  <a:srgbClr val="FFFFFF"/>
                </a:highlight>
                <a:latin typeface="Consolas" panose="020B0609020204030204" pitchFamily="49" charset="0"/>
              </a:rPr>
              <a:t> and can point to </a:t>
            </a:r>
            <a:r>
              <a:rPr lang="en-IN" sz="1400" dirty="0" err="1">
                <a:solidFill>
                  <a:srgbClr val="000000"/>
                </a:solidFill>
                <a:highlight>
                  <a:srgbClr val="FFFFFF"/>
                </a:highlight>
                <a:latin typeface="Consolas" panose="020B0609020204030204" pitchFamily="49" charset="0"/>
              </a:rPr>
              <a:t>RemoveSpaces</a:t>
            </a:r>
            <a:r>
              <a:rPr lang="en-IN" sz="1400" dirty="0">
                <a:solidFill>
                  <a:srgbClr val="000000"/>
                </a:solidFill>
                <a:highlight>
                  <a:srgbClr val="FFFFFF"/>
                </a:highlight>
                <a:latin typeface="Consolas" panose="020B0609020204030204" pitchFamily="49" charset="0"/>
              </a:rPr>
              <a:t> method. Observe no () after </a:t>
            </a:r>
            <a:r>
              <a:rPr lang="en-IN" sz="1400" dirty="0" err="1">
                <a:solidFill>
                  <a:srgbClr val="000000"/>
                </a:solidFill>
                <a:highlight>
                  <a:srgbClr val="FFFFFF"/>
                </a:highlight>
                <a:latin typeface="Consolas" panose="020B0609020204030204" pitchFamily="49" charset="0"/>
              </a:rPr>
              <a:t>RemoveSpaces</a:t>
            </a:r>
            <a:r>
              <a:rPr lang="en-IN" sz="1400" dirty="0">
                <a:solidFill>
                  <a:srgbClr val="000000"/>
                </a:solidFill>
                <a:highlight>
                  <a:srgbClr val="FFFFFF"/>
                </a:highlight>
                <a:latin typeface="Consolas" panose="020B0609020204030204" pitchFamily="49" charset="0"/>
              </a:rPr>
              <a:t>. Same way </a:t>
            </a:r>
            <a:r>
              <a:rPr lang="en-IN" sz="1400" dirty="0" err="1">
                <a:solidFill>
                  <a:srgbClr val="000000"/>
                </a:solidFill>
                <a:highlight>
                  <a:srgbClr val="FFFFFF"/>
                </a:highlight>
                <a:latin typeface="Consolas" panose="020B0609020204030204" pitchFamily="49" charset="0"/>
              </a:rPr>
              <a:t>reverseStr</a:t>
            </a:r>
            <a:r>
              <a:rPr lang="en-IN" sz="1400" dirty="0">
                <a:solidFill>
                  <a:srgbClr val="000000"/>
                </a:solidFill>
                <a:highlight>
                  <a:srgbClr val="FFFFFF"/>
                </a:highlight>
                <a:latin typeface="Consolas" panose="020B0609020204030204" pitchFamily="49" charset="0"/>
              </a:rPr>
              <a:t> is pointing to Reverse. </a:t>
            </a:r>
          </a:p>
          <a:p>
            <a:pPr marL="0" indent="0">
              <a:lnSpc>
                <a:spcPct val="100000"/>
              </a:lnSpc>
              <a:spcBef>
                <a:spcPts val="0"/>
              </a:spcBef>
              <a:buNone/>
            </a:pPr>
            <a:r>
              <a:rPr lang="en-IN" sz="1400" dirty="0">
                <a:solidFill>
                  <a:srgbClr val="008000"/>
                </a:solidFill>
                <a:highlight>
                  <a:srgbClr val="FFFFFF"/>
                </a:highlight>
                <a:latin typeface="Consolas" panose="020B0609020204030204" pitchFamily="49" charset="0"/>
              </a:rPr>
              <a:t>// Set up multicast.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strOp</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removeSp</a:t>
            </a:r>
            <a:r>
              <a:rPr lang="en-IN" sz="14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strOp</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reverseStr</a:t>
            </a:r>
            <a:r>
              <a:rPr lang="en-IN"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IN" sz="1400" dirty="0"/>
              <a:t>Here this line </a:t>
            </a:r>
            <a:r>
              <a:rPr lang="en-US" sz="1400" dirty="0">
                <a:solidFill>
                  <a:srgbClr val="000000"/>
                </a:solidFill>
                <a:highlight>
                  <a:srgbClr val="FFFFFF"/>
                </a:highlight>
                <a:latin typeface="Consolas" panose="020B0609020204030204" pitchFamily="49" charset="0"/>
              </a:rPr>
              <a:t> strop is also of a type delegate </a:t>
            </a:r>
            <a:r>
              <a:rPr lang="en-IN" sz="1400" dirty="0" err="1">
                <a:solidFill>
                  <a:srgbClr val="2B91AF"/>
                </a:solidFill>
                <a:highlight>
                  <a:srgbClr val="FFFFFF"/>
                </a:highlight>
                <a:latin typeface="Consolas" panose="020B0609020204030204" pitchFamily="49" charset="0"/>
              </a:rPr>
              <a:t>strMod</a:t>
            </a:r>
            <a:r>
              <a:rPr lang="en-US" sz="1400" dirty="0">
                <a:solidFill>
                  <a:srgbClr val="000000"/>
                </a:solidFill>
                <a:highlight>
                  <a:srgbClr val="FFFFFF"/>
                </a:highlight>
                <a:latin typeface="Consolas" panose="020B0609020204030204" pitchFamily="49" charset="0"/>
              </a:rPr>
              <a:t> and += is nothing but adding it in to array.</a:t>
            </a: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Call multicast. </a:t>
            </a:r>
            <a:endParaRPr lang="en-IN" sz="14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strOp</a:t>
            </a:r>
            <a:r>
              <a:rPr lang="en-IN" sz="1400" dirty="0">
                <a:solidFill>
                  <a:srgbClr val="000000"/>
                </a:solidFill>
                <a:highlight>
                  <a:srgbClr val="FFFFFF"/>
                </a:highlight>
                <a:latin typeface="Consolas" panose="020B0609020204030204" pitchFamily="49" charset="0"/>
              </a:rPr>
              <a:t>(str); this line will 1</a:t>
            </a:r>
            <a:r>
              <a:rPr lang="en-IN" sz="1400" baseline="30000" dirty="0">
                <a:solidFill>
                  <a:srgbClr val="000000"/>
                </a:solidFill>
                <a:highlight>
                  <a:srgbClr val="FFFFFF"/>
                </a:highlight>
                <a:latin typeface="Consolas" panose="020B0609020204030204" pitchFamily="49" charset="0"/>
              </a:rPr>
              <a:t>st</a:t>
            </a:r>
            <a:r>
              <a:rPr lang="en-IN" sz="1400" dirty="0">
                <a:solidFill>
                  <a:srgbClr val="000000"/>
                </a:solidFill>
                <a:highlight>
                  <a:srgbClr val="FFFFFF"/>
                </a:highlight>
                <a:latin typeface="Consolas" panose="020B0609020204030204" pitchFamily="49" charset="0"/>
              </a:rPr>
              <a:t> call </a:t>
            </a:r>
            <a:r>
              <a:rPr lang="en-IN" sz="1400" dirty="0" err="1">
                <a:solidFill>
                  <a:srgbClr val="000000"/>
                </a:solidFill>
                <a:highlight>
                  <a:srgbClr val="FFFFFF"/>
                </a:highlight>
                <a:latin typeface="Consolas" panose="020B0609020204030204" pitchFamily="49" charset="0"/>
              </a:rPr>
              <a:t>RemoveSpaces</a:t>
            </a:r>
            <a:r>
              <a:rPr lang="en-IN"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method and then Reverse method.</a:t>
            </a:r>
            <a:endParaRPr lang="en-IN" sz="1400" dirty="0"/>
          </a:p>
        </p:txBody>
      </p:sp>
      <p:sp>
        <p:nvSpPr>
          <p:cNvPr id="5" name="TextBox 4">
            <a:extLst>
              <a:ext uri="{FF2B5EF4-FFF2-40B4-BE49-F238E27FC236}">
                <a16:creationId xmlns:a16="http://schemas.microsoft.com/office/drawing/2014/main" id="{61B6A8A0-E306-4A3B-B563-6E5A0445F06E}"/>
              </a:ext>
            </a:extLst>
          </p:cNvPr>
          <p:cNvSpPr txBox="1"/>
          <p:nvPr/>
        </p:nvSpPr>
        <p:spPr>
          <a:xfrm>
            <a:off x="7806814" y="1086232"/>
            <a:ext cx="4011561" cy="2110450"/>
          </a:xfrm>
          <a:prstGeom prst="rect">
            <a:avLst/>
          </a:prstGeom>
          <a:noFill/>
        </p:spPr>
        <p:txBody>
          <a:bodyPr wrap="square">
            <a:spAutoFit/>
          </a:bodyPr>
          <a:lstStyle/>
          <a:p>
            <a:pPr marL="0" indent="0">
              <a:lnSpc>
                <a:spcPct val="120000"/>
              </a:lnSpc>
              <a:spcBef>
                <a:spcPts val="0"/>
              </a:spcBef>
              <a:buNone/>
            </a:pPr>
            <a:r>
              <a:rPr lang="en-US" sz="1000" dirty="0">
                <a:solidFill>
                  <a:srgbClr val="0000FF"/>
                </a:solidFill>
                <a:highlight>
                  <a:srgbClr val="FFFFFF"/>
                </a:highlight>
                <a:latin typeface="Consolas" panose="020B0609020204030204" pitchFamily="49" charset="0"/>
              </a:rPr>
              <a:t>static</a:t>
            </a:r>
            <a:r>
              <a:rPr lang="en-US" sz="1000" dirty="0">
                <a:solidFill>
                  <a:srgbClr val="000000"/>
                </a:solidFill>
                <a:highlight>
                  <a:srgbClr val="FFFFFF"/>
                </a:highlight>
                <a:latin typeface="Consolas" panose="020B0609020204030204" pitchFamily="49" charset="0"/>
              </a:rPr>
              <a:t> </a:t>
            </a:r>
            <a:r>
              <a:rPr lang="en-US" sz="1000" b="1" dirty="0">
                <a:solidFill>
                  <a:srgbClr val="0000FF"/>
                </a:solidFill>
                <a:highlight>
                  <a:srgbClr val="FFFFFF"/>
                </a:highlight>
                <a:latin typeface="Consolas" panose="020B0609020204030204" pitchFamily="49" charset="0"/>
              </a:rPr>
              <a:t>void</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removeSpaces</a:t>
            </a:r>
            <a:r>
              <a:rPr lang="en-US" sz="1000" dirty="0">
                <a:solidFill>
                  <a:srgbClr val="000000"/>
                </a:solidFill>
                <a:highlight>
                  <a:srgbClr val="FFFFFF"/>
                </a:highlight>
                <a:latin typeface="Consolas" panose="020B0609020204030204" pitchFamily="49" charset="0"/>
              </a:rPr>
              <a:t>(</a:t>
            </a:r>
            <a:r>
              <a:rPr lang="en-US" sz="1000" b="1"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a)</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string</a:t>
            </a:r>
            <a:r>
              <a:rPr lang="en-IN" sz="1000" dirty="0">
                <a:solidFill>
                  <a:srgbClr val="000000"/>
                </a:solidFill>
                <a:highlight>
                  <a:srgbClr val="FFFFFF"/>
                </a:highlight>
                <a:latin typeface="Consolas" panose="020B0609020204030204" pitchFamily="49" charset="0"/>
              </a:rPr>
              <a:t> temp = </a:t>
            </a:r>
            <a:r>
              <a:rPr lang="en-IN" sz="1000" dirty="0">
                <a:solidFill>
                  <a:srgbClr val="A31515"/>
                </a:solidFill>
                <a:highlight>
                  <a:srgbClr val="FFFFFF"/>
                </a:highlight>
                <a:latin typeface="Consolas" panose="020B0609020204030204" pitchFamily="49" charset="0"/>
              </a:rPr>
              <a:t>""</a:t>
            </a:r>
            <a:r>
              <a:rPr lang="en-IN" sz="10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"Removing spaces."</a:t>
            </a:r>
            <a:r>
              <a:rPr lang="en-IN" sz="1000" dirty="0">
                <a:solidFill>
                  <a:srgbClr val="000000"/>
                </a:solidFill>
                <a:highlight>
                  <a:srgbClr val="FFFFFF"/>
                </a:highlight>
                <a:latin typeface="Consolas" panose="020B0609020204030204" pitchFamily="49" charset="0"/>
              </a:rPr>
              <a:t>);</a:t>
            </a:r>
          </a:p>
          <a:p>
            <a:pPr marL="0" indent="0">
              <a:lnSpc>
                <a:spcPct val="120000"/>
              </a:lnSpc>
              <a:spcBef>
                <a:spcPts val="0"/>
              </a:spcBef>
              <a:buNone/>
            </a:pPr>
            <a:r>
              <a:rPr lang="nn-NO" sz="1000" dirty="0">
                <a:solidFill>
                  <a:srgbClr val="000000"/>
                </a:solidFill>
                <a:highlight>
                  <a:srgbClr val="FFFFFF"/>
                </a:highlight>
                <a:latin typeface="Consolas" panose="020B0609020204030204" pitchFamily="49" charset="0"/>
              </a:rPr>
              <a:t>        </a:t>
            </a:r>
            <a:r>
              <a:rPr lang="nn-NO" sz="1000" dirty="0">
                <a:solidFill>
                  <a:srgbClr val="0000FF"/>
                </a:solidFill>
                <a:highlight>
                  <a:srgbClr val="FFFFFF"/>
                </a:highlight>
                <a:latin typeface="Consolas" panose="020B0609020204030204" pitchFamily="49" charset="0"/>
              </a:rPr>
              <a:t>for</a:t>
            </a:r>
            <a:r>
              <a:rPr lang="nn-NO" sz="1000" dirty="0">
                <a:solidFill>
                  <a:srgbClr val="000000"/>
                </a:solidFill>
                <a:highlight>
                  <a:srgbClr val="FFFFFF"/>
                </a:highlight>
                <a:latin typeface="Consolas" panose="020B0609020204030204" pitchFamily="49" charset="0"/>
              </a:rPr>
              <a:t> (i = 0; i &lt; a.Length; i++)</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if</a:t>
            </a:r>
            <a:r>
              <a:rPr lang="en-IN" sz="1000" dirty="0">
                <a:solidFill>
                  <a:srgbClr val="000000"/>
                </a:solidFill>
                <a:highlight>
                  <a:srgbClr val="FFFFFF"/>
                </a:highlight>
                <a:latin typeface="Consolas" panose="020B0609020204030204" pitchFamily="49" charset="0"/>
              </a:rPr>
              <a:t> (a[</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 != </a:t>
            </a:r>
            <a:r>
              <a:rPr lang="en-IN" sz="1000" dirty="0">
                <a:solidFill>
                  <a:srgbClr val="A31515"/>
                </a:solidFill>
                <a:highlight>
                  <a:srgbClr val="FFFFFF"/>
                </a:highlight>
                <a:latin typeface="Consolas" panose="020B0609020204030204" pitchFamily="49" charset="0"/>
              </a:rPr>
              <a:t>' '</a:t>
            </a:r>
            <a:r>
              <a:rPr lang="en-IN" sz="1000" dirty="0">
                <a:solidFill>
                  <a:srgbClr val="000000"/>
                </a:solidFill>
                <a:highlight>
                  <a:srgbClr val="FFFFFF"/>
                </a:highlight>
                <a:latin typeface="Consolas" panose="020B0609020204030204" pitchFamily="49" charset="0"/>
              </a:rPr>
              <a:t>) temp += a[</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a:t>
            </a:r>
          </a:p>
          <a:p>
            <a:pPr marL="0" indent="0">
              <a:lnSpc>
                <a:spcPct val="12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s=</a:t>
            </a:r>
            <a:r>
              <a:rPr lang="en-IN" sz="1000" dirty="0">
                <a:solidFill>
                  <a:srgbClr val="000000"/>
                </a:solidFill>
                <a:highlight>
                  <a:srgbClr val="FFFFFF"/>
                </a:highlight>
                <a:latin typeface="Consolas" panose="020B0609020204030204" pitchFamily="49" charset="0"/>
              </a:rPr>
              <a:t> temp;</a:t>
            </a: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(s</a:t>
            </a:r>
            <a:r>
              <a:rPr lang="en-IN" sz="1000" dirty="0">
                <a:solidFill>
                  <a:srgbClr val="A31515"/>
                </a:solidFill>
                <a:highlight>
                  <a:srgbClr val="FFFFFF"/>
                </a:highlight>
                <a:latin typeface="Consolas" panose="020B0609020204030204" pitchFamily="49" charset="0"/>
              </a:rPr>
              <a:t>);</a:t>
            </a:r>
            <a:endParaRPr lang="en-IN" sz="1000" dirty="0">
              <a:solidFill>
                <a:srgbClr val="000000"/>
              </a:solidFill>
              <a:highlight>
                <a:srgbClr val="FFFFFF"/>
              </a:highlight>
              <a:latin typeface="Consolas" panose="020B0609020204030204" pitchFamily="49" charset="0"/>
            </a:endParaRPr>
          </a:p>
          <a:p>
            <a:pPr marL="0" indent="0">
              <a:lnSpc>
                <a:spcPct val="120000"/>
              </a:lnSpc>
              <a:spcBef>
                <a:spcPts val="0"/>
              </a:spcBef>
              <a:buNone/>
            </a:pPr>
            <a:r>
              <a:rPr lang="en-IN" sz="1000" dirty="0">
                <a:solidFill>
                  <a:srgbClr val="000000"/>
                </a:solidFill>
                <a:highlight>
                  <a:srgbClr val="FFFFFF"/>
                </a:highlight>
                <a:latin typeface="Consolas" panose="020B0609020204030204" pitchFamily="49" charset="0"/>
              </a:rPr>
              <a:t>    }</a:t>
            </a:r>
          </a:p>
        </p:txBody>
      </p:sp>
      <p:sp>
        <p:nvSpPr>
          <p:cNvPr id="7" name="TextBox 6">
            <a:extLst>
              <a:ext uri="{FF2B5EF4-FFF2-40B4-BE49-F238E27FC236}">
                <a16:creationId xmlns:a16="http://schemas.microsoft.com/office/drawing/2014/main" id="{0767222E-D739-4615-88D4-AFE56D407B69}"/>
              </a:ext>
            </a:extLst>
          </p:cNvPr>
          <p:cNvSpPr txBox="1"/>
          <p:nvPr/>
        </p:nvSpPr>
        <p:spPr>
          <a:xfrm>
            <a:off x="1838632" y="2451577"/>
            <a:ext cx="4395019" cy="1569660"/>
          </a:xfrm>
          <a:prstGeom prst="rect">
            <a:avLst/>
          </a:prstGeom>
          <a:noFill/>
        </p:spPr>
        <p:txBody>
          <a:bodyPr wrap="square">
            <a:spAutoFit/>
          </a:bodyPr>
          <a:lstStyle/>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removeSp</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RemoveSpaces</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StrMod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reverseStr</a:t>
            </a:r>
            <a:r>
              <a:rPr lang="en-IN" sz="1200" dirty="0">
                <a:solidFill>
                  <a:srgbClr val="000000"/>
                </a:solidFill>
                <a:highlight>
                  <a:srgbClr val="FFFFFF"/>
                </a:highlight>
                <a:latin typeface="Consolas" panose="020B0609020204030204" pitchFamily="49" charset="0"/>
              </a:rPr>
              <a:t> = Reverse;</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str = </a:t>
            </a:r>
            <a:r>
              <a:rPr lang="en-US" sz="1200" dirty="0">
                <a:solidFill>
                  <a:srgbClr val="A31515"/>
                </a:solidFill>
                <a:highlight>
                  <a:srgbClr val="FFFFFF"/>
                </a:highlight>
                <a:latin typeface="Consolas" panose="020B0609020204030204" pitchFamily="49" charset="0"/>
              </a:rPr>
              <a:t>"This is a test"</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Set up multicast. </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removeSp</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strOp</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reverseStr</a:t>
            </a:r>
            <a:r>
              <a:rPr lang="en-IN" sz="1200" dirty="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2639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5696-51C7-4781-AF9A-89F98BDDF6F2}"/>
              </a:ext>
            </a:extLst>
          </p:cNvPr>
          <p:cNvSpPr>
            <a:spLocks noGrp="1"/>
          </p:cNvSpPr>
          <p:nvPr>
            <p:ph type="title"/>
          </p:nvPr>
        </p:nvSpPr>
        <p:spPr>
          <a:xfrm>
            <a:off x="1129553" y="-29321"/>
            <a:ext cx="10945906" cy="656851"/>
          </a:xfrm>
        </p:spPr>
        <p:txBody>
          <a:bodyPr>
            <a:normAutofit/>
          </a:bodyPr>
          <a:lstStyle/>
          <a:p>
            <a:r>
              <a:rPr lang="en-IN" sz="1600" dirty="0">
                <a:latin typeface="Garamond" panose="02020404030301010803" pitchFamily="18" charset="0"/>
              </a:rPr>
              <a:t>Write square and cube </a:t>
            </a:r>
            <a:r>
              <a:rPr lang="en-IN" sz="1600" dirty="0" err="1">
                <a:latin typeface="Garamond" panose="02020404030301010803" pitchFamily="18" charset="0"/>
              </a:rPr>
              <a:t>ststic</a:t>
            </a:r>
            <a:r>
              <a:rPr lang="en-IN" sz="1600" dirty="0">
                <a:latin typeface="Garamond" panose="02020404030301010803" pitchFamily="18" charset="0"/>
              </a:rPr>
              <a:t>  method and call it through delegate:=Then make same as instance method can call it through delegate</a:t>
            </a:r>
          </a:p>
        </p:txBody>
      </p:sp>
      <p:sp>
        <p:nvSpPr>
          <p:cNvPr id="3" name="Content Placeholder 2">
            <a:extLst>
              <a:ext uri="{FF2B5EF4-FFF2-40B4-BE49-F238E27FC236}">
                <a16:creationId xmlns:a16="http://schemas.microsoft.com/office/drawing/2014/main" id="{B73F0A02-30A2-4B36-A3BC-9792660CD473}"/>
              </a:ext>
            </a:extLst>
          </p:cNvPr>
          <p:cNvSpPr>
            <a:spLocks noGrp="1"/>
          </p:cNvSpPr>
          <p:nvPr>
            <p:ph idx="1"/>
          </p:nvPr>
        </p:nvSpPr>
        <p:spPr>
          <a:xfrm>
            <a:off x="116541" y="627530"/>
            <a:ext cx="4823012" cy="6024282"/>
          </a:xfrm>
        </p:spPr>
        <p:txBody>
          <a:bodyPr>
            <a:noAutofit/>
          </a:bodyPr>
          <a:lstStyle/>
          <a:p>
            <a:pPr marL="0" indent="0">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ConsoleApplication9</a:t>
            </a:r>
          </a:p>
          <a:p>
            <a:pPr marL="0" indent="0">
              <a:spcBef>
                <a:spcPts val="0"/>
              </a:spcBef>
              <a:buNone/>
            </a:pPr>
            <a:r>
              <a:rPr lang="en-IN"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delegate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mydmath</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n);</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deldemo</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sqr</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s)</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r=s*s;</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(r);</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r;</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cube(</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c)</a:t>
            </a:r>
          </a:p>
          <a:p>
            <a:pPr marL="0" indent="0">
              <a:spcBef>
                <a:spcPts val="0"/>
              </a:spcBef>
              <a:buNone/>
            </a:pPr>
            <a:r>
              <a:rPr lang="pt-BR" sz="1200" dirty="0">
                <a:solidFill>
                  <a:srgbClr val="000000"/>
                </a:solidFill>
                <a:highlight>
                  <a:srgbClr val="FFFFFF"/>
                </a:highlight>
                <a:latin typeface="Consolas" panose="020B0609020204030204" pitchFamily="49" charset="0"/>
              </a:rPr>
              <a:t>        {</a:t>
            </a:r>
            <a:r>
              <a:rPr lang="pt-BR" sz="1200" dirty="0">
                <a:solidFill>
                  <a:srgbClr val="0000FF"/>
                </a:solidFill>
                <a:highlight>
                  <a:srgbClr val="FFFFFF"/>
                </a:highlight>
                <a:latin typeface="Consolas" panose="020B0609020204030204" pitchFamily="49" charset="0"/>
              </a:rPr>
              <a:t>int</a:t>
            </a:r>
            <a:r>
              <a:rPr lang="pt-BR" sz="1200" dirty="0">
                <a:solidFill>
                  <a:srgbClr val="000000"/>
                </a:solidFill>
                <a:highlight>
                  <a:srgbClr val="FFFFFF"/>
                </a:highlight>
                <a:latin typeface="Consolas" panose="020B0609020204030204" pitchFamily="49" charset="0"/>
              </a:rPr>
              <a:t> r=c * c * c;</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(r);</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r;</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mydmath</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mydmath</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deldemo</a:t>
            </a:r>
            <a:r>
              <a:rPr lang="en-US" sz="1200" dirty="0" err="1">
                <a:solidFill>
                  <a:srgbClr val="000000"/>
                </a:solidFill>
                <a:highlight>
                  <a:srgbClr val="FFFFFF"/>
                </a:highlight>
                <a:latin typeface="Consolas" panose="020B0609020204030204" pitchFamily="49" charset="0"/>
              </a:rPr>
              <a:t>.sqr</a:t>
            </a:r>
            <a:r>
              <a:rPr lang="en-US" sz="1200" dirty="0">
                <a:solidFill>
                  <a:srgbClr val="000000"/>
                </a:solidFill>
                <a:highlight>
                  <a:srgbClr val="FFFFFF"/>
                </a:highlight>
                <a:latin typeface="Consolas" panose="020B0609020204030204" pitchFamily="49" charset="0"/>
              </a:rPr>
              <a:t>);</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ms</a:t>
            </a:r>
            <a:r>
              <a:rPr lang="en-US" sz="1200" dirty="0">
                <a:solidFill>
                  <a:srgbClr val="000000"/>
                </a:solidFill>
                <a:highlight>
                  <a:srgbClr val="FFFFFF"/>
                </a:highlight>
                <a:latin typeface="Consolas" panose="020B0609020204030204" pitchFamily="49" charset="0"/>
              </a:rPr>
              <a:t> </a:t>
            </a:r>
            <a:r>
              <a:rPr lang="en-US" sz="1200" b="1" dirty="0">
                <a:solidFill>
                  <a:srgbClr val="FF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mydmath</a:t>
            </a:r>
            <a:r>
              <a:rPr lang="en-US" sz="1200" dirty="0">
                <a:solidFill>
                  <a:srgbClr val="000000"/>
                </a:solidFill>
                <a:highlight>
                  <a:srgbClr val="FFFFFF"/>
                </a:highlight>
                <a:latin typeface="Consolas" panose="020B0609020204030204" pitchFamily="49" charset="0"/>
              </a:rPr>
              <a:t>(</a:t>
            </a:r>
            <a:r>
              <a:rPr lang="en-US" sz="1200" dirty="0" err="1">
                <a:solidFill>
                  <a:srgbClr val="2B91AF"/>
                </a:solidFill>
                <a:highlight>
                  <a:srgbClr val="FFFFFF"/>
                </a:highlight>
                <a:latin typeface="Consolas" panose="020B0609020204030204" pitchFamily="49" charset="0"/>
              </a:rPr>
              <a:t>deldemo</a:t>
            </a:r>
            <a:r>
              <a:rPr lang="en-US" sz="1200" dirty="0" err="1">
                <a:solidFill>
                  <a:srgbClr val="000000"/>
                </a:solidFill>
                <a:highlight>
                  <a:srgbClr val="FFFFFF"/>
                </a:highlight>
                <a:latin typeface="Consolas" panose="020B0609020204030204" pitchFamily="49" charset="0"/>
              </a:rPr>
              <a:t>.cube</a:t>
            </a:r>
            <a:r>
              <a:rPr lang="en-US" sz="1200" dirty="0">
                <a:solidFill>
                  <a:srgbClr val="000000"/>
                </a:solidFill>
                <a:highlight>
                  <a:srgbClr val="FFFFFF"/>
                </a:highlight>
                <a:latin typeface="Consolas" panose="020B0609020204030204" pitchFamily="49" charset="0"/>
              </a:rPr>
              <a:t>);</a:t>
            </a: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r = </a:t>
            </a:r>
            <a:r>
              <a:rPr lang="en-IN" sz="1200" dirty="0" err="1">
                <a:solidFill>
                  <a:srgbClr val="000000"/>
                </a:solidFill>
                <a:highlight>
                  <a:srgbClr val="FFFFFF"/>
                </a:highlight>
                <a:latin typeface="Consolas" panose="020B0609020204030204" pitchFamily="49" charset="0"/>
              </a:rPr>
              <a:t>ms</a:t>
            </a:r>
            <a:r>
              <a:rPr lang="en-IN" sz="1200" dirty="0">
                <a:solidFill>
                  <a:srgbClr val="000000"/>
                </a:solidFill>
                <a:highlight>
                  <a:srgbClr val="FFFFFF"/>
                </a:highlight>
                <a:latin typeface="Consolas" panose="020B0609020204030204" pitchFamily="49" charset="0"/>
              </a:rPr>
              <a:t>(5);</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(r);</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    }</a:t>
            </a:r>
          </a:p>
          <a:p>
            <a:pPr marL="0" indent="0">
              <a:spcBef>
                <a:spcPts val="0"/>
              </a:spcBef>
              <a:buNone/>
            </a:pPr>
            <a:r>
              <a:rPr lang="en-IN" sz="1200" dirty="0">
                <a:solidFill>
                  <a:srgbClr val="000000"/>
                </a:solidFill>
                <a:highlight>
                  <a:srgbClr val="FFFFFF"/>
                </a:highlight>
                <a:latin typeface="Consolas" panose="020B0609020204030204" pitchFamily="49" charset="0"/>
              </a:rPr>
              <a:t>}</a:t>
            </a:r>
          </a:p>
          <a:p>
            <a:pPr marL="0" indent="0">
              <a:spcBef>
                <a:spcPts val="0"/>
              </a:spcBef>
              <a:buNone/>
            </a:pPr>
            <a:endParaRPr lang="en-IN" sz="1200" dirty="0">
              <a:solidFill>
                <a:srgbClr val="000000"/>
              </a:solidFill>
              <a:highlight>
                <a:srgbClr val="FFFFFF"/>
              </a:highlight>
              <a:latin typeface="Consolas" panose="020B0609020204030204" pitchFamily="49" charset="0"/>
            </a:endParaRPr>
          </a:p>
          <a:p>
            <a:pPr marL="0" indent="0">
              <a:spcBef>
                <a:spcPts val="0"/>
              </a:spcBef>
              <a:buNone/>
            </a:pPr>
            <a:endParaRPr lang="en-IN" sz="1100" dirty="0"/>
          </a:p>
        </p:txBody>
      </p:sp>
      <p:sp>
        <p:nvSpPr>
          <p:cNvPr id="4" name="Content Placeholder 2">
            <a:extLst>
              <a:ext uri="{FF2B5EF4-FFF2-40B4-BE49-F238E27FC236}">
                <a16:creationId xmlns:a16="http://schemas.microsoft.com/office/drawing/2014/main" id="{FA31CE93-DFF4-44FC-8B26-3B2CD3974E97}"/>
              </a:ext>
            </a:extLst>
          </p:cNvPr>
          <p:cNvSpPr txBox="1">
            <a:spLocks/>
          </p:cNvSpPr>
          <p:nvPr/>
        </p:nvSpPr>
        <p:spPr>
          <a:xfrm>
            <a:off x="6096000" y="385483"/>
            <a:ext cx="4527177" cy="5782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ConsoleApplication9</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mydmath</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n);</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deldemo</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sqr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r=s*s;</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(r);</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r;</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cube(</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c)</a:t>
            </a:r>
          </a:p>
          <a:p>
            <a:pPr marL="0" indent="0">
              <a:spcBef>
                <a:spcPts val="0"/>
              </a:spcBef>
              <a:buNone/>
            </a:pPr>
            <a:r>
              <a:rPr lang="pt-BR" sz="1400" dirty="0">
                <a:solidFill>
                  <a:srgbClr val="000000"/>
                </a:solidFill>
                <a:highlight>
                  <a:srgbClr val="FFFFFF"/>
                </a:highlight>
                <a:latin typeface="Consolas" panose="020B0609020204030204" pitchFamily="49" charset="0"/>
              </a:rPr>
              <a:t>        {</a:t>
            </a:r>
            <a:r>
              <a:rPr lang="pt-BR" sz="1400" dirty="0">
                <a:solidFill>
                  <a:srgbClr val="0000FF"/>
                </a:solidFill>
                <a:highlight>
                  <a:srgbClr val="FFFFFF"/>
                </a:highlight>
                <a:latin typeface="Consolas" panose="020B0609020204030204" pitchFamily="49" charset="0"/>
              </a:rPr>
              <a:t>int</a:t>
            </a:r>
            <a:r>
              <a:rPr lang="pt-BR" sz="1400" dirty="0">
                <a:solidFill>
                  <a:srgbClr val="000000"/>
                </a:solidFill>
                <a:highlight>
                  <a:srgbClr val="FFFFFF"/>
                </a:highlight>
                <a:latin typeface="Consolas" panose="020B0609020204030204" pitchFamily="49" charset="0"/>
              </a:rPr>
              <a:t> r=c * c * c;</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(r);</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r;</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deldemo</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dobj</a:t>
            </a:r>
            <a:r>
              <a:rPr lang="en-IN" sz="1400" dirty="0">
                <a:solidFill>
                  <a:srgbClr val="000000"/>
                </a:solidFill>
                <a:highlight>
                  <a:srgbClr val="FFFFFF"/>
                </a:highlight>
                <a:latin typeface="Consolas" panose="020B0609020204030204" pitchFamily="49" charset="0"/>
              </a:rPr>
              <a:t> = </a:t>
            </a:r>
            <a:r>
              <a:rPr lang="en-IN" sz="1400" dirty="0">
                <a:solidFill>
                  <a:srgbClr val="0000FF"/>
                </a:solidFill>
                <a:highlight>
                  <a:srgbClr val="FFFFFF"/>
                </a:highlight>
                <a:latin typeface="Consolas" panose="020B0609020204030204" pitchFamily="49" charset="0"/>
              </a:rPr>
              <a:t>new</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deldemo</a:t>
            </a:r>
            <a:r>
              <a:rPr lang="en-IN"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dobj.sqr</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ms</a:t>
            </a:r>
            <a:r>
              <a:rPr lang="en-US" sz="1400" dirty="0">
                <a:solidFill>
                  <a:srgbClr val="000000"/>
                </a:solidFill>
                <a:highlight>
                  <a:srgbClr val="FFFFFF"/>
                </a:highlight>
                <a:latin typeface="Consolas" panose="020B0609020204030204" pitchFamily="49" charset="0"/>
              </a:rPr>
              <a:t> </a:t>
            </a:r>
            <a:r>
              <a:rPr lang="en-US" sz="1400" b="1" dirty="0">
                <a:solidFill>
                  <a:srgbClr val="FF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dobj.cube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r = </a:t>
            </a:r>
            <a:r>
              <a:rPr lang="en-IN" sz="1400" dirty="0" err="1">
                <a:solidFill>
                  <a:srgbClr val="000000"/>
                </a:solidFill>
                <a:highlight>
                  <a:srgbClr val="FFFFFF"/>
                </a:highlight>
                <a:latin typeface="Consolas" panose="020B0609020204030204" pitchFamily="49" charset="0"/>
              </a:rPr>
              <a:t>ms</a:t>
            </a:r>
            <a:r>
              <a:rPr lang="en-IN" sz="1400" dirty="0">
                <a:solidFill>
                  <a:srgbClr val="000000"/>
                </a:solidFill>
                <a:highlight>
                  <a:srgbClr val="FFFFFF"/>
                </a:highlight>
                <a:latin typeface="Consolas" panose="020B0609020204030204" pitchFamily="49" charset="0"/>
              </a:rPr>
              <a:t>(5);</a:t>
            </a:r>
          </a:p>
          <a:p>
            <a:pPr marL="0" indent="0">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(r);</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    }</a:t>
            </a:r>
          </a:p>
          <a:p>
            <a:pPr marL="0" indent="0">
              <a:spcBef>
                <a:spcPts val="0"/>
              </a:spcBef>
              <a:buNone/>
            </a:pPr>
            <a:r>
              <a:rPr lang="en-IN" sz="1400" dirty="0">
                <a:solidFill>
                  <a:srgbClr val="000000"/>
                </a:solidFill>
                <a:highlight>
                  <a:srgbClr val="FFFFFF"/>
                </a:highlight>
                <a:latin typeface="Consolas" panose="020B0609020204030204" pitchFamily="49" charset="0"/>
              </a:rPr>
              <a:t>}</a:t>
            </a:r>
          </a:p>
          <a:p>
            <a:pPr marL="0" indent="0">
              <a:spcBef>
                <a:spcPts val="0"/>
              </a:spcBef>
              <a:buNone/>
            </a:pPr>
            <a:endParaRPr lang="en-IN" sz="1400" dirty="0">
              <a:solidFill>
                <a:srgbClr val="000000"/>
              </a:solidFill>
              <a:highlight>
                <a:srgbClr val="FFFFFF"/>
              </a:highlight>
              <a:latin typeface="Consolas" panose="020B0609020204030204" pitchFamily="49" charset="0"/>
            </a:endParaRPr>
          </a:p>
          <a:p>
            <a:pPr marL="0" indent="0">
              <a:spcBef>
                <a:spcPts val="0"/>
              </a:spcBef>
              <a:buNone/>
            </a:pPr>
            <a:endParaRPr lang="en-IN" sz="1200" dirty="0"/>
          </a:p>
        </p:txBody>
      </p:sp>
    </p:spTree>
    <p:extLst>
      <p:ext uri="{BB962C8B-B14F-4D97-AF65-F5344CB8AC3E}">
        <p14:creationId xmlns:p14="http://schemas.microsoft.com/office/powerpoint/2010/main" val="114708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F6DDB-1A4B-4E64-B308-B753DB0A0AAD}"/>
              </a:ext>
            </a:extLst>
          </p:cNvPr>
          <p:cNvSpPr txBox="1"/>
          <p:nvPr/>
        </p:nvSpPr>
        <p:spPr>
          <a:xfrm>
            <a:off x="977152" y="0"/>
            <a:ext cx="5898777" cy="7571303"/>
          </a:xfrm>
          <a:prstGeom prst="rect">
            <a:avLst/>
          </a:prstGeom>
          <a:noFill/>
        </p:spPr>
        <p:txBody>
          <a:bodyPr wrap="square">
            <a:spAutoFit/>
          </a:bodyPr>
          <a:lstStyle/>
          <a:p>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ConsoleApplication9</a:t>
            </a:r>
          </a:p>
          <a:p>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delegate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mydmath</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n);</a:t>
            </a:r>
          </a:p>
          <a:p>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deldemo</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sqr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r=s*s;</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r;</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cube(</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c)</a:t>
            </a:r>
          </a:p>
          <a:p>
            <a:r>
              <a:rPr lang="pt-BR" sz="1400" dirty="0">
                <a:solidFill>
                  <a:srgbClr val="000000"/>
                </a:solidFill>
                <a:highlight>
                  <a:srgbClr val="FFFFFF"/>
                </a:highlight>
                <a:latin typeface="Consolas" panose="020B0609020204030204" pitchFamily="49" charset="0"/>
              </a:rPr>
              <a:t>        {</a:t>
            </a:r>
            <a:r>
              <a:rPr lang="pt-BR" sz="1400" dirty="0">
                <a:solidFill>
                  <a:srgbClr val="0000FF"/>
                </a:solidFill>
                <a:highlight>
                  <a:srgbClr val="FFFFFF"/>
                </a:highlight>
                <a:latin typeface="Consolas" panose="020B0609020204030204" pitchFamily="49" charset="0"/>
              </a:rPr>
              <a:t>int</a:t>
            </a:r>
            <a:r>
              <a:rPr lang="pt-BR" sz="1400" dirty="0">
                <a:solidFill>
                  <a:srgbClr val="000000"/>
                </a:solidFill>
                <a:highlight>
                  <a:srgbClr val="FFFFFF"/>
                </a:highlight>
                <a:latin typeface="Consolas" panose="020B0609020204030204" pitchFamily="49" charset="0"/>
              </a:rPr>
              <a:t> r=c * c * c;</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return</a:t>
            </a:r>
            <a:r>
              <a:rPr lang="en-IN" sz="1400" dirty="0">
                <a:solidFill>
                  <a:srgbClr val="000000"/>
                </a:solidFill>
                <a:highlight>
                  <a:srgbClr val="FFFFFF"/>
                </a:highlight>
                <a:latin typeface="Consolas" panose="020B0609020204030204" pitchFamily="49" charset="0"/>
              </a:rPr>
              <a:t> r;</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deldemo</a:t>
            </a:r>
            <a:r>
              <a:rPr lang="en-US" sz="1400" dirty="0" err="1">
                <a:solidFill>
                  <a:srgbClr val="000000"/>
                </a:solidFill>
                <a:highlight>
                  <a:srgbClr val="FFFFFF"/>
                </a:highlight>
                <a:latin typeface="Consolas" panose="020B0609020204030204" pitchFamily="49" charset="0"/>
              </a:rPr>
              <a:t>.sqr</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deldemo</a:t>
            </a:r>
            <a:r>
              <a:rPr lang="en-US" sz="1400" dirty="0" err="1">
                <a:solidFill>
                  <a:srgbClr val="000000"/>
                </a:solidFill>
                <a:highlight>
                  <a:srgbClr val="FFFFFF"/>
                </a:highlight>
                <a:latin typeface="Consolas" panose="020B0609020204030204" pitchFamily="49" charset="0"/>
              </a:rPr>
              <a:t>.cube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m</a:t>
            </a:r>
            <a:r>
              <a:rPr lang="en-US" sz="1400">
                <a:solidFill>
                  <a:srgbClr val="000000"/>
                </a:solidFill>
                <a:highlight>
                  <a:srgbClr val="FFFFFF"/>
                </a:highlight>
                <a:latin typeface="Consolas" panose="020B0609020204030204" pitchFamily="49" charset="0"/>
              </a:rPr>
              <a:t>s</a:t>
            </a:r>
            <a:r>
              <a:rPr lang="en-US" sz="1400" dirty="0">
                <a:solidFill>
                  <a:srgbClr val="000000"/>
                </a:solidFill>
                <a:highlight>
                  <a:srgbClr val="FFFFFF"/>
                </a:highlight>
                <a:latin typeface="Consolas" panose="020B0609020204030204" pitchFamily="49" charset="0"/>
              </a:rPr>
              <a:t>(2)</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mydmath</a:t>
            </a:r>
            <a:r>
              <a:rPr lang="en-US" sz="1400" dirty="0">
                <a:solidFill>
                  <a:srgbClr val="000000"/>
                </a:solidFill>
                <a:highlight>
                  <a:srgbClr val="FFFFFF"/>
                </a:highlight>
                <a:latin typeface="Consolas" panose="020B0609020204030204" pitchFamily="49" charset="0"/>
              </a:rPr>
              <a:t> a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ms.GetInvocationList</a:t>
            </a:r>
            <a:r>
              <a:rPr lang="en-US"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a.Method</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a.Invoke</a:t>
            </a:r>
            <a:r>
              <a:rPr lang="en-US" sz="1800" dirty="0">
                <a:solidFill>
                  <a:srgbClr val="000000"/>
                </a:solidFill>
                <a:highlight>
                  <a:srgbClr val="FFFFFF"/>
                </a:highlight>
                <a:latin typeface="Consolas" panose="020B0609020204030204" pitchFamily="49" charset="0"/>
              </a:rPr>
              <a:t>(3));</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endParaRPr lang="en-IN" sz="200" dirty="0"/>
          </a:p>
        </p:txBody>
      </p:sp>
      <p:sp>
        <p:nvSpPr>
          <p:cNvPr id="7" name="TextBox 6">
            <a:extLst>
              <a:ext uri="{FF2B5EF4-FFF2-40B4-BE49-F238E27FC236}">
                <a16:creationId xmlns:a16="http://schemas.microsoft.com/office/drawing/2014/main" id="{97C8868F-0F7A-41FB-9F99-CFE69F2575C8}"/>
              </a:ext>
            </a:extLst>
          </p:cNvPr>
          <p:cNvSpPr txBox="1"/>
          <p:nvPr/>
        </p:nvSpPr>
        <p:spPr>
          <a:xfrm>
            <a:off x="5746376" y="484094"/>
            <a:ext cx="6185648" cy="923330"/>
          </a:xfrm>
          <a:prstGeom prst="rect">
            <a:avLst/>
          </a:prstGeom>
          <a:noFill/>
        </p:spPr>
        <p:txBody>
          <a:bodyPr wrap="square" rtlCol="0">
            <a:spAutoFit/>
          </a:bodyPr>
          <a:lstStyle/>
          <a:p>
            <a:r>
              <a:rPr lang="en-US" sz="1800" dirty="0" err="1">
                <a:solidFill>
                  <a:srgbClr val="000000"/>
                </a:solidFill>
                <a:highlight>
                  <a:srgbClr val="FFFFFF"/>
                </a:highlight>
                <a:latin typeface="Consolas" panose="020B0609020204030204" pitchFamily="49" charset="0"/>
              </a:rPr>
              <a:t>ms.GetInvocationList</a:t>
            </a:r>
            <a:r>
              <a:rPr lang="en-US" sz="1800" dirty="0">
                <a:solidFill>
                  <a:srgbClr val="000000"/>
                </a:solidFill>
                <a:highlight>
                  <a:srgbClr val="FFFFFF"/>
                </a:highlight>
                <a:latin typeface="Consolas" panose="020B0609020204030204" pitchFamily="49" charset="0"/>
              </a:rPr>
              <a:t>() will give array of method.</a:t>
            </a:r>
          </a:p>
          <a:p>
            <a:endParaRPr lang="en-IN" dirty="0"/>
          </a:p>
        </p:txBody>
      </p:sp>
    </p:spTree>
    <p:extLst>
      <p:ext uri="{BB962C8B-B14F-4D97-AF65-F5344CB8AC3E}">
        <p14:creationId xmlns:p14="http://schemas.microsoft.com/office/powerpoint/2010/main" val="3873099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1357</Words>
  <Application>Microsoft Office PowerPoint</Application>
  <PresentationFormat>Widescreen</PresentationFormat>
  <Paragraphs>236</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vt:lpstr>
      <vt:lpstr>Consolas</vt:lpstr>
      <vt:lpstr>Garamond</vt:lpstr>
      <vt:lpstr>Times New Roman</vt:lpstr>
      <vt:lpstr>Office Theme</vt:lpstr>
      <vt:lpstr>PowerPoint Presentation</vt:lpstr>
      <vt:lpstr>MultiCastDeligate</vt:lpstr>
      <vt:lpstr>Multicasting </vt:lpstr>
      <vt:lpstr>PowerPoint Presentation</vt:lpstr>
      <vt:lpstr>PowerPoint Presentation</vt:lpstr>
      <vt:lpstr>Write square and cube ststic  method and call it through delegate:=Then make same as instance method can call it through delegate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38</cp:revision>
  <dcterms:created xsi:type="dcterms:W3CDTF">2020-08-27T09:58:46Z</dcterms:created>
  <dcterms:modified xsi:type="dcterms:W3CDTF">2020-10-30T06:06:41Z</dcterms:modified>
</cp:coreProperties>
</file>