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70" r:id="rId8"/>
    <p:sldId id="271" r:id="rId9"/>
    <p:sldId id="272" r:id="rId10"/>
    <p:sldId id="273"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5829-34B5-449D-BB37-96BBEA302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38A98C-0EF6-4C2F-A65A-020C573E3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D1057F-7C89-48D9-92B4-BED726D2EFB8}"/>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5" name="Footer Placeholder 4">
            <a:extLst>
              <a:ext uri="{FF2B5EF4-FFF2-40B4-BE49-F238E27FC236}">
                <a16:creationId xmlns:a16="http://schemas.microsoft.com/office/drawing/2014/main" id="{B38E6ED5-3CB7-4CEC-997E-35908C4EF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A55071-E28B-4CE8-BAF7-24D3FDE53DA7}"/>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21856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DC2C-BF2F-44E8-865A-2D3A27C249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B4B315-F179-499A-8EBD-C96D1557E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EA8473-83E9-43D4-9AC1-E771A5854252}"/>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5" name="Footer Placeholder 4">
            <a:extLst>
              <a:ext uri="{FF2B5EF4-FFF2-40B4-BE49-F238E27FC236}">
                <a16:creationId xmlns:a16="http://schemas.microsoft.com/office/drawing/2014/main" id="{7D16082B-6C3D-4B0F-A627-76354EABE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32C8B-192A-414A-89B8-2971F0BC0F2F}"/>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149854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7B98B-5E30-4114-8A8B-6AC18325C2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1F01C1-DBF6-400A-81AE-8C932828E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EFAEF-9E12-4310-8510-2374755B5A2E}"/>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5" name="Footer Placeholder 4">
            <a:extLst>
              <a:ext uri="{FF2B5EF4-FFF2-40B4-BE49-F238E27FC236}">
                <a16:creationId xmlns:a16="http://schemas.microsoft.com/office/drawing/2014/main" id="{FD467694-4F4B-4410-ACFF-463480850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75411-8E1B-4A8D-90F5-034C6998A2F4}"/>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135215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98A6-50BA-46DE-A046-24DF5AF6A4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425BC-DF2A-41F9-8AD8-DBE0B38D7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84A46-5A2B-4059-885F-829E65B3954A}"/>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5" name="Footer Placeholder 4">
            <a:extLst>
              <a:ext uri="{FF2B5EF4-FFF2-40B4-BE49-F238E27FC236}">
                <a16:creationId xmlns:a16="http://schemas.microsoft.com/office/drawing/2014/main" id="{F742121E-706D-4228-B4A9-AFEA68DC2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67AEA-887D-40A0-AFC6-C6BF0242D517}"/>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54225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1921-8503-423A-BDE9-9DC473585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8F52E7-D08A-4B76-9F23-CA5C6E14D8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CAFEC-33BB-4A00-8F3F-91481820311A}"/>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5" name="Footer Placeholder 4">
            <a:extLst>
              <a:ext uri="{FF2B5EF4-FFF2-40B4-BE49-F238E27FC236}">
                <a16:creationId xmlns:a16="http://schemas.microsoft.com/office/drawing/2014/main" id="{379106AB-5E41-4208-B802-4ECBF2BB0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6E7F8D-1C29-4318-965E-23B079B992A9}"/>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400050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500E-4FF2-492A-BE5E-87C8830958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9B43CE-3266-425B-B46A-DAD28E02D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E2C5EA-3364-4E1F-AAAF-92584763D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E822EC-965E-4C77-989B-037027F41037}"/>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6" name="Footer Placeholder 5">
            <a:extLst>
              <a:ext uri="{FF2B5EF4-FFF2-40B4-BE49-F238E27FC236}">
                <a16:creationId xmlns:a16="http://schemas.microsoft.com/office/drawing/2014/main" id="{5967061A-8BAE-4A50-B692-3A25CF3F16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905F10-FE00-4C89-B843-EA5A5CE520FD}"/>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215696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B345-2F37-4D3D-B11C-83007755A9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03C832-C11E-465E-8A68-14754EC435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CF644A-7826-4D23-8076-3418B3A6B6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AD45A2-E53E-4441-A63E-55CEEAC6B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0B976-CF26-4591-9BB2-4915E48B1F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935716-8302-4318-BF8B-79449F5B6528}"/>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8" name="Footer Placeholder 7">
            <a:extLst>
              <a:ext uri="{FF2B5EF4-FFF2-40B4-BE49-F238E27FC236}">
                <a16:creationId xmlns:a16="http://schemas.microsoft.com/office/drawing/2014/main" id="{5D28C2A1-5698-4777-A621-0D6A878C9B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AE3822-CA26-4FBA-AE6F-5110340BA165}"/>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183180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62C6-412B-44CF-9A6F-D74C265B5E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D1FEE1-1784-4DAB-A752-3042B2E78945}"/>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4" name="Footer Placeholder 3">
            <a:extLst>
              <a:ext uri="{FF2B5EF4-FFF2-40B4-BE49-F238E27FC236}">
                <a16:creationId xmlns:a16="http://schemas.microsoft.com/office/drawing/2014/main" id="{25B7E69E-EC09-4748-A2BE-A2ED8A04AB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07BB4F-5D9D-427D-8980-D37E1FE568A3}"/>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290497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AD06A-59FC-4CE8-8481-573FA1FADF50}"/>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3" name="Footer Placeholder 2">
            <a:extLst>
              <a:ext uri="{FF2B5EF4-FFF2-40B4-BE49-F238E27FC236}">
                <a16:creationId xmlns:a16="http://schemas.microsoft.com/office/drawing/2014/main" id="{EFD3661F-3E77-4152-9AAB-6616FAE164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750D39-9E0E-4D39-B781-4A00980834E8}"/>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407648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373B-C2A9-46B2-B9D0-429ADBF59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667897-6ABD-421E-9EE2-83C73FDC2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C7CF91-E304-427E-BA92-85D440823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390A2-2495-42B5-909C-E51687CAFEC4}"/>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6" name="Footer Placeholder 5">
            <a:extLst>
              <a:ext uri="{FF2B5EF4-FFF2-40B4-BE49-F238E27FC236}">
                <a16:creationId xmlns:a16="http://schemas.microsoft.com/office/drawing/2014/main" id="{1FA771C8-3A75-44EF-85D7-F946F69A70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902387-99A0-4F05-AB81-34A2480DB281}"/>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361248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CEEE-7A10-4541-A04A-4424904DB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7A30FE-6484-4404-A8F7-2DF0D6804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093833-2010-41D1-B7F6-2BEC22DBB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E3AFA-7154-457E-A95E-4C901F713188}"/>
              </a:ext>
            </a:extLst>
          </p:cNvPr>
          <p:cNvSpPr>
            <a:spLocks noGrp="1"/>
          </p:cNvSpPr>
          <p:nvPr>
            <p:ph type="dt" sz="half" idx="10"/>
          </p:nvPr>
        </p:nvSpPr>
        <p:spPr/>
        <p:txBody>
          <a:bodyPr/>
          <a:lstStyle/>
          <a:p>
            <a:fld id="{F397E8B4-A72A-4618-8996-BA0322FF8454}" type="datetimeFigureOut">
              <a:rPr lang="en-IN" smtClean="0"/>
              <a:t>30-10-2020</a:t>
            </a:fld>
            <a:endParaRPr lang="en-IN"/>
          </a:p>
        </p:txBody>
      </p:sp>
      <p:sp>
        <p:nvSpPr>
          <p:cNvPr id="6" name="Footer Placeholder 5">
            <a:extLst>
              <a:ext uri="{FF2B5EF4-FFF2-40B4-BE49-F238E27FC236}">
                <a16:creationId xmlns:a16="http://schemas.microsoft.com/office/drawing/2014/main" id="{C185BDFB-CCD3-4E77-9F35-5B66AD632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AF14A-1EB3-42B3-BF87-A216E85367C8}"/>
              </a:ext>
            </a:extLst>
          </p:cNvPr>
          <p:cNvSpPr>
            <a:spLocks noGrp="1"/>
          </p:cNvSpPr>
          <p:nvPr>
            <p:ph type="sldNum" sz="quarter" idx="12"/>
          </p:nvPr>
        </p:nvSpPr>
        <p:spPr/>
        <p:txBody>
          <a:bodyPr/>
          <a:lstStyle/>
          <a:p>
            <a:fld id="{38A65AB2-C9FA-4A37-B988-66A3EB4AF336}" type="slidenum">
              <a:rPr lang="en-IN" smtClean="0"/>
              <a:t>‹#›</a:t>
            </a:fld>
            <a:endParaRPr lang="en-IN"/>
          </a:p>
        </p:txBody>
      </p:sp>
    </p:spTree>
    <p:extLst>
      <p:ext uri="{BB962C8B-B14F-4D97-AF65-F5344CB8AC3E}">
        <p14:creationId xmlns:p14="http://schemas.microsoft.com/office/powerpoint/2010/main" val="128674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81E1-E90E-45AC-8DB9-D26881FA6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39EEE-C53D-467C-9C97-F928F747C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76184A-45B8-4ECA-9BA5-E03B5C8C3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7E8B4-A72A-4618-8996-BA0322FF8454}" type="datetimeFigureOut">
              <a:rPr lang="en-IN" smtClean="0"/>
              <a:t>30-10-2020</a:t>
            </a:fld>
            <a:endParaRPr lang="en-IN"/>
          </a:p>
        </p:txBody>
      </p:sp>
      <p:sp>
        <p:nvSpPr>
          <p:cNvPr id="5" name="Footer Placeholder 4">
            <a:extLst>
              <a:ext uri="{FF2B5EF4-FFF2-40B4-BE49-F238E27FC236}">
                <a16:creationId xmlns:a16="http://schemas.microsoft.com/office/drawing/2014/main" id="{C9BD424D-9C62-4548-9B5F-C2E06D888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4D848D-CA7C-4AA4-B6D2-A2B6DE1A53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65AB2-C9FA-4A37-B988-66A3EB4AF336}" type="slidenum">
              <a:rPr lang="en-IN" smtClean="0"/>
              <a:t>‹#›</a:t>
            </a:fld>
            <a:endParaRPr lang="en-IN"/>
          </a:p>
        </p:txBody>
      </p:sp>
      <p:pic>
        <p:nvPicPr>
          <p:cNvPr id="8" name="Picture 7">
            <a:extLst>
              <a:ext uri="{FF2B5EF4-FFF2-40B4-BE49-F238E27FC236}">
                <a16:creationId xmlns:a16="http://schemas.microsoft.com/office/drawing/2014/main" id="{BCC58E79-B826-43B8-B1E8-7E2D8B75CB3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7DF1E53A-0C3E-48C8-9AF3-E8E3EBDC704A}"/>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02715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a:t>ketkiacharya</a:t>
            </a:r>
            <a:r>
              <a:rPr lang="en-IN"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A290C-38C5-47AE-81C5-C2CCA63D842D}"/>
              </a:ext>
            </a:extLst>
          </p:cNvPr>
          <p:cNvSpPr>
            <a:spLocks noGrp="1"/>
          </p:cNvSpPr>
          <p:nvPr>
            <p:ph idx="1"/>
          </p:nvPr>
        </p:nvSpPr>
        <p:spPr>
          <a:xfrm>
            <a:off x="233680" y="650240"/>
            <a:ext cx="5750560" cy="5526723"/>
          </a:xfrm>
        </p:spPr>
        <p:txBody>
          <a:bodyPr>
            <a:noAutofit/>
          </a:bodyPr>
          <a:lstStyle/>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Observable</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event</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EventHandler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SomethingHappened</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DoSomething()</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EventHandler</a:t>
            </a:r>
            <a:r>
              <a:rPr lang="en-IN" sz="1400" dirty="0">
                <a:solidFill>
                  <a:srgbClr val="000000"/>
                </a:solidFill>
                <a:highlight>
                  <a:srgbClr val="FFFFFF"/>
                </a:highlight>
                <a:latin typeface="Consolas" panose="020B0609020204030204" pitchFamily="49" charset="0"/>
              </a:rPr>
              <a:t> handler = </a:t>
            </a:r>
            <a:r>
              <a:rPr lang="en-IN" sz="1400" dirty="0" err="1">
                <a:solidFill>
                  <a:srgbClr val="000000"/>
                </a:solidFill>
                <a:highlight>
                  <a:srgbClr val="FFFFFF"/>
                </a:highlight>
                <a:latin typeface="Consolas" panose="020B0609020204030204" pitchFamily="49" charset="0"/>
              </a:rPr>
              <a:t>SomethingHappened</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if</a:t>
            </a:r>
            <a:r>
              <a:rPr lang="en-IN" sz="1400" dirty="0">
                <a:solidFill>
                  <a:srgbClr val="000000"/>
                </a:solidFill>
                <a:highlight>
                  <a:srgbClr val="FFFFFF"/>
                </a:highlight>
                <a:latin typeface="Consolas" panose="020B0609020204030204" pitchFamily="49" charset="0"/>
              </a:rPr>
              <a:t> (handler != </a:t>
            </a:r>
            <a:r>
              <a:rPr lang="en-IN" sz="1400" dirty="0">
                <a:solidFill>
                  <a:srgbClr val="0000FF"/>
                </a:solidFill>
                <a:highlight>
                  <a:srgbClr val="FFFFFF"/>
                </a:highlight>
                <a:latin typeface="Consolas" panose="020B0609020204030204" pitchFamily="49" charset="0"/>
              </a:rPr>
              <a:t>null</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handler(</a:t>
            </a:r>
            <a:r>
              <a:rPr lang="en-IN" sz="1400" dirty="0">
                <a:solidFill>
                  <a:srgbClr val="0000FF"/>
                </a:solidFill>
                <a:highlight>
                  <a:srgbClr val="FFFFFF"/>
                </a:highlight>
                <a:latin typeface="Consolas" panose="020B0609020204030204" pitchFamily="49" charset="0"/>
              </a:rPr>
              <a:t>this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EventArgs</a:t>
            </a:r>
            <a:r>
              <a:rPr lang="en-IN" sz="1400" dirty="0" err="1">
                <a:solidFill>
                  <a:srgbClr val="000000"/>
                </a:solidFill>
                <a:highlight>
                  <a:srgbClr val="FFFFFF"/>
                </a:highlight>
                <a:latin typeface="Consolas" panose="020B0609020204030204" pitchFamily="49" charset="0"/>
              </a:rPr>
              <a:t>.Empty</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Observer</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HandleEvent</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sender, </a:t>
            </a:r>
            <a:r>
              <a:rPr lang="en-US" sz="1400" dirty="0" err="1">
                <a:solidFill>
                  <a:srgbClr val="2B91AF"/>
                </a:solidFill>
                <a:highlight>
                  <a:srgbClr val="FFFFFF"/>
                </a:highlight>
                <a:latin typeface="Consolas" panose="020B0609020204030204" pitchFamily="49" charset="0"/>
              </a:rPr>
              <a:t>EventArgs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"Something happened to "</a:t>
            </a:r>
            <a:r>
              <a:rPr lang="en-US" sz="1400" dirty="0">
                <a:solidFill>
                  <a:srgbClr val="000000"/>
                </a:solidFill>
                <a:highlight>
                  <a:srgbClr val="FFFFFF"/>
                </a:highlight>
                <a:latin typeface="Consolas" panose="020B0609020204030204" pitchFamily="49" charset="0"/>
              </a:rPr>
              <a:t> + sender);</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800" dirty="0"/>
          </a:p>
        </p:txBody>
      </p:sp>
      <p:sp>
        <p:nvSpPr>
          <p:cNvPr id="4" name="TextBox 3">
            <a:extLst>
              <a:ext uri="{FF2B5EF4-FFF2-40B4-BE49-F238E27FC236}">
                <a16:creationId xmlns:a16="http://schemas.microsoft.com/office/drawing/2014/main" id="{8A320D98-D30D-47CB-AB7A-8B66B36A7D6D}"/>
              </a:ext>
            </a:extLst>
          </p:cNvPr>
          <p:cNvSpPr txBox="1"/>
          <p:nvPr/>
        </p:nvSpPr>
        <p:spPr>
          <a:xfrm>
            <a:off x="6207760" y="274320"/>
            <a:ext cx="5852160" cy="3693319"/>
          </a:xfrm>
          <a:prstGeom prst="rect">
            <a:avLst/>
          </a:prstGeom>
          <a:noFill/>
        </p:spPr>
        <p:txBody>
          <a:bodyPr wrap="square" rtlCol="0">
            <a:spAutoFit/>
          </a:bodyPr>
          <a:lstStyle/>
          <a:p>
            <a:pPr marL="0" indent="0">
              <a:lnSpc>
                <a:spcPct val="100000"/>
              </a:lnSpc>
              <a:spcBef>
                <a:spcPts val="0"/>
              </a:spcBef>
              <a:buNone/>
            </a:pP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Test</a:t>
            </a:r>
            <a:endParaRPr lang="en-IN" sz="1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Observable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observable</a:t>
            </a:r>
            <a:r>
              <a:rPr lang="en-IN" sz="1800" dirty="0">
                <a:solidFill>
                  <a:srgbClr val="000000"/>
                </a:solidFill>
                <a:highlight>
                  <a:srgbClr val="FFFFFF"/>
                </a:highlight>
                <a:latin typeface="Consolas" panose="020B0609020204030204" pitchFamily="49" charset="0"/>
              </a:rPr>
              <a:t> = </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Observable</a:t>
            </a:r>
            <a:r>
              <a:rPr lang="en-IN" sz="1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Observer</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observer</a:t>
            </a:r>
            <a:r>
              <a:rPr lang="en-IN" sz="1800" dirty="0">
                <a:solidFill>
                  <a:srgbClr val="000000"/>
                </a:solidFill>
                <a:highlight>
                  <a:srgbClr val="FFFFFF"/>
                </a:highlight>
                <a:latin typeface="Consolas" panose="020B0609020204030204" pitchFamily="49" charset="0"/>
              </a:rPr>
              <a:t> = </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Observer</a:t>
            </a:r>
            <a:r>
              <a:rPr lang="en-IN" sz="1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observable.SomethingHappened</a:t>
            </a:r>
            <a:r>
              <a:rPr lang="en-IN" sz="1800" dirty="0">
                <a:solidFill>
                  <a:srgbClr val="000000"/>
                </a:solidFill>
                <a:highlight>
                  <a:srgbClr val="FFFFFF"/>
                </a:highlight>
                <a:latin typeface="Consolas" panose="020B0609020204030204" pitchFamily="49" charset="0"/>
              </a:rPr>
              <a:t> += </a:t>
            </a:r>
            <a:r>
              <a:rPr lang="en-IN" sz="1800" dirty="0" err="1">
                <a:solidFill>
                  <a:srgbClr val="000000"/>
                </a:solidFill>
                <a:highlight>
                  <a:srgbClr val="FFFFFF"/>
                </a:highlight>
                <a:latin typeface="Consolas" panose="020B0609020204030204" pitchFamily="49" charset="0"/>
              </a:rPr>
              <a:t>observer.HandleEvent</a:t>
            </a:r>
            <a:r>
              <a:rPr lang="en-IN" sz="1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observable.DoSomething</a:t>
            </a:r>
            <a:r>
              <a:rPr lang="en-IN" sz="1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356723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B64E3-7E86-4F3E-A87B-FA9D83D36D7F}"/>
              </a:ext>
            </a:extLst>
          </p:cNvPr>
          <p:cNvSpPr>
            <a:spLocks noGrp="1"/>
          </p:cNvSpPr>
          <p:nvPr>
            <p:ph idx="1"/>
          </p:nvPr>
        </p:nvSpPr>
        <p:spPr>
          <a:xfrm>
            <a:off x="943898" y="-9832"/>
            <a:ext cx="4503174" cy="6735097"/>
          </a:xfrm>
        </p:spPr>
        <p:txBody>
          <a:bodyPr>
            <a:noAutofit/>
          </a:bodyPr>
          <a:lstStyle/>
          <a:p>
            <a:pPr marL="0" indent="0">
              <a:lnSpc>
                <a:spcPct val="120000"/>
              </a:lnSpc>
              <a:spcBef>
                <a:spcPts val="0"/>
              </a:spcBef>
              <a:buNone/>
            </a:pPr>
            <a:r>
              <a:rPr lang="en-US" sz="900" dirty="0">
                <a:solidFill>
                  <a:srgbClr val="0000FF"/>
                </a:solidFill>
                <a:highlight>
                  <a:srgbClr val="FFFFFF"/>
                </a:highlight>
                <a:latin typeface="Consolas" panose="020B0609020204030204" pitchFamily="49" charset="0"/>
              </a:rPr>
              <a:t>delegate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void</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wd</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double</a:t>
            </a:r>
            <a:r>
              <a:rPr lang="en-US" sz="900" dirty="0">
                <a:solidFill>
                  <a:srgbClr val="000000"/>
                </a:solidFill>
                <a:highlight>
                  <a:srgbClr val="FFFFFF"/>
                </a:highlight>
                <a:latin typeface="Consolas" panose="020B0609020204030204" pitchFamily="49" charset="0"/>
              </a:rPr>
              <a:t> x, </a:t>
            </a:r>
            <a:r>
              <a:rPr lang="en-US" sz="900" dirty="0">
                <a:solidFill>
                  <a:srgbClr val="0000FF"/>
                </a:solidFill>
                <a:highlight>
                  <a:srgbClr val="FFFFFF"/>
                </a:highlight>
                <a:latin typeface="Consolas" panose="020B0609020204030204" pitchFamily="49" charset="0"/>
              </a:rPr>
              <a:t>double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bal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nm);</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abstract</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class</a:t>
            </a:r>
            <a:r>
              <a:rPr lang="en-IN" sz="900" dirty="0">
                <a:solidFill>
                  <a:srgbClr val="000000"/>
                </a:solidFill>
                <a:highlight>
                  <a:srgbClr val="FFFFFF"/>
                </a:highlight>
                <a:latin typeface="Consolas" panose="020B0609020204030204" pitchFamily="49" charset="0"/>
              </a:rPr>
              <a:t> </a:t>
            </a:r>
            <a:r>
              <a:rPr lang="en-IN" sz="900" dirty="0">
                <a:solidFill>
                  <a:srgbClr val="2B91AF"/>
                </a:solidFill>
                <a:highlight>
                  <a:srgbClr val="FFFFFF"/>
                </a:highlight>
                <a:latin typeface="Consolas" panose="020B0609020204030204" pitchFamily="49" charset="0"/>
              </a:rPr>
              <a:t>Account</a:t>
            </a: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public</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event</a:t>
            </a:r>
            <a:r>
              <a:rPr lang="en-IN" sz="900" dirty="0">
                <a:solidFill>
                  <a:srgbClr val="000000"/>
                </a:solidFill>
                <a:highlight>
                  <a:srgbClr val="FFFFFF"/>
                </a:highlight>
                <a:latin typeface="Consolas" panose="020B0609020204030204" pitchFamily="49" charset="0"/>
              </a:rPr>
              <a:t> </a:t>
            </a:r>
            <a:r>
              <a:rPr lang="en-IN" sz="900" dirty="0" err="1">
                <a:solidFill>
                  <a:srgbClr val="2B91AF"/>
                </a:solidFill>
                <a:highlight>
                  <a:srgbClr val="FFFFFF"/>
                </a:highlight>
                <a:latin typeface="Consolas" panose="020B0609020204030204" pitchFamily="49" charset="0"/>
              </a:rPr>
              <a:t>wd</a:t>
            </a: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wdevent</a:t>
            </a:r>
            <a:r>
              <a:rPr lang="en-IN" sz="900" dirty="0">
                <a:solidFill>
                  <a:srgbClr val="000000"/>
                </a:solidFill>
                <a:highlight>
                  <a:srgbClr val="FFFFFF"/>
                </a:highlight>
                <a:latin typeface="Consolas" panose="020B0609020204030204" pitchFamily="49" charset="0"/>
              </a:rPr>
              <a:t>;</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static</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int</a:t>
            </a:r>
            <a:r>
              <a:rPr lang="en-IN" sz="900" dirty="0">
                <a:solidFill>
                  <a:srgbClr val="000000"/>
                </a:solidFill>
                <a:highlight>
                  <a:srgbClr val="FFFFFF"/>
                </a:highlight>
                <a:latin typeface="Consolas" panose="020B0609020204030204" pitchFamily="49" charset="0"/>
              </a:rPr>
              <a:t> id;</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int</a:t>
            </a: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Accid</a:t>
            </a:r>
            <a:r>
              <a:rPr lang="en-IN" sz="900" dirty="0">
                <a:solidFill>
                  <a:srgbClr val="000000"/>
                </a:solidFill>
                <a:highlight>
                  <a:srgbClr val="FFFFFF"/>
                </a:highlight>
                <a:latin typeface="Consolas" panose="020B0609020204030204" pitchFamily="49" charset="0"/>
              </a:rPr>
              <a:t>;</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string</a:t>
            </a:r>
            <a:r>
              <a:rPr lang="en-IN" sz="900" dirty="0">
                <a:solidFill>
                  <a:srgbClr val="000000"/>
                </a:solidFill>
                <a:highlight>
                  <a:srgbClr val="FFFFFF"/>
                </a:highlight>
                <a:latin typeface="Consolas" panose="020B0609020204030204" pitchFamily="49" charset="0"/>
              </a:rPr>
              <a:t> name;</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double</a:t>
            </a:r>
            <a:r>
              <a:rPr lang="en-IN" sz="900" dirty="0">
                <a:solidFill>
                  <a:srgbClr val="000000"/>
                </a:solidFill>
                <a:highlight>
                  <a:srgbClr val="FFFFFF"/>
                </a:highlight>
                <a:latin typeface="Consolas" panose="020B0609020204030204" pitchFamily="49" charset="0"/>
              </a:rPr>
              <a:t> balance;</a:t>
            </a:r>
          </a:p>
          <a:p>
            <a:pPr marL="0" indent="0">
              <a:lnSpc>
                <a:spcPct val="120000"/>
              </a:lnSpc>
              <a:spcBef>
                <a:spcPts val="0"/>
              </a:spcBef>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protected</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const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double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minbal</a:t>
            </a:r>
            <a:r>
              <a:rPr lang="en-US" sz="900" dirty="0">
                <a:solidFill>
                  <a:srgbClr val="000000"/>
                </a:solidFill>
                <a:highlight>
                  <a:srgbClr val="FFFFFF"/>
                </a:highlight>
                <a:latin typeface="Consolas" panose="020B0609020204030204" pitchFamily="49" charset="0"/>
              </a:rPr>
              <a:t> = 10000;</a:t>
            </a:r>
          </a:p>
          <a:p>
            <a:pPr marL="0" indent="0">
              <a:lnSpc>
                <a:spcPct val="120000"/>
              </a:lnSpc>
              <a:spcBef>
                <a:spcPts val="0"/>
              </a:spcBef>
              <a:buNone/>
            </a:pPr>
            <a:endParaRPr lang="en-IN" sz="900" dirty="0">
              <a:solidFill>
                <a:srgbClr val="000000"/>
              </a:solidFill>
              <a:highlight>
                <a:srgbClr val="FFFFFF"/>
              </a:highlight>
              <a:latin typeface="Consolas" panose="020B0609020204030204" pitchFamily="49" charset="0"/>
            </a:endParaRPr>
          </a:p>
          <a:p>
            <a:pPr marL="0" indent="0">
              <a:lnSpc>
                <a:spcPct val="120000"/>
              </a:lnSpc>
              <a:spcBef>
                <a:spcPts val="0"/>
              </a:spcBef>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Account(</a:t>
            </a:r>
            <a:r>
              <a:rPr lang="en-US" sz="900" dirty="0">
                <a:solidFill>
                  <a:srgbClr val="2B91A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name, </a:t>
            </a:r>
            <a:r>
              <a:rPr lang="en-US" sz="900" dirty="0">
                <a:solidFill>
                  <a:srgbClr val="0000FF"/>
                </a:solidFill>
                <a:highlight>
                  <a:srgbClr val="FFFFFF"/>
                </a:highlight>
                <a:latin typeface="Consolas" panose="020B0609020204030204" pitchFamily="49" charset="0"/>
              </a:rPr>
              <a:t>double</a:t>
            </a:r>
            <a:r>
              <a:rPr lang="en-US" sz="900" dirty="0">
                <a:solidFill>
                  <a:srgbClr val="000000"/>
                </a:solidFill>
                <a:highlight>
                  <a:srgbClr val="FFFFFF"/>
                </a:highlight>
                <a:latin typeface="Consolas" panose="020B0609020204030204" pitchFamily="49" charset="0"/>
              </a:rPr>
              <a:t> balance)</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     </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Accid</a:t>
            </a:r>
            <a:r>
              <a:rPr lang="en-IN" sz="900" dirty="0">
                <a:solidFill>
                  <a:srgbClr val="000000"/>
                </a:solidFill>
                <a:highlight>
                  <a:srgbClr val="FFFFFF"/>
                </a:highlight>
                <a:latin typeface="Consolas" panose="020B0609020204030204" pitchFamily="49" charset="0"/>
              </a:rPr>
              <a:t> = ++id;</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Name = name;</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Balance = balance;</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endParaRPr lang="en-IN" sz="900" dirty="0">
              <a:solidFill>
                <a:srgbClr val="000000"/>
              </a:solidFill>
              <a:highlight>
                <a:srgbClr val="FFFFFF"/>
              </a:highlight>
              <a:latin typeface="Consolas" panose="020B0609020204030204" pitchFamily="49" charset="0"/>
            </a:endParaRP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public</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string</a:t>
            </a:r>
            <a:r>
              <a:rPr lang="en-IN" sz="900" dirty="0">
                <a:solidFill>
                  <a:srgbClr val="000000"/>
                </a:solidFill>
                <a:highlight>
                  <a:srgbClr val="FFFFFF"/>
                </a:highlight>
                <a:latin typeface="Consolas" panose="020B0609020204030204" pitchFamily="49" charset="0"/>
              </a:rPr>
              <a:t> Name</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   </a:t>
            </a:r>
            <a:r>
              <a:rPr lang="en-IN" sz="900" dirty="0">
                <a:solidFill>
                  <a:srgbClr val="0000FF"/>
                </a:solidFill>
                <a:highlight>
                  <a:srgbClr val="FFFFFF"/>
                </a:highlight>
                <a:latin typeface="Consolas" panose="020B0609020204030204" pitchFamily="49" charset="0"/>
              </a:rPr>
              <a:t>get</a:t>
            </a:r>
            <a:r>
              <a:rPr lang="en-IN" sz="900" dirty="0">
                <a:solidFill>
                  <a:srgbClr val="000000"/>
                </a:solidFill>
                <a:highlight>
                  <a:srgbClr val="FFFFFF"/>
                </a:highlight>
                <a:latin typeface="Consolas" panose="020B0609020204030204" pitchFamily="49" charset="0"/>
              </a:rPr>
              <a:t> { </a:t>
            </a:r>
            <a:r>
              <a:rPr lang="en-IN" sz="900" dirty="0">
                <a:solidFill>
                  <a:srgbClr val="0000FF"/>
                </a:solidFill>
                <a:highlight>
                  <a:srgbClr val="FFFFFF"/>
                </a:highlight>
                <a:latin typeface="Consolas" panose="020B0609020204030204" pitchFamily="49" charset="0"/>
              </a:rPr>
              <a:t>return</a:t>
            </a:r>
            <a:r>
              <a:rPr lang="en-IN" sz="900" dirty="0">
                <a:solidFill>
                  <a:srgbClr val="000000"/>
                </a:solidFill>
                <a:highlight>
                  <a:srgbClr val="FFFFFF"/>
                </a:highlight>
                <a:latin typeface="Consolas" panose="020B0609020204030204" pitchFamily="49" charset="0"/>
              </a:rPr>
              <a:t> name; }</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set</a:t>
            </a:r>
            <a:r>
              <a:rPr lang="en-IN" sz="900" dirty="0">
                <a:solidFill>
                  <a:srgbClr val="000000"/>
                </a:solidFill>
                <a:highlight>
                  <a:srgbClr val="FFFFFF"/>
                </a:highlight>
                <a:latin typeface="Consolas" panose="020B0609020204030204" pitchFamily="49" charset="0"/>
              </a:rPr>
              <a:t> {  name = </a:t>
            </a:r>
            <a:r>
              <a:rPr lang="en-IN" sz="900" dirty="0">
                <a:solidFill>
                  <a:srgbClr val="0000FF"/>
                </a:solidFill>
                <a:highlight>
                  <a:srgbClr val="FFFFFF"/>
                </a:highlight>
                <a:latin typeface="Consolas" panose="020B0609020204030204" pitchFamily="49" charset="0"/>
              </a:rPr>
              <a:t>value</a:t>
            </a: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endParaRPr lang="en-IN" sz="900" dirty="0">
              <a:solidFill>
                <a:srgbClr val="000000"/>
              </a:solidFill>
              <a:highlight>
                <a:srgbClr val="FFFFFF"/>
              </a:highlight>
              <a:latin typeface="Consolas" panose="020B0609020204030204" pitchFamily="49" charset="0"/>
            </a:endParaRP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public</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double</a:t>
            </a:r>
            <a:r>
              <a:rPr lang="en-IN" sz="900" dirty="0">
                <a:solidFill>
                  <a:srgbClr val="000000"/>
                </a:solidFill>
                <a:highlight>
                  <a:srgbClr val="FFFFFF"/>
                </a:highlight>
                <a:latin typeface="Consolas" panose="020B0609020204030204" pitchFamily="49" charset="0"/>
              </a:rPr>
              <a:t> Balance</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  </a:t>
            </a:r>
            <a:r>
              <a:rPr lang="en-IN" sz="900" dirty="0">
                <a:solidFill>
                  <a:srgbClr val="0000FF"/>
                </a:solidFill>
                <a:highlight>
                  <a:srgbClr val="FFFFFF"/>
                </a:highlight>
                <a:latin typeface="Consolas" panose="020B0609020204030204" pitchFamily="49" charset="0"/>
              </a:rPr>
              <a:t>get</a:t>
            </a:r>
            <a:r>
              <a:rPr lang="en-IN" sz="900" dirty="0">
                <a:solidFill>
                  <a:srgbClr val="000000"/>
                </a:solidFill>
                <a:highlight>
                  <a:srgbClr val="FFFFFF"/>
                </a:highlight>
                <a:latin typeface="Consolas" panose="020B0609020204030204" pitchFamily="49" charset="0"/>
              </a:rPr>
              <a:t> { </a:t>
            </a:r>
            <a:r>
              <a:rPr lang="en-IN" sz="900" dirty="0">
                <a:solidFill>
                  <a:srgbClr val="0000FF"/>
                </a:solidFill>
                <a:highlight>
                  <a:srgbClr val="FFFFFF"/>
                </a:highlight>
                <a:latin typeface="Consolas" panose="020B0609020204030204" pitchFamily="49" charset="0"/>
              </a:rPr>
              <a:t>return</a:t>
            </a:r>
            <a:r>
              <a:rPr lang="en-IN" sz="900" dirty="0">
                <a:solidFill>
                  <a:srgbClr val="000000"/>
                </a:solidFill>
                <a:highlight>
                  <a:srgbClr val="FFFFFF"/>
                </a:highlight>
                <a:latin typeface="Consolas" panose="020B0609020204030204" pitchFamily="49" charset="0"/>
              </a:rPr>
              <a:t> balance; }</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set</a:t>
            </a:r>
            <a:r>
              <a:rPr lang="en-IN" sz="900" dirty="0">
                <a:solidFill>
                  <a:srgbClr val="000000"/>
                </a:solidFill>
                <a:highlight>
                  <a:srgbClr val="FFFFFF"/>
                </a:highlight>
                <a:latin typeface="Consolas" panose="020B0609020204030204" pitchFamily="49" charset="0"/>
              </a:rPr>
              <a:t> { balance = </a:t>
            </a:r>
            <a:r>
              <a:rPr lang="en-IN" sz="900" dirty="0">
                <a:solidFill>
                  <a:srgbClr val="0000FF"/>
                </a:solidFill>
                <a:highlight>
                  <a:srgbClr val="FFFFFF"/>
                </a:highlight>
                <a:latin typeface="Consolas" panose="020B0609020204030204" pitchFamily="49" charset="0"/>
              </a:rPr>
              <a:t>value</a:t>
            </a: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endParaRPr lang="en-IN" sz="900" dirty="0">
              <a:solidFill>
                <a:srgbClr val="000000"/>
              </a:solidFill>
              <a:highlight>
                <a:srgbClr val="FFFFFF"/>
              </a:highlight>
              <a:latin typeface="Consolas" panose="020B0609020204030204" pitchFamily="49" charset="0"/>
            </a:endParaRPr>
          </a:p>
          <a:p>
            <a:pPr marL="0" indent="0">
              <a:lnSpc>
                <a:spcPct val="120000"/>
              </a:lnSpc>
              <a:spcBef>
                <a:spcPts val="0"/>
              </a:spcBef>
              <a:buNone/>
            </a:pPr>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public</a:t>
            </a:r>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void</a:t>
            </a:r>
            <a:r>
              <a:rPr lang="fr-FR" sz="900" dirty="0">
                <a:solidFill>
                  <a:srgbClr val="000000"/>
                </a:solidFill>
                <a:highlight>
                  <a:srgbClr val="FFFFFF"/>
                </a:highlight>
                <a:latin typeface="Consolas" panose="020B0609020204030204" pitchFamily="49" charset="0"/>
              </a:rPr>
              <a:t> deposit(</a:t>
            </a:r>
            <a:r>
              <a:rPr lang="fr-FR" sz="900" dirty="0">
                <a:solidFill>
                  <a:srgbClr val="0000FF"/>
                </a:solidFill>
                <a:highlight>
                  <a:srgbClr val="FFFFFF"/>
                </a:highlight>
                <a:latin typeface="Consolas" panose="020B0609020204030204" pitchFamily="49" charset="0"/>
              </a:rPr>
              <a:t>double</a:t>
            </a:r>
            <a:r>
              <a:rPr lang="fr-FR" sz="900" dirty="0">
                <a:solidFill>
                  <a:srgbClr val="000000"/>
                </a:solidFill>
                <a:highlight>
                  <a:srgbClr val="FFFFFF"/>
                </a:highlight>
                <a:latin typeface="Consolas" panose="020B0609020204030204" pitchFamily="49" charset="0"/>
              </a:rPr>
              <a:t> a)</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Balance = Balance + a;</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endParaRPr lang="en-IN" sz="900" dirty="0">
              <a:solidFill>
                <a:srgbClr val="000000"/>
              </a:solidFill>
              <a:highlight>
                <a:srgbClr val="FFFFFF"/>
              </a:highlight>
              <a:latin typeface="Consolas" panose="020B0609020204030204" pitchFamily="49" charset="0"/>
            </a:endParaRPr>
          </a:p>
          <a:p>
            <a:pPr marL="0" indent="0">
              <a:lnSpc>
                <a:spcPct val="120000"/>
              </a:lnSpc>
              <a:spcBef>
                <a:spcPts val="0"/>
              </a:spcBef>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void</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OnWithdraw</a:t>
            </a:r>
            <a:r>
              <a:rPr lang="en-US" sz="900" dirty="0">
                <a:solidFill>
                  <a:srgbClr val="000000"/>
                </a:solidFill>
                <a:highlight>
                  <a:srgbClr val="FFFFFF"/>
                </a:highlight>
                <a:latin typeface="Consolas" panose="020B0609020204030204" pitchFamily="49" charset="0"/>
              </a:rPr>
              <a:t>(</a:t>
            </a:r>
            <a:r>
              <a:rPr lang="en-US" sz="900" dirty="0">
                <a:solidFill>
                  <a:srgbClr val="0000FF"/>
                </a:solidFill>
                <a:highlight>
                  <a:srgbClr val="FFFFFF"/>
                </a:highlight>
                <a:latin typeface="Consolas" panose="020B0609020204030204" pitchFamily="49" charset="0"/>
              </a:rPr>
              <a:t>double</a:t>
            </a:r>
            <a:r>
              <a:rPr lang="en-US" sz="900" dirty="0">
                <a:solidFill>
                  <a:srgbClr val="000000"/>
                </a:solidFill>
                <a:highlight>
                  <a:srgbClr val="FFFFFF"/>
                </a:highlight>
                <a:latin typeface="Consolas" panose="020B0609020204030204" pitchFamily="49" charset="0"/>
              </a:rPr>
              <a:t> a, </a:t>
            </a:r>
            <a:r>
              <a:rPr lang="en-US" sz="900" dirty="0">
                <a:solidFill>
                  <a:srgbClr val="0000FF"/>
                </a:solidFill>
                <a:highlight>
                  <a:srgbClr val="FFFFFF"/>
                </a:highlight>
                <a:latin typeface="Consolas" panose="020B0609020204030204" pitchFamily="49" charset="0"/>
              </a:rPr>
              <a:t>double</a:t>
            </a:r>
            <a:r>
              <a:rPr lang="en-US" sz="900" dirty="0">
                <a:solidFill>
                  <a:srgbClr val="000000"/>
                </a:solidFill>
                <a:highlight>
                  <a:srgbClr val="FFFFFF"/>
                </a:highlight>
                <a:latin typeface="Consolas" panose="020B0609020204030204" pitchFamily="49" charset="0"/>
              </a:rPr>
              <a:t> Balance, </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name)</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if</a:t>
            </a: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wdevent</a:t>
            </a:r>
            <a:r>
              <a:rPr lang="en-IN" sz="900" dirty="0">
                <a:solidFill>
                  <a:srgbClr val="000000"/>
                </a:solidFill>
                <a:highlight>
                  <a:srgbClr val="FFFFFF"/>
                </a:highlight>
                <a:latin typeface="Consolas" panose="020B0609020204030204" pitchFamily="49" charset="0"/>
              </a:rPr>
              <a:t> != </a:t>
            </a:r>
            <a:r>
              <a:rPr lang="en-IN" sz="900" dirty="0">
                <a:solidFill>
                  <a:srgbClr val="0000FF"/>
                </a:solidFill>
                <a:highlight>
                  <a:srgbClr val="FFFFFF"/>
                </a:highlight>
                <a:latin typeface="Consolas" panose="020B0609020204030204" pitchFamily="49" charset="0"/>
              </a:rPr>
              <a:t>null</a:t>
            </a:r>
            <a:r>
              <a:rPr lang="en-IN" sz="900" dirty="0">
                <a:solidFill>
                  <a:srgbClr val="000000"/>
                </a:solidFill>
                <a:highlight>
                  <a:srgbClr val="FFFFFF"/>
                </a:highlight>
                <a:latin typeface="Consolas" panose="020B0609020204030204" pitchFamily="49" charset="0"/>
              </a:rPr>
              <a:t>)</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wdevent</a:t>
            </a:r>
            <a:r>
              <a:rPr lang="en-IN" sz="900" dirty="0">
                <a:solidFill>
                  <a:srgbClr val="000000"/>
                </a:solidFill>
                <a:highlight>
                  <a:srgbClr val="FFFFFF"/>
                </a:highlight>
                <a:latin typeface="Consolas" panose="020B0609020204030204" pitchFamily="49" charset="0"/>
              </a:rPr>
              <a:t>(a, Balance, name);</a:t>
            </a: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   </a:t>
            </a:r>
          </a:p>
          <a:p>
            <a:pPr marL="0" indent="0">
              <a:lnSpc>
                <a:spcPct val="120000"/>
              </a:lnSpc>
              <a:spcBef>
                <a:spcPts val="0"/>
              </a:spcBef>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abstract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void</a:t>
            </a:r>
            <a:r>
              <a:rPr lang="en-US" sz="900" dirty="0">
                <a:solidFill>
                  <a:srgbClr val="000000"/>
                </a:solidFill>
                <a:highlight>
                  <a:srgbClr val="FFFFFF"/>
                </a:highlight>
                <a:latin typeface="Consolas" panose="020B0609020204030204" pitchFamily="49" charset="0"/>
              </a:rPr>
              <a:t> withdraw(</a:t>
            </a:r>
            <a:r>
              <a:rPr lang="en-US" sz="900" dirty="0">
                <a:solidFill>
                  <a:srgbClr val="0000FF"/>
                </a:solidFill>
                <a:highlight>
                  <a:srgbClr val="FFFFFF"/>
                </a:highlight>
                <a:latin typeface="Consolas" panose="020B0609020204030204" pitchFamily="49" charset="0"/>
              </a:rPr>
              <a:t>double</a:t>
            </a:r>
            <a:r>
              <a:rPr lang="en-US" sz="900" dirty="0">
                <a:solidFill>
                  <a:srgbClr val="000000"/>
                </a:solidFill>
                <a:highlight>
                  <a:srgbClr val="FFFFFF"/>
                </a:highlight>
                <a:latin typeface="Consolas" panose="020B0609020204030204" pitchFamily="49" charset="0"/>
              </a:rPr>
              <a:t> e);</a:t>
            </a:r>
          </a:p>
          <a:p>
            <a:pPr marL="0" indent="0">
              <a:lnSpc>
                <a:spcPct val="120000"/>
              </a:lnSpc>
              <a:spcBef>
                <a:spcPts val="0"/>
              </a:spcBef>
              <a:buNone/>
            </a:pPr>
            <a:endParaRPr lang="en-IN" sz="900" dirty="0">
              <a:solidFill>
                <a:srgbClr val="000000"/>
              </a:solidFill>
              <a:highlight>
                <a:srgbClr val="FFFFFF"/>
              </a:highlight>
              <a:latin typeface="Consolas" panose="020B0609020204030204" pitchFamily="49" charset="0"/>
            </a:endParaRPr>
          </a:p>
          <a:p>
            <a:pPr marL="0" indent="0">
              <a:lnSpc>
                <a:spcPct val="120000"/>
              </a:lnSpc>
              <a:spcBef>
                <a:spcPts val="0"/>
              </a:spcBef>
              <a:buNone/>
            </a:pPr>
            <a:r>
              <a:rPr lang="en-IN" sz="900" dirty="0">
                <a:solidFill>
                  <a:srgbClr val="000000"/>
                </a:solidFill>
                <a:highlight>
                  <a:srgbClr val="FFFFFF"/>
                </a:highlight>
                <a:latin typeface="Consolas" panose="020B0609020204030204" pitchFamily="49" charset="0"/>
              </a:rPr>
              <a:t>       }</a:t>
            </a:r>
            <a:endParaRPr lang="en-IN" sz="900" dirty="0"/>
          </a:p>
        </p:txBody>
      </p:sp>
      <p:sp>
        <p:nvSpPr>
          <p:cNvPr id="5" name="TextBox 4">
            <a:extLst>
              <a:ext uri="{FF2B5EF4-FFF2-40B4-BE49-F238E27FC236}">
                <a16:creationId xmlns:a16="http://schemas.microsoft.com/office/drawing/2014/main" id="{0C5D4839-A87D-4152-B77B-7EA076D2134C}"/>
              </a:ext>
            </a:extLst>
          </p:cNvPr>
          <p:cNvSpPr txBox="1"/>
          <p:nvPr/>
        </p:nvSpPr>
        <p:spPr>
          <a:xfrm>
            <a:off x="5545394" y="-34413"/>
            <a:ext cx="6135328" cy="4339650"/>
          </a:xfrm>
          <a:prstGeom prst="rect">
            <a:avLst/>
          </a:prstGeom>
          <a:noFill/>
        </p:spPr>
        <p:txBody>
          <a:bodyPr wrap="square">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Message</a:t>
            </a:r>
            <a:r>
              <a:rPr lang="en-IN" sz="1200" dirty="0">
                <a:solidFill>
                  <a:srgbClr val="000000"/>
                </a:solidFill>
                <a:highlight>
                  <a:srgbClr val="FFFFFF"/>
                </a:highlight>
                <a:latin typeface="Consolas" panose="020B0609020204030204" pitchFamily="49" charset="0"/>
              </a:rPr>
              <a:t> m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Message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Account</a:t>
            </a:r>
            <a:r>
              <a:rPr lang="en-US" sz="1200" dirty="0">
                <a:solidFill>
                  <a:srgbClr val="000000"/>
                </a:solidFill>
                <a:highlight>
                  <a:srgbClr val="FFFFFF"/>
                </a:highlight>
                <a:latin typeface="Consolas" panose="020B0609020204030204" pitchFamily="49" charset="0"/>
              </a:rPr>
              <a:t>[] a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Account</a:t>
            </a:r>
            <a:r>
              <a:rPr lang="en-US" sz="1200" dirty="0">
                <a:solidFill>
                  <a:srgbClr val="000000"/>
                </a:solidFill>
                <a:highlight>
                  <a:srgbClr val="FFFFFF"/>
                </a:highlight>
                <a:latin typeface="Consolas" panose="020B0609020204030204" pitchFamily="49" charset="0"/>
              </a:rPr>
              <a:t>[3];</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a[0]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 35000);</a:t>
            </a:r>
          </a:p>
          <a:p>
            <a:r>
              <a:rPr lang="en-US" sz="1200" dirty="0">
                <a:solidFill>
                  <a:srgbClr val="000000"/>
                </a:solidFill>
                <a:highlight>
                  <a:srgbClr val="FFFFFF"/>
                </a:highlight>
                <a:latin typeface="Consolas" panose="020B0609020204030204" pitchFamily="49" charset="0"/>
              </a:rPr>
              <a:t>            a[1]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a:t>
            </a:r>
            <a:r>
              <a:rPr lang="en-US" sz="1200" dirty="0">
                <a:solidFill>
                  <a:srgbClr val="000000"/>
                </a:solidFill>
                <a:highlight>
                  <a:srgbClr val="FFFFFF"/>
                </a:highlight>
                <a:latin typeface="Consolas" panose="020B0609020204030204" pitchFamily="49" charset="0"/>
              </a:rPr>
              <a:t>, 18000);</a:t>
            </a:r>
          </a:p>
          <a:p>
            <a:r>
              <a:rPr lang="en-US" sz="1200" dirty="0">
                <a:solidFill>
                  <a:srgbClr val="000000"/>
                </a:solidFill>
                <a:highlight>
                  <a:srgbClr val="FFFFFF"/>
                </a:highlight>
                <a:latin typeface="Consolas" panose="020B0609020204030204" pitchFamily="49" charset="0"/>
              </a:rPr>
              <a:t>            a[2]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Current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a:t>
            </a:r>
            <a:r>
              <a:rPr lang="en-US" sz="1200" dirty="0">
                <a:solidFill>
                  <a:srgbClr val="000000"/>
                </a:solidFill>
                <a:highlight>
                  <a:srgbClr val="FFFFFF"/>
                </a:highlight>
                <a:latin typeface="Consolas" panose="020B0609020204030204" pitchFamily="49" charset="0"/>
              </a:rPr>
              <a:t>, 40000);</a:t>
            </a:r>
          </a:p>
          <a:p>
            <a:endParaRPr lang="en-IN" sz="1200" dirty="0">
              <a:solidFill>
                <a:srgbClr val="000000"/>
              </a:solidFill>
              <a:highlight>
                <a:srgbClr val="FFFFFF"/>
              </a:highlight>
              <a:latin typeface="Consolas" panose="020B0609020204030204" pitchFamily="49" charset="0"/>
            </a:endParaRPr>
          </a:p>
          <a:p>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a.Length; i++)</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wdevent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m.email</a:t>
            </a:r>
            <a:r>
              <a:rPr lang="en-IN" sz="1200" dirty="0">
                <a:solidFill>
                  <a:srgbClr val="000000"/>
                </a:solidFill>
                <a:highlight>
                  <a:srgbClr val="FFFFFF"/>
                </a:highlight>
                <a:latin typeface="Consolas" panose="020B0609020204030204" pitchFamily="49" charset="0"/>
              </a:rPr>
              <a:t>;</a:t>
            </a:r>
          </a:p>
          <a:p>
            <a:r>
              <a:rPr lang="it-IT" sz="1200" dirty="0">
                <a:solidFill>
                  <a:srgbClr val="000000"/>
                </a:solidFill>
                <a:highlight>
                  <a:srgbClr val="FFFFFF"/>
                </a:highlight>
                <a:latin typeface="Consolas" panose="020B0609020204030204" pitchFamily="49" charset="0"/>
              </a:rPr>
              <a:t>                a[i].wdevent += m.mobile;</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a[0].deposit(10000);</a:t>
            </a:r>
          </a:p>
          <a:p>
            <a:r>
              <a:rPr lang="en-IN" sz="1200" dirty="0">
                <a:solidFill>
                  <a:srgbClr val="000000"/>
                </a:solidFill>
                <a:highlight>
                  <a:srgbClr val="FFFFFF"/>
                </a:highlight>
                <a:latin typeface="Consolas" panose="020B0609020204030204" pitchFamily="49" charset="0"/>
              </a:rPr>
              <a:t>            a[1].withdraw(1000);</a:t>
            </a:r>
          </a:p>
          <a:p>
            <a:r>
              <a:rPr lang="en-IN" sz="1200" dirty="0">
                <a:solidFill>
                  <a:srgbClr val="000000"/>
                </a:solidFill>
                <a:highlight>
                  <a:srgbClr val="FFFFFF"/>
                </a:highlight>
                <a:latin typeface="Consolas" panose="020B0609020204030204" pitchFamily="49" charset="0"/>
              </a:rPr>
              <a:t>            a[2].withdraw(12000);</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6" name="TextBox 5">
            <a:extLst>
              <a:ext uri="{FF2B5EF4-FFF2-40B4-BE49-F238E27FC236}">
                <a16:creationId xmlns:a16="http://schemas.microsoft.com/office/drawing/2014/main" id="{2B1AC8F9-256E-4834-B49C-6C83A5528547}"/>
              </a:ext>
            </a:extLst>
          </p:cNvPr>
          <p:cNvSpPr txBox="1"/>
          <p:nvPr/>
        </p:nvSpPr>
        <p:spPr>
          <a:xfrm>
            <a:off x="5692879" y="4305237"/>
            <a:ext cx="6135328" cy="2608406"/>
          </a:xfrm>
          <a:prstGeom prst="rect">
            <a:avLst/>
          </a:prstGeom>
          <a:noFill/>
        </p:spPr>
        <p:txBody>
          <a:bodyPr wrap="square" rtlCol="0">
            <a:spAutoFit/>
          </a:bodyPr>
          <a:lstStyle/>
          <a:p>
            <a:r>
              <a:rPr lang="en-US" sz="1200" dirty="0" err="1">
                <a:solidFill>
                  <a:srgbClr val="000000"/>
                </a:solidFill>
                <a:highlight>
                  <a:srgbClr val="FFFFFF"/>
                </a:highlight>
                <a:latin typeface="Consolas" panose="020B0609020204030204" pitchFamily="49" charset="0"/>
              </a:rPr>
              <a:t>OnWithdraw</a:t>
            </a:r>
            <a:r>
              <a:rPr lang="en-IN" sz="1200" dirty="0">
                <a:solidFill>
                  <a:srgbClr val="000000"/>
                </a:solidFill>
                <a:highlight>
                  <a:srgbClr val="FFFFFF"/>
                </a:highlight>
                <a:latin typeface="Consolas" panose="020B0609020204030204" pitchFamily="49" charset="0"/>
              </a:rPr>
              <a:t> method’s job is to check whether </a:t>
            </a:r>
            <a:r>
              <a:rPr lang="en-IN" sz="1200" dirty="0" err="1">
                <a:solidFill>
                  <a:srgbClr val="000000"/>
                </a:solidFill>
                <a:highlight>
                  <a:srgbClr val="FFFFFF"/>
                </a:highlight>
                <a:latin typeface="Consolas" panose="020B0609020204030204" pitchFamily="49" charset="0"/>
              </a:rPr>
              <a:t>deligate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wsevent</a:t>
            </a:r>
            <a:r>
              <a:rPr lang="en-IN" sz="1200" dirty="0">
                <a:solidFill>
                  <a:srgbClr val="000000"/>
                </a:solidFill>
                <a:highlight>
                  <a:srgbClr val="FFFFFF"/>
                </a:highlight>
                <a:latin typeface="Consolas" panose="020B0609020204030204" pitchFamily="49" charset="0"/>
              </a:rPr>
              <a:t> is pointing to some method, if yes then call method.</a:t>
            </a:r>
          </a:p>
          <a:p>
            <a:endParaRPr lang="en-IN" dirty="0">
              <a:solidFill>
                <a:srgbClr val="000000"/>
              </a:solidFill>
              <a:highlight>
                <a:srgbClr val="FFFFFF"/>
              </a:highlight>
              <a:latin typeface="Consolas" panose="020B0609020204030204" pitchFamily="49" charset="0"/>
            </a:endParaRPr>
          </a:p>
          <a:p>
            <a:r>
              <a:rPr lang="nn-NO" sz="1050" dirty="0">
                <a:solidFill>
                  <a:srgbClr val="0000FF"/>
                </a:solidFill>
                <a:highlight>
                  <a:srgbClr val="FFFFFF"/>
                </a:highlight>
                <a:latin typeface="Consolas" panose="020B0609020204030204" pitchFamily="49" charset="0"/>
              </a:rPr>
              <a:t>for</a:t>
            </a:r>
            <a:r>
              <a:rPr lang="nn-NO" sz="1050" dirty="0">
                <a:solidFill>
                  <a:srgbClr val="000000"/>
                </a:solidFill>
                <a:highlight>
                  <a:srgbClr val="FFFFFF"/>
                </a:highlight>
                <a:latin typeface="Consolas" panose="020B0609020204030204" pitchFamily="49" charset="0"/>
              </a:rPr>
              <a:t> (</a:t>
            </a:r>
            <a:r>
              <a:rPr lang="nn-NO" sz="1050" dirty="0">
                <a:solidFill>
                  <a:srgbClr val="0000FF"/>
                </a:solidFill>
                <a:highlight>
                  <a:srgbClr val="FFFFFF"/>
                </a:highlight>
                <a:latin typeface="Consolas" panose="020B0609020204030204" pitchFamily="49" charset="0"/>
              </a:rPr>
              <a:t>int</a:t>
            </a:r>
            <a:r>
              <a:rPr lang="nn-NO" sz="1050" dirty="0">
                <a:solidFill>
                  <a:srgbClr val="000000"/>
                </a:solidFill>
                <a:highlight>
                  <a:srgbClr val="FFFFFF"/>
                </a:highlight>
                <a:latin typeface="Consolas" panose="020B0609020204030204" pitchFamily="49" charset="0"/>
              </a:rPr>
              <a:t> i = 0; i &lt; a.Length; i++)</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a:t>
            </a:r>
            <a:r>
              <a:rPr lang="en-IN" sz="1050" dirty="0" err="1">
                <a:solidFill>
                  <a:srgbClr val="000000"/>
                </a:solidFill>
                <a:highlight>
                  <a:srgbClr val="FFFFFF"/>
                </a:highlight>
                <a:latin typeface="Consolas" panose="020B0609020204030204" pitchFamily="49" charset="0"/>
              </a:rPr>
              <a:t>i</a:t>
            </a:r>
            <a:r>
              <a:rPr lang="en-IN" sz="1050" dirty="0">
                <a:solidFill>
                  <a:srgbClr val="000000"/>
                </a:solidFill>
                <a:highlight>
                  <a:srgbClr val="FFFFFF"/>
                </a:highlight>
                <a:latin typeface="Consolas" panose="020B0609020204030204" pitchFamily="49" charset="0"/>
              </a:rPr>
              <a:t>].</a:t>
            </a:r>
            <a:r>
              <a:rPr lang="en-IN" sz="1050" dirty="0" err="1">
                <a:solidFill>
                  <a:srgbClr val="000000"/>
                </a:solidFill>
                <a:highlight>
                  <a:srgbClr val="FFFFFF"/>
                </a:highlight>
                <a:latin typeface="Consolas" panose="020B0609020204030204" pitchFamily="49" charset="0"/>
              </a:rPr>
              <a:t>wdevent</a:t>
            </a:r>
            <a:r>
              <a:rPr lang="en-IN" sz="1050" dirty="0">
                <a:solidFill>
                  <a:srgbClr val="000000"/>
                </a:solidFill>
                <a:highlight>
                  <a:srgbClr val="FFFFFF"/>
                </a:highlight>
                <a:latin typeface="Consolas" panose="020B0609020204030204" pitchFamily="49" charset="0"/>
              </a:rPr>
              <a:t> += </a:t>
            </a:r>
            <a:r>
              <a:rPr lang="en-IN" sz="1050" dirty="0" err="1">
                <a:solidFill>
                  <a:srgbClr val="000000"/>
                </a:solidFill>
                <a:highlight>
                  <a:srgbClr val="FFFFFF"/>
                </a:highlight>
                <a:latin typeface="Consolas" panose="020B0609020204030204" pitchFamily="49" charset="0"/>
              </a:rPr>
              <a:t>m.email</a:t>
            </a:r>
            <a:r>
              <a:rPr lang="en-IN" sz="1050" dirty="0">
                <a:solidFill>
                  <a:srgbClr val="000000"/>
                </a:solidFill>
                <a:highlight>
                  <a:srgbClr val="FFFFFF"/>
                </a:highlight>
                <a:latin typeface="Consolas" panose="020B0609020204030204" pitchFamily="49" charset="0"/>
              </a:rPr>
              <a:t>;</a:t>
            </a:r>
          </a:p>
          <a:p>
            <a:r>
              <a:rPr lang="it-IT" sz="1050" dirty="0">
                <a:solidFill>
                  <a:srgbClr val="000000"/>
                </a:solidFill>
                <a:highlight>
                  <a:srgbClr val="FFFFFF"/>
                </a:highlight>
                <a:latin typeface="Consolas" panose="020B0609020204030204" pitchFamily="49" charset="0"/>
              </a:rPr>
              <a:t>                a[i].wdevent += m.mobile;</a:t>
            </a:r>
          </a:p>
          <a:p>
            <a:r>
              <a:rPr lang="en-IN" sz="1050" dirty="0">
                <a:solidFill>
                  <a:srgbClr val="000000"/>
                </a:solidFill>
                <a:highlight>
                  <a:srgbClr val="FFFFFF"/>
                </a:highlight>
                <a:latin typeface="Consolas" panose="020B0609020204030204" pitchFamily="49" charset="0"/>
              </a:rPr>
              <a:t>            }</a:t>
            </a:r>
          </a:p>
          <a:p>
            <a:endParaRPr lang="en-IN"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Job of the above for loop is to subscribe to email and </a:t>
            </a:r>
            <a:r>
              <a:rPr lang="en-IN" sz="1100" dirty="0" err="1">
                <a:solidFill>
                  <a:srgbClr val="000000"/>
                </a:solidFill>
                <a:highlight>
                  <a:srgbClr val="FFFFFF"/>
                </a:highlight>
                <a:latin typeface="Consolas" panose="020B0609020204030204" pitchFamily="49" charset="0"/>
              </a:rPr>
              <a:t>sms</a:t>
            </a:r>
            <a:r>
              <a:rPr lang="en-IN" sz="1100" dirty="0">
                <a:solidFill>
                  <a:srgbClr val="000000"/>
                </a:solidFill>
                <a:highlight>
                  <a:srgbClr val="FFFFFF"/>
                </a:highlight>
                <a:latin typeface="Consolas" panose="020B0609020204030204" pitchFamily="49" charset="0"/>
              </a:rPr>
              <a:t> service. job of the Message  class is to hold instance method email and mobile.</a:t>
            </a:r>
          </a:p>
          <a:p>
            <a:endParaRPr lang="en-IN" sz="1100" dirty="0">
              <a:solidFill>
                <a:srgbClr val="000000"/>
              </a:solidFill>
              <a:highlight>
                <a:srgbClr val="FFFFFF"/>
              </a:highlight>
              <a:latin typeface="Consolas" panose="020B0609020204030204" pitchFamily="49" charset="0"/>
            </a:endParaRPr>
          </a:p>
          <a:p>
            <a:r>
              <a:rPr lang="en-IN" dirty="0">
                <a:solidFill>
                  <a:srgbClr val="000000"/>
                </a:solidFill>
                <a:highlight>
                  <a:srgbClr val="FFFFFF"/>
                </a:highlight>
                <a:latin typeface="Consolas" panose="020B0609020204030204" pitchFamily="49" charset="0"/>
              </a:rPr>
              <a:t> </a:t>
            </a:r>
            <a:endParaRPr lang="en-IN" dirty="0"/>
          </a:p>
        </p:txBody>
      </p:sp>
    </p:spTree>
    <p:extLst>
      <p:ext uri="{BB962C8B-B14F-4D97-AF65-F5344CB8AC3E}">
        <p14:creationId xmlns:p14="http://schemas.microsoft.com/office/powerpoint/2010/main" val="327549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6116F-A0E7-47B0-B195-3941D73403C3}"/>
              </a:ext>
            </a:extLst>
          </p:cNvPr>
          <p:cNvSpPr>
            <a:spLocks noGrp="1"/>
          </p:cNvSpPr>
          <p:nvPr>
            <p:ph idx="1"/>
          </p:nvPr>
        </p:nvSpPr>
        <p:spPr>
          <a:xfrm>
            <a:off x="7934631" y="196646"/>
            <a:ext cx="4257367" cy="3116088"/>
          </a:xfrm>
        </p:spPr>
        <p:txBody>
          <a:bodyPr>
            <a:normAutofit/>
          </a:bodyPr>
          <a:lstStyle/>
          <a:p>
            <a:pPr marL="0" indent="0">
              <a:buNone/>
            </a:pPr>
            <a:r>
              <a:rPr lang="en-IN" sz="1000" dirty="0">
                <a:solidFill>
                  <a:srgbClr val="0000FF"/>
                </a:solidFill>
                <a:highlight>
                  <a:srgbClr val="FFFFFF"/>
                </a:highlight>
                <a:latin typeface="Consolas" panose="020B0609020204030204" pitchFamily="49" charset="0"/>
              </a:rPr>
              <a:t>class</a:t>
            </a:r>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Current</a:t>
            </a:r>
            <a:r>
              <a:rPr lang="en-IN" sz="1000" dirty="0">
                <a:solidFill>
                  <a:srgbClr val="000000"/>
                </a:solidFill>
                <a:highlight>
                  <a:srgbClr val="FFFFFF"/>
                </a:highlight>
                <a:latin typeface="Consolas" panose="020B0609020204030204" pitchFamily="49" charset="0"/>
              </a:rPr>
              <a:t> : </a:t>
            </a:r>
            <a:r>
              <a:rPr lang="en-IN" sz="1000" dirty="0">
                <a:solidFill>
                  <a:srgbClr val="2B91AF"/>
                </a:solidFill>
                <a:highlight>
                  <a:srgbClr val="FFFFFF"/>
                </a:highlight>
                <a:latin typeface="Consolas" panose="020B0609020204030204" pitchFamily="49" charset="0"/>
              </a:rPr>
              <a:t>Account</a:t>
            </a:r>
            <a:endParaRPr lang="en-IN" sz="1000" dirty="0">
              <a:solidFill>
                <a:srgbClr val="000000"/>
              </a:solidFill>
              <a:highlight>
                <a:srgbClr val="FFFFFF"/>
              </a:highlight>
              <a:latin typeface="Consolas" panose="020B0609020204030204" pitchFamily="49" charset="0"/>
            </a:endParaRPr>
          </a:p>
          <a:p>
            <a:pPr marL="0" indent="0">
              <a:buNone/>
            </a:pPr>
            <a:r>
              <a:rPr lang="en-IN" sz="1000" dirty="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 Current(</a:t>
            </a:r>
            <a:r>
              <a:rPr lang="en-US" sz="1000" dirty="0">
                <a:solidFill>
                  <a:srgbClr val="2B91A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name, </a:t>
            </a:r>
            <a:r>
              <a:rPr lang="en-US" sz="1000" dirty="0">
                <a:solidFill>
                  <a:srgbClr val="2B91AF"/>
                </a:solidFill>
                <a:highlight>
                  <a:srgbClr val="FFFFFF"/>
                </a:highlight>
                <a:latin typeface="Consolas" panose="020B0609020204030204" pitchFamily="49" charset="0"/>
              </a:rPr>
              <a:t>Double</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bal</a:t>
            </a:r>
            <a:r>
              <a:rPr lang="en-US" sz="1000" dirty="0">
                <a:solidFill>
                  <a:srgbClr val="000000"/>
                </a:solidFill>
                <a:highlight>
                  <a:srgbClr val="FFFFFF"/>
                </a:highlight>
                <a:latin typeface="Consolas" panose="020B0609020204030204" pitchFamily="49" charset="0"/>
              </a:rPr>
              <a:t>)</a:t>
            </a:r>
          </a:p>
          <a:p>
            <a:pPr marL="0" indent="0">
              <a:buNone/>
            </a:pPr>
            <a:r>
              <a:rPr lang="en-IN" sz="1000" dirty="0">
                <a:solidFill>
                  <a:srgbClr val="000000"/>
                </a:solidFill>
                <a:highlight>
                  <a:srgbClr val="FFFFFF"/>
                </a:highlight>
                <a:latin typeface="Consolas" panose="020B0609020204030204" pitchFamily="49" charset="0"/>
              </a:rPr>
              <a:t>            : </a:t>
            </a:r>
            <a:r>
              <a:rPr lang="en-IN" sz="1000" dirty="0">
                <a:solidFill>
                  <a:srgbClr val="0000FF"/>
                </a:solidFill>
                <a:highlight>
                  <a:srgbClr val="FFFFFF"/>
                </a:highlight>
                <a:latin typeface="Consolas" panose="020B0609020204030204" pitchFamily="49" charset="0"/>
              </a:rPr>
              <a:t>base</a:t>
            </a:r>
            <a:r>
              <a:rPr lang="en-IN" sz="1000" dirty="0">
                <a:solidFill>
                  <a:srgbClr val="000000"/>
                </a:solidFill>
                <a:highlight>
                  <a:srgbClr val="FFFFFF"/>
                </a:highlight>
                <a:latin typeface="Consolas" panose="020B0609020204030204" pitchFamily="49" charset="0"/>
              </a:rPr>
              <a:t>(name, </a:t>
            </a:r>
            <a:r>
              <a:rPr lang="en-IN" sz="1000" dirty="0" err="1">
                <a:solidFill>
                  <a:srgbClr val="000000"/>
                </a:solidFill>
                <a:highlight>
                  <a:srgbClr val="FFFFFF"/>
                </a:highlight>
                <a:latin typeface="Consolas" panose="020B0609020204030204" pitchFamily="49" charset="0"/>
              </a:rPr>
              <a:t>bal</a:t>
            </a:r>
            <a:r>
              <a:rPr lang="en-IN" sz="1000" dirty="0">
                <a:solidFill>
                  <a:srgbClr val="000000"/>
                </a:solidFill>
                <a:highlight>
                  <a:srgbClr val="FFFFFF"/>
                </a:highlight>
                <a:latin typeface="Consolas" panose="020B0609020204030204" pitchFamily="49" charset="0"/>
              </a:rPr>
              <a:t>)</a:t>
            </a:r>
          </a:p>
          <a:p>
            <a:pPr marL="0" indent="0">
              <a:buNone/>
            </a:pPr>
            <a:r>
              <a:rPr lang="en-IN" sz="1000" dirty="0">
                <a:solidFill>
                  <a:srgbClr val="000000"/>
                </a:solidFill>
                <a:highlight>
                  <a:srgbClr val="FFFFFF"/>
                </a:highlight>
                <a:latin typeface="Consolas" panose="020B0609020204030204" pitchFamily="49" charset="0"/>
              </a:rPr>
              <a:t>        {</a:t>
            </a:r>
          </a:p>
          <a:p>
            <a:pPr marL="0" indent="0">
              <a:buNone/>
            </a:pPr>
            <a:r>
              <a:rPr lang="en-IN" sz="1000" dirty="0">
                <a:solidFill>
                  <a:srgbClr val="000000"/>
                </a:solidFill>
                <a:highlight>
                  <a:srgbClr val="FFFFFF"/>
                </a:highlight>
                <a:latin typeface="Consolas" panose="020B0609020204030204" pitchFamily="49" charset="0"/>
              </a:rPr>
              <a:t>        }</a:t>
            </a:r>
          </a:p>
          <a:p>
            <a:pPr marL="0" indent="0">
              <a:buNone/>
            </a:pP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override</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void</a:t>
            </a:r>
            <a:r>
              <a:rPr lang="en-US" sz="1000" dirty="0">
                <a:solidFill>
                  <a:srgbClr val="000000"/>
                </a:solidFill>
                <a:highlight>
                  <a:srgbClr val="FFFFFF"/>
                </a:highlight>
                <a:latin typeface="Consolas" panose="020B0609020204030204" pitchFamily="49" charset="0"/>
              </a:rPr>
              <a:t> withdraw(</a:t>
            </a:r>
            <a:r>
              <a:rPr lang="en-US" sz="1000" dirty="0">
                <a:solidFill>
                  <a:srgbClr val="0000FF"/>
                </a:solidFill>
                <a:highlight>
                  <a:srgbClr val="FFFFFF"/>
                </a:highlight>
                <a:latin typeface="Consolas" panose="020B0609020204030204" pitchFamily="49" charset="0"/>
              </a:rPr>
              <a:t>double</a:t>
            </a:r>
            <a:r>
              <a:rPr lang="en-US" sz="1000" dirty="0">
                <a:solidFill>
                  <a:srgbClr val="000000"/>
                </a:solidFill>
                <a:highlight>
                  <a:srgbClr val="FFFFFF"/>
                </a:highlight>
                <a:latin typeface="Consolas" panose="020B0609020204030204" pitchFamily="49" charset="0"/>
              </a:rPr>
              <a:t> a)</a:t>
            </a:r>
          </a:p>
          <a:p>
            <a:pPr marL="0" indent="0">
              <a:buNone/>
            </a:pPr>
            <a:r>
              <a:rPr lang="en-IN" sz="1000" dirty="0">
                <a:solidFill>
                  <a:srgbClr val="000000"/>
                </a:solidFill>
                <a:highlight>
                  <a:srgbClr val="FFFFFF"/>
                </a:highlight>
                <a:latin typeface="Consolas" panose="020B0609020204030204" pitchFamily="49" charset="0"/>
              </a:rPr>
              <a:t>        {</a:t>
            </a:r>
          </a:p>
          <a:p>
            <a:pPr marL="0" indent="0">
              <a:buNone/>
            </a:pPr>
            <a:r>
              <a:rPr lang="en-IN" sz="1000" dirty="0">
                <a:solidFill>
                  <a:srgbClr val="000000"/>
                </a:solidFill>
                <a:highlight>
                  <a:srgbClr val="FFFFFF"/>
                </a:highlight>
                <a:latin typeface="Consolas" panose="020B0609020204030204" pitchFamily="49" charset="0"/>
              </a:rPr>
              <a:t>            Balance = Balance - a;</a:t>
            </a:r>
          </a:p>
          <a:p>
            <a:pPr marL="0" indent="0">
              <a:buNone/>
            </a:pP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OnWithdraw</a:t>
            </a:r>
            <a:r>
              <a:rPr lang="en-IN" sz="1000" dirty="0">
                <a:solidFill>
                  <a:srgbClr val="000000"/>
                </a:solidFill>
                <a:highlight>
                  <a:srgbClr val="FFFFFF"/>
                </a:highlight>
                <a:latin typeface="Consolas" panose="020B0609020204030204" pitchFamily="49" charset="0"/>
              </a:rPr>
              <a:t>(a, Balance, Name);</a:t>
            </a:r>
          </a:p>
          <a:p>
            <a:pPr marL="0" indent="0">
              <a:buNone/>
            </a:pPr>
            <a:r>
              <a:rPr lang="en-IN" sz="1000" dirty="0">
                <a:solidFill>
                  <a:srgbClr val="000000"/>
                </a:solidFill>
                <a:highlight>
                  <a:srgbClr val="FFFFFF"/>
                </a:highlight>
                <a:latin typeface="Consolas" panose="020B0609020204030204" pitchFamily="49" charset="0"/>
              </a:rPr>
              <a:t>        }</a:t>
            </a:r>
          </a:p>
          <a:p>
            <a:pPr marL="0" indent="0">
              <a:buNone/>
            </a:pPr>
            <a:r>
              <a:rPr lang="en-IN" sz="1000" dirty="0">
                <a:solidFill>
                  <a:srgbClr val="000000"/>
                </a:solidFill>
                <a:highlight>
                  <a:srgbClr val="FFFFFF"/>
                </a:highlight>
                <a:latin typeface="Consolas" panose="020B0609020204030204" pitchFamily="49" charset="0"/>
              </a:rPr>
              <a:t>    }</a:t>
            </a:r>
            <a:endParaRPr lang="en-IN" sz="1000" dirty="0"/>
          </a:p>
        </p:txBody>
      </p:sp>
      <p:sp>
        <p:nvSpPr>
          <p:cNvPr id="5" name="TextBox 4">
            <a:extLst>
              <a:ext uri="{FF2B5EF4-FFF2-40B4-BE49-F238E27FC236}">
                <a16:creationId xmlns:a16="http://schemas.microsoft.com/office/drawing/2014/main" id="{AF3B2917-8118-45DA-8BD8-2D93B5C504C0}"/>
              </a:ext>
            </a:extLst>
          </p:cNvPr>
          <p:cNvSpPr txBox="1"/>
          <p:nvPr/>
        </p:nvSpPr>
        <p:spPr>
          <a:xfrm>
            <a:off x="7492179" y="3312733"/>
            <a:ext cx="5191433" cy="2800767"/>
          </a:xfrm>
          <a:prstGeom prst="rect">
            <a:avLst/>
          </a:prstGeom>
          <a:noFill/>
        </p:spPr>
        <p:txBody>
          <a:bodyPr wrap="square">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Saving</a:t>
            </a:r>
            <a:r>
              <a:rPr lang="en-IN" sz="1100" dirty="0">
                <a:solidFill>
                  <a:srgbClr val="000000"/>
                </a:solidFill>
                <a:highlight>
                  <a:srgbClr val="FFFFFF"/>
                </a:highlight>
                <a:latin typeface="Consolas" panose="020B0609020204030204" pitchFamily="49" charset="0"/>
              </a:rPr>
              <a:t> : </a:t>
            </a:r>
            <a:r>
              <a:rPr lang="en-IN" sz="1100" dirty="0">
                <a:solidFill>
                  <a:srgbClr val="2B91AF"/>
                </a:solidFill>
                <a:highlight>
                  <a:srgbClr val="FFFFFF"/>
                </a:highlight>
                <a:latin typeface="Consolas" panose="020B0609020204030204" pitchFamily="49" charset="0"/>
              </a:rPr>
              <a:t>Account</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Saving(</a:t>
            </a:r>
            <a:r>
              <a:rPr lang="en-US" sz="1100" dirty="0">
                <a:solidFill>
                  <a:srgbClr val="2B91A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name, </a:t>
            </a:r>
            <a:r>
              <a:rPr lang="en-US" sz="1100" dirty="0">
                <a:solidFill>
                  <a:srgbClr val="2B91A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bal</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base</a:t>
            </a:r>
            <a:r>
              <a:rPr lang="en-IN" sz="1100" dirty="0">
                <a:solidFill>
                  <a:srgbClr val="000000"/>
                </a:solidFill>
                <a:highlight>
                  <a:srgbClr val="FFFFFF"/>
                </a:highlight>
                <a:latin typeface="Consolas" panose="020B0609020204030204" pitchFamily="49" charset="0"/>
              </a:rPr>
              <a:t>(name, </a:t>
            </a:r>
            <a:r>
              <a:rPr lang="en-IN" sz="1100" dirty="0" err="1">
                <a:solidFill>
                  <a:srgbClr val="000000"/>
                </a:solidFill>
                <a:highlight>
                  <a:srgbClr val="FFFFFF"/>
                </a:highlight>
                <a:latin typeface="Consolas" panose="020B0609020204030204" pitchFamily="49" charset="0"/>
              </a:rPr>
              <a:t>bal</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override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withdraw(</a:t>
            </a:r>
            <a:r>
              <a:rPr lang="en-US" sz="1100" dirty="0">
                <a:solidFill>
                  <a:srgbClr val="0000F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a)</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Balance = Balance - a;</a:t>
            </a:r>
          </a:p>
          <a:p>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OnWithdraw</a:t>
            </a:r>
            <a:r>
              <a:rPr lang="en-IN" sz="1100" dirty="0">
                <a:solidFill>
                  <a:srgbClr val="000000"/>
                </a:solidFill>
                <a:highlight>
                  <a:srgbClr val="FFFFFF"/>
                </a:highlight>
                <a:latin typeface="Consolas" panose="020B0609020204030204" pitchFamily="49" charset="0"/>
              </a:rPr>
              <a:t>(a, Balance, Name);</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7" name="TextBox 6">
            <a:extLst>
              <a:ext uri="{FF2B5EF4-FFF2-40B4-BE49-F238E27FC236}">
                <a16:creationId xmlns:a16="http://schemas.microsoft.com/office/drawing/2014/main" id="{CCCCB80F-3657-470D-B47E-77EFF994E3B8}"/>
              </a:ext>
            </a:extLst>
          </p:cNvPr>
          <p:cNvSpPr txBox="1"/>
          <p:nvPr/>
        </p:nvSpPr>
        <p:spPr>
          <a:xfrm>
            <a:off x="1" y="966787"/>
            <a:ext cx="7492178" cy="2123658"/>
          </a:xfrm>
          <a:prstGeom prst="rect">
            <a:avLst/>
          </a:prstGeom>
          <a:noFill/>
        </p:spPr>
        <p:txBody>
          <a:bodyPr wrap="square">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Message</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email(</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a,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Balance,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name)</a:t>
            </a: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"E-mail : Amount withdrawn : {0} new </a:t>
            </a:r>
            <a:r>
              <a:rPr lang="en-US" sz="1100" dirty="0" err="1">
                <a:solidFill>
                  <a:srgbClr val="A31515"/>
                </a:solidFill>
                <a:highlight>
                  <a:srgbClr val="FFFFFF"/>
                </a:highlight>
                <a:latin typeface="Consolas" panose="020B0609020204030204" pitchFamily="49" charset="0"/>
              </a:rPr>
              <a:t>bal</a:t>
            </a:r>
            <a:r>
              <a:rPr lang="en-US" sz="1100" dirty="0">
                <a:solidFill>
                  <a:srgbClr val="A31515"/>
                </a:solidFill>
                <a:highlight>
                  <a:srgbClr val="FFFFFF"/>
                </a:highlight>
                <a:latin typeface="Consolas" panose="020B0609020204030204" pitchFamily="49" charset="0"/>
              </a:rPr>
              <a:t>={1} name={2}"</a:t>
            </a:r>
            <a:r>
              <a:rPr lang="en-US" sz="1100" dirty="0">
                <a:solidFill>
                  <a:srgbClr val="000000"/>
                </a:solidFill>
                <a:highlight>
                  <a:srgbClr val="FFFFFF"/>
                </a:highlight>
                <a:latin typeface="Consolas" panose="020B0609020204030204" pitchFamily="49" charset="0"/>
              </a:rPr>
              <a:t>, a, Balance, name);</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mobile(</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a,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Balance,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name)</a:t>
            </a: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"Mobile : Amount withdrawn : {0}new </a:t>
            </a:r>
            <a:r>
              <a:rPr lang="en-US" sz="1100" dirty="0" err="1">
                <a:solidFill>
                  <a:srgbClr val="A31515"/>
                </a:solidFill>
                <a:highlight>
                  <a:srgbClr val="FFFFFF"/>
                </a:highlight>
                <a:latin typeface="Consolas" panose="020B0609020204030204" pitchFamily="49" charset="0"/>
              </a:rPr>
              <a:t>bal</a:t>
            </a:r>
            <a:r>
              <a:rPr lang="en-US" sz="1100" dirty="0">
                <a:solidFill>
                  <a:srgbClr val="A31515"/>
                </a:solidFill>
                <a:highlight>
                  <a:srgbClr val="FFFFFF"/>
                </a:highlight>
                <a:latin typeface="Consolas" panose="020B0609020204030204" pitchFamily="49" charset="0"/>
              </a:rPr>
              <a:t>={1} name={2}"</a:t>
            </a:r>
            <a:r>
              <a:rPr lang="en-US" sz="1100" dirty="0">
                <a:solidFill>
                  <a:srgbClr val="000000"/>
                </a:solidFill>
                <a:highlight>
                  <a:srgbClr val="FFFFFF"/>
                </a:highlight>
                <a:latin typeface="Consolas" panose="020B0609020204030204" pitchFamily="49" charset="0"/>
              </a:rPr>
              <a:t>, a, Balance, name);</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8" name="TextBox 7">
            <a:extLst>
              <a:ext uri="{FF2B5EF4-FFF2-40B4-BE49-F238E27FC236}">
                <a16:creationId xmlns:a16="http://schemas.microsoft.com/office/drawing/2014/main" id="{24FAB927-C727-4AC9-9B7D-4BC1B609DB73}"/>
              </a:ext>
            </a:extLst>
          </p:cNvPr>
          <p:cNvSpPr txBox="1"/>
          <p:nvPr/>
        </p:nvSpPr>
        <p:spPr>
          <a:xfrm>
            <a:off x="265471" y="3018503"/>
            <a:ext cx="6735094" cy="4154984"/>
          </a:xfrm>
          <a:prstGeom prst="rect">
            <a:avLst/>
          </a:prstGeom>
          <a:noFill/>
        </p:spPr>
        <p:txBody>
          <a:bodyPr wrap="square" rtlCol="0">
            <a:spAutoFit/>
          </a:bodyPr>
          <a:lstStyle/>
          <a:p>
            <a:r>
              <a:rPr lang="en-IN" dirty="0"/>
              <a:t>Current class has inherited deposit and </a:t>
            </a:r>
            <a:r>
              <a:rPr lang="en-IN" dirty="0" err="1"/>
              <a:t>OnWithdraw</a:t>
            </a:r>
            <a:r>
              <a:rPr lang="en-IN" dirty="0"/>
              <a:t> method from parent Account class.</a:t>
            </a:r>
          </a:p>
          <a:p>
            <a:r>
              <a:rPr lang="en-IN" dirty="0"/>
              <a:t>It has also overridden abstract withdraw method defined in abstract account class.</a:t>
            </a:r>
          </a:p>
          <a:p>
            <a:r>
              <a:rPr lang="en-IN" dirty="0"/>
              <a:t>As soon as user withdraw money we have to send </a:t>
            </a:r>
            <a:r>
              <a:rPr lang="en-IN" dirty="0" err="1"/>
              <a:t>sms</a:t>
            </a:r>
            <a:r>
              <a:rPr lang="en-IN" dirty="0"/>
              <a:t> and email, so we are passing amount withdrawn(a), new balance(Balance) and name (Name) to method </a:t>
            </a:r>
            <a:r>
              <a:rPr lang="en-IN" dirty="0" err="1"/>
              <a:t>OnWithdraw</a:t>
            </a:r>
            <a:r>
              <a:rPr lang="en-IN" dirty="0"/>
              <a:t>(which will call parent class method)</a:t>
            </a:r>
          </a:p>
          <a:p>
            <a:pPr marL="0" indent="0">
              <a:lnSpc>
                <a:spcPct val="120000"/>
              </a:lnSpc>
              <a:spcBef>
                <a:spcPts val="0"/>
              </a:spcBef>
              <a:buNone/>
            </a:pP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OnWithdraw</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a, </a:t>
            </a:r>
            <a:r>
              <a:rPr lang="en-US" sz="1100" dirty="0">
                <a:solidFill>
                  <a:srgbClr val="0000F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Balance,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name)</a:t>
            </a:r>
          </a:p>
          <a:p>
            <a:pPr marL="0" indent="0">
              <a:lnSpc>
                <a:spcPct val="12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if</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wdevent</a:t>
            </a: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null</a:t>
            </a:r>
            <a:r>
              <a:rPr lang="en-IN" sz="1100" dirty="0">
                <a:solidFill>
                  <a:srgbClr val="000000"/>
                </a:solidFill>
                <a:highlight>
                  <a:srgbClr val="FFFFFF"/>
                </a:highlight>
                <a:latin typeface="Consolas" panose="020B0609020204030204" pitchFamily="49" charset="0"/>
              </a:rPr>
              <a:t>)</a:t>
            </a:r>
          </a:p>
          <a:p>
            <a:pPr marL="0" indent="0">
              <a:lnSpc>
                <a:spcPct val="12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wdevent</a:t>
            </a:r>
            <a:r>
              <a:rPr lang="en-IN" sz="1100" dirty="0">
                <a:solidFill>
                  <a:srgbClr val="000000"/>
                </a:solidFill>
                <a:highlight>
                  <a:srgbClr val="FFFFFF"/>
                </a:highlight>
                <a:latin typeface="Consolas" panose="020B0609020204030204" pitchFamily="49" charset="0"/>
              </a:rPr>
              <a:t>(a, Balance, name);</a:t>
            </a:r>
          </a:p>
          <a:p>
            <a:pPr marL="0" indent="0">
              <a:lnSpc>
                <a:spcPct val="120000"/>
              </a:lnSpc>
              <a:spcBef>
                <a:spcPts val="0"/>
              </a:spcBef>
              <a:buNone/>
            </a:pPr>
            <a:r>
              <a:rPr lang="en-IN" sz="1100" dirty="0">
                <a:solidFill>
                  <a:srgbClr val="000000"/>
                </a:solidFill>
                <a:highlight>
                  <a:srgbClr val="FFFFFF"/>
                </a:highlight>
                <a:latin typeface="Consolas" panose="020B0609020204030204" pitchFamily="49" charset="0"/>
              </a:rPr>
              <a:t>        }   </a:t>
            </a:r>
          </a:p>
          <a:p>
            <a:r>
              <a:rPr lang="en-IN" dirty="0"/>
              <a:t>And this method will call </a:t>
            </a:r>
            <a:r>
              <a:rPr lang="en-IN" dirty="0" err="1"/>
              <a:t>sms</a:t>
            </a:r>
            <a:r>
              <a:rPr lang="en-IN" dirty="0"/>
              <a:t> and mobile method through </a:t>
            </a:r>
            <a:r>
              <a:rPr lang="en-IN" dirty="0" err="1"/>
              <a:t>deligate</a:t>
            </a:r>
            <a:r>
              <a:rPr lang="en-IN" dirty="0"/>
              <a:t>.</a:t>
            </a:r>
          </a:p>
          <a:p>
            <a:r>
              <a:rPr lang="en-IN" sz="1800" dirty="0">
                <a:solidFill>
                  <a:srgbClr val="000000"/>
                </a:solidFill>
                <a:highlight>
                  <a:srgbClr val="FFFFFF"/>
                </a:highlight>
                <a:latin typeface="Consolas" panose="020B0609020204030204" pitchFamily="49" charset="0"/>
              </a:rPr>
              <a:t>a[</a:t>
            </a:r>
            <a:r>
              <a:rPr lang="en-IN" sz="1800" dirty="0" err="1">
                <a:solidFill>
                  <a:srgbClr val="000000"/>
                </a:solidFill>
                <a:highlight>
                  <a:srgbClr val="FFFFFF"/>
                </a:highlight>
                <a:latin typeface="Consolas" panose="020B0609020204030204" pitchFamily="49" charset="0"/>
              </a:rPr>
              <a:t>i</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wdevent</a:t>
            </a:r>
            <a:r>
              <a:rPr lang="en-IN" sz="1800" dirty="0">
                <a:solidFill>
                  <a:srgbClr val="000000"/>
                </a:solidFill>
                <a:highlight>
                  <a:srgbClr val="FFFFFF"/>
                </a:highlight>
                <a:latin typeface="Consolas" panose="020B0609020204030204" pitchFamily="49" charset="0"/>
              </a:rPr>
              <a:t> += </a:t>
            </a:r>
            <a:r>
              <a:rPr lang="en-IN" sz="1800" dirty="0" err="1">
                <a:solidFill>
                  <a:srgbClr val="000000"/>
                </a:solidFill>
                <a:highlight>
                  <a:srgbClr val="FFFFFF"/>
                </a:highlight>
                <a:latin typeface="Consolas" panose="020B0609020204030204" pitchFamily="49" charset="0"/>
              </a:rPr>
              <a:t>m.email</a:t>
            </a:r>
            <a:r>
              <a:rPr lang="en-IN" sz="1800" dirty="0">
                <a:solidFill>
                  <a:srgbClr val="000000"/>
                </a:solidFill>
                <a:highlight>
                  <a:srgbClr val="FFFFFF"/>
                </a:highlight>
                <a:latin typeface="Consolas" panose="020B0609020204030204" pitchFamily="49" charset="0"/>
              </a:rPr>
              <a:t>;</a:t>
            </a:r>
          </a:p>
          <a:p>
            <a:endParaRPr lang="en-IN" dirty="0"/>
          </a:p>
          <a:p>
            <a:endParaRPr lang="en-IN" dirty="0"/>
          </a:p>
        </p:txBody>
      </p:sp>
    </p:spTree>
    <p:extLst>
      <p:ext uri="{BB962C8B-B14F-4D97-AF65-F5344CB8AC3E}">
        <p14:creationId xmlns:p14="http://schemas.microsoft.com/office/powerpoint/2010/main" val="2638090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01CFA-68EF-46A5-B456-775EF02135CE}"/>
              </a:ext>
            </a:extLst>
          </p:cNvPr>
          <p:cNvSpPr>
            <a:spLocks noGrp="1"/>
          </p:cNvSpPr>
          <p:nvPr>
            <p:ph idx="1"/>
          </p:nvPr>
        </p:nvSpPr>
        <p:spPr>
          <a:xfrm>
            <a:off x="855406" y="835742"/>
            <a:ext cx="10498394" cy="5341221"/>
          </a:xfrm>
        </p:spPr>
        <p:txBody>
          <a:bodyPr>
            <a:normAutofit fontScale="77500" lnSpcReduction="20000"/>
          </a:bodyPr>
          <a:lstStyle/>
          <a:p>
            <a:r>
              <a:rPr lang="en-IN" dirty="0"/>
              <a:t>In the above example message class has two instance method.</a:t>
            </a:r>
          </a:p>
          <a:p>
            <a:r>
              <a:rPr lang="en-IN" dirty="0"/>
              <a:t>Since this class does not have any instance member variable and do not have any other functionality other then sending email and message we could have declare it as static class and static method.</a:t>
            </a:r>
          </a:p>
          <a:p>
            <a:r>
              <a:rPr lang="en-IN" dirty="0"/>
              <a:t>Since this functionality will be called very frequently it is better we declare it static so it will load in memory faster. You can access method without instantiating message class.</a:t>
            </a:r>
          </a:p>
          <a:p>
            <a:r>
              <a:rPr lang="en-IN" dirty="0"/>
              <a:t>Think for such a small task is it worth to create class write method and then instantiate and then call method . Can we reduce some coding and write small function there only</a:t>
            </a:r>
          </a:p>
          <a:p>
            <a:pPr marL="0" indent="0">
              <a:buNone/>
            </a:pPr>
            <a:r>
              <a:rPr lang="nn-NO" sz="2600" dirty="0">
                <a:solidFill>
                  <a:srgbClr val="0000FF"/>
                </a:solidFill>
                <a:highlight>
                  <a:srgbClr val="FFFFFF"/>
                </a:highlight>
                <a:latin typeface="Consolas" panose="020B0609020204030204" pitchFamily="49" charset="0"/>
              </a:rPr>
              <a:t>for</a:t>
            </a:r>
            <a:r>
              <a:rPr lang="nn-NO" sz="2600" dirty="0">
                <a:solidFill>
                  <a:srgbClr val="000000"/>
                </a:solidFill>
                <a:highlight>
                  <a:srgbClr val="FFFFFF"/>
                </a:highlight>
                <a:latin typeface="Consolas" panose="020B0609020204030204" pitchFamily="49" charset="0"/>
              </a:rPr>
              <a:t> (</a:t>
            </a:r>
            <a:r>
              <a:rPr lang="nn-NO" sz="2600" dirty="0">
                <a:solidFill>
                  <a:srgbClr val="0000FF"/>
                </a:solidFill>
                <a:highlight>
                  <a:srgbClr val="FFFFFF"/>
                </a:highlight>
                <a:latin typeface="Consolas" panose="020B0609020204030204" pitchFamily="49" charset="0"/>
              </a:rPr>
              <a:t>int</a:t>
            </a:r>
            <a:r>
              <a:rPr lang="nn-NO" sz="2600" dirty="0">
                <a:solidFill>
                  <a:srgbClr val="000000"/>
                </a:solidFill>
                <a:highlight>
                  <a:srgbClr val="FFFFFF"/>
                </a:highlight>
                <a:latin typeface="Consolas" panose="020B0609020204030204" pitchFamily="49" charset="0"/>
              </a:rPr>
              <a:t> i = 0; i &lt; a.Length; i++)</a:t>
            </a:r>
          </a:p>
          <a:p>
            <a:pPr marL="0" indent="0">
              <a:buNone/>
            </a:pPr>
            <a:r>
              <a:rPr lang="en-IN" sz="2600" dirty="0">
                <a:solidFill>
                  <a:srgbClr val="000000"/>
                </a:solidFill>
                <a:highlight>
                  <a:srgbClr val="FFFFFF"/>
                </a:highlight>
                <a:latin typeface="Consolas" panose="020B0609020204030204" pitchFamily="49" charset="0"/>
              </a:rPr>
              <a:t>            {</a:t>
            </a:r>
          </a:p>
          <a:p>
            <a:pPr marL="0" indent="0">
              <a:buNone/>
            </a:pPr>
            <a:r>
              <a:rPr lang="en-IN" sz="2600" dirty="0">
                <a:solidFill>
                  <a:srgbClr val="000000"/>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a[</a:t>
            </a:r>
            <a:r>
              <a:rPr lang="en-IN" sz="1800" dirty="0" err="1">
                <a:solidFill>
                  <a:srgbClr val="000000"/>
                </a:solidFill>
                <a:highlight>
                  <a:srgbClr val="FFFFFF"/>
                </a:highlight>
                <a:latin typeface="Consolas" panose="020B0609020204030204" pitchFamily="49" charset="0"/>
              </a:rPr>
              <a:t>i</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wdevent</a:t>
            </a:r>
            <a:r>
              <a:rPr lang="en-IN" sz="1800" dirty="0">
                <a:solidFill>
                  <a:srgbClr val="000000"/>
                </a:solidFill>
                <a:highlight>
                  <a:srgbClr val="FFFFFF"/>
                </a:highlight>
                <a:latin typeface="Consolas" panose="020B0609020204030204" pitchFamily="49" charset="0"/>
              </a:rPr>
              <a:t> +=delegate(</a:t>
            </a:r>
            <a:r>
              <a:rPr lang="en-IN" sz="1800" dirty="0" err="1">
                <a:solidFill>
                  <a:srgbClr val="000000"/>
                </a:solidFill>
                <a:highlight>
                  <a:srgbClr val="FFFFFF"/>
                </a:highlight>
                <a:latin typeface="Consolas" panose="020B0609020204030204" pitchFamily="49" charset="0"/>
              </a:rPr>
              <a:t>a,balance,name</a:t>
            </a:r>
            <a:r>
              <a:rPr lang="en-IN" sz="1800" dirty="0">
                <a:solidFill>
                  <a:srgbClr val="000000"/>
                </a:solidFill>
                <a:highlight>
                  <a:srgbClr val="FFFFFF"/>
                </a:highlight>
                <a:latin typeface="Consolas" panose="020B0609020204030204" pitchFamily="49" charset="0"/>
              </a:rPr>
              <a:t>){</a:t>
            </a:r>
          </a:p>
          <a:p>
            <a:pPr marL="0" indent="0">
              <a:buNone/>
            </a:pP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"E-mail : Amount withdrawn : {0} new </a:t>
            </a:r>
            <a:r>
              <a:rPr lang="en-US" sz="1800" dirty="0" err="1">
                <a:solidFill>
                  <a:srgbClr val="A31515"/>
                </a:solidFill>
                <a:highlight>
                  <a:srgbClr val="FFFFFF"/>
                </a:highlight>
                <a:latin typeface="Consolas" panose="020B0609020204030204" pitchFamily="49" charset="0"/>
              </a:rPr>
              <a:t>bal</a:t>
            </a:r>
            <a:r>
              <a:rPr lang="en-US" sz="1800" dirty="0">
                <a:solidFill>
                  <a:srgbClr val="A31515"/>
                </a:solidFill>
                <a:highlight>
                  <a:srgbClr val="FFFFFF"/>
                </a:highlight>
                <a:latin typeface="Consolas" panose="020B0609020204030204" pitchFamily="49" charset="0"/>
              </a:rPr>
              <a:t>={1} name={2}"</a:t>
            </a:r>
            <a:r>
              <a:rPr lang="en-US" sz="1800" dirty="0">
                <a:solidFill>
                  <a:srgbClr val="000000"/>
                </a:solidFill>
                <a:highlight>
                  <a:srgbClr val="FFFFFF"/>
                </a:highlight>
                <a:latin typeface="Consolas" panose="020B0609020204030204" pitchFamily="49" charset="0"/>
              </a:rPr>
              <a:t>, a, Balance, name); </a:t>
            </a:r>
          </a:p>
          <a:p>
            <a:pPr marL="0" indent="0">
              <a:buNone/>
            </a:pPr>
            <a:r>
              <a:rPr lang="en-US" sz="1800" dirty="0">
                <a:solidFill>
                  <a:srgbClr val="000000"/>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 ;</a:t>
            </a:r>
          </a:p>
          <a:p>
            <a:pPr marL="0" indent="0">
              <a:buNone/>
            </a:pPr>
            <a:r>
              <a:rPr lang="en-IN" sz="2600" dirty="0">
                <a:solidFill>
                  <a:srgbClr val="000000"/>
                </a:solidFill>
                <a:highlight>
                  <a:srgbClr val="FFFFFF"/>
                </a:highlight>
                <a:latin typeface="Consolas" panose="020B0609020204030204" pitchFamily="49" charset="0"/>
              </a:rPr>
              <a:t>           }</a:t>
            </a:r>
          </a:p>
          <a:p>
            <a:pPr marL="0" indent="0">
              <a:buNone/>
            </a:pPr>
            <a:r>
              <a:rPr lang="en-IN" sz="2600" dirty="0"/>
              <a:t> </a:t>
            </a:r>
          </a:p>
          <a:p>
            <a:pPr marL="0" indent="0">
              <a:buNone/>
            </a:pPr>
            <a:r>
              <a:rPr lang="en-IN" sz="2600" dirty="0"/>
              <a:t>Yes this is called anonymous method. Observe after key word delegate no </a:t>
            </a:r>
            <a:r>
              <a:rPr lang="en-IN" sz="2600"/>
              <a:t>method name</a:t>
            </a:r>
            <a:endParaRPr lang="en-IN" sz="2600" dirty="0"/>
          </a:p>
        </p:txBody>
      </p:sp>
    </p:spTree>
    <p:extLst>
      <p:ext uri="{BB962C8B-B14F-4D97-AF65-F5344CB8AC3E}">
        <p14:creationId xmlns:p14="http://schemas.microsoft.com/office/powerpoint/2010/main" val="821538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B9C1E-9107-4016-A38F-5AD4205524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1659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1410-8B24-4124-A485-33F3346DD080}"/>
              </a:ext>
            </a:extLst>
          </p:cNvPr>
          <p:cNvSpPr>
            <a:spLocks noGrp="1"/>
          </p:cNvSpPr>
          <p:nvPr>
            <p:ph type="title"/>
          </p:nvPr>
        </p:nvSpPr>
        <p:spPr>
          <a:xfrm>
            <a:off x="1028700" y="109487"/>
            <a:ext cx="10134600" cy="677094"/>
          </a:xfrm>
        </p:spPr>
        <p:txBody>
          <a:bodyPr>
            <a:normAutofit fontScale="90000"/>
          </a:bodyPr>
          <a:lstStyle/>
          <a:p>
            <a:r>
              <a:rPr lang="en-IN" dirty="0"/>
              <a:t>Event</a:t>
            </a:r>
          </a:p>
        </p:txBody>
      </p:sp>
      <p:sp>
        <p:nvSpPr>
          <p:cNvPr id="3" name="Content Placeholder 2">
            <a:extLst>
              <a:ext uri="{FF2B5EF4-FFF2-40B4-BE49-F238E27FC236}">
                <a16:creationId xmlns:a16="http://schemas.microsoft.com/office/drawing/2014/main" id="{96ED1F70-892E-4796-8514-998FA7AF942B}"/>
              </a:ext>
            </a:extLst>
          </p:cNvPr>
          <p:cNvSpPr>
            <a:spLocks noGrp="1"/>
          </p:cNvSpPr>
          <p:nvPr>
            <p:ph idx="1"/>
          </p:nvPr>
        </p:nvSpPr>
        <p:spPr>
          <a:xfrm>
            <a:off x="570271" y="1068540"/>
            <a:ext cx="10783529" cy="5017627"/>
          </a:xfrm>
        </p:spPr>
        <p:txBody>
          <a:bodyPr>
            <a:normAutofit fontScale="70000" lnSpcReduction="20000"/>
          </a:bodyPr>
          <a:lstStyle/>
          <a:p>
            <a:r>
              <a:rPr lang="en-US" dirty="0"/>
              <a:t>Another important C# feature is built upon the foundation of delegates: </a:t>
            </a:r>
            <a:r>
              <a:rPr lang="en-US" b="1" dirty="0"/>
              <a:t>the event</a:t>
            </a:r>
            <a:r>
              <a:rPr lang="en-US" dirty="0"/>
              <a:t>. </a:t>
            </a:r>
          </a:p>
          <a:p>
            <a:r>
              <a:rPr lang="en-US" dirty="0"/>
              <a:t>An event is, essentially, an automatic notification that some action has occurred. Events work like this:</a:t>
            </a:r>
          </a:p>
          <a:p>
            <a:endParaRPr lang="en-US" dirty="0"/>
          </a:p>
          <a:p>
            <a:r>
              <a:rPr lang="en-US" dirty="0"/>
              <a:t>An object that has an interest in an event registers an event handler for that event.</a:t>
            </a:r>
          </a:p>
          <a:p>
            <a:r>
              <a:rPr lang="en-US" dirty="0"/>
              <a:t>When the event occurs, all registered handlers are called.</a:t>
            </a:r>
          </a:p>
          <a:p>
            <a:endParaRPr lang="en-US" dirty="0"/>
          </a:p>
          <a:p>
            <a:r>
              <a:rPr lang="en-US" dirty="0"/>
              <a:t>Event handlers are represented by delegates.</a:t>
            </a:r>
          </a:p>
          <a:p>
            <a:endParaRPr lang="en-US" dirty="0"/>
          </a:p>
          <a:p>
            <a:r>
              <a:rPr lang="en-US" dirty="0"/>
              <a:t>Events are members of a class and are declared using the event keyword</a:t>
            </a:r>
          </a:p>
          <a:p>
            <a:endParaRPr lang="en-US" dirty="0"/>
          </a:p>
          <a:p>
            <a:r>
              <a:rPr lang="en-US" dirty="0"/>
              <a:t>By convention, event handlers in the .NET Framework always return void and take two parameters. The first parameter is the "source" of the event (that is, the publishing object). The second parameter is an object derived from </a:t>
            </a:r>
            <a:r>
              <a:rPr lang="en-US" dirty="0" err="1"/>
              <a:t>EventArgs</a:t>
            </a:r>
            <a:r>
              <a:rPr lang="en-US" dirty="0"/>
              <a:t>. Your event handlers will need to follow this design pattern.</a:t>
            </a:r>
          </a:p>
          <a:p>
            <a:endParaRPr lang="en-US" dirty="0"/>
          </a:p>
          <a:p>
            <a:r>
              <a:rPr lang="en-US" dirty="0"/>
              <a:t>Delegates decouple the class that declares the delegate from the class that uses the delegate.</a:t>
            </a:r>
            <a:endParaRPr lang="en-IN" dirty="0"/>
          </a:p>
        </p:txBody>
      </p:sp>
    </p:spTree>
    <p:extLst>
      <p:ext uri="{BB962C8B-B14F-4D97-AF65-F5344CB8AC3E}">
        <p14:creationId xmlns:p14="http://schemas.microsoft.com/office/powerpoint/2010/main" val="185291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F488-E8E9-4B18-B42B-B9E715B00096}"/>
              </a:ext>
            </a:extLst>
          </p:cNvPr>
          <p:cNvSpPr>
            <a:spLocks noGrp="1"/>
          </p:cNvSpPr>
          <p:nvPr>
            <p:ph type="title"/>
          </p:nvPr>
        </p:nvSpPr>
        <p:spPr>
          <a:xfrm>
            <a:off x="989371" y="0"/>
            <a:ext cx="5440926" cy="755752"/>
          </a:xfrm>
        </p:spPr>
        <p:txBody>
          <a:bodyPr>
            <a:normAutofit/>
          </a:bodyPr>
          <a:lstStyle/>
          <a:p>
            <a:r>
              <a:rPr lang="en-IN" sz="2000" dirty="0"/>
              <a:t>Publisher subscriber design and event </a:t>
            </a:r>
          </a:p>
        </p:txBody>
      </p:sp>
      <p:sp>
        <p:nvSpPr>
          <p:cNvPr id="3" name="Content Placeholder 2">
            <a:extLst>
              <a:ext uri="{FF2B5EF4-FFF2-40B4-BE49-F238E27FC236}">
                <a16:creationId xmlns:a16="http://schemas.microsoft.com/office/drawing/2014/main" id="{701F97F1-3AE2-44C2-99B7-5EFA92428E7F}"/>
              </a:ext>
            </a:extLst>
          </p:cNvPr>
          <p:cNvSpPr>
            <a:spLocks noGrp="1"/>
          </p:cNvSpPr>
          <p:nvPr>
            <p:ph idx="1"/>
          </p:nvPr>
        </p:nvSpPr>
        <p:spPr>
          <a:xfrm>
            <a:off x="6558115" y="78658"/>
            <a:ext cx="5633885" cy="6430297"/>
          </a:xfrm>
        </p:spPr>
        <p:txBody>
          <a:bodyPr>
            <a:noAutofit/>
          </a:bodyPr>
          <a:lstStyle/>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 A very simple event demonstration.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 Declare a delegate for an event.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delegate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MyEventHandler</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8000"/>
                </a:solidFill>
                <a:highlight>
                  <a:srgbClr val="FFFFFF"/>
                </a:highlight>
                <a:latin typeface="Consolas" panose="020B0609020204030204" pitchFamily="49" charset="0"/>
              </a:rPr>
              <a:t>// Declare an event class.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event</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MyEventHandler</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SomeEvent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is called to fire the event.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OnSomeEvent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SomeEvent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null</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SomeEvent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EventDemo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An event handler.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handler()</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"Event occurred"</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evt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handler() to the event list.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nb-NO" sz="1200" dirty="0">
                <a:solidFill>
                  <a:srgbClr val="000000"/>
                </a:solidFill>
                <a:highlight>
                  <a:srgbClr val="FFFFFF"/>
                </a:highlight>
                <a:latin typeface="Consolas" panose="020B0609020204030204" pitchFamily="49" charset="0"/>
              </a:rPr>
              <a:t>        evt.SomeEvent += </a:t>
            </a:r>
            <a:r>
              <a:rPr lang="nb-NO" sz="1200" dirty="0">
                <a:solidFill>
                  <a:srgbClr val="0000FF"/>
                </a:solidFill>
                <a:highlight>
                  <a:srgbClr val="FFFFFF"/>
                </a:highlight>
                <a:latin typeface="Consolas" panose="020B0609020204030204" pitchFamily="49" charset="0"/>
              </a:rPr>
              <a:t>new</a:t>
            </a:r>
            <a:r>
              <a:rPr lang="nb-NO" sz="1200" dirty="0">
                <a:solidFill>
                  <a:srgbClr val="000000"/>
                </a:solidFill>
                <a:highlight>
                  <a:srgbClr val="FFFFFF"/>
                </a:highlight>
                <a:latin typeface="Consolas" panose="020B0609020204030204" pitchFamily="49" charset="0"/>
              </a:rPr>
              <a:t> </a:t>
            </a:r>
            <a:r>
              <a:rPr lang="nb-NO" sz="1200" dirty="0">
                <a:solidFill>
                  <a:srgbClr val="2B91AF"/>
                </a:solidFill>
                <a:highlight>
                  <a:srgbClr val="FFFFFF"/>
                </a:highlight>
                <a:latin typeface="Consolas" panose="020B0609020204030204" pitchFamily="49" charset="0"/>
              </a:rPr>
              <a:t>MyEventHandler</a:t>
            </a:r>
            <a:r>
              <a:rPr lang="nb-NO" sz="1200" dirty="0">
                <a:solidFill>
                  <a:srgbClr val="000000"/>
                </a:solidFill>
                <a:highlight>
                  <a:srgbClr val="FFFFFF"/>
                </a:highlight>
                <a:latin typeface="Consolas" panose="020B0609020204030204" pitchFamily="49" charset="0"/>
              </a:rPr>
              <a:t>(handler);</a:t>
            </a:r>
          </a:p>
          <a:p>
            <a:pPr marL="0" indent="0">
              <a:lnSpc>
                <a:spcPct val="100000"/>
              </a:lnSpc>
              <a:spcBef>
                <a:spcPts val="0"/>
              </a:spcBef>
              <a:buNone/>
            </a:pPr>
            <a:r>
              <a:rPr lang="en-IN" sz="1200" dirty="0">
                <a:solidFill>
                  <a:srgbClr val="008000"/>
                </a:solidFill>
                <a:highlight>
                  <a:srgbClr val="FFFFFF"/>
                </a:highlight>
                <a:latin typeface="Consolas" panose="020B0609020204030204" pitchFamily="49" charset="0"/>
              </a:rPr>
              <a:t>            // Fire the event.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evt.OnSomeEvent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p>
        </p:txBody>
      </p:sp>
      <p:sp>
        <p:nvSpPr>
          <p:cNvPr id="4" name="TextBox 3">
            <a:extLst>
              <a:ext uri="{FF2B5EF4-FFF2-40B4-BE49-F238E27FC236}">
                <a16:creationId xmlns:a16="http://schemas.microsoft.com/office/drawing/2014/main" id="{3FC5697C-4659-4D67-8E6E-16E9AF0B3DDD}"/>
              </a:ext>
            </a:extLst>
          </p:cNvPr>
          <p:cNvSpPr txBox="1"/>
          <p:nvPr/>
        </p:nvSpPr>
        <p:spPr>
          <a:xfrm>
            <a:off x="235974" y="755752"/>
            <a:ext cx="6194323" cy="6463308"/>
          </a:xfrm>
          <a:prstGeom prst="rect">
            <a:avLst/>
          </a:prstGeom>
          <a:noFill/>
        </p:spPr>
        <p:txBody>
          <a:bodyPr wrap="square" rtlCol="0">
            <a:spAutoFit/>
          </a:bodyPr>
          <a:lstStyle/>
          <a:p>
            <a:r>
              <a:rPr lang="en-IN" dirty="0"/>
              <a:t>In the given example we have declare variable </a:t>
            </a:r>
            <a:r>
              <a:rPr lang="en-IN" sz="1200" dirty="0" err="1">
                <a:solidFill>
                  <a:srgbClr val="000000"/>
                </a:solidFill>
                <a:highlight>
                  <a:srgbClr val="FFFFFF"/>
                </a:highlight>
                <a:latin typeface="Consolas" panose="020B0609020204030204" pitchFamily="49" charset="0"/>
              </a:rPr>
              <a:t>SomeEvent</a:t>
            </a:r>
            <a:r>
              <a:rPr lang="en-IN" sz="1200" dirty="0">
                <a:solidFill>
                  <a:srgbClr val="000000"/>
                </a:solidFill>
                <a:highlight>
                  <a:srgbClr val="FFFFFF"/>
                </a:highlight>
                <a:latin typeface="Consolas" panose="020B0609020204030204" pitchFamily="49" charset="0"/>
              </a:rPr>
              <a:t> which is of a type </a:t>
            </a:r>
            <a:r>
              <a:rPr lang="en-IN" sz="1200" dirty="0" err="1">
                <a:solidFill>
                  <a:srgbClr val="000000"/>
                </a:solidFill>
                <a:highlight>
                  <a:srgbClr val="FFFFFF"/>
                </a:highlight>
                <a:latin typeface="Consolas" panose="020B0609020204030204" pitchFamily="49" charset="0"/>
              </a:rPr>
              <a:t>deligate</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MyEventHandler</a:t>
            </a:r>
            <a:r>
              <a:rPr lang="en-IN" sz="1200" dirty="0">
                <a:solidFill>
                  <a:srgbClr val="2B91AF"/>
                </a:solidFill>
                <a:highlight>
                  <a:srgbClr val="FFFFFF"/>
                </a:highlight>
                <a:latin typeface="Consolas" panose="020B0609020204030204" pitchFamily="49" charset="0"/>
              </a:rPr>
              <a:t> </a:t>
            </a:r>
            <a:r>
              <a:rPr lang="en-IN" sz="1200" dirty="0">
                <a:highlight>
                  <a:srgbClr val="FFFFFF"/>
                </a:highlight>
                <a:latin typeface="Consolas" panose="020B0609020204030204" pitchFamily="49" charset="0"/>
              </a:rPr>
              <a:t>in a class</a:t>
            </a:r>
            <a:r>
              <a:rPr lang="en-IN" sz="1200" dirty="0">
                <a:solidFill>
                  <a:srgbClr val="2B91AF"/>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a:t>
            </a:r>
            <a:r>
              <a:rPr lang="en-IN" sz="1200" dirty="0">
                <a:solidFill>
                  <a:srgbClr val="2B91AF"/>
                </a:solidFill>
                <a:highlight>
                  <a:srgbClr val="FFFFFF"/>
                </a:highlight>
                <a:latin typeface="Consolas" panose="020B0609020204030204" pitchFamily="49" charset="0"/>
              </a:rPr>
              <a:t>.</a:t>
            </a:r>
          </a:p>
          <a:p>
            <a:endParaRPr lang="en-IN" sz="1200" dirty="0">
              <a:solidFill>
                <a:srgbClr val="2B91AF"/>
              </a:solidFill>
              <a:highlight>
                <a:srgbClr val="FFFFFF"/>
              </a:highlight>
              <a:latin typeface="Consolas" panose="020B0609020204030204" pitchFamily="49" charset="0"/>
            </a:endParaRPr>
          </a:p>
          <a:p>
            <a:r>
              <a:rPr lang="en-IN" sz="1200" dirty="0">
                <a:highlight>
                  <a:srgbClr val="FFFFFF"/>
                </a:highlight>
                <a:latin typeface="Consolas" panose="020B0609020204030204" pitchFamily="49" charset="0"/>
              </a:rPr>
              <a:t>Here </a:t>
            </a:r>
            <a:r>
              <a:rPr lang="en-IN" sz="1200" dirty="0" err="1">
                <a:solidFill>
                  <a:srgbClr val="2B91AF"/>
                </a:solidFill>
                <a:highlight>
                  <a:srgbClr val="FFFFFF"/>
                </a:highlight>
                <a:latin typeface="Consolas" panose="020B0609020204030204" pitchFamily="49" charset="0"/>
              </a:rPr>
              <a:t>MyEvent</a:t>
            </a:r>
            <a:r>
              <a:rPr lang="en-IN" sz="1200" dirty="0">
                <a:solidFill>
                  <a:srgbClr val="2B91AF"/>
                </a:solidFill>
                <a:highlight>
                  <a:srgbClr val="FFFFFF"/>
                </a:highlight>
                <a:latin typeface="Consolas" panose="020B0609020204030204" pitchFamily="49" charset="0"/>
              </a:rPr>
              <a:t> </a:t>
            </a:r>
            <a:r>
              <a:rPr lang="en-IN" sz="1200" dirty="0">
                <a:highlight>
                  <a:srgbClr val="FFFFFF"/>
                </a:highlight>
                <a:latin typeface="Consolas" panose="020B0609020204030204" pitchFamily="49" charset="0"/>
              </a:rPr>
              <a:t>class is publisher class who’s job is to announce[</a:t>
            </a:r>
            <a:r>
              <a:rPr lang="en-IN" sz="1200" dirty="0" err="1">
                <a:highlight>
                  <a:srgbClr val="FFFFFF"/>
                </a:highlight>
                <a:latin typeface="Consolas" panose="020B0609020204030204" pitchFamily="49" charset="0"/>
              </a:rPr>
              <a:t>ie</a:t>
            </a:r>
            <a:r>
              <a:rPr lang="en-IN" sz="1200" dirty="0">
                <a:highlight>
                  <a:srgbClr val="FFFFFF"/>
                </a:highlight>
                <a:latin typeface="Consolas" panose="020B0609020204030204" pitchFamily="49" charset="0"/>
              </a:rPr>
              <a:t> fire event]. This announcement will be received by all user who have subscribed to the service. In our example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EventDemo</a:t>
            </a:r>
            <a:endParaRPr lang="en-IN" sz="1200" dirty="0">
              <a:solidFill>
                <a:srgbClr val="000000"/>
              </a:solidFill>
              <a:highlight>
                <a:srgbClr val="FFFFFF"/>
              </a:highlight>
              <a:latin typeface="Consolas" panose="020B0609020204030204" pitchFamily="49" charset="0"/>
            </a:endParaRPr>
          </a:p>
          <a:p>
            <a:r>
              <a:rPr lang="en-IN" sz="1200" dirty="0">
                <a:highlight>
                  <a:srgbClr val="FFFFFF"/>
                </a:highlight>
                <a:latin typeface="Consolas" panose="020B0609020204030204" pitchFamily="49" charset="0"/>
              </a:rPr>
              <a:t>is subscriber  </a:t>
            </a:r>
          </a:p>
          <a:p>
            <a:r>
              <a:rPr lang="nb-NO" sz="1200" dirty="0">
                <a:solidFill>
                  <a:srgbClr val="000000"/>
                </a:solidFill>
                <a:highlight>
                  <a:srgbClr val="FFFFFF"/>
                </a:highlight>
                <a:latin typeface="Consolas" panose="020B0609020204030204" pitchFamily="49" charset="0"/>
              </a:rPr>
              <a:t> evt.SomeEvent += </a:t>
            </a:r>
            <a:r>
              <a:rPr lang="nb-NO" sz="1200" dirty="0">
                <a:solidFill>
                  <a:srgbClr val="0000FF"/>
                </a:solidFill>
                <a:highlight>
                  <a:srgbClr val="FFFFFF"/>
                </a:highlight>
                <a:latin typeface="Consolas" panose="020B0609020204030204" pitchFamily="49" charset="0"/>
              </a:rPr>
              <a:t>new</a:t>
            </a:r>
            <a:r>
              <a:rPr lang="nb-NO" sz="1200" dirty="0">
                <a:solidFill>
                  <a:srgbClr val="000000"/>
                </a:solidFill>
                <a:highlight>
                  <a:srgbClr val="FFFFFF"/>
                </a:highlight>
                <a:latin typeface="Consolas" panose="020B0609020204030204" pitchFamily="49" charset="0"/>
              </a:rPr>
              <a:t> </a:t>
            </a:r>
            <a:r>
              <a:rPr lang="nb-NO" sz="1200" dirty="0">
                <a:solidFill>
                  <a:srgbClr val="2B91AF"/>
                </a:solidFill>
                <a:highlight>
                  <a:srgbClr val="FFFFFF"/>
                </a:highlight>
                <a:latin typeface="Consolas" panose="020B0609020204030204" pitchFamily="49" charset="0"/>
              </a:rPr>
              <a:t>MyEventHandler</a:t>
            </a:r>
            <a:r>
              <a:rPr lang="nb-NO" sz="1200" dirty="0">
                <a:solidFill>
                  <a:srgbClr val="000000"/>
                </a:solidFill>
                <a:highlight>
                  <a:srgbClr val="FFFFFF"/>
                </a:highlight>
                <a:latin typeface="Consolas" panose="020B0609020204030204" pitchFamily="49" charset="0"/>
              </a:rPr>
              <a:t>(handler</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This how we are subscribing. Here name of service is nothing but static method handler().</a:t>
            </a:r>
          </a:p>
          <a:p>
            <a:endParaRPr lang="en-IN" sz="1200" dirty="0">
              <a:solidFill>
                <a:srgbClr val="000000"/>
              </a:solidFill>
              <a:highlight>
                <a:srgbClr val="FFFFFF"/>
              </a:highlight>
              <a:latin typeface="Consolas" panose="020B0609020204030204" pitchFamily="49" charset="0"/>
            </a:endParaRP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For </a:t>
            </a:r>
            <a:r>
              <a:rPr lang="en-IN" sz="1200" dirty="0" err="1">
                <a:solidFill>
                  <a:srgbClr val="000000"/>
                </a:solidFill>
                <a:highlight>
                  <a:srgbClr val="FFFFFF"/>
                </a:highlight>
                <a:latin typeface="Consolas" panose="020B0609020204030204" pitchFamily="49" charset="0"/>
              </a:rPr>
              <a:t>eg.Vodaphone</a:t>
            </a:r>
            <a:r>
              <a:rPr lang="en-IN" sz="1200" dirty="0">
                <a:solidFill>
                  <a:srgbClr val="000000"/>
                </a:solidFill>
                <a:highlight>
                  <a:srgbClr val="FFFFFF"/>
                </a:highlight>
                <a:latin typeface="Consolas" panose="020B0609020204030204" pitchFamily="49" charset="0"/>
              </a:rPr>
              <a:t> may announce some scheme for all user who have the plan ABC. The announcement will be issued to all subscriber of the plan ABC.</a:t>
            </a:r>
          </a:p>
          <a:p>
            <a:r>
              <a:rPr lang="en-IN" sz="1200" dirty="0">
                <a:solidFill>
                  <a:srgbClr val="000000"/>
                </a:solidFill>
                <a:highlight>
                  <a:srgbClr val="FFFFFF"/>
                </a:highlight>
                <a:latin typeface="Consolas" panose="020B0609020204030204" pitchFamily="49" charset="0"/>
              </a:rPr>
              <a:t>Here it has team who’s job is to just announce. Whom it will be received they are not aware of. The team says my job is to announce.</a:t>
            </a:r>
          </a:p>
          <a:p>
            <a:r>
              <a:rPr lang="en-IN" sz="1200" dirty="0">
                <a:solidFill>
                  <a:srgbClr val="000000"/>
                </a:solidFill>
                <a:highlight>
                  <a:srgbClr val="FFFFFF"/>
                </a:highlight>
                <a:latin typeface="Consolas" panose="020B0609020204030204" pitchFamily="49" charset="0"/>
              </a:rPr>
              <a:t>Now All Vodaphone user with plan ABC will automatically get the message of scheme. This is because all theses user have subscribe to that service.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So here following code says if </a:t>
            </a:r>
            <a:r>
              <a:rPr lang="en-IN" sz="1200" dirty="0" err="1">
                <a:solidFill>
                  <a:srgbClr val="000000"/>
                </a:solidFill>
                <a:highlight>
                  <a:srgbClr val="FFFFFF"/>
                </a:highlight>
                <a:latin typeface="Consolas" panose="020B0609020204030204" pitchFamily="49" charset="0"/>
              </a:rPr>
              <a:t>SomeEvent</a:t>
            </a:r>
            <a:r>
              <a:rPr lang="en-IN" sz="1200" dirty="0">
                <a:solidFill>
                  <a:srgbClr val="000000"/>
                </a:solidFill>
                <a:highlight>
                  <a:srgbClr val="FFFFFF"/>
                </a:highlight>
                <a:latin typeface="Consolas" panose="020B0609020204030204" pitchFamily="49" charset="0"/>
              </a:rPr>
              <a:t> is pointing to method then call it.</a:t>
            </a:r>
            <a:r>
              <a:rPr lang="en-IN" sz="1200" dirty="0">
                <a:solidFill>
                  <a:srgbClr val="0000FF"/>
                </a:solidFill>
                <a:highlight>
                  <a:srgbClr val="FFFFFF"/>
                </a:highlight>
                <a:latin typeface="Consolas" panose="020B0609020204030204" pitchFamily="49" charset="0"/>
              </a:rPr>
              <a:t> if</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SomeEvent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null</a:t>
            </a:r>
            <a:r>
              <a:rPr lang="en-IN" sz="1200" dirty="0">
                <a:solidFill>
                  <a:srgbClr val="000000"/>
                </a:solidFill>
                <a:highlight>
                  <a:srgbClr val="FFFFFF"/>
                </a:highlight>
                <a:latin typeface="Consolas" panose="020B0609020204030204" pitchFamily="49" charset="0"/>
              </a:rPr>
              <a:t>) this line ensure that at least  one person has subscribed to method(service) other wise it should not call it. </a:t>
            </a:r>
            <a:r>
              <a:rPr lang="en-IN" sz="1200" dirty="0" err="1">
                <a:solidFill>
                  <a:srgbClr val="000000"/>
                </a:solidFill>
                <a:highlight>
                  <a:srgbClr val="FFFFFF"/>
                </a:highlight>
                <a:latin typeface="Consolas" panose="020B0609020204030204" pitchFamily="49" charset="0"/>
              </a:rPr>
              <a:t>Ie</a:t>
            </a:r>
            <a:r>
              <a:rPr lang="en-IN" sz="1200" dirty="0">
                <a:solidFill>
                  <a:srgbClr val="000000"/>
                </a:solidFill>
                <a:highlight>
                  <a:srgbClr val="FFFFFF"/>
                </a:highlight>
                <a:latin typeface="Consolas" panose="020B0609020204030204" pitchFamily="49" charset="0"/>
              </a:rPr>
              <a:t> if no one has subscribe to (method)service then how can it call that method.</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OnSomeEvent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SomeEvent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null</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SomeEvent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endParaRPr lang="en-IN" sz="1200" dirty="0"/>
          </a:p>
        </p:txBody>
      </p:sp>
    </p:spTree>
    <p:extLst>
      <p:ext uri="{BB962C8B-B14F-4D97-AF65-F5344CB8AC3E}">
        <p14:creationId xmlns:p14="http://schemas.microsoft.com/office/powerpoint/2010/main" val="119094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96C56-B12A-4A19-BB41-E168645E610F}"/>
              </a:ext>
            </a:extLst>
          </p:cNvPr>
          <p:cNvSpPr>
            <a:spLocks noGrp="1"/>
          </p:cNvSpPr>
          <p:nvPr>
            <p:ph idx="1"/>
          </p:nvPr>
        </p:nvSpPr>
        <p:spPr>
          <a:xfrm>
            <a:off x="6941574" y="176981"/>
            <a:ext cx="5181600" cy="5999982"/>
          </a:xfrm>
        </p:spPr>
        <p:txBody>
          <a:bodyPr>
            <a:normAutofit fontScale="47500" lnSpcReduction="20000"/>
          </a:bodyPr>
          <a:lstStyle/>
          <a:p>
            <a:pPr marL="0" indent="0">
              <a:lnSpc>
                <a:spcPct val="100000"/>
              </a:lnSpc>
              <a:spcBef>
                <a:spcPts val="0"/>
              </a:spcBef>
              <a:buNone/>
            </a:pPr>
            <a:r>
              <a:rPr lang="en-US" sz="2800" dirty="0">
                <a:solidFill>
                  <a:srgbClr val="008000"/>
                </a:solidFill>
                <a:highlight>
                  <a:srgbClr val="FFFFFF"/>
                </a:highlight>
                <a:latin typeface="Consolas" panose="020B0609020204030204" pitchFamily="49" charset="0"/>
              </a:rPr>
              <a:t>// A very simple event demonstration. </a:t>
            </a:r>
            <a:endParaRPr lang="en-US"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FF"/>
                </a:solidFill>
                <a:highlight>
                  <a:srgbClr val="FFFFFF"/>
                </a:highlight>
                <a:latin typeface="Consolas" panose="020B0609020204030204" pitchFamily="49" charset="0"/>
              </a:rPr>
              <a:t>using</a:t>
            </a:r>
            <a:r>
              <a:rPr lang="en-IN" sz="28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US" sz="2800" dirty="0">
                <a:solidFill>
                  <a:srgbClr val="008000"/>
                </a:solidFill>
                <a:highlight>
                  <a:srgbClr val="FFFFFF"/>
                </a:highlight>
                <a:latin typeface="Consolas" panose="020B0609020204030204" pitchFamily="49" charset="0"/>
              </a:rPr>
              <a:t>// Declare a delegate for an event.  </a:t>
            </a:r>
            <a:endParaRPr lang="en-US"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FF"/>
                </a:solidFill>
                <a:highlight>
                  <a:srgbClr val="FFFFFF"/>
                </a:highlight>
                <a:latin typeface="Consolas" panose="020B0609020204030204" pitchFamily="49" charset="0"/>
              </a:rPr>
              <a:t>delegate</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void</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MyEventHandler</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8000"/>
                </a:solidFill>
                <a:highlight>
                  <a:srgbClr val="FFFFFF"/>
                </a:highlight>
                <a:latin typeface="Consolas" panose="020B0609020204030204" pitchFamily="49" charset="0"/>
              </a:rPr>
              <a:t>// Declare an event class. </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FF"/>
                </a:solidFill>
                <a:highlight>
                  <a:srgbClr val="FFFFFF"/>
                </a:highlight>
                <a:latin typeface="Consolas" panose="020B0609020204030204" pitchFamily="49" charset="0"/>
              </a:rPr>
              <a:t>class</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public</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event</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MyEventHandler</a:t>
            </a: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SomeEvent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2800" dirty="0">
                <a:solidFill>
                  <a:srgbClr val="000000"/>
                </a:solidFill>
                <a:highlight>
                  <a:srgbClr val="FFFFFF"/>
                </a:highlight>
                <a:latin typeface="Consolas" panose="020B0609020204030204" pitchFamily="49" charset="0"/>
              </a:rPr>
              <a:t>    </a:t>
            </a:r>
            <a:r>
              <a:rPr lang="en-US" sz="2800" dirty="0">
                <a:solidFill>
                  <a:srgbClr val="008000"/>
                </a:solidFill>
                <a:highlight>
                  <a:srgbClr val="FFFFFF"/>
                </a:highlight>
                <a:latin typeface="Consolas" panose="020B0609020204030204" pitchFamily="49" charset="0"/>
              </a:rPr>
              <a:t>// This is called to fire the event. </a:t>
            </a:r>
            <a:endParaRPr lang="en-US"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public</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void</a:t>
            </a: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OnSomeEvent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if</a:t>
            </a: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SomeEvent</a:t>
            </a:r>
            <a:r>
              <a:rPr lang="en-IN" sz="2800" dirty="0">
                <a:solidFill>
                  <a:srgbClr val="000000"/>
                </a:solidFill>
                <a:highlight>
                  <a:srgbClr val="FFFFFF"/>
                </a:highlight>
                <a:latin typeface="Consolas" panose="020B0609020204030204" pitchFamily="49" charset="0"/>
              </a:rPr>
              <a:t> != </a:t>
            </a:r>
            <a:r>
              <a:rPr lang="en-IN" sz="2800" dirty="0">
                <a:solidFill>
                  <a:srgbClr val="0000FF"/>
                </a:solidFill>
                <a:highlight>
                  <a:srgbClr val="FFFFFF"/>
                </a:highlight>
                <a:latin typeface="Consolas" panose="020B0609020204030204" pitchFamily="49" charset="0"/>
              </a:rPr>
              <a:t>null</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SomeEvent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FF"/>
                </a:solidFill>
                <a:highlight>
                  <a:srgbClr val="FFFFFF"/>
                </a:highlight>
                <a:latin typeface="Consolas" panose="020B0609020204030204" pitchFamily="49" charset="0"/>
              </a:rPr>
              <a:t>class</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EventDemo</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8000"/>
                </a:solidFill>
                <a:highlight>
                  <a:srgbClr val="FFFFFF"/>
                </a:highlight>
                <a:latin typeface="Consolas" panose="020B0609020204030204" pitchFamily="49" charset="0"/>
              </a:rPr>
              <a:t>// An event handler. </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static</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void</a:t>
            </a:r>
            <a:r>
              <a:rPr lang="en-IN" sz="2800" dirty="0">
                <a:solidFill>
                  <a:srgbClr val="000000"/>
                </a:solidFill>
                <a:highlight>
                  <a:srgbClr val="FFFFFF"/>
                </a:highlight>
                <a:latin typeface="Consolas" panose="020B0609020204030204" pitchFamily="49" charset="0"/>
              </a:rPr>
              <a:t> handler()</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Console</a:t>
            </a:r>
            <a:r>
              <a:rPr lang="en-IN" sz="2800" dirty="0" err="1">
                <a:solidFill>
                  <a:srgbClr val="000000"/>
                </a:solidFill>
                <a:highlight>
                  <a:srgbClr val="FFFFFF"/>
                </a:highlight>
                <a:latin typeface="Consolas" panose="020B0609020204030204" pitchFamily="49" charset="0"/>
              </a:rPr>
              <a:t>.WriteLine</a:t>
            </a:r>
            <a:r>
              <a:rPr lang="en-IN" sz="2800" dirty="0">
                <a:solidFill>
                  <a:srgbClr val="000000"/>
                </a:solidFill>
                <a:highlight>
                  <a:srgbClr val="FFFFFF"/>
                </a:highlight>
                <a:latin typeface="Consolas" panose="020B0609020204030204" pitchFamily="49" charset="0"/>
              </a:rPr>
              <a:t>(</a:t>
            </a:r>
            <a:r>
              <a:rPr lang="en-IN" sz="2800" dirty="0">
                <a:solidFill>
                  <a:srgbClr val="A31515"/>
                </a:solidFill>
                <a:highlight>
                  <a:srgbClr val="FFFFFF"/>
                </a:highlight>
                <a:latin typeface="Consolas" panose="020B0609020204030204" pitchFamily="49" charset="0"/>
              </a:rPr>
              <a:t>"Event occurred"</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public</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static</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void</a:t>
            </a:r>
            <a:r>
              <a:rPr lang="en-IN" sz="28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a:t>
            </a: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evt</a:t>
            </a:r>
            <a:r>
              <a:rPr lang="en-IN" sz="2800" dirty="0">
                <a:solidFill>
                  <a:srgbClr val="000000"/>
                </a:solidFill>
                <a:highlight>
                  <a:srgbClr val="FFFFFF"/>
                </a:highlight>
                <a:latin typeface="Consolas" panose="020B0609020204030204" pitchFamily="49" charset="0"/>
              </a:rPr>
              <a:t> = </a:t>
            </a:r>
            <a:r>
              <a:rPr lang="en-IN" sz="2800" dirty="0">
                <a:solidFill>
                  <a:srgbClr val="0000FF"/>
                </a:solidFill>
                <a:highlight>
                  <a:srgbClr val="FFFFFF"/>
                </a:highlight>
                <a:latin typeface="Consolas" panose="020B0609020204030204" pitchFamily="49" charset="0"/>
              </a:rPr>
              <a:t>new</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2800" dirty="0">
                <a:solidFill>
                  <a:srgbClr val="000000"/>
                </a:solidFill>
                <a:highlight>
                  <a:srgbClr val="FFFFFF"/>
                </a:highlight>
                <a:latin typeface="Consolas" panose="020B0609020204030204" pitchFamily="49" charset="0"/>
              </a:rPr>
              <a:t>        </a:t>
            </a:r>
            <a:r>
              <a:rPr lang="en-US" sz="2800" dirty="0">
                <a:solidFill>
                  <a:srgbClr val="008000"/>
                </a:solidFill>
                <a:highlight>
                  <a:srgbClr val="FFFFFF"/>
                </a:highlight>
                <a:latin typeface="Consolas" panose="020B0609020204030204" pitchFamily="49" charset="0"/>
              </a:rPr>
              <a:t>// Add handler() to the event list. </a:t>
            </a:r>
            <a:endParaRPr lang="en-US"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nb-NO" sz="2800" dirty="0">
                <a:solidFill>
                  <a:srgbClr val="000000"/>
                </a:solidFill>
                <a:highlight>
                  <a:srgbClr val="FFFFFF"/>
                </a:highlight>
                <a:latin typeface="Consolas" panose="020B0609020204030204" pitchFamily="49" charset="0"/>
              </a:rPr>
              <a:t>        evt.SomeEvent += </a:t>
            </a:r>
            <a:r>
              <a:rPr lang="nb-NO" sz="2800" dirty="0">
                <a:solidFill>
                  <a:srgbClr val="0000FF"/>
                </a:solidFill>
                <a:highlight>
                  <a:srgbClr val="FFFFFF"/>
                </a:highlight>
                <a:latin typeface="Consolas" panose="020B0609020204030204" pitchFamily="49" charset="0"/>
              </a:rPr>
              <a:t>new</a:t>
            </a:r>
            <a:r>
              <a:rPr lang="nb-NO" sz="2800" dirty="0">
                <a:solidFill>
                  <a:srgbClr val="000000"/>
                </a:solidFill>
                <a:highlight>
                  <a:srgbClr val="FFFFFF"/>
                </a:highlight>
                <a:latin typeface="Consolas" panose="020B0609020204030204" pitchFamily="49" charset="0"/>
              </a:rPr>
              <a:t> </a:t>
            </a:r>
            <a:r>
              <a:rPr lang="nb-NO" sz="2800" dirty="0">
                <a:solidFill>
                  <a:srgbClr val="2B91AF"/>
                </a:solidFill>
                <a:highlight>
                  <a:srgbClr val="FFFFFF"/>
                </a:highlight>
                <a:latin typeface="Consolas" panose="020B0609020204030204" pitchFamily="49" charset="0"/>
              </a:rPr>
              <a:t>MyEventHandler</a:t>
            </a:r>
            <a:r>
              <a:rPr lang="nb-NO" sz="2800" dirty="0">
                <a:solidFill>
                  <a:srgbClr val="000000"/>
                </a:solidFill>
                <a:highlight>
                  <a:srgbClr val="FFFFFF"/>
                </a:highlight>
                <a:latin typeface="Consolas" panose="020B0609020204030204" pitchFamily="49" charset="0"/>
              </a:rPr>
              <a:t>(handler);</a:t>
            </a:r>
          </a:p>
          <a:p>
            <a:pPr marL="0" indent="0">
              <a:lnSpc>
                <a:spcPct val="100000"/>
              </a:lnSpc>
              <a:spcBef>
                <a:spcPts val="0"/>
              </a:spcBef>
              <a:buNone/>
            </a:pPr>
            <a:r>
              <a:rPr lang="en-IN" sz="2800" dirty="0">
                <a:solidFill>
                  <a:srgbClr val="008000"/>
                </a:solidFill>
                <a:highlight>
                  <a:srgbClr val="FFFFFF"/>
                </a:highlight>
                <a:latin typeface="Consolas" panose="020B0609020204030204" pitchFamily="49" charset="0"/>
              </a:rPr>
              <a:t>            // Fire the event. </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evt.OnSomeEvent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nb-NO" sz="2800" dirty="0">
                <a:solidFill>
                  <a:srgbClr val="000000"/>
                </a:solidFill>
                <a:highlight>
                  <a:srgbClr val="FFFFFF"/>
                </a:highlight>
                <a:latin typeface="Consolas" panose="020B0609020204030204" pitchFamily="49" charset="0"/>
              </a:rPr>
              <a:t>//evt.SomeEvent   </a:t>
            </a:r>
            <a:r>
              <a:rPr lang="nb-NO" sz="2800" b="1" dirty="0">
                <a:solidFill>
                  <a:srgbClr val="000000"/>
                </a:solidFill>
                <a:highlight>
                  <a:srgbClr val="FFFFFF"/>
                </a:highlight>
                <a:latin typeface="Consolas" panose="020B0609020204030204" pitchFamily="49" charset="0"/>
              </a:rPr>
              <a:t>this line will give error</a:t>
            </a:r>
            <a:endParaRPr lang="en-IN" sz="2800" b="1"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2800" dirty="0"/>
          </a:p>
          <a:p>
            <a:endParaRPr lang="en-IN" dirty="0"/>
          </a:p>
        </p:txBody>
      </p:sp>
      <p:sp>
        <p:nvSpPr>
          <p:cNvPr id="4" name="TextBox 3">
            <a:extLst>
              <a:ext uri="{FF2B5EF4-FFF2-40B4-BE49-F238E27FC236}">
                <a16:creationId xmlns:a16="http://schemas.microsoft.com/office/drawing/2014/main" id="{2677C05B-D44A-4D95-A0F9-E692691D27FE}"/>
              </a:ext>
            </a:extLst>
          </p:cNvPr>
          <p:cNvSpPr txBox="1"/>
          <p:nvPr/>
        </p:nvSpPr>
        <p:spPr>
          <a:xfrm>
            <a:off x="245807" y="530942"/>
            <a:ext cx="6223820" cy="5447645"/>
          </a:xfrm>
          <a:prstGeom prst="rect">
            <a:avLst/>
          </a:prstGeom>
          <a:noFill/>
        </p:spPr>
        <p:txBody>
          <a:bodyPr wrap="square" rtlCol="0">
            <a:spAutoFit/>
          </a:bodyPr>
          <a:lstStyle/>
          <a:p>
            <a:r>
              <a:rPr lang="en-IN" dirty="0"/>
              <a:t>In the above example we have added key word </a:t>
            </a:r>
            <a:r>
              <a:rPr lang="en-IN" b="1" dirty="0"/>
              <a:t>event, </a:t>
            </a:r>
            <a:r>
              <a:rPr lang="en-IN" dirty="0"/>
              <a:t>you may argue this code is working absolutely correct even if I do not use event key word. Understand event is a class internally, and you have wrapped your </a:t>
            </a:r>
            <a:r>
              <a:rPr lang="en-IN" dirty="0" err="1"/>
              <a:t>deligate</a:t>
            </a:r>
            <a:r>
              <a:rPr lang="en-IN" dirty="0"/>
              <a:t> with one more layer of encapsulation. With this it ensure that this method invocation is done in the publisher class only </a:t>
            </a:r>
            <a:r>
              <a:rPr lang="en-IN" dirty="0" err="1"/>
              <a:t>ie</a:t>
            </a:r>
            <a:r>
              <a:rPr lang="en-IN" dirty="0"/>
              <a:t>. It will not allow you to call method from other class.</a:t>
            </a:r>
          </a:p>
          <a:p>
            <a:r>
              <a:rPr lang="en-IN" dirty="0"/>
              <a:t>If you write following line in </a:t>
            </a:r>
            <a:r>
              <a:rPr lang="en-IN" sz="1800" dirty="0" err="1">
                <a:solidFill>
                  <a:srgbClr val="2B91AF"/>
                </a:solidFill>
                <a:highlight>
                  <a:srgbClr val="FFFFFF"/>
                </a:highlight>
                <a:latin typeface="Consolas" panose="020B0609020204030204" pitchFamily="49" charset="0"/>
              </a:rPr>
              <a:t>EventDemo</a:t>
            </a:r>
            <a:r>
              <a:rPr lang="en-IN" sz="1800" dirty="0">
                <a:solidFill>
                  <a:srgbClr val="2B91AF"/>
                </a:solidFill>
                <a:highlight>
                  <a:srgbClr val="FFFFFF"/>
                </a:highlight>
                <a:latin typeface="Consolas" panose="020B0609020204030204" pitchFamily="49" charset="0"/>
              </a:rPr>
              <a:t> </a:t>
            </a:r>
            <a:r>
              <a:rPr lang="en-IN" sz="1800" dirty="0">
                <a:highlight>
                  <a:srgbClr val="FFFFFF"/>
                </a:highlight>
                <a:latin typeface="Consolas" panose="020B0609020204030204" pitchFamily="49" charset="0"/>
              </a:rPr>
              <a:t>class it will give error.</a:t>
            </a:r>
          </a:p>
          <a:p>
            <a:r>
              <a:rPr lang="nb-NO" sz="1800" b="1" dirty="0">
                <a:solidFill>
                  <a:srgbClr val="FF0000"/>
                </a:solidFill>
                <a:highlight>
                  <a:srgbClr val="FFFFFF"/>
                </a:highlight>
                <a:latin typeface="Consolas" panose="020B0609020204030204" pitchFamily="49" charset="0"/>
              </a:rPr>
              <a:t>evt.SomeEvent</a:t>
            </a:r>
            <a:r>
              <a:rPr lang="en-IN" sz="1800" b="1" dirty="0">
                <a:solidFill>
                  <a:srgbClr val="FF0000"/>
                </a:solidFill>
                <a:highlight>
                  <a:srgbClr val="FFFFFF"/>
                </a:highlight>
                <a:latin typeface="Consolas" panose="020B0609020204030204" pitchFamily="49" charset="0"/>
              </a:rPr>
              <a:t>();</a:t>
            </a:r>
          </a:p>
          <a:p>
            <a:endParaRPr lang="en-IN" dirty="0">
              <a:solidFill>
                <a:srgbClr val="000000"/>
              </a:solidFill>
              <a:highlight>
                <a:srgbClr val="FFFFFF"/>
              </a:highlight>
              <a:latin typeface="Consolas" panose="020B0609020204030204" pitchFamily="49" charset="0"/>
            </a:endParaRPr>
          </a:p>
          <a:p>
            <a:r>
              <a:rPr lang="en-IN" dirty="0">
                <a:solidFill>
                  <a:srgbClr val="000000"/>
                </a:solidFill>
                <a:highlight>
                  <a:srgbClr val="FFFFFF"/>
                </a:highlight>
                <a:latin typeface="Consolas" panose="020B0609020204030204" pitchFamily="49" charset="0"/>
              </a:rPr>
              <a:t>But if you remove the key word event it will allow you to call method from </a:t>
            </a:r>
            <a:r>
              <a:rPr lang="en-IN" sz="1800" dirty="0" err="1">
                <a:solidFill>
                  <a:srgbClr val="2B91AF"/>
                </a:solidFill>
                <a:highlight>
                  <a:srgbClr val="FFFFFF"/>
                </a:highlight>
                <a:latin typeface="Consolas" panose="020B0609020204030204" pitchFamily="49" charset="0"/>
              </a:rPr>
              <a:t>EventDemo</a:t>
            </a:r>
            <a:r>
              <a:rPr lang="en-IN" sz="1800" dirty="0">
                <a:solidFill>
                  <a:srgbClr val="2B91AF"/>
                </a:solidFill>
                <a:highlight>
                  <a:srgbClr val="FFFFFF"/>
                </a:highlight>
                <a:latin typeface="Consolas" panose="020B0609020204030204" pitchFamily="49" charset="0"/>
              </a:rPr>
              <a:t> class.</a:t>
            </a:r>
            <a:endParaRPr lang="en-IN" dirty="0"/>
          </a:p>
          <a:p>
            <a:endParaRPr lang="en-IN" b="1" dirty="0"/>
          </a:p>
          <a:p>
            <a:r>
              <a:rPr lang="en-IN" b="1" dirty="0"/>
              <a:t>Event </a:t>
            </a:r>
            <a:r>
              <a:rPr lang="en-IN" dirty="0"/>
              <a:t>support only </a:t>
            </a:r>
            <a:r>
              <a:rPr lang="en-IN" b="1" dirty="0" err="1"/>
              <a:t>maulticast</a:t>
            </a:r>
            <a:r>
              <a:rPr lang="en-IN" b="1" dirty="0"/>
              <a:t> </a:t>
            </a:r>
            <a:r>
              <a:rPr lang="en-IN" b="1" dirty="0" err="1"/>
              <a:t>Deligate</a:t>
            </a:r>
            <a:r>
              <a:rPr lang="en-IN" b="1" dirty="0"/>
              <a:t> that is why</a:t>
            </a:r>
          </a:p>
          <a:p>
            <a:r>
              <a:rPr lang="nb-NO" sz="1800" dirty="0">
                <a:solidFill>
                  <a:srgbClr val="000000"/>
                </a:solidFill>
                <a:highlight>
                  <a:srgbClr val="FFFFFF"/>
                </a:highlight>
                <a:latin typeface="Consolas" panose="020B0609020204030204" pitchFamily="49" charset="0"/>
              </a:rPr>
              <a:t> evt.SomeEvent += </a:t>
            </a:r>
            <a:r>
              <a:rPr lang="nb-NO" sz="1800" dirty="0">
                <a:solidFill>
                  <a:srgbClr val="0000FF"/>
                </a:solidFill>
                <a:highlight>
                  <a:srgbClr val="FFFFFF"/>
                </a:highlight>
                <a:latin typeface="Consolas" panose="020B0609020204030204" pitchFamily="49" charset="0"/>
              </a:rPr>
              <a:t>new</a:t>
            </a:r>
            <a:r>
              <a:rPr lang="nb-NO" sz="1800" dirty="0">
                <a:solidFill>
                  <a:srgbClr val="000000"/>
                </a:solidFill>
                <a:highlight>
                  <a:srgbClr val="FFFFFF"/>
                </a:highlight>
                <a:latin typeface="Consolas" panose="020B0609020204030204" pitchFamily="49" charset="0"/>
              </a:rPr>
              <a:t> </a:t>
            </a:r>
            <a:r>
              <a:rPr lang="nb-NO" sz="1800" dirty="0">
                <a:solidFill>
                  <a:srgbClr val="2B91AF"/>
                </a:solidFill>
                <a:highlight>
                  <a:srgbClr val="FFFFFF"/>
                </a:highlight>
                <a:latin typeface="Consolas" panose="020B0609020204030204" pitchFamily="49" charset="0"/>
              </a:rPr>
              <a:t>MyEventHandler</a:t>
            </a:r>
            <a:r>
              <a:rPr lang="nb-NO" sz="1800" dirty="0">
                <a:solidFill>
                  <a:srgbClr val="000000"/>
                </a:solidFill>
                <a:highlight>
                  <a:srgbClr val="FFFFFF"/>
                </a:highlight>
                <a:latin typeface="Consolas" panose="020B0609020204030204" pitchFamily="49" charset="0"/>
              </a:rPr>
              <a:t>(handler);</a:t>
            </a:r>
            <a:endParaRPr lang="en-IN" sz="1800" b="1" dirty="0">
              <a:solidFill>
                <a:srgbClr val="000000"/>
              </a:solidFill>
              <a:highlight>
                <a:srgbClr val="FFFFFF"/>
              </a:highlight>
              <a:latin typeface="Consolas" panose="020B0609020204030204" pitchFamily="49" charset="0"/>
            </a:endParaRPr>
          </a:p>
          <a:p>
            <a:endParaRPr lang="en-IN" b="1" dirty="0">
              <a:solidFill>
                <a:srgbClr val="000000"/>
              </a:solidFill>
              <a:highlight>
                <a:srgbClr val="FFFFFF"/>
              </a:highlight>
              <a:latin typeface="Consolas" panose="020B0609020204030204" pitchFamily="49" charset="0"/>
            </a:endParaRPr>
          </a:p>
          <a:p>
            <a:r>
              <a:rPr lang="en-IN" b="1" dirty="0">
                <a:solidFill>
                  <a:srgbClr val="000000"/>
                </a:solidFill>
                <a:highlight>
                  <a:srgbClr val="FFFFFF"/>
                </a:highlight>
                <a:latin typeface="Consolas" panose="020B0609020204030204" pitchFamily="49" charset="0"/>
              </a:rPr>
              <a:t>If you write above line like this </a:t>
            </a:r>
          </a:p>
          <a:p>
            <a:r>
              <a:rPr lang="nb-NO" sz="1800" dirty="0">
                <a:solidFill>
                  <a:srgbClr val="000000"/>
                </a:solidFill>
                <a:highlight>
                  <a:srgbClr val="FFFFFF"/>
                </a:highlight>
                <a:latin typeface="Consolas" panose="020B0609020204030204" pitchFamily="49" charset="0"/>
              </a:rPr>
              <a:t>evt.SomeEvent = </a:t>
            </a:r>
            <a:r>
              <a:rPr lang="nb-NO" sz="1800" dirty="0">
                <a:solidFill>
                  <a:srgbClr val="0000FF"/>
                </a:solidFill>
                <a:highlight>
                  <a:srgbClr val="FFFFFF"/>
                </a:highlight>
                <a:latin typeface="Consolas" panose="020B0609020204030204" pitchFamily="49" charset="0"/>
              </a:rPr>
              <a:t>new</a:t>
            </a:r>
            <a:r>
              <a:rPr lang="nb-NO" sz="1800" dirty="0">
                <a:solidFill>
                  <a:srgbClr val="000000"/>
                </a:solidFill>
                <a:highlight>
                  <a:srgbClr val="FFFFFF"/>
                </a:highlight>
                <a:latin typeface="Consolas" panose="020B0609020204030204" pitchFamily="49" charset="0"/>
              </a:rPr>
              <a:t> </a:t>
            </a:r>
            <a:r>
              <a:rPr lang="nb-NO" sz="1800" dirty="0">
                <a:solidFill>
                  <a:srgbClr val="2B91AF"/>
                </a:solidFill>
                <a:highlight>
                  <a:srgbClr val="FFFFFF"/>
                </a:highlight>
                <a:latin typeface="Consolas" panose="020B0609020204030204" pitchFamily="49" charset="0"/>
              </a:rPr>
              <a:t>MyEventHandler</a:t>
            </a:r>
            <a:r>
              <a:rPr lang="nb-NO" sz="1800" dirty="0">
                <a:solidFill>
                  <a:srgbClr val="000000"/>
                </a:solidFill>
                <a:highlight>
                  <a:srgbClr val="FFFFFF"/>
                </a:highlight>
                <a:latin typeface="Consolas" panose="020B0609020204030204" pitchFamily="49" charset="0"/>
              </a:rPr>
              <a:t>(handler);</a:t>
            </a:r>
          </a:p>
          <a:p>
            <a:r>
              <a:rPr lang="nb-NO" dirty="0">
                <a:solidFill>
                  <a:srgbClr val="000000"/>
                </a:solidFill>
                <a:highlight>
                  <a:srgbClr val="FFFFFF"/>
                </a:highlight>
                <a:latin typeface="Consolas" panose="020B0609020204030204" pitchFamily="49" charset="0"/>
              </a:rPr>
              <a:t>Ie without </a:t>
            </a:r>
            <a:r>
              <a:rPr lang="nb-NO" sz="2400" b="1" dirty="0">
                <a:solidFill>
                  <a:srgbClr val="000000"/>
                </a:solidFill>
                <a:highlight>
                  <a:srgbClr val="FFFFFF"/>
                </a:highlight>
                <a:latin typeface="Consolas" panose="020B0609020204030204" pitchFamily="49" charset="0"/>
              </a:rPr>
              <a:t>+</a:t>
            </a:r>
            <a:r>
              <a:rPr lang="nb-NO" dirty="0">
                <a:solidFill>
                  <a:srgbClr val="000000"/>
                </a:solidFill>
                <a:highlight>
                  <a:srgbClr val="FFFFFF"/>
                </a:highlight>
                <a:latin typeface="Consolas" panose="020B0609020204030204" pitchFamily="49" charset="0"/>
              </a:rPr>
              <a:t> you will get </a:t>
            </a:r>
            <a:r>
              <a:rPr lang="nb-NO" b="1" dirty="0">
                <a:solidFill>
                  <a:srgbClr val="000000"/>
                </a:solidFill>
                <a:highlight>
                  <a:srgbClr val="FFFFFF"/>
                </a:highlight>
                <a:latin typeface="Consolas" panose="020B0609020204030204" pitchFamily="49" charset="0"/>
              </a:rPr>
              <a:t>error</a:t>
            </a:r>
            <a:r>
              <a:rPr lang="nb-NO" dirty="0">
                <a:solidFill>
                  <a:srgbClr val="000000"/>
                </a:solidFill>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352873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77598-A144-456A-9069-C5828BE939BE}"/>
              </a:ext>
            </a:extLst>
          </p:cNvPr>
          <p:cNvSpPr>
            <a:spLocks noGrp="1"/>
          </p:cNvSpPr>
          <p:nvPr>
            <p:ph idx="1"/>
          </p:nvPr>
        </p:nvSpPr>
        <p:spPr>
          <a:xfrm>
            <a:off x="5919018" y="117986"/>
            <a:ext cx="5692879" cy="6145161"/>
          </a:xfrm>
        </p:spPr>
        <p:txBody>
          <a:bodyPr>
            <a:normAutofit fontScale="47500" lnSpcReduction="20000"/>
          </a:bodyPr>
          <a:lstStyle/>
          <a:p>
            <a:pPr marL="0" indent="0">
              <a:lnSpc>
                <a:spcPct val="100000"/>
              </a:lnSpc>
              <a:spcBef>
                <a:spcPts val="0"/>
              </a:spcBef>
              <a:buNone/>
            </a:pPr>
            <a:r>
              <a:rPr lang="en-US" sz="2800" dirty="0">
                <a:solidFill>
                  <a:srgbClr val="008000"/>
                </a:solidFill>
                <a:highlight>
                  <a:srgbClr val="FFFFFF"/>
                </a:highlight>
                <a:latin typeface="Consolas" panose="020B0609020204030204" pitchFamily="49" charset="0"/>
              </a:rPr>
              <a:t>// A very simple event demonstration. </a:t>
            </a:r>
            <a:endParaRPr lang="en-US"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FF"/>
                </a:solidFill>
                <a:highlight>
                  <a:srgbClr val="FFFFFF"/>
                </a:highlight>
                <a:latin typeface="Consolas" panose="020B0609020204030204" pitchFamily="49" charset="0"/>
              </a:rPr>
              <a:t>using</a:t>
            </a:r>
            <a:r>
              <a:rPr lang="en-IN" sz="28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US" sz="2800" dirty="0">
                <a:solidFill>
                  <a:srgbClr val="008000"/>
                </a:solidFill>
                <a:highlight>
                  <a:srgbClr val="FFFFFF"/>
                </a:highlight>
                <a:latin typeface="Consolas" panose="020B0609020204030204" pitchFamily="49" charset="0"/>
              </a:rPr>
              <a:t>// Declare a delegate for an event.  </a:t>
            </a:r>
            <a:endParaRPr lang="en-US"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FF"/>
                </a:solidFill>
                <a:highlight>
                  <a:srgbClr val="FFFFFF"/>
                </a:highlight>
                <a:latin typeface="Consolas" panose="020B0609020204030204" pitchFamily="49" charset="0"/>
              </a:rPr>
              <a:t>delegate</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void</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MyEventHandler</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8000"/>
                </a:solidFill>
                <a:highlight>
                  <a:srgbClr val="FFFFFF"/>
                </a:highlight>
                <a:latin typeface="Consolas" panose="020B0609020204030204" pitchFamily="49" charset="0"/>
              </a:rPr>
              <a:t>// Declare an event class. </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FF"/>
                </a:solidFill>
                <a:highlight>
                  <a:srgbClr val="FFFFFF"/>
                </a:highlight>
                <a:latin typeface="Consolas" panose="020B0609020204030204" pitchFamily="49" charset="0"/>
              </a:rPr>
              <a:t>class</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public</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MyEventHandler</a:t>
            </a: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SomeEvent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2800" dirty="0">
                <a:solidFill>
                  <a:srgbClr val="000000"/>
                </a:solidFill>
                <a:highlight>
                  <a:srgbClr val="FFFFFF"/>
                </a:highlight>
                <a:latin typeface="Consolas" panose="020B0609020204030204" pitchFamily="49" charset="0"/>
              </a:rPr>
              <a:t>    </a:t>
            </a:r>
            <a:r>
              <a:rPr lang="en-US" sz="2800" dirty="0">
                <a:solidFill>
                  <a:srgbClr val="008000"/>
                </a:solidFill>
                <a:highlight>
                  <a:srgbClr val="FFFFFF"/>
                </a:highlight>
                <a:latin typeface="Consolas" panose="020B0609020204030204" pitchFamily="49" charset="0"/>
              </a:rPr>
              <a:t>// This is called to fire the event. </a:t>
            </a:r>
            <a:endParaRPr lang="en-US"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public</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void</a:t>
            </a: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OnSomeEvent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if</a:t>
            </a: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SomeEvent</a:t>
            </a:r>
            <a:r>
              <a:rPr lang="en-IN" sz="2800" dirty="0">
                <a:solidFill>
                  <a:srgbClr val="000000"/>
                </a:solidFill>
                <a:highlight>
                  <a:srgbClr val="FFFFFF"/>
                </a:highlight>
                <a:latin typeface="Consolas" panose="020B0609020204030204" pitchFamily="49" charset="0"/>
              </a:rPr>
              <a:t> != </a:t>
            </a:r>
            <a:r>
              <a:rPr lang="en-IN" sz="2800" dirty="0">
                <a:solidFill>
                  <a:srgbClr val="0000FF"/>
                </a:solidFill>
                <a:highlight>
                  <a:srgbClr val="FFFFFF"/>
                </a:highlight>
                <a:latin typeface="Consolas" panose="020B0609020204030204" pitchFamily="49" charset="0"/>
              </a:rPr>
              <a:t>null</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SomeEvent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FF"/>
                </a:solidFill>
                <a:highlight>
                  <a:srgbClr val="FFFFFF"/>
                </a:highlight>
                <a:latin typeface="Consolas" panose="020B0609020204030204" pitchFamily="49" charset="0"/>
              </a:rPr>
              <a:t>class</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EventDemo</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8000"/>
                </a:solidFill>
                <a:highlight>
                  <a:srgbClr val="FFFFFF"/>
                </a:highlight>
                <a:latin typeface="Consolas" panose="020B0609020204030204" pitchFamily="49" charset="0"/>
              </a:rPr>
              <a:t>// An event handler. </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static</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void</a:t>
            </a:r>
            <a:r>
              <a:rPr lang="en-IN" sz="2800" dirty="0">
                <a:solidFill>
                  <a:srgbClr val="000000"/>
                </a:solidFill>
                <a:highlight>
                  <a:srgbClr val="FFFFFF"/>
                </a:highlight>
                <a:latin typeface="Consolas" panose="020B0609020204030204" pitchFamily="49" charset="0"/>
              </a:rPr>
              <a:t> handler()</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Console</a:t>
            </a:r>
            <a:r>
              <a:rPr lang="en-IN" sz="2800" dirty="0" err="1">
                <a:solidFill>
                  <a:srgbClr val="000000"/>
                </a:solidFill>
                <a:highlight>
                  <a:srgbClr val="FFFFFF"/>
                </a:highlight>
                <a:latin typeface="Consolas" panose="020B0609020204030204" pitchFamily="49" charset="0"/>
              </a:rPr>
              <a:t>.WriteLine</a:t>
            </a:r>
            <a:r>
              <a:rPr lang="en-IN" sz="2800" dirty="0">
                <a:solidFill>
                  <a:srgbClr val="000000"/>
                </a:solidFill>
                <a:highlight>
                  <a:srgbClr val="FFFFFF"/>
                </a:highlight>
                <a:latin typeface="Consolas" panose="020B0609020204030204" pitchFamily="49" charset="0"/>
              </a:rPr>
              <a:t>(</a:t>
            </a:r>
            <a:r>
              <a:rPr lang="en-IN" sz="2800" dirty="0">
                <a:solidFill>
                  <a:srgbClr val="A31515"/>
                </a:solidFill>
                <a:highlight>
                  <a:srgbClr val="FFFFFF"/>
                </a:highlight>
                <a:latin typeface="Consolas" panose="020B0609020204030204" pitchFamily="49" charset="0"/>
              </a:rPr>
              <a:t>"Event occurred"</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public</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static</a:t>
            </a:r>
            <a:r>
              <a:rPr lang="en-IN" sz="2800" dirty="0">
                <a:solidFill>
                  <a:srgbClr val="000000"/>
                </a:solidFill>
                <a:highlight>
                  <a:srgbClr val="FFFFFF"/>
                </a:highlight>
                <a:latin typeface="Consolas" panose="020B0609020204030204" pitchFamily="49" charset="0"/>
              </a:rPr>
              <a:t> </a:t>
            </a:r>
            <a:r>
              <a:rPr lang="en-IN" sz="2800" dirty="0">
                <a:solidFill>
                  <a:srgbClr val="0000FF"/>
                </a:solidFill>
                <a:highlight>
                  <a:srgbClr val="FFFFFF"/>
                </a:highlight>
                <a:latin typeface="Consolas" panose="020B0609020204030204" pitchFamily="49" charset="0"/>
              </a:rPr>
              <a:t>void</a:t>
            </a:r>
            <a:r>
              <a:rPr lang="en-IN" sz="28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a:t>
            </a: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evt</a:t>
            </a:r>
            <a:r>
              <a:rPr lang="en-IN" sz="2800" dirty="0">
                <a:solidFill>
                  <a:srgbClr val="000000"/>
                </a:solidFill>
                <a:highlight>
                  <a:srgbClr val="FFFFFF"/>
                </a:highlight>
                <a:latin typeface="Consolas" panose="020B0609020204030204" pitchFamily="49" charset="0"/>
              </a:rPr>
              <a:t> = </a:t>
            </a:r>
            <a:r>
              <a:rPr lang="en-IN" sz="2800" dirty="0">
                <a:solidFill>
                  <a:srgbClr val="0000FF"/>
                </a:solidFill>
                <a:highlight>
                  <a:srgbClr val="FFFFFF"/>
                </a:highlight>
                <a:latin typeface="Consolas" panose="020B0609020204030204" pitchFamily="49" charset="0"/>
              </a:rPr>
              <a:t>new</a:t>
            </a:r>
            <a:r>
              <a:rPr lang="en-IN" sz="2800" dirty="0">
                <a:solidFill>
                  <a:srgbClr val="000000"/>
                </a:solidFill>
                <a:highlight>
                  <a:srgbClr val="FFFFFF"/>
                </a:highlight>
                <a:latin typeface="Consolas" panose="020B0609020204030204" pitchFamily="49" charset="0"/>
              </a:rPr>
              <a:t> </a:t>
            </a:r>
            <a:r>
              <a:rPr lang="en-IN" sz="2800" dirty="0" err="1">
                <a:solidFill>
                  <a:srgbClr val="2B91AF"/>
                </a:solidFill>
                <a:highlight>
                  <a:srgbClr val="FFFFFF"/>
                </a:highlight>
                <a:latin typeface="Consolas" panose="020B0609020204030204" pitchFamily="49" charset="0"/>
              </a:rPr>
              <a:t>MyEvent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2800" dirty="0">
                <a:solidFill>
                  <a:srgbClr val="000000"/>
                </a:solidFill>
                <a:highlight>
                  <a:srgbClr val="FFFFFF"/>
                </a:highlight>
                <a:latin typeface="Consolas" panose="020B0609020204030204" pitchFamily="49" charset="0"/>
              </a:rPr>
              <a:t>        </a:t>
            </a:r>
            <a:r>
              <a:rPr lang="en-US" sz="2800" dirty="0">
                <a:solidFill>
                  <a:srgbClr val="008000"/>
                </a:solidFill>
                <a:highlight>
                  <a:srgbClr val="FFFFFF"/>
                </a:highlight>
                <a:latin typeface="Consolas" panose="020B0609020204030204" pitchFamily="49" charset="0"/>
              </a:rPr>
              <a:t>// Add handler() to the event list. </a:t>
            </a:r>
            <a:endParaRPr lang="en-US"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nb-NO" sz="2800" dirty="0">
                <a:solidFill>
                  <a:srgbClr val="000000"/>
                </a:solidFill>
                <a:highlight>
                  <a:srgbClr val="FFFFFF"/>
                </a:highlight>
                <a:latin typeface="Consolas" panose="020B0609020204030204" pitchFamily="49" charset="0"/>
              </a:rPr>
              <a:t>        evt.SomeEvent += </a:t>
            </a:r>
            <a:r>
              <a:rPr lang="nb-NO" sz="2800" dirty="0">
                <a:solidFill>
                  <a:srgbClr val="0000FF"/>
                </a:solidFill>
                <a:highlight>
                  <a:srgbClr val="FFFFFF"/>
                </a:highlight>
                <a:latin typeface="Consolas" panose="020B0609020204030204" pitchFamily="49" charset="0"/>
              </a:rPr>
              <a:t>new</a:t>
            </a:r>
            <a:r>
              <a:rPr lang="nb-NO" sz="2800" dirty="0">
                <a:solidFill>
                  <a:srgbClr val="000000"/>
                </a:solidFill>
                <a:highlight>
                  <a:srgbClr val="FFFFFF"/>
                </a:highlight>
                <a:latin typeface="Consolas" panose="020B0609020204030204" pitchFamily="49" charset="0"/>
              </a:rPr>
              <a:t> </a:t>
            </a:r>
            <a:r>
              <a:rPr lang="nb-NO" sz="2800" dirty="0">
                <a:solidFill>
                  <a:srgbClr val="2B91AF"/>
                </a:solidFill>
                <a:highlight>
                  <a:srgbClr val="FFFFFF"/>
                </a:highlight>
                <a:latin typeface="Consolas" panose="020B0609020204030204" pitchFamily="49" charset="0"/>
              </a:rPr>
              <a:t>MyEventHandler</a:t>
            </a:r>
            <a:r>
              <a:rPr lang="nb-NO" sz="2800" dirty="0">
                <a:solidFill>
                  <a:srgbClr val="000000"/>
                </a:solidFill>
                <a:highlight>
                  <a:srgbClr val="FFFFFF"/>
                </a:highlight>
                <a:latin typeface="Consolas" panose="020B0609020204030204" pitchFamily="49" charset="0"/>
              </a:rPr>
              <a:t>(handler);</a:t>
            </a:r>
          </a:p>
          <a:p>
            <a:pPr marL="0" indent="0">
              <a:lnSpc>
                <a:spcPct val="100000"/>
              </a:lnSpc>
              <a:spcBef>
                <a:spcPts val="0"/>
              </a:spcBef>
              <a:buNone/>
            </a:pPr>
            <a:r>
              <a:rPr lang="en-IN" sz="2800" dirty="0">
                <a:solidFill>
                  <a:srgbClr val="008000"/>
                </a:solidFill>
                <a:highlight>
                  <a:srgbClr val="FFFFFF"/>
                </a:highlight>
                <a:latin typeface="Consolas" panose="020B0609020204030204" pitchFamily="49" charset="0"/>
              </a:rPr>
              <a:t>            // Fire the event. </a:t>
            </a: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r>
              <a:rPr lang="en-IN" sz="2800" dirty="0" err="1">
                <a:solidFill>
                  <a:srgbClr val="000000"/>
                </a:solidFill>
                <a:highlight>
                  <a:srgbClr val="FFFFFF"/>
                </a:highlight>
                <a:latin typeface="Consolas" panose="020B0609020204030204" pitchFamily="49" charset="0"/>
              </a:rPr>
              <a:t>evt.OnSomeEvent</a:t>
            </a: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nb-NO" dirty="0">
                <a:solidFill>
                  <a:srgbClr val="000000"/>
                </a:solidFill>
                <a:highlight>
                  <a:srgbClr val="FFFFFF"/>
                </a:highlight>
                <a:latin typeface="Consolas" panose="020B0609020204030204" pitchFamily="49" charset="0"/>
              </a:rPr>
              <a:t>         </a:t>
            </a:r>
            <a:r>
              <a:rPr lang="nb-NO" sz="2800" b="1" dirty="0">
                <a:solidFill>
                  <a:srgbClr val="FF0000"/>
                </a:solidFill>
                <a:highlight>
                  <a:srgbClr val="FFFFFF"/>
                </a:highlight>
                <a:latin typeface="Consolas" panose="020B0609020204030204" pitchFamily="49" charset="0"/>
              </a:rPr>
              <a:t>evt.SomeEvent();   </a:t>
            </a:r>
            <a:r>
              <a:rPr lang="nb-NO" sz="2800" b="1" dirty="0">
                <a:solidFill>
                  <a:srgbClr val="000000"/>
                </a:solidFill>
                <a:highlight>
                  <a:srgbClr val="FFFFFF"/>
                </a:highlight>
                <a:latin typeface="Consolas" panose="020B0609020204030204" pitchFamily="49" charset="0"/>
              </a:rPr>
              <a:t>this line will compile</a:t>
            </a:r>
            <a:endParaRPr lang="en-IN" sz="2800" b="1"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2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28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2800" dirty="0"/>
          </a:p>
          <a:p>
            <a:endParaRPr lang="en-IN" dirty="0"/>
          </a:p>
          <a:p>
            <a:endParaRPr lang="en-IN" dirty="0"/>
          </a:p>
        </p:txBody>
      </p:sp>
      <p:sp>
        <p:nvSpPr>
          <p:cNvPr id="4" name="TextBox 3">
            <a:extLst>
              <a:ext uri="{FF2B5EF4-FFF2-40B4-BE49-F238E27FC236}">
                <a16:creationId xmlns:a16="http://schemas.microsoft.com/office/drawing/2014/main" id="{3FA49059-6446-4F42-920C-C82290DAE247}"/>
              </a:ext>
            </a:extLst>
          </p:cNvPr>
          <p:cNvSpPr txBox="1"/>
          <p:nvPr/>
        </p:nvSpPr>
        <p:spPr>
          <a:xfrm>
            <a:off x="580103" y="688258"/>
            <a:ext cx="5034116" cy="2492990"/>
          </a:xfrm>
          <a:prstGeom prst="rect">
            <a:avLst/>
          </a:prstGeom>
          <a:noFill/>
        </p:spPr>
        <p:txBody>
          <a:bodyPr wrap="square" rtlCol="0">
            <a:spAutoFit/>
          </a:bodyPr>
          <a:lstStyle/>
          <a:p>
            <a:r>
              <a:rPr lang="en-IN" dirty="0"/>
              <a:t>In this code observe no event key word code is working fine but now you can directly able to call </a:t>
            </a:r>
            <a:r>
              <a:rPr lang="en-IN" dirty="0" err="1"/>
              <a:t>handeler</a:t>
            </a:r>
            <a:r>
              <a:rPr lang="en-IN" dirty="0"/>
              <a:t> method from </a:t>
            </a:r>
            <a:r>
              <a:rPr lang="en-IN" sz="1800" dirty="0" err="1">
                <a:solidFill>
                  <a:srgbClr val="2B91AF"/>
                </a:solidFill>
                <a:highlight>
                  <a:srgbClr val="FFFFFF"/>
                </a:highlight>
                <a:latin typeface="Consolas" panose="020B0609020204030204" pitchFamily="49" charset="0"/>
              </a:rPr>
              <a:t>EventDemo</a:t>
            </a:r>
            <a:r>
              <a:rPr lang="en-IN" sz="1800" dirty="0">
                <a:solidFill>
                  <a:srgbClr val="2B91AF"/>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class,</a:t>
            </a:r>
            <a:r>
              <a:rPr lang="en-IN" sz="1800" dirty="0" err="1">
                <a:highlight>
                  <a:srgbClr val="FFFFFF"/>
                </a:highlight>
                <a:latin typeface="Consolas" panose="020B0609020204030204" pitchFamily="49" charset="0"/>
              </a:rPr>
              <a:t>See</a:t>
            </a:r>
            <a:endParaRPr lang="en-IN" sz="1800" dirty="0">
              <a:highlight>
                <a:srgbClr val="FFFFFF"/>
              </a:highlight>
              <a:latin typeface="Consolas" panose="020B0609020204030204" pitchFamily="49" charset="0"/>
            </a:endParaRPr>
          </a:p>
          <a:p>
            <a:r>
              <a:rPr lang="en-IN" dirty="0">
                <a:highlight>
                  <a:srgbClr val="FFFFFF"/>
                </a:highlight>
                <a:latin typeface="Consolas" panose="020B0609020204030204" pitchFamily="49" charset="0"/>
              </a:rPr>
              <a:t>Last line in our code</a:t>
            </a:r>
          </a:p>
          <a:p>
            <a:r>
              <a:rPr lang="nb-NO" sz="1800" dirty="0">
                <a:solidFill>
                  <a:srgbClr val="000000"/>
                </a:solidFill>
                <a:highlight>
                  <a:srgbClr val="FFFFFF"/>
                </a:highlight>
                <a:latin typeface="Consolas" panose="020B0609020204030204" pitchFamily="49" charset="0"/>
              </a:rPr>
              <a:t>evt.SomeEvent</a:t>
            </a:r>
            <a:r>
              <a:rPr lang="nb-NO" sz="1600" dirty="0">
                <a:solidFill>
                  <a:srgbClr val="000000"/>
                </a:solidFill>
                <a:highlight>
                  <a:srgbClr val="FFFFFF"/>
                </a:highlight>
                <a:latin typeface="Consolas" panose="020B0609020204030204" pitchFamily="49" charset="0"/>
              </a:rPr>
              <a:t>();//t</a:t>
            </a:r>
            <a:r>
              <a:rPr lang="nb-NO" sz="1600" b="1" dirty="0">
                <a:solidFill>
                  <a:srgbClr val="000000"/>
                </a:solidFill>
                <a:highlight>
                  <a:srgbClr val="FFFFFF"/>
                </a:highlight>
                <a:latin typeface="Consolas" panose="020B0609020204030204" pitchFamily="49" charset="0"/>
              </a:rPr>
              <a:t>his line will compile</a:t>
            </a:r>
          </a:p>
          <a:p>
            <a:endParaRPr lang="nb-NO" sz="1600" b="1" dirty="0">
              <a:solidFill>
                <a:srgbClr val="000000"/>
              </a:solidFill>
              <a:highlight>
                <a:srgbClr val="FFFFFF"/>
              </a:highlight>
              <a:latin typeface="Consolas" panose="020B0609020204030204" pitchFamily="49" charset="0"/>
            </a:endParaRPr>
          </a:p>
          <a:p>
            <a:r>
              <a:rPr lang="nb-NO" sz="1600" dirty="0">
                <a:solidFill>
                  <a:srgbClr val="000000"/>
                </a:solidFill>
                <a:highlight>
                  <a:srgbClr val="FFFFFF"/>
                </a:highlight>
                <a:latin typeface="Consolas" panose="020B0609020204030204" pitchFamily="49" charset="0"/>
              </a:rPr>
              <a:t>Here you will be able to subscibe without +</a:t>
            </a:r>
          </a:p>
          <a:p>
            <a:r>
              <a:rPr lang="nb-NO" sz="1600" dirty="0">
                <a:solidFill>
                  <a:srgbClr val="000000"/>
                </a:solidFill>
                <a:highlight>
                  <a:srgbClr val="FFFFFF"/>
                </a:highlight>
                <a:latin typeface="Consolas" panose="020B0609020204030204" pitchFamily="49" charset="0"/>
              </a:rPr>
              <a:t>Ie.</a:t>
            </a:r>
            <a:endParaRPr lang="en-IN" dirty="0">
              <a:highlight>
                <a:srgbClr val="FFFFFF"/>
              </a:highlight>
              <a:latin typeface="Consolas" panose="020B0609020204030204" pitchFamily="49" charset="0"/>
            </a:endParaRPr>
          </a:p>
          <a:p>
            <a:r>
              <a:rPr lang="nb-NO" sz="1800" dirty="0">
                <a:solidFill>
                  <a:srgbClr val="000000"/>
                </a:solidFill>
                <a:highlight>
                  <a:srgbClr val="FFFFFF"/>
                </a:highlight>
                <a:latin typeface="Consolas" panose="020B0609020204030204" pitchFamily="49" charset="0"/>
              </a:rPr>
              <a:t> </a:t>
            </a:r>
            <a:r>
              <a:rPr lang="nb-NO" sz="1200" dirty="0">
                <a:solidFill>
                  <a:srgbClr val="000000"/>
                </a:solidFill>
                <a:highlight>
                  <a:srgbClr val="FFFFFF"/>
                </a:highlight>
                <a:latin typeface="Consolas" panose="020B0609020204030204" pitchFamily="49" charset="0"/>
              </a:rPr>
              <a:t>evt.SomeEvent = </a:t>
            </a:r>
            <a:r>
              <a:rPr lang="nb-NO" sz="1200" dirty="0">
                <a:solidFill>
                  <a:srgbClr val="0000FF"/>
                </a:solidFill>
                <a:highlight>
                  <a:srgbClr val="FFFFFF"/>
                </a:highlight>
                <a:latin typeface="Consolas" panose="020B0609020204030204" pitchFamily="49" charset="0"/>
              </a:rPr>
              <a:t>new</a:t>
            </a:r>
            <a:r>
              <a:rPr lang="nb-NO" sz="1200" dirty="0">
                <a:solidFill>
                  <a:srgbClr val="000000"/>
                </a:solidFill>
                <a:highlight>
                  <a:srgbClr val="FFFFFF"/>
                </a:highlight>
                <a:latin typeface="Consolas" panose="020B0609020204030204" pitchFamily="49" charset="0"/>
              </a:rPr>
              <a:t> </a:t>
            </a:r>
            <a:r>
              <a:rPr lang="nb-NO" sz="1200" dirty="0">
                <a:solidFill>
                  <a:srgbClr val="2B91AF"/>
                </a:solidFill>
                <a:highlight>
                  <a:srgbClr val="FFFFFF"/>
                </a:highlight>
                <a:latin typeface="Consolas" panose="020B0609020204030204" pitchFamily="49" charset="0"/>
              </a:rPr>
              <a:t>MyEventHandler</a:t>
            </a:r>
            <a:r>
              <a:rPr lang="nb-NO" sz="1200" dirty="0">
                <a:solidFill>
                  <a:srgbClr val="000000"/>
                </a:solidFill>
                <a:highlight>
                  <a:srgbClr val="FFFFFF"/>
                </a:highlight>
                <a:latin typeface="Consolas" panose="020B0609020204030204" pitchFamily="49" charset="0"/>
              </a:rPr>
              <a:t>(handler);</a:t>
            </a:r>
            <a:endParaRPr lang="en-IN" sz="1200" dirty="0"/>
          </a:p>
        </p:txBody>
      </p:sp>
    </p:spTree>
    <p:extLst>
      <p:ext uri="{BB962C8B-B14F-4D97-AF65-F5344CB8AC3E}">
        <p14:creationId xmlns:p14="http://schemas.microsoft.com/office/powerpoint/2010/main" val="278497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35E0-DDC7-4DA5-855A-2FEE2F4365E7}"/>
              </a:ext>
            </a:extLst>
          </p:cNvPr>
          <p:cNvSpPr>
            <a:spLocks noGrp="1"/>
          </p:cNvSpPr>
          <p:nvPr>
            <p:ph type="title"/>
          </p:nvPr>
        </p:nvSpPr>
        <p:spPr>
          <a:xfrm>
            <a:off x="1103670" y="0"/>
            <a:ext cx="10704871" cy="686927"/>
          </a:xfrm>
        </p:spPr>
        <p:txBody>
          <a:bodyPr>
            <a:normAutofit fontScale="90000"/>
          </a:bodyPr>
          <a:lstStyle/>
          <a:p>
            <a:r>
              <a:rPr lang="en-IN" dirty="0"/>
              <a:t>Where to use in rea life project</a:t>
            </a:r>
          </a:p>
        </p:txBody>
      </p:sp>
      <p:sp>
        <p:nvSpPr>
          <p:cNvPr id="3" name="Content Placeholder 2">
            <a:extLst>
              <a:ext uri="{FF2B5EF4-FFF2-40B4-BE49-F238E27FC236}">
                <a16:creationId xmlns:a16="http://schemas.microsoft.com/office/drawing/2014/main" id="{7BF69A61-09F2-49BC-9441-D2E665F1BB30}"/>
              </a:ext>
            </a:extLst>
          </p:cNvPr>
          <p:cNvSpPr>
            <a:spLocks noGrp="1"/>
          </p:cNvSpPr>
          <p:nvPr>
            <p:ph idx="1"/>
          </p:nvPr>
        </p:nvSpPr>
        <p:spPr>
          <a:xfrm>
            <a:off x="570271" y="825910"/>
            <a:ext cx="10783529" cy="5351053"/>
          </a:xfrm>
        </p:spPr>
        <p:txBody>
          <a:bodyPr/>
          <a:lstStyle/>
          <a:p>
            <a:r>
              <a:rPr lang="en-IN" dirty="0"/>
              <a:t>Suppose you have banking Application you have to send email and </a:t>
            </a:r>
            <a:r>
              <a:rPr lang="en-IN" dirty="0" err="1"/>
              <a:t>sms</a:t>
            </a:r>
            <a:r>
              <a:rPr lang="en-IN" dirty="0"/>
              <a:t> as soon as amount withdrawn from the user  account or deposited.</a:t>
            </a:r>
          </a:p>
          <a:p>
            <a:r>
              <a:rPr lang="en-IN" dirty="0"/>
              <a:t>You want to notify user as soon as his record get updated, deleted or created.</a:t>
            </a:r>
          </a:p>
          <a:p>
            <a:r>
              <a:rPr lang="en-IN" dirty="0"/>
              <a:t>For online shopping different stage of order processed is captured </a:t>
            </a:r>
            <a:r>
              <a:rPr lang="en-IN"/>
              <a:t>as events</a:t>
            </a:r>
            <a:endParaRPr lang="en-IN" dirty="0"/>
          </a:p>
          <a:p>
            <a:endParaRPr lang="en-IN" dirty="0"/>
          </a:p>
        </p:txBody>
      </p:sp>
    </p:spTree>
    <p:extLst>
      <p:ext uri="{BB962C8B-B14F-4D97-AF65-F5344CB8AC3E}">
        <p14:creationId xmlns:p14="http://schemas.microsoft.com/office/powerpoint/2010/main" val="23308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DFF5F-654C-4B67-B011-916187DF24F7}"/>
              </a:ext>
            </a:extLst>
          </p:cNvPr>
          <p:cNvSpPr>
            <a:spLocks noGrp="1"/>
          </p:cNvSpPr>
          <p:nvPr>
            <p:ph idx="1"/>
          </p:nvPr>
        </p:nvSpPr>
        <p:spPr>
          <a:xfrm>
            <a:off x="396240" y="0"/>
            <a:ext cx="6563360" cy="6299200"/>
          </a:xfrm>
        </p:spPr>
        <p:txBody>
          <a:bodyPr>
            <a:noAutofit/>
          </a:bodyPr>
          <a:lstStyle/>
          <a:p>
            <a:pPr marL="0" indent="0">
              <a:lnSpc>
                <a:spcPct val="100000"/>
              </a:lnSpc>
              <a:spcBef>
                <a:spcPts val="0"/>
              </a:spcBef>
              <a:buNone/>
            </a:pPr>
            <a:r>
              <a:rPr lang="en-IN" sz="1050" dirty="0">
                <a:solidFill>
                  <a:srgbClr val="008000"/>
                </a:solidFill>
                <a:highlight>
                  <a:srgbClr val="FFFFFF"/>
                </a:highlight>
                <a:latin typeface="Consolas" panose="020B0609020204030204" pitchFamily="49" charset="0"/>
              </a:rPr>
              <a:t>// An event multicast demonstration. </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8000"/>
                </a:solidFill>
                <a:highlight>
                  <a:srgbClr val="FFFFFF"/>
                </a:highlight>
                <a:latin typeface="Consolas" panose="020B0609020204030204" pitchFamily="49" charset="0"/>
              </a:rPr>
              <a:t>//Like delegates, events can be multicast. This enables multiple objects to respond to an event notification</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US" sz="1050" dirty="0">
                <a:solidFill>
                  <a:srgbClr val="008000"/>
                </a:solidFill>
                <a:highlight>
                  <a:srgbClr val="FFFFFF"/>
                </a:highlight>
                <a:latin typeface="Consolas" panose="020B0609020204030204" pitchFamily="49" charset="0"/>
              </a:rPr>
              <a:t>// Declare a delegate for an event.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delegate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MyEventHandler</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8000"/>
                </a:solidFill>
                <a:highlight>
                  <a:srgbClr val="FFFFFF"/>
                </a:highlight>
                <a:latin typeface="Consolas" panose="020B0609020204030204" pitchFamily="49" charset="0"/>
              </a:rPr>
              <a:t>// Declare an event class. </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MyEvent</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event</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MyEventHandler</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SomeEvent</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This is called to fire the event.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OnSomeEvent</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if</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SomeEvent</a:t>
            </a:r>
            <a:r>
              <a:rPr lang="en-IN" sz="1050" dirty="0">
                <a:solidFill>
                  <a:srgbClr val="000000"/>
                </a:solidFill>
                <a:highlight>
                  <a:srgbClr val="FFFFFF"/>
                </a:highlight>
                <a:latin typeface="Consolas" panose="020B0609020204030204" pitchFamily="49" charset="0"/>
              </a:rPr>
              <a:t> != </a:t>
            </a:r>
            <a:r>
              <a:rPr lang="en-IN" sz="1050" dirty="0">
                <a:solidFill>
                  <a:srgbClr val="0000FF"/>
                </a:solidFill>
                <a:highlight>
                  <a:srgbClr val="FFFFFF"/>
                </a:highlight>
                <a:latin typeface="Consolas" panose="020B0609020204030204" pitchFamily="49" charset="0"/>
              </a:rPr>
              <a:t>null</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SomeEvent</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X</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Xhandler</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"Event received by X object"</a:t>
            </a:r>
            <a:r>
              <a:rPr lang="en-US"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Y</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Yhandler</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"Event received by Y object"</a:t>
            </a:r>
            <a:r>
              <a:rPr lang="en-US"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EventDemo</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static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handler()</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"Event received by </a:t>
            </a:r>
            <a:r>
              <a:rPr lang="en-US" sz="1050" dirty="0" err="1">
                <a:solidFill>
                  <a:srgbClr val="A31515"/>
                </a:solidFill>
                <a:highlight>
                  <a:srgbClr val="FFFFFF"/>
                </a:highlight>
                <a:latin typeface="Consolas" panose="020B0609020204030204" pitchFamily="49" charset="0"/>
              </a:rPr>
              <a:t>EventDemo</a:t>
            </a:r>
            <a:r>
              <a:rPr lang="en-US" sz="1050" dirty="0">
                <a:solidFill>
                  <a:srgbClr val="A31515"/>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050" dirty="0"/>
          </a:p>
        </p:txBody>
      </p:sp>
      <p:sp>
        <p:nvSpPr>
          <p:cNvPr id="4" name="TextBox 3">
            <a:extLst>
              <a:ext uri="{FF2B5EF4-FFF2-40B4-BE49-F238E27FC236}">
                <a16:creationId xmlns:a16="http://schemas.microsoft.com/office/drawing/2014/main" id="{C81C8103-FC5A-42E0-8201-F892A4478FAB}"/>
              </a:ext>
            </a:extLst>
          </p:cNvPr>
          <p:cNvSpPr txBox="1"/>
          <p:nvPr/>
        </p:nvSpPr>
        <p:spPr>
          <a:xfrm>
            <a:off x="6725920" y="580767"/>
            <a:ext cx="5384800" cy="4154984"/>
          </a:xfrm>
          <a:prstGeom prst="rect">
            <a:avLst/>
          </a:prstGeom>
          <a:noFill/>
        </p:spPr>
        <p:txBody>
          <a:bodyPr wrap="square" rtlCol="0">
            <a:spAutoFit/>
          </a:bodyPr>
          <a:lstStyle/>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evt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X</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xOb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X</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Y</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yOb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Y</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handlers to the event list. </a:t>
            </a:r>
          </a:p>
          <a:p>
            <a:pPr marL="0" indent="0">
              <a:lnSpc>
                <a:spcPct val="100000"/>
              </a:lnSpc>
              <a:spcBef>
                <a:spcPts val="0"/>
              </a:spcBef>
              <a:buNone/>
            </a:pP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nb-NO" sz="1200" dirty="0">
                <a:solidFill>
                  <a:srgbClr val="000000"/>
                </a:solidFill>
                <a:highlight>
                  <a:srgbClr val="FFFFFF"/>
                </a:highlight>
                <a:latin typeface="Consolas" panose="020B0609020204030204" pitchFamily="49" charset="0"/>
              </a:rPr>
              <a:t>        evt.SomeEvent += </a:t>
            </a:r>
            <a:r>
              <a:rPr lang="nb-NO" sz="1200" dirty="0">
                <a:solidFill>
                  <a:srgbClr val="0000FF"/>
                </a:solidFill>
                <a:highlight>
                  <a:srgbClr val="FFFFFF"/>
                </a:highlight>
                <a:latin typeface="Consolas" panose="020B0609020204030204" pitchFamily="49" charset="0"/>
              </a:rPr>
              <a:t>new</a:t>
            </a:r>
            <a:r>
              <a:rPr lang="nb-NO" sz="1200" dirty="0">
                <a:solidFill>
                  <a:srgbClr val="000000"/>
                </a:solidFill>
                <a:highlight>
                  <a:srgbClr val="FFFFFF"/>
                </a:highlight>
                <a:latin typeface="Consolas" panose="020B0609020204030204" pitchFamily="49" charset="0"/>
              </a:rPr>
              <a:t> </a:t>
            </a:r>
            <a:r>
              <a:rPr lang="nb-NO" sz="1200" dirty="0">
                <a:solidFill>
                  <a:srgbClr val="2B91AF"/>
                </a:solidFill>
                <a:highlight>
                  <a:srgbClr val="FFFFFF"/>
                </a:highlight>
                <a:latin typeface="Consolas" panose="020B0609020204030204" pitchFamily="49" charset="0"/>
              </a:rPr>
              <a:t>MyEventHandler</a:t>
            </a:r>
            <a:r>
              <a:rPr lang="nb-NO" sz="1200" dirty="0">
                <a:solidFill>
                  <a:srgbClr val="000000"/>
                </a:solidFill>
                <a:highlight>
                  <a:srgbClr val="FFFFFF"/>
                </a:highlight>
                <a:latin typeface="Consolas" panose="020B0609020204030204" pitchFamily="49" charset="0"/>
              </a:rPr>
              <a:t>(handler);</a:t>
            </a:r>
          </a:p>
          <a:p>
            <a:pPr marL="0" indent="0">
              <a:lnSpc>
                <a:spcPct val="100000"/>
              </a:lnSpc>
              <a:spcBef>
                <a:spcPts val="0"/>
              </a:spcBef>
              <a:buNone/>
            </a:pPr>
            <a:endParaRPr lang="nb-NO"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evt.SomeEvent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MyEventHandler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xOb.Xhandler</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evt.SomeEvent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MyEventHandler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yOb.Yhandler</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Fire the event.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evt.OnSomeEvent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Remove a handler.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evt.SomeEvent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MyEventHandler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xOb.Xhandler</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evt.OnSomeEvent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254406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DFF5F-654C-4B67-B011-916187DF24F7}"/>
              </a:ext>
            </a:extLst>
          </p:cNvPr>
          <p:cNvSpPr>
            <a:spLocks noGrp="1"/>
          </p:cNvSpPr>
          <p:nvPr>
            <p:ph idx="1"/>
          </p:nvPr>
        </p:nvSpPr>
        <p:spPr>
          <a:xfrm>
            <a:off x="396240" y="0"/>
            <a:ext cx="5831840" cy="6299200"/>
          </a:xfrm>
        </p:spPr>
        <p:txBody>
          <a:bodyPr>
            <a:noAutofit/>
          </a:bodyPr>
          <a:lstStyle/>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 Individual objects receive notifications when instance </a:t>
            </a:r>
            <a:r>
              <a:rPr lang="en-IN" sz="1400" dirty="0">
                <a:solidFill>
                  <a:srgbClr val="008000"/>
                </a:solidFill>
                <a:highlight>
                  <a:srgbClr val="FFFFFF"/>
                </a:highlight>
                <a:latin typeface="Consolas" panose="020B0609020204030204" pitchFamily="49" charset="0"/>
              </a:rPr>
              <a:t>   event handlers are used. */</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 Declare a delegate for an event.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delegate</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MyEventHandler</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8000"/>
                </a:solidFill>
                <a:highlight>
                  <a:srgbClr val="FFFFFF"/>
                </a:highlight>
                <a:latin typeface="Consolas" panose="020B0609020204030204" pitchFamily="49" charset="0"/>
              </a:rPr>
              <a:t>// Declare an event class. </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MyEvent</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event</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MyEventHandler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SomeEvent</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This is called to fire the event.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OnSomeEvent</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if</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SomeEvent</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null</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SomeEvent</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X</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id;</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X(</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x)</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id = x;</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This is an instance method that will be used as an event handler.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Xhandler</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"Event received by object "</a:t>
            </a:r>
            <a:r>
              <a:rPr lang="en-US" sz="1400" dirty="0">
                <a:solidFill>
                  <a:srgbClr val="000000"/>
                </a:solidFill>
                <a:highlight>
                  <a:srgbClr val="FFFFFF"/>
                </a:highlight>
                <a:latin typeface="Consolas" panose="020B0609020204030204" pitchFamily="49" charset="0"/>
              </a:rPr>
              <a:t> + id);</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900" dirty="0"/>
          </a:p>
        </p:txBody>
      </p:sp>
      <p:sp>
        <p:nvSpPr>
          <p:cNvPr id="4" name="TextBox 3">
            <a:extLst>
              <a:ext uri="{FF2B5EF4-FFF2-40B4-BE49-F238E27FC236}">
                <a16:creationId xmlns:a16="http://schemas.microsoft.com/office/drawing/2014/main" id="{C81C8103-FC5A-42E0-8201-F892A4478FAB}"/>
              </a:ext>
            </a:extLst>
          </p:cNvPr>
          <p:cNvSpPr txBox="1"/>
          <p:nvPr/>
        </p:nvSpPr>
        <p:spPr>
          <a:xfrm>
            <a:off x="5334000" y="580767"/>
            <a:ext cx="6776720" cy="4278094"/>
          </a:xfrm>
          <a:prstGeom prst="rect">
            <a:avLst/>
          </a:prstGeom>
          <a:noFill/>
        </p:spPr>
        <p:txBody>
          <a:bodyPr wrap="square" rtlCol="0">
            <a:spAutoFit/>
          </a:bodyPr>
          <a:lstStyle/>
          <a:p>
            <a:pPr marL="0" indent="0">
              <a:lnSpc>
                <a:spcPct val="100000"/>
              </a:lnSpc>
              <a:spcBef>
                <a:spcPts val="0"/>
              </a:spcBef>
              <a:buNone/>
            </a:pPr>
            <a:r>
              <a:rPr lang="en-IN" sz="1600" dirty="0">
                <a:solidFill>
                  <a:srgbClr val="0000FF"/>
                </a:solidFill>
                <a:highlight>
                  <a:srgbClr val="FFFFFF"/>
                </a:highlight>
                <a:latin typeface="Consolas" panose="020B0609020204030204" pitchFamily="49" charset="0"/>
              </a:rPr>
              <a:t>class</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EventDemo</a:t>
            </a: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public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static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void</a:t>
            </a:r>
            <a:r>
              <a:rPr lang="en-IN" sz="16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a:t>
            </a: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evt</a:t>
            </a:r>
            <a:r>
              <a:rPr lang="en-IN" sz="1600" dirty="0">
                <a:solidFill>
                  <a:srgbClr val="000000"/>
                </a:solidFill>
                <a:highlight>
                  <a:srgbClr val="FFFFFF"/>
                </a:highlight>
                <a:latin typeface="Consolas" panose="020B0609020204030204" pitchFamily="49" charset="0"/>
              </a:rPr>
              <a:t> = </a:t>
            </a:r>
            <a:r>
              <a:rPr lang="en-IN" sz="1600" dirty="0">
                <a:solidFill>
                  <a:srgbClr val="0000FF"/>
                </a:solidFill>
                <a:highlight>
                  <a:srgbClr val="FFFFFF"/>
                </a:highlight>
                <a:latin typeface="Consolas" panose="020B0609020204030204" pitchFamily="49" charset="0"/>
              </a:rPr>
              <a:t>new</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2B91AF"/>
                </a:solidFill>
                <a:highlight>
                  <a:srgbClr val="FFFFFF"/>
                </a:highlight>
                <a:latin typeface="Consolas" panose="020B0609020204030204" pitchFamily="49" charset="0"/>
              </a:rPr>
              <a:t>X</a:t>
            </a:r>
            <a:r>
              <a:rPr lang="en-IN" sz="1600" dirty="0">
                <a:solidFill>
                  <a:srgbClr val="000000"/>
                </a:solidFill>
                <a:highlight>
                  <a:srgbClr val="FFFFFF"/>
                </a:highlight>
                <a:latin typeface="Consolas" panose="020B0609020204030204" pitchFamily="49" charset="0"/>
              </a:rPr>
              <a:t> o1 = </a:t>
            </a:r>
            <a:r>
              <a:rPr lang="en-IN" sz="1600" dirty="0">
                <a:solidFill>
                  <a:srgbClr val="0000FF"/>
                </a:solidFill>
                <a:highlight>
                  <a:srgbClr val="FFFFFF"/>
                </a:highlight>
                <a:latin typeface="Consolas" panose="020B0609020204030204" pitchFamily="49" charset="0"/>
              </a:rPr>
              <a:t>new</a:t>
            </a:r>
            <a:r>
              <a:rPr lang="en-IN" sz="1600" dirty="0">
                <a:solidFill>
                  <a:srgbClr val="000000"/>
                </a:solidFill>
                <a:highlight>
                  <a:srgbClr val="FFFFFF"/>
                </a:highlight>
                <a:latin typeface="Consolas" panose="020B0609020204030204" pitchFamily="49" charset="0"/>
              </a:rPr>
              <a:t> </a:t>
            </a:r>
            <a:r>
              <a:rPr lang="en-IN" sz="1600" dirty="0">
                <a:solidFill>
                  <a:srgbClr val="2B91AF"/>
                </a:solidFill>
                <a:highlight>
                  <a:srgbClr val="FFFFFF"/>
                </a:highlight>
                <a:latin typeface="Consolas" panose="020B0609020204030204" pitchFamily="49" charset="0"/>
              </a:rPr>
              <a:t>X</a:t>
            </a:r>
            <a:r>
              <a:rPr lang="en-IN" sz="1600" dirty="0">
                <a:solidFill>
                  <a:srgbClr val="000000"/>
                </a:solidFill>
                <a:highlight>
                  <a:srgbClr val="FFFFFF"/>
                </a:highlight>
                <a:latin typeface="Consolas" panose="020B0609020204030204" pitchFamily="49" charset="0"/>
              </a:rPr>
              <a:t>(1);</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2B91AF"/>
                </a:solidFill>
                <a:highlight>
                  <a:srgbClr val="FFFFFF"/>
                </a:highlight>
                <a:latin typeface="Consolas" panose="020B0609020204030204" pitchFamily="49" charset="0"/>
              </a:rPr>
              <a:t>X</a:t>
            </a:r>
            <a:r>
              <a:rPr lang="en-IN" sz="1600" dirty="0">
                <a:solidFill>
                  <a:srgbClr val="000000"/>
                </a:solidFill>
                <a:highlight>
                  <a:srgbClr val="FFFFFF"/>
                </a:highlight>
                <a:latin typeface="Consolas" panose="020B0609020204030204" pitchFamily="49" charset="0"/>
              </a:rPr>
              <a:t> o2 = </a:t>
            </a:r>
            <a:r>
              <a:rPr lang="en-IN" sz="1600" dirty="0">
                <a:solidFill>
                  <a:srgbClr val="0000FF"/>
                </a:solidFill>
                <a:highlight>
                  <a:srgbClr val="FFFFFF"/>
                </a:highlight>
                <a:latin typeface="Consolas" panose="020B0609020204030204" pitchFamily="49" charset="0"/>
              </a:rPr>
              <a:t>new</a:t>
            </a:r>
            <a:r>
              <a:rPr lang="en-IN" sz="1600" dirty="0">
                <a:solidFill>
                  <a:srgbClr val="000000"/>
                </a:solidFill>
                <a:highlight>
                  <a:srgbClr val="FFFFFF"/>
                </a:highlight>
                <a:latin typeface="Consolas" panose="020B0609020204030204" pitchFamily="49" charset="0"/>
              </a:rPr>
              <a:t> </a:t>
            </a:r>
            <a:r>
              <a:rPr lang="en-IN" sz="1600" dirty="0">
                <a:solidFill>
                  <a:srgbClr val="2B91AF"/>
                </a:solidFill>
                <a:highlight>
                  <a:srgbClr val="FFFFFF"/>
                </a:highlight>
                <a:latin typeface="Consolas" panose="020B0609020204030204" pitchFamily="49" charset="0"/>
              </a:rPr>
              <a:t>X</a:t>
            </a:r>
            <a:r>
              <a:rPr lang="en-IN" sz="1600" dirty="0">
                <a:solidFill>
                  <a:srgbClr val="000000"/>
                </a:solidFill>
                <a:highlight>
                  <a:srgbClr val="FFFFFF"/>
                </a:highlight>
                <a:latin typeface="Consolas" panose="020B0609020204030204" pitchFamily="49" charset="0"/>
              </a:rPr>
              <a:t>(2);</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2B91AF"/>
                </a:solidFill>
                <a:highlight>
                  <a:srgbClr val="FFFFFF"/>
                </a:highlight>
                <a:latin typeface="Consolas" panose="020B0609020204030204" pitchFamily="49" charset="0"/>
              </a:rPr>
              <a:t>X</a:t>
            </a:r>
            <a:r>
              <a:rPr lang="en-IN" sz="1600" dirty="0">
                <a:solidFill>
                  <a:srgbClr val="000000"/>
                </a:solidFill>
                <a:highlight>
                  <a:srgbClr val="FFFFFF"/>
                </a:highlight>
                <a:latin typeface="Consolas" panose="020B0609020204030204" pitchFamily="49" charset="0"/>
              </a:rPr>
              <a:t> o3 = </a:t>
            </a:r>
            <a:r>
              <a:rPr lang="en-IN" sz="1600" dirty="0">
                <a:solidFill>
                  <a:srgbClr val="0000FF"/>
                </a:solidFill>
                <a:highlight>
                  <a:srgbClr val="FFFFFF"/>
                </a:highlight>
                <a:latin typeface="Consolas" panose="020B0609020204030204" pitchFamily="49" charset="0"/>
              </a:rPr>
              <a:t>new</a:t>
            </a:r>
            <a:r>
              <a:rPr lang="en-IN" sz="1600" dirty="0">
                <a:solidFill>
                  <a:srgbClr val="000000"/>
                </a:solidFill>
                <a:highlight>
                  <a:srgbClr val="FFFFFF"/>
                </a:highlight>
                <a:latin typeface="Consolas" panose="020B0609020204030204" pitchFamily="49" charset="0"/>
              </a:rPr>
              <a:t> </a:t>
            </a:r>
            <a:r>
              <a:rPr lang="en-IN" sz="1600" dirty="0">
                <a:solidFill>
                  <a:srgbClr val="2B91AF"/>
                </a:solidFill>
                <a:highlight>
                  <a:srgbClr val="FFFFFF"/>
                </a:highlight>
                <a:latin typeface="Consolas" panose="020B0609020204030204" pitchFamily="49" charset="0"/>
              </a:rPr>
              <a:t>X</a:t>
            </a:r>
            <a:r>
              <a:rPr lang="en-IN" sz="1600" dirty="0">
                <a:solidFill>
                  <a:srgbClr val="000000"/>
                </a:solidFill>
                <a:highlight>
                  <a:srgbClr val="FFFFFF"/>
                </a:highlight>
                <a:latin typeface="Consolas" panose="020B0609020204030204" pitchFamily="49" charset="0"/>
              </a:rPr>
              <a:t>(3);</a:t>
            </a:r>
          </a:p>
          <a:p>
            <a:pPr marL="0" indent="0">
              <a:lnSpc>
                <a:spcPct val="100000"/>
              </a:lnSpc>
              <a:spcBef>
                <a:spcPts val="0"/>
              </a:spcBef>
              <a:buNone/>
            </a:pP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evt.SomeEvent</a:t>
            </a:r>
            <a:r>
              <a:rPr lang="en-IN" sz="1600" dirty="0">
                <a:solidFill>
                  <a:srgbClr val="000000"/>
                </a:solidFill>
                <a:highlight>
                  <a:srgbClr val="FFFFFF"/>
                </a:highlight>
                <a:latin typeface="Consolas" panose="020B0609020204030204" pitchFamily="49" charset="0"/>
              </a:rPr>
              <a:t> += </a:t>
            </a:r>
            <a:r>
              <a:rPr lang="en-IN" sz="1600" dirty="0">
                <a:solidFill>
                  <a:srgbClr val="0000FF"/>
                </a:solidFill>
                <a:highlight>
                  <a:srgbClr val="FFFFFF"/>
                </a:highlight>
                <a:latin typeface="Consolas" panose="020B0609020204030204" pitchFamily="49" charset="0"/>
              </a:rPr>
              <a:t>new</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MyEventHandler</a:t>
            </a:r>
            <a:r>
              <a:rPr lang="en-IN" sz="1600" dirty="0">
                <a:solidFill>
                  <a:srgbClr val="000000"/>
                </a:solidFill>
                <a:highlight>
                  <a:srgbClr val="FFFFFF"/>
                </a:highlight>
                <a:latin typeface="Consolas" panose="020B0609020204030204" pitchFamily="49" charset="0"/>
              </a:rPr>
              <a:t>(o1.Xhandler);</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evt.SomeEvent</a:t>
            </a:r>
            <a:r>
              <a:rPr lang="en-IN" sz="1600" dirty="0">
                <a:solidFill>
                  <a:srgbClr val="000000"/>
                </a:solidFill>
                <a:highlight>
                  <a:srgbClr val="FFFFFF"/>
                </a:highlight>
                <a:latin typeface="Consolas" panose="020B0609020204030204" pitchFamily="49" charset="0"/>
              </a:rPr>
              <a:t> += </a:t>
            </a:r>
            <a:r>
              <a:rPr lang="en-IN" sz="1600" dirty="0">
                <a:solidFill>
                  <a:srgbClr val="0000FF"/>
                </a:solidFill>
                <a:highlight>
                  <a:srgbClr val="FFFFFF"/>
                </a:highlight>
                <a:latin typeface="Consolas" panose="020B0609020204030204" pitchFamily="49" charset="0"/>
              </a:rPr>
              <a:t>new</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MyEventHandler</a:t>
            </a:r>
            <a:r>
              <a:rPr lang="en-IN" sz="1600" dirty="0">
                <a:solidFill>
                  <a:srgbClr val="000000"/>
                </a:solidFill>
                <a:highlight>
                  <a:srgbClr val="FFFFFF"/>
                </a:highlight>
                <a:latin typeface="Consolas" panose="020B0609020204030204" pitchFamily="49" charset="0"/>
              </a:rPr>
              <a:t>(o2.Xhandler);</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evt.SomeEvent</a:t>
            </a:r>
            <a:r>
              <a:rPr lang="en-IN" sz="1600" dirty="0">
                <a:solidFill>
                  <a:srgbClr val="000000"/>
                </a:solidFill>
                <a:highlight>
                  <a:srgbClr val="FFFFFF"/>
                </a:highlight>
                <a:latin typeface="Consolas" panose="020B0609020204030204" pitchFamily="49" charset="0"/>
              </a:rPr>
              <a:t> += </a:t>
            </a:r>
            <a:r>
              <a:rPr lang="en-IN" sz="1600" dirty="0">
                <a:solidFill>
                  <a:srgbClr val="0000FF"/>
                </a:solidFill>
                <a:highlight>
                  <a:srgbClr val="FFFFFF"/>
                </a:highlight>
                <a:latin typeface="Consolas" panose="020B0609020204030204" pitchFamily="49" charset="0"/>
              </a:rPr>
              <a:t>new</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MyEventHandler</a:t>
            </a:r>
            <a:r>
              <a:rPr lang="en-IN" sz="1600" dirty="0">
                <a:solidFill>
                  <a:srgbClr val="000000"/>
                </a:solidFill>
                <a:highlight>
                  <a:srgbClr val="FFFFFF"/>
                </a:highlight>
                <a:latin typeface="Consolas" panose="020B0609020204030204" pitchFamily="49" charset="0"/>
              </a:rPr>
              <a:t>(o3.Xhandler);</a:t>
            </a:r>
          </a:p>
          <a:p>
            <a:pPr marL="0" indent="0">
              <a:lnSpc>
                <a:spcPct val="100000"/>
              </a:lnSpc>
              <a:spcBef>
                <a:spcPts val="0"/>
              </a:spcBef>
              <a:buNone/>
            </a:pP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008000"/>
                </a:solidFill>
                <a:highlight>
                  <a:srgbClr val="FFFFFF"/>
                </a:highlight>
                <a:latin typeface="Consolas" panose="020B0609020204030204" pitchFamily="49" charset="0"/>
              </a:rPr>
              <a:t>// Fire the event. </a:t>
            </a: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evt.OnSomeEvent</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92098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DFF5F-654C-4B67-B011-916187DF24F7}"/>
              </a:ext>
            </a:extLst>
          </p:cNvPr>
          <p:cNvSpPr>
            <a:spLocks noGrp="1"/>
          </p:cNvSpPr>
          <p:nvPr>
            <p:ph idx="1"/>
          </p:nvPr>
        </p:nvSpPr>
        <p:spPr>
          <a:xfrm>
            <a:off x="396240" y="0"/>
            <a:ext cx="5831840" cy="6299200"/>
          </a:xfrm>
        </p:spPr>
        <p:txBody>
          <a:bodyPr>
            <a:noAutofit/>
          </a:bodyPr>
          <a:lstStyle/>
          <a:p>
            <a:pPr marL="0" indent="0">
              <a:lnSpc>
                <a:spcPct val="100000"/>
              </a:lnSpc>
              <a:spcBef>
                <a:spcPts val="0"/>
              </a:spcBef>
              <a:buNone/>
            </a:pPr>
            <a:r>
              <a:rPr lang="en-US" sz="1600" dirty="0">
                <a:solidFill>
                  <a:srgbClr val="008000"/>
                </a:solidFill>
                <a:highlight>
                  <a:srgbClr val="FFFFFF"/>
                </a:highlight>
                <a:latin typeface="Consolas" panose="020B0609020204030204" pitchFamily="49" charset="0"/>
              </a:rPr>
              <a:t>/* A class receives the notification when  </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600" dirty="0">
                <a:solidFill>
                  <a:srgbClr val="008000"/>
                </a:solidFill>
                <a:highlight>
                  <a:srgbClr val="FFFFFF"/>
                </a:highlight>
                <a:latin typeface="Consolas" panose="020B0609020204030204" pitchFamily="49" charset="0"/>
              </a:rPr>
              <a:t>   a static method is used as an event handler. */</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FF"/>
                </a:solidFill>
                <a:highlight>
                  <a:srgbClr val="FFFFFF"/>
                </a:highlight>
                <a:latin typeface="Consolas" panose="020B0609020204030204" pitchFamily="49" charset="0"/>
              </a:rPr>
              <a:t>using</a:t>
            </a:r>
            <a:r>
              <a:rPr lang="en-IN" sz="16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US" sz="1600" dirty="0">
                <a:solidFill>
                  <a:srgbClr val="008000"/>
                </a:solidFill>
                <a:highlight>
                  <a:srgbClr val="FFFFFF"/>
                </a:highlight>
                <a:latin typeface="Consolas" panose="020B0609020204030204" pitchFamily="49" charset="0"/>
              </a:rPr>
              <a:t>// Declare a delegate for an event.  </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FF"/>
                </a:solidFill>
                <a:highlight>
                  <a:srgbClr val="FFFFFF"/>
                </a:highlight>
                <a:latin typeface="Consolas" panose="020B0609020204030204" pitchFamily="49" charset="0"/>
              </a:rPr>
              <a:t>delegate</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void</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MyEventHandler</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8000"/>
                </a:solidFill>
                <a:highlight>
                  <a:srgbClr val="FFFFFF"/>
                </a:highlight>
                <a:latin typeface="Consolas" panose="020B0609020204030204" pitchFamily="49" charset="0"/>
              </a:rPr>
              <a:t>// Declare an event class. </a:t>
            </a: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FF"/>
                </a:solidFill>
                <a:highlight>
                  <a:srgbClr val="FFFFFF"/>
                </a:highlight>
                <a:latin typeface="Consolas" panose="020B0609020204030204" pitchFamily="49" charset="0"/>
              </a:rPr>
              <a:t>class</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a:t>
            </a: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public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event</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MyEventHandler</a:t>
            </a: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SomeEvent</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This is called to fire the event. </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public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void</a:t>
            </a: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OnSomeEvent</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if</a:t>
            </a: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SomeEvent</a:t>
            </a:r>
            <a:r>
              <a:rPr lang="en-IN" sz="1600" dirty="0">
                <a:solidFill>
                  <a:srgbClr val="000000"/>
                </a:solidFill>
                <a:highlight>
                  <a:srgbClr val="FFFFFF"/>
                </a:highlight>
                <a:latin typeface="Consolas" panose="020B0609020204030204" pitchFamily="49" charset="0"/>
              </a:rPr>
              <a:t> != </a:t>
            </a:r>
            <a:r>
              <a:rPr lang="en-IN" sz="1600" dirty="0">
                <a:solidFill>
                  <a:srgbClr val="0000FF"/>
                </a:solidFill>
                <a:highlight>
                  <a:srgbClr val="FFFFFF"/>
                </a:highlight>
                <a:latin typeface="Consolas" panose="020B0609020204030204" pitchFamily="49" charset="0"/>
              </a:rPr>
              <a:t>null</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SomeEvent</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FF"/>
                </a:solidFill>
                <a:highlight>
                  <a:srgbClr val="FFFFFF"/>
                </a:highlight>
                <a:latin typeface="Consolas" panose="020B0609020204030204" pitchFamily="49" charset="0"/>
              </a:rPr>
              <a:t>class</a:t>
            </a:r>
            <a:r>
              <a:rPr lang="en-IN" sz="1600" dirty="0">
                <a:solidFill>
                  <a:srgbClr val="000000"/>
                </a:solidFill>
                <a:highlight>
                  <a:srgbClr val="FFFFFF"/>
                </a:highlight>
                <a:latin typeface="Consolas" panose="020B0609020204030204" pitchFamily="49" charset="0"/>
              </a:rPr>
              <a:t> </a:t>
            </a:r>
            <a:r>
              <a:rPr lang="en-IN" sz="1600" dirty="0">
                <a:solidFill>
                  <a:srgbClr val="2B91AF"/>
                </a:solidFill>
                <a:highlight>
                  <a:srgbClr val="FFFFFF"/>
                </a:highlight>
                <a:latin typeface="Consolas" panose="020B0609020204030204" pitchFamily="49" charset="0"/>
              </a:rPr>
              <a:t>X</a:t>
            </a: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This is a static method that will be used as </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8000"/>
                </a:solidFill>
                <a:highlight>
                  <a:srgbClr val="FFFFFF"/>
                </a:highlight>
                <a:latin typeface="Consolas" panose="020B0609020204030204" pitchFamily="49" charset="0"/>
              </a:rPr>
              <a:t>       an event handler. */</a:t>
            </a: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public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static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void</a:t>
            </a: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Xhandler</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Console</a:t>
            </a:r>
            <a:r>
              <a:rPr lang="en-US" sz="1600" dirty="0" err="1">
                <a:solidFill>
                  <a:srgbClr val="000000"/>
                </a:solidFill>
                <a:highlight>
                  <a:srgbClr val="FFFFFF"/>
                </a:highlight>
                <a:latin typeface="Consolas" panose="020B0609020204030204" pitchFamily="49" charset="0"/>
              </a:rPr>
              <a:t>.WriteLine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"Event received by class."</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500" dirty="0"/>
          </a:p>
        </p:txBody>
      </p:sp>
      <p:sp>
        <p:nvSpPr>
          <p:cNvPr id="4" name="TextBox 3">
            <a:extLst>
              <a:ext uri="{FF2B5EF4-FFF2-40B4-BE49-F238E27FC236}">
                <a16:creationId xmlns:a16="http://schemas.microsoft.com/office/drawing/2014/main" id="{C81C8103-FC5A-42E0-8201-F892A4478FAB}"/>
              </a:ext>
            </a:extLst>
          </p:cNvPr>
          <p:cNvSpPr txBox="1"/>
          <p:nvPr/>
        </p:nvSpPr>
        <p:spPr>
          <a:xfrm>
            <a:off x="5334000" y="580767"/>
            <a:ext cx="6776720" cy="3231654"/>
          </a:xfrm>
          <a:prstGeom prst="rect">
            <a:avLst/>
          </a:prstGeom>
          <a:noFill/>
        </p:spPr>
        <p:txBody>
          <a:bodyPr wrap="square" rtlCol="0">
            <a:spAutoFit/>
          </a:bodyPr>
          <a:lstStyle/>
          <a:p>
            <a:pPr marL="0" indent="0">
              <a:lnSpc>
                <a:spcPct val="100000"/>
              </a:lnSpc>
              <a:spcBef>
                <a:spcPts val="0"/>
              </a:spcBef>
              <a:buNone/>
            </a:pPr>
            <a:r>
              <a:rPr lang="en-IN" sz="1600" dirty="0">
                <a:solidFill>
                  <a:srgbClr val="0000FF"/>
                </a:solidFill>
                <a:highlight>
                  <a:srgbClr val="FFFFFF"/>
                </a:highlight>
                <a:latin typeface="Consolas" panose="020B0609020204030204" pitchFamily="49" charset="0"/>
              </a:rPr>
              <a:t>class</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EventDemo</a:t>
            </a: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public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static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void</a:t>
            </a:r>
            <a:r>
              <a:rPr lang="en-IN" sz="16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a:t>
            </a: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evt</a:t>
            </a:r>
            <a:r>
              <a:rPr lang="en-IN" sz="1600" dirty="0">
                <a:solidFill>
                  <a:srgbClr val="000000"/>
                </a:solidFill>
                <a:highlight>
                  <a:srgbClr val="FFFFFF"/>
                </a:highlight>
                <a:latin typeface="Consolas" panose="020B0609020204030204" pitchFamily="49" charset="0"/>
              </a:rPr>
              <a:t> = </a:t>
            </a:r>
            <a:r>
              <a:rPr lang="en-IN" sz="1600" dirty="0">
                <a:solidFill>
                  <a:srgbClr val="0000FF"/>
                </a:solidFill>
                <a:highlight>
                  <a:srgbClr val="FFFFFF"/>
                </a:highlight>
                <a:latin typeface="Consolas" panose="020B0609020204030204" pitchFamily="49" charset="0"/>
              </a:rPr>
              <a:t>new</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evt.SomeEvent</a:t>
            </a:r>
            <a:r>
              <a:rPr lang="en-IN" sz="1600" dirty="0">
                <a:solidFill>
                  <a:srgbClr val="000000"/>
                </a:solidFill>
                <a:highlight>
                  <a:srgbClr val="FFFFFF"/>
                </a:highlight>
                <a:latin typeface="Consolas" panose="020B0609020204030204" pitchFamily="49" charset="0"/>
              </a:rPr>
              <a:t> += </a:t>
            </a:r>
            <a:r>
              <a:rPr lang="en-IN" sz="1600" dirty="0">
                <a:solidFill>
                  <a:srgbClr val="0000FF"/>
                </a:solidFill>
                <a:highlight>
                  <a:srgbClr val="FFFFFF"/>
                </a:highlight>
                <a:latin typeface="Consolas" panose="020B0609020204030204" pitchFamily="49" charset="0"/>
              </a:rPr>
              <a:t>new</a:t>
            </a: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MyEventHandler</a:t>
            </a:r>
            <a:r>
              <a:rPr lang="en-IN" sz="1600" dirty="0">
                <a:solidFill>
                  <a:srgbClr val="000000"/>
                </a:solidFill>
                <a:highlight>
                  <a:srgbClr val="FFFFFF"/>
                </a:highlight>
                <a:latin typeface="Consolas" panose="020B0609020204030204" pitchFamily="49" charset="0"/>
              </a:rPr>
              <a:t>(</a:t>
            </a:r>
            <a:r>
              <a:rPr lang="en-IN" sz="1600" dirty="0" err="1">
                <a:solidFill>
                  <a:srgbClr val="2B91AF"/>
                </a:solidFill>
                <a:highlight>
                  <a:srgbClr val="FFFFFF"/>
                </a:highlight>
                <a:latin typeface="Consolas" panose="020B0609020204030204" pitchFamily="49" charset="0"/>
              </a:rPr>
              <a:t>X</a:t>
            </a:r>
            <a:r>
              <a:rPr lang="en-IN" sz="1600" dirty="0" err="1">
                <a:solidFill>
                  <a:srgbClr val="000000"/>
                </a:solidFill>
                <a:highlight>
                  <a:srgbClr val="FFFFFF"/>
                </a:highlight>
                <a:latin typeface="Consolas" panose="020B0609020204030204" pitchFamily="49" charset="0"/>
              </a:rPr>
              <a:t>.Xhandler</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a:solidFill>
                  <a:srgbClr val="008000"/>
                </a:solidFill>
                <a:highlight>
                  <a:srgbClr val="FFFFFF"/>
                </a:highlight>
                <a:latin typeface="Consolas" panose="020B0609020204030204" pitchFamily="49" charset="0"/>
              </a:rPr>
              <a:t>// Fire the event. </a:t>
            </a:r>
            <a:endParaRPr lang="en-IN" sz="16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evt.OnSomeEvent</a:t>
            </a: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6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p>
        </p:txBody>
      </p:sp>
    </p:spTree>
    <p:extLst>
      <p:ext uri="{BB962C8B-B14F-4D97-AF65-F5344CB8AC3E}">
        <p14:creationId xmlns:p14="http://schemas.microsoft.com/office/powerpoint/2010/main" val="2404451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2909</Words>
  <Application>Microsoft Office PowerPoint</Application>
  <PresentationFormat>Widescreen</PresentationFormat>
  <Paragraphs>489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Consolas</vt:lpstr>
      <vt:lpstr>Garamond</vt:lpstr>
      <vt:lpstr>Office Theme</vt:lpstr>
      <vt:lpstr>PowerPoint Presentation</vt:lpstr>
      <vt:lpstr>Event</vt:lpstr>
      <vt:lpstr>Publisher subscriber design and event </vt:lpstr>
      <vt:lpstr>PowerPoint Presentation</vt:lpstr>
      <vt:lpstr>PowerPoint Presentation</vt:lpstr>
      <vt:lpstr>Where to use in rea life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33</cp:revision>
  <dcterms:created xsi:type="dcterms:W3CDTF">2020-08-31T19:01:13Z</dcterms:created>
  <dcterms:modified xsi:type="dcterms:W3CDTF">2020-10-30T07:51:35Z</dcterms:modified>
</cp:coreProperties>
</file>