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65" r:id="rId7"/>
    <p:sldId id="266" r:id="rId8"/>
    <p:sldId id="269" r:id="rId9"/>
    <p:sldId id="267" r:id="rId10"/>
    <p:sldId id="268" r:id="rId11"/>
    <p:sldId id="271"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97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65829-34B5-449D-BB37-96BBEA302D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38A98C-0EF6-4C2F-A65A-020C573E36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D1057F-7C89-48D9-92B4-BED726D2EFB8}"/>
              </a:ext>
            </a:extLst>
          </p:cNvPr>
          <p:cNvSpPr>
            <a:spLocks noGrp="1"/>
          </p:cNvSpPr>
          <p:nvPr>
            <p:ph type="dt" sz="half" idx="10"/>
          </p:nvPr>
        </p:nvSpPr>
        <p:spPr/>
        <p:txBody>
          <a:bodyPr/>
          <a:lstStyle/>
          <a:p>
            <a:fld id="{F397E8B4-A72A-4618-8996-BA0322FF8454}" type="datetimeFigureOut">
              <a:rPr lang="en-IN" smtClean="0"/>
              <a:t>31-10-2020</a:t>
            </a:fld>
            <a:endParaRPr lang="en-IN"/>
          </a:p>
        </p:txBody>
      </p:sp>
      <p:sp>
        <p:nvSpPr>
          <p:cNvPr id="5" name="Footer Placeholder 4">
            <a:extLst>
              <a:ext uri="{FF2B5EF4-FFF2-40B4-BE49-F238E27FC236}">
                <a16:creationId xmlns:a16="http://schemas.microsoft.com/office/drawing/2014/main" id="{B38E6ED5-3CB7-4CEC-997E-35908C4EF5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A55071-E28B-4CE8-BAF7-24D3FDE53DA7}"/>
              </a:ext>
            </a:extLst>
          </p:cNvPr>
          <p:cNvSpPr>
            <a:spLocks noGrp="1"/>
          </p:cNvSpPr>
          <p:nvPr>
            <p:ph type="sldNum" sz="quarter" idx="12"/>
          </p:nvPr>
        </p:nvSpPr>
        <p:spPr/>
        <p:txBody>
          <a:bodyPr/>
          <a:lstStyle/>
          <a:p>
            <a:fld id="{38A65AB2-C9FA-4A37-B988-66A3EB4AF336}" type="slidenum">
              <a:rPr lang="en-IN" smtClean="0"/>
              <a:t>‹#›</a:t>
            </a:fld>
            <a:endParaRPr lang="en-IN"/>
          </a:p>
        </p:txBody>
      </p:sp>
    </p:spTree>
    <p:extLst>
      <p:ext uri="{BB962C8B-B14F-4D97-AF65-F5344CB8AC3E}">
        <p14:creationId xmlns:p14="http://schemas.microsoft.com/office/powerpoint/2010/main" val="218566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DDC2C-BF2F-44E8-865A-2D3A27C249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B4B315-F179-499A-8EBD-C96D1557EA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EA8473-83E9-43D4-9AC1-E771A5854252}"/>
              </a:ext>
            </a:extLst>
          </p:cNvPr>
          <p:cNvSpPr>
            <a:spLocks noGrp="1"/>
          </p:cNvSpPr>
          <p:nvPr>
            <p:ph type="dt" sz="half" idx="10"/>
          </p:nvPr>
        </p:nvSpPr>
        <p:spPr/>
        <p:txBody>
          <a:bodyPr/>
          <a:lstStyle/>
          <a:p>
            <a:fld id="{F397E8B4-A72A-4618-8996-BA0322FF8454}" type="datetimeFigureOut">
              <a:rPr lang="en-IN" smtClean="0"/>
              <a:t>31-10-2020</a:t>
            </a:fld>
            <a:endParaRPr lang="en-IN"/>
          </a:p>
        </p:txBody>
      </p:sp>
      <p:sp>
        <p:nvSpPr>
          <p:cNvPr id="5" name="Footer Placeholder 4">
            <a:extLst>
              <a:ext uri="{FF2B5EF4-FFF2-40B4-BE49-F238E27FC236}">
                <a16:creationId xmlns:a16="http://schemas.microsoft.com/office/drawing/2014/main" id="{7D16082B-6C3D-4B0F-A627-76354EABE4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D32C8B-192A-414A-89B8-2971F0BC0F2F}"/>
              </a:ext>
            </a:extLst>
          </p:cNvPr>
          <p:cNvSpPr>
            <a:spLocks noGrp="1"/>
          </p:cNvSpPr>
          <p:nvPr>
            <p:ph type="sldNum" sz="quarter" idx="12"/>
          </p:nvPr>
        </p:nvSpPr>
        <p:spPr/>
        <p:txBody>
          <a:bodyPr/>
          <a:lstStyle/>
          <a:p>
            <a:fld id="{38A65AB2-C9FA-4A37-B988-66A3EB4AF336}" type="slidenum">
              <a:rPr lang="en-IN" smtClean="0"/>
              <a:t>‹#›</a:t>
            </a:fld>
            <a:endParaRPr lang="en-IN"/>
          </a:p>
        </p:txBody>
      </p:sp>
    </p:spTree>
    <p:extLst>
      <p:ext uri="{BB962C8B-B14F-4D97-AF65-F5344CB8AC3E}">
        <p14:creationId xmlns:p14="http://schemas.microsoft.com/office/powerpoint/2010/main" val="149854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D7B98B-5E30-4114-8A8B-6AC18325C2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1F01C1-DBF6-400A-81AE-8C932828E7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2EFAEF-9E12-4310-8510-2374755B5A2E}"/>
              </a:ext>
            </a:extLst>
          </p:cNvPr>
          <p:cNvSpPr>
            <a:spLocks noGrp="1"/>
          </p:cNvSpPr>
          <p:nvPr>
            <p:ph type="dt" sz="half" idx="10"/>
          </p:nvPr>
        </p:nvSpPr>
        <p:spPr/>
        <p:txBody>
          <a:bodyPr/>
          <a:lstStyle/>
          <a:p>
            <a:fld id="{F397E8B4-A72A-4618-8996-BA0322FF8454}" type="datetimeFigureOut">
              <a:rPr lang="en-IN" smtClean="0"/>
              <a:t>31-10-2020</a:t>
            </a:fld>
            <a:endParaRPr lang="en-IN"/>
          </a:p>
        </p:txBody>
      </p:sp>
      <p:sp>
        <p:nvSpPr>
          <p:cNvPr id="5" name="Footer Placeholder 4">
            <a:extLst>
              <a:ext uri="{FF2B5EF4-FFF2-40B4-BE49-F238E27FC236}">
                <a16:creationId xmlns:a16="http://schemas.microsoft.com/office/drawing/2014/main" id="{FD467694-4F4B-4410-ACFF-4634808506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675411-8E1B-4A8D-90F5-034C6998A2F4}"/>
              </a:ext>
            </a:extLst>
          </p:cNvPr>
          <p:cNvSpPr>
            <a:spLocks noGrp="1"/>
          </p:cNvSpPr>
          <p:nvPr>
            <p:ph type="sldNum" sz="quarter" idx="12"/>
          </p:nvPr>
        </p:nvSpPr>
        <p:spPr/>
        <p:txBody>
          <a:bodyPr/>
          <a:lstStyle/>
          <a:p>
            <a:fld id="{38A65AB2-C9FA-4A37-B988-66A3EB4AF336}" type="slidenum">
              <a:rPr lang="en-IN" smtClean="0"/>
              <a:t>‹#›</a:t>
            </a:fld>
            <a:endParaRPr lang="en-IN"/>
          </a:p>
        </p:txBody>
      </p:sp>
    </p:spTree>
    <p:extLst>
      <p:ext uri="{BB962C8B-B14F-4D97-AF65-F5344CB8AC3E}">
        <p14:creationId xmlns:p14="http://schemas.microsoft.com/office/powerpoint/2010/main" val="1352159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98A6-50BA-46DE-A046-24DF5AF6A4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2425BC-DF2A-41F9-8AD8-DBE0B38D7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684A46-5A2B-4059-885F-829E65B3954A}"/>
              </a:ext>
            </a:extLst>
          </p:cNvPr>
          <p:cNvSpPr>
            <a:spLocks noGrp="1"/>
          </p:cNvSpPr>
          <p:nvPr>
            <p:ph type="dt" sz="half" idx="10"/>
          </p:nvPr>
        </p:nvSpPr>
        <p:spPr/>
        <p:txBody>
          <a:bodyPr/>
          <a:lstStyle/>
          <a:p>
            <a:fld id="{F397E8B4-A72A-4618-8996-BA0322FF8454}" type="datetimeFigureOut">
              <a:rPr lang="en-IN" smtClean="0"/>
              <a:t>31-10-2020</a:t>
            </a:fld>
            <a:endParaRPr lang="en-IN"/>
          </a:p>
        </p:txBody>
      </p:sp>
      <p:sp>
        <p:nvSpPr>
          <p:cNvPr id="5" name="Footer Placeholder 4">
            <a:extLst>
              <a:ext uri="{FF2B5EF4-FFF2-40B4-BE49-F238E27FC236}">
                <a16:creationId xmlns:a16="http://schemas.microsoft.com/office/drawing/2014/main" id="{F742121E-706D-4228-B4A9-AFEA68DC2C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C67AEA-887D-40A0-AFC6-C6BF0242D517}"/>
              </a:ext>
            </a:extLst>
          </p:cNvPr>
          <p:cNvSpPr>
            <a:spLocks noGrp="1"/>
          </p:cNvSpPr>
          <p:nvPr>
            <p:ph type="sldNum" sz="quarter" idx="12"/>
          </p:nvPr>
        </p:nvSpPr>
        <p:spPr/>
        <p:txBody>
          <a:bodyPr/>
          <a:lstStyle/>
          <a:p>
            <a:fld id="{38A65AB2-C9FA-4A37-B988-66A3EB4AF336}" type="slidenum">
              <a:rPr lang="en-IN" smtClean="0"/>
              <a:t>‹#›</a:t>
            </a:fld>
            <a:endParaRPr lang="en-IN"/>
          </a:p>
        </p:txBody>
      </p:sp>
    </p:spTree>
    <p:extLst>
      <p:ext uri="{BB962C8B-B14F-4D97-AF65-F5344CB8AC3E}">
        <p14:creationId xmlns:p14="http://schemas.microsoft.com/office/powerpoint/2010/main" val="54225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51921-8503-423A-BDE9-9DC4735859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8F52E7-D08A-4B76-9F23-CA5C6E14D8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1CAFEC-33BB-4A00-8F3F-91481820311A}"/>
              </a:ext>
            </a:extLst>
          </p:cNvPr>
          <p:cNvSpPr>
            <a:spLocks noGrp="1"/>
          </p:cNvSpPr>
          <p:nvPr>
            <p:ph type="dt" sz="half" idx="10"/>
          </p:nvPr>
        </p:nvSpPr>
        <p:spPr/>
        <p:txBody>
          <a:bodyPr/>
          <a:lstStyle/>
          <a:p>
            <a:fld id="{F397E8B4-A72A-4618-8996-BA0322FF8454}" type="datetimeFigureOut">
              <a:rPr lang="en-IN" smtClean="0"/>
              <a:t>31-10-2020</a:t>
            </a:fld>
            <a:endParaRPr lang="en-IN"/>
          </a:p>
        </p:txBody>
      </p:sp>
      <p:sp>
        <p:nvSpPr>
          <p:cNvPr id="5" name="Footer Placeholder 4">
            <a:extLst>
              <a:ext uri="{FF2B5EF4-FFF2-40B4-BE49-F238E27FC236}">
                <a16:creationId xmlns:a16="http://schemas.microsoft.com/office/drawing/2014/main" id="{379106AB-5E41-4208-B802-4ECBF2BB0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6E7F8D-1C29-4318-965E-23B079B992A9}"/>
              </a:ext>
            </a:extLst>
          </p:cNvPr>
          <p:cNvSpPr>
            <a:spLocks noGrp="1"/>
          </p:cNvSpPr>
          <p:nvPr>
            <p:ph type="sldNum" sz="quarter" idx="12"/>
          </p:nvPr>
        </p:nvSpPr>
        <p:spPr/>
        <p:txBody>
          <a:bodyPr/>
          <a:lstStyle/>
          <a:p>
            <a:fld id="{38A65AB2-C9FA-4A37-B988-66A3EB4AF336}" type="slidenum">
              <a:rPr lang="en-IN" smtClean="0"/>
              <a:t>‹#›</a:t>
            </a:fld>
            <a:endParaRPr lang="en-IN"/>
          </a:p>
        </p:txBody>
      </p:sp>
    </p:spTree>
    <p:extLst>
      <p:ext uri="{BB962C8B-B14F-4D97-AF65-F5344CB8AC3E}">
        <p14:creationId xmlns:p14="http://schemas.microsoft.com/office/powerpoint/2010/main" val="4000509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500E-4FF2-492A-BE5E-87C8830958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9B43CE-3266-425B-B46A-DAD28E02D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E2C5EA-3364-4E1F-AAAF-92584763D2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E822EC-965E-4C77-989B-037027F41037}"/>
              </a:ext>
            </a:extLst>
          </p:cNvPr>
          <p:cNvSpPr>
            <a:spLocks noGrp="1"/>
          </p:cNvSpPr>
          <p:nvPr>
            <p:ph type="dt" sz="half" idx="10"/>
          </p:nvPr>
        </p:nvSpPr>
        <p:spPr/>
        <p:txBody>
          <a:bodyPr/>
          <a:lstStyle/>
          <a:p>
            <a:fld id="{F397E8B4-A72A-4618-8996-BA0322FF8454}" type="datetimeFigureOut">
              <a:rPr lang="en-IN" smtClean="0"/>
              <a:t>31-10-2020</a:t>
            </a:fld>
            <a:endParaRPr lang="en-IN"/>
          </a:p>
        </p:txBody>
      </p:sp>
      <p:sp>
        <p:nvSpPr>
          <p:cNvPr id="6" name="Footer Placeholder 5">
            <a:extLst>
              <a:ext uri="{FF2B5EF4-FFF2-40B4-BE49-F238E27FC236}">
                <a16:creationId xmlns:a16="http://schemas.microsoft.com/office/drawing/2014/main" id="{5967061A-8BAE-4A50-B692-3A25CF3F16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905F10-FE00-4C89-B843-EA5A5CE520FD}"/>
              </a:ext>
            </a:extLst>
          </p:cNvPr>
          <p:cNvSpPr>
            <a:spLocks noGrp="1"/>
          </p:cNvSpPr>
          <p:nvPr>
            <p:ph type="sldNum" sz="quarter" idx="12"/>
          </p:nvPr>
        </p:nvSpPr>
        <p:spPr/>
        <p:txBody>
          <a:bodyPr/>
          <a:lstStyle/>
          <a:p>
            <a:fld id="{38A65AB2-C9FA-4A37-B988-66A3EB4AF336}" type="slidenum">
              <a:rPr lang="en-IN" smtClean="0"/>
              <a:t>‹#›</a:t>
            </a:fld>
            <a:endParaRPr lang="en-IN"/>
          </a:p>
        </p:txBody>
      </p:sp>
    </p:spTree>
    <p:extLst>
      <p:ext uri="{BB962C8B-B14F-4D97-AF65-F5344CB8AC3E}">
        <p14:creationId xmlns:p14="http://schemas.microsoft.com/office/powerpoint/2010/main" val="215696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EB345-2F37-4D3D-B11C-83007755A9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03C832-C11E-465E-8A68-14754EC435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CF644A-7826-4D23-8076-3418B3A6B6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AD45A2-E53E-4441-A63E-55CEEAC6B1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70B976-CF26-4591-9BB2-4915E48B1F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935716-8302-4318-BF8B-79449F5B6528}"/>
              </a:ext>
            </a:extLst>
          </p:cNvPr>
          <p:cNvSpPr>
            <a:spLocks noGrp="1"/>
          </p:cNvSpPr>
          <p:nvPr>
            <p:ph type="dt" sz="half" idx="10"/>
          </p:nvPr>
        </p:nvSpPr>
        <p:spPr/>
        <p:txBody>
          <a:bodyPr/>
          <a:lstStyle/>
          <a:p>
            <a:fld id="{F397E8B4-A72A-4618-8996-BA0322FF8454}" type="datetimeFigureOut">
              <a:rPr lang="en-IN" smtClean="0"/>
              <a:t>31-10-2020</a:t>
            </a:fld>
            <a:endParaRPr lang="en-IN"/>
          </a:p>
        </p:txBody>
      </p:sp>
      <p:sp>
        <p:nvSpPr>
          <p:cNvPr id="8" name="Footer Placeholder 7">
            <a:extLst>
              <a:ext uri="{FF2B5EF4-FFF2-40B4-BE49-F238E27FC236}">
                <a16:creationId xmlns:a16="http://schemas.microsoft.com/office/drawing/2014/main" id="{5D28C2A1-5698-4777-A621-0D6A878C9B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AE3822-CA26-4FBA-AE6F-5110340BA165}"/>
              </a:ext>
            </a:extLst>
          </p:cNvPr>
          <p:cNvSpPr>
            <a:spLocks noGrp="1"/>
          </p:cNvSpPr>
          <p:nvPr>
            <p:ph type="sldNum" sz="quarter" idx="12"/>
          </p:nvPr>
        </p:nvSpPr>
        <p:spPr/>
        <p:txBody>
          <a:bodyPr/>
          <a:lstStyle/>
          <a:p>
            <a:fld id="{38A65AB2-C9FA-4A37-B988-66A3EB4AF336}" type="slidenum">
              <a:rPr lang="en-IN" smtClean="0"/>
              <a:t>‹#›</a:t>
            </a:fld>
            <a:endParaRPr lang="en-IN"/>
          </a:p>
        </p:txBody>
      </p:sp>
    </p:spTree>
    <p:extLst>
      <p:ext uri="{BB962C8B-B14F-4D97-AF65-F5344CB8AC3E}">
        <p14:creationId xmlns:p14="http://schemas.microsoft.com/office/powerpoint/2010/main" val="183180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62C6-412B-44CF-9A6F-D74C265B5E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D1FEE1-1784-4DAB-A752-3042B2E78945}"/>
              </a:ext>
            </a:extLst>
          </p:cNvPr>
          <p:cNvSpPr>
            <a:spLocks noGrp="1"/>
          </p:cNvSpPr>
          <p:nvPr>
            <p:ph type="dt" sz="half" idx="10"/>
          </p:nvPr>
        </p:nvSpPr>
        <p:spPr/>
        <p:txBody>
          <a:bodyPr/>
          <a:lstStyle/>
          <a:p>
            <a:fld id="{F397E8B4-A72A-4618-8996-BA0322FF8454}" type="datetimeFigureOut">
              <a:rPr lang="en-IN" smtClean="0"/>
              <a:t>31-10-2020</a:t>
            </a:fld>
            <a:endParaRPr lang="en-IN"/>
          </a:p>
        </p:txBody>
      </p:sp>
      <p:sp>
        <p:nvSpPr>
          <p:cNvPr id="4" name="Footer Placeholder 3">
            <a:extLst>
              <a:ext uri="{FF2B5EF4-FFF2-40B4-BE49-F238E27FC236}">
                <a16:creationId xmlns:a16="http://schemas.microsoft.com/office/drawing/2014/main" id="{25B7E69E-EC09-4748-A2BE-A2ED8A04AB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07BB4F-5D9D-427D-8980-D37E1FE568A3}"/>
              </a:ext>
            </a:extLst>
          </p:cNvPr>
          <p:cNvSpPr>
            <a:spLocks noGrp="1"/>
          </p:cNvSpPr>
          <p:nvPr>
            <p:ph type="sldNum" sz="quarter" idx="12"/>
          </p:nvPr>
        </p:nvSpPr>
        <p:spPr/>
        <p:txBody>
          <a:bodyPr/>
          <a:lstStyle/>
          <a:p>
            <a:fld id="{38A65AB2-C9FA-4A37-B988-66A3EB4AF336}" type="slidenum">
              <a:rPr lang="en-IN" smtClean="0"/>
              <a:t>‹#›</a:t>
            </a:fld>
            <a:endParaRPr lang="en-IN"/>
          </a:p>
        </p:txBody>
      </p:sp>
    </p:spTree>
    <p:extLst>
      <p:ext uri="{BB962C8B-B14F-4D97-AF65-F5344CB8AC3E}">
        <p14:creationId xmlns:p14="http://schemas.microsoft.com/office/powerpoint/2010/main" val="2904972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6AD06A-59FC-4CE8-8481-573FA1FADF50}"/>
              </a:ext>
            </a:extLst>
          </p:cNvPr>
          <p:cNvSpPr>
            <a:spLocks noGrp="1"/>
          </p:cNvSpPr>
          <p:nvPr>
            <p:ph type="dt" sz="half" idx="10"/>
          </p:nvPr>
        </p:nvSpPr>
        <p:spPr/>
        <p:txBody>
          <a:bodyPr/>
          <a:lstStyle/>
          <a:p>
            <a:fld id="{F397E8B4-A72A-4618-8996-BA0322FF8454}" type="datetimeFigureOut">
              <a:rPr lang="en-IN" smtClean="0"/>
              <a:t>31-10-2020</a:t>
            </a:fld>
            <a:endParaRPr lang="en-IN"/>
          </a:p>
        </p:txBody>
      </p:sp>
      <p:sp>
        <p:nvSpPr>
          <p:cNvPr id="3" name="Footer Placeholder 2">
            <a:extLst>
              <a:ext uri="{FF2B5EF4-FFF2-40B4-BE49-F238E27FC236}">
                <a16:creationId xmlns:a16="http://schemas.microsoft.com/office/drawing/2014/main" id="{EFD3661F-3E77-4152-9AAB-6616FAE164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750D39-9E0E-4D39-B781-4A00980834E8}"/>
              </a:ext>
            </a:extLst>
          </p:cNvPr>
          <p:cNvSpPr>
            <a:spLocks noGrp="1"/>
          </p:cNvSpPr>
          <p:nvPr>
            <p:ph type="sldNum" sz="quarter" idx="12"/>
          </p:nvPr>
        </p:nvSpPr>
        <p:spPr/>
        <p:txBody>
          <a:bodyPr/>
          <a:lstStyle/>
          <a:p>
            <a:fld id="{38A65AB2-C9FA-4A37-B988-66A3EB4AF336}" type="slidenum">
              <a:rPr lang="en-IN" smtClean="0"/>
              <a:t>‹#›</a:t>
            </a:fld>
            <a:endParaRPr lang="en-IN"/>
          </a:p>
        </p:txBody>
      </p:sp>
    </p:spTree>
    <p:extLst>
      <p:ext uri="{BB962C8B-B14F-4D97-AF65-F5344CB8AC3E}">
        <p14:creationId xmlns:p14="http://schemas.microsoft.com/office/powerpoint/2010/main" val="407648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373B-C2A9-46B2-B9D0-429ADBF593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667897-6ABD-421E-9EE2-83C73FDC2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C7CF91-E304-427E-BA92-85D4408236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5390A2-2495-42B5-909C-E51687CAFEC4}"/>
              </a:ext>
            </a:extLst>
          </p:cNvPr>
          <p:cNvSpPr>
            <a:spLocks noGrp="1"/>
          </p:cNvSpPr>
          <p:nvPr>
            <p:ph type="dt" sz="half" idx="10"/>
          </p:nvPr>
        </p:nvSpPr>
        <p:spPr/>
        <p:txBody>
          <a:bodyPr/>
          <a:lstStyle/>
          <a:p>
            <a:fld id="{F397E8B4-A72A-4618-8996-BA0322FF8454}" type="datetimeFigureOut">
              <a:rPr lang="en-IN" smtClean="0"/>
              <a:t>31-10-2020</a:t>
            </a:fld>
            <a:endParaRPr lang="en-IN"/>
          </a:p>
        </p:txBody>
      </p:sp>
      <p:sp>
        <p:nvSpPr>
          <p:cNvPr id="6" name="Footer Placeholder 5">
            <a:extLst>
              <a:ext uri="{FF2B5EF4-FFF2-40B4-BE49-F238E27FC236}">
                <a16:creationId xmlns:a16="http://schemas.microsoft.com/office/drawing/2014/main" id="{1FA771C8-3A75-44EF-85D7-F946F69A70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902387-99A0-4F05-AB81-34A2480DB281}"/>
              </a:ext>
            </a:extLst>
          </p:cNvPr>
          <p:cNvSpPr>
            <a:spLocks noGrp="1"/>
          </p:cNvSpPr>
          <p:nvPr>
            <p:ph type="sldNum" sz="quarter" idx="12"/>
          </p:nvPr>
        </p:nvSpPr>
        <p:spPr/>
        <p:txBody>
          <a:bodyPr/>
          <a:lstStyle/>
          <a:p>
            <a:fld id="{38A65AB2-C9FA-4A37-B988-66A3EB4AF336}" type="slidenum">
              <a:rPr lang="en-IN" smtClean="0"/>
              <a:t>‹#›</a:t>
            </a:fld>
            <a:endParaRPr lang="en-IN"/>
          </a:p>
        </p:txBody>
      </p:sp>
    </p:spTree>
    <p:extLst>
      <p:ext uri="{BB962C8B-B14F-4D97-AF65-F5344CB8AC3E}">
        <p14:creationId xmlns:p14="http://schemas.microsoft.com/office/powerpoint/2010/main" val="3612483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CEEE-7A10-4541-A04A-4424904DB0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7A30FE-6484-4404-A8F7-2DF0D6804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093833-2010-41D1-B7F6-2BEC22DBB5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E3AFA-7154-457E-A95E-4C901F713188}"/>
              </a:ext>
            </a:extLst>
          </p:cNvPr>
          <p:cNvSpPr>
            <a:spLocks noGrp="1"/>
          </p:cNvSpPr>
          <p:nvPr>
            <p:ph type="dt" sz="half" idx="10"/>
          </p:nvPr>
        </p:nvSpPr>
        <p:spPr/>
        <p:txBody>
          <a:bodyPr/>
          <a:lstStyle/>
          <a:p>
            <a:fld id="{F397E8B4-A72A-4618-8996-BA0322FF8454}" type="datetimeFigureOut">
              <a:rPr lang="en-IN" smtClean="0"/>
              <a:t>31-10-2020</a:t>
            </a:fld>
            <a:endParaRPr lang="en-IN"/>
          </a:p>
        </p:txBody>
      </p:sp>
      <p:sp>
        <p:nvSpPr>
          <p:cNvPr id="6" name="Footer Placeholder 5">
            <a:extLst>
              <a:ext uri="{FF2B5EF4-FFF2-40B4-BE49-F238E27FC236}">
                <a16:creationId xmlns:a16="http://schemas.microsoft.com/office/drawing/2014/main" id="{C185BDFB-CCD3-4E77-9F35-5B66AD632F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1AF14A-1EB3-42B3-BF87-A216E85367C8}"/>
              </a:ext>
            </a:extLst>
          </p:cNvPr>
          <p:cNvSpPr>
            <a:spLocks noGrp="1"/>
          </p:cNvSpPr>
          <p:nvPr>
            <p:ph type="sldNum" sz="quarter" idx="12"/>
          </p:nvPr>
        </p:nvSpPr>
        <p:spPr/>
        <p:txBody>
          <a:bodyPr/>
          <a:lstStyle/>
          <a:p>
            <a:fld id="{38A65AB2-C9FA-4A37-B988-66A3EB4AF336}" type="slidenum">
              <a:rPr lang="en-IN" smtClean="0"/>
              <a:t>‹#›</a:t>
            </a:fld>
            <a:endParaRPr lang="en-IN"/>
          </a:p>
        </p:txBody>
      </p:sp>
    </p:spTree>
    <p:extLst>
      <p:ext uri="{BB962C8B-B14F-4D97-AF65-F5344CB8AC3E}">
        <p14:creationId xmlns:p14="http://schemas.microsoft.com/office/powerpoint/2010/main" val="128674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481E1-E90E-45AC-8DB9-D26881FA66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539EEE-C53D-467C-9C97-F928F747CD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76184A-45B8-4ECA-9BA5-E03B5C8C3A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7E8B4-A72A-4618-8996-BA0322FF8454}" type="datetimeFigureOut">
              <a:rPr lang="en-IN" smtClean="0"/>
              <a:t>31-10-2020</a:t>
            </a:fld>
            <a:endParaRPr lang="en-IN"/>
          </a:p>
        </p:txBody>
      </p:sp>
      <p:sp>
        <p:nvSpPr>
          <p:cNvPr id="5" name="Footer Placeholder 4">
            <a:extLst>
              <a:ext uri="{FF2B5EF4-FFF2-40B4-BE49-F238E27FC236}">
                <a16:creationId xmlns:a16="http://schemas.microsoft.com/office/drawing/2014/main" id="{C9BD424D-9C62-4548-9B5F-C2E06D888F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4D848D-CA7C-4AA4-B6D2-A2B6DE1A53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A65AB2-C9FA-4A37-B988-66A3EB4AF336}" type="slidenum">
              <a:rPr lang="en-IN" smtClean="0"/>
              <a:t>‹#›</a:t>
            </a:fld>
            <a:endParaRPr lang="en-IN"/>
          </a:p>
        </p:txBody>
      </p:sp>
      <p:pic>
        <p:nvPicPr>
          <p:cNvPr id="8" name="Picture 7">
            <a:extLst>
              <a:ext uri="{FF2B5EF4-FFF2-40B4-BE49-F238E27FC236}">
                <a16:creationId xmlns:a16="http://schemas.microsoft.com/office/drawing/2014/main" id="{BCC58E79-B826-43B8-B1E8-7E2D8B75CB32}"/>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136" y="-120068"/>
            <a:ext cx="1282699" cy="857534"/>
          </a:xfrm>
          <a:prstGeom prst="rect">
            <a:avLst/>
          </a:prstGeom>
        </p:spPr>
      </p:pic>
      <p:sp>
        <p:nvSpPr>
          <p:cNvPr id="10" name="Rectangle 9">
            <a:extLst>
              <a:ext uri="{FF2B5EF4-FFF2-40B4-BE49-F238E27FC236}">
                <a16:creationId xmlns:a16="http://schemas.microsoft.com/office/drawing/2014/main" id="{7DF1E53A-0C3E-48C8-9AF3-E8E3EBDC704A}"/>
              </a:ext>
            </a:extLst>
          </p:cNvPr>
          <p:cNvSpPr/>
          <p:nvPr userDrawn="1"/>
        </p:nvSpPr>
        <p:spPr>
          <a:xfrm>
            <a:off x="-73900" y="6568695"/>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027150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752600" y="152400"/>
            <a:ext cx="8458200" cy="67056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2057400" y="4038601"/>
            <a:ext cx="3276600" cy="923330"/>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a:t>ketkiacharya</a:t>
            </a:r>
            <a:r>
              <a:rPr lang="en-IN" dirty="0"/>
              <a:t>.net@gmail.com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54DDB0-C995-42A3-B104-7B9A142F86A6}"/>
              </a:ext>
            </a:extLst>
          </p:cNvPr>
          <p:cNvSpPr>
            <a:spLocks noGrp="1"/>
          </p:cNvSpPr>
          <p:nvPr>
            <p:ph idx="1"/>
          </p:nvPr>
        </p:nvSpPr>
        <p:spPr>
          <a:xfrm>
            <a:off x="5506064" y="334297"/>
            <a:ext cx="5847735" cy="5842666"/>
          </a:xfrm>
        </p:spPr>
        <p:txBody>
          <a:bodyPr>
            <a:noAutofit/>
          </a:bodyPr>
          <a:lstStyle/>
          <a:p>
            <a:pPr marL="0" indent="0">
              <a:buNone/>
            </a:pPr>
            <a:r>
              <a:rPr lang="en-IN" sz="1200" dirty="0">
                <a:solidFill>
                  <a:srgbClr val="008000"/>
                </a:solidFill>
                <a:highlight>
                  <a:srgbClr val="FFFFFF"/>
                </a:highlight>
                <a:latin typeface="Consolas" panose="020B0609020204030204" pitchFamily="49" charset="0"/>
              </a:rPr>
              <a:t>// Demonstrate a statement lambda.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US" sz="1200" dirty="0">
                <a:solidFill>
                  <a:srgbClr val="008000"/>
                </a:solidFill>
                <a:highlight>
                  <a:srgbClr val="FFFFFF"/>
                </a:highlight>
                <a:latin typeface="Consolas" panose="020B0609020204030204" pitchFamily="49" charset="0"/>
              </a:rPr>
              <a:t>// </a:t>
            </a:r>
            <a:r>
              <a:rPr lang="en-US" sz="1200" dirty="0" err="1">
                <a:solidFill>
                  <a:srgbClr val="008000"/>
                </a:solidFill>
                <a:highlight>
                  <a:srgbClr val="FFFFFF"/>
                </a:highlight>
                <a:latin typeface="Consolas" panose="020B0609020204030204" pitchFamily="49" charset="0"/>
              </a:rPr>
              <a:t>IntOp</a:t>
            </a:r>
            <a:r>
              <a:rPr lang="en-US" sz="1200" dirty="0">
                <a:solidFill>
                  <a:srgbClr val="008000"/>
                </a:solidFill>
                <a:highlight>
                  <a:srgbClr val="FFFFFF"/>
                </a:highlight>
                <a:latin typeface="Consolas" panose="020B0609020204030204" pitchFamily="49" charset="0"/>
              </a:rPr>
              <a:t> takes one int argument and returns an int result.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delegate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IntOp</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end);</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StatementLambdaDemo</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A statement lambda that returns the factorial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of the value it is passed.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IntOp</a:t>
            </a:r>
            <a:r>
              <a:rPr lang="en-IN" sz="1200" dirty="0">
                <a:solidFill>
                  <a:srgbClr val="000000"/>
                </a:solidFill>
                <a:highlight>
                  <a:srgbClr val="FFFFFF"/>
                </a:highlight>
                <a:latin typeface="Consolas" panose="020B0609020204030204" pitchFamily="49" charset="0"/>
              </a:rPr>
              <a:t> fact = n =&gt;</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r = 1;</a:t>
            </a:r>
          </a:p>
          <a:p>
            <a:pPr marL="0" indent="0">
              <a:buNone/>
            </a:pP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for</a:t>
            </a: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int</a:t>
            </a:r>
            <a:r>
              <a:rPr lang="nn-NO" sz="1200" dirty="0">
                <a:solidFill>
                  <a:srgbClr val="000000"/>
                </a:solidFill>
                <a:highlight>
                  <a:srgbClr val="FFFFFF"/>
                </a:highlight>
                <a:latin typeface="Consolas" panose="020B0609020204030204" pitchFamily="49" charset="0"/>
              </a:rPr>
              <a:t> i = 1; i &lt;= n; i++)</a:t>
            </a:r>
          </a:p>
          <a:p>
            <a:pPr marL="0" indent="0">
              <a:buNone/>
            </a:pPr>
            <a:r>
              <a:rPr lang="en-IN" sz="1200" dirty="0">
                <a:solidFill>
                  <a:srgbClr val="000000"/>
                </a:solidFill>
                <a:highlight>
                  <a:srgbClr val="FFFFFF"/>
                </a:highlight>
                <a:latin typeface="Consolas" panose="020B0609020204030204" pitchFamily="49" charset="0"/>
              </a:rPr>
              <a:t>                r =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 * r;</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r;</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"The factorial of 3 is "</a:t>
            </a:r>
            <a:r>
              <a:rPr lang="en-US" sz="1200" dirty="0">
                <a:solidFill>
                  <a:srgbClr val="000000"/>
                </a:solidFill>
                <a:highlight>
                  <a:srgbClr val="FFFFFF"/>
                </a:highlight>
                <a:latin typeface="Consolas" panose="020B0609020204030204" pitchFamily="49" charset="0"/>
              </a:rPr>
              <a:t> + fact(3));</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"The factorial of 5 is "</a:t>
            </a:r>
            <a:r>
              <a:rPr lang="en-US" sz="1200" dirty="0">
                <a:solidFill>
                  <a:srgbClr val="000000"/>
                </a:solidFill>
                <a:highlight>
                  <a:srgbClr val="FFFFFF"/>
                </a:highlight>
                <a:latin typeface="Consolas" panose="020B0609020204030204" pitchFamily="49" charset="0"/>
              </a:rPr>
              <a:t> + fact(5));</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p>
        </p:txBody>
      </p:sp>
      <p:sp>
        <p:nvSpPr>
          <p:cNvPr id="4" name="TextBox 3">
            <a:extLst>
              <a:ext uri="{FF2B5EF4-FFF2-40B4-BE49-F238E27FC236}">
                <a16:creationId xmlns:a16="http://schemas.microsoft.com/office/drawing/2014/main" id="{55CA14B5-D0B7-45A0-87C5-84730A9D73D7}"/>
              </a:ext>
            </a:extLst>
          </p:cNvPr>
          <p:cNvSpPr txBox="1"/>
          <p:nvPr/>
        </p:nvSpPr>
        <p:spPr>
          <a:xfrm>
            <a:off x="393290" y="993058"/>
            <a:ext cx="3864078" cy="646331"/>
          </a:xfrm>
          <a:prstGeom prst="rect">
            <a:avLst/>
          </a:prstGeom>
          <a:noFill/>
        </p:spPr>
        <p:txBody>
          <a:bodyPr wrap="square" rtlCol="0">
            <a:spAutoFit/>
          </a:bodyPr>
          <a:lstStyle/>
          <a:p>
            <a:r>
              <a:rPr lang="en-IN" dirty="0"/>
              <a:t>If you have more line of code you can use { }this is called lambda statement.</a:t>
            </a:r>
          </a:p>
        </p:txBody>
      </p:sp>
    </p:spTree>
    <p:extLst>
      <p:ext uri="{BB962C8B-B14F-4D97-AF65-F5344CB8AC3E}">
        <p14:creationId xmlns:p14="http://schemas.microsoft.com/office/powerpoint/2010/main" val="1825002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DAB9-9032-4A4D-A2E8-83E7D38CF023}"/>
              </a:ext>
            </a:extLst>
          </p:cNvPr>
          <p:cNvSpPr>
            <a:spLocks noGrp="1"/>
          </p:cNvSpPr>
          <p:nvPr>
            <p:ph type="title"/>
          </p:nvPr>
        </p:nvSpPr>
        <p:spPr>
          <a:xfrm>
            <a:off x="935420" y="123388"/>
            <a:ext cx="10050517" cy="706930"/>
          </a:xfrm>
        </p:spPr>
        <p:txBody>
          <a:bodyPr/>
          <a:lstStyle/>
          <a:p>
            <a:r>
              <a:rPr lang="en-IN" dirty="0"/>
              <a:t>Lambda and multicast</a:t>
            </a:r>
          </a:p>
        </p:txBody>
      </p:sp>
      <p:sp>
        <p:nvSpPr>
          <p:cNvPr id="3" name="Content Placeholder 2">
            <a:extLst>
              <a:ext uri="{FF2B5EF4-FFF2-40B4-BE49-F238E27FC236}">
                <a16:creationId xmlns:a16="http://schemas.microsoft.com/office/drawing/2014/main" id="{49DD9060-DB2D-41A8-93DC-1D72DEE7B921}"/>
              </a:ext>
            </a:extLst>
          </p:cNvPr>
          <p:cNvSpPr>
            <a:spLocks noGrp="1"/>
          </p:cNvSpPr>
          <p:nvPr>
            <p:ph idx="1"/>
          </p:nvPr>
        </p:nvSpPr>
        <p:spPr>
          <a:xfrm>
            <a:off x="178676" y="830318"/>
            <a:ext cx="10625958" cy="5346645"/>
          </a:xfrm>
        </p:spPr>
        <p:txBody>
          <a:bodyPr>
            <a:noAutofit/>
          </a:bodyPr>
          <a:lstStyle/>
          <a:p>
            <a:pPr marL="0" indent="0">
              <a:lnSpc>
                <a:spcPct val="100000"/>
              </a:lnSpc>
              <a:spcBef>
                <a:spcPts val="0"/>
              </a:spcBef>
              <a:buNone/>
            </a:pPr>
            <a:r>
              <a:rPr lang="en-IN" sz="1400" dirty="0">
                <a:solidFill>
                  <a:srgbClr val="008000"/>
                </a:solidFill>
                <a:highlight>
                  <a:srgbClr val="FFFFFF"/>
                </a:highlight>
                <a:latin typeface="Consolas" panose="020B0609020204030204" pitchFamily="49" charset="0"/>
              </a:rPr>
              <a:t>// Demonstrate a statement lambda. </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US" sz="1400" dirty="0">
                <a:solidFill>
                  <a:srgbClr val="008000"/>
                </a:solidFill>
                <a:highlight>
                  <a:srgbClr val="FFFFFF"/>
                </a:highlight>
                <a:latin typeface="Consolas" panose="020B0609020204030204" pitchFamily="49" charset="0"/>
              </a:rPr>
              <a:t>// </a:t>
            </a:r>
            <a:r>
              <a:rPr lang="en-US" sz="1400" dirty="0" err="1">
                <a:solidFill>
                  <a:srgbClr val="008000"/>
                </a:solidFill>
                <a:highlight>
                  <a:srgbClr val="FFFFFF"/>
                </a:highlight>
                <a:latin typeface="Consolas" panose="020B0609020204030204" pitchFamily="49" charset="0"/>
              </a:rPr>
              <a:t>IntOp</a:t>
            </a:r>
            <a:r>
              <a:rPr lang="en-US" sz="1400" dirty="0">
                <a:solidFill>
                  <a:srgbClr val="008000"/>
                </a:solidFill>
                <a:highlight>
                  <a:srgbClr val="FFFFFF"/>
                </a:highlight>
                <a:latin typeface="Consolas" panose="020B0609020204030204" pitchFamily="49" charset="0"/>
              </a:rPr>
              <a:t> takes one int argument and returns an int result. </a:t>
            </a:r>
            <a:endParaRPr lang="en-US"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delegate</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int</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IntOp</a:t>
            </a:r>
            <a:r>
              <a:rPr lang="en-IN" sz="1400" dirty="0">
                <a:solidFill>
                  <a:srgbClr val="000000"/>
                </a:solidFill>
                <a:highlight>
                  <a:srgbClr val="FFFFFF"/>
                </a:highlight>
                <a:latin typeface="Consolas" panose="020B0609020204030204" pitchFamily="49" charset="0"/>
              </a:rPr>
              <a:t>(</a:t>
            </a:r>
            <a:r>
              <a:rPr lang="en-IN" sz="1400" dirty="0">
                <a:solidFill>
                  <a:srgbClr val="0000FF"/>
                </a:solidFill>
                <a:highlight>
                  <a:srgbClr val="FFFFFF"/>
                </a:highlight>
                <a:latin typeface="Consolas" panose="020B0609020204030204" pitchFamily="49" charset="0"/>
              </a:rPr>
              <a:t>int</a:t>
            </a:r>
            <a:r>
              <a:rPr lang="en-IN" sz="1400" dirty="0">
                <a:solidFill>
                  <a:srgbClr val="000000"/>
                </a:solidFill>
                <a:highlight>
                  <a:srgbClr val="FFFFFF"/>
                </a:highlight>
                <a:latin typeface="Consolas" panose="020B0609020204030204" pitchFamily="49" charset="0"/>
              </a:rPr>
              <a:t> end);</a:t>
            </a: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delegate</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int</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sumall</a:t>
            </a:r>
            <a:r>
              <a:rPr lang="en-IN" sz="1400" dirty="0">
                <a:solidFill>
                  <a:srgbClr val="000000"/>
                </a:solidFill>
                <a:highlight>
                  <a:srgbClr val="FFFFFF"/>
                </a:highlight>
                <a:latin typeface="Consolas" panose="020B0609020204030204" pitchFamily="49" charset="0"/>
              </a:rPr>
              <a:t>(</a:t>
            </a:r>
            <a:r>
              <a:rPr lang="en-IN" sz="1400" dirty="0">
                <a:solidFill>
                  <a:srgbClr val="0000FF"/>
                </a:solidFill>
                <a:highlight>
                  <a:srgbClr val="FFFFFF"/>
                </a:highlight>
                <a:latin typeface="Consolas" panose="020B0609020204030204" pitchFamily="49" charset="0"/>
              </a:rPr>
              <a:t>int</a:t>
            </a:r>
            <a:r>
              <a:rPr lang="en-IN" sz="1400" dirty="0">
                <a:solidFill>
                  <a:srgbClr val="000000"/>
                </a:solidFill>
                <a:highlight>
                  <a:srgbClr val="FFFFFF"/>
                </a:highlight>
                <a:latin typeface="Consolas" panose="020B0609020204030204" pitchFamily="49" charset="0"/>
              </a:rPr>
              <a:t> e);</a:t>
            </a: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StatementLambdaDemo</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Main()</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 statement lambda that returns the factorial </a:t>
            </a:r>
            <a:endParaRPr lang="en-US"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of the value it is passed. </a:t>
            </a:r>
            <a:endParaRPr lang="en-US"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IntOp</a:t>
            </a:r>
            <a:r>
              <a:rPr lang="en-IN" sz="1400" dirty="0">
                <a:solidFill>
                  <a:srgbClr val="000000"/>
                </a:solidFill>
                <a:highlight>
                  <a:srgbClr val="FFFFFF"/>
                </a:highlight>
                <a:latin typeface="Consolas" panose="020B0609020204030204" pitchFamily="49" charset="0"/>
              </a:rPr>
              <a:t> fact = n =&gt;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int</a:t>
            </a:r>
            <a:r>
              <a:rPr lang="en-IN" sz="1400" dirty="0">
                <a:solidFill>
                  <a:srgbClr val="000000"/>
                </a:solidFill>
                <a:highlight>
                  <a:srgbClr val="FFFFFF"/>
                </a:highlight>
                <a:latin typeface="Consolas" panose="020B0609020204030204" pitchFamily="49" charset="0"/>
              </a:rPr>
              <a:t> r = 1;</a:t>
            </a:r>
          </a:p>
          <a:p>
            <a:pPr marL="0" indent="0">
              <a:lnSpc>
                <a:spcPct val="100000"/>
              </a:lnSpc>
              <a:spcBef>
                <a:spcPts val="0"/>
              </a:spcBef>
              <a:buNone/>
            </a:pP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i = 1; i &lt;= n; i++)</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r = </a:t>
            </a:r>
            <a:r>
              <a:rPr lang="en-IN" sz="1400" dirty="0" err="1">
                <a:solidFill>
                  <a:srgbClr val="000000"/>
                </a:solidFill>
                <a:highlight>
                  <a:srgbClr val="FFFFFF"/>
                </a:highlight>
                <a:latin typeface="Consolas" panose="020B0609020204030204" pitchFamily="49" charset="0"/>
              </a:rPr>
              <a:t>i</a:t>
            </a:r>
            <a:r>
              <a:rPr lang="en-IN" sz="1400" dirty="0">
                <a:solidFill>
                  <a:srgbClr val="000000"/>
                </a:solidFill>
                <a:highlight>
                  <a:srgbClr val="FFFFFF"/>
                </a:highlight>
                <a:latin typeface="Consolas" panose="020B0609020204030204" pitchFamily="49" charset="0"/>
              </a:rPr>
              <a:t> * r;</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return</a:t>
            </a:r>
            <a:r>
              <a:rPr lang="en-IN" sz="1400" dirty="0">
                <a:solidFill>
                  <a:srgbClr val="000000"/>
                </a:solidFill>
                <a:highlight>
                  <a:srgbClr val="FFFFFF"/>
                </a:highlight>
                <a:latin typeface="Consolas" panose="020B0609020204030204" pitchFamily="49" charset="0"/>
              </a:rPr>
              <a:t> r;</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fact +=(no)=&gt;no+1;</a:t>
            </a:r>
          </a:p>
          <a:p>
            <a:pPr marL="0" indent="0">
              <a:lnSpc>
                <a:spcPct val="100000"/>
              </a:lnSpc>
              <a:spcBef>
                <a:spcPts val="0"/>
              </a:spcBef>
              <a:buNone/>
            </a:pP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"The factorial of 3 is "</a:t>
            </a:r>
            <a:r>
              <a:rPr lang="en-US" sz="1400" dirty="0">
                <a:solidFill>
                  <a:srgbClr val="000000"/>
                </a:solidFill>
                <a:highlight>
                  <a:srgbClr val="FFFFFF"/>
                </a:highlight>
                <a:latin typeface="Consolas" panose="020B0609020204030204" pitchFamily="49" charset="0"/>
              </a:rPr>
              <a:t> + fact(3));</a:t>
            </a: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"The factorial of 5 is "</a:t>
            </a:r>
            <a:r>
              <a:rPr lang="en-US" sz="1400" dirty="0">
                <a:solidFill>
                  <a:srgbClr val="000000"/>
                </a:solidFill>
                <a:highlight>
                  <a:srgbClr val="FFFFFF"/>
                </a:highlight>
                <a:latin typeface="Consolas" panose="020B0609020204030204" pitchFamily="49" charset="0"/>
              </a:rPr>
              <a:t> + fact(5));</a:t>
            </a: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IntOp</a:t>
            </a:r>
            <a:r>
              <a:rPr lang="en-US" sz="1400" dirty="0">
                <a:solidFill>
                  <a:srgbClr val="000000"/>
                </a:solidFill>
                <a:highlight>
                  <a:srgbClr val="FFFFFF"/>
                </a:highlight>
                <a:latin typeface="Consolas" panose="020B0609020204030204" pitchFamily="49" charset="0"/>
              </a:rPr>
              <a:t> mm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fact.GetInvocationList</a:t>
            </a:r>
            <a:r>
              <a:rPr lang="en-US"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mm.Method</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"The factorial of 3 is "</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mm.Invoke</a:t>
            </a:r>
            <a:r>
              <a:rPr lang="en-US" sz="1400" dirty="0">
                <a:solidFill>
                  <a:srgbClr val="000000"/>
                </a:solidFill>
                <a:highlight>
                  <a:srgbClr val="FFFFFF"/>
                </a:highlight>
                <a:latin typeface="Consolas" panose="020B0609020204030204" pitchFamily="49" charset="0"/>
              </a:rPr>
              <a:t> (3));</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p>
        </p:txBody>
      </p:sp>
    </p:spTree>
    <p:extLst>
      <p:ext uri="{BB962C8B-B14F-4D97-AF65-F5344CB8AC3E}">
        <p14:creationId xmlns:p14="http://schemas.microsoft.com/office/powerpoint/2010/main" val="4177417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1B3DB1-CCC1-4677-9920-637D3EF3933C}"/>
              </a:ext>
            </a:extLst>
          </p:cNvPr>
          <p:cNvSpPr>
            <a:spLocks noGrp="1"/>
          </p:cNvSpPr>
          <p:nvPr>
            <p:ph idx="1"/>
          </p:nvPr>
        </p:nvSpPr>
        <p:spPr>
          <a:xfrm>
            <a:off x="4680154" y="-73742"/>
            <a:ext cx="7511846" cy="6971071"/>
          </a:xfrm>
        </p:spPr>
        <p:txBody>
          <a:bodyPr>
            <a:no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  </a:t>
            </a:r>
            <a:r>
              <a:rPr lang="en-US" sz="1200" dirty="0">
                <a:solidFill>
                  <a:srgbClr val="008000"/>
                </a:solidFill>
                <a:highlight>
                  <a:srgbClr val="FFFFFF"/>
                </a:highlight>
                <a:latin typeface="Consolas" panose="020B0609020204030204" pitchFamily="49" charset="0"/>
              </a:rPr>
              <a:t>// The first delegate example rewritten to use </a:t>
            </a:r>
            <a:r>
              <a:rPr lang="en-IN" sz="1200" dirty="0">
                <a:solidFill>
                  <a:srgbClr val="008000"/>
                </a:solidFill>
                <a:highlight>
                  <a:srgbClr val="FFFFFF"/>
                </a:highlight>
                <a:latin typeface="Consolas" panose="020B0609020204030204" pitchFamily="49" charset="0"/>
              </a:rPr>
              <a:t>// statement lambdas. </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8000"/>
                </a:solidFill>
                <a:highlight>
                  <a:srgbClr val="FFFFFF"/>
                </a:highlight>
                <a:latin typeface="Consolas" panose="020B0609020204030204" pitchFamily="49" charset="0"/>
              </a:rPr>
              <a:t>// Declare a delegate type.  </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delegate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StrMod</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s);</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UseStatementLambdas</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Create delegates that refer to lambda expressions </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that perform various string modifications. </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Replaces spaces with hyphens. </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StrMod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ReplaceSpaces</a:t>
            </a:r>
            <a:r>
              <a:rPr lang="en-IN" sz="1200" dirty="0">
                <a:solidFill>
                  <a:srgbClr val="000000"/>
                </a:solidFill>
                <a:highlight>
                  <a:srgbClr val="FFFFFF"/>
                </a:highlight>
                <a:latin typeface="Consolas" panose="020B0609020204030204" pitchFamily="49" charset="0"/>
              </a:rPr>
              <a:t> = s =&gt;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"Replacing spaces with hyphens."</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s.Replace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Remove spaces. </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StrMod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RemoveSpaces</a:t>
            </a:r>
            <a:r>
              <a:rPr lang="en-IN" sz="1200" dirty="0">
                <a:solidFill>
                  <a:srgbClr val="000000"/>
                </a:solidFill>
                <a:highlight>
                  <a:srgbClr val="FFFFFF"/>
                </a:highlight>
                <a:latin typeface="Consolas" panose="020B0609020204030204" pitchFamily="49" charset="0"/>
              </a:rPr>
              <a:t> = s =&gt;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temp = </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"Removing spaces."</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for</a:t>
            </a:r>
            <a:r>
              <a:rPr lang="nn-NO" sz="1200" dirty="0">
                <a:solidFill>
                  <a:srgbClr val="000000"/>
                </a:solidFill>
                <a:highlight>
                  <a:srgbClr val="FFFFFF"/>
                </a:highlight>
                <a:latin typeface="Consolas" panose="020B0609020204030204" pitchFamily="49" charset="0"/>
              </a:rPr>
              <a:t> (i = 0; i &lt; s.Length; i++)</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if</a:t>
            </a:r>
            <a:r>
              <a:rPr lang="en-IN" sz="1200" dirty="0">
                <a:solidFill>
                  <a:srgbClr val="000000"/>
                </a:solidFill>
                <a:highlight>
                  <a:srgbClr val="FFFFFF"/>
                </a:highlight>
                <a:latin typeface="Consolas" panose="020B0609020204030204" pitchFamily="49" charset="0"/>
              </a:rPr>
              <a:t> (s[</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rPr>
              <a:t>) temp += s[</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temp;</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Reverse a string. </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StrMod</a:t>
            </a:r>
            <a:r>
              <a:rPr lang="en-IN" sz="1200" dirty="0">
                <a:solidFill>
                  <a:srgbClr val="000000"/>
                </a:solidFill>
                <a:highlight>
                  <a:srgbClr val="FFFFFF"/>
                </a:highlight>
                <a:latin typeface="Consolas" panose="020B0609020204030204" pitchFamily="49" charset="0"/>
              </a:rPr>
              <a:t> Reverse = s =&gt;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temp = </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 j;</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"Reversing string."</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for</a:t>
            </a:r>
            <a:r>
              <a:rPr lang="en-IN" sz="1200" dirty="0">
                <a:solidFill>
                  <a:srgbClr val="000000"/>
                </a:solidFill>
                <a:highlight>
                  <a:srgbClr val="FFFFFF"/>
                </a:highlight>
                <a:latin typeface="Consolas" panose="020B0609020204030204" pitchFamily="49" charset="0"/>
              </a:rPr>
              <a:t> (j = 0,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s.Length</a:t>
            </a:r>
            <a:r>
              <a:rPr lang="en-IN" sz="1200" dirty="0">
                <a:solidFill>
                  <a:srgbClr val="000000"/>
                </a:solidFill>
                <a:highlight>
                  <a:srgbClr val="FFFFFF"/>
                </a:highlight>
                <a:latin typeface="Consolas" panose="020B0609020204030204" pitchFamily="49" charset="0"/>
              </a:rPr>
              <a:t> - 1;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 &gt;= 0;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j++</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temp += s[</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temp;</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200" dirty="0"/>
          </a:p>
        </p:txBody>
      </p:sp>
      <p:sp>
        <p:nvSpPr>
          <p:cNvPr id="4" name="TextBox 3">
            <a:extLst>
              <a:ext uri="{FF2B5EF4-FFF2-40B4-BE49-F238E27FC236}">
                <a16:creationId xmlns:a16="http://schemas.microsoft.com/office/drawing/2014/main" id="{CB0A1CA6-751F-4035-8DF2-DB189770F7E2}"/>
              </a:ext>
            </a:extLst>
          </p:cNvPr>
          <p:cNvSpPr txBox="1"/>
          <p:nvPr/>
        </p:nvSpPr>
        <p:spPr>
          <a:xfrm>
            <a:off x="167149" y="816077"/>
            <a:ext cx="4798142" cy="3970318"/>
          </a:xfrm>
          <a:prstGeom prst="rect">
            <a:avLst/>
          </a:prstGeom>
          <a:noFill/>
        </p:spPr>
        <p:txBody>
          <a:bodyPr wrap="square" rtlCol="0">
            <a:sp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str;</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Call methods through the delegate. </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StrMod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strOp</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ReplaceSpaces</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str = </a:t>
            </a:r>
            <a:r>
              <a:rPr lang="en-US" sz="1200" dirty="0" err="1">
                <a:solidFill>
                  <a:srgbClr val="000000"/>
                </a:solidFill>
                <a:highlight>
                  <a:srgbClr val="FFFFFF"/>
                </a:highlight>
                <a:latin typeface="Consolas" panose="020B0609020204030204" pitchFamily="49" charset="0"/>
              </a:rPr>
              <a:t>strOp</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"This is a test."</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"Resulting string: "</a:t>
            </a:r>
            <a:r>
              <a:rPr lang="en-IN" sz="1200" dirty="0">
                <a:solidFill>
                  <a:srgbClr val="000000"/>
                </a:solidFill>
                <a:highlight>
                  <a:srgbClr val="FFFFFF"/>
                </a:highlight>
                <a:latin typeface="Consolas" panose="020B0609020204030204" pitchFamily="49" charset="0"/>
              </a:rPr>
              <a:t> + str);</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strOp</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RemoveSpaces</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str = </a:t>
            </a:r>
            <a:r>
              <a:rPr lang="en-US" sz="1200" dirty="0" err="1">
                <a:solidFill>
                  <a:srgbClr val="000000"/>
                </a:solidFill>
                <a:highlight>
                  <a:srgbClr val="FFFFFF"/>
                </a:highlight>
                <a:latin typeface="Consolas" panose="020B0609020204030204" pitchFamily="49" charset="0"/>
              </a:rPr>
              <a:t>strOp</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"This is a test."</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"Resulting string: "</a:t>
            </a:r>
            <a:r>
              <a:rPr lang="en-IN" sz="1200" dirty="0">
                <a:solidFill>
                  <a:srgbClr val="000000"/>
                </a:solidFill>
                <a:highlight>
                  <a:srgbClr val="FFFFFF"/>
                </a:highlight>
                <a:latin typeface="Consolas" panose="020B0609020204030204" pitchFamily="49" charset="0"/>
              </a:rPr>
              <a:t> + str);</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strOp</a:t>
            </a:r>
            <a:r>
              <a:rPr lang="en-IN" sz="1200" dirty="0">
                <a:solidFill>
                  <a:srgbClr val="000000"/>
                </a:solidFill>
                <a:highlight>
                  <a:srgbClr val="FFFFFF"/>
                </a:highlight>
                <a:latin typeface="Consolas" panose="020B0609020204030204" pitchFamily="49" charset="0"/>
              </a:rPr>
              <a:t> = Reverse;</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str = </a:t>
            </a:r>
            <a:r>
              <a:rPr lang="en-US" sz="1200" dirty="0" err="1">
                <a:solidFill>
                  <a:srgbClr val="000000"/>
                </a:solidFill>
                <a:highlight>
                  <a:srgbClr val="FFFFFF"/>
                </a:highlight>
                <a:latin typeface="Consolas" panose="020B0609020204030204" pitchFamily="49" charset="0"/>
              </a:rPr>
              <a:t>strOp</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"This is a test."</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"Resulting string: "</a:t>
            </a:r>
            <a:r>
              <a:rPr lang="en-IN" sz="1200" dirty="0">
                <a:solidFill>
                  <a:srgbClr val="000000"/>
                </a:solidFill>
                <a:highlight>
                  <a:srgbClr val="FFFFFF"/>
                </a:highlight>
                <a:latin typeface="Consolas" panose="020B0609020204030204" pitchFamily="49" charset="0"/>
              </a:rPr>
              <a:t> + str);</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p:txBody>
      </p:sp>
      <p:sp>
        <p:nvSpPr>
          <p:cNvPr id="5" name="TextBox 4">
            <a:extLst>
              <a:ext uri="{FF2B5EF4-FFF2-40B4-BE49-F238E27FC236}">
                <a16:creationId xmlns:a16="http://schemas.microsoft.com/office/drawing/2014/main" id="{E9E4F97C-F37B-4062-B369-F4EBAC10F150}"/>
              </a:ext>
            </a:extLst>
          </p:cNvPr>
          <p:cNvSpPr txBox="1"/>
          <p:nvPr/>
        </p:nvSpPr>
        <p:spPr>
          <a:xfrm>
            <a:off x="167149" y="5083277"/>
            <a:ext cx="4680154" cy="646331"/>
          </a:xfrm>
          <a:prstGeom prst="rect">
            <a:avLst/>
          </a:prstGeom>
          <a:noFill/>
        </p:spPr>
        <p:txBody>
          <a:bodyPr wrap="square" rtlCol="0">
            <a:spAutoFit/>
          </a:bodyPr>
          <a:lstStyle/>
          <a:p>
            <a:r>
              <a:rPr lang="en-IN" dirty="0"/>
              <a:t>Our 1</a:t>
            </a:r>
            <a:r>
              <a:rPr lang="en-IN" baseline="30000" dirty="0"/>
              <a:t>st</a:t>
            </a:r>
            <a:r>
              <a:rPr lang="en-IN" dirty="0"/>
              <a:t> </a:t>
            </a:r>
            <a:r>
              <a:rPr lang="en-IN"/>
              <a:t>example converted to lambda</a:t>
            </a:r>
          </a:p>
          <a:p>
            <a:r>
              <a:rPr lang="en-IN"/>
              <a:t> </a:t>
            </a:r>
            <a:endParaRPr lang="en-IN" dirty="0"/>
          </a:p>
        </p:txBody>
      </p:sp>
    </p:spTree>
    <p:extLst>
      <p:ext uri="{BB962C8B-B14F-4D97-AF65-F5344CB8AC3E}">
        <p14:creationId xmlns:p14="http://schemas.microsoft.com/office/powerpoint/2010/main" val="2396749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7A56-E16C-4584-B66A-BDC64261B2F2}"/>
              </a:ext>
            </a:extLst>
          </p:cNvPr>
          <p:cNvSpPr>
            <a:spLocks noGrp="1"/>
          </p:cNvSpPr>
          <p:nvPr>
            <p:ph type="title"/>
          </p:nvPr>
        </p:nvSpPr>
        <p:spPr>
          <a:xfrm>
            <a:off x="2381865" y="47752"/>
            <a:ext cx="6968613" cy="662782"/>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Anonymous Functions</a:t>
            </a:r>
            <a:endParaRPr lang="en-IN" dirty="0"/>
          </a:p>
        </p:txBody>
      </p:sp>
      <p:sp>
        <p:nvSpPr>
          <p:cNvPr id="3" name="Content Placeholder 2">
            <a:extLst>
              <a:ext uri="{FF2B5EF4-FFF2-40B4-BE49-F238E27FC236}">
                <a16:creationId xmlns:a16="http://schemas.microsoft.com/office/drawing/2014/main" id="{CC216FD9-4950-4E18-919C-FD136E1D448D}"/>
              </a:ext>
            </a:extLst>
          </p:cNvPr>
          <p:cNvSpPr>
            <a:spLocks noGrp="1"/>
          </p:cNvSpPr>
          <p:nvPr>
            <p:ph idx="1"/>
          </p:nvPr>
        </p:nvSpPr>
        <p:spPr>
          <a:xfrm>
            <a:off x="838199" y="1337187"/>
            <a:ext cx="10626213" cy="4839776"/>
          </a:xfrm>
        </p:spPr>
        <p:txBody>
          <a:bodyPr>
            <a:normAutofit lnSpcReduction="1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You will often find that the method referred to by a delegate is used only for that purpose.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other words, the only reason for the method is so it can be invoked via a delegate. The method is never called on its own. In such a case, you can avoid the need to create a separate method by using an anonymous function.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An anonymous function is, essentially,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anunnamed</a:t>
            </a:r>
            <a:r>
              <a:rPr lang="en-IN" sz="1800" dirty="0">
                <a:effectLst/>
                <a:latin typeface="Calibri" panose="020F0502020204030204" pitchFamily="34" charset="0"/>
                <a:ea typeface="Calibri" panose="020F0502020204030204" pitchFamily="34" charset="0"/>
                <a:cs typeface="Times New Roman" panose="02020603050405020304" pitchFamily="18" charset="0"/>
              </a:rPr>
              <a:t> block of code that is passed to a delegate constructor.</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One advantage to using an anonymous function is simplicity.</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is no need to declare a separate method whose only purpose is to be passed to a delegate.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Beginning with version 3.0, C# defines two types of anonymous functions: anonymous methods and lambda expressions.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anonymous method was added by C# 2.0.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lambda expression was added by C# 3.0. </a:t>
            </a:r>
          </a:p>
          <a:p>
            <a:endParaRPr lang="en-IN" dirty="0"/>
          </a:p>
        </p:txBody>
      </p:sp>
    </p:spTree>
    <p:extLst>
      <p:ext uri="{BB962C8B-B14F-4D97-AF65-F5344CB8AC3E}">
        <p14:creationId xmlns:p14="http://schemas.microsoft.com/office/powerpoint/2010/main" val="1168636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4B9F2-2159-484D-A229-C5A6568233C2}"/>
              </a:ext>
            </a:extLst>
          </p:cNvPr>
          <p:cNvSpPr>
            <a:spLocks noGrp="1"/>
          </p:cNvSpPr>
          <p:nvPr>
            <p:ph type="title"/>
          </p:nvPr>
        </p:nvSpPr>
        <p:spPr>
          <a:xfrm>
            <a:off x="1043448" y="0"/>
            <a:ext cx="10105103" cy="706591"/>
          </a:xfrm>
        </p:spPr>
        <p:txBody>
          <a:bodyPr/>
          <a:lstStyle/>
          <a:p>
            <a:r>
              <a:rPr lang="en-IN" dirty="0"/>
              <a:t>Rule</a:t>
            </a:r>
          </a:p>
        </p:txBody>
      </p:sp>
      <p:sp>
        <p:nvSpPr>
          <p:cNvPr id="3" name="Content Placeholder 2">
            <a:extLst>
              <a:ext uri="{FF2B5EF4-FFF2-40B4-BE49-F238E27FC236}">
                <a16:creationId xmlns:a16="http://schemas.microsoft.com/office/drawing/2014/main" id="{3CCA7987-AE71-4FD6-86F6-F6E93A938CF1}"/>
              </a:ext>
            </a:extLst>
          </p:cNvPr>
          <p:cNvSpPr>
            <a:spLocks noGrp="1"/>
          </p:cNvSpPr>
          <p:nvPr>
            <p:ph idx="1"/>
          </p:nvPr>
        </p:nvSpPr>
        <p:spPr>
          <a:xfrm>
            <a:off x="491613" y="953729"/>
            <a:ext cx="10862187" cy="5223234"/>
          </a:xfrm>
        </p:spPr>
        <p:txBody>
          <a:bodyPr/>
          <a:lstStyle/>
          <a:p>
            <a:endParaRPr lang="en-US" dirty="0"/>
          </a:p>
          <a:p>
            <a:r>
              <a:rPr lang="en-US" dirty="0"/>
              <a:t> An anonymous method cannot access ref or out parameters of the defining method.</a:t>
            </a:r>
          </a:p>
          <a:p>
            <a:r>
              <a:rPr lang="en-US" dirty="0"/>
              <a:t> An anonymous method cannot have a local variable with the same name as a local variable in the outer method.</a:t>
            </a:r>
            <a:endParaRPr lang="en-IN" dirty="0"/>
          </a:p>
        </p:txBody>
      </p:sp>
    </p:spTree>
    <p:extLst>
      <p:ext uri="{BB962C8B-B14F-4D97-AF65-F5344CB8AC3E}">
        <p14:creationId xmlns:p14="http://schemas.microsoft.com/office/powerpoint/2010/main" val="3570554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91B49C-9FAD-48F7-9F40-623C7BEEC4D3}"/>
              </a:ext>
            </a:extLst>
          </p:cNvPr>
          <p:cNvSpPr>
            <a:spLocks noGrp="1"/>
          </p:cNvSpPr>
          <p:nvPr>
            <p:ph idx="1"/>
          </p:nvPr>
        </p:nvSpPr>
        <p:spPr>
          <a:xfrm>
            <a:off x="6263147" y="137652"/>
            <a:ext cx="5801033" cy="6039311"/>
          </a:xfrm>
        </p:spPr>
        <p:txBody>
          <a:bodyPr>
            <a:noAutofit/>
          </a:bodyPr>
          <a:lstStyle/>
          <a:p>
            <a:pPr marL="0" indent="0">
              <a:buNone/>
            </a:pPr>
            <a:r>
              <a:rPr lang="en-IN" sz="1200" dirty="0">
                <a:solidFill>
                  <a:srgbClr val="008000"/>
                </a:solidFill>
                <a:highlight>
                  <a:srgbClr val="FFFFFF"/>
                </a:highlight>
                <a:latin typeface="Consolas" panose="020B0609020204030204" pitchFamily="49" charset="0"/>
              </a:rPr>
              <a:t>// Demonstrate an anonymous method.</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8000"/>
                </a:solidFill>
                <a:highlight>
                  <a:srgbClr val="FFFFFF"/>
                </a:highlight>
                <a:latin typeface="Consolas" panose="020B0609020204030204" pitchFamily="49" charset="0"/>
              </a:rPr>
              <a:t>// Declare a delegate type.</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delegate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CountIt</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AnonMethDemo</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Here, the code for counting is passed</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as an anonymous method.</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CountIt</a:t>
            </a:r>
            <a:r>
              <a:rPr lang="en-IN" sz="1200" dirty="0">
                <a:solidFill>
                  <a:srgbClr val="000000"/>
                </a:solidFill>
                <a:highlight>
                  <a:srgbClr val="FFFFFF"/>
                </a:highlight>
                <a:latin typeface="Consolas" panose="020B0609020204030204" pitchFamily="49" charset="0"/>
              </a:rPr>
              <a:t> count = </a:t>
            </a:r>
            <a:r>
              <a:rPr lang="en-IN" sz="1200" dirty="0">
                <a:solidFill>
                  <a:srgbClr val="0000FF"/>
                </a:solidFill>
                <a:highlight>
                  <a:srgbClr val="FFFFFF"/>
                </a:highlight>
                <a:latin typeface="Consolas" panose="020B0609020204030204" pitchFamily="49" charset="0"/>
              </a:rPr>
              <a:t>delegate</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This is the block of code passed to the delegate.</a:t>
            </a:r>
            <a:endParaRPr lang="en-US" sz="1200" dirty="0">
              <a:solidFill>
                <a:srgbClr val="000000"/>
              </a:solidFill>
              <a:highlight>
                <a:srgbClr val="FFFFFF"/>
              </a:highlight>
              <a:latin typeface="Consolas" panose="020B0609020204030204" pitchFamily="49" charset="0"/>
            </a:endParaRPr>
          </a:p>
          <a:p>
            <a:pPr marL="0" indent="0">
              <a:buNone/>
            </a:pP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for</a:t>
            </a: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int</a:t>
            </a:r>
            <a:r>
              <a:rPr lang="nn-NO" sz="1200" dirty="0">
                <a:solidFill>
                  <a:srgbClr val="000000"/>
                </a:solidFill>
                <a:highlight>
                  <a:srgbClr val="FFFFFF"/>
                </a:highlight>
                <a:latin typeface="Consolas" panose="020B0609020204030204" pitchFamily="49" charset="0"/>
              </a:rPr>
              <a:t> i = 0; i &lt;= 5; i++)</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8000"/>
                </a:solidFill>
                <a:highlight>
                  <a:srgbClr val="FFFFFF"/>
                </a:highlight>
                <a:latin typeface="Consolas" panose="020B0609020204030204" pitchFamily="49" charset="0"/>
              </a:rPr>
              <a:t>// notice the semicolon</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count();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4" name="TextBox 3">
            <a:extLst>
              <a:ext uri="{FF2B5EF4-FFF2-40B4-BE49-F238E27FC236}">
                <a16:creationId xmlns:a16="http://schemas.microsoft.com/office/drawing/2014/main" id="{1D0BD37D-ACF3-4DDB-A855-B01663BDA02C}"/>
              </a:ext>
            </a:extLst>
          </p:cNvPr>
          <p:cNvSpPr txBox="1"/>
          <p:nvPr/>
        </p:nvSpPr>
        <p:spPr>
          <a:xfrm>
            <a:off x="334297" y="825910"/>
            <a:ext cx="5928850" cy="5078313"/>
          </a:xfrm>
          <a:prstGeom prst="rect">
            <a:avLst/>
          </a:prstGeom>
          <a:noFill/>
        </p:spPr>
        <p:txBody>
          <a:bodyPr wrap="square" rtlCol="0">
            <a:spAutoFit/>
          </a:bodyPr>
          <a:lstStyle/>
          <a:p>
            <a:r>
              <a:rPr lang="en-US" dirty="0"/>
              <a:t>This program first declares a delegate type called </a:t>
            </a:r>
            <a:r>
              <a:rPr lang="en-US" dirty="0" err="1"/>
              <a:t>CountIt</a:t>
            </a:r>
            <a:r>
              <a:rPr lang="en-US" dirty="0"/>
              <a:t> that has no parameters and returns void. </a:t>
            </a:r>
          </a:p>
          <a:p>
            <a:endParaRPr lang="en-US" dirty="0"/>
          </a:p>
          <a:p>
            <a:r>
              <a:rPr lang="en-US" dirty="0"/>
              <a:t>Inside Main( ), a </a:t>
            </a:r>
            <a:r>
              <a:rPr lang="en-US" dirty="0" err="1"/>
              <a:t>CountIt</a:t>
            </a:r>
            <a:r>
              <a:rPr lang="en-US" dirty="0"/>
              <a:t> instance called count is created, and it is passed the block of code that follows the delegate keyword.</a:t>
            </a:r>
          </a:p>
          <a:p>
            <a:endParaRPr lang="en-US" dirty="0"/>
          </a:p>
          <a:p>
            <a:r>
              <a:rPr lang="en-US" dirty="0"/>
              <a:t> This block of code is the anonymous method that will be executed when count is called. </a:t>
            </a:r>
          </a:p>
          <a:p>
            <a:endParaRPr lang="en-US" dirty="0"/>
          </a:p>
          <a:p>
            <a:r>
              <a:rPr lang="en-US" dirty="0"/>
              <a:t>Notice that the block of code is followed by a semicolon, which terminates the declaration statement. The output from the program is shown here:</a:t>
            </a:r>
          </a:p>
          <a:p>
            <a:r>
              <a:rPr lang="en-US" dirty="0"/>
              <a:t>0</a:t>
            </a:r>
          </a:p>
          <a:p>
            <a:r>
              <a:rPr lang="en-US" dirty="0"/>
              <a:t>1</a:t>
            </a:r>
          </a:p>
          <a:p>
            <a:r>
              <a:rPr lang="en-US" dirty="0"/>
              <a:t>2</a:t>
            </a:r>
          </a:p>
          <a:p>
            <a:r>
              <a:rPr lang="en-US" dirty="0"/>
              <a:t>3</a:t>
            </a:r>
          </a:p>
          <a:p>
            <a:r>
              <a:rPr lang="en-US" dirty="0"/>
              <a:t>4</a:t>
            </a:r>
          </a:p>
          <a:p>
            <a:r>
              <a:rPr lang="en-US" dirty="0"/>
              <a:t>5</a:t>
            </a:r>
            <a:endParaRPr lang="en-IN" dirty="0"/>
          </a:p>
        </p:txBody>
      </p:sp>
    </p:spTree>
    <p:extLst>
      <p:ext uri="{BB962C8B-B14F-4D97-AF65-F5344CB8AC3E}">
        <p14:creationId xmlns:p14="http://schemas.microsoft.com/office/powerpoint/2010/main" val="2140404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91B49C-9FAD-48F7-9F40-623C7BEEC4D3}"/>
              </a:ext>
            </a:extLst>
          </p:cNvPr>
          <p:cNvSpPr>
            <a:spLocks noGrp="1"/>
          </p:cNvSpPr>
          <p:nvPr>
            <p:ph idx="1"/>
          </p:nvPr>
        </p:nvSpPr>
        <p:spPr>
          <a:xfrm>
            <a:off x="6263147" y="137652"/>
            <a:ext cx="5801033" cy="6039311"/>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US" sz="1200" dirty="0">
                <a:solidFill>
                  <a:srgbClr val="008000"/>
                </a:solidFill>
                <a:highlight>
                  <a:srgbClr val="FFFFFF"/>
                </a:highlight>
                <a:latin typeface="Consolas" panose="020B0609020204030204" pitchFamily="49" charset="0"/>
              </a:rPr>
              <a:t>// Notice that </a:t>
            </a:r>
            <a:r>
              <a:rPr lang="en-US" sz="1200" dirty="0" err="1">
                <a:solidFill>
                  <a:srgbClr val="008000"/>
                </a:solidFill>
                <a:highlight>
                  <a:srgbClr val="FFFFFF"/>
                </a:highlight>
                <a:latin typeface="Consolas" panose="020B0609020204030204" pitchFamily="49" charset="0"/>
              </a:rPr>
              <a:t>CountIt</a:t>
            </a:r>
            <a:r>
              <a:rPr lang="en-US" sz="1200" dirty="0">
                <a:solidFill>
                  <a:srgbClr val="008000"/>
                </a:solidFill>
                <a:highlight>
                  <a:srgbClr val="FFFFFF"/>
                </a:highlight>
                <a:latin typeface="Consolas" panose="020B0609020204030204" pitchFamily="49" charset="0"/>
              </a:rPr>
              <a:t> now has a parameter.</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FF"/>
                </a:solidFill>
                <a:highlight>
                  <a:srgbClr val="FFFFFF"/>
                </a:highlight>
                <a:latin typeface="Consolas" panose="020B0609020204030204" pitchFamily="49" charset="0"/>
              </a:rPr>
              <a:t>delegate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CountIt</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end);</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AnonMethDemo2</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Here, the ending value for the count</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is passed to the anonymous method.</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CountIt</a:t>
            </a:r>
            <a:r>
              <a:rPr lang="en-US" sz="1200" dirty="0">
                <a:solidFill>
                  <a:srgbClr val="000000"/>
                </a:solidFill>
                <a:highlight>
                  <a:srgbClr val="FFFFFF"/>
                </a:highlight>
                <a:latin typeface="Consolas" panose="020B0609020204030204" pitchFamily="49" charset="0"/>
              </a:rPr>
              <a:t> count = </a:t>
            </a:r>
            <a:r>
              <a:rPr lang="en-US" sz="1200" dirty="0">
                <a:solidFill>
                  <a:srgbClr val="0000FF"/>
                </a:solidFill>
                <a:highlight>
                  <a:srgbClr val="FFFFFF"/>
                </a:highlight>
                <a:latin typeface="Consolas" panose="020B0609020204030204" pitchFamily="49" charset="0"/>
              </a:rPr>
              <a:t>delegate</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end)</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da-DK" sz="1200" dirty="0">
                <a:solidFill>
                  <a:srgbClr val="000000"/>
                </a:solidFill>
                <a:highlight>
                  <a:srgbClr val="FFFFFF"/>
                </a:highlight>
                <a:latin typeface="Consolas" panose="020B0609020204030204" pitchFamily="49" charset="0"/>
              </a:rPr>
              <a:t>            </a:t>
            </a:r>
            <a:r>
              <a:rPr lang="da-DK" sz="1200" dirty="0">
                <a:solidFill>
                  <a:srgbClr val="0000FF"/>
                </a:solidFill>
                <a:highlight>
                  <a:srgbClr val="FFFFFF"/>
                </a:highlight>
                <a:latin typeface="Consolas" panose="020B0609020204030204" pitchFamily="49" charset="0"/>
              </a:rPr>
              <a:t>for</a:t>
            </a:r>
            <a:r>
              <a:rPr lang="da-DK" sz="1200" dirty="0">
                <a:solidFill>
                  <a:srgbClr val="000000"/>
                </a:solidFill>
                <a:highlight>
                  <a:srgbClr val="FFFFFF"/>
                </a:highlight>
                <a:latin typeface="Consolas" panose="020B0609020204030204" pitchFamily="49" charset="0"/>
              </a:rPr>
              <a:t> (</a:t>
            </a:r>
            <a:r>
              <a:rPr lang="da-DK" sz="1200" dirty="0">
                <a:solidFill>
                  <a:srgbClr val="0000FF"/>
                </a:solidFill>
                <a:highlight>
                  <a:srgbClr val="FFFFFF"/>
                </a:highlight>
                <a:latin typeface="Consolas" panose="020B0609020204030204" pitchFamily="49" charset="0"/>
              </a:rPr>
              <a:t>int</a:t>
            </a:r>
            <a:r>
              <a:rPr lang="da-DK" sz="1200" dirty="0">
                <a:solidFill>
                  <a:srgbClr val="000000"/>
                </a:solidFill>
                <a:highlight>
                  <a:srgbClr val="FFFFFF"/>
                </a:highlight>
                <a:latin typeface="Consolas" panose="020B0609020204030204" pitchFamily="49" charset="0"/>
              </a:rPr>
              <a:t> i = 0; i &lt;= end; i++)</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Console.WriteLine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count(3);</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Console.WriteLine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count(5);</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4" name="TextBox 3">
            <a:extLst>
              <a:ext uri="{FF2B5EF4-FFF2-40B4-BE49-F238E27FC236}">
                <a16:creationId xmlns:a16="http://schemas.microsoft.com/office/drawing/2014/main" id="{1D0BD37D-ACF3-4DDB-A855-B01663BDA02C}"/>
              </a:ext>
            </a:extLst>
          </p:cNvPr>
          <p:cNvSpPr txBox="1"/>
          <p:nvPr/>
        </p:nvSpPr>
        <p:spPr>
          <a:xfrm>
            <a:off x="383459" y="0"/>
            <a:ext cx="6046837" cy="6463308"/>
          </a:xfrm>
          <a:prstGeom prst="rect">
            <a:avLst/>
          </a:prstGeom>
          <a:noFill/>
        </p:spPr>
        <p:txBody>
          <a:bodyPr wrap="square" rtlCol="0">
            <a:spAutoFit/>
          </a:bodyPr>
          <a:lstStyle/>
          <a:p>
            <a:r>
              <a:rPr lang="en-US" b="1" dirty="0"/>
              <a:t>              Pass Arguments to an Anonymous Method</a:t>
            </a:r>
          </a:p>
          <a:p>
            <a:endParaRPr lang="en-US" dirty="0"/>
          </a:p>
          <a:p>
            <a:r>
              <a:rPr lang="en-US" dirty="0"/>
              <a:t>It is possible to pass one or more arguments to an anonymous method. </a:t>
            </a:r>
          </a:p>
          <a:p>
            <a:r>
              <a:rPr lang="en-US" dirty="0"/>
              <a:t>To do so, follow the delegate keyword with a parenthesized parameter list. Then, pass the argument(s) to the delegate instance when it is called.</a:t>
            </a:r>
          </a:p>
          <a:p>
            <a:r>
              <a:rPr lang="en-US" dirty="0"/>
              <a:t>In this version, </a:t>
            </a:r>
            <a:r>
              <a:rPr lang="en-US" dirty="0" err="1"/>
              <a:t>CountIt</a:t>
            </a:r>
            <a:r>
              <a:rPr lang="en-US" dirty="0"/>
              <a:t> now takes an integer argument. Notice how the parameter list is specified after the delegate keyword when the anonymous method is created. The code inside the anonymous method has access to the parameter end in just the same way it would if a named method were being created. The output from this program is shown next:</a:t>
            </a:r>
          </a:p>
          <a:p>
            <a:r>
              <a:rPr lang="en-US" dirty="0"/>
              <a:t>0</a:t>
            </a:r>
          </a:p>
          <a:p>
            <a:r>
              <a:rPr lang="en-US" dirty="0"/>
              <a:t>1</a:t>
            </a:r>
          </a:p>
          <a:p>
            <a:r>
              <a:rPr lang="en-US" dirty="0"/>
              <a:t>2</a:t>
            </a:r>
          </a:p>
          <a:p>
            <a:r>
              <a:rPr lang="en-US" dirty="0"/>
              <a:t>3</a:t>
            </a:r>
          </a:p>
          <a:p>
            <a:r>
              <a:rPr lang="en-US" dirty="0"/>
              <a:t>0</a:t>
            </a:r>
          </a:p>
          <a:p>
            <a:r>
              <a:rPr lang="en-US" dirty="0"/>
              <a:t>1</a:t>
            </a:r>
          </a:p>
          <a:p>
            <a:r>
              <a:rPr lang="en-US" dirty="0"/>
              <a:t>2</a:t>
            </a:r>
          </a:p>
          <a:p>
            <a:r>
              <a:rPr lang="en-US" dirty="0"/>
              <a:t>3</a:t>
            </a:r>
          </a:p>
          <a:p>
            <a:r>
              <a:rPr lang="en-US" dirty="0"/>
              <a:t>4</a:t>
            </a:r>
          </a:p>
          <a:p>
            <a:r>
              <a:rPr lang="en-US" dirty="0"/>
              <a:t>5</a:t>
            </a:r>
            <a:endParaRPr lang="en-IN" dirty="0"/>
          </a:p>
        </p:txBody>
      </p:sp>
    </p:spTree>
    <p:extLst>
      <p:ext uri="{BB962C8B-B14F-4D97-AF65-F5344CB8AC3E}">
        <p14:creationId xmlns:p14="http://schemas.microsoft.com/office/powerpoint/2010/main" val="58181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91B49C-9FAD-48F7-9F40-623C7BEEC4D3}"/>
              </a:ext>
            </a:extLst>
          </p:cNvPr>
          <p:cNvSpPr>
            <a:spLocks noGrp="1"/>
          </p:cNvSpPr>
          <p:nvPr>
            <p:ph idx="1"/>
          </p:nvPr>
        </p:nvSpPr>
        <p:spPr>
          <a:xfrm>
            <a:off x="6263147" y="137652"/>
            <a:ext cx="5801033" cy="6039311"/>
          </a:xfrm>
        </p:spPr>
        <p:txBody>
          <a:bodyPr>
            <a:noAutofit/>
          </a:bodyPr>
          <a:lstStyle/>
          <a:p>
            <a:pPr marL="0" indent="0">
              <a:lnSpc>
                <a:spcPct val="100000"/>
              </a:lnSpc>
              <a:spcBef>
                <a:spcPts val="0"/>
              </a:spcBef>
              <a:buNone/>
            </a:pPr>
            <a:r>
              <a:rPr lang="en-US" sz="1200" dirty="0">
                <a:solidFill>
                  <a:srgbClr val="008000"/>
                </a:solidFill>
                <a:highlight>
                  <a:srgbClr val="FFFFFF"/>
                </a:highlight>
                <a:latin typeface="Consolas" panose="020B0609020204030204" pitchFamily="49" charset="0"/>
              </a:rPr>
              <a:t>// Demonstrate an anonymous method that returns a value.</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8000"/>
                </a:solidFill>
                <a:highlight>
                  <a:srgbClr val="FFFFFF"/>
                </a:highlight>
                <a:latin typeface="Consolas" panose="020B0609020204030204" pitchFamily="49" charset="0"/>
              </a:rPr>
              <a:t>// This delegate returns a value.</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FF"/>
                </a:solidFill>
                <a:highlight>
                  <a:srgbClr val="FFFFFF"/>
                </a:highlight>
                <a:latin typeface="Consolas" panose="020B0609020204030204" pitchFamily="49" charset="0"/>
              </a:rPr>
              <a:t>delegate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CountIt</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end);</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AnonMethDemo3</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result;</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Here, the ending value for the count</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is passed to the anonymous method.</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A summation of the count is returned.</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CountIt</a:t>
            </a:r>
            <a:r>
              <a:rPr lang="en-US" sz="1200" dirty="0">
                <a:solidFill>
                  <a:srgbClr val="000000"/>
                </a:solidFill>
                <a:highlight>
                  <a:srgbClr val="FFFFFF"/>
                </a:highlight>
                <a:latin typeface="Consolas" panose="020B0609020204030204" pitchFamily="49" charset="0"/>
              </a:rPr>
              <a:t> count = </a:t>
            </a:r>
            <a:r>
              <a:rPr lang="en-US" sz="1200" dirty="0">
                <a:solidFill>
                  <a:srgbClr val="0000FF"/>
                </a:solidFill>
                <a:highlight>
                  <a:srgbClr val="FFFFFF"/>
                </a:highlight>
                <a:latin typeface="Consolas" panose="020B0609020204030204" pitchFamily="49" charset="0"/>
              </a:rPr>
              <a:t>delegate</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end)</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sum = 0;</a:t>
            </a:r>
          </a:p>
          <a:p>
            <a:pPr marL="0" indent="0">
              <a:lnSpc>
                <a:spcPct val="100000"/>
              </a:lnSpc>
              <a:spcBef>
                <a:spcPts val="0"/>
              </a:spcBef>
              <a:buNone/>
            </a:pPr>
            <a:r>
              <a:rPr lang="da-DK" sz="1200" dirty="0">
                <a:solidFill>
                  <a:srgbClr val="000000"/>
                </a:solidFill>
                <a:highlight>
                  <a:srgbClr val="FFFFFF"/>
                </a:highlight>
                <a:latin typeface="Consolas" panose="020B0609020204030204" pitchFamily="49" charset="0"/>
              </a:rPr>
              <a:t>            </a:t>
            </a:r>
            <a:r>
              <a:rPr lang="da-DK" sz="1200" dirty="0">
                <a:solidFill>
                  <a:srgbClr val="0000FF"/>
                </a:solidFill>
                <a:highlight>
                  <a:srgbClr val="FFFFFF"/>
                </a:highlight>
                <a:latin typeface="Consolas" panose="020B0609020204030204" pitchFamily="49" charset="0"/>
              </a:rPr>
              <a:t>for</a:t>
            </a:r>
            <a:r>
              <a:rPr lang="da-DK" sz="1200" dirty="0">
                <a:solidFill>
                  <a:srgbClr val="000000"/>
                </a:solidFill>
                <a:highlight>
                  <a:srgbClr val="FFFFFF"/>
                </a:highlight>
                <a:latin typeface="Consolas" panose="020B0609020204030204" pitchFamily="49" charset="0"/>
              </a:rPr>
              <a:t> (</a:t>
            </a:r>
            <a:r>
              <a:rPr lang="da-DK" sz="1200" dirty="0">
                <a:solidFill>
                  <a:srgbClr val="0000FF"/>
                </a:solidFill>
                <a:highlight>
                  <a:srgbClr val="FFFFFF"/>
                </a:highlight>
                <a:latin typeface="Consolas" panose="020B0609020204030204" pitchFamily="49" charset="0"/>
              </a:rPr>
              <a:t>int</a:t>
            </a:r>
            <a:r>
              <a:rPr lang="da-DK" sz="1200" dirty="0">
                <a:solidFill>
                  <a:srgbClr val="000000"/>
                </a:solidFill>
                <a:highlight>
                  <a:srgbClr val="FFFFFF"/>
                </a:highlight>
                <a:latin typeface="Consolas" panose="020B0609020204030204" pitchFamily="49" charset="0"/>
              </a:rPr>
              <a:t> i = 0; i &lt;= end; i++)</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sum +=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sum; </a:t>
            </a:r>
            <a:r>
              <a:rPr lang="en-US" sz="1200" dirty="0">
                <a:solidFill>
                  <a:srgbClr val="008000"/>
                </a:solidFill>
                <a:highlight>
                  <a:srgbClr val="FFFFFF"/>
                </a:highlight>
                <a:latin typeface="Consolas" panose="020B0609020204030204" pitchFamily="49" charset="0"/>
              </a:rPr>
              <a:t>// return a value from an anonymous method</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result = count(3);</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"Summation of 3 is "</a:t>
            </a:r>
            <a:r>
              <a:rPr lang="en-US" sz="1200" dirty="0">
                <a:solidFill>
                  <a:srgbClr val="000000"/>
                </a:solidFill>
                <a:highlight>
                  <a:srgbClr val="FFFFFF"/>
                </a:highlight>
                <a:latin typeface="Consolas" panose="020B0609020204030204" pitchFamily="49" charset="0"/>
              </a:rPr>
              <a:t> + result);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result = count(5);</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"Summation of 5 is "</a:t>
            </a:r>
            <a:r>
              <a:rPr lang="en-US" sz="1200" dirty="0">
                <a:solidFill>
                  <a:srgbClr val="000000"/>
                </a:solidFill>
                <a:highlight>
                  <a:srgbClr val="FFFFFF"/>
                </a:highlight>
                <a:latin typeface="Consolas" panose="020B0609020204030204" pitchFamily="49" charset="0"/>
              </a:rPr>
              <a:t> + result);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4" name="TextBox 3">
            <a:extLst>
              <a:ext uri="{FF2B5EF4-FFF2-40B4-BE49-F238E27FC236}">
                <a16:creationId xmlns:a16="http://schemas.microsoft.com/office/drawing/2014/main" id="{1D0BD37D-ACF3-4DDB-A855-B01663BDA02C}"/>
              </a:ext>
            </a:extLst>
          </p:cNvPr>
          <p:cNvSpPr txBox="1"/>
          <p:nvPr/>
        </p:nvSpPr>
        <p:spPr>
          <a:xfrm>
            <a:off x="462117" y="0"/>
            <a:ext cx="6046837" cy="6186309"/>
          </a:xfrm>
          <a:prstGeom prst="rect">
            <a:avLst/>
          </a:prstGeom>
          <a:noFill/>
        </p:spPr>
        <p:txBody>
          <a:bodyPr wrap="square" rtlCol="0">
            <a:spAutoFit/>
          </a:bodyPr>
          <a:lstStyle/>
          <a:p>
            <a:r>
              <a:rPr lang="en-US" b="1" dirty="0"/>
              <a:t>              Return a Value from an Anonymous Method</a:t>
            </a:r>
          </a:p>
          <a:p>
            <a:endParaRPr lang="en-US" b="1" dirty="0"/>
          </a:p>
          <a:p>
            <a:r>
              <a:rPr lang="en-US" dirty="0"/>
              <a:t>An anonymous method can return a value. The value is returned by use of the return statement, which works the same in an anonymous method as it does in a named method.</a:t>
            </a:r>
          </a:p>
          <a:p>
            <a:endParaRPr lang="en-US" dirty="0"/>
          </a:p>
          <a:p>
            <a:r>
              <a:rPr lang="en-US" dirty="0"/>
              <a:t>As you would expect, the type of the return value must be compatible with the return type specified by the delegate. </a:t>
            </a:r>
          </a:p>
          <a:p>
            <a:endParaRPr lang="en-US" dirty="0"/>
          </a:p>
          <a:p>
            <a:r>
              <a:rPr lang="en-US" dirty="0"/>
              <a:t>For example, here the code that performs the count also computes the summation of the count and returns the result:</a:t>
            </a:r>
          </a:p>
          <a:p>
            <a:r>
              <a:rPr lang="en-US" dirty="0"/>
              <a:t>In this version, the value of sum is returned by the code block that is associated with the count delegate instance.</a:t>
            </a:r>
          </a:p>
          <a:p>
            <a:endParaRPr lang="en-US" dirty="0"/>
          </a:p>
          <a:p>
            <a:r>
              <a:rPr lang="en-US" dirty="0"/>
              <a:t> Notice that the return statement is used in an anonymous method in just the same way that it is used in a named method. The output is shown here:</a:t>
            </a:r>
          </a:p>
          <a:p>
            <a:r>
              <a:rPr lang="en-US" dirty="0"/>
              <a:t>0 1  2  3</a:t>
            </a:r>
          </a:p>
          <a:p>
            <a:r>
              <a:rPr lang="en-US" dirty="0"/>
              <a:t>Summation of 3 is 6</a:t>
            </a:r>
          </a:p>
          <a:p>
            <a:endParaRPr lang="en-US" dirty="0"/>
          </a:p>
          <a:p>
            <a:r>
              <a:rPr lang="en-US" dirty="0"/>
              <a:t>0  1  2  3  4  5</a:t>
            </a:r>
          </a:p>
          <a:p>
            <a:r>
              <a:rPr lang="en-US" dirty="0"/>
              <a:t>Summation of 5 is 15</a:t>
            </a:r>
            <a:endParaRPr lang="en-IN" dirty="0"/>
          </a:p>
        </p:txBody>
      </p:sp>
    </p:spTree>
    <p:extLst>
      <p:ext uri="{BB962C8B-B14F-4D97-AF65-F5344CB8AC3E}">
        <p14:creationId xmlns:p14="http://schemas.microsoft.com/office/powerpoint/2010/main" val="3331672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A43F-36CA-4312-9204-C3A89E9B55F5}"/>
              </a:ext>
            </a:extLst>
          </p:cNvPr>
          <p:cNvSpPr>
            <a:spLocks noGrp="1"/>
          </p:cNvSpPr>
          <p:nvPr>
            <p:ph type="title"/>
          </p:nvPr>
        </p:nvSpPr>
        <p:spPr>
          <a:xfrm>
            <a:off x="1514168" y="-106824"/>
            <a:ext cx="9839632" cy="716423"/>
          </a:xfrm>
        </p:spPr>
        <p:txBody>
          <a:bodyPr/>
          <a:lstStyle/>
          <a:p>
            <a:r>
              <a:rPr lang="en-IN" dirty="0" err="1"/>
              <a:t>lamda</a:t>
            </a:r>
            <a:endParaRPr lang="en-IN" dirty="0"/>
          </a:p>
        </p:txBody>
      </p:sp>
      <p:sp>
        <p:nvSpPr>
          <p:cNvPr id="3" name="Content Placeholder 2">
            <a:extLst>
              <a:ext uri="{FF2B5EF4-FFF2-40B4-BE49-F238E27FC236}">
                <a16:creationId xmlns:a16="http://schemas.microsoft.com/office/drawing/2014/main" id="{6E61C73F-911D-4E64-98DD-23BF57AA9A75}"/>
              </a:ext>
            </a:extLst>
          </p:cNvPr>
          <p:cNvSpPr>
            <a:spLocks noGrp="1"/>
          </p:cNvSpPr>
          <p:nvPr>
            <p:ph idx="1"/>
          </p:nvPr>
        </p:nvSpPr>
        <p:spPr>
          <a:xfrm>
            <a:off x="235975" y="511277"/>
            <a:ext cx="11275142" cy="6164826"/>
          </a:xfrm>
        </p:spPr>
        <p:txBody>
          <a:bodyPr>
            <a:noAutofit/>
          </a:bodyPr>
          <a:lstStyle/>
          <a:p>
            <a:r>
              <a:rPr lang="en-US" sz="1400" dirty="0"/>
              <a:t>A lambda expression is the second way that an anonymous function can be created. (The other type of anonymous function is the anonymous method, described in the preceding section.) Thus, a lambda expression can be assigned to a delegate. Because a lambda expression is more streamlined than the equivalent anonymous method, lambda expressions are now the recommended approach in almost all cases.</a:t>
            </a:r>
          </a:p>
          <a:p>
            <a:pPr marL="0" indent="0">
              <a:buNone/>
            </a:pPr>
            <a:r>
              <a:rPr lang="en-US" sz="1400" b="1" dirty="0"/>
              <a:t>The Lambda Operator</a:t>
            </a:r>
          </a:p>
          <a:p>
            <a:r>
              <a:rPr lang="en-US" sz="1400" dirty="0"/>
              <a:t>All lambda expressions use the lambda operator, which is =&gt;. </a:t>
            </a:r>
          </a:p>
          <a:p>
            <a:r>
              <a:rPr lang="en-US" sz="1400" dirty="0"/>
              <a:t>This operator divides a lambda expression into two parts. </a:t>
            </a:r>
          </a:p>
          <a:p>
            <a:r>
              <a:rPr lang="en-US" sz="1400" dirty="0"/>
              <a:t>On the left the input parameter (or parameters) is specified.</a:t>
            </a:r>
          </a:p>
          <a:p>
            <a:r>
              <a:rPr lang="en-US" sz="1400" dirty="0"/>
              <a:t> On the right is the lambda body. </a:t>
            </a:r>
          </a:p>
          <a:p>
            <a:r>
              <a:rPr lang="en-US" sz="1400" dirty="0"/>
              <a:t>The =&gt; operator is sometimes verbalized as  “goes to” or “becomes.”</a:t>
            </a:r>
          </a:p>
          <a:p>
            <a:pPr marL="0" indent="0">
              <a:buNone/>
            </a:pPr>
            <a:r>
              <a:rPr lang="en-US" sz="1400" b="1" dirty="0"/>
              <a:t>Lambda expression</a:t>
            </a:r>
          </a:p>
          <a:p>
            <a:r>
              <a:rPr lang="en-US" sz="1400" dirty="0"/>
              <a:t>If the lambda body consists of a single expression, then an expression lambda is being created. In this case, the body is free-standing—it is not enclosed between braces.</a:t>
            </a:r>
          </a:p>
          <a:p>
            <a:r>
              <a:rPr lang="en-US" sz="1400" dirty="0"/>
              <a:t>ex count =&gt; count + 2</a:t>
            </a:r>
          </a:p>
          <a:p>
            <a:pPr marL="0" indent="0">
              <a:buNone/>
            </a:pPr>
            <a:r>
              <a:rPr lang="en-US" sz="1400" b="1" dirty="0"/>
              <a:t>Lambda statement</a:t>
            </a:r>
          </a:p>
          <a:p>
            <a:r>
              <a:rPr lang="en-US" sz="1400" dirty="0"/>
              <a:t>If the lambda body consists of a block of statements enclosed by braces, then a statement lambda is being created. </a:t>
            </a:r>
          </a:p>
          <a:p>
            <a:r>
              <a:rPr lang="en-US" sz="1400" dirty="0"/>
              <a:t>A statement lambda can contain multiple statements</a:t>
            </a:r>
          </a:p>
          <a:p>
            <a:r>
              <a:rPr lang="en-US" sz="1400" dirty="0"/>
              <a:t>and include such things as loops, method calls, and if statements. The following sections describe both kinds of lambdas. Ex</a:t>
            </a:r>
          </a:p>
          <a:p>
            <a:pPr marL="0" indent="0">
              <a:lnSpc>
                <a:spcPct val="100000"/>
              </a:lnSpc>
              <a:spcBef>
                <a:spcPts val="0"/>
              </a:spcBef>
              <a:buNone/>
            </a:pPr>
            <a:r>
              <a:rPr lang="en-US" sz="1400" dirty="0"/>
              <a:t>  </a:t>
            </a:r>
            <a:r>
              <a:rPr lang="en-US" sz="1200" dirty="0" err="1"/>
              <a:t>IntOp</a:t>
            </a:r>
            <a:r>
              <a:rPr lang="en-US" sz="1200" dirty="0"/>
              <a:t> fact = n =&gt; {  </a:t>
            </a:r>
          </a:p>
          <a:p>
            <a:pPr marL="0" indent="0">
              <a:lnSpc>
                <a:spcPct val="100000"/>
              </a:lnSpc>
              <a:spcBef>
                <a:spcPts val="0"/>
              </a:spcBef>
              <a:buNone/>
            </a:pPr>
            <a:r>
              <a:rPr lang="en-US" sz="1200" dirty="0"/>
              <a:t>           int r = 1;</a:t>
            </a:r>
          </a:p>
          <a:p>
            <a:pPr marL="0" indent="0">
              <a:lnSpc>
                <a:spcPct val="100000"/>
              </a:lnSpc>
              <a:spcBef>
                <a:spcPts val="0"/>
              </a:spcBef>
              <a:buNone/>
            </a:pPr>
            <a:r>
              <a:rPr lang="en-US" sz="1200" dirty="0"/>
              <a:t>	 for(int </a:t>
            </a:r>
            <a:r>
              <a:rPr lang="en-US" sz="1200" dirty="0" err="1"/>
              <a:t>i</a:t>
            </a:r>
            <a:r>
              <a:rPr lang="en-US" sz="1200" dirty="0"/>
              <a:t>=1; </a:t>
            </a:r>
            <a:r>
              <a:rPr lang="en-US" sz="1200" dirty="0" err="1"/>
              <a:t>i</a:t>
            </a:r>
            <a:r>
              <a:rPr lang="en-US" sz="1200" dirty="0"/>
              <a:t> &lt;= n; </a:t>
            </a:r>
            <a:r>
              <a:rPr lang="en-US" sz="1200" dirty="0" err="1"/>
              <a:t>i</a:t>
            </a:r>
            <a:r>
              <a:rPr lang="en-US" sz="1200" dirty="0"/>
              <a:t>++)</a:t>
            </a:r>
          </a:p>
          <a:p>
            <a:pPr marL="0" indent="0">
              <a:lnSpc>
                <a:spcPct val="100000"/>
              </a:lnSpc>
              <a:spcBef>
                <a:spcPts val="0"/>
              </a:spcBef>
              <a:buNone/>
            </a:pPr>
            <a:r>
              <a:rPr lang="en-US" sz="1200" dirty="0"/>
              <a:t>		r = </a:t>
            </a:r>
            <a:r>
              <a:rPr lang="en-US" sz="1200" dirty="0" err="1"/>
              <a:t>i</a:t>
            </a:r>
            <a:r>
              <a:rPr lang="en-US" sz="1200" dirty="0"/>
              <a:t> * r;</a:t>
            </a:r>
          </a:p>
          <a:p>
            <a:pPr marL="0" indent="0">
              <a:lnSpc>
                <a:spcPct val="100000"/>
              </a:lnSpc>
              <a:spcBef>
                <a:spcPts val="0"/>
              </a:spcBef>
              <a:buNone/>
            </a:pPr>
            <a:r>
              <a:rPr lang="en-US" sz="1200" dirty="0"/>
              <a:t>		return r;</a:t>
            </a:r>
          </a:p>
          <a:p>
            <a:pPr marL="0" indent="0">
              <a:lnSpc>
                <a:spcPct val="100000"/>
              </a:lnSpc>
              <a:spcBef>
                <a:spcPts val="0"/>
              </a:spcBef>
              <a:buNone/>
            </a:pPr>
            <a:r>
              <a:rPr lang="en-US" sz="1200" dirty="0"/>
              <a:t>	};</a:t>
            </a:r>
            <a:endParaRPr lang="en-IN" sz="1200" dirty="0"/>
          </a:p>
        </p:txBody>
      </p:sp>
    </p:spTree>
    <p:extLst>
      <p:ext uri="{BB962C8B-B14F-4D97-AF65-F5344CB8AC3E}">
        <p14:creationId xmlns:p14="http://schemas.microsoft.com/office/powerpoint/2010/main" val="1303292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DB9E23A-C5BD-4081-B722-DF8752C69CC5}"/>
              </a:ext>
            </a:extLst>
          </p:cNvPr>
          <p:cNvGraphicFramePr>
            <a:graphicFrameLocks noGrp="1"/>
          </p:cNvGraphicFramePr>
          <p:nvPr>
            <p:extLst>
              <p:ext uri="{D42A27DB-BD31-4B8C-83A1-F6EECF244321}">
                <p14:modId xmlns:p14="http://schemas.microsoft.com/office/powerpoint/2010/main" val="1748417180"/>
              </p:ext>
            </p:extLst>
          </p:nvPr>
        </p:nvGraphicFramePr>
        <p:xfrm>
          <a:off x="2031999" y="719666"/>
          <a:ext cx="9117782" cy="5400040"/>
        </p:xfrm>
        <a:graphic>
          <a:graphicData uri="http://schemas.openxmlformats.org/drawingml/2006/table">
            <a:tbl>
              <a:tblPr firstRow="1" bandRow="1">
                <a:tableStyleId>{5C22544A-7EE6-4342-B048-85BDC9FD1C3A}</a:tableStyleId>
              </a:tblPr>
              <a:tblGrid>
                <a:gridCol w="4558891">
                  <a:extLst>
                    <a:ext uri="{9D8B030D-6E8A-4147-A177-3AD203B41FA5}">
                      <a16:colId xmlns:a16="http://schemas.microsoft.com/office/drawing/2014/main" val="1515925582"/>
                    </a:ext>
                  </a:extLst>
                </a:gridCol>
                <a:gridCol w="4558891">
                  <a:extLst>
                    <a:ext uri="{9D8B030D-6E8A-4147-A177-3AD203B41FA5}">
                      <a16:colId xmlns:a16="http://schemas.microsoft.com/office/drawing/2014/main" val="1756467546"/>
                    </a:ext>
                  </a:extLst>
                </a:gridCol>
              </a:tblGrid>
              <a:tr h="370840">
                <a:tc>
                  <a:txBody>
                    <a:bodyPr/>
                    <a:lstStyle/>
                    <a:p>
                      <a:r>
                        <a:rPr lang="en-IN" sz="1200" dirty="0"/>
                        <a:t>method</a:t>
                      </a:r>
                    </a:p>
                  </a:txBody>
                  <a:tcPr/>
                </a:tc>
                <a:tc>
                  <a:txBody>
                    <a:bodyPr/>
                    <a:lstStyle/>
                    <a:p>
                      <a:r>
                        <a:rPr lang="en-IN" sz="1200" dirty="0"/>
                        <a:t>Lambda</a:t>
                      </a:r>
                    </a:p>
                  </a:txBody>
                  <a:tcPr/>
                </a:tc>
                <a:extLst>
                  <a:ext uri="{0D108BD9-81ED-4DB2-BD59-A6C34878D82A}">
                    <a16:rowId xmlns:a16="http://schemas.microsoft.com/office/drawing/2014/main" val="1018645120"/>
                  </a:ext>
                </a:extLst>
              </a:tr>
              <a:tr h="370840">
                <a:tc>
                  <a:txBody>
                    <a:bodyPr/>
                    <a:lstStyle/>
                    <a:p>
                      <a:r>
                        <a:rPr lang="en-IN" sz="1200" dirty="0"/>
                        <a:t>public int fact(int a)</a:t>
                      </a:r>
                    </a:p>
                    <a:p>
                      <a:r>
                        <a:rPr lang="en-IN" sz="1200" dirty="0"/>
                        <a:t>{</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r = 1;</a:t>
                      </a:r>
                    </a:p>
                    <a:p>
                      <a:pPr marL="0" indent="0">
                        <a:buNone/>
                      </a:pP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for</a:t>
                      </a: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int</a:t>
                      </a:r>
                      <a:r>
                        <a:rPr lang="nn-NO" sz="1200" dirty="0">
                          <a:solidFill>
                            <a:srgbClr val="000000"/>
                          </a:solidFill>
                          <a:highlight>
                            <a:srgbClr val="FFFFFF"/>
                          </a:highlight>
                          <a:latin typeface="Consolas" panose="020B0609020204030204" pitchFamily="49" charset="0"/>
                        </a:rPr>
                        <a:t> i = 1; i &lt;= a; i++)</a:t>
                      </a:r>
                    </a:p>
                    <a:p>
                      <a:pPr marL="0" indent="0">
                        <a:buNone/>
                      </a:pPr>
                      <a:r>
                        <a:rPr lang="en-IN" sz="1200" dirty="0">
                          <a:solidFill>
                            <a:srgbClr val="000000"/>
                          </a:solidFill>
                          <a:highlight>
                            <a:srgbClr val="FFFFFF"/>
                          </a:highlight>
                          <a:latin typeface="Consolas" panose="020B0609020204030204" pitchFamily="49" charset="0"/>
                        </a:rPr>
                        <a:t>                r =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 * r;</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r;</a:t>
                      </a:r>
                    </a:p>
                    <a:p>
                      <a:endParaRPr lang="en-IN" sz="1200" dirty="0"/>
                    </a:p>
                    <a:p>
                      <a:r>
                        <a:rPr lang="en-IN" sz="1200" dirty="0"/>
                        <a:t>       }</a:t>
                      </a:r>
                    </a:p>
                    <a:p>
                      <a:r>
                        <a:rPr lang="en-IN" sz="12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rgbClr val="0000FF"/>
                          </a:solidFill>
                          <a:highlight>
                            <a:srgbClr val="FFFFFF"/>
                          </a:highlight>
                          <a:latin typeface="Consolas" panose="020B0609020204030204" pitchFamily="49" charset="0"/>
                        </a:rPr>
                        <a:t>delegate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IntOp</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solidFill>
                          <a:srgbClr val="000000"/>
                        </a:solidFill>
                        <a:highlight>
                          <a:srgbClr val="FFFFFF"/>
                        </a:highlight>
                        <a:latin typeface="Consolas" panose="020B0609020204030204" pitchFamily="49" charset="0"/>
                      </a:endParaRPr>
                    </a:p>
                    <a:p>
                      <a:pPr marL="0" indent="0">
                        <a:buNone/>
                      </a:pPr>
                      <a:r>
                        <a:rPr lang="en-IN" sz="1200" dirty="0" err="1">
                          <a:solidFill>
                            <a:srgbClr val="2B91AF"/>
                          </a:solidFill>
                          <a:highlight>
                            <a:srgbClr val="FFFFFF"/>
                          </a:highlight>
                          <a:latin typeface="Consolas" panose="020B0609020204030204" pitchFamily="49" charset="0"/>
                        </a:rPr>
                        <a:t>IntOp</a:t>
                      </a:r>
                      <a:r>
                        <a:rPr lang="en-IN" sz="1200" dirty="0">
                          <a:solidFill>
                            <a:srgbClr val="000000"/>
                          </a:solidFill>
                          <a:highlight>
                            <a:srgbClr val="FFFFFF"/>
                          </a:highlight>
                          <a:latin typeface="Consolas" panose="020B0609020204030204" pitchFamily="49" charset="0"/>
                        </a:rPr>
                        <a:t> fact = n =&gt;</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r = 1;</a:t>
                      </a:r>
                    </a:p>
                    <a:p>
                      <a:pPr marL="0" indent="0">
                        <a:buNone/>
                      </a:pP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for</a:t>
                      </a: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int</a:t>
                      </a:r>
                      <a:r>
                        <a:rPr lang="nn-NO" sz="1200" dirty="0">
                          <a:solidFill>
                            <a:srgbClr val="000000"/>
                          </a:solidFill>
                          <a:highlight>
                            <a:srgbClr val="FFFFFF"/>
                          </a:highlight>
                          <a:latin typeface="Consolas" panose="020B0609020204030204" pitchFamily="49" charset="0"/>
                        </a:rPr>
                        <a:t> i = 1; i &lt;= n; i++)</a:t>
                      </a:r>
                    </a:p>
                    <a:p>
                      <a:pPr marL="0" indent="0">
                        <a:buNone/>
                      </a:pPr>
                      <a:r>
                        <a:rPr lang="en-IN" sz="1200" dirty="0">
                          <a:solidFill>
                            <a:srgbClr val="000000"/>
                          </a:solidFill>
                          <a:highlight>
                            <a:srgbClr val="FFFFFF"/>
                          </a:highlight>
                          <a:latin typeface="Consolas" panose="020B0609020204030204" pitchFamily="49" charset="0"/>
                        </a:rPr>
                        <a:t>                r =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 * r;</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r;</a:t>
                      </a:r>
                    </a:p>
                    <a:p>
                      <a:pPr marL="0" indent="0">
                        <a:buNone/>
                      </a:pPr>
                      <a:r>
                        <a:rPr lang="en-IN" sz="1200" dirty="0">
                          <a:solidFill>
                            <a:srgbClr val="000000"/>
                          </a:solidFill>
                          <a:highlight>
                            <a:srgbClr val="FFFFFF"/>
                          </a:highlight>
                          <a:latin typeface="Consolas" panose="020B0609020204030204" pitchFamily="49" charset="0"/>
                        </a:rPr>
                        <a:t>        };</a:t>
                      </a:r>
                    </a:p>
                    <a:p>
                      <a:endParaRPr lang="en-IN" sz="1200" dirty="0"/>
                    </a:p>
                  </a:txBody>
                  <a:tcPr/>
                </a:tc>
                <a:extLst>
                  <a:ext uri="{0D108BD9-81ED-4DB2-BD59-A6C34878D82A}">
                    <a16:rowId xmlns:a16="http://schemas.microsoft.com/office/drawing/2014/main" val="3741834612"/>
                  </a:ext>
                </a:extLst>
              </a:tr>
              <a:tr h="370840">
                <a:tc>
                  <a:txBody>
                    <a:bodyPr/>
                    <a:lstStyle/>
                    <a:p>
                      <a:r>
                        <a:rPr lang="en-IN" sz="1200" dirty="0"/>
                        <a:t>//check </a:t>
                      </a:r>
                      <a:r>
                        <a:rPr lang="en-IN" sz="1200" dirty="0" err="1"/>
                        <a:t>numbr</a:t>
                      </a:r>
                      <a:r>
                        <a:rPr lang="en-IN" sz="1200" dirty="0"/>
                        <a:t> is even or odd</a:t>
                      </a:r>
                    </a:p>
                    <a:p>
                      <a:r>
                        <a:rPr lang="en-IN" sz="1200" dirty="0"/>
                        <a:t>public bool </a:t>
                      </a:r>
                      <a:r>
                        <a:rPr lang="en-IN" sz="1200" dirty="0" err="1"/>
                        <a:t>iseven</a:t>
                      </a:r>
                      <a:r>
                        <a:rPr lang="en-IN" sz="1200" dirty="0"/>
                        <a:t>(int n)</a:t>
                      </a:r>
                    </a:p>
                    <a:p>
                      <a:r>
                        <a:rPr lang="en-IN" sz="1200" dirty="0"/>
                        <a:t>{   </a:t>
                      </a:r>
                    </a:p>
                    <a:p>
                      <a:r>
                        <a:rPr lang="en-IN" sz="1200" dirty="0"/>
                        <a:t>   if(n%2==0)</a:t>
                      </a:r>
                    </a:p>
                    <a:p>
                      <a:r>
                        <a:rPr lang="en-IN" sz="1200" dirty="0"/>
                        <a:t>       return true;</a:t>
                      </a:r>
                    </a:p>
                    <a:p>
                      <a:r>
                        <a:rPr lang="en-IN" sz="1200" dirty="0"/>
                        <a:t>else </a:t>
                      </a:r>
                    </a:p>
                    <a:p>
                      <a:r>
                        <a:rPr lang="en-IN" sz="1200" dirty="0"/>
                        <a:t>       return false;  </a:t>
                      </a:r>
                    </a:p>
                    <a:p>
                      <a:r>
                        <a:rPr lang="en-IN" sz="12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rgbClr val="0000FF"/>
                          </a:solidFill>
                          <a:highlight>
                            <a:srgbClr val="FFFFFF"/>
                          </a:highlight>
                          <a:latin typeface="Consolas" panose="020B0609020204030204" pitchFamily="49" charset="0"/>
                        </a:rPr>
                        <a:t>delegate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bool</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IsEven</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v);</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solidFill>
                          <a:srgbClr val="000000"/>
                        </a:solidFill>
                        <a:highlight>
                          <a:srgbClr val="FFFFFF"/>
                        </a:highlight>
                        <a:latin typeface="Consolas" panose="020B0609020204030204" pitchFamily="49" charset="0"/>
                      </a:endParaRPr>
                    </a:p>
                    <a:p>
                      <a:r>
                        <a:rPr lang="pt-BR" sz="1200" dirty="0">
                          <a:solidFill>
                            <a:srgbClr val="2B91AF"/>
                          </a:solidFill>
                          <a:highlight>
                            <a:srgbClr val="FFFFFF"/>
                          </a:highlight>
                          <a:latin typeface="Consolas" panose="020B0609020204030204" pitchFamily="49" charset="0"/>
                        </a:rPr>
                        <a:t>IsEven</a:t>
                      </a:r>
                      <a:r>
                        <a:rPr lang="pt-BR" sz="1200" dirty="0">
                          <a:solidFill>
                            <a:srgbClr val="000000"/>
                          </a:solidFill>
                          <a:highlight>
                            <a:srgbClr val="FFFFFF"/>
                          </a:highlight>
                          <a:latin typeface="Consolas" panose="020B0609020204030204" pitchFamily="49" charset="0"/>
                        </a:rPr>
                        <a:t> isEven = n =&gt; n % 2 == 0;</a:t>
                      </a:r>
                      <a:endParaRPr lang="en-IN" sz="1200" dirty="0"/>
                    </a:p>
                  </a:txBody>
                  <a:tcPr/>
                </a:tc>
                <a:extLst>
                  <a:ext uri="{0D108BD9-81ED-4DB2-BD59-A6C34878D82A}">
                    <a16:rowId xmlns:a16="http://schemas.microsoft.com/office/drawing/2014/main" val="3455239585"/>
                  </a:ext>
                </a:extLst>
              </a:tr>
              <a:tr h="370840">
                <a:tc>
                  <a:txBody>
                    <a:bodyPr/>
                    <a:lstStyle/>
                    <a:p>
                      <a:r>
                        <a:rPr lang="en-IN" sz="1200" dirty="0"/>
                        <a:t>// add two number</a:t>
                      </a:r>
                    </a:p>
                    <a:p>
                      <a:r>
                        <a:rPr lang="en-IN" sz="1200" dirty="0"/>
                        <a:t>Public int add(int x, int y)</a:t>
                      </a:r>
                    </a:p>
                    <a:p>
                      <a:r>
                        <a:rPr lang="en-IN" sz="1200" dirty="0"/>
                        <a:t>{</a:t>
                      </a:r>
                    </a:p>
                    <a:p>
                      <a:endParaRPr lang="en-IN" sz="1200" dirty="0"/>
                    </a:p>
                    <a:p>
                      <a:r>
                        <a:rPr lang="en-IN" sz="1200" dirty="0"/>
                        <a:t> return </a:t>
                      </a:r>
                      <a:r>
                        <a:rPr lang="en-IN" sz="1200" dirty="0" err="1"/>
                        <a:t>x+y</a:t>
                      </a:r>
                      <a:r>
                        <a:rPr lang="en-IN" sz="1200" dirty="0"/>
                        <a:t>;</a:t>
                      </a:r>
                    </a:p>
                    <a:p>
                      <a:endParaRPr lang="en-IN" sz="1200" dirty="0"/>
                    </a:p>
                    <a:p>
                      <a:endParaRPr lang="en-IN" sz="1200" dirty="0"/>
                    </a:p>
                    <a:p>
                      <a:r>
                        <a:rPr lang="en-IN" sz="1200" dirty="0"/>
                        <a:t>}</a:t>
                      </a:r>
                    </a:p>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accent1"/>
                          </a:solidFill>
                          <a:highlight>
                            <a:srgbClr val="FFFFFF"/>
                          </a:highlight>
                          <a:latin typeface="Consolas" panose="020B0609020204030204" pitchFamily="49" charset="0"/>
                          <a:ea typeface="+mn-ea"/>
                          <a:cs typeface="+mn-cs"/>
                        </a:rPr>
                        <a:t>delegate int add(int x, int 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accent1"/>
                        </a:solidFill>
                        <a:highlight>
                          <a:srgbClr val="FFFFFF"/>
                        </a:highligh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accent1"/>
                          </a:solidFill>
                          <a:highlight>
                            <a:srgbClr val="FFFFFF"/>
                          </a:highlight>
                          <a:latin typeface="Consolas" panose="020B0609020204030204" pitchFamily="49" charset="0"/>
                          <a:ea typeface="+mn-ea"/>
                          <a:cs typeface="+mn-cs"/>
                        </a:rPr>
                        <a:t>add </a:t>
                      </a:r>
                      <a:r>
                        <a:rPr lang="en-IN" sz="1200" kern="1200" dirty="0">
                          <a:solidFill>
                            <a:schemeClr val="tx1"/>
                          </a:solidFill>
                          <a:highlight>
                            <a:srgbClr val="FFFFFF"/>
                          </a:highlight>
                          <a:latin typeface="Consolas" panose="020B0609020204030204" pitchFamily="49" charset="0"/>
                          <a:ea typeface="+mn-ea"/>
                          <a:cs typeface="+mn-cs"/>
                        </a:rPr>
                        <a:t>aa=(</a:t>
                      </a:r>
                      <a:r>
                        <a:rPr lang="en-IN" sz="1200" kern="1200" dirty="0" err="1">
                          <a:solidFill>
                            <a:schemeClr val="tx1"/>
                          </a:solidFill>
                          <a:highlight>
                            <a:srgbClr val="FFFFFF"/>
                          </a:highlight>
                          <a:latin typeface="Consolas" panose="020B0609020204030204" pitchFamily="49" charset="0"/>
                          <a:ea typeface="+mn-ea"/>
                          <a:cs typeface="+mn-cs"/>
                        </a:rPr>
                        <a:t>x,y</a:t>
                      </a:r>
                      <a:r>
                        <a:rPr lang="en-IN" sz="1200" kern="1200" dirty="0">
                          <a:solidFill>
                            <a:schemeClr val="tx1"/>
                          </a:solidFill>
                          <a:highlight>
                            <a:srgbClr val="FFFFFF"/>
                          </a:highlight>
                          <a:latin typeface="Consolas" panose="020B0609020204030204" pitchFamily="49" charset="0"/>
                          <a:ea typeface="+mn-ea"/>
                          <a:cs typeface="+mn-cs"/>
                        </a:rPr>
                        <a:t>)=&gt; </a:t>
                      </a:r>
                      <a:r>
                        <a:rPr lang="en-IN" sz="1200" kern="1200" dirty="0" err="1">
                          <a:solidFill>
                            <a:schemeClr val="tx1"/>
                          </a:solidFill>
                          <a:highlight>
                            <a:srgbClr val="FFFFFF"/>
                          </a:highlight>
                          <a:latin typeface="Consolas" panose="020B0609020204030204" pitchFamily="49" charset="0"/>
                          <a:ea typeface="+mn-ea"/>
                          <a:cs typeface="+mn-cs"/>
                        </a:rPr>
                        <a:t>x+y</a:t>
                      </a:r>
                      <a:r>
                        <a:rPr lang="en-IN" sz="1200" kern="1200" dirty="0">
                          <a:solidFill>
                            <a:schemeClr val="tx1"/>
                          </a:solidFill>
                          <a:highlight>
                            <a:srgbClr val="FFFFFF"/>
                          </a:highlight>
                          <a:latin typeface="Consolas" panose="020B0609020204030204" pitchFamily="49" charset="0"/>
                          <a:ea typeface="+mn-ea"/>
                          <a:cs typeface="+mn-cs"/>
                        </a:rPr>
                        <a:t>;</a:t>
                      </a:r>
                    </a:p>
                    <a:p>
                      <a:endParaRPr lang="en-IN" sz="1200" kern="1200" dirty="0">
                        <a:solidFill>
                          <a:schemeClr val="accent1"/>
                        </a:solidFill>
                        <a:highlight>
                          <a:srgbClr val="FFFFFF"/>
                        </a:highlight>
                        <a:latin typeface="Consolas" panose="020B0609020204030204" pitchFamily="49" charset="0"/>
                        <a:ea typeface="+mn-ea"/>
                        <a:cs typeface="+mn-cs"/>
                      </a:endParaRPr>
                    </a:p>
                  </a:txBody>
                  <a:tcPr/>
                </a:tc>
                <a:extLst>
                  <a:ext uri="{0D108BD9-81ED-4DB2-BD59-A6C34878D82A}">
                    <a16:rowId xmlns:a16="http://schemas.microsoft.com/office/drawing/2014/main" val="3557859571"/>
                  </a:ext>
                </a:extLst>
              </a:tr>
            </a:tbl>
          </a:graphicData>
        </a:graphic>
      </p:graphicFrame>
    </p:spTree>
    <p:extLst>
      <p:ext uri="{BB962C8B-B14F-4D97-AF65-F5344CB8AC3E}">
        <p14:creationId xmlns:p14="http://schemas.microsoft.com/office/powerpoint/2010/main" val="4145227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80AA64-66E0-4346-AF4E-65E0109678A0}"/>
              </a:ext>
            </a:extLst>
          </p:cNvPr>
          <p:cNvSpPr>
            <a:spLocks noGrp="1"/>
          </p:cNvSpPr>
          <p:nvPr>
            <p:ph idx="1"/>
          </p:nvPr>
        </p:nvSpPr>
        <p:spPr>
          <a:xfrm>
            <a:off x="5732206" y="68826"/>
            <a:ext cx="6253317" cy="6435213"/>
          </a:xfrm>
        </p:spPr>
        <p:txBody>
          <a:bodyPr>
            <a:noAutofit/>
          </a:bodyPr>
          <a:lstStyle/>
          <a:p>
            <a:pPr marL="0" indent="0">
              <a:lnSpc>
                <a:spcPct val="100000"/>
              </a:lnSpc>
              <a:spcBef>
                <a:spcPts val="0"/>
              </a:spcBef>
              <a:buNone/>
            </a:pPr>
            <a:r>
              <a:rPr lang="en-US" sz="1050" dirty="0">
                <a:solidFill>
                  <a:srgbClr val="008000"/>
                </a:solidFill>
                <a:highlight>
                  <a:srgbClr val="FFFFFF"/>
                </a:highlight>
                <a:latin typeface="Consolas" panose="020B0609020204030204" pitchFamily="49" charset="0"/>
              </a:rPr>
              <a:t>// Use two simple lambda expressions. </a:t>
            </a:r>
            <a:endParaRPr lang="en-US"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00FF"/>
                </a:solidFill>
                <a:highlight>
                  <a:srgbClr val="FFFFFF"/>
                </a:highlight>
                <a:latin typeface="Consolas" panose="020B0609020204030204" pitchFamily="49" charset="0"/>
              </a:rPr>
              <a:t>using</a:t>
            </a:r>
            <a:r>
              <a:rPr lang="en-IN" sz="105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US" sz="1050" dirty="0">
                <a:solidFill>
                  <a:srgbClr val="008000"/>
                </a:solidFill>
                <a:highlight>
                  <a:srgbClr val="FFFFFF"/>
                </a:highlight>
                <a:latin typeface="Consolas" panose="020B0609020204030204" pitchFamily="49" charset="0"/>
              </a:rPr>
              <a:t>// Declare a delegate that takes an int argument </a:t>
            </a:r>
            <a:endParaRPr lang="en-US"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050" dirty="0">
                <a:solidFill>
                  <a:srgbClr val="008000"/>
                </a:solidFill>
                <a:highlight>
                  <a:srgbClr val="FFFFFF"/>
                </a:highlight>
                <a:latin typeface="Consolas" panose="020B0609020204030204" pitchFamily="49" charset="0"/>
              </a:rPr>
              <a:t>// and returns an int result. </a:t>
            </a:r>
            <a:endParaRPr lang="en-US"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00FF"/>
                </a:solidFill>
                <a:highlight>
                  <a:srgbClr val="FFFFFF"/>
                </a:highlight>
                <a:latin typeface="Consolas" panose="020B0609020204030204" pitchFamily="49" charset="0"/>
              </a:rPr>
              <a:t>delegate</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int</a:t>
            </a: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Incr</a:t>
            </a:r>
            <a:r>
              <a:rPr lang="en-IN" sz="1050" dirty="0">
                <a:solidFill>
                  <a:srgbClr val="000000"/>
                </a:solidFill>
                <a:highlight>
                  <a:srgbClr val="FFFFFF"/>
                </a:highlight>
                <a:latin typeface="Consolas" panose="020B0609020204030204" pitchFamily="49" charset="0"/>
              </a:rPr>
              <a:t>(</a:t>
            </a:r>
            <a:r>
              <a:rPr lang="en-IN" sz="1050" dirty="0">
                <a:solidFill>
                  <a:srgbClr val="0000FF"/>
                </a:solidFill>
                <a:highlight>
                  <a:srgbClr val="FFFFFF"/>
                </a:highlight>
                <a:latin typeface="Consolas" panose="020B0609020204030204" pitchFamily="49" charset="0"/>
              </a:rPr>
              <a:t>int</a:t>
            </a:r>
            <a:r>
              <a:rPr lang="en-IN" sz="1050" dirty="0">
                <a:solidFill>
                  <a:srgbClr val="000000"/>
                </a:solidFill>
                <a:highlight>
                  <a:srgbClr val="FFFFFF"/>
                </a:highlight>
                <a:latin typeface="Consolas" panose="020B0609020204030204" pitchFamily="49" charset="0"/>
              </a:rPr>
              <a:t> v);</a:t>
            </a:r>
          </a:p>
          <a:p>
            <a:pPr marL="0" indent="0">
              <a:lnSpc>
                <a:spcPct val="100000"/>
              </a:lnSpc>
              <a:spcBef>
                <a:spcPts val="0"/>
              </a:spcBef>
              <a:buNone/>
            </a:pPr>
            <a:r>
              <a:rPr lang="en-US" sz="1050" dirty="0">
                <a:solidFill>
                  <a:srgbClr val="008000"/>
                </a:solidFill>
                <a:highlight>
                  <a:srgbClr val="FFFFFF"/>
                </a:highlight>
                <a:latin typeface="Consolas" panose="020B0609020204030204" pitchFamily="49" charset="0"/>
              </a:rPr>
              <a:t>// Declare a delegate that takes an int argument  </a:t>
            </a:r>
            <a:endParaRPr lang="en-US"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050" dirty="0">
                <a:solidFill>
                  <a:srgbClr val="008000"/>
                </a:solidFill>
                <a:highlight>
                  <a:srgbClr val="FFFFFF"/>
                </a:highlight>
                <a:latin typeface="Consolas" panose="020B0609020204030204" pitchFamily="49" charset="0"/>
              </a:rPr>
              <a:t>// and returns a bool result. </a:t>
            </a:r>
            <a:endParaRPr lang="en-US"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00FF"/>
                </a:solidFill>
                <a:highlight>
                  <a:srgbClr val="FFFFFF"/>
                </a:highlight>
                <a:latin typeface="Consolas" panose="020B0609020204030204" pitchFamily="49" charset="0"/>
              </a:rPr>
              <a:t>delegate</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bool</a:t>
            </a: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IsEven</a:t>
            </a:r>
            <a:r>
              <a:rPr lang="en-IN" sz="1050" dirty="0">
                <a:solidFill>
                  <a:srgbClr val="000000"/>
                </a:solidFill>
                <a:highlight>
                  <a:srgbClr val="FFFFFF"/>
                </a:highlight>
                <a:latin typeface="Consolas" panose="020B0609020204030204" pitchFamily="49" charset="0"/>
              </a:rPr>
              <a:t>(</a:t>
            </a:r>
            <a:r>
              <a:rPr lang="en-IN" sz="1050" dirty="0">
                <a:solidFill>
                  <a:srgbClr val="0000FF"/>
                </a:solidFill>
                <a:highlight>
                  <a:srgbClr val="FFFFFF"/>
                </a:highlight>
                <a:latin typeface="Consolas" panose="020B0609020204030204" pitchFamily="49" charset="0"/>
              </a:rPr>
              <a:t>int</a:t>
            </a:r>
            <a:r>
              <a:rPr lang="en-IN" sz="1050" dirty="0">
                <a:solidFill>
                  <a:srgbClr val="000000"/>
                </a:solidFill>
                <a:highlight>
                  <a:srgbClr val="FFFFFF"/>
                </a:highlight>
                <a:latin typeface="Consolas" panose="020B0609020204030204" pitchFamily="49" charset="0"/>
              </a:rPr>
              <a:t> v);</a:t>
            </a:r>
          </a:p>
          <a:p>
            <a:pPr marL="0" indent="0">
              <a:lnSpc>
                <a:spcPct val="100000"/>
              </a:lnSpc>
              <a:spcBef>
                <a:spcPts val="0"/>
              </a:spcBef>
              <a:buNone/>
            </a:pPr>
            <a:endParaRPr lang="en-IN"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SimpleLambdaDemo</a:t>
            </a:r>
            <a:endParaRPr lang="en-IN"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static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void</a:t>
            </a:r>
            <a:r>
              <a:rPr lang="en-IN" sz="1050" dirty="0">
                <a:solidFill>
                  <a:srgbClr val="000000"/>
                </a:solidFill>
                <a:highlight>
                  <a:srgbClr val="FFFFFF"/>
                </a:highlight>
                <a:latin typeface="Consolas" panose="020B0609020204030204" pitchFamily="49" charset="0"/>
              </a:rPr>
              <a:t> Main()</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050" dirty="0">
                <a:solidFill>
                  <a:srgbClr val="000000"/>
                </a:solidFill>
                <a:highlight>
                  <a:srgbClr val="FFFFFF"/>
                </a:highlight>
                <a:latin typeface="Consolas" panose="020B0609020204030204" pitchFamily="49" charset="0"/>
              </a:rPr>
              <a:t>        </a:t>
            </a:r>
            <a:r>
              <a:rPr lang="en-US" sz="1050" dirty="0">
                <a:solidFill>
                  <a:srgbClr val="008000"/>
                </a:solidFill>
                <a:highlight>
                  <a:srgbClr val="FFFFFF"/>
                </a:highlight>
                <a:latin typeface="Consolas" panose="020B0609020204030204" pitchFamily="49" charset="0"/>
              </a:rPr>
              <a:t>// Create an </a:t>
            </a:r>
            <a:r>
              <a:rPr lang="en-US" sz="1050" dirty="0" err="1">
                <a:solidFill>
                  <a:srgbClr val="008000"/>
                </a:solidFill>
                <a:highlight>
                  <a:srgbClr val="FFFFFF"/>
                </a:highlight>
                <a:latin typeface="Consolas" panose="020B0609020204030204" pitchFamily="49" charset="0"/>
              </a:rPr>
              <a:t>Incr</a:t>
            </a:r>
            <a:r>
              <a:rPr lang="en-US" sz="1050" dirty="0">
                <a:solidFill>
                  <a:srgbClr val="008000"/>
                </a:solidFill>
                <a:highlight>
                  <a:srgbClr val="FFFFFF"/>
                </a:highlight>
                <a:latin typeface="Consolas" panose="020B0609020204030204" pitchFamily="49" charset="0"/>
              </a:rPr>
              <a:t> delegate instance that refers to  </a:t>
            </a:r>
            <a:endParaRPr lang="en-US"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050" dirty="0">
                <a:solidFill>
                  <a:srgbClr val="000000"/>
                </a:solidFill>
                <a:highlight>
                  <a:srgbClr val="FFFFFF"/>
                </a:highlight>
                <a:latin typeface="Consolas" panose="020B0609020204030204" pitchFamily="49" charset="0"/>
              </a:rPr>
              <a:t>        </a:t>
            </a:r>
            <a:r>
              <a:rPr lang="en-US" sz="1050" dirty="0">
                <a:solidFill>
                  <a:srgbClr val="008000"/>
                </a:solidFill>
                <a:highlight>
                  <a:srgbClr val="FFFFFF"/>
                </a:highlight>
                <a:latin typeface="Consolas" panose="020B0609020204030204" pitchFamily="49" charset="0"/>
              </a:rPr>
              <a:t>// a lambda expression that increases its parameter by 2. </a:t>
            </a:r>
            <a:endParaRPr lang="en-US"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Incr</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incr</a:t>
            </a:r>
            <a:r>
              <a:rPr lang="en-US" sz="1050" dirty="0">
                <a:solidFill>
                  <a:srgbClr val="000000"/>
                </a:solidFill>
                <a:highlight>
                  <a:srgbClr val="FFFFFF"/>
                </a:highlight>
                <a:latin typeface="Consolas" panose="020B0609020204030204" pitchFamily="49" charset="0"/>
              </a:rPr>
              <a:t> = count =&gt; count + 2;</a:t>
            </a:r>
          </a:p>
          <a:p>
            <a:pPr marL="0" indent="0">
              <a:lnSpc>
                <a:spcPct val="100000"/>
              </a:lnSpc>
              <a:spcBef>
                <a:spcPts val="0"/>
              </a:spcBef>
              <a:buNone/>
            </a:pPr>
            <a:endParaRPr lang="en-IN"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050" dirty="0">
                <a:solidFill>
                  <a:srgbClr val="000000"/>
                </a:solidFill>
                <a:highlight>
                  <a:srgbClr val="FFFFFF"/>
                </a:highlight>
                <a:latin typeface="Consolas" panose="020B0609020204030204" pitchFamily="49" charset="0"/>
              </a:rPr>
              <a:t>        </a:t>
            </a:r>
            <a:r>
              <a:rPr lang="en-US" sz="1050" dirty="0">
                <a:solidFill>
                  <a:srgbClr val="008000"/>
                </a:solidFill>
                <a:highlight>
                  <a:srgbClr val="FFFFFF"/>
                </a:highlight>
                <a:latin typeface="Consolas" panose="020B0609020204030204" pitchFamily="49" charset="0"/>
              </a:rPr>
              <a:t>// Now, use the </a:t>
            </a:r>
            <a:r>
              <a:rPr lang="en-US" sz="1050" dirty="0" err="1">
                <a:solidFill>
                  <a:srgbClr val="008000"/>
                </a:solidFill>
                <a:highlight>
                  <a:srgbClr val="FFFFFF"/>
                </a:highlight>
                <a:latin typeface="Consolas" panose="020B0609020204030204" pitchFamily="49" charset="0"/>
              </a:rPr>
              <a:t>incr</a:t>
            </a:r>
            <a:r>
              <a:rPr lang="en-US" sz="1050" dirty="0">
                <a:solidFill>
                  <a:srgbClr val="008000"/>
                </a:solidFill>
                <a:highlight>
                  <a:srgbClr val="FFFFFF"/>
                </a:highlight>
                <a:latin typeface="Consolas" panose="020B0609020204030204" pitchFamily="49" charset="0"/>
              </a:rPr>
              <a:t> lambda expression. </a:t>
            </a:r>
            <a:endParaRPr lang="en-US"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Console</a:t>
            </a:r>
            <a:r>
              <a:rPr lang="en-IN" sz="1050" dirty="0" err="1">
                <a:solidFill>
                  <a:srgbClr val="000000"/>
                </a:solidFill>
                <a:highlight>
                  <a:srgbClr val="FFFFFF"/>
                </a:highlight>
                <a:latin typeface="Consolas" panose="020B0609020204030204" pitchFamily="49" charset="0"/>
              </a:rPr>
              <a:t>.WriteLine</a:t>
            </a:r>
            <a:r>
              <a:rPr lang="en-IN" sz="1050" dirty="0">
                <a:solidFill>
                  <a:srgbClr val="000000"/>
                </a:solidFill>
                <a:highlight>
                  <a:srgbClr val="FFFFFF"/>
                </a:highlight>
                <a:latin typeface="Consolas" panose="020B0609020204030204" pitchFamily="49" charset="0"/>
              </a:rPr>
              <a:t>(</a:t>
            </a:r>
            <a:r>
              <a:rPr lang="en-IN" sz="1050" dirty="0">
                <a:solidFill>
                  <a:srgbClr val="A31515"/>
                </a:solidFill>
                <a:highlight>
                  <a:srgbClr val="FFFFFF"/>
                </a:highlight>
                <a:latin typeface="Consolas" panose="020B0609020204030204" pitchFamily="49" charset="0"/>
              </a:rPr>
              <a:t>"Use </a:t>
            </a:r>
            <a:r>
              <a:rPr lang="en-IN" sz="1050" dirty="0" err="1">
                <a:solidFill>
                  <a:srgbClr val="A31515"/>
                </a:solidFill>
                <a:highlight>
                  <a:srgbClr val="FFFFFF"/>
                </a:highlight>
                <a:latin typeface="Consolas" panose="020B0609020204030204" pitchFamily="49" charset="0"/>
              </a:rPr>
              <a:t>incr</a:t>
            </a:r>
            <a:r>
              <a:rPr lang="en-IN" sz="1050" dirty="0">
                <a:solidFill>
                  <a:srgbClr val="A31515"/>
                </a:solidFill>
                <a:highlight>
                  <a:srgbClr val="FFFFFF"/>
                </a:highlight>
                <a:latin typeface="Consolas" panose="020B0609020204030204" pitchFamily="49" charset="0"/>
              </a:rPr>
              <a:t> lambda expression: "</a:t>
            </a:r>
            <a:r>
              <a:rPr lang="en-IN"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int</a:t>
            </a:r>
            <a:r>
              <a:rPr lang="en-IN" sz="1050" dirty="0">
                <a:solidFill>
                  <a:srgbClr val="000000"/>
                </a:solidFill>
                <a:highlight>
                  <a:srgbClr val="FFFFFF"/>
                </a:highlight>
                <a:latin typeface="Consolas" panose="020B0609020204030204" pitchFamily="49" charset="0"/>
              </a:rPr>
              <a:t> x = -10;</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while</a:t>
            </a:r>
            <a:r>
              <a:rPr lang="en-IN" sz="1050" dirty="0">
                <a:solidFill>
                  <a:srgbClr val="000000"/>
                </a:solidFill>
                <a:highlight>
                  <a:srgbClr val="FFFFFF"/>
                </a:highlight>
                <a:latin typeface="Consolas" panose="020B0609020204030204" pitchFamily="49" charset="0"/>
              </a:rPr>
              <a:t> (x &lt;= 0)</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Console</a:t>
            </a:r>
            <a:r>
              <a:rPr lang="en-IN" sz="1050" dirty="0" err="1">
                <a:solidFill>
                  <a:srgbClr val="000000"/>
                </a:solidFill>
                <a:highlight>
                  <a:srgbClr val="FFFFFF"/>
                </a:highlight>
                <a:latin typeface="Consolas" panose="020B0609020204030204" pitchFamily="49" charset="0"/>
              </a:rPr>
              <a:t>.Write</a:t>
            </a:r>
            <a:r>
              <a:rPr lang="en-IN" sz="1050" dirty="0">
                <a:solidFill>
                  <a:srgbClr val="000000"/>
                </a:solidFill>
                <a:highlight>
                  <a:srgbClr val="FFFFFF"/>
                </a:highlight>
                <a:latin typeface="Consolas" panose="020B0609020204030204" pitchFamily="49" charset="0"/>
              </a:rPr>
              <a:t>(x + </a:t>
            </a:r>
            <a:r>
              <a:rPr lang="en-IN" sz="1050" dirty="0">
                <a:solidFill>
                  <a:srgbClr val="A31515"/>
                </a:solidFill>
                <a:highlight>
                  <a:srgbClr val="FFFFFF"/>
                </a:highlight>
                <a:latin typeface="Consolas" panose="020B0609020204030204" pitchFamily="49" charset="0"/>
              </a:rPr>
              <a:t>" "</a:t>
            </a:r>
            <a:r>
              <a:rPr lang="en-IN"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US" sz="1050" dirty="0">
                <a:solidFill>
                  <a:srgbClr val="000000"/>
                </a:solidFill>
                <a:highlight>
                  <a:srgbClr val="FFFFFF"/>
                </a:highlight>
                <a:latin typeface="Consolas" panose="020B0609020204030204" pitchFamily="49" charset="0"/>
              </a:rPr>
              <a:t>            x = </a:t>
            </a:r>
            <a:r>
              <a:rPr lang="en-US" sz="1050" dirty="0" err="1">
                <a:solidFill>
                  <a:srgbClr val="000000"/>
                </a:solidFill>
                <a:highlight>
                  <a:srgbClr val="FFFFFF"/>
                </a:highlight>
                <a:latin typeface="Consolas" panose="020B0609020204030204" pitchFamily="49" charset="0"/>
              </a:rPr>
              <a:t>incr</a:t>
            </a:r>
            <a:r>
              <a:rPr lang="en-US" sz="1050" dirty="0">
                <a:solidFill>
                  <a:srgbClr val="000000"/>
                </a:solidFill>
                <a:highlight>
                  <a:srgbClr val="FFFFFF"/>
                </a:highlight>
                <a:latin typeface="Consolas" panose="020B0609020204030204" pitchFamily="49" charset="0"/>
              </a:rPr>
              <a:t>(x); </a:t>
            </a:r>
            <a:r>
              <a:rPr lang="en-US" sz="1050" dirty="0">
                <a:solidFill>
                  <a:srgbClr val="008000"/>
                </a:solidFill>
                <a:highlight>
                  <a:srgbClr val="FFFFFF"/>
                </a:highlight>
                <a:latin typeface="Consolas" panose="020B0609020204030204" pitchFamily="49" charset="0"/>
              </a:rPr>
              <a:t>// increase x by 2 </a:t>
            </a:r>
            <a:endParaRPr lang="en-US"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Console</a:t>
            </a:r>
            <a:r>
              <a:rPr lang="en-IN" sz="1050" dirty="0" err="1">
                <a:solidFill>
                  <a:srgbClr val="000000"/>
                </a:solidFill>
                <a:highlight>
                  <a:srgbClr val="FFFFFF"/>
                </a:highlight>
                <a:latin typeface="Consolas" panose="020B0609020204030204" pitchFamily="49" charset="0"/>
              </a:rPr>
              <a:t>.WriteLine</a:t>
            </a:r>
            <a:r>
              <a:rPr lang="en-IN" sz="1050" dirty="0">
                <a:solidFill>
                  <a:srgbClr val="000000"/>
                </a:solidFill>
                <a:highlight>
                  <a:srgbClr val="FFFFFF"/>
                </a:highlight>
                <a:latin typeface="Consolas" panose="020B0609020204030204" pitchFamily="49" charset="0"/>
              </a:rPr>
              <a:t>(</a:t>
            </a:r>
            <a:r>
              <a:rPr lang="en-IN" sz="1050" dirty="0">
                <a:solidFill>
                  <a:srgbClr val="A31515"/>
                </a:solidFill>
                <a:highlight>
                  <a:srgbClr val="FFFFFF"/>
                </a:highlight>
                <a:latin typeface="Consolas" panose="020B0609020204030204" pitchFamily="49" charset="0"/>
              </a:rPr>
              <a:t>"\n"</a:t>
            </a:r>
            <a:r>
              <a:rPr lang="en-IN"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050" dirty="0">
                <a:solidFill>
                  <a:srgbClr val="000000"/>
                </a:solidFill>
                <a:highlight>
                  <a:srgbClr val="FFFFFF"/>
                </a:highlight>
                <a:latin typeface="Consolas" panose="020B0609020204030204" pitchFamily="49" charset="0"/>
              </a:rPr>
              <a:t>        </a:t>
            </a:r>
            <a:r>
              <a:rPr lang="en-US" sz="1050" dirty="0">
                <a:solidFill>
                  <a:srgbClr val="008000"/>
                </a:solidFill>
                <a:highlight>
                  <a:srgbClr val="FFFFFF"/>
                </a:highlight>
                <a:latin typeface="Consolas" panose="020B0609020204030204" pitchFamily="49" charset="0"/>
              </a:rPr>
              <a:t>// Create a </a:t>
            </a:r>
            <a:r>
              <a:rPr lang="en-US" sz="1050" dirty="0" err="1">
                <a:solidFill>
                  <a:srgbClr val="008000"/>
                </a:solidFill>
                <a:highlight>
                  <a:srgbClr val="FFFFFF"/>
                </a:highlight>
                <a:latin typeface="Consolas" panose="020B0609020204030204" pitchFamily="49" charset="0"/>
              </a:rPr>
              <a:t>IsEven</a:t>
            </a:r>
            <a:r>
              <a:rPr lang="en-US" sz="1050" dirty="0">
                <a:solidFill>
                  <a:srgbClr val="008000"/>
                </a:solidFill>
                <a:highlight>
                  <a:srgbClr val="FFFFFF"/>
                </a:highlight>
                <a:latin typeface="Consolas" panose="020B0609020204030204" pitchFamily="49" charset="0"/>
              </a:rPr>
              <a:t> delegate instance that refers to  </a:t>
            </a:r>
            <a:endParaRPr lang="en-US"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050" dirty="0">
                <a:solidFill>
                  <a:srgbClr val="000000"/>
                </a:solidFill>
                <a:highlight>
                  <a:srgbClr val="FFFFFF"/>
                </a:highlight>
                <a:latin typeface="Consolas" panose="020B0609020204030204" pitchFamily="49" charset="0"/>
              </a:rPr>
              <a:t>        </a:t>
            </a:r>
            <a:r>
              <a:rPr lang="en-US" sz="1050" dirty="0">
                <a:solidFill>
                  <a:srgbClr val="008000"/>
                </a:solidFill>
                <a:highlight>
                  <a:srgbClr val="FFFFFF"/>
                </a:highlight>
                <a:latin typeface="Consolas" panose="020B0609020204030204" pitchFamily="49" charset="0"/>
              </a:rPr>
              <a:t>// a lambda expression that returns true if its parameter </a:t>
            </a:r>
            <a:endParaRPr lang="en-US"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050" dirty="0">
                <a:solidFill>
                  <a:srgbClr val="000000"/>
                </a:solidFill>
                <a:highlight>
                  <a:srgbClr val="FFFFFF"/>
                </a:highlight>
                <a:latin typeface="Consolas" panose="020B0609020204030204" pitchFamily="49" charset="0"/>
              </a:rPr>
              <a:t>        </a:t>
            </a:r>
            <a:r>
              <a:rPr lang="en-US" sz="1050" dirty="0">
                <a:solidFill>
                  <a:srgbClr val="008000"/>
                </a:solidFill>
                <a:highlight>
                  <a:srgbClr val="FFFFFF"/>
                </a:highlight>
                <a:latin typeface="Consolas" panose="020B0609020204030204" pitchFamily="49" charset="0"/>
              </a:rPr>
              <a:t>// is even and false otherwise. </a:t>
            </a:r>
            <a:endParaRPr lang="en-US"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pt-BR" sz="1050" dirty="0">
                <a:solidFill>
                  <a:srgbClr val="000000"/>
                </a:solidFill>
                <a:highlight>
                  <a:srgbClr val="FFFFFF"/>
                </a:highlight>
                <a:latin typeface="Consolas" panose="020B0609020204030204" pitchFamily="49" charset="0"/>
              </a:rPr>
              <a:t>        </a:t>
            </a:r>
            <a:r>
              <a:rPr lang="pt-BR" sz="1050" dirty="0">
                <a:solidFill>
                  <a:srgbClr val="2B91AF"/>
                </a:solidFill>
                <a:highlight>
                  <a:srgbClr val="FFFFFF"/>
                </a:highlight>
                <a:latin typeface="Consolas" panose="020B0609020204030204" pitchFamily="49" charset="0"/>
              </a:rPr>
              <a:t>IsEven</a:t>
            </a:r>
            <a:r>
              <a:rPr lang="pt-BR" sz="1050" dirty="0">
                <a:solidFill>
                  <a:srgbClr val="000000"/>
                </a:solidFill>
                <a:highlight>
                  <a:srgbClr val="FFFFFF"/>
                </a:highlight>
                <a:latin typeface="Consolas" panose="020B0609020204030204" pitchFamily="49" charset="0"/>
              </a:rPr>
              <a:t> isEven = n =&gt; n % 2 == 0;</a:t>
            </a:r>
          </a:p>
          <a:p>
            <a:pPr marL="0" indent="0">
              <a:lnSpc>
                <a:spcPct val="100000"/>
              </a:lnSpc>
              <a:spcBef>
                <a:spcPts val="0"/>
              </a:spcBef>
              <a:buNone/>
            </a:pPr>
            <a:endParaRPr lang="en-IN"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050" dirty="0">
                <a:solidFill>
                  <a:srgbClr val="000000"/>
                </a:solidFill>
                <a:highlight>
                  <a:srgbClr val="FFFFFF"/>
                </a:highlight>
                <a:latin typeface="Consolas" panose="020B0609020204030204" pitchFamily="49" charset="0"/>
              </a:rPr>
              <a:t>        </a:t>
            </a:r>
            <a:r>
              <a:rPr lang="en-US" sz="1050" dirty="0">
                <a:solidFill>
                  <a:srgbClr val="008000"/>
                </a:solidFill>
                <a:highlight>
                  <a:srgbClr val="FFFFFF"/>
                </a:highlight>
                <a:latin typeface="Consolas" panose="020B0609020204030204" pitchFamily="49" charset="0"/>
              </a:rPr>
              <a:t>// Now, use the </a:t>
            </a:r>
            <a:r>
              <a:rPr lang="en-US" sz="1050" dirty="0" err="1">
                <a:solidFill>
                  <a:srgbClr val="008000"/>
                </a:solidFill>
                <a:highlight>
                  <a:srgbClr val="FFFFFF"/>
                </a:highlight>
                <a:latin typeface="Consolas" panose="020B0609020204030204" pitchFamily="49" charset="0"/>
              </a:rPr>
              <a:t>isEven</a:t>
            </a:r>
            <a:r>
              <a:rPr lang="en-US" sz="1050" dirty="0">
                <a:solidFill>
                  <a:srgbClr val="008000"/>
                </a:solidFill>
                <a:highlight>
                  <a:srgbClr val="FFFFFF"/>
                </a:highlight>
                <a:latin typeface="Consolas" panose="020B0609020204030204" pitchFamily="49" charset="0"/>
              </a:rPr>
              <a:t> lambda expression </a:t>
            </a:r>
            <a:endParaRPr lang="en-US"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.WriteLine</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"Use </a:t>
            </a:r>
            <a:r>
              <a:rPr lang="en-US" sz="1050" dirty="0" err="1">
                <a:solidFill>
                  <a:srgbClr val="A31515"/>
                </a:solidFill>
                <a:highlight>
                  <a:srgbClr val="FFFFFF"/>
                </a:highlight>
                <a:latin typeface="Consolas" panose="020B0609020204030204" pitchFamily="49" charset="0"/>
              </a:rPr>
              <a:t>isEven</a:t>
            </a:r>
            <a:r>
              <a:rPr lang="en-US" sz="1050" dirty="0">
                <a:solidFill>
                  <a:srgbClr val="A31515"/>
                </a:solidFill>
                <a:highlight>
                  <a:srgbClr val="FFFFFF"/>
                </a:highlight>
                <a:latin typeface="Consolas" panose="020B0609020204030204" pitchFamily="49" charset="0"/>
              </a:rPr>
              <a:t> lambda expression: "</a:t>
            </a:r>
            <a:r>
              <a:rPr lang="en-US"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nn-NO" sz="1050" dirty="0">
                <a:solidFill>
                  <a:srgbClr val="000000"/>
                </a:solidFill>
                <a:highlight>
                  <a:srgbClr val="FFFFFF"/>
                </a:highlight>
                <a:latin typeface="Consolas" panose="020B0609020204030204" pitchFamily="49" charset="0"/>
              </a:rPr>
              <a:t>        </a:t>
            </a:r>
            <a:r>
              <a:rPr lang="nn-NO" sz="1050" dirty="0">
                <a:solidFill>
                  <a:srgbClr val="0000FF"/>
                </a:solidFill>
                <a:highlight>
                  <a:srgbClr val="FFFFFF"/>
                </a:highlight>
                <a:latin typeface="Consolas" panose="020B0609020204030204" pitchFamily="49" charset="0"/>
              </a:rPr>
              <a:t>for</a:t>
            </a:r>
            <a:r>
              <a:rPr lang="nn-NO" sz="1050" dirty="0">
                <a:solidFill>
                  <a:srgbClr val="000000"/>
                </a:solidFill>
                <a:highlight>
                  <a:srgbClr val="FFFFFF"/>
                </a:highlight>
                <a:latin typeface="Consolas" panose="020B0609020204030204" pitchFamily="49" charset="0"/>
              </a:rPr>
              <a:t> (</a:t>
            </a:r>
            <a:r>
              <a:rPr lang="nn-NO" sz="1050" dirty="0">
                <a:solidFill>
                  <a:srgbClr val="0000FF"/>
                </a:solidFill>
                <a:highlight>
                  <a:srgbClr val="FFFFFF"/>
                </a:highlight>
                <a:latin typeface="Consolas" panose="020B0609020204030204" pitchFamily="49" charset="0"/>
              </a:rPr>
              <a:t>int</a:t>
            </a:r>
            <a:r>
              <a:rPr lang="nn-NO" sz="1050" dirty="0">
                <a:solidFill>
                  <a:srgbClr val="000000"/>
                </a:solidFill>
                <a:highlight>
                  <a:srgbClr val="FFFFFF"/>
                </a:highlight>
                <a:latin typeface="Consolas" panose="020B0609020204030204" pitchFamily="49" charset="0"/>
              </a:rPr>
              <a:t> i = 1; i &lt;= 10; i++)</a:t>
            </a:r>
          </a:p>
          <a:p>
            <a:pPr marL="0" indent="0">
              <a:lnSpc>
                <a:spcPct val="100000"/>
              </a:lnSpc>
              <a:spcBef>
                <a:spcPts val="0"/>
              </a:spcBef>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if</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isEven</a:t>
            </a:r>
            <a:r>
              <a:rPr lang="en-US" sz="1050" dirty="0">
                <a:solidFill>
                  <a:srgbClr val="000000"/>
                </a:solidFill>
                <a:highlight>
                  <a:srgbClr val="FFFFFF"/>
                </a:highlight>
                <a:latin typeface="Consolas" panose="020B0609020204030204" pitchFamily="49" charset="0"/>
              </a:rPr>
              <a:t>(</a:t>
            </a:r>
            <a:r>
              <a:rPr lang="en-US" sz="1050" dirty="0" err="1">
                <a:solidFill>
                  <a:srgbClr val="000000"/>
                </a:solidFill>
                <a:highlight>
                  <a:srgbClr val="FFFFFF"/>
                </a:highlight>
                <a:latin typeface="Consolas" panose="020B0609020204030204" pitchFamily="49" charset="0"/>
              </a:rPr>
              <a:t>i</a:t>
            </a: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.WriteLine</a:t>
            </a:r>
            <a:r>
              <a:rPr lang="en-US" sz="1050" dirty="0">
                <a:solidFill>
                  <a:srgbClr val="000000"/>
                </a:solidFill>
                <a:highlight>
                  <a:srgbClr val="FFFFFF"/>
                </a:highlight>
                <a:latin typeface="Consolas" panose="020B0609020204030204" pitchFamily="49" charset="0"/>
              </a:rPr>
              <a:t>(</a:t>
            </a:r>
            <a:r>
              <a:rPr lang="en-US" sz="1050" dirty="0" err="1">
                <a:solidFill>
                  <a:srgbClr val="000000"/>
                </a:solidFill>
                <a:highlight>
                  <a:srgbClr val="FFFFFF"/>
                </a:highlight>
                <a:latin typeface="Consolas" panose="020B0609020204030204" pitchFamily="49" charset="0"/>
              </a:rPr>
              <a:t>i</a:t>
            </a:r>
            <a:r>
              <a:rPr lang="en-US" sz="1050" dirty="0">
                <a:solidFill>
                  <a:srgbClr val="000000"/>
                </a:solidFill>
                <a:highlight>
                  <a:srgbClr val="FFFFFF"/>
                </a:highlight>
                <a:latin typeface="Consolas" panose="020B0609020204030204" pitchFamily="49" charset="0"/>
              </a:rPr>
              <a:t> + </a:t>
            </a:r>
            <a:r>
              <a:rPr lang="en-US" sz="1050" dirty="0">
                <a:solidFill>
                  <a:srgbClr val="A31515"/>
                </a:solidFill>
                <a:highlight>
                  <a:srgbClr val="FFFFFF"/>
                </a:highlight>
                <a:latin typeface="Consolas" panose="020B0609020204030204" pitchFamily="49" charset="0"/>
              </a:rPr>
              <a:t>" is even."</a:t>
            </a:r>
            <a:r>
              <a:rPr lang="en-US"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IN" sz="1050" dirty="0"/>
          </a:p>
        </p:txBody>
      </p:sp>
      <p:sp>
        <p:nvSpPr>
          <p:cNvPr id="4" name="TextBox 3">
            <a:extLst>
              <a:ext uri="{FF2B5EF4-FFF2-40B4-BE49-F238E27FC236}">
                <a16:creationId xmlns:a16="http://schemas.microsoft.com/office/drawing/2014/main" id="{0115F636-5212-46AD-9235-7503B80A821A}"/>
              </a:ext>
            </a:extLst>
          </p:cNvPr>
          <p:cNvSpPr txBox="1"/>
          <p:nvPr/>
        </p:nvSpPr>
        <p:spPr>
          <a:xfrm>
            <a:off x="255638" y="668594"/>
            <a:ext cx="5250426" cy="2308324"/>
          </a:xfrm>
          <a:prstGeom prst="rect">
            <a:avLst/>
          </a:prstGeom>
          <a:noFill/>
        </p:spPr>
        <p:txBody>
          <a:bodyPr wrap="square" rtlCol="0">
            <a:spAutoFit/>
          </a:bodyPr>
          <a:lstStyle/>
          <a:p>
            <a:pPr marL="0" indent="0">
              <a:lnSpc>
                <a:spcPct val="100000"/>
              </a:lnSpc>
              <a:spcBef>
                <a:spcPts val="0"/>
              </a:spcBef>
              <a:buNone/>
            </a:pPr>
            <a:r>
              <a:rPr lang="en-US" sz="1200" dirty="0">
                <a:solidFill>
                  <a:srgbClr val="008000"/>
                </a:solidFill>
                <a:highlight>
                  <a:srgbClr val="FFFFFF"/>
                </a:highlight>
                <a:latin typeface="Consolas" panose="020B0609020204030204" pitchFamily="49" charset="0"/>
              </a:rPr>
              <a:t>/*how the compiler knows the type of the data used in a lambda expression. </a:t>
            </a:r>
          </a:p>
          <a:p>
            <a:pPr marL="0" indent="0">
              <a:lnSpc>
                <a:spcPct val="100000"/>
              </a:lnSpc>
              <a:spcBef>
                <a:spcPts val="0"/>
              </a:spcBef>
              <a:buNone/>
            </a:pPr>
            <a:r>
              <a:rPr lang="en-US" sz="1200" dirty="0">
                <a:solidFill>
                  <a:srgbClr val="008000"/>
                </a:solidFill>
                <a:highlight>
                  <a:srgbClr val="FFFFFF"/>
                </a:highlight>
                <a:latin typeface="Consolas" panose="020B0609020204030204" pitchFamily="49" charset="0"/>
              </a:rPr>
              <a:t>For example, in the lambda expression assigned to </a:t>
            </a:r>
            <a:r>
              <a:rPr lang="en-US" sz="1200" dirty="0" err="1">
                <a:solidFill>
                  <a:srgbClr val="008000"/>
                </a:solidFill>
                <a:highlight>
                  <a:srgbClr val="FFFFFF"/>
                </a:highlight>
                <a:latin typeface="Consolas" panose="020B0609020204030204" pitchFamily="49" charset="0"/>
              </a:rPr>
              <a:t>incr</a:t>
            </a:r>
            <a:r>
              <a:rPr lang="en-US" sz="1200" dirty="0">
                <a:solidFill>
                  <a:srgbClr val="008000"/>
                </a:solidFill>
                <a:highlight>
                  <a:srgbClr val="FFFFFF"/>
                </a:highlight>
                <a:latin typeface="Consolas" panose="020B0609020204030204" pitchFamily="49" charset="0"/>
              </a:rPr>
              <a:t>, how</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8000"/>
                </a:solidFill>
                <a:highlight>
                  <a:srgbClr val="FFFFFF"/>
                </a:highlight>
                <a:latin typeface="Consolas" panose="020B0609020204030204" pitchFamily="49" charset="0"/>
              </a:rPr>
              <a:t>does the compiler know that count is an int? </a:t>
            </a:r>
          </a:p>
          <a:p>
            <a:pPr marL="0" indent="0">
              <a:lnSpc>
                <a:spcPct val="100000"/>
              </a:lnSpc>
              <a:spcBef>
                <a:spcPts val="0"/>
              </a:spcBef>
              <a:buNone/>
            </a:pPr>
            <a:endParaRPr lang="en-US" sz="1200" dirty="0">
              <a:solidFill>
                <a:srgbClr val="008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8000"/>
                </a:solidFill>
                <a:highlight>
                  <a:srgbClr val="FFFFFF"/>
                </a:highlight>
                <a:latin typeface="Consolas" panose="020B0609020204030204" pitchFamily="49" charset="0"/>
              </a:rPr>
              <a:t>The answer is that the compiler infers the type</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8000"/>
                </a:solidFill>
                <a:highlight>
                  <a:srgbClr val="FFFFFF"/>
                </a:highlight>
                <a:latin typeface="Consolas" panose="020B0609020204030204" pitchFamily="49" charset="0"/>
              </a:rPr>
              <a:t>of the parameter and the expression’s result type from the delegate type. </a:t>
            </a:r>
          </a:p>
          <a:p>
            <a:pPr marL="0" indent="0">
              <a:lnSpc>
                <a:spcPct val="100000"/>
              </a:lnSpc>
              <a:spcBef>
                <a:spcPts val="0"/>
              </a:spcBef>
              <a:buNone/>
            </a:pPr>
            <a:endParaRPr lang="en-US" sz="1200" dirty="0">
              <a:solidFill>
                <a:srgbClr val="008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8000"/>
                </a:solidFill>
                <a:highlight>
                  <a:srgbClr val="FFFFFF"/>
                </a:highlight>
                <a:latin typeface="Consolas" panose="020B0609020204030204" pitchFamily="49" charset="0"/>
              </a:rPr>
              <a:t>Thus, the lambda parameters and return value must be compatible with the parameter type(s) and return type</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8000"/>
                </a:solidFill>
                <a:highlight>
                  <a:srgbClr val="FFFFFF"/>
                </a:highlight>
                <a:latin typeface="Consolas" panose="020B0609020204030204" pitchFamily="49" charset="0"/>
              </a:rPr>
              <a:t>of the delegate.*/</a:t>
            </a:r>
            <a:endParaRPr lang="en-IN" sz="1200" dirty="0"/>
          </a:p>
        </p:txBody>
      </p:sp>
      <p:sp>
        <p:nvSpPr>
          <p:cNvPr id="5" name="TextBox 4">
            <a:extLst>
              <a:ext uri="{FF2B5EF4-FFF2-40B4-BE49-F238E27FC236}">
                <a16:creationId xmlns:a16="http://schemas.microsoft.com/office/drawing/2014/main" id="{378FB46A-DFBC-43CF-A4C2-32FB6D0FE65F}"/>
              </a:ext>
            </a:extLst>
          </p:cNvPr>
          <p:cNvSpPr txBox="1"/>
          <p:nvPr/>
        </p:nvSpPr>
        <p:spPr>
          <a:xfrm>
            <a:off x="255638" y="3087719"/>
            <a:ext cx="5476568" cy="3416320"/>
          </a:xfrm>
          <a:prstGeom prst="rect">
            <a:avLst/>
          </a:prstGeom>
          <a:noFill/>
        </p:spPr>
        <p:txBody>
          <a:bodyPr wrap="square" rtlCol="0">
            <a:spAutoFit/>
          </a:bodyPr>
          <a:lstStyle/>
          <a:p>
            <a:r>
              <a:rPr lang="pt-BR" sz="1800" dirty="0">
                <a:solidFill>
                  <a:srgbClr val="2B91AF"/>
                </a:solidFill>
                <a:highlight>
                  <a:srgbClr val="FFFFFF"/>
                </a:highlight>
                <a:latin typeface="Consolas" panose="020B0609020204030204" pitchFamily="49" charset="0"/>
              </a:rPr>
              <a:t>IsEven</a:t>
            </a:r>
            <a:r>
              <a:rPr lang="pt-BR" sz="1800" dirty="0">
                <a:solidFill>
                  <a:srgbClr val="000000"/>
                </a:solidFill>
                <a:highlight>
                  <a:srgbClr val="FFFFFF"/>
                </a:highlight>
                <a:latin typeface="Consolas" panose="020B0609020204030204" pitchFamily="49" charset="0"/>
              </a:rPr>
              <a:t> isEven = n =&gt; n % 2 == 0;</a:t>
            </a:r>
          </a:p>
          <a:p>
            <a:r>
              <a:rPr lang="pt-BR" dirty="0">
                <a:solidFill>
                  <a:srgbClr val="000000"/>
                </a:solidFill>
                <a:highlight>
                  <a:srgbClr val="FFFFFF"/>
                </a:highlight>
                <a:latin typeface="Consolas" panose="020B0609020204030204" pitchFamily="49" charset="0"/>
              </a:rPr>
              <a:t>If you have only one parameter then () are optional. </a:t>
            </a:r>
            <a:endParaRPr lang="pt-BR" sz="1800" dirty="0">
              <a:solidFill>
                <a:srgbClr val="000000"/>
              </a:solidFill>
              <a:highlight>
                <a:srgbClr val="FFFFFF"/>
              </a:highlight>
              <a:latin typeface="Consolas" panose="020B0609020204030204" pitchFamily="49" charset="0"/>
            </a:endParaRPr>
          </a:p>
          <a:p>
            <a:endParaRPr lang="pt-BR" sz="1800" dirty="0">
              <a:solidFill>
                <a:srgbClr val="000000"/>
              </a:solidFill>
              <a:highlight>
                <a:srgbClr val="FFFFFF"/>
              </a:highlight>
              <a:latin typeface="Consolas" panose="020B0609020204030204" pitchFamily="49" charset="0"/>
            </a:endParaRPr>
          </a:p>
          <a:p>
            <a:r>
              <a:rPr lang="pt-BR" sz="1800" dirty="0">
                <a:solidFill>
                  <a:srgbClr val="000000"/>
                </a:solidFill>
                <a:highlight>
                  <a:srgbClr val="FFFFFF"/>
                </a:highlight>
                <a:latin typeface="Consolas" panose="020B0609020204030204" pitchFamily="49" charset="0"/>
              </a:rPr>
              <a:t>n % 2 == 0; </a:t>
            </a:r>
          </a:p>
          <a:p>
            <a:endParaRPr lang="pt-BR" dirty="0">
              <a:solidFill>
                <a:srgbClr val="000000"/>
              </a:solidFill>
              <a:highlight>
                <a:srgbClr val="FFFFFF"/>
              </a:highlight>
              <a:latin typeface="Consolas" panose="020B0609020204030204" pitchFamily="49" charset="0"/>
            </a:endParaRPr>
          </a:p>
          <a:p>
            <a:r>
              <a:rPr lang="pt-BR" sz="1800" dirty="0">
                <a:solidFill>
                  <a:srgbClr val="000000"/>
                </a:solidFill>
                <a:highlight>
                  <a:srgbClr val="FFFFFF"/>
                </a:highlight>
                <a:latin typeface="Consolas" panose="020B0609020204030204" pitchFamily="49" charset="0"/>
              </a:rPr>
              <a:t>this line will return boolean. observe no need to use return keyword.</a:t>
            </a:r>
          </a:p>
          <a:p>
            <a:endParaRPr lang="en-IN" dirty="0"/>
          </a:p>
          <a:p>
            <a:r>
              <a:rPr lang="pt-BR" sz="1800" dirty="0">
                <a:solidFill>
                  <a:srgbClr val="000000"/>
                </a:solidFill>
                <a:highlight>
                  <a:srgbClr val="FFFFFF"/>
                </a:highlight>
                <a:latin typeface="Consolas" panose="020B0609020204030204" pitchFamily="49" charset="0"/>
              </a:rPr>
              <a:t>n =&gt; where is the datatype for n ?? </a:t>
            </a:r>
          </a:p>
          <a:p>
            <a:r>
              <a:rPr lang="pt-BR" dirty="0">
                <a:solidFill>
                  <a:srgbClr val="000000"/>
                </a:solidFill>
                <a:highlight>
                  <a:srgbClr val="FFFFFF"/>
                </a:highlight>
                <a:latin typeface="Consolas" panose="020B0609020204030204" pitchFamily="49" charset="0"/>
              </a:rPr>
              <a:t>It will infer from deligate declaration.</a:t>
            </a:r>
            <a:endParaRPr lang="en-IN" dirty="0"/>
          </a:p>
          <a:p>
            <a:endParaRPr lang="en-IN" dirty="0"/>
          </a:p>
        </p:txBody>
      </p:sp>
    </p:spTree>
    <p:extLst>
      <p:ext uri="{BB962C8B-B14F-4D97-AF65-F5344CB8AC3E}">
        <p14:creationId xmlns:p14="http://schemas.microsoft.com/office/powerpoint/2010/main" val="2237117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TotalTime>
  <Words>2528</Words>
  <Application>Microsoft Office PowerPoint</Application>
  <PresentationFormat>Widescreen</PresentationFormat>
  <Paragraphs>361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vt:lpstr>
      <vt:lpstr>Consolas</vt:lpstr>
      <vt:lpstr>Garamond</vt:lpstr>
      <vt:lpstr>Office Theme</vt:lpstr>
      <vt:lpstr>PowerPoint Presentation</vt:lpstr>
      <vt:lpstr>Anonymous Functions</vt:lpstr>
      <vt:lpstr>Rule</vt:lpstr>
      <vt:lpstr>PowerPoint Presentation</vt:lpstr>
      <vt:lpstr>PowerPoint Presentation</vt:lpstr>
      <vt:lpstr>PowerPoint Presentation</vt:lpstr>
      <vt:lpstr>lamda</vt:lpstr>
      <vt:lpstr>PowerPoint Presentation</vt:lpstr>
      <vt:lpstr>PowerPoint Presentation</vt:lpstr>
      <vt:lpstr>PowerPoint Presentation</vt:lpstr>
      <vt:lpstr>Lambda and multicast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47</cp:revision>
  <dcterms:created xsi:type="dcterms:W3CDTF">2020-08-31T19:01:13Z</dcterms:created>
  <dcterms:modified xsi:type="dcterms:W3CDTF">2020-10-31T04:32:23Z</dcterms:modified>
</cp:coreProperties>
</file>