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3" r:id="rId6"/>
    <p:sldId id="265" r:id="rId7"/>
    <p:sldId id="266" r:id="rId8"/>
    <p:sldId id="268" r:id="rId9"/>
    <p:sldId id="270" r:id="rId10"/>
    <p:sldId id="272" r:id="rId11"/>
    <p:sldId id="274" r:id="rId12"/>
    <p:sldId id="275" r:id="rId13"/>
    <p:sldId id="276" r:id="rId14"/>
    <p:sldId id="277" r:id="rId15"/>
    <p:sldId id="278" r:id="rId16"/>
    <p:sldId id="279" r:id="rId17"/>
    <p:sldId id="280" r:id="rId18"/>
    <p:sldId id="282" r:id="rId19"/>
    <p:sldId id="283" r:id="rId20"/>
    <p:sldId id="284" r:id="rId21"/>
    <p:sldId id="285" r:id="rId22"/>
    <p:sldId id="286" r:id="rId23"/>
    <p:sldId id="287" r:id="rId24"/>
    <p:sldId id="28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8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2605E-C0AA-4E49-9F6D-ACA35EDF6D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A6A21C2-6014-460A-9C28-BE6AC191D4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6EDAA7-27F7-43CE-96FA-12F232D3075D}"/>
              </a:ext>
            </a:extLst>
          </p:cNvPr>
          <p:cNvSpPr>
            <a:spLocks noGrp="1"/>
          </p:cNvSpPr>
          <p:nvPr>
            <p:ph type="dt" sz="half" idx="10"/>
          </p:nvPr>
        </p:nvSpPr>
        <p:spPr/>
        <p:txBody>
          <a:bodyPr/>
          <a:lstStyle/>
          <a:p>
            <a:fld id="{DC4BDF76-3268-4CA1-B08B-45A68D947797}" type="datetimeFigureOut">
              <a:rPr lang="en-IN" smtClean="0"/>
              <a:t>31-10-2020</a:t>
            </a:fld>
            <a:endParaRPr lang="en-IN"/>
          </a:p>
        </p:txBody>
      </p:sp>
      <p:sp>
        <p:nvSpPr>
          <p:cNvPr id="5" name="Footer Placeholder 4">
            <a:extLst>
              <a:ext uri="{FF2B5EF4-FFF2-40B4-BE49-F238E27FC236}">
                <a16:creationId xmlns:a16="http://schemas.microsoft.com/office/drawing/2014/main" id="{57B4FEFE-4FE9-4F15-90E4-C1DB428200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430E33-AEAF-4570-9447-F15D0249B780}"/>
              </a:ext>
            </a:extLst>
          </p:cNvPr>
          <p:cNvSpPr>
            <a:spLocks noGrp="1"/>
          </p:cNvSpPr>
          <p:nvPr>
            <p:ph type="sldNum" sz="quarter" idx="12"/>
          </p:nvPr>
        </p:nvSpPr>
        <p:spPr/>
        <p:txBody>
          <a:bodyPr/>
          <a:lstStyle/>
          <a:p>
            <a:fld id="{82586395-5B4B-4DC1-BB98-EFF5A877392E}" type="slidenum">
              <a:rPr lang="en-IN" smtClean="0"/>
              <a:t>‹#›</a:t>
            </a:fld>
            <a:endParaRPr lang="en-IN"/>
          </a:p>
        </p:txBody>
      </p:sp>
    </p:spTree>
    <p:extLst>
      <p:ext uri="{BB962C8B-B14F-4D97-AF65-F5344CB8AC3E}">
        <p14:creationId xmlns:p14="http://schemas.microsoft.com/office/powerpoint/2010/main" val="2633648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A179F-C96E-4A40-8E6E-14911F6B2A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891659-04F5-4B32-ABFB-35F2DB4772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4B62C0-CA66-4753-80D7-FB276C730DDF}"/>
              </a:ext>
            </a:extLst>
          </p:cNvPr>
          <p:cNvSpPr>
            <a:spLocks noGrp="1"/>
          </p:cNvSpPr>
          <p:nvPr>
            <p:ph type="dt" sz="half" idx="10"/>
          </p:nvPr>
        </p:nvSpPr>
        <p:spPr/>
        <p:txBody>
          <a:bodyPr/>
          <a:lstStyle/>
          <a:p>
            <a:fld id="{DC4BDF76-3268-4CA1-B08B-45A68D947797}" type="datetimeFigureOut">
              <a:rPr lang="en-IN" smtClean="0"/>
              <a:t>31-10-2020</a:t>
            </a:fld>
            <a:endParaRPr lang="en-IN"/>
          </a:p>
        </p:txBody>
      </p:sp>
      <p:sp>
        <p:nvSpPr>
          <p:cNvPr id="5" name="Footer Placeholder 4">
            <a:extLst>
              <a:ext uri="{FF2B5EF4-FFF2-40B4-BE49-F238E27FC236}">
                <a16:creationId xmlns:a16="http://schemas.microsoft.com/office/drawing/2014/main" id="{E7ADBDB5-FE7D-4FBD-99A7-0D8A0583EE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D531FE-55CE-45FB-8E8D-03C48E96AA9E}"/>
              </a:ext>
            </a:extLst>
          </p:cNvPr>
          <p:cNvSpPr>
            <a:spLocks noGrp="1"/>
          </p:cNvSpPr>
          <p:nvPr>
            <p:ph type="sldNum" sz="quarter" idx="12"/>
          </p:nvPr>
        </p:nvSpPr>
        <p:spPr/>
        <p:txBody>
          <a:bodyPr/>
          <a:lstStyle/>
          <a:p>
            <a:fld id="{82586395-5B4B-4DC1-BB98-EFF5A877392E}" type="slidenum">
              <a:rPr lang="en-IN" smtClean="0"/>
              <a:t>‹#›</a:t>
            </a:fld>
            <a:endParaRPr lang="en-IN"/>
          </a:p>
        </p:txBody>
      </p:sp>
    </p:spTree>
    <p:extLst>
      <p:ext uri="{BB962C8B-B14F-4D97-AF65-F5344CB8AC3E}">
        <p14:creationId xmlns:p14="http://schemas.microsoft.com/office/powerpoint/2010/main" val="1337283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552CA0-69E4-4E7C-98A4-D72789BF83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A6B919-72ED-44E2-B6CD-C380CA72F1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2EC934-928B-4B75-A6AD-9F6C0DD6FB79}"/>
              </a:ext>
            </a:extLst>
          </p:cNvPr>
          <p:cNvSpPr>
            <a:spLocks noGrp="1"/>
          </p:cNvSpPr>
          <p:nvPr>
            <p:ph type="dt" sz="half" idx="10"/>
          </p:nvPr>
        </p:nvSpPr>
        <p:spPr/>
        <p:txBody>
          <a:bodyPr/>
          <a:lstStyle/>
          <a:p>
            <a:fld id="{DC4BDF76-3268-4CA1-B08B-45A68D947797}" type="datetimeFigureOut">
              <a:rPr lang="en-IN" smtClean="0"/>
              <a:t>31-10-2020</a:t>
            </a:fld>
            <a:endParaRPr lang="en-IN"/>
          </a:p>
        </p:txBody>
      </p:sp>
      <p:sp>
        <p:nvSpPr>
          <p:cNvPr id="5" name="Footer Placeholder 4">
            <a:extLst>
              <a:ext uri="{FF2B5EF4-FFF2-40B4-BE49-F238E27FC236}">
                <a16:creationId xmlns:a16="http://schemas.microsoft.com/office/drawing/2014/main" id="{A4DDECD3-6DC0-43B0-AD2B-72EE5E1668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0D1F69-A98D-45F2-926A-897487F1C4A3}"/>
              </a:ext>
            </a:extLst>
          </p:cNvPr>
          <p:cNvSpPr>
            <a:spLocks noGrp="1"/>
          </p:cNvSpPr>
          <p:nvPr>
            <p:ph type="sldNum" sz="quarter" idx="12"/>
          </p:nvPr>
        </p:nvSpPr>
        <p:spPr/>
        <p:txBody>
          <a:bodyPr/>
          <a:lstStyle/>
          <a:p>
            <a:fld id="{82586395-5B4B-4DC1-BB98-EFF5A877392E}" type="slidenum">
              <a:rPr lang="en-IN" smtClean="0"/>
              <a:t>‹#›</a:t>
            </a:fld>
            <a:endParaRPr lang="en-IN"/>
          </a:p>
        </p:txBody>
      </p:sp>
    </p:spTree>
    <p:extLst>
      <p:ext uri="{BB962C8B-B14F-4D97-AF65-F5344CB8AC3E}">
        <p14:creationId xmlns:p14="http://schemas.microsoft.com/office/powerpoint/2010/main" val="934974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7E4FB-A3F6-443A-A514-DDA6FBF8B0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89F58E-4AB8-4EB1-A828-0B57EAA005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C17990-9631-4300-B539-295C858A7BFC}"/>
              </a:ext>
            </a:extLst>
          </p:cNvPr>
          <p:cNvSpPr>
            <a:spLocks noGrp="1"/>
          </p:cNvSpPr>
          <p:nvPr>
            <p:ph type="dt" sz="half" idx="10"/>
          </p:nvPr>
        </p:nvSpPr>
        <p:spPr/>
        <p:txBody>
          <a:bodyPr/>
          <a:lstStyle/>
          <a:p>
            <a:fld id="{DC4BDF76-3268-4CA1-B08B-45A68D947797}" type="datetimeFigureOut">
              <a:rPr lang="en-IN" smtClean="0"/>
              <a:t>31-10-2020</a:t>
            </a:fld>
            <a:endParaRPr lang="en-IN"/>
          </a:p>
        </p:txBody>
      </p:sp>
      <p:sp>
        <p:nvSpPr>
          <p:cNvPr id="5" name="Footer Placeholder 4">
            <a:extLst>
              <a:ext uri="{FF2B5EF4-FFF2-40B4-BE49-F238E27FC236}">
                <a16:creationId xmlns:a16="http://schemas.microsoft.com/office/drawing/2014/main" id="{6918B5AC-58F4-4733-A48E-F4C6944476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9A5C52-762E-4F78-9F6D-6CB4EA20386C}"/>
              </a:ext>
            </a:extLst>
          </p:cNvPr>
          <p:cNvSpPr>
            <a:spLocks noGrp="1"/>
          </p:cNvSpPr>
          <p:nvPr>
            <p:ph type="sldNum" sz="quarter" idx="12"/>
          </p:nvPr>
        </p:nvSpPr>
        <p:spPr/>
        <p:txBody>
          <a:bodyPr/>
          <a:lstStyle/>
          <a:p>
            <a:fld id="{82586395-5B4B-4DC1-BB98-EFF5A877392E}" type="slidenum">
              <a:rPr lang="en-IN" smtClean="0"/>
              <a:t>‹#›</a:t>
            </a:fld>
            <a:endParaRPr lang="en-IN"/>
          </a:p>
        </p:txBody>
      </p:sp>
    </p:spTree>
    <p:extLst>
      <p:ext uri="{BB962C8B-B14F-4D97-AF65-F5344CB8AC3E}">
        <p14:creationId xmlns:p14="http://schemas.microsoft.com/office/powerpoint/2010/main" val="367272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E4C7-7956-4E2E-BBCD-C8EE1F78BB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94F6B1-3FDC-47EC-9DDE-1714641522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A763A3-7A39-4F3C-95C8-42037D9D728F}"/>
              </a:ext>
            </a:extLst>
          </p:cNvPr>
          <p:cNvSpPr>
            <a:spLocks noGrp="1"/>
          </p:cNvSpPr>
          <p:nvPr>
            <p:ph type="dt" sz="half" idx="10"/>
          </p:nvPr>
        </p:nvSpPr>
        <p:spPr/>
        <p:txBody>
          <a:bodyPr/>
          <a:lstStyle/>
          <a:p>
            <a:fld id="{DC4BDF76-3268-4CA1-B08B-45A68D947797}" type="datetimeFigureOut">
              <a:rPr lang="en-IN" smtClean="0"/>
              <a:t>31-10-2020</a:t>
            </a:fld>
            <a:endParaRPr lang="en-IN"/>
          </a:p>
        </p:txBody>
      </p:sp>
      <p:sp>
        <p:nvSpPr>
          <p:cNvPr id="5" name="Footer Placeholder 4">
            <a:extLst>
              <a:ext uri="{FF2B5EF4-FFF2-40B4-BE49-F238E27FC236}">
                <a16:creationId xmlns:a16="http://schemas.microsoft.com/office/drawing/2014/main" id="{38D45827-199B-4234-9FF2-D259AE960F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0BDF26-B44F-42D7-B880-6F5DAAEDC36F}"/>
              </a:ext>
            </a:extLst>
          </p:cNvPr>
          <p:cNvSpPr>
            <a:spLocks noGrp="1"/>
          </p:cNvSpPr>
          <p:nvPr>
            <p:ph type="sldNum" sz="quarter" idx="12"/>
          </p:nvPr>
        </p:nvSpPr>
        <p:spPr/>
        <p:txBody>
          <a:bodyPr/>
          <a:lstStyle/>
          <a:p>
            <a:fld id="{82586395-5B4B-4DC1-BB98-EFF5A877392E}" type="slidenum">
              <a:rPr lang="en-IN" smtClean="0"/>
              <a:t>‹#›</a:t>
            </a:fld>
            <a:endParaRPr lang="en-IN"/>
          </a:p>
        </p:txBody>
      </p:sp>
    </p:spTree>
    <p:extLst>
      <p:ext uri="{BB962C8B-B14F-4D97-AF65-F5344CB8AC3E}">
        <p14:creationId xmlns:p14="http://schemas.microsoft.com/office/powerpoint/2010/main" val="176243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0EF29-0C4E-4A7E-AD04-732DFE6ED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FCBB22-D46E-4BAF-879E-2CDB908D86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29795A-76F2-4B7E-ADDE-07318548DC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C02469-AC5E-47B1-AD2B-C3DDF6F400F6}"/>
              </a:ext>
            </a:extLst>
          </p:cNvPr>
          <p:cNvSpPr>
            <a:spLocks noGrp="1"/>
          </p:cNvSpPr>
          <p:nvPr>
            <p:ph type="dt" sz="half" idx="10"/>
          </p:nvPr>
        </p:nvSpPr>
        <p:spPr/>
        <p:txBody>
          <a:bodyPr/>
          <a:lstStyle/>
          <a:p>
            <a:fld id="{DC4BDF76-3268-4CA1-B08B-45A68D947797}" type="datetimeFigureOut">
              <a:rPr lang="en-IN" smtClean="0"/>
              <a:t>31-10-2020</a:t>
            </a:fld>
            <a:endParaRPr lang="en-IN"/>
          </a:p>
        </p:txBody>
      </p:sp>
      <p:sp>
        <p:nvSpPr>
          <p:cNvPr id="6" name="Footer Placeholder 5">
            <a:extLst>
              <a:ext uri="{FF2B5EF4-FFF2-40B4-BE49-F238E27FC236}">
                <a16:creationId xmlns:a16="http://schemas.microsoft.com/office/drawing/2014/main" id="{C06D008A-1E23-494A-9107-47AE7AB289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9D2DEA-A169-4D72-9737-63331CB05B1A}"/>
              </a:ext>
            </a:extLst>
          </p:cNvPr>
          <p:cNvSpPr>
            <a:spLocks noGrp="1"/>
          </p:cNvSpPr>
          <p:nvPr>
            <p:ph type="sldNum" sz="quarter" idx="12"/>
          </p:nvPr>
        </p:nvSpPr>
        <p:spPr/>
        <p:txBody>
          <a:bodyPr/>
          <a:lstStyle/>
          <a:p>
            <a:fld id="{82586395-5B4B-4DC1-BB98-EFF5A877392E}" type="slidenum">
              <a:rPr lang="en-IN" smtClean="0"/>
              <a:t>‹#›</a:t>
            </a:fld>
            <a:endParaRPr lang="en-IN"/>
          </a:p>
        </p:txBody>
      </p:sp>
    </p:spTree>
    <p:extLst>
      <p:ext uri="{BB962C8B-B14F-4D97-AF65-F5344CB8AC3E}">
        <p14:creationId xmlns:p14="http://schemas.microsoft.com/office/powerpoint/2010/main" val="1575539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F5B3-971E-4932-BD8E-0E09D752A7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041734-5081-4186-9CBA-019F5AA920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D56F7B-BFF1-4B5D-91F4-2DA7E92B71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7C7F8A-3E30-4868-8180-9481A50DF1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8122DF-2C8B-4914-A6FA-B8B7877D08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662442-9F32-420D-9B65-1DC40F930BD0}"/>
              </a:ext>
            </a:extLst>
          </p:cNvPr>
          <p:cNvSpPr>
            <a:spLocks noGrp="1"/>
          </p:cNvSpPr>
          <p:nvPr>
            <p:ph type="dt" sz="half" idx="10"/>
          </p:nvPr>
        </p:nvSpPr>
        <p:spPr/>
        <p:txBody>
          <a:bodyPr/>
          <a:lstStyle/>
          <a:p>
            <a:fld id="{DC4BDF76-3268-4CA1-B08B-45A68D947797}" type="datetimeFigureOut">
              <a:rPr lang="en-IN" smtClean="0"/>
              <a:t>31-10-2020</a:t>
            </a:fld>
            <a:endParaRPr lang="en-IN"/>
          </a:p>
        </p:txBody>
      </p:sp>
      <p:sp>
        <p:nvSpPr>
          <p:cNvPr id="8" name="Footer Placeholder 7">
            <a:extLst>
              <a:ext uri="{FF2B5EF4-FFF2-40B4-BE49-F238E27FC236}">
                <a16:creationId xmlns:a16="http://schemas.microsoft.com/office/drawing/2014/main" id="{9D61775E-2181-4C7B-8F60-51FF998C03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0D84B6F-A850-4FB7-97FB-6ECD80952F70}"/>
              </a:ext>
            </a:extLst>
          </p:cNvPr>
          <p:cNvSpPr>
            <a:spLocks noGrp="1"/>
          </p:cNvSpPr>
          <p:nvPr>
            <p:ph type="sldNum" sz="quarter" idx="12"/>
          </p:nvPr>
        </p:nvSpPr>
        <p:spPr/>
        <p:txBody>
          <a:bodyPr/>
          <a:lstStyle/>
          <a:p>
            <a:fld id="{82586395-5B4B-4DC1-BB98-EFF5A877392E}" type="slidenum">
              <a:rPr lang="en-IN" smtClean="0"/>
              <a:t>‹#›</a:t>
            </a:fld>
            <a:endParaRPr lang="en-IN"/>
          </a:p>
        </p:txBody>
      </p:sp>
    </p:spTree>
    <p:extLst>
      <p:ext uri="{BB962C8B-B14F-4D97-AF65-F5344CB8AC3E}">
        <p14:creationId xmlns:p14="http://schemas.microsoft.com/office/powerpoint/2010/main" val="4067208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7307E-76E7-4AAE-9C2A-F7B4994B31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FED87C-D5F9-48BE-A56E-64EF2FF73C79}"/>
              </a:ext>
            </a:extLst>
          </p:cNvPr>
          <p:cNvSpPr>
            <a:spLocks noGrp="1"/>
          </p:cNvSpPr>
          <p:nvPr>
            <p:ph type="dt" sz="half" idx="10"/>
          </p:nvPr>
        </p:nvSpPr>
        <p:spPr/>
        <p:txBody>
          <a:bodyPr/>
          <a:lstStyle/>
          <a:p>
            <a:fld id="{DC4BDF76-3268-4CA1-B08B-45A68D947797}" type="datetimeFigureOut">
              <a:rPr lang="en-IN" smtClean="0"/>
              <a:t>31-10-2020</a:t>
            </a:fld>
            <a:endParaRPr lang="en-IN"/>
          </a:p>
        </p:txBody>
      </p:sp>
      <p:sp>
        <p:nvSpPr>
          <p:cNvPr id="4" name="Footer Placeholder 3">
            <a:extLst>
              <a:ext uri="{FF2B5EF4-FFF2-40B4-BE49-F238E27FC236}">
                <a16:creationId xmlns:a16="http://schemas.microsoft.com/office/drawing/2014/main" id="{31B7D661-C396-496C-91D4-9A75B1636C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5CC21F4-F339-4AC2-A447-7CC876AFC66A}"/>
              </a:ext>
            </a:extLst>
          </p:cNvPr>
          <p:cNvSpPr>
            <a:spLocks noGrp="1"/>
          </p:cNvSpPr>
          <p:nvPr>
            <p:ph type="sldNum" sz="quarter" idx="12"/>
          </p:nvPr>
        </p:nvSpPr>
        <p:spPr/>
        <p:txBody>
          <a:bodyPr/>
          <a:lstStyle/>
          <a:p>
            <a:fld id="{82586395-5B4B-4DC1-BB98-EFF5A877392E}" type="slidenum">
              <a:rPr lang="en-IN" smtClean="0"/>
              <a:t>‹#›</a:t>
            </a:fld>
            <a:endParaRPr lang="en-IN"/>
          </a:p>
        </p:txBody>
      </p:sp>
    </p:spTree>
    <p:extLst>
      <p:ext uri="{BB962C8B-B14F-4D97-AF65-F5344CB8AC3E}">
        <p14:creationId xmlns:p14="http://schemas.microsoft.com/office/powerpoint/2010/main" val="3577088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AC9860-4DAE-4FB8-98C7-58D629E55A43}"/>
              </a:ext>
            </a:extLst>
          </p:cNvPr>
          <p:cNvSpPr>
            <a:spLocks noGrp="1"/>
          </p:cNvSpPr>
          <p:nvPr>
            <p:ph type="dt" sz="half" idx="10"/>
          </p:nvPr>
        </p:nvSpPr>
        <p:spPr/>
        <p:txBody>
          <a:bodyPr/>
          <a:lstStyle/>
          <a:p>
            <a:fld id="{DC4BDF76-3268-4CA1-B08B-45A68D947797}" type="datetimeFigureOut">
              <a:rPr lang="en-IN" smtClean="0"/>
              <a:t>31-10-2020</a:t>
            </a:fld>
            <a:endParaRPr lang="en-IN"/>
          </a:p>
        </p:txBody>
      </p:sp>
      <p:sp>
        <p:nvSpPr>
          <p:cNvPr id="3" name="Footer Placeholder 2">
            <a:extLst>
              <a:ext uri="{FF2B5EF4-FFF2-40B4-BE49-F238E27FC236}">
                <a16:creationId xmlns:a16="http://schemas.microsoft.com/office/drawing/2014/main" id="{4B52D9F8-44DE-4920-85B3-99AD3F3A4F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7143A2-7D4A-4C95-A6B0-5881E604462F}"/>
              </a:ext>
            </a:extLst>
          </p:cNvPr>
          <p:cNvSpPr>
            <a:spLocks noGrp="1"/>
          </p:cNvSpPr>
          <p:nvPr>
            <p:ph type="sldNum" sz="quarter" idx="12"/>
          </p:nvPr>
        </p:nvSpPr>
        <p:spPr/>
        <p:txBody>
          <a:bodyPr/>
          <a:lstStyle/>
          <a:p>
            <a:fld id="{82586395-5B4B-4DC1-BB98-EFF5A877392E}" type="slidenum">
              <a:rPr lang="en-IN" smtClean="0"/>
              <a:t>‹#›</a:t>
            </a:fld>
            <a:endParaRPr lang="en-IN"/>
          </a:p>
        </p:txBody>
      </p:sp>
    </p:spTree>
    <p:extLst>
      <p:ext uri="{BB962C8B-B14F-4D97-AF65-F5344CB8AC3E}">
        <p14:creationId xmlns:p14="http://schemas.microsoft.com/office/powerpoint/2010/main" val="2857382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473E-1EA4-40C6-9720-C729DE67A4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C2122F-E3BB-44D3-B24C-0E844B0624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40C436-410D-4EFD-9B9E-75B51470DA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D5FDE-C1BE-4EDD-B1F6-F65DA6A9D7DA}"/>
              </a:ext>
            </a:extLst>
          </p:cNvPr>
          <p:cNvSpPr>
            <a:spLocks noGrp="1"/>
          </p:cNvSpPr>
          <p:nvPr>
            <p:ph type="dt" sz="half" idx="10"/>
          </p:nvPr>
        </p:nvSpPr>
        <p:spPr/>
        <p:txBody>
          <a:bodyPr/>
          <a:lstStyle/>
          <a:p>
            <a:fld id="{DC4BDF76-3268-4CA1-B08B-45A68D947797}" type="datetimeFigureOut">
              <a:rPr lang="en-IN" smtClean="0"/>
              <a:t>31-10-2020</a:t>
            </a:fld>
            <a:endParaRPr lang="en-IN"/>
          </a:p>
        </p:txBody>
      </p:sp>
      <p:sp>
        <p:nvSpPr>
          <p:cNvPr id="6" name="Footer Placeholder 5">
            <a:extLst>
              <a:ext uri="{FF2B5EF4-FFF2-40B4-BE49-F238E27FC236}">
                <a16:creationId xmlns:a16="http://schemas.microsoft.com/office/drawing/2014/main" id="{417BB34C-1BD2-4BAD-B552-39620143C7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D69087-A41B-4C7D-9941-E2CF58DE6C33}"/>
              </a:ext>
            </a:extLst>
          </p:cNvPr>
          <p:cNvSpPr>
            <a:spLocks noGrp="1"/>
          </p:cNvSpPr>
          <p:nvPr>
            <p:ph type="sldNum" sz="quarter" idx="12"/>
          </p:nvPr>
        </p:nvSpPr>
        <p:spPr/>
        <p:txBody>
          <a:bodyPr/>
          <a:lstStyle/>
          <a:p>
            <a:fld id="{82586395-5B4B-4DC1-BB98-EFF5A877392E}" type="slidenum">
              <a:rPr lang="en-IN" smtClean="0"/>
              <a:t>‹#›</a:t>
            </a:fld>
            <a:endParaRPr lang="en-IN"/>
          </a:p>
        </p:txBody>
      </p:sp>
    </p:spTree>
    <p:extLst>
      <p:ext uri="{BB962C8B-B14F-4D97-AF65-F5344CB8AC3E}">
        <p14:creationId xmlns:p14="http://schemas.microsoft.com/office/powerpoint/2010/main" val="290200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61EEC-46F9-4A7A-BD05-1503BF2620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896CC7-A312-4ECA-B5E7-4ED9BB7178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C7B9CB-0B17-4DF2-8C9F-8597E0E40D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A4E0AB-16AE-4FEF-A285-4453FE15F487}"/>
              </a:ext>
            </a:extLst>
          </p:cNvPr>
          <p:cNvSpPr>
            <a:spLocks noGrp="1"/>
          </p:cNvSpPr>
          <p:nvPr>
            <p:ph type="dt" sz="half" idx="10"/>
          </p:nvPr>
        </p:nvSpPr>
        <p:spPr/>
        <p:txBody>
          <a:bodyPr/>
          <a:lstStyle/>
          <a:p>
            <a:fld id="{DC4BDF76-3268-4CA1-B08B-45A68D947797}" type="datetimeFigureOut">
              <a:rPr lang="en-IN" smtClean="0"/>
              <a:t>31-10-2020</a:t>
            </a:fld>
            <a:endParaRPr lang="en-IN"/>
          </a:p>
        </p:txBody>
      </p:sp>
      <p:sp>
        <p:nvSpPr>
          <p:cNvPr id="6" name="Footer Placeholder 5">
            <a:extLst>
              <a:ext uri="{FF2B5EF4-FFF2-40B4-BE49-F238E27FC236}">
                <a16:creationId xmlns:a16="http://schemas.microsoft.com/office/drawing/2014/main" id="{AC59F9A0-336A-4901-9152-D584C110A5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4968A9-ECCA-4E99-8462-D6337E8E5E32}"/>
              </a:ext>
            </a:extLst>
          </p:cNvPr>
          <p:cNvSpPr>
            <a:spLocks noGrp="1"/>
          </p:cNvSpPr>
          <p:nvPr>
            <p:ph type="sldNum" sz="quarter" idx="12"/>
          </p:nvPr>
        </p:nvSpPr>
        <p:spPr/>
        <p:txBody>
          <a:bodyPr/>
          <a:lstStyle/>
          <a:p>
            <a:fld id="{82586395-5B4B-4DC1-BB98-EFF5A877392E}" type="slidenum">
              <a:rPr lang="en-IN" smtClean="0"/>
              <a:t>‹#›</a:t>
            </a:fld>
            <a:endParaRPr lang="en-IN"/>
          </a:p>
        </p:txBody>
      </p:sp>
    </p:spTree>
    <p:extLst>
      <p:ext uri="{BB962C8B-B14F-4D97-AF65-F5344CB8AC3E}">
        <p14:creationId xmlns:p14="http://schemas.microsoft.com/office/powerpoint/2010/main" val="3434926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500AFB-2009-49AB-8293-710C915112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F62E78-B613-4A29-AE0A-0E6D85A9A9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B558F1-9883-4EF2-8EEB-2DDEC5C86C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987DB-F3AF-4400-AA36-690BA80DEC51}" type="datetimeFigureOut">
              <a:rPr lang="en-IN" smtClean="0"/>
              <a:t>31-10-2020</a:t>
            </a:fld>
            <a:endParaRPr lang="en-IN"/>
          </a:p>
        </p:txBody>
      </p:sp>
      <p:sp>
        <p:nvSpPr>
          <p:cNvPr id="5" name="Footer Placeholder 4">
            <a:extLst>
              <a:ext uri="{FF2B5EF4-FFF2-40B4-BE49-F238E27FC236}">
                <a16:creationId xmlns:a16="http://schemas.microsoft.com/office/drawing/2014/main" id="{C0862948-3AF0-47A1-BCB9-FBFA4BA277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D5A0C6-0DB5-4922-ADB7-F74381CC03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F034D2-662B-41B9-BDAF-0EFB967C4BE1}" type="slidenum">
              <a:rPr lang="en-IN" smtClean="0"/>
              <a:t>‹#›</a:t>
            </a:fld>
            <a:endParaRPr lang="en-IN"/>
          </a:p>
        </p:txBody>
      </p:sp>
      <p:pic>
        <p:nvPicPr>
          <p:cNvPr id="7" name="Picture 6">
            <a:extLst>
              <a:ext uri="{FF2B5EF4-FFF2-40B4-BE49-F238E27FC236}">
                <a16:creationId xmlns:a16="http://schemas.microsoft.com/office/drawing/2014/main" id="{C62025A1-C746-45B7-9159-1CB2000681C4}"/>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 y="1"/>
            <a:ext cx="1030774" cy="689112"/>
          </a:xfrm>
          <a:prstGeom prst="rect">
            <a:avLst/>
          </a:prstGeom>
        </p:spPr>
      </p:pic>
      <p:sp>
        <p:nvSpPr>
          <p:cNvPr id="8" name="Rectangle 7">
            <a:extLst>
              <a:ext uri="{FF2B5EF4-FFF2-40B4-BE49-F238E27FC236}">
                <a16:creationId xmlns:a16="http://schemas.microsoft.com/office/drawing/2014/main" id="{37B3E32C-00B6-4225-9F72-7A878724DB07}"/>
              </a:ext>
            </a:extLst>
          </p:cNvPr>
          <p:cNvSpPr/>
          <p:nvPr userDrawn="1"/>
        </p:nvSpPr>
        <p:spPr>
          <a:xfrm>
            <a:off x="3819549" y="6581001"/>
            <a:ext cx="4552913" cy="307777"/>
          </a:xfrm>
          <a:prstGeom prst="rect">
            <a:avLst/>
          </a:prstGeom>
        </p:spPr>
        <p:txBody>
          <a:bodyPr wrap="none">
            <a:spAutoFit/>
          </a:bodyPr>
          <a:lstStyle/>
          <a:p>
            <a:pPr algn="ctr"/>
            <a:r>
              <a:rPr lang="en-US" sz="1400" b="1" dirty="0">
                <a:effectLst/>
                <a:latin typeface="Cambria" panose="02040503050406030204" pitchFamily="18" charset="0"/>
              </a:rPr>
              <a:t>USM’s </a:t>
            </a:r>
            <a:r>
              <a:rPr lang="en-US" sz="1400" b="1" dirty="0" err="1">
                <a:effectLst/>
                <a:latin typeface="Cambria" panose="02040503050406030204" pitchFamily="18" charset="0"/>
              </a:rPr>
              <a:t>Shriram</a:t>
            </a:r>
            <a:r>
              <a:rPr lang="en-US" sz="1400" b="1" dirty="0">
                <a:effectLst/>
                <a:latin typeface="Cambria" panose="02040503050406030204" pitchFamily="18" charset="0"/>
              </a:rPr>
              <a:t> </a:t>
            </a:r>
            <a:r>
              <a:rPr lang="en-US" sz="1400" b="1" dirty="0" err="1">
                <a:effectLst/>
                <a:latin typeface="Cambria" panose="02040503050406030204" pitchFamily="18" charset="0"/>
              </a:rPr>
              <a:t>Mantri</a:t>
            </a:r>
            <a:r>
              <a:rPr lang="en-US" sz="1400" b="1" baseline="0" dirty="0">
                <a:effectLst/>
                <a:latin typeface="Cambria" panose="02040503050406030204" pitchFamily="18" charset="0"/>
              </a:rPr>
              <a:t> </a:t>
            </a:r>
            <a:r>
              <a:rPr lang="en-US" sz="1400" b="1" dirty="0" err="1">
                <a:effectLst/>
                <a:latin typeface="Cambria" panose="02040503050406030204" pitchFamily="18" charset="0"/>
              </a:rPr>
              <a:t>Vidyanidhi</a:t>
            </a:r>
            <a:r>
              <a:rPr lang="en-US" sz="1400" b="1" dirty="0">
                <a:effectLst/>
                <a:latin typeface="Cambria" panose="02040503050406030204" pitchFamily="18" charset="0"/>
              </a:rPr>
              <a:t> Info Tech Academy </a:t>
            </a:r>
            <a:endParaRPr lang="en-IN" sz="1400" dirty="0">
              <a:effectLst/>
              <a:latin typeface="Cambria" panose="02040503050406030204" pitchFamily="18" charset="0"/>
            </a:endParaRPr>
          </a:p>
        </p:txBody>
      </p:sp>
    </p:spTree>
    <p:extLst>
      <p:ext uri="{BB962C8B-B14F-4D97-AF65-F5344CB8AC3E}">
        <p14:creationId xmlns:p14="http://schemas.microsoft.com/office/powerpoint/2010/main" val="4210032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02597" y="365063"/>
            <a:ext cx="6954148" cy="707886"/>
          </a:xfrm>
          <a:prstGeom prst="rect">
            <a:avLst/>
          </a:prstGeom>
        </p:spPr>
        <p:txBody>
          <a:bodyPr wrap="none">
            <a:spAutoFit/>
          </a:bodyPr>
          <a:lstStyle/>
          <a:p>
            <a:pPr>
              <a:spcAft>
                <a:spcPts val="0"/>
              </a:spcAft>
            </a:pPr>
            <a:r>
              <a:rPr lang="de-DE" sz="4000" kern="150" dirty="0">
                <a:latin typeface="Times New Roman" panose="02020603050405020304" pitchFamily="18" charset="0"/>
                <a:ea typeface="HelveticaNeue-MediumCond"/>
                <a:cs typeface="Times New Roman" panose="02020603050405020304" pitchFamily="18" charset="0"/>
              </a:rPr>
              <a:t>Classes, Objects, and References</a:t>
            </a:r>
            <a:endParaRPr lang="en-IN" sz="4000" kern="150" dirty="0">
              <a:effectLst/>
              <a:latin typeface="Times New Roman" panose="02020603050405020304" pitchFamily="18" charset="0"/>
              <a:ea typeface="Andale Sans UI"/>
              <a:cs typeface="Times New Roman" panose="02020603050405020304" pitchFamily="18" charset="0"/>
            </a:endParaRPr>
          </a:p>
        </p:txBody>
      </p:sp>
      <p:sp>
        <p:nvSpPr>
          <p:cNvPr id="3" name="Rectangle 2"/>
          <p:cNvSpPr/>
          <p:nvPr/>
        </p:nvSpPr>
        <p:spPr>
          <a:xfrm>
            <a:off x="710402" y="1891053"/>
            <a:ext cx="10247989" cy="1015663"/>
          </a:xfrm>
          <a:prstGeom prst="rect">
            <a:avLst/>
          </a:prstGeom>
        </p:spPr>
        <p:txBody>
          <a:bodyPr wrap="square">
            <a:spAutoFit/>
          </a:bodyPr>
          <a:lstStyle/>
          <a:p>
            <a:pPr>
              <a:spcAft>
                <a:spcPts val="0"/>
              </a:spcAft>
            </a:pPr>
            <a:r>
              <a:rPr lang="de-DE" sz="3000" kern="150" dirty="0">
                <a:latin typeface="Times New Roman" panose="02020603050405020304" pitchFamily="18" charset="0"/>
                <a:ea typeface="Utopia-Regular"/>
                <a:cs typeface="Times New Roman" panose="02020603050405020304" pitchFamily="18" charset="0"/>
              </a:rPr>
              <a:t>After a class has been defined, you may allocate any number of objects using the C# </a:t>
            </a:r>
            <a:r>
              <a:rPr lang="de-DE" sz="3000" kern="150" dirty="0">
                <a:latin typeface="Times New Roman" panose="02020603050405020304" pitchFamily="18" charset="0"/>
                <a:ea typeface="TheSansMonoConNormal"/>
                <a:cs typeface="Times New Roman" panose="02020603050405020304" pitchFamily="18" charset="0"/>
              </a:rPr>
              <a:t>new </a:t>
            </a:r>
            <a:r>
              <a:rPr lang="de-DE" sz="3000" kern="150" dirty="0">
                <a:latin typeface="Times New Roman" panose="02020603050405020304" pitchFamily="18" charset="0"/>
                <a:ea typeface="Utopia-Regular"/>
                <a:cs typeface="Times New Roman" panose="02020603050405020304" pitchFamily="18" charset="0"/>
              </a:rPr>
              <a:t>keyword.</a:t>
            </a:r>
            <a:endParaRPr lang="en-IN" sz="3000" kern="150" dirty="0">
              <a:latin typeface="Times New Roman" panose="02020603050405020304" pitchFamily="18" charset="0"/>
              <a:ea typeface="Andale Sans UI"/>
              <a:cs typeface="Times New Roman" panose="02020603050405020304" pitchFamily="18" charset="0"/>
            </a:endParaRPr>
          </a:p>
        </p:txBody>
      </p:sp>
      <p:sp>
        <p:nvSpPr>
          <p:cNvPr id="4" name="Rectangle 3"/>
          <p:cNvSpPr/>
          <p:nvPr/>
        </p:nvSpPr>
        <p:spPr>
          <a:xfrm>
            <a:off x="710403" y="3505339"/>
            <a:ext cx="10423762" cy="1015663"/>
          </a:xfrm>
          <a:prstGeom prst="rect">
            <a:avLst/>
          </a:prstGeom>
        </p:spPr>
        <p:txBody>
          <a:bodyPr wrap="square">
            <a:spAutoFit/>
          </a:bodyPr>
          <a:lstStyle/>
          <a:p>
            <a:pPr>
              <a:spcAft>
                <a:spcPts val="0"/>
              </a:spcAft>
            </a:pPr>
            <a:r>
              <a:rPr lang="de-DE" sz="3000" kern="150" dirty="0">
                <a:latin typeface="Times New Roman" panose="02020603050405020304" pitchFamily="18" charset="0"/>
                <a:ea typeface="Utopia-Regular"/>
                <a:cs typeface="Times New Roman" panose="02020603050405020304" pitchFamily="18" charset="0"/>
              </a:rPr>
              <a:t>Understand, however, that the </a:t>
            </a:r>
            <a:r>
              <a:rPr lang="de-DE" sz="3000" kern="150" dirty="0">
                <a:latin typeface="Times New Roman" panose="02020603050405020304" pitchFamily="18" charset="0"/>
                <a:ea typeface="TheSansMonoConNormal"/>
                <a:cs typeface="Times New Roman" panose="02020603050405020304" pitchFamily="18" charset="0"/>
              </a:rPr>
              <a:t>new </a:t>
            </a:r>
            <a:r>
              <a:rPr lang="de-DE" sz="3000" kern="150" dirty="0">
                <a:latin typeface="Times New Roman" panose="02020603050405020304" pitchFamily="18" charset="0"/>
                <a:ea typeface="Utopia-Regular"/>
                <a:cs typeface="Times New Roman" panose="02020603050405020304" pitchFamily="18" charset="0"/>
              </a:rPr>
              <a:t>keyword returns a </a:t>
            </a:r>
          </a:p>
          <a:p>
            <a:pPr>
              <a:spcAft>
                <a:spcPts val="0"/>
              </a:spcAft>
            </a:pPr>
            <a:r>
              <a:rPr lang="de-DE" sz="3000" b="1" i="1" kern="150" dirty="0">
                <a:latin typeface="Times New Roman" panose="02020603050405020304" pitchFamily="18" charset="0"/>
                <a:ea typeface="Utopia-Italic"/>
                <a:cs typeface="Times New Roman" panose="02020603050405020304" pitchFamily="18" charset="0"/>
              </a:rPr>
              <a:t>reference </a:t>
            </a:r>
            <a:r>
              <a:rPr lang="de-DE" sz="3000" b="1" kern="150" dirty="0">
                <a:latin typeface="Times New Roman" panose="02020603050405020304" pitchFamily="18" charset="0"/>
                <a:ea typeface="Utopia-Regular"/>
                <a:cs typeface="Times New Roman" panose="02020603050405020304" pitchFamily="18" charset="0"/>
              </a:rPr>
              <a:t>to the object on the heap</a:t>
            </a:r>
            <a:r>
              <a:rPr lang="de-DE" sz="3000" kern="150" dirty="0">
                <a:latin typeface="Times New Roman" panose="02020603050405020304" pitchFamily="18" charset="0"/>
                <a:ea typeface="Utopia-Regular"/>
                <a:cs typeface="Times New Roman" panose="02020603050405020304" pitchFamily="18" charset="0"/>
              </a:rPr>
              <a:t>, not the actual object itself.</a:t>
            </a:r>
            <a:endParaRPr lang="en-IN" sz="3000" kern="150" dirty="0">
              <a:effectLst/>
              <a:latin typeface="Times New Roman" panose="02020603050405020304" pitchFamily="18" charset="0"/>
              <a:ea typeface="Andale Sans UI"/>
              <a:cs typeface="Times New Roman" panose="02020603050405020304" pitchFamily="18" charset="0"/>
            </a:endParaRPr>
          </a:p>
        </p:txBody>
      </p:sp>
    </p:spTree>
    <p:extLst>
      <p:ext uri="{BB962C8B-B14F-4D97-AF65-F5344CB8AC3E}">
        <p14:creationId xmlns:p14="http://schemas.microsoft.com/office/powerpoint/2010/main" val="172067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803" y="727509"/>
            <a:ext cx="11967882" cy="1005993"/>
          </a:xfrm>
          <a:prstGeom prst="rect">
            <a:avLst/>
          </a:prstGeom>
        </p:spPr>
        <p:txBody>
          <a:bodyPr wrap="square">
            <a:spAutoFit/>
          </a:bodyPr>
          <a:lstStyle/>
          <a:p>
            <a:pPr marL="268288" indent="-268288"/>
            <a:r>
              <a:rPr lang="en-IN" sz="3000" kern="150" dirty="0">
                <a:latin typeface="Times New Roman" panose="02020603050405020304" pitchFamily="18" charset="0"/>
                <a:ea typeface="Utopia-Regular"/>
                <a:cs typeface="Times New Roman" panose="02020603050405020304" pitchFamily="18" charset="0"/>
              </a:rPr>
              <a:t>   To help optimize the process, each object on the heap is assigned to a specific “generation.”</a:t>
            </a:r>
          </a:p>
        </p:txBody>
      </p:sp>
      <p:sp>
        <p:nvSpPr>
          <p:cNvPr id="3" name="Rectangle 2"/>
          <p:cNvSpPr/>
          <p:nvPr/>
        </p:nvSpPr>
        <p:spPr>
          <a:xfrm>
            <a:off x="233473" y="1829384"/>
            <a:ext cx="11147613" cy="1938992"/>
          </a:xfrm>
          <a:prstGeom prst="rect">
            <a:avLst/>
          </a:prstGeom>
        </p:spPr>
        <p:txBody>
          <a:bodyPr wrap="square">
            <a:spAutoFit/>
          </a:bodyPr>
          <a:lstStyle/>
          <a:p>
            <a:pPr marL="268288" indent="-268288"/>
            <a:r>
              <a:rPr lang="en-IN" sz="3000" kern="150" dirty="0">
                <a:latin typeface="Times New Roman" panose="02020603050405020304" pitchFamily="18" charset="0"/>
                <a:ea typeface="Utopia-Regular"/>
                <a:cs typeface="Times New Roman" panose="02020603050405020304" pitchFamily="18" charset="0"/>
              </a:rPr>
              <a:t>   The idea behind generations is simple:</a:t>
            </a:r>
          </a:p>
          <a:p>
            <a:pPr marL="268288" indent="-268288"/>
            <a:endParaRPr lang="en-IN" sz="3000" kern="150" dirty="0">
              <a:latin typeface="Times New Roman" panose="02020603050405020304" pitchFamily="18" charset="0"/>
              <a:ea typeface="Utopia-Regular"/>
              <a:cs typeface="Times New Roman" panose="02020603050405020304" pitchFamily="18" charset="0"/>
            </a:endParaRPr>
          </a:p>
          <a:p>
            <a:pPr marL="268288" indent="-268288"/>
            <a:r>
              <a:rPr lang="en-IN" sz="3000" kern="150" dirty="0">
                <a:latin typeface="Times New Roman" panose="02020603050405020304" pitchFamily="18" charset="0"/>
                <a:ea typeface="Utopia-Regular"/>
                <a:cs typeface="Times New Roman" panose="02020603050405020304" pitchFamily="18" charset="0"/>
              </a:rPr>
              <a:t>   the longer an object has existed on the heap, the more likely it is to stay there.</a:t>
            </a:r>
          </a:p>
        </p:txBody>
      </p:sp>
      <p:sp>
        <p:nvSpPr>
          <p:cNvPr id="4" name="Rectangle 3">
            <a:extLst>
              <a:ext uri="{FF2B5EF4-FFF2-40B4-BE49-F238E27FC236}">
                <a16:creationId xmlns:a16="http://schemas.microsoft.com/office/drawing/2014/main" id="{2F6D43A1-C09E-41B7-A584-5F5C49CE2306}"/>
              </a:ext>
            </a:extLst>
          </p:cNvPr>
          <p:cNvSpPr/>
          <p:nvPr/>
        </p:nvSpPr>
        <p:spPr>
          <a:xfrm>
            <a:off x="230744" y="3768376"/>
            <a:ext cx="12192000" cy="1015663"/>
          </a:xfrm>
          <a:prstGeom prst="rect">
            <a:avLst/>
          </a:prstGeom>
        </p:spPr>
        <p:txBody>
          <a:bodyPr wrap="square">
            <a:spAutoFit/>
          </a:bodyPr>
          <a:lstStyle/>
          <a:p>
            <a:pPr marL="268288" indent="-268288"/>
            <a:r>
              <a:rPr lang="en-IN" sz="3000" kern="150" dirty="0">
                <a:latin typeface="Times New Roman" panose="02020603050405020304" pitchFamily="18" charset="0"/>
                <a:ea typeface="Utopia-Regular"/>
                <a:cs typeface="Times New Roman" panose="02020603050405020304" pitchFamily="18" charset="0"/>
              </a:rPr>
              <a:t>   For example, the class that defined the main window of a desktop application will be in memory until the program terminates. </a:t>
            </a:r>
          </a:p>
        </p:txBody>
      </p:sp>
      <p:sp>
        <p:nvSpPr>
          <p:cNvPr id="5" name="Rectangle 4">
            <a:extLst>
              <a:ext uri="{FF2B5EF4-FFF2-40B4-BE49-F238E27FC236}">
                <a16:creationId xmlns:a16="http://schemas.microsoft.com/office/drawing/2014/main" id="{19840251-152D-4891-A2E0-7FEDEF040A15}"/>
              </a:ext>
            </a:extLst>
          </p:cNvPr>
          <p:cNvSpPr/>
          <p:nvPr/>
        </p:nvSpPr>
        <p:spPr>
          <a:xfrm>
            <a:off x="483997" y="4784039"/>
            <a:ext cx="11685494" cy="1477328"/>
          </a:xfrm>
          <a:prstGeom prst="rect">
            <a:avLst/>
          </a:prstGeom>
        </p:spPr>
        <p:txBody>
          <a:bodyPr wrap="square">
            <a:spAutoFit/>
          </a:bodyPr>
          <a:lstStyle/>
          <a:p>
            <a:pPr marL="268288" indent="-268288"/>
            <a:r>
              <a:rPr lang="en-IN" sz="3000" kern="150" dirty="0">
                <a:latin typeface="Times New Roman" panose="02020603050405020304" pitchFamily="18" charset="0"/>
                <a:ea typeface="Utopia-Regular"/>
                <a:cs typeface="Times New Roman" panose="02020603050405020304" pitchFamily="18" charset="0"/>
              </a:rPr>
              <a:t>   Conversely, objects that have only recently been placed on the heap (such as an object allocated within a method scope) are likely to be unreachable rather quickly.</a:t>
            </a:r>
          </a:p>
        </p:txBody>
      </p:sp>
    </p:spTree>
    <p:extLst>
      <p:ext uri="{BB962C8B-B14F-4D97-AF65-F5344CB8AC3E}">
        <p14:creationId xmlns:p14="http://schemas.microsoft.com/office/powerpoint/2010/main" val="223879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669" y="740034"/>
            <a:ext cx="11703426" cy="1015663"/>
          </a:xfrm>
          <a:prstGeom prst="rect">
            <a:avLst/>
          </a:prstGeom>
        </p:spPr>
        <p:txBody>
          <a:bodyPr wrap="square">
            <a:spAutoFit/>
          </a:bodyPr>
          <a:lstStyle/>
          <a:p>
            <a:pPr marL="268288" indent="-268288"/>
            <a:r>
              <a:rPr lang="en-IN" sz="3000" kern="150" dirty="0">
                <a:latin typeface="Times New Roman" panose="02020603050405020304" pitchFamily="18" charset="0"/>
                <a:ea typeface="Utopia-Regular"/>
                <a:cs typeface="Times New Roman" panose="02020603050405020304" pitchFamily="18" charset="0"/>
              </a:rPr>
              <a:t>   Given these assumptions, each object on the heap belongs to one of the following generations:</a:t>
            </a:r>
          </a:p>
        </p:txBody>
      </p:sp>
      <p:sp>
        <p:nvSpPr>
          <p:cNvPr id="3" name="Rectangle 2"/>
          <p:cNvSpPr/>
          <p:nvPr/>
        </p:nvSpPr>
        <p:spPr>
          <a:xfrm>
            <a:off x="340660" y="2017506"/>
            <a:ext cx="11465859" cy="1015663"/>
          </a:xfrm>
          <a:prstGeom prst="rect">
            <a:avLst/>
          </a:prstGeom>
        </p:spPr>
        <p:txBody>
          <a:bodyPr wrap="square">
            <a:spAutoFit/>
          </a:bodyPr>
          <a:lstStyle/>
          <a:p>
            <a:pPr marL="457200" indent="-457200">
              <a:buFont typeface="Arial" panose="020B0604020202020204" pitchFamily="34" charset="0"/>
              <a:buChar char="•"/>
            </a:pPr>
            <a:r>
              <a:rPr lang="en-IN" sz="3000" kern="150" dirty="0">
                <a:latin typeface="Times New Roman" panose="02020603050405020304" pitchFamily="18" charset="0"/>
                <a:ea typeface="Utopia-Regular"/>
                <a:cs typeface="Times New Roman" panose="02020603050405020304" pitchFamily="18" charset="0"/>
              </a:rPr>
              <a:t>Generation 0: Identifies a newly allocated object that has never been marked for collection.</a:t>
            </a:r>
          </a:p>
        </p:txBody>
      </p:sp>
      <p:sp>
        <p:nvSpPr>
          <p:cNvPr id="4" name="Rectangle 3"/>
          <p:cNvSpPr/>
          <p:nvPr/>
        </p:nvSpPr>
        <p:spPr>
          <a:xfrm>
            <a:off x="340660" y="3294978"/>
            <a:ext cx="11595847" cy="1477328"/>
          </a:xfrm>
          <a:prstGeom prst="rect">
            <a:avLst/>
          </a:prstGeom>
        </p:spPr>
        <p:txBody>
          <a:bodyPr wrap="square">
            <a:spAutoFit/>
          </a:bodyPr>
          <a:lstStyle/>
          <a:p>
            <a:pPr marL="457200" indent="-457200">
              <a:buFont typeface="Arial" panose="020B0604020202020204" pitchFamily="34" charset="0"/>
              <a:buChar char="•"/>
            </a:pPr>
            <a:r>
              <a:rPr lang="en-IN" sz="3000" kern="150" dirty="0">
                <a:latin typeface="Times New Roman" panose="02020603050405020304" pitchFamily="18" charset="0"/>
                <a:ea typeface="Utopia-Regular"/>
                <a:cs typeface="Times New Roman" panose="02020603050405020304" pitchFamily="18" charset="0"/>
              </a:rPr>
              <a:t>Generation 1: Identifies an object that has survived a garbage collection (i.e., it was marked for collection but was not removed due to the fact that the sufficient heap space was acquired).</a:t>
            </a:r>
          </a:p>
        </p:txBody>
      </p:sp>
      <p:sp>
        <p:nvSpPr>
          <p:cNvPr id="5" name="Rectangle 4"/>
          <p:cNvSpPr/>
          <p:nvPr/>
        </p:nvSpPr>
        <p:spPr>
          <a:xfrm>
            <a:off x="340660" y="5034115"/>
            <a:ext cx="11853583" cy="1015663"/>
          </a:xfrm>
          <a:prstGeom prst="rect">
            <a:avLst/>
          </a:prstGeom>
        </p:spPr>
        <p:txBody>
          <a:bodyPr wrap="square">
            <a:spAutoFit/>
          </a:bodyPr>
          <a:lstStyle/>
          <a:p>
            <a:pPr marL="457200" indent="-457200">
              <a:buFont typeface="Arial" panose="020B0604020202020204" pitchFamily="34" charset="0"/>
              <a:buChar char="•"/>
            </a:pPr>
            <a:r>
              <a:rPr lang="en-IN" sz="3000" kern="150" dirty="0">
                <a:latin typeface="Times New Roman" panose="02020603050405020304" pitchFamily="18" charset="0"/>
                <a:ea typeface="Utopia-Regular"/>
                <a:cs typeface="Times New Roman" panose="02020603050405020304" pitchFamily="18" charset="0"/>
              </a:rPr>
              <a:t>Generation 2: Identifies an object that has survived more than one sweep of the garbage collector.</a:t>
            </a:r>
          </a:p>
        </p:txBody>
      </p:sp>
    </p:spTree>
    <p:extLst>
      <p:ext uri="{BB962C8B-B14F-4D97-AF65-F5344CB8AC3E}">
        <p14:creationId xmlns:p14="http://schemas.microsoft.com/office/powerpoint/2010/main" val="195409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833" y="938817"/>
            <a:ext cx="11577917" cy="1938992"/>
          </a:xfrm>
          <a:prstGeom prst="rect">
            <a:avLst/>
          </a:prstGeom>
        </p:spPr>
        <p:txBody>
          <a:bodyPr wrap="square">
            <a:spAutoFit/>
          </a:bodyPr>
          <a:lstStyle/>
          <a:p>
            <a:r>
              <a:rPr lang="en-IN" sz="3000" kern="150" dirty="0">
                <a:latin typeface="Times New Roman" panose="02020603050405020304" pitchFamily="18" charset="0"/>
                <a:ea typeface="Utopia-Regular"/>
                <a:cs typeface="Times New Roman" panose="02020603050405020304" pitchFamily="18" charset="0"/>
              </a:rPr>
              <a:t>The garbage collector will investigate all generation 0 objects first. If marking and sweeping (or said more plainly, getting rid of) these objects results in the required amount of free memory, any surviving objects are promoted to generation 1. </a:t>
            </a:r>
          </a:p>
        </p:txBody>
      </p:sp>
    </p:spTree>
    <p:extLst>
      <p:ext uri="{BB962C8B-B14F-4D97-AF65-F5344CB8AC3E}">
        <p14:creationId xmlns:p14="http://schemas.microsoft.com/office/powerpoint/2010/main" val="289505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6163" y="1010825"/>
            <a:ext cx="11577917" cy="1477328"/>
          </a:xfrm>
          <a:prstGeom prst="rect">
            <a:avLst/>
          </a:prstGeom>
        </p:spPr>
        <p:txBody>
          <a:bodyPr wrap="square">
            <a:spAutoFit/>
          </a:bodyPr>
          <a:lstStyle/>
          <a:p>
            <a:r>
              <a:rPr lang="en-IN" sz="3000" kern="150" dirty="0">
                <a:latin typeface="Times New Roman" panose="02020603050405020304" pitchFamily="18" charset="0"/>
                <a:ea typeface="Utopia-Regular"/>
                <a:cs typeface="Times New Roman" panose="02020603050405020304" pitchFamily="18" charset="0"/>
              </a:rPr>
              <a:t>To see how an object’s generation affects the collection process, ponder Figure 13-5, which diagrams how a set of surviving generation 0 objects (A, B, and E) are promoted once the required memory has been reclaimed.</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46245" y="2747140"/>
            <a:ext cx="10417755" cy="3559530"/>
          </a:xfrm>
          <a:prstGeom prst="rect">
            <a:avLst/>
          </a:prstGeom>
          <a:noFill/>
          <a:ln>
            <a:noFill/>
          </a:ln>
        </p:spPr>
      </p:pic>
    </p:spTree>
    <p:extLst>
      <p:ext uri="{BB962C8B-B14F-4D97-AF65-F5344CB8AC3E}">
        <p14:creationId xmlns:p14="http://schemas.microsoft.com/office/powerpoint/2010/main" val="89306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8554" y="936655"/>
            <a:ext cx="11443446" cy="1477328"/>
          </a:xfrm>
          <a:prstGeom prst="rect">
            <a:avLst/>
          </a:prstGeom>
        </p:spPr>
        <p:txBody>
          <a:bodyPr wrap="square">
            <a:spAutoFit/>
          </a:bodyPr>
          <a:lstStyle/>
          <a:p>
            <a:r>
              <a:rPr lang="en-IN" sz="3000" kern="150" dirty="0">
                <a:latin typeface="Times New Roman" panose="02020603050405020304" pitchFamily="18" charset="0"/>
                <a:ea typeface="Utopia-Regular"/>
                <a:cs typeface="Times New Roman" panose="02020603050405020304" pitchFamily="18" charset="0"/>
              </a:rPr>
              <a:t>If all generation 0 objects have been evaluated, but additional memory is still required, generation 1 objects are then investigated for reachability and collected accordingly. </a:t>
            </a:r>
          </a:p>
        </p:txBody>
      </p:sp>
      <p:sp>
        <p:nvSpPr>
          <p:cNvPr id="3" name="Rectangle 2"/>
          <p:cNvSpPr/>
          <p:nvPr/>
        </p:nvSpPr>
        <p:spPr>
          <a:xfrm>
            <a:off x="748554" y="2877515"/>
            <a:ext cx="11443446" cy="1477328"/>
          </a:xfrm>
          <a:prstGeom prst="rect">
            <a:avLst/>
          </a:prstGeom>
        </p:spPr>
        <p:txBody>
          <a:bodyPr wrap="square">
            <a:spAutoFit/>
          </a:bodyPr>
          <a:lstStyle/>
          <a:p>
            <a:r>
              <a:rPr lang="en-IN" sz="3000" kern="150" dirty="0">
                <a:latin typeface="Times New Roman" panose="02020603050405020304" pitchFamily="18" charset="0"/>
                <a:ea typeface="Utopia-Regular"/>
                <a:cs typeface="Times New Roman" panose="02020603050405020304" pitchFamily="18" charset="0"/>
              </a:rPr>
              <a:t>Surviving generation 1 objects are then promoted to generation 2. If the garbage collector still requires additional memory, generation 2 objects are evaluated. </a:t>
            </a:r>
          </a:p>
        </p:txBody>
      </p:sp>
      <p:sp>
        <p:nvSpPr>
          <p:cNvPr id="4" name="Rectangle 3"/>
          <p:cNvSpPr/>
          <p:nvPr/>
        </p:nvSpPr>
        <p:spPr>
          <a:xfrm>
            <a:off x="748554" y="4858716"/>
            <a:ext cx="11443446" cy="1015663"/>
          </a:xfrm>
          <a:prstGeom prst="rect">
            <a:avLst/>
          </a:prstGeom>
        </p:spPr>
        <p:txBody>
          <a:bodyPr wrap="square">
            <a:spAutoFit/>
          </a:bodyPr>
          <a:lstStyle/>
          <a:p>
            <a:r>
              <a:rPr lang="en-IN" sz="3000" kern="150" dirty="0">
                <a:latin typeface="Times New Roman" panose="02020603050405020304" pitchFamily="18" charset="0"/>
                <a:ea typeface="Utopia-Regular"/>
                <a:cs typeface="Times New Roman" panose="02020603050405020304" pitchFamily="18" charset="0"/>
              </a:rPr>
              <a:t>If the garbage collector still requires additional memory, generation 2 objects are evaluated. </a:t>
            </a:r>
          </a:p>
        </p:txBody>
      </p:sp>
    </p:spTree>
    <p:extLst>
      <p:ext uri="{BB962C8B-B14F-4D97-AF65-F5344CB8AC3E}">
        <p14:creationId xmlns:p14="http://schemas.microsoft.com/office/powerpoint/2010/main" val="202233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8210" y="1239664"/>
            <a:ext cx="11609296" cy="1477328"/>
          </a:xfrm>
          <a:prstGeom prst="rect">
            <a:avLst/>
          </a:prstGeom>
        </p:spPr>
        <p:txBody>
          <a:bodyPr wrap="square">
            <a:spAutoFit/>
          </a:bodyPr>
          <a:lstStyle/>
          <a:p>
            <a:r>
              <a:rPr lang="en-IN" sz="3000" kern="150" dirty="0">
                <a:latin typeface="Times New Roman" panose="02020603050405020304" pitchFamily="18" charset="0"/>
                <a:ea typeface="Utopia-Regular"/>
                <a:cs typeface="Times New Roman" panose="02020603050405020304" pitchFamily="18" charset="0"/>
              </a:rPr>
              <a:t>At this point, if a generation 2 object survives a garbage collection, it remains a generation 2 object, given the predefined upper limit of object generations.</a:t>
            </a:r>
          </a:p>
        </p:txBody>
      </p:sp>
      <p:sp>
        <p:nvSpPr>
          <p:cNvPr id="3" name="Rectangle 2"/>
          <p:cNvSpPr/>
          <p:nvPr/>
        </p:nvSpPr>
        <p:spPr>
          <a:xfrm>
            <a:off x="708209" y="3166776"/>
            <a:ext cx="11380697" cy="2400657"/>
          </a:xfrm>
          <a:prstGeom prst="rect">
            <a:avLst/>
          </a:prstGeom>
        </p:spPr>
        <p:txBody>
          <a:bodyPr wrap="square">
            <a:spAutoFit/>
          </a:bodyPr>
          <a:lstStyle/>
          <a:p>
            <a:r>
              <a:rPr lang="en-IN" sz="3000" kern="150" dirty="0">
                <a:latin typeface="Times New Roman" panose="02020603050405020304" pitchFamily="18" charset="0"/>
                <a:ea typeface="Utopia-Regular"/>
                <a:cs typeface="Times New Roman" panose="02020603050405020304" pitchFamily="18" charset="0"/>
              </a:rPr>
              <a:t>The bottom line is that by assigning a generational value to objects on the heap, newer objects (such as local variables) will be removed quickly, while older objects (such as a program’s main Window) are not “bothered” as often.</a:t>
            </a:r>
          </a:p>
          <a:p>
            <a:r>
              <a:rPr lang="en-IN" sz="3000" kern="150" dirty="0">
                <a:latin typeface="Times New Roman" panose="02020603050405020304" pitchFamily="18" charset="0"/>
                <a:ea typeface="Utopia-Regular"/>
                <a:cs typeface="Times New Roman" panose="02020603050405020304" pitchFamily="18" charset="0"/>
              </a:rPr>
              <a:t> </a:t>
            </a:r>
          </a:p>
        </p:txBody>
      </p:sp>
    </p:spTree>
    <p:extLst>
      <p:ext uri="{BB962C8B-B14F-4D97-AF65-F5344CB8AC3E}">
        <p14:creationId xmlns:p14="http://schemas.microsoft.com/office/powerpoint/2010/main" val="100816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0293" y="1599741"/>
            <a:ext cx="11376211" cy="1477328"/>
          </a:xfrm>
          <a:prstGeom prst="rect">
            <a:avLst/>
          </a:prstGeom>
        </p:spPr>
        <p:txBody>
          <a:bodyPr wrap="square">
            <a:spAutoFit/>
          </a:bodyPr>
          <a:lstStyle/>
          <a:p>
            <a:r>
              <a:rPr lang="en-IN" sz="3000" kern="150" dirty="0">
                <a:latin typeface="Times New Roman" panose="02020603050405020304" pitchFamily="18" charset="0"/>
                <a:ea typeface="Utopia-Regular"/>
                <a:cs typeface="Times New Roman" panose="02020603050405020304" pitchFamily="18" charset="0"/>
              </a:rPr>
              <a:t>The mscorlib.dll assembly provides a class type named </a:t>
            </a:r>
            <a:r>
              <a:rPr lang="en-IN" sz="3000" kern="150" dirty="0" err="1">
                <a:latin typeface="Times New Roman" panose="02020603050405020304" pitchFamily="18" charset="0"/>
                <a:ea typeface="Utopia-Regular"/>
                <a:cs typeface="Times New Roman" panose="02020603050405020304" pitchFamily="18" charset="0"/>
              </a:rPr>
              <a:t>System.GC</a:t>
            </a:r>
            <a:r>
              <a:rPr lang="en-IN" sz="3000" kern="150" dirty="0">
                <a:latin typeface="Times New Roman" panose="02020603050405020304" pitchFamily="18" charset="0"/>
                <a:ea typeface="Utopia-Regular"/>
                <a:cs typeface="Times New Roman" panose="02020603050405020304" pitchFamily="18" charset="0"/>
              </a:rPr>
              <a:t> that allows you to programmatically interact with the garbage collector using a set of static members. </a:t>
            </a:r>
          </a:p>
        </p:txBody>
      </p:sp>
      <p:sp>
        <p:nvSpPr>
          <p:cNvPr id="3" name="Rectangle 2"/>
          <p:cNvSpPr/>
          <p:nvPr/>
        </p:nvSpPr>
        <p:spPr>
          <a:xfrm>
            <a:off x="3797262" y="339770"/>
            <a:ext cx="4597477" cy="707886"/>
          </a:xfrm>
          <a:prstGeom prst="rect">
            <a:avLst/>
          </a:prstGeom>
        </p:spPr>
        <p:txBody>
          <a:bodyPr wrap="none">
            <a:spAutoFit/>
          </a:bodyPr>
          <a:lstStyle/>
          <a:p>
            <a:r>
              <a:rPr lang="en-IN" sz="4000" kern="150" dirty="0">
                <a:latin typeface="Times New Roman" panose="02020603050405020304" pitchFamily="18" charset="0"/>
                <a:ea typeface="Utopia-Regular"/>
                <a:cs typeface="Times New Roman" panose="02020603050405020304" pitchFamily="18" charset="0"/>
              </a:rPr>
              <a:t>The </a:t>
            </a:r>
            <a:r>
              <a:rPr lang="en-IN" sz="4000" kern="150" dirty="0" err="1">
                <a:latin typeface="Times New Roman" panose="02020603050405020304" pitchFamily="18" charset="0"/>
                <a:ea typeface="Utopia-Regular"/>
                <a:cs typeface="Times New Roman" panose="02020603050405020304" pitchFamily="18" charset="0"/>
              </a:rPr>
              <a:t>System.GC</a:t>
            </a:r>
            <a:r>
              <a:rPr lang="en-IN" sz="4000" kern="150" dirty="0">
                <a:latin typeface="Times New Roman" panose="02020603050405020304" pitchFamily="18" charset="0"/>
                <a:ea typeface="Utopia-Regular"/>
                <a:cs typeface="Times New Roman" panose="02020603050405020304" pitchFamily="18" charset="0"/>
              </a:rPr>
              <a:t> Type</a:t>
            </a:r>
          </a:p>
        </p:txBody>
      </p:sp>
      <p:sp>
        <p:nvSpPr>
          <p:cNvPr id="4" name="Rectangle 3"/>
          <p:cNvSpPr/>
          <p:nvPr/>
        </p:nvSpPr>
        <p:spPr>
          <a:xfrm>
            <a:off x="550619" y="3312930"/>
            <a:ext cx="11861015" cy="1015663"/>
          </a:xfrm>
          <a:prstGeom prst="rect">
            <a:avLst/>
          </a:prstGeom>
        </p:spPr>
        <p:txBody>
          <a:bodyPr wrap="square">
            <a:spAutoFit/>
          </a:bodyPr>
          <a:lstStyle/>
          <a:p>
            <a:r>
              <a:rPr lang="en-IN" sz="3000" kern="150" dirty="0">
                <a:latin typeface="Times New Roman" panose="02020603050405020304" pitchFamily="18" charset="0"/>
                <a:ea typeface="Utopia-Regular"/>
                <a:cs typeface="Times New Roman" panose="02020603050405020304" pitchFamily="18" charset="0"/>
              </a:rPr>
              <a:t>Now, do be very aware that you will seldom (if ever) need to make use of this class directly in your code. </a:t>
            </a:r>
          </a:p>
        </p:txBody>
      </p:sp>
      <p:sp>
        <p:nvSpPr>
          <p:cNvPr id="5" name="Rectangle 4"/>
          <p:cNvSpPr/>
          <p:nvPr/>
        </p:nvSpPr>
        <p:spPr>
          <a:xfrm>
            <a:off x="550618" y="4564454"/>
            <a:ext cx="11641381" cy="1015663"/>
          </a:xfrm>
          <a:prstGeom prst="rect">
            <a:avLst/>
          </a:prstGeom>
        </p:spPr>
        <p:txBody>
          <a:bodyPr wrap="square">
            <a:spAutoFit/>
          </a:bodyPr>
          <a:lstStyle/>
          <a:p>
            <a:r>
              <a:rPr lang="en-IN" sz="3000" kern="150" dirty="0">
                <a:latin typeface="Times New Roman" panose="02020603050405020304" pitchFamily="18" charset="0"/>
                <a:ea typeface="Utopia-Regular"/>
                <a:cs typeface="Times New Roman" panose="02020603050405020304" pitchFamily="18" charset="0"/>
              </a:rPr>
              <a:t>Typically, the only time you will use the members of </a:t>
            </a:r>
            <a:r>
              <a:rPr lang="en-IN" sz="3000" kern="150" dirty="0" err="1">
                <a:latin typeface="Times New Roman" panose="02020603050405020304" pitchFamily="18" charset="0"/>
                <a:ea typeface="Utopia-Regular"/>
                <a:cs typeface="Times New Roman" panose="02020603050405020304" pitchFamily="18" charset="0"/>
              </a:rPr>
              <a:t>System.GC</a:t>
            </a:r>
            <a:r>
              <a:rPr lang="en-IN" sz="3000" kern="150" dirty="0">
                <a:latin typeface="Times New Roman" panose="02020603050405020304" pitchFamily="18" charset="0"/>
                <a:ea typeface="Utopia-Regular"/>
                <a:cs typeface="Times New Roman" panose="02020603050405020304" pitchFamily="18" charset="0"/>
              </a:rPr>
              <a:t> is when you are creating classes that make internal use of unmanaged resources.</a:t>
            </a:r>
          </a:p>
        </p:txBody>
      </p:sp>
    </p:spTree>
    <p:extLst>
      <p:ext uri="{BB962C8B-B14F-4D97-AF65-F5344CB8AC3E}">
        <p14:creationId xmlns:p14="http://schemas.microsoft.com/office/powerpoint/2010/main" val="308817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2682" y="1531973"/>
            <a:ext cx="11349318" cy="1015663"/>
          </a:xfrm>
          <a:prstGeom prst="rect">
            <a:avLst/>
          </a:prstGeom>
        </p:spPr>
        <p:txBody>
          <a:bodyPr wrap="square">
            <a:spAutoFit/>
          </a:bodyPr>
          <a:lstStyle/>
          <a:p>
            <a:r>
              <a:rPr lang="en-IN" sz="3000" kern="150" dirty="0">
                <a:latin typeface="Times New Roman" panose="02020603050405020304" pitchFamily="18" charset="0"/>
                <a:ea typeface="Utopia-Regular"/>
                <a:cs typeface="Times New Roman" panose="02020603050405020304" pitchFamily="18" charset="0"/>
              </a:rPr>
              <a:t>Again, the whole purpose of the .NET garbage collector is to manage memory on our behalf. </a:t>
            </a:r>
          </a:p>
        </p:txBody>
      </p:sp>
      <p:sp>
        <p:nvSpPr>
          <p:cNvPr id="3" name="Rectangle 2"/>
          <p:cNvSpPr/>
          <p:nvPr/>
        </p:nvSpPr>
        <p:spPr>
          <a:xfrm>
            <a:off x="2961969" y="474241"/>
            <a:ext cx="6268063" cy="707886"/>
          </a:xfrm>
          <a:prstGeom prst="rect">
            <a:avLst/>
          </a:prstGeom>
        </p:spPr>
        <p:txBody>
          <a:bodyPr wrap="none">
            <a:spAutoFit/>
          </a:bodyPr>
          <a:lstStyle/>
          <a:p>
            <a:r>
              <a:rPr lang="en-IN" sz="4000" kern="150" dirty="0">
                <a:latin typeface="Times New Roman" panose="02020603050405020304" pitchFamily="18" charset="0"/>
                <a:ea typeface="Utopia-Regular"/>
                <a:cs typeface="Times New Roman" panose="02020603050405020304" pitchFamily="18" charset="0"/>
              </a:rPr>
              <a:t>Forcing a Garbage Collection</a:t>
            </a:r>
          </a:p>
        </p:txBody>
      </p:sp>
      <p:sp>
        <p:nvSpPr>
          <p:cNvPr id="4" name="Rectangle 3"/>
          <p:cNvSpPr/>
          <p:nvPr/>
        </p:nvSpPr>
        <p:spPr>
          <a:xfrm>
            <a:off x="842682" y="3034570"/>
            <a:ext cx="11349318" cy="1015663"/>
          </a:xfrm>
          <a:prstGeom prst="rect">
            <a:avLst/>
          </a:prstGeom>
        </p:spPr>
        <p:txBody>
          <a:bodyPr wrap="square">
            <a:spAutoFit/>
          </a:bodyPr>
          <a:lstStyle/>
          <a:p>
            <a:r>
              <a:rPr lang="en-IN" sz="3000" kern="150" dirty="0">
                <a:latin typeface="Times New Roman" panose="02020603050405020304" pitchFamily="18" charset="0"/>
                <a:ea typeface="Utopia-Regular"/>
                <a:cs typeface="Times New Roman" panose="02020603050405020304" pitchFamily="18" charset="0"/>
              </a:rPr>
              <a:t>However, in some very rare circumstances, it may be beneficial to programmatically force a garbage collection using </a:t>
            </a:r>
            <a:r>
              <a:rPr lang="en-IN" sz="3000" b="1" kern="150" dirty="0" err="1">
                <a:latin typeface="Times New Roman" panose="02020603050405020304" pitchFamily="18" charset="0"/>
                <a:ea typeface="Utopia-Regular"/>
                <a:cs typeface="Times New Roman" panose="02020603050405020304" pitchFamily="18" charset="0"/>
              </a:rPr>
              <a:t>GC.Collect</a:t>
            </a:r>
            <a:r>
              <a:rPr lang="en-IN" sz="3000" b="1" kern="150" dirty="0">
                <a:latin typeface="Times New Roman" panose="02020603050405020304" pitchFamily="18" charset="0"/>
                <a:ea typeface="Utopia-Regular"/>
                <a:cs typeface="Times New Roman" panose="02020603050405020304" pitchFamily="18" charset="0"/>
              </a:rPr>
              <a:t>().</a:t>
            </a:r>
          </a:p>
        </p:txBody>
      </p:sp>
      <p:sp>
        <p:nvSpPr>
          <p:cNvPr id="5" name="Rectangle 4">
            <a:extLst>
              <a:ext uri="{FF2B5EF4-FFF2-40B4-BE49-F238E27FC236}">
                <a16:creationId xmlns:a16="http://schemas.microsoft.com/office/drawing/2014/main" id="{AFF41011-4B5E-495F-8AE6-DF2A89435979}"/>
              </a:ext>
            </a:extLst>
          </p:cNvPr>
          <p:cNvSpPr/>
          <p:nvPr/>
        </p:nvSpPr>
        <p:spPr>
          <a:xfrm>
            <a:off x="842682" y="4537167"/>
            <a:ext cx="9430871" cy="1015663"/>
          </a:xfrm>
          <a:prstGeom prst="rect">
            <a:avLst/>
          </a:prstGeom>
        </p:spPr>
        <p:txBody>
          <a:bodyPr wrap="square">
            <a:spAutoFit/>
          </a:bodyPr>
          <a:lstStyle/>
          <a:p>
            <a:r>
              <a:rPr lang="en-IN" sz="3000" b="1" kern="150" dirty="0">
                <a:latin typeface="Times New Roman" panose="02020603050405020304" pitchFamily="18" charset="0"/>
                <a:ea typeface="Utopia-Regular"/>
                <a:cs typeface="Times New Roman" panose="02020603050405020304" pitchFamily="18" charset="0"/>
              </a:rPr>
              <a:t>Finalize() will (eventually) occur during a “natural” garbage collection or</a:t>
            </a:r>
          </a:p>
        </p:txBody>
      </p:sp>
      <p:sp>
        <p:nvSpPr>
          <p:cNvPr id="6" name="Rectangle 5">
            <a:extLst>
              <a:ext uri="{FF2B5EF4-FFF2-40B4-BE49-F238E27FC236}">
                <a16:creationId xmlns:a16="http://schemas.microsoft.com/office/drawing/2014/main" id="{26B155FC-F032-4C9D-B01F-2B0CA22F3C51}"/>
              </a:ext>
            </a:extLst>
          </p:cNvPr>
          <p:cNvSpPr/>
          <p:nvPr/>
        </p:nvSpPr>
        <p:spPr>
          <a:xfrm>
            <a:off x="727504" y="5552830"/>
            <a:ext cx="9430871" cy="1015663"/>
          </a:xfrm>
          <a:prstGeom prst="rect">
            <a:avLst/>
          </a:prstGeom>
        </p:spPr>
        <p:txBody>
          <a:bodyPr wrap="square">
            <a:spAutoFit/>
          </a:bodyPr>
          <a:lstStyle/>
          <a:p>
            <a:r>
              <a:rPr lang="en-IN" sz="3000" kern="150" dirty="0">
                <a:latin typeface="Times New Roman" panose="02020603050405020304" pitchFamily="18" charset="0"/>
                <a:ea typeface="Utopia-Regular"/>
                <a:cs typeface="Times New Roman" panose="02020603050405020304" pitchFamily="18" charset="0"/>
              </a:rPr>
              <a:t>possibly when you programmatically force a collection via </a:t>
            </a:r>
            <a:r>
              <a:rPr lang="en-IN" sz="3000" kern="150" dirty="0" err="1">
                <a:latin typeface="Times New Roman" panose="02020603050405020304" pitchFamily="18" charset="0"/>
                <a:ea typeface="Utopia-Regular"/>
                <a:cs typeface="Times New Roman" panose="02020603050405020304" pitchFamily="18" charset="0"/>
              </a:rPr>
              <a:t>GC.Collect</a:t>
            </a:r>
            <a:r>
              <a:rPr lang="en-IN" sz="3000" kern="150" dirty="0">
                <a:latin typeface="Times New Roman" panose="02020603050405020304" pitchFamily="18" charset="0"/>
                <a:ea typeface="Utopia-Regular"/>
                <a:cs typeface="Times New Roman" panose="02020603050405020304" pitchFamily="18" charset="0"/>
              </a:rPr>
              <a:t>().</a:t>
            </a:r>
          </a:p>
        </p:txBody>
      </p:sp>
    </p:spTree>
    <p:extLst>
      <p:ext uri="{BB962C8B-B14F-4D97-AF65-F5344CB8AC3E}">
        <p14:creationId xmlns:p14="http://schemas.microsoft.com/office/powerpoint/2010/main" val="290850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01AFA-68C1-4CD8-83BB-D718A28DD94B}"/>
              </a:ext>
            </a:extLst>
          </p:cNvPr>
          <p:cNvSpPr>
            <a:spLocks noGrp="1"/>
          </p:cNvSpPr>
          <p:nvPr>
            <p:ph type="title"/>
          </p:nvPr>
        </p:nvSpPr>
        <p:spPr>
          <a:xfrm>
            <a:off x="1441173" y="18255"/>
            <a:ext cx="10041835" cy="756997"/>
          </a:xfrm>
        </p:spPr>
        <p:txBody>
          <a:bodyPr/>
          <a:lstStyle/>
          <a:p>
            <a:r>
              <a:rPr lang="en-IN" dirty="0"/>
              <a:t>Lets see generation of object</a:t>
            </a:r>
          </a:p>
        </p:txBody>
      </p:sp>
      <p:sp>
        <p:nvSpPr>
          <p:cNvPr id="3" name="Content Placeholder 2">
            <a:extLst>
              <a:ext uri="{FF2B5EF4-FFF2-40B4-BE49-F238E27FC236}">
                <a16:creationId xmlns:a16="http://schemas.microsoft.com/office/drawing/2014/main" id="{F26D3E18-3693-47A3-8D2F-8930E67BB513}"/>
              </a:ext>
            </a:extLst>
          </p:cNvPr>
          <p:cNvSpPr>
            <a:spLocks noGrp="1"/>
          </p:cNvSpPr>
          <p:nvPr>
            <p:ph idx="1"/>
          </p:nvPr>
        </p:nvSpPr>
        <p:spPr>
          <a:xfrm>
            <a:off x="155712" y="457199"/>
            <a:ext cx="6145697" cy="6211957"/>
          </a:xfrm>
        </p:spPr>
        <p:txBody>
          <a:bodyPr>
            <a:normAutofit fontScale="92500" lnSpcReduction="10000"/>
          </a:bodyPr>
          <a:lstStyle/>
          <a:p>
            <a:pPr marL="0" indent="0">
              <a:lnSpc>
                <a:spcPct val="110000"/>
              </a:lnSpc>
              <a:spcBef>
                <a:spcPts val="0"/>
              </a:spcBef>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lnSpc>
                <a:spcPct val="110000"/>
              </a:lnSpc>
              <a:spcBef>
                <a:spcPts val="0"/>
              </a:spcBef>
              <a:buNone/>
            </a:pPr>
            <a:r>
              <a:rPr lang="en-IN" sz="1400" dirty="0">
                <a:solidFill>
                  <a:srgbClr val="0000FF"/>
                </a:solidFill>
                <a:highlight>
                  <a:srgbClr val="FFFFFF"/>
                </a:highlight>
                <a:latin typeface="Consolas" panose="020B0609020204030204" pitchFamily="49" charset="0"/>
              </a:rPr>
              <a:t>namespace</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SimpleGC</a:t>
            </a:r>
            <a:endParaRPr lang="en-IN" sz="1400" dirty="0">
              <a:solidFill>
                <a:srgbClr val="000000"/>
              </a:solidFill>
              <a:highlight>
                <a:srgbClr val="FFFFFF"/>
              </a:highlight>
              <a:latin typeface="Consolas" panose="020B0609020204030204" pitchFamily="49" charset="0"/>
            </a:endParaRP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a:t>
            </a: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Program</a:t>
            </a:r>
            <a:endParaRPr lang="en-IN" sz="1400" dirty="0">
              <a:solidFill>
                <a:srgbClr val="000000"/>
              </a:solidFill>
              <a:highlight>
                <a:srgbClr val="FFFFFF"/>
              </a:highlight>
              <a:latin typeface="Consolas" panose="020B0609020204030204" pitchFamily="49" charset="0"/>
            </a:endParaRP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1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Main(</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args</a:t>
            </a:r>
            <a:r>
              <a:rPr lang="en-US" sz="1400" dirty="0">
                <a:solidFill>
                  <a:srgbClr val="000000"/>
                </a:solidFill>
                <a:highlight>
                  <a:srgbClr val="FFFFFF"/>
                </a:highlight>
                <a:latin typeface="Consolas" panose="020B0609020204030204" pitchFamily="49" charset="0"/>
              </a:rPr>
              <a:t>)</a:t>
            </a: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1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Print out estimated number of bytes on heap.</a:t>
            </a:r>
            <a:endParaRPr lang="en-US" sz="1400" dirty="0">
              <a:solidFill>
                <a:srgbClr val="000000"/>
              </a:solidFill>
              <a:highlight>
                <a:srgbClr val="FFFFFF"/>
              </a:highlight>
              <a:latin typeface="Consolas" panose="020B0609020204030204" pitchFamily="49" charset="0"/>
            </a:endParaRP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"Estimated bytes on heap: {0}"</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GC</a:t>
            </a:r>
            <a:r>
              <a:rPr lang="en-IN" sz="1400" dirty="0" err="1">
                <a:solidFill>
                  <a:srgbClr val="000000"/>
                </a:solidFill>
                <a:highlight>
                  <a:srgbClr val="FFFFFF"/>
                </a:highlight>
                <a:latin typeface="Consolas" panose="020B0609020204030204" pitchFamily="49" charset="0"/>
              </a:rPr>
              <a:t>.GetTotalMemory</a:t>
            </a:r>
            <a:r>
              <a:rPr lang="en-IN" sz="1400" dirty="0">
                <a:solidFill>
                  <a:srgbClr val="000000"/>
                </a:solidFill>
                <a:highlight>
                  <a:srgbClr val="FFFFFF"/>
                </a:highlight>
                <a:latin typeface="Consolas" panose="020B0609020204030204" pitchFamily="49" charset="0"/>
              </a:rPr>
              <a:t>(</a:t>
            </a:r>
            <a:r>
              <a:rPr lang="en-IN" sz="1400" dirty="0">
                <a:solidFill>
                  <a:srgbClr val="0000FF"/>
                </a:solidFill>
                <a:highlight>
                  <a:srgbClr val="FFFFFF"/>
                </a:highlight>
                <a:latin typeface="Consolas" panose="020B0609020204030204" pitchFamily="49" charset="0"/>
              </a:rPr>
              <a:t>false</a:t>
            </a:r>
            <a:r>
              <a:rPr lang="en-IN" sz="1400" dirty="0">
                <a:solidFill>
                  <a:srgbClr val="000000"/>
                </a:solidFill>
                <a:highlight>
                  <a:srgbClr val="FFFFFF"/>
                </a:highlight>
                <a:latin typeface="Consolas" panose="020B0609020204030204" pitchFamily="49" charset="0"/>
              </a:rPr>
              <a:t>));</a:t>
            </a:r>
          </a:p>
          <a:p>
            <a:pPr marL="0" indent="0">
              <a:lnSpc>
                <a:spcPct val="110000"/>
              </a:lnSpc>
              <a:spcBef>
                <a:spcPts val="0"/>
              </a:spcBef>
              <a:buNone/>
            </a:pPr>
            <a:endParaRPr lang="en-IN" sz="1400" dirty="0">
              <a:solidFill>
                <a:srgbClr val="000000"/>
              </a:solidFill>
              <a:highlight>
                <a:srgbClr val="FFFFFF"/>
              </a:highlight>
              <a:latin typeface="Consolas" panose="020B0609020204030204" pitchFamily="49" charset="0"/>
            </a:endParaRP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a:t>
            </a:r>
            <a:r>
              <a:rPr lang="en-IN" sz="1400" dirty="0" err="1">
                <a:solidFill>
                  <a:srgbClr val="008000"/>
                </a:solidFill>
                <a:highlight>
                  <a:srgbClr val="FFFFFF"/>
                </a:highlight>
                <a:latin typeface="Consolas" panose="020B0609020204030204" pitchFamily="49" charset="0"/>
              </a:rPr>
              <a:t>MaxGeneration</a:t>
            </a:r>
            <a:r>
              <a:rPr lang="en-IN" sz="1400" dirty="0">
                <a:solidFill>
                  <a:srgbClr val="008000"/>
                </a:solidFill>
                <a:highlight>
                  <a:srgbClr val="FFFFFF"/>
                </a:highlight>
                <a:latin typeface="Consolas" panose="020B0609020204030204" pitchFamily="49" charset="0"/>
              </a:rPr>
              <a:t> is zero based.</a:t>
            </a:r>
            <a:endParaRPr lang="en-IN" sz="1400" dirty="0">
              <a:solidFill>
                <a:srgbClr val="000000"/>
              </a:solidFill>
              <a:highlight>
                <a:srgbClr val="FFFFFF"/>
              </a:highlight>
              <a:latin typeface="Consolas" panose="020B0609020204030204" pitchFamily="49" charset="0"/>
            </a:endParaRPr>
          </a:p>
          <a:p>
            <a:pPr marL="0" indent="0">
              <a:lnSpc>
                <a:spcPct val="110000"/>
              </a:lnSpc>
              <a:spcBef>
                <a:spcPts val="0"/>
              </a:spcBef>
              <a:buNone/>
            </a:pPr>
            <a:r>
              <a:rPr lang="en-US" sz="1400" dirty="0">
                <a:solidFill>
                  <a:srgbClr val="000000"/>
                </a:solidFill>
                <a:highlight>
                  <a:srgbClr val="FFFFFF"/>
                </a:highlight>
                <a:latin typeface="Consolas" panose="020B0609020204030204" pitchFamily="49" charset="0"/>
              </a:rPr>
              <a:t>            </a:t>
            </a:r>
          </a:p>
          <a:p>
            <a:pPr marL="0" indent="0">
              <a:lnSpc>
                <a:spcPct val="110000"/>
              </a:lnSpc>
              <a:spcBef>
                <a:spcPts val="0"/>
              </a:spcBef>
              <a:buNone/>
            </a:pP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"This OS has {0} object generations.\n"</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GC</a:t>
            </a:r>
            <a:r>
              <a:rPr lang="en-US" sz="1400" dirty="0" err="1">
                <a:solidFill>
                  <a:srgbClr val="000000"/>
                </a:solidFill>
                <a:highlight>
                  <a:srgbClr val="FFFFFF"/>
                </a:highlight>
                <a:latin typeface="Consolas" panose="020B0609020204030204" pitchFamily="49" charset="0"/>
              </a:rPr>
              <a:t>.MaxGeneration</a:t>
            </a:r>
            <a:r>
              <a:rPr lang="en-US" sz="1400" dirty="0">
                <a:solidFill>
                  <a:srgbClr val="000000"/>
                </a:solidFill>
                <a:highlight>
                  <a:srgbClr val="FFFFFF"/>
                </a:highlight>
                <a:latin typeface="Consolas" panose="020B0609020204030204" pitchFamily="49" charset="0"/>
              </a:rPr>
              <a:t> + 1));</a:t>
            </a:r>
          </a:p>
          <a:p>
            <a:pPr marL="0" indent="0">
              <a:lnSpc>
                <a:spcPct val="110000"/>
              </a:lnSpc>
              <a:spcBef>
                <a:spcPts val="0"/>
              </a:spcBef>
              <a:buNone/>
            </a:pPr>
            <a:r>
              <a:rPr lang="en-US" sz="1400" dirty="0">
                <a:solidFill>
                  <a:srgbClr val="000000"/>
                </a:solidFill>
                <a:highlight>
                  <a:srgbClr val="FFFFFF"/>
                </a:highlight>
                <a:latin typeface="Consolas" panose="020B0609020204030204" pitchFamily="49" charset="0"/>
              </a:rPr>
              <a:t>           </a:t>
            </a:r>
          </a:p>
          <a:p>
            <a:pPr marL="0" indent="0">
              <a:lnSpc>
                <a:spcPct val="11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Car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refToMyCar</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Car</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"Zippy"</a:t>
            </a:r>
            <a:r>
              <a:rPr lang="en-US" sz="1400" dirty="0">
                <a:solidFill>
                  <a:srgbClr val="000000"/>
                </a:solidFill>
                <a:highlight>
                  <a:srgbClr val="FFFFFF"/>
                </a:highlight>
                <a:latin typeface="Consolas" panose="020B0609020204030204" pitchFamily="49" charset="0"/>
              </a:rPr>
              <a:t>, 100);</a:t>
            </a: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refToMyCar.ToString</a:t>
            </a:r>
            <a:r>
              <a:rPr lang="en-IN" sz="1400" dirty="0">
                <a:solidFill>
                  <a:srgbClr val="000000"/>
                </a:solidFill>
                <a:highlight>
                  <a:srgbClr val="FFFFFF"/>
                </a:highlight>
                <a:latin typeface="Consolas" panose="020B0609020204030204" pitchFamily="49" charset="0"/>
              </a:rPr>
              <a:t>());</a:t>
            </a:r>
          </a:p>
          <a:p>
            <a:pPr marL="0" indent="0">
              <a:lnSpc>
                <a:spcPct val="110000"/>
              </a:lnSpc>
              <a:spcBef>
                <a:spcPts val="0"/>
              </a:spcBef>
              <a:buNone/>
            </a:pPr>
            <a:endParaRPr lang="en-IN" sz="1400" dirty="0">
              <a:solidFill>
                <a:srgbClr val="000000"/>
              </a:solidFill>
              <a:highlight>
                <a:srgbClr val="FFFFFF"/>
              </a:highlight>
              <a:latin typeface="Consolas" panose="020B0609020204030204" pitchFamily="49" charset="0"/>
            </a:endParaRPr>
          </a:p>
          <a:p>
            <a:pPr marL="0" indent="0">
              <a:lnSpc>
                <a:spcPct val="11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Print out generation of </a:t>
            </a:r>
            <a:r>
              <a:rPr lang="en-US" sz="1400" dirty="0" err="1">
                <a:solidFill>
                  <a:srgbClr val="008000"/>
                </a:solidFill>
                <a:highlight>
                  <a:srgbClr val="FFFFFF"/>
                </a:highlight>
                <a:latin typeface="Consolas" panose="020B0609020204030204" pitchFamily="49" charset="0"/>
              </a:rPr>
              <a:t>refToMyCar</a:t>
            </a:r>
            <a:r>
              <a:rPr lang="en-US" sz="1400" dirty="0">
                <a:solidFill>
                  <a:srgbClr val="008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0" indent="0">
              <a:lnSpc>
                <a:spcPct val="110000"/>
              </a:lnSpc>
              <a:spcBef>
                <a:spcPts val="0"/>
              </a:spcBef>
              <a:buNone/>
            </a:pPr>
            <a:r>
              <a:rPr lang="en-US" sz="1400" dirty="0">
                <a:solidFill>
                  <a:srgbClr val="000000"/>
                </a:solidFill>
                <a:highlight>
                  <a:srgbClr val="FFFFFF"/>
                </a:highlight>
                <a:latin typeface="Consolas" panose="020B0609020204030204" pitchFamily="49" charset="0"/>
              </a:rPr>
              <a:t>           </a:t>
            </a:r>
          </a:p>
          <a:p>
            <a:pPr marL="0" indent="0">
              <a:lnSpc>
                <a:spcPct val="110000"/>
              </a:lnSpc>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nGeneration</a:t>
            </a:r>
            <a:r>
              <a:rPr lang="en-US" sz="1400" dirty="0">
                <a:solidFill>
                  <a:srgbClr val="A31515"/>
                </a:solidFill>
                <a:highlight>
                  <a:srgbClr val="FFFFFF"/>
                </a:highlight>
                <a:latin typeface="Consolas" panose="020B0609020204030204" pitchFamily="49" charset="0"/>
              </a:rPr>
              <a:t> of </a:t>
            </a:r>
            <a:r>
              <a:rPr lang="en-US" sz="1400" dirty="0" err="1">
                <a:solidFill>
                  <a:srgbClr val="A31515"/>
                </a:solidFill>
                <a:highlight>
                  <a:srgbClr val="FFFFFF"/>
                </a:highlight>
                <a:latin typeface="Consolas" panose="020B0609020204030204" pitchFamily="49" charset="0"/>
              </a:rPr>
              <a:t>refToMyCar</a:t>
            </a:r>
            <a:r>
              <a:rPr lang="en-US" sz="1400" dirty="0">
                <a:solidFill>
                  <a:srgbClr val="A31515"/>
                </a:solidFill>
                <a:highlight>
                  <a:srgbClr val="FFFFFF"/>
                </a:highlight>
                <a:latin typeface="Consolas" panose="020B0609020204030204" pitchFamily="49" charset="0"/>
              </a:rPr>
              <a:t> is: {0}"</a:t>
            </a:r>
            <a:r>
              <a:rPr lang="en-US" sz="1400" dirty="0">
                <a:solidFill>
                  <a:srgbClr val="000000"/>
                </a:solidFill>
                <a:highlight>
                  <a:srgbClr val="FFFFFF"/>
                </a:highlight>
                <a:latin typeface="Consolas" panose="020B0609020204030204" pitchFamily="49" charset="0"/>
              </a:rPr>
              <a:t>,</a:t>
            </a: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GC</a:t>
            </a:r>
            <a:r>
              <a:rPr lang="en-IN" sz="1400" dirty="0" err="1">
                <a:solidFill>
                  <a:srgbClr val="000000"/>
                </a:solidFill>
                <a:highlight>
                  <a:srgbClr val="FFFFFF"/>
                </a:highlight>
                <a:latin typeface="Consolas" panose="020B0609020204030204" pitchFamily="49" charset="0"/>
              </a:rPr>
              <a:t>.GetGeneration</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refToMyCar</a:t>
            </a:r>
            <a:r>
              <a:rPr lang="en-IN" sz="1400" dirty="0">
                <a:solidFill>
                  <a:srgbClr val="000000"/>
                </a:solidFill>
                <a:highlight>
                  <a:srgbClr val="FFFFFF"/>
                </a:highlight>
                <a:latin typeface="Consolas" panose="020B0609020204030204" pitchFamily="49" charset="0"/>
              </a:rPr>
              <a:t>));//0</a:t>
            </a: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10000"/>
              </a:lnSpc>
              <a:spcBef>
                <a:spcPts val="0"/>
              </a:spcBef>
              <a:buNone/>
            </a:pPr>
            <a:endParaRPr lang="en-IN" sz="1400" dirty="0">
              <a:solidFill>
                <a:srgbClr val="000000"/>
              </a:solidFill>
              <a:highlight>
                <a:srgbClr val="FFFFFF"/>
              </a:highlight>
              <a:latin typeface="Consolas" panose="020B0609020204030204" pitchFamily="49" charset="0"/>
            </a:endParaRPr>
          </a:p>
          <a:p>
            <a:pPr marL="0" indent="0">
              <a:lnSpc>
                <a:spcPct val="110000"/>
              </a:lnSpc>
              <a:spcBef>
                <a:spcPts val="0"/>
              </a:spcBef>
              <a:buNone/>
            </a:pPr>
            <a:r>
              <a:rPr lang="en-IN" sz="1400" dirty="0">
                <a:solidFill>
                  <a:srgbClr val="000000"/>
                </a:solidFill>
                <a:highlight>
                  <a:srgbClr val="FFFFFF"/>
                </a:highlight>
                <a:latin typeface="Consolas" panose="020B0609020204030204" pitchFamily="49" charset="0"/>
              </a:rPr>
              <a:t>} </a:t>
            </a:r>
          </a:p>
          <a:p>
            <a:pPr marL="0" indent="0">
              <a:lnSpc>
                <a:spcPct val="110000"/>
              </a:lnSpc>
              <a:spcBef>
                <a:spcPts val="0"/>
              </a:spcBef>
              <a:buNone/>
            </a:pPr>
            <a:endParaRPr lang="en-IN" sz="2400" dirty="0"/>
          </a:p>
        </p:txBody>
      </p:sp>
      <p:sp>
        <p:nvSpPr>
          <p:cNvPr id="5" name="TextBox 4">
            <a:extLst>
              <a:ext uri="{FF2B5EF4-FFF2-40B4-BE49-F238E27FC236}">
                <a16:creationId xmlns:a16="http://schemas.microsoft.com/office/drawing/2014/main" id="{CFB83535-C639-4191-80EF-1F89760E26FE}"/>
              </a:ext>
            </a:extLst>
          </p:cNvPr>
          <p:cNvSpPr txBox="1"/>
          <p:nvPr/>
        </p:nvSpPr>
        <p:spPr>
          <a:xfrm>
            <a:off x="6096000" y="3429000"/>
            <a:ext cx="5940288" cy="2585323"/>
          </a:xfrm>
          <a:prstGeom prst="rect">
            <a:avLst/>
          </a:prstGeom>
          <a:noFill/>
        </p:spPr>
        <p:txBody>
          <a:bodyPr wrap="square" rtlCol="0">
            <a:spAutoFit/>
          </a:bodyPr>
          <a:lstStyle/>
          <a:p>
            <a:r>
              <a:rPr lang="en-IN" sz="1800" dirty="0" err="1">
                <a:solidFill>
                  <a:srgbClr val="2B91AF"/>
                </a:solidFill>
                <a:highlight>
                  <a:srgbClr val="FFFFFF"/>
                </a:highlight>
                <a:latin typeface="Consolas" panose="020B0609020204030204" pitchFamily="49" charset="0"/>
              </a:rPr>
              <a:t>GC</a:t>
            </a:r>
            <a:r>
              <a:rPr lang="en-IN" sz="1800" dirty="0" err="1">
                <a:solidFill>
                  <a:srgbClr val="000000"/>
                </a:solidFill>
                <a:highlight>
                  <a:srgbClr val="FFFFFF"/>
                </a:highlight>
                <a:latin typeface="Consolas" panose="020B0609020204030204" pitchFamily="49" charset="0"/>
              </a:rPr>
              <a:t>.GetTotalMemory</a:t>
            </a:r>
            <a:r>
              <a:rPr lang="en-IN" sz="1800" dirty="0">
                <a:solidFill>
                  <a:srgbClr val="000000"/>
                </a:solidFill>
                <a:highlight>
                  <a:srgbClr val="FFFFFF"/>
                </a:highlight>
                <a:latin typeface="Consolas" panose="020B0609020204030204" pitchFamily="49" charset="0"/>
              </a:rPr>
              <a:t>(</a:t>
            </a:r>
            <a:r>
              <a:rPr lang="en-IN" sz="1800" dirty="0">
                <a:solidFill>
                  <a:srgbClr val="0000FF"/>
                </a:solidFill>
                <a:highlight>
                  <a:srgbClr val="FFFFFF"/>
                </a:highlight>
                <a:latin typeface="Consolas" panose="020B0609020204030204" pitchFamily="49" charset="0"/>
              </a:rPr>
              <a:t>false</a:t>
            </a:r>
            <a:r>
              <a:rPr lang="en-IN" sz="1800" dirty="0">
                <a:solidFill>
                  <a:srgbClr val="000000"/>
                </a:solidFill>
                <a:highlight>
                  <a:srgbClr val="FFFFFF"/>
                </a:highlight>
                <a:latin typeface="Consolas" panose="020B0609020204030204" pitchFamily="49" charset="0"/>
              </a:rPr>
              <a:t>)=----</a:t>
            </a:r>
            <a:r>
              <a:rPr lang="en-US" sz="1800" dirty="0">
                <a:solidFill>
                  <a:srgbClr val="008000"/>
                </a:solidFill>
                <a:highlight>
                  <a:srgbClr val="FFFFFF"/>
                </a:highlight>
                <a:latin typeface="Consolas" panose="020B0609020204030204" pitchFamily="49" charset="0"/>
              </a:rPr>
              <a:t> </a:t>
            </a:r>
          </a:p>
          <a:p>
            <a:endParaRPr lang="en-US" dirty="0">
              <a:solidFill>
                <a:srgbClr val="008000"/>
              </a:solidFill>
              <a:highlight>
                <a:srgbClr val="FFFFFF"/>
              </a:highlight>
              <a:latin typeface="Consolas" panose="020B0609020204030204" pitchFamily="49" charset="0"/>
            </a:endParaRPr>
          </a:p>
          <a:p>
            <a:endParaRPr lang="en-US" sz="1800" dirty="0">
              <a:solidFill>
                <a:srgbClr val="008000"/>
              </a:solidFill>
              <a:highlight>
                <a:srgbClr val="FFFFFF"/>
              </a:highlight>
              <a:latin typeface="Consolas" panose="020B0609020204030204" pitchFamily="49" charset="0"/>
            </a:endParaRPr>
          </a:p>
          <a:p>
            <a:r>
              <a:rPr lang="en-US" sz="1800" dirty="0">
                <a:solidFill>
                  <a:srgbClr val="008000"/>
                </a:solidFill>
                <a:highlight>
                  <a:srgbClr val="FFFFFF"/>
                </a:highlight>
                <a:latin typeface="Consolas" panose="020B0609020204030204" pitchFamily="49" charset="0"/>
              </a:rPr>
              <a:t>Retrieves the number of bytes currently thought to be allocated. A parameter</a:t>
            </a:r>
            <a:endParaRPr lang="en-US"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indicates whether this method can wait a short interval before returning,</a:t>
            </a:r>
            <a:endParaRPr lang="en-US"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to allow the system to collect garbage and finalize objects.</a:t>
            </a:r>
            <a:endParaRPr lang="en-IN" dirty="0"/>
          </a:p>
        </p:txBody>
      </p:sp>
      <p:sp>
        <p:nvSpPr>
          <p:cNvPr id="6" name="TextBox 5">
            <a:extLst>
              <a:ext uri="{FF2B5EF4-FFF2-40B4-BE49-F238E27FC236}">
                <a16:creationId xmlns:a16="http://schemas.microsoft.com/office/drawing/2014/main" id="{4356F8DE-9B3C-4E22-85A8-35CAF20AFE59}"/>
              </a:ext>
            </a:extLst>
          </p:cNvPr>
          <p:cNvSpPr txBox="1"/>
          <p:nvPr/>
        </p:nvSpPr>
        <p:spPr>
          <a:xfrm>
            <a:off x="6301409" y="775252"/>
            <a:ext cx="5257800" cy="2308324"/>
          </a:xfrm>
          <a:prstGeom prst="rect">
            <a:avLst/>
          </a:prstGeom>
          <a:noFill/>
        </p:spPr>
        <p:txBody>
          <a:bodyPr wrap="square" rtlCol="0">
            <a:spAutoFit/>
          </a:bodyPr>
          <a:lstStyle/>
          <a:p>
            <a:r>
              <a:rPr lang="en-US" sz="1800" dirty="0" err="1">
                <a:solidFill>
                  <a:srgbClr val="2B91AF"/>
                </a:solidFill>
                <a:highlight>
                  <a:srgbClr val="FFFFFF"/>
                </a:highlight>
                <a:latin typeface="Consolas" panose="020B0609020204030204" pitchFamily="49" charset="0"/>
              </a:rPr>
              <a:t>GC</a:t>
            </a:r>
            <a:r>
              <a:rPr lang="en-US" sz="1800" dirty="0" err="1">
                <a:solidFill>
                  <a:srgbClr val="000000"/>
                </a:solidFill>
                <a:highlight>
                  <a:srgbClr val="FFFFFF"/>
                </a:highlight>
                <a:latin typeface="Consolas" panose="020B0609020204030204" pitchFamily="49" charset="0"/>
              </a:rPr>
              <a:t>.MaxGeneration</a:t>
            </a:r>
            <a:endParaRPr lang="en-US" sz="1800" dirty="0">
              <a:solidFill>
                <a:srgbClr val="000000"/>
              </a:solidFill>
              <a:highlight>
                <a:srgbClr val="FFFFFF"/>
              </a:highlight>
              <a:latin typeface="Consolas" panose="020B0609020204030204" pitchFamily="49" charset="0"/>
            </a:endParaRPr>
          </a:p>
          <a:p>
            <a:r>
              <a:rPr lang="en-US" sz="1800" dirty="0">
                <a:solidFill>
                  <a:srgbClr val="008000"/>
                </a:solidFill>
                <a:highlight>
                  <a:srgbClr val="FFFFFF"/>
                </a:highlight>
                <a:latin typeface="Consolas" panose="020B0609020204030204" pitchFamily="49" charset="0"/>
              </a:rPr>
              <a:t>Gets the maximum number of generations that the system currently supports</a:t>
            </a:r>
            <a:endParaRPr lang="en-US" dirty="0">
              <a:solidFill>
                <a:srgbClr val="000000"/>
              </a:solidFill>
              <a:highlight>
                <a:srgbClr val="FFFFFF"/>
              </a:highlight>
              <a:latin typeface="Consolas" panose="020B0609020204030204" pitchFamily="49" charset="0"/>
            </a:endParaRPr>
          </a:p>
          <a:p>
            <a:r>
              <a:rPr lang="en-IN" sz="1800" dirty="0">
                <a:solidFill>
                  <a:srgbClr val="008000"/>
                </a:solidFill>
                <a:highlight>
                  <a:srgbClr val="FFFFFF"/>
                </a:highlight>
                <a:latin typeface="Consolas" panose="020B0609020204030204" pitchFamily="49" charset="0"/>
              </a:rPr>
              <a:t>Returns:</a:t>
            </a:r>
          </a:p>
          <a:p>
            <a:endParaRPr lang="en-IN"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A value that ranges from zero to the maximum number of supported generations.</a:t>
            </a:r>
            <a:endParaRPr lang="en-IN" dirty="0"/>
          </a:p>
        </p:txBody>
      </p:sp>
    </p:spTree>
    <p:extLst>
      <p:ext uri="{BB962C8B-B14F-4D97-AF65-F5344CB8AC3E}">
        <p14:creationId xmlns:p14="http://schemas.microsoft.com/office/powerpoint/2010/main" val="1447529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DB86ED6-7050-49DF-91EF-6107F8875DA6}"/>
              </a:ext>
            </a:extLst>
          </p:cNvPr>
          <p:cNvSpPr txBox="1">
            <a:spLocks noGrp="1"/>
          </p:cNvSpPr>
          <p:nvPr>
            <p:ph idx="1"/>
          </p:nvPr>
        </p:nvSpPr>
        <p:spPr>
          <a:xfrm>
            <a:off x="162340" y="632929"/>
            <a:ext cx="5353877" cy="5634363"/>
          </a:xfrm>
          <a:prstGeom prst="rect">
            <a:avLst/>
          </a:prstGeom>
          <a:noFill/>
        </p:spPr>
        <p:txBody>
          <a:bodyPr wrap="square" rtlCol="0">
            <a:spAutoFit/>
          </a:bodyPr>
          <a:lstStyle/>
          <a:p>
            <a:pPr marL="0" indent="0">
              <a:buNone/>
            </a:pP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Car</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CurrentSpeed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PetName</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Car() {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Car(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name, </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speed )</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PetName</a:t>
            </a:r>
            <a:r>
              <a:rPr lang="en-IN" sz="1400" dirty="0">
                <a:solidFill>
                  <a:srgbClr val="000000"/>
                </a:solidFill>
                <a:highlight>
                  <a:srgbClr val="FFFFFF"/>
                </a:highlight>
                <a:latin typeface="Consolas" panose="020B0609020204030204" pitchFamily="49" charset="0"/>
              </a:rPr>
              <a:t> = name;</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CurrentSpeed</a:t>
            </a:r>
            <a:r>
              <a:rPr lang="en-IN" sz="1400" dirty="0">
                <a:solidFill>
                  <a:srgbClr val="000000"/>
                </a:solidFill>
                <a:highlight>
                  <a:srgbClr val="FFFFFF"/>
                </a:highlight>
                <a:latin typeface="Consolas" panose="020B0609020204030204" pitchFamily="49" charset="0"/>
              </a:rPr>
              <a:t> = speed;</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override</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ToString</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string</a:t>
            </a:r>
            <a:r>
              <a:rPr lang="en-US" sz="1400" dirty="0" err="1">
                <a:solidFill>
                  <a:srgbClr val="000000"/>
                </a:solidFill>
                <a:highlight>
                  <a:srgbClr val="FFFFFF"/>
                </a:highlight>
                <a:latin typeface="Consolas" panose="020B0609020204030204" pitchFamily="49" charset="0"/>
              </a:rPr>
              <a:t>.Format</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"{0} is going {1} MPH"</a:t>
            </a:r>
            <a:r>
              <a:rPr lang="en-US"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PetName</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CurrentSpeed</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endParaRPr lang="en-IN" sz="1400" dirty="0"/>
          </a:p>
        </p:txBody>
      </p:sp>
      <p:sp>
        <p:nvSpPr>
          <p:cNvPr id="6" name="TextBox 5">
            <a:extLst>
              <a:ext uri="{FF2B5EF4-FFF2-40B4-BE49-F238E27FC236}">
                <a16:creationId xmlns:a16="http://schemas.microsoft.com/office/drawing/2014/main" id="{A4C0B2AE-6B3D-4CC6-B65F-5DD30AC95914}"/>
              </a:ext>
            </a:extLst>
          </p:cNvPr>
          <p:cNvSpPr txBox="1"/>
          <p:nvPr/>
        </p:nvSpPr>
        <p:spPr>
          <a:xfrm>
            <a:off x="5168348" y="632929"/>
            <a:ext cx="6708913" cy="5786199"/>
          </a:xfrm>
          <a:prstGeom prst="rect">
            <a:avLst/>
          </a:prstGeom>
          <a:noFill/>
        </p:spPr>
        <p:txBody>
          <a:bodyPr wrap="square" rtlCol="0">
            <a:spAutoFit/>
          </a:bodyPr>
          <a:lstStyle/>
          <a:p>
            <a:r>
              <a:rPr lang="en-US" sz="1800" dirty="0">
                <a:solidFill>
                  <a:srgbClr val="2B91AF"/>
                </a:solidFill>
                <a:highlight>
                  <a:srgbClr val="FFFFFF"/>
                </a:highlight>
                <a:latin typeface="Consolas" panose="020B0609020204030204" pitchFamily="49" charset="0"/>
              </a:rPr>
              <a:t>How to force GC:</a:t>
            </a:r>
          </a:p>
          <a:p>
            <a:endParaRPr lang="en-US" sz="1800" dirty="0">
              <a:solidFill>
                <a:srgbClr val="2B91AF"/>
              </a:solidFill>
              <a:highlight>
                <a:srgbClr val="FFFFFF"/>
              </a:highlight>
              <a:latin typeface="Consolas" panose="020B0609020204030204" pitchFamily="49" charset="0"/>
            </a:endParaRPr>
          </a:p>
          <a:p>
            <a:r>
              <a:rPr lang="en-US" sz="1800" dirty="0" err="1">
                <a:solidFill>
                  <a:srgbClr val="2B91AF"/>
                </a:solidFill>
                <a:highlight>
                  <a:srgbClr val="FFFFFF"/>
                </a:highlight>
                <a:latin typeface="Consolas" panose="020B0609020204030204" pitchFamily="49" charset="0"/>
              </a:rPr>
              <a:t>GC</a:t>
            </a:r>
            <a:r>
              <a:rPr lang="en-US" sz="1800" dirty="0" err="1">
                <a:solidFill>
                  <a:srgbClr val="000000"/>
                </a:solidFill>
                <a:highlight>
                  <a:srgbClr val="FFFFFF"/>
                </a:highlight>
                <a:latin typeface="Consolas" panose="020B0609020204030204" pitchFamily="49" charset="0"/>
              </a:rPr>
              <a:t>.Collect</a:t>
            </a:r>
            <a:r>
              <a:rPr lang="en-US" sz="1800" dirty="0">
                <a:solidFill>
                  <a:srgbClr val="000000"/>
                </a:solidFill>
                <a:highlight>
                  <a:srgbClr val="FFFFFF"/>
                </a:highlight>
                <a:latin typeface="Consolas" panose="020B0609020204030204" pitchFamily="49" charset="0"/>
              </a:rPr>
              <a:t>(0, </a:t>
            </a:r>
            <a:r>
              <a:rPr lang="en-US" sz="1800" dirty="0" err="1">
                <a:solidFill>
                  <a:srgbClr val="2B91AF"/>
                </a:solidFill>
                <a:highlight>
                  <a:srgbClr val="FFFFFF"/>
                </a:highlight>
                <a:latin typeface="Consolas" panose="020B0609020204030204" pitchFamily="49" charset="0"/>
              </a:rPr>
              <a:t>GCCollectionMode</a:t>
            </a:r>
            <a:r>
              <a:rPr lang="en-US" sz="1800" dirty="0" err="1">
                <a:solidFill>
                  <a:srgbClr val="000000"/>
                </a:solidFill>
                <a:highlight>
                  <a:srgbClr val="FFFFFF"/>
                </a:highlight>
                <a:latin typeface="Consolas" panose="020B0609020204030204" pitchFamily="49" charset="0"/>
              </a:rPr>
              <a:t>.Forced</a:t>
            </a:r>
            <a:r>
              <a:rPr lang="en-US" sz="1800"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endParaRPr lang="en-US" sz="1800" dirty="0">
              <a:solidFill>
                <a:srgbClr val="000000"/>
              </a:solidFill>
              <a:highlight>
                <a:srgbClr val="FFFFFF"/>
              </a:highlight>
              <a:latin typeface="Consolas" panose="020B0609020204030204" pitchFamily="49" charset="0"/>
            </a:endParaRPr>
          </a:p>
          <a:p>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GC</a:t>
            </a:r>
            <a:r>
              <a:rPr lang="en-IN" sz="1800" dirty="0" err="1">
                <a:solidFill>
                  <a:srgbClr val="000000"/>
                </a:solidFill>
                <a:highlight>
                  <a:srgbClr val="FFFFFF"/>
                </a:highlight>
                <a:latin typeface="Consolas" panose="020B0609020204030204" pitchFamily="49" charset="0"/>
              </a:rPr>
              <a:t>.WaitForPendingFinalizers</a:t>
            </a:r>
            <a:r>
              <a:rPr lang="en-IN" sz="1800" dirty="0">
                <a:solidFill>
                  <a:srgbClr val="000000"/>
                </a:solidFill>
                <a:highlight>
                  <a:srgbClr val="FFFFFF"/>
                </a:highlight>
                <a:latin typeface="Consolas" panose="020B0609020204030204" pitchFamily="49" charset="0"/>
              </a:rPr>
              <a:t>();</a:t>
            </a:r>
          </a:p>
          <a:p>
            <a:endParaRPr lang="en-IN" sz="1600" dirty="0">
              <a:solidFill>
                <a:srgbClr val="000000"/>
              </a:solidFill>
              <a:highlight>
                <a:srgbClr val="FFFFFF"/>
              </a:highlight>
              <a:latin typeface="Consolas" panose="020B0609020204030204" pitchFamily="49" charset="0"/>
            </a:endParaRPr>
          </a:p>
          <a:p>
            <a:pPr hangingPunct="0"/>
            <a:r>
              <a:rPr lang="en-IN" sz="1600" kern="150" dirty="0">
                <a:effectLst/>
                <a:latin typeface="Arial" panose="020B0604020202020204" pitchFamily="34" charset="0"/>
                <a:ea typeface="Arial" panose="020B0604020202020204" pitchFamily="34" charset="0"/>
                <a:cs typeface="Times New Roman" panose="02020603050405020304" pitchFamily="18" charset="0"/>
              </a:rPr>
              <a:t>When you manually force a garbage collection, </a:t>
            </a:r>
          </a:p>
          <a:p>
            <a:pPr hangingPunct="0"/>
            <a:r>
              <a:rPr lang="en-IN" sz="1600" kern="150" dirty="0">
                <a:effectLst/>
                <a:latin typeface="Arial" panose="020B0604020202020204" pitchFamily="34" charset="0"/>
                <a:ea typeface="Arial" panose="020B0604020202020204" pitchFamily="34" charset="0"/>
                <a:cs typeface="Times New Roman" panose="02020603050405020304" pitchFamily="18" charset="0"/>
              </a:rPr>
              <a:t>you should always make a call to    </a:t>
            </a:r>
            <a:r>
              <a:rPr lang="en-IN" sz="1600" kern="150" dirty="0" err="1">
                <a:effectLst/>
                <a:latin typeface="Arial" panose="020B0604020202020204" pitchFamily="34" charset="0"/>
                <a:ea typeface="Arial" panose="020B0604020202020204" pitchFamily="34" charset="0"/>
                <a:cs typeface="Times New Roman" panose="02020603050405020304" pitchFamily="18" charset="0"/>
              </a:rPr>
              <a:t>GC.WaitForPendingFinalizers</a:t>
            </a:r>
            <a:r>
              <a:rPr lang="en-IN" sz="1600" kern="150" dirty="0">
                <a:effectLst/>
                <a:latin typeface="Arial" panose="020B0604020202020204" pitchFamily="34" charset="0"/>
                <a:ea typeface="Arial" panose="020B0604020202020204" pitchFamily="34" charset="0"/>
                <a:cs typeface="Times New Roman" panose="02020603050405020304" pitchFamily="18" charset="0"/>
              </a:rPr>
              <a:t>(). </a:t>
            </a:r>
          </a:p>
          <a:p>
            <a:pPr hangingPunct="0"/>
            <a:endParaRPr lang="en-IN" sz="1600" kern="150" dirty="0">
              <a:effectLst/>
              <a:latin typeface="Arial" panose="020B0604020202020204" pitchFamily="34" charset="0"/>
              <a:ea typeface="Arial" panose="020B0604020202020204" pitchFamily="34" charset="0"/>
              <a:cs typeface="Times New Roman" panose="02020603050405020304" pitchFamily="18" charset="0"/>
            </a:endParaRPr>
          </a:p>
          <a:p>
            <a:pPr hangingPunct="0"/>
            <a:r>
              <a:rPr lang="en-IN" sz="1600" kern="150" dirty="0">
                <a:effectLst/>
                <a:latin typeface="Arial" panose="020B0604020202020204" pitchFamily="34" charset="0"/>
                <a:ea typeface="Arial" panose="020B0604020202020204" pitchFamily="34" charset="0"/>
                <a:cs typeface="Times New Roman" panose="02020603050405020304" pitchFamily="18" charset="0"/>
              </a:rPr>
              <a:t>With this approach, you can rest assured that all </a:t>
            </a:r>
            <a:r>
              <a:rPr lang="en-IN" sz="1600" i="1" kern="150" dirty="0">
                <a:effectLst/>
                <a:latin typeface="Arial" panose="020B0604020202020204" pitchFamily="34" charset="0"/>
                <a:ea typeface="Arial" panose="020B0604020202020204" pitchFamily="34" charset="0"/>
                <a:cs typeface="Times New Roman" panose="02020603050405020304" pitchFamily="18" charset="0"/>
              </a:rPr>
              <a:t>finalizable objects</a:t>
            </a:r>
            <a:r>
              <a:rPr lang="en-IN" sz="1600" kern="150" dirty="0">
                <a:effectLst/>
                <a:latin typeface="Arial" panose="020B0604020202020204" pitchFamily="34" charset="0"/>
                <a:ea typeface="Arial" panose="020B0604020202020204" pitchFamily="34" charset="0"/>
                <a:cs typeface="Times New Roman" panose="02020603050405020304" pitchFamily="18" charset="0"/>
              </a:rPr>
              <a:t> have had a chance to perform any necessary clean up before your</a:t>
            </a:r>
            <a:endParaRPr lang="en-IN" sz="1600" kern="150" dirty="0">
              <a:effectLst/>
              <a:latin typeface="Calibri" panose="020F0502020204030204" pitchFamily="34" charset="0"/>
              <a:ea typeface="Times New Roman" panose="02020603050405020304" pitchFamily="18" charset="0"/>
              <a:cs typeface="Times New Roman" panose="02020603050405020304" pitchFamily="18" charset="0"/>
            </a:endParaRPr>
          </a:p>
          <a:p>
            <a:pPr hangingPunct="0"/>
            <a:r>
              <a:rPr lang="en-IN" sz="1600" kern="150" dirty="0">
                <a:effectLst/>
                <a:latin typeface="Arial" panose="020B0604020202020204" pitchFamily="34" charset="0"/>
                <a:ea typeface="Arial" panose="020B0604020202020204" pitchFamily="34" charset="0"/>
                <a:cs typeface="Times New Roman" panose="02020603050405020304" pitchFamily="18" charset="0"/>
              </a:rPr>
              <a:t>program continues.</a:t>
            </a:r>
            <a:endParaRPr lang="en-IN" sz="1600" kern="150" dirty="0">
              <a:effectLst/>
              <a:latin typeface="Calibri" panose="020F0502020204030204" pitchFamily="34" charset="0"/>
              <a:ea typeface="Times New Roman" panose="02020603050405020304" pitchFamily="18" charset="0"/>
              <a:cs typeface="Times New Roman" panose="02020603050405020304" pitchFamily="18" charset="0"/>
            </a:endParaRPr>
          </a:p>
          <a:p>
            <a:pPr hangingPunct="0"/>
            <a:r>
              <a:rPr lang="en-IN" sz="1600" kern="150" dirty="0">
                <a:effectLst/>
                <a:latin typeface="Calibri" panose="020F0502020204030204" pitchFamily="34" charset="0"/>
                <a:ea typeface="Times New Roman" panose="02020603050405020304" pitchFamily="18" charset="0"/>
                <a:cs typeface="Times New Roman" panose="02020603050405020304" pitchFamily="18" charset="0"/>
              </a:rPr>
              <a:t> </a:t>
            </a:r>
          </a:p>
          <a:p>
            <a:pPr hangingPunct="0"/>
            <a:r>
              <a:rPr lang="en-IN" sz="1600" kern="150" dirty="0">
                <a:effectLst/>
                <a:latin typeface="Arial" panose="020B0604020202020204" pitchFamily="34" charset="0"/>
                <a:ea typeface="Arial" panose="020B0604020202020204" pitchFamily="34" charset="0"/>
                <a:cs typeface="Times New Roman" panose="02020603050405020304" pitchFamily="18" charset="0"/>
              </a:rPr>
              <a:t>Under the hood, </a:t>
            </a:r>
            <a:r>
              <a:rPr lang="en-IN" sz="1600" kern="150" dirty="0" err="1">
                <a:effectLst/>
                <a:latin typeface="Arial" panose="020B0604020202020204" pitchFamily="34" charset="0"/>
                <a:ea typeface="Arial" panose="020B0604020202020204" pitchFamily="34" charset="0"/>
                <a:cs typeface="Times New Roman" panose="02020603050405020304" pitchFamily="18" charset="0"/>
              </a:rPr>
              <a:t>GC.WaitForPendingFinalizers</a:t>
            </a:r>
            <a:r>
              <a:rPr lang="en-IN" sz="1600" kern="150" dirty="0">
                <a:effectLst/>
                <a:latin typeface="Arial" panose="020B0604020202020204" pitchFamily="34" charset="0"/>
                <a:ea typeface="Arial" panose="020B0604020202020204" pitchFamily="34" charset="0"/>
                <a:cs typeface="Times New Roman" panose="02020603050405020304" pitchFamily="18" charset="0"/>
              </a:rPr>
              <a:t>() will suspend the calling thread during the collection process. </a:t>
            </a:r>
          </a:p>
          <a:p>
            <a:pPr hangingPunct="0"/>
            <a:endParaRPr lang="en-IN" sz="1600" kern="150" dirty="0">
              <a:latin typeface="Arial" panose="020B0604020202020204" pitchFamily="34" charset="0"/>
              <a:ea typeface="Arial" panose="020B0604020202020204" pitchFamily="34" charset="0"/>
              <a:cs typeface="Times New Roman" panose="02020603050405020304" pitchFamily="18" charset="0"/>
            </a:endParaRPr>
          </a:p>
          <a:p>
            <a:pPr hangingPunct="0"/>
            <a:r>
              <a:rPr lang="en-IN" sz="1600" kern="150" dirty="0">
                <a:effectLst/>
                <a:latin typeface="Arial" panose="020B0604020202020204" pitchFamily="34" charset="0"/>
                <a:ea typeface="Arial" panose="020B0604020202020204" pitchFamily="34" charset="0"/>
                <a:cs typeface="Times New Roman" panose="02020603050405020304" pitchFamily="18" charset="0"/>
              </a:rPr>
              <a:t>This is a good thing, as it ensures your code does not invoke methods on an object currently being destroyed!</a:t>
            </a:r>
            <a:endParaRPr lang="en-IN" sz="1600" kern="15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800" dirty="0">
              <a:solidFill>
                <a:srgbClr val="000000"/>
              </a:solidFill>
              <a:highlight>
                <a:srgbClr val="FFFFFF"/>
              </a:highlight>
              <a:latin typeface="Consolas" panose="020B0609020204030204" pitchFamily="49" charset="0"/>
            </a:endParaRPr>
          </a:p>
          <a:p>
            <a:endParaRPr lang="en-IN" dirty="0">
              <a:solidFill>
                <a:srgbClr val="000000"/>
              </a:solidFill>
              <a:highlight>
                <a:srgbClr val="FFFFFF"/>
              </a:highlight>
              <a:latin typeface="Consolas" panose="020B0609020204030204" pitchFamily="49" charset="0"/>
            </a:endParaRPr>
          </a:p>
          <a:p>
            <a:endParaRPr lang="en-IN" dirty="0"/>
          </a:p>
        </p:txBody>
      </p:sp>
    </p:spTree>
    <p:extLst>
      <p:ext uri="{BB962C8B-B14F-4D97-AF65-F5344CB8AC3E}">
        <p14:creationId xmlns:p14="http://schemas.microsoft.com/office/powerpoint/2010/main" val="984981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3488" y="196815"/>
            <a:ext cx="10961916" cy="1938992"/>
          </a:xfrm>
          <a:prstGeom prst="rect">
            <a:avLst/>
          </a:prstGeom>
        </p:spPr>
        <p:txBody>
          <a:bodyPr wrap="square">
            <a:spAutoFit/>
          </a:bodyPr>
          <a:lstStyle/>
          <a:p>
            <a:r>
              <a:rPr lang="de-DE" sz="3000" kern="150" dirty="0">
                <a:latin typeface="Times New Roman" panose="02020603050405020304" pitchFamily="18" charset="0"/>
                <a:ea typeface="Utopia-Regular"/>
                <a:cs typeface="Times New Roman" panose="02020603050405020304" pitchFamily="18" charset="0"/>
              </a:rPr>
              <a:t>If you declare the reference variable as a local variable in a method scope, it is stored on the stack for further use in your application. </a:t>
            </a:r>
          </a:p>
          <a:p>
            <a:r>
              <a:rPr lang="de-DE" sz="3000" kern="150" dirty="0">
                <a:latin typeface="Times New Roman" panose="02020603050405020304" pitchFamily="18" charset="0"/>
                <a:ea typeface="Utopia-Regular"/>
                <a:cs typeface="Times New Roman" panose="02020603050405020304" pitchFamily="18" charset="0"/>
              </a:rPr>
              <a:t>Eg. You create a object in </a:t>
            </a:r>
            <a:r>
              <a:rPr lang="de-DE" sz="3000" b="1" kern="150" dirty="0">
                <a:latin typeface="Times New Roman" panose="02020603050405020304" pitchFamily="18" charset="0"/>
                <a:ea typeface="Utopia-Regular"/>
                <a:cs typeface="Times New Roman" panose="02020603050405020304" pitchFamily="18" charset="0"/>
              </a:rPr>
              <a:t>Main</a:t>
            </a:r>
            <a:r>
              <a:rPr lang="de-DE" sz="3000" kern="150" dirty="0">
                <a:latin typeface="Times New Roman" panose="02020603050405020304" pitchFamily="18" charset="0"/>
                <a:ea typeface="Utopia-Regular"/>
                <a:cs typeface="Times New Roman" panose="02020603050405020304" pitchFamily="18" charset="0"/>
              </a:rPr>
              <a:t> method</a:t>
            </a:r>
          </a:p>
          <a:p>
            <a:endParaRPr lang="en-IN" sz="3000" kern="150" dirty="0">
              <a:latin typeface="Times New Roman" panose="02020603050405020304" pitchFamily="18" charset="0"/>
              <a:ea typeface="Utopia-Regular"/>
              <a:cs typeface="Times New Roman" panose="02020603050405020304" pitchFamily="18" charset="0"/>
            </a:endParaRPr>
          </a:p>
        </p:txBody>
      </p:sp>
      <p:sp>
        <p:nvSpPr>
          <p:cNvPr id="3" name="Rectangle 2"/>
          <p:cNvSpPr/>
          <p:nvPr/>
        </p:nvSpPr>
        <p:spPr>
          <a:xfrm>
            <a:off x="726942" y="1828320"/>
            <a:ext cx="9900558" cy="1043463"/>
          </a:xfrm>
          <a:prstGeom prst="rect">
            <a:avLst/>
          </a:prstGeom>
        </p:spPr>
        <p:txBody>
          <a:bodyPr wrap="square">
            <a:spAutoFit/>
          </a:bodyPr>
          <a:lstStyle/>
          <a:p>
            <a:r>
              <a:rPr lang="de-DE" sz="3000" kern="150" dirty="0">
                <a:latin typeface="Times New Roman" panose="02020603050405020304" pitchFamily="18" charset="0"/>
                <a:ea typeface="Utopia-Regular"/>
                <a:cs typeface="Times New Roman" panose="02020603050405020304" pitchFamily="18" charset="0"/>
              </a:rPr>
              <a:t>When you want to invoke members on the object, apply the C# dot operator to the stored reference</a:t>
            </a:r>
            <a:endParaRPr lang="en-IN" sz="3000" kern="150" dirty="0">
              <a:latin typeface="Times New Roman" panose="02020603050405020304" pitchFamily="18" charset="0"/>
              <a:ea typeface="Utopia-Regular"/>
              <a:cs typeface="Times New Roman" panose="02020603050405020304" pitchFamily="18" charset="0"/>
            </a:endParaRPr>
          </a:p>
        </p:txBody>
      </p:sp>
      <p:pic>
        <p:nvPicPr>
          <p:cNvPr id="4" name="Picture 3">
            <a:extLst>
              <a:ext uri="{FF2B5EF4-FFF2-40B4-BE49-F238E27FC236}">
                <a16:creationId xmlns:a16="http://schemas.microsoft.com/office/drawing/2014/main" id="{0C1B9690-A17B-4213-B449-1A6938DC66B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6942" y="3051313"/>
            <a:ext cx="9900559" cy="3492854"/>
          </a:xfrm>
          <a:prstGeom prst="rect">
            <a:avLst/>
          </a:prstGeom>
          <a:noFill/>
          <a:ln>
            <a:noFill/>
          </a:ln>
        </p:spPr>
      </p:pic>
    </p:spTree>
    <p:extLst>
      <p:ext uri="{BB962C8B-B14F-4D97-AF65-F5344CB8AC3E}">
        <p14:creationId xmlns:p14="http://schemas.microsoft.com/office/powerpoint/2010/main" val="142140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39EDB0-BA80-4701-B0CB-718EC5535C7D}"/>
              </a:ext>
            </a:extLst>
          </p:cNvPr>
          <p:cNvSpPr>
            <a:spLocks noGrp="1"/>
          </p:cNvSpPr>
          <p:nvPr>
            <p:ph idx="1"/>
          </p:nvPr>
        </p:nvSpPr>
        <p:spPr>
          <a:xfrm>
            <a:off x="1" y="0"/>
            <a:ext cx="5198164" cy="6718852"/>
          </a:xfrm>
        </p:spPr>
        <p:txBody>
          <a:bodyPr>
            <a:noAutofit/>
          </a:bodyPr>
          <a:lstStyle/>
          <a:p>
            <a:pPr marL="0" indent="0">
              <a:lnSpc>
                <a:spcPct val="100000"/>
              </a:lnSpc>
              <a:spcBef>
                <a:spcPts val="0"/>
              </a:spcBef>
              <a:buNone/>
            </a:pPr>
            <a:r>
              <a:rPr lang="en-IN" sz="1300" dirty="0">
                <a:solidFill>
                  <a:srgbClr val="0000FF"/>
                </a:solidFill>
                <a:highlight>
                  <a:srgbClr val="FFFFFF"/>
                </a:highlight>
                <a:latin typeface="Consolas" panose="020B0609020204030204" pitchFamily="49" charset="0"/>
              </a:rPr>
              <a:t>sing</a:t>
            </a:r>
            <a:r>
              <a:rPr lang="en-IN" sz="13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endParaRPr lang="en-IN" sz="1300" dirty="0">
              <a:solidFill>
                <a:srgbClr val="000000"/>
              </a:solidFill>
              <a:highlight>
                <a:srgbClr val="FFFFFF"/>
              </a:highlight>
              <a:latin typeface="Consolas" panose="020B0609020204030204" pitchFamily="49" charset="0"/>
            </a:endParaRPr>
          </a:p>
          <a:p>
            <a:pPr marL="0" indent="0">
              <a:lnSpc>
                <a:spcPct val="100000"/>
              </a:lnSpc>
              <a:spcBef>
                <a:spcPts val="0"/>
              </a:spcBef>
              <a:buNone/>
            </a:pPr>
            <a:endParaRPr lang="en-IN" sz="13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300" dirty="0">
                <a:solidFill>
                  <a:srgbClr val="0000FF"/>
                </a:solidFill>
                <a:highlight>
                  <a:srgbClr val="FFFFFF"/>
                </a:highlight>
                <a:latin typeface="Consolas" panose="020B0609020204030204" pitchFamily="49" charset="0"/>
              </a:rPr>
              <a:t>namespace</a:t>
            </a:r>
            <a:r>
              <a:rPr lang="en-IN" sz="1300" dirty="0">
                <a:solidFill>
                  <a:srgbClr val="000000"/>
                </a:solidFill>
                <a:highlight>
                  <a:srgbClr val="FFFFFF"/>
                </a:highlight>
                <a:latin typeface="Consolas" panose="020B0609020204030204" pitchFamily="49" charset="0"/>
              </a:rPr>
              <a:t> </a:t>
            </a:r>
            <a:r>
              <a:rPr lang="en-IN" sz="1300" dirty="0" err="1">
                <a:solidFill>
                  <a:srgbClr val="000000"/>
                </a:solidFill>
                <a:highlight>
                  <a:srgbClr val="FFFFFF"/>
                </a:highlight>
                <a:latin typeface="Consolas" panose="020B0609020204030204" pitchFamily="49" charset="0"/>
              </a:rPr>
              <a:t>SimpleGC</a:t>
            </a:r>
            <a:endParaRPr lang="en-IN" sz="13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3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300" dirty="0">
                <a:solidFill>
                  <a:srgbClr val="000000"/>
                </a:solidFill>
                <a:highlight>
                  <a:srgbClr val="FFFFFF"/>
                </a:highlight>
                <a:latin typeface="Consolas" panose="020B0609020204030204" pitchFamily="49" charset="0"/>
              </a:rPr>
              <a:t>    </a:t>
            </a:r>
            <a:r>
              <a:rPr lang="en-IN" sz="1300" dirty="0">
                <a:solidFill>
                  <a:srgbClr val="0000FF"/>
                </a:solidFill>
                <a:highlight>
                  <a:srgbClr val="FFFFFF"/>
                </a:highlight>
                <a:latin typeface="Consolas" panose="020B0609020204030204" pitchFamily="49" charset="0"/>
              </a:rPr>
              <a:t>class</a:t>
            </a:r>
            <a:r>
              <a:rPr lang="en-IN" sz="1300" dirty="0">
                <a:solidFill>
                  <a:srgbClr val="000000"/>
                </a:solidFill>
                <a:highlight>
                  <a:srgbClr val="FFFFFF"/>
                </a:highlight>
                <a:latin typeface="Consolas" panose="020B0609020204030204" pitchFamily="49" charset="0"/>
              </a:rPr>
              <a:t> </a:t>
            </a:r>
            <a:r>
              <a:rPr lang="en-IN" sz="1300" dirty="0">
                <a:solidFill>
                  <a:srgbClr val="2B91AF"/>
                </a:solidFill>
                <a:highlight>
                  <a:srgbClr val="FFFFFF"/>
                </a:highlight>
                <a:latin typeface="Consolas" panose="020B0609020204030204" pitchFamily="49" charset="0"/>
              </a:rPr>
              <a:t>Program</a:t>
            </a:r>
            <a:endParaRPr lang="en-IN" sz="13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3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static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Main(</a:t>
            </a:r>
            <a:r>
              <a:rPr lang="en-US" sz="1300" dirty="0">
                <a:solidFill>
                  <a:srgbClr val="0000FF"/>
                </a:solidFill>
                <a:highlight>
                  <a:srgbClr val="FFFFFF"/>
                </a:highlight>
                <a:latin typeface="Consolas" panose="020B0609020204030204" pitchFamily="49" charset="0"/>
              </a:rPr>
              <a:t>string</a:t>
            </a: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args</a:t>
            </a:r>
            <a:r>
              <a:rPr lang="en-US" sz="13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3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3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300" dirty="0">
                <a:solidFill>
                  <a:srgbClr val="000000"/>
                </a:solidFill>
                <a:highlight>
                  <a:srgbClr val="FFFFFF"/>
                </a:highlight>
                <a:latin typeface="Consolas" panose="020B0609020204030204" pitchFamily="49" charset="0"/>
              </a:rPr>
              <a:t>            </a:t>
            </a:r>
            <a:r>
              <a:rPr lang="en-US" sz="1300" dirty="0">
                <a:solidFill>
                  <a:srgbClr val="2B91AF"/>
                </a:solidFill>
                <a:highlight>
                  <a:srgbClr val="FFFFFF"/>
                </a:highlight>
                <a:latin typeface="Consolas" panose="020B0609020204030204" pitchFamily="49" charset="0"/>
              </a:rPr>
              <a:t>Car</a:t>
            </a: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refToMyCar</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2B91AF"/>
                </a:solidFill>
                <a:highlight>
                  <a:srgbClr val="FFFFFF"/>
                </a:highlight>
                <a:latin typeface="Consolas" panose="020B0609020204030204" pitchFamily="49" charset="0"/>
              </a:rPr>
              <a:t>Car</a:t>
            </a:r>
            <a:r>
              <a:rPr lang="en-US" sz="1300" dirty="0">
                <a:solidFill>
                  <a:srgbClr val="000000"/>
                </a:solidFill>
                <a:highlight>
                  <a:srgbClr val="FFFFFF"/>
                </a:highlight>
                <a:latin typeface="Consolas" panose="020B0609020204030204" pitchFamily="49" charset="0"/>
              </a:rPr>
              <a:t>(</a:t>
            </a:r>
            <a:r>
              <a:rPr lang="en-US" sz="1300" dirty="0">
                <a:solidFill>
                  <a:srgbClr val="A31515"/>
                </a:solidFill>
                <a:highlight>
                  <a:srgbClr val="FFFFFF"/>
                </a:highlight>
                <a:latin typeface="Consolas" panose="020B0609020204030204" pitchFamily="49" charset="0"/>
              </a:rPr>
              <a:t>"Zippy"</a:t>
            </a:r>
            <a:r>
              <a:rPr lang="en-US" sz="1300" dirty="0">
                <a:solidFill>
                  <a:srgbClr val="000000"/>
                </a:solidFill>
                <a:highlight>
                  <a:srgbClr val="FFFFFF"/>
                </a:highlight>
                <a:latin typeface="Consolas" panose="020B0609020204030204" pitchFamily="49" charset="0"/>
              </a:rPr>
              <a:t>, 100);</a:t>
            </a:r>
          </a:p>
          <a:p>
            <a:pPr marL="0" indent="0">
              <a:lnSpc>
                <a:spcPct val="100000"/>
              </a:lnSpc>
              <a:spcBef>
                <a:spcPts val="0"/>
              </a:spcBef>
              <a:buNone/>
            </a:pPr>
            <a:r>
              <a:rPr lang="en-IN" sz="1300" dirty="0">
                <a:solidFill>
                  <a:srgbClr val="000000"/>
                </a:solidFill>
                <a:highlight>
                  <a:srgbClr val="FFFFFF"/>
                </a:highlight>
                <a:latin typeface="Consolas" panose="020B0609020204030204" pitchFamily="49" charset="0"/>
              </a:rPr>
              <a:t>            </a:t>
            </a:r>
            <a:r>
              <a:rPr lang="en-IN" sz="1300" dirty="0" err="1">
                <a:solidFill>
                  <a:srgbClr val="2B91AF"/>
                </a:solidFill>
                <a:highlight>
                  <a:srgbClr val="FFFFFF"/>
                </a:highlight>
                <a:latin typeface="Consolas" panose="020B0609020204030204" pitchFamily="49" charset="0"/>
              </a:rPr>
              <a:t>Console</a:t>
            </a:r>
            <a:r>
              <a:rPr lang="en-IN" sz="1300" dirty="0" err="1">
                <a:solidFill>
                  <a:srgbClr val="000000"/>
                </a:solidFill>
                <a:highlight>
                  <a:srgbClr val="FFFFFF"/>
                </a:highlight>
                <a:latin typeface="Consolas" panose="020B0609020204030204" pitchFamily="49" charset="0"/>
              </a:rPr>
              <a:t>.WriteLine</a:t>
            </a:r>
            <a:r>
              <a:rPr lang="en-IN" sz="1300" dirty="0">
                <a:solidFill>
                  <a:srgbClr val="000000"/>
                </a:solidFill>
                <a:highlight>
                  <a:srgbClr val="FFFFFF"/>
                </a:highlight>
                <a:latin typeface="Consolas" panose="020B0609020204030204" pitchFamily="49" charset="0"/>
              </a:rPr>
              <a:t>(</a:t>
            </a:r>
            <a:r>
              <a:rPr lang="en-IN" sz="1300" dirty="0" err="1">
                <a:solidFill>
                  <a:srgbClr val="000000"/>
                </a:solidFill>
                <a:highlight>
                  <a:srgbClr val="FFFFFF"/>
                </a:highlight>
                <a:latin typeface="Consolas" panose="020B0609020204030204" pitchFamily="49" charset="0"/>
              </a:rPr>
              <a:t>refToMyCar.ToString</a:t>
            </a:r>
            <a:r>
              <a:rPr lang="en-IN" sz="13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3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300" dirty="0">
                <a:solidFill>
                  <a:srgbClr val="000000"/>
                </a:solidFill>
                <a:highlight>
                  <a:srgbClr val="FFFFFF"/>
                </a:highlight>
                <a:latin typeface="Consolas" panose="020B0609020204030204" pitchFamily="49" charset="0"/>
              </a:rPr>
              <a:t>            </a:t>
            </a:r>
            <a:r>
              <a:rPr lang="en-US" sz="1300" dirty="0">
                <a:solidFill>
                  <a:srgbClr val="008000"/>
                </a:solidFill>
                <a:highlight>
                  <a:srgbClr val="FFFFFF"/>
                </a:highlight>
                <a:latin typeface="Consolas" panose="020B0609020204030204" pitchFamily="49" charset="0"/>
              </a:rPr>
              <a:t>// Print out generation of </a:t>
            </a:r>
            <a:r>
              <a:rPr lang="en-US" sz="1300" dirty="0" err="1">
                <a:solidFill>
                  <a:srgbClr val="008000"/>
                </a:solidFill>
                <a:highlight>
                  <a:srgbClr val="FFFFFF"/>
                </a:highlight>
                <a:latin typeface="Consolas" panose="020B0609020204030204" pitchFamily="49" charset="0"/>
              </a:rPr>
              <a:t>refToMyCar</a:t>
            </a:r>
            <a:r>
              <a:rPr lang="en-US" sz="1300" dirty="0">
                <a:solidFill>
                  <a:srgbClr val="008000"/>
                </a:solidFill>
                <a:highlight>
                  <a:srgbClr val="FFFFFF"/>
                </a:highlight>
                <a:latin typeface="Consolas" panose="020B0609020204030204" pitchFamily="49" charset="0"/>
              </a:rPr>
              <a:t>.</a:t>
            </a:r>
            <a:endParaRPr lang="en-US" sz="13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300" dirty="0" err="1">
                <a:solidFill>
                  <a:srgbClr val="2B91AF"/>
                </a:solidFill>
                <a:highlight>
                  <a:srgbClr val="FFFFFF"/>
                </a:highlight>
                <a:latin typeface="Consolas" panose="020B0609020204030204" pitchFamily="49" charset="0"/>
              </a:rPr>
              <a:t>Console</a:t>
            </a:r>
            <a:r>
              <a:rPr lang="en-US" sz="1300" dirty="0" err="1">
                <a:solidFill>
                  <a:srgbClr val="000000"/>
                </a:solidFill>
                <a:highlight>
                  <a:srgbClr val="FFFFFF"/>
                </a:highlight>
                <a:latin typeface="Consolas" panose="020B0609020204030204" pitchFamily="49" charset="0"/>
              </a:rPr>
              <a:t>.WriteLine</a:t>
            </a:r>
            <a:r>
              <a:rPr lang="en-US" sz="1300" dirty="0">
                <a:solidFill>
                  <a:srgbClr val="000000"/>
                </a:solidFill>
                <a:highlight>
                  <a:srgbClr val="FFFFFF"/>
                </a:highlight>
                <a:latin typeface="Consolas" panose="020B0609020204030204" pitchFamily="49" charset="0"/>
              </a:rPr>
              <a:t>(</a:t>
            </a:r>
            <a:r>
              <a:rPr lang="en-US" sz="1300" dirty="0">
                <a:solidFill>
                  <a:srgbClr val="A31515"/>
                </a:solidFill>
                <a:highlight>
                  <a:srgbClr val="FFFFFF"/>
                </a:highlight>
                <a:latin typeface="Consolas" panose="020B0609020204030204" pitchFamily="49" charset="0"/>
              </a:rPr>
              <a:t>"\</a:t>
            </a:r>
            <a:r>
              <a:rPr lang="en-US" sz="1300" dirty="0" err="1">
                <a:solidFill>
                  <a:srgbClr val="A31515"/>
                </a:solidFill>
                <a:highlight>
                  <a:srgbClr val="FFFFFF"/>
                </a:highlight>
                <a:latin typeface="Consolas" panose="020B0609020204030204" pitchFamily="49" charset="0"/>
              </a:rPr>
              <a:t>nGeneration</a:t>
            </a:r>
            <a:r>
              <a:rPr lang="en-US" sz="1300" dirty="0">
                <a:solidFill>
                  <a:srgbClr val="A31515"/>
                </a:solidFill>
                <a:highlight>
                  <a:srgbClr val="FFFFFF"/>
                </a:highlight>
                <a:latin typeface="Consolas" panose="020B0609020204030204" pitchFamily="49" charset="0"/>
              </a:rPr>
              <a:t> of </a:t>
            </a:r>
            <a:r>
              <a:rPr lang="en-US" sz="1300" dirty="0" err="1">
                <a:solidFill>
                  <a:srgbClr val="A31515"/>
                </a:solidFill>
                <a:highlight>
                  <a:srgbClr val="FFFFFF"/>
                </a:highlight>
                <a:latin typeface="Consolas" panose="020B0609020204030204" pitchFamily="49" charset="0"/>
              </a:rPr>
              <a:t>refToMyCar</a:t>
            </a:r>
            <a:r>
              <a:rPr lang="en-US" sz="1300" dirty="0">
                <a:solidFill>
                  <a:srgbClr val="A31515"/>
                </a:solidFill>
                <a:highlight>
                  <a:srgbClr val="FFFFFF"/>
                </a:highlight>
                <a:latin typeface="Consolas" panose="020B0609020204030204" pitchFamily="49" charset="0"/>
              </a:rPr>
              <a:t> is: {0}"</a:t>
            </a:r>
            <a:r>
              <a:rPr lang="en-US" sz="13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3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300" dirty="0">
                <a:solidFill>
                  <a:srgbClr val="000000"/>
                </a:solidFill>
                <a:highlight>
                  <a:srgbClr val="FFFFFF"/>
                </a:highlight>
                <a:latin typeface="Consolas" panose="020B0609020204030204" pitchFamily="49" charset="0"/>
              </a:rPr>
              <a:t> </a:t>
            </a:r>
            <a:r>
              <a:rPr lang="en-IN" sz="1300" dirty="0" err="1">
                <a:solidFill>
                  <a:srgbClr val="2B91AF"/>
                </a:solidFill>
                <a:highlight>
                  <a:srgbClr val="FFFFFF"/>
                </a:highlight>
                <a:latin typeface="Consolas" panose="020B0609020204030204" pitchFamily="49" charset="0"/>
              </a:rPr>
              <a:t>GC</a:t>
            </a:r>
            <a:r>
              <a:rPr lang="en-IN" sz="1300" dirty="0" err="1">
                <a:solidFill>
                  <a:srgbClr val="000000"/>
                </a:solidFill>
                <a:highlight>
                  <a:srgbClr val="FFFFFF"/>
                </a:highlight>
                <a:latin typeface="Consolas" panose="020B0609020204030204" pitchFamily="49" charset="0"/>
              </a:rPr>
              <a:t>.GetGeneration</a:t>
            </a:r>
            <a:r>
              <a:rPr lang="en-IN" sz="1300" dirty="0">
                <a:solidFill>
                  <a:srgbClr val="000000"/>
                </a:solidFill>
                <a:highlight>
                  <a:srgbClr val="FFFFFF"/>
                </a:highlight>
                <a:latin typeface="Consolas" panose="020B0609020204030204" pitchFamily="49" charset="0"/>
              </a:rPr>
              <a:t>(</a:t>
            </a:r>
            <a:r>
              <a:rPr lang="en-IN" sz="1300" dirty="0" err="1">
                <a:solidFill>
                  <a:srgbClr val="000000"/>
                </a:solidFill>
                <a:highlight>
                  <a:srgbClr val="FFFFFF"/>
                </a:highlight>
                <a:latin typeface="Consolas" panose="020B0609020204030204" pitchFamily="49" charset="0"/>
              </a:rPr>
              <a:t>refToMyCar</a:t>
            </a:r>
            <a:r>
              <a:rPr lang="en-IN" sz="13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3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300" dirty="0">
                <a:solidFill>
                  <a:srgbClr val="000000"/>
                </a:solidFill>
                <a:highlight>
                  <a:srgbClr val="FFFFFF"/>
                </a:highlight>
                <a:latin typeface="Consolas" panose="020B0609020204030204" pitchFamily="49" charset="0"/>
              </a:rPr>
              <a:t>            </a:t>
            </a:r>
            <a:r>
              <a:rPr lang="en-US" sz="1300" dirty="0">
                <a:solidFill>
                  <a:srgbClr val="008000"/>
                </a:solidFill>
                <a:highlight>
                  <a:srgbClr val="FFFFFF"/>
                </a:highlight>
                <a:latin typeface="Consolas" panose="020B0609020204030204" pitchFamily="49" charset="0"/>
              </a:rPr>
              <a:t>// Make a ton of objects for testing purposes.</a:t>
            </a:r>
            <a:endParaRPr lang="en-US" sz="13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object</a:t>
            </a: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tonsOfObjects</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object</a:t>
            </a:r>
            <a:r>
              <a:rPr lang="en-US" sz="1300" dirty="0">
                <a:solidFill>
                  <a:srgbClr val="000000"/>
                </a:solidFill>
                <a:highlight>
                  <a:srgbClr val="FFFFFF"/>
                </a:highlight>
                <a:latin typeface="Consolas" panose="020B0609020204030204" pitchFamily="49" charset="0"/>
              </a:rPr>
              <a:t>[90000];</a:t>
            </a:r>
          </a:p>
          <a:p>
            <a:pPr marL="0" indent="0">
              <a:lnSpc>
                <a:spcPct val="100000"/>
              </a:lnSpc>
              <a:spcBef>
                <a:spcPts val="0"/>
              </a:spcBef>
              <a:buNone/>
            </a:pPr>
            <a:r>
              <a:rPr lang="nn-NO" sz="1300" dirty="0">
                <a:solidFill>
                  <a:srgbClr val="000000"/>
                </a:solidFill>
                <a:highlight>
                  <a:srgbClr val="FFFFFF"/>
                </a:highlight>
                <a:latin typeface="Consolas" panose="020B0609020204030204" pitchFamily="49" charset="0"/>
              </a:rPr>
              <a:t>               </a:t>
            </a:r>
            <a:r>
              <a:rPr lang="nn-NO" sz="1300" dirty="0">
                <a:solidFill>
                  <a:srgbClr val="0000FF"/>
                </a:solidFill>
                <a:highlight>
                  <a:srgbClr val="FFFFFF"/>
                </a:highlight>
                <a:latin typeface="Consolas" panose="020B0609020204030204" pitchFamily="49" charset="0"/>
              </a:rPr>
              <a:t>for</a:t>
            </a:r>
            <a:r>
              <a:rPr lang="nn-NO" sz="1300" dirty="0">
                <a:solidFill>
                  <a:srgbClr val="000000"/>
                </a:solidFill>
                <a:highlight>
                  <a:srgbClr val="FFFFFF"/>
                </a:highlight>
                <a:latin typeface="Consolas" panose="020B0609020204030204" pitchFamily="49" charset="0"/>
              </a:rPr>
              <a:t> (</a:t>
            </a:r>
            <a:r>
              <a:rPr lang="nn-NO" sz="1300" dirty="0">
                <a:solidFill>
                  <a:srgbClr val="0000FF"/>
                </a:solidFill>
                <a:highlight>
                  <a:srgbClr val="FFFFFF"/>
                </a:highlight>
                <a:latin typeface="Consolas" panose="020B0609020204030204" pitchFamily="49" charset="0"/>
              </a:rPr>
              <a:t>int</a:t>
            </a:r>
            <a:r>
              <a:rPr lang="nn-NO" sz="1300" dirty="0">
                <a:solidFill>
                  <a:srgbClr val="000000"/>
                </a:solidFill>
                <a:highlight>
                  <a:srgbClr val="FFFFFF"/>
                </a:highlight>
                <a:latin typeface="Consolas" panose="020B0609020204030204" pitchFamily="49" charset="0"/>
              </a:rPr>
              <a:t> i = 0; i &lt;90000; i++)</a:t>
            </a:r>
          </a:p>
          <a:p>
            <a:pPr marL="0" indent="0">
              <a:lnSpc>
                <a:spcPct val="100000"/>
              </a:lnSpc>
              <a:spcBef>
                <a:spcPts val="0"/>
              </a:spcBef>
              <a:buNone/>
            </a:pPr>
            <a:r>
              <a:rPr lang="en-IN" sz="13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300" dirty="0">
                <a:solidFill>
                  <a:srgbClr val="000000"/>
                </a:solidFill>
                <a:highlight>
                  <a:srgbClr val="FFFFFF"/>
                </a:highlight>
                <a:latin typeface="Consolas" panose="020B0609020204030204" pitchFamily="49" charset="0"/>
              </a:rPr>
              <a:t>                   </a:t>
            </a:r>
            <a:r>
              <a:rPr lang="en-IN" sz="1300" dirty="0" err="1">
                <a:solidFill>
                  <a:srgbClr val="000000"/>
                </a:solidFill>
                <a:highlight>
                  <a:srgbClr val="FFFFFF"/>
                </a:highlight>
                <a:latin typeface="Consolas" panose="020B0609020204030204" pitchFamily="49" charset="0"/>
              </a:rPr>
              <a:t>tonsOfObjects</a:t>
            </a:r>
            <a:r>
              <a:rPr lang="en-IN" sz="1300" dirty="0">
                <a:solidFill>
                  <a:srgbClr val="000000"/>
                </a:solidFill>
                <a:highlight>
                  <a:srgbClr val="FFFFFF"/>
                </a:highlight>
                <a:latin typeface="Consolas" panose="020B0609020204030204" pitchFamily="49" charset="0"/>
              </a:rPr>
              <a:t>[</a:t>
            </a:r>
            <a:r>
              <a:rPr lang="en-IN" sz="1300" dirty="0" err="1">
                <a:solidFill>
                  <a:srgbClr val="000000"/>
                </a:solidFill>
                <a:highlight>
                  <a:srgbClr val="FFFFFF"/>
                </a:highlight>
                <a:latin typeface="Consolas" panose="020B0609020204030204" pitchFamily="49" charset="0"/>
              </a:rPr>
              <a:t>i</a:t>
            </a:r>
            <a:r>
              <a:rPr lang="en-IN" sz="1300" dirty="0">
                <a:solidFill>
                  <a:srgbClr val="000000"/>
                </a:solidFill>
                <a:highlight>
                  <a:srgbClr val="FFFFFF"/>
                </a:highlight>
                <a:latin typeface="Consolas" panose="020B0609020204030204" pitchFamily="49" charset="0"/>
              </a:rPr>
              <a:t>] = </a:t>
            </a:r>
            <a:r>
              <a:rPr lang="en-IN" sz="1300" dirty="0">
                <a:solidFill>
                  <a:srgbClr val="0000FF"/>
                </a:solidFill>
                <a:highlight>
                  <a:srgbClr val="FFFFFF"/>
                </a:highlight>
                <a:latin typeface="Consolas" panose="020B0609020204030204" pitchFamily="49" charset="0"/>
              </a:rPr>
              <a:t>new</a:t>
            </a:r>
            <a:r>
              <a:rPr lang="en-IN" sz="1300" dirty="0">
                <a:solidFill>
                  <a:srgbClr val="000000"/>
                </a:solidFill>
                <a:highlight>
                  <a:srgbClr val="FFFFFF"/>
                </a:highlight>
                <a:latin typeface="Consolas" panose="020B0609020204030204" pitchFamily="49" charset="0"/>
              </a:rPr>
              <a:t> </a:t>
            </a:r>
            <a:r>
              <a:rPr lang="en-IN" sz="1300" dirty="0">
                <a:solidFill>
                  <a:srgbClr val="0000FF"/>
                </a:solidFill>
                <a:highlight>
                  <a:srgbClr val="FFFFFF"/>
                </a:highlight>
                <a:latin typeface="Consolas" panose="020B0609020204030204" pitchFamily="49" charset="0"/>
              </a:rPr>
              <a:t>object</a:t>
            </a:r>
            <a:r>
              <a:rPr lang="en-IN" sz="13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300" dirty="0">
                <a:solidFill>
                  <a:srgbClr val="000000"/>
                </a:solidFill>
                <a:highlight>
                  <a:srgbClr val="FFFFFF"/>
                </a:highlight>
                <a:latin typeface="Consolas" panose="020B0609020204030204" pitchFamily="49" charset="0"/>
              </a:rPr>
              <a:t>                   </a:t>
            </a:r>
            <a:r>
              <a:rPr lang="en-IN" sz="1300" dirty="0" err="1">
                <a:solidFill>
                  <a:srgbClr val="000000"/>
                </a:solidFill>
                <a:highlight>
                  <a:srgbClr val="FFFFFF"/>
                </a:highlight>
                <a:latin typeface="Consolas" panose="020B0609020204030204" pitchFamily="49" charset="0"/>
              </a:rPr>
              <a:t>MakeACar</a:t>
            </a:r>
            <a:r>
              <a:rPr lang="en-IN" sz="13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3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3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300" dirty="0">
                <a:solidFill>
                  <a:srgbClr val="000000"/>
                </a:solidFill>
                <a:highlight>
                  <a:srgbClr val="FFFFFF"/>
                </a:highlight>
                <a:latin typeface="Consolas" panose="020B0609020204030204" pitchFamily="49" charset="0"/>
              </a:rPr>
              <a:t>               </a:t>
            </a:r>
            <a:r>
              <a:rPr lang="en-US" sz="1300" dirty="0">
                <a:solidFill>
                  <a:srgbClr val="008000"/>
                </a:solidFill>
                <a:highlight>
                  <a:srgbClr val="FFFFFF"/>
                </a:highlight>
                <a:latin typeface="Consolas" panose="020B0609020204030204" pitchFamily="49" charset="0"/>
              </a:rPr>
              <a:t>// Collect only gen 0 objects.</a:t>
            </a:r>
            <a:endParaRPr lang="en-US" sz="13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300" dirty="0">
                <a:solidFill>
                  <a:srgbClr val="000000"/>
                </a:solidFill>
                <a:highlight>
                  <a:srgbClr val="FFFFFF"/>
                </a:highlight>
                <a:latin typeface="Consolas" panose="020B0609020204030204" pitchFamily="49" charset="0"/>
              </a:rPr>
              <a:t>               </a:t>
            </a:r>
            <a:r>
              <a:rPr lang="en-US" sz="1300" dirty="0" err="1">
                <a:solidFill>
                  <a:srgbClr val="2B91AF"/>
                </a:solidFill>
                <a:highlight>
                  <a:srgbClr val="FFFFFF"/>
                </a:highlight>
                <a:latin typeface="Consolas" panose="020B0609020204030204" pitchFamily="49" charset="0"/>
              </a:rPr>
              <a:t>GC</a:t>
            </a:r>
            <a:r>
              <a:rPr lang="en-US" sz="1300" dirty="0" err="1">
                <a:solidFill>
                  <a:srgbClr val="000000"/>
                </a:solidFill>
                <a:highlight>
                  <a:srgbClr val="FFFFFF"/>
                </a:highlight>
                <a:latin typeface="Consolas" panose="020B0609020204030204" pitchFamily="49" charset="0"/>
              </a:rPr>
              <a:t>.Collect</a:t>
            </a:r>
            <a:r>
              <a:rPr lang="en-US" sz="1300" dirty="0">
                <a:solidFill>
                  <a:srgbClr val="000000"/>
                </a:solidFill>
                <a:highlight>
                  <a:srgbClr val="FFFFFF"/>
                </a:highlight>
                <a:latin typeface="Consolas" panose="020B0609020204030204" pitchFamily="49" charset="0"/>
              </a:rPr>
              <a:t>(0, </a:t>
            </a:r>
            <a:r>
              <a:rPr lang="en-US" sz="1300" dirty="0" err="1">
                <a:solidFill>
                  <a:srgbClr val="2B91AF"/>
                </a:solidFill>
                <a:highlight>
                  <a:srgbClr val="FFFFFF"/>
                </a:highlight>
                <a:latin typeface="Consolas" panose="020B0609020204030204" pitchFamily="49" charset="0"/>
              </a:rPr>
              <a:t>GCCollectionMode</a:t>
            </a:r>
            <a:r>
              <a:rPr lang="en-US" sz="1300" dirty="0" err="1">
                <a:solidFill>
                  <a:srgbClr val="000000"/>
                </a:solidFill>
                <a:highlight>
                  <a:srgbClr val="FFFFFF"/>
                </a:highlight>
                <a:latin typeface="Consolas" panose="020B0609020204030204" pitchFamily="49" charset="0"/>
              </a:rPr>
              <a:t>.Forced</a:t>
            </a:r>
            <a:r>
              <a:rPr lang="en-US" sz="13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3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300" dirty="0" err="1">
                <a:solidFill>
                  <a:srgbClr val="2B91AF"/>
                </a:solidFill>
                <a:highlight>
                  <a:srgbClr val="FFFFFF"/>
                </a:highlight>
                <a:latin typeface="Consolas" panose="020B0609020204030204" pitchFamily="49" charset="0"/>
              </a:rPr>
              <a:t>GC</a:t>
            </a:r>
            <a:r>
              <a:rPr lang="en-IN" sz="1300" dirty="0" err="1">
                <a:solidFill>
                  <a:srgbClr val="000000"/>
                </a:solidFill>
                <a:highlight>
                  <a:srgbClr val="FFFFFF"/>
                </a:highlight>
                <a:latin typeface="Consolas" panose="020B0609020204030204" pitchFamily="49" charset="0"/>
              </a:rPr>
              <a:t>.WaitForPendingFinalizers</a:t>
            </a:r>
            <a:r>
              <a:rPr lang="en-IN" sz="13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3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300" dirty="0">
                <a:solidFill>
                  <a:srgbClr val="000000"/>
                </a:solidFill>
                <a:highlight>
                  <a:srgbClr val="FFFFFF"/>
                </a:highlight>
                <a:latin typeface="Consolas" panose="020B0609020204030204" pitchFamily="49" charset="0"/>
              </a:rPr>
              <a:t>               </a:t>
            </a:r>
            <a:endParaRPr lang="en-IN" sz="1300" dirty="0"/>
          </a:p>
        </p:txBody>
      </p:sp>
      <p:sp>
        <p:nvSpPr>
          <p:cNvPr id="4" name="TextBox 3">
            <a:extLst>
              <a:ext uri="{FF2B5EF4-FFF2-40B4-BE49-F238E27FC236}">
                <a16:creationId xmlns:a16="http://schemas.microsoft.com/office/drawing/2014/main" id="{5718DEF7-F9D2-42E7-A599-9C7211020270}"/>
              </a:ext>
            </a:extLst>
          </p:cNvPr>
          <p:cNvSpPr txBox="1"/>
          <p:nvPr/>
        </p:nvSpPr>
        <p:spPr>
          <a:xfrm>
            <a:off x="6013174" y="4733094"/>
            <a:ext cx="5950226" cy="2800767"/>
          </a:xfrm>
          <a:prstGeom prst="rect">
            <a:avLst/>
          </a:prstGeom>
          <a:noFill/>
        </p:spPr>
        <p:txBody>
          <a:bodyPr wrap="square" rtlCol="0">
            <a:spAutoFit/>
          </a:bodyPr>
          <a:lstStyle/>
          <a:p>
            <a:pPr marL="0" indent="0">
              <a:lnSpc>
                <a:spcPct val="100000"/>
              </a:lnSpc>
              <a:spcBef>
                <a:spcPts val="0"/>
              </a:spcBef>
              <a:buNone/>
            </a:pPr>
            <a:r>
              <a:rPr lang="en-IN" sz="1100" dirty="0">
                <a:solidFill>
                  <a:srgbClr val="0000FF"/>
                </a:solidFill>
                <a:highlight>
                  <a:srgbClr val="FFFFFF"/>
                </a:highlight>
                <a:latin typeface="Consolas" panose="020B0609020204030204" pitchFamily="49" charset="0"/>
              </a:rPr>
              <a:t>static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void</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MakeACar</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100" dirty="0">
                <a:solidFill>
                  <a:srgbClr val="000000"/>
                </a:solidFill>
                <a:highlight>
                  <a:srgbClr val="FFFFFF"/>
                </a:highlight>
                <a:latin typeface="Consolas" panose="020B0609020204030204" pitchFamily="49" charset="0"/>
              </a:rPr>
              <a:t>               </a:t>
            </a:r>
            <a:r>
              <a:rPr lang="en-US" sz="1100" dirty="0">
                <a:solidFill>
                  <a:srgbClr val="008000"/>
                </a:solidFill>
                <a:highlight>
                  <a:srgbClr val="FFFFFF"/>
                </a:highlight>
                <a:latin typeface="Consolas" panose="020B0609020204030204" pitchFamily="49" charset="0"/>
              </a:rPr>
              <a:t>// If </a:t>
            </a:r>
            <a:r>
              <a:rPr lang="en-US" sz="1100" dirty="0" err="1">
                <a:solidFill>
                  <a:srgbClr val="008000"/>
                </a:solidFill>
                <a:highlight>
                  <a:srgbClr val="FFFFFF"/>
                </a:highlight>
                <a:latin typeface="Consolas" panose="020B0609020204030204" pitchFamily="49" charset="0"/>
              </a:rPr>
              <a:t>myCar</a:t>
            </a:r>
            <a:r>
              <a:rPr lang="en-US" sz="1100" dirty="0">
                <a:solidFill>
                  <a:srgbClr val="008000"/>
                </a:solidFill>
                <a:highlight>
                  <a:srgbClr val="FFFFFF"/>
                </a:highlight>
                <a:latin typeface="Consolas" panose="020B0609020204030204" pitchFamily="49" charset="0"/>
              </a:rPr>
              <a:t> is the only reference to the Car object,</a:t>
            </a:r>
            <a:endParaRPr lang="en-US"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100" dirty="0">
                <a:solidFill>
                  <a:srgbClr val="000000"/>
                </a:solidFill>
                <a:highlight>
                  <a:srgbClr val="FFFFFF"/>
                </a:highlight>
                <a:latin typeface="Consolas" panose="020B0609020204030204" pitchFamily="49" charset="0"/>
              </a:rPr>
              <a:t>               </a:t>
            </a:r>
            <a:r>
              <a:rPr lang="en-US" sz="1100" dirty="0">
                <a:solidFill>
                  <a:srgbClr val="008000"/>
                </a:solidFill>
                <a:highlight>
                  <a:srgbClr val="FFFFFF"/>
                </a:highlight>
                <a:latin typeface="Consolas" panose="020B0609020204030204" pitchFamily="49" charset="0"/>
              </a:rPr>
              <a:t>// it *may* be destroyed when this method returns.</a:t>
            </a:r>
            <a:endParaRPr lang="en-US"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Car</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myCar</a:t>
            </a:r>
            <a:r>
              <a:rPr lang="en-IN" sz="1100" dirty="0">
                <a:solidFill>
                  <a:srgbClr val="000000"/>
                </a:solidFill>
                <a:highlight>
                  <a:srgbClr val="FFFFFF"/>
                </a:highlight>
                <a:latin typeface="Consolas" panose="020B0609020204030204" pitchFamily="49" charset="0"/>
              </a:rPr>
              <a:t> = </a:t>
            </a:r>
            <a:r>
              <a:rPr lang="en-IN" sz="1100" dirty="0">
                <a:solidFill>
                  <a:srgbClr val="0000FF"/>
                </a:solidFill>
                <a:highlight>
                  <a:srgbClr val="FFFFFF"/>
                </a:highlight>
                <a:latin typeface="Consolas" panose="020B0609020204030204" pitchFamily="49" charset="0"/>
              </a:rPr>
              <a:t>new</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Car</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US"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Console</a:t>
            </a:r>
            <a:r>
              <a:rPr lang="en-US" sz="1100" dirty="0" err="1">
                <a:solidFill>
                  <a:srgbClr val="000000"/>
                </a:solidFill>
                <a:highlight>
                  <a:srgbClr val="FFFFFF"/>
                </a:highlight>
                <a:latin typeface="Consolas" panose="020B0609020204030204" pitchFamily="49" charset="0"/>
              </a:rPr>
              <a:t>.WriteLine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"Generation of </a:t>
            </a:r>
            <a:r>
              <a:rPr lang="en-US" sz="1100" dirty="0" err="1">
                <a:solidFill>
                  <a:srgbClr val="A31515"/>
                </a:solidFill>
                <a:highlight>
                  <a:srgbClr val="FFFFFF"/>
                </a:highlight>
                <a:latin typeface="Consolas" panose="020B0609020204030204" pitchFamily="49" charset="0"/>
              </a:rPr>
              <a:t>tonsOfObjects</a:t>
            </a:r>
            <a:r>
              <a:rPr lang="en-US" sz="1100" dirty="0">
                <a:solidFill>
                  <a:srgbClr val="A31515"/>
                </a:solidFill>
                <a:highlight>
                  <a:srgbClr val="FFFFFF"/>
                </a:highlight>
                <a:latin typeface="Consolas" panose="020B0609020204030204" pitchFamily="49" charset="0"/>
              </a:rPr>
              <a:t> is: {0}"</a:t>
            </a:r>
            <a:r>
              <a:rPr lang="en-US"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GC</a:t>
            </a:r>
            <a:r>
              <a:rPr lang="en-IN" sz="1100" dirty="0" err="1">
                <a:solidFill>
                  <a:srgbClr val="000000"/>
                </a:solidFill>
                <a:highlight>
                  <a:srgbClr val="FFFFFF"/>
                </a:highlight>
                <a:latin typeface="Consolas" panose="020B0609020204030204" pitchFamily="49" charset="0"/>
              </a:rPr>
              <a:t>.GetGeneration</a:t>
            </a:r>
            <a:r>
              <a:rPr lang="en-IN" sz="1100" dirty="0">
                <a:solidFill>
                  <a:srgbClr val="000000"/>
                </a:solidFill>
                <a:highlight>
                  <a:srgbClr val="FFFFFF"/>
                </a:highlight>
                <a:latin typeface="Consolas" panose="020B0609020204030204" pitchFamily="49" charset="0"/>
              </a:rPr>
              <a:t>(</a:t>
            </a:r>
            <a:r>
              <a:rPr lang="en-IN" sz="1100" dirty="0" err="1">
                <a:solidFill>
                  <a:srgbClr val="000000"/>
                </a:solidFill>
                <a:highlight>
                  <a:srgbClr val="FFFFFF"/>
                </a:highlight>
                <a:latin typeface="Consolas" panose="020B0609020204030204" pitchFamily="49" charset="0"/>
              </a:rPr>
              <a:t>myCar</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myCar</a:t>
            </a:r>
            <a:r>
              <a:rPr lang="en-IN" sz="1100" dirty="0">
                <a:solidFill>
                  <a:srgbClr val="000000"/>
                </a:solidFill>
                <a:highlight>
                  <a:srgbClr val="FFFFFF"/>
                </a:highlight>
                <a:latin typeface="Consolas" panose="020B0609020204030204" pitchFamily="49" charset="0"/>
              </a:rPr>
              <a:t> = </a:t>
            </a:r>
            <a:r>
              <a:rPr lang="en-IN" sz="1100" dirty="0">
                <a:solidFill>
                  <a:srgbClr val="0000FF"/>
                </a:solidFill>
                <a:highlight>
                  <a:srgbClr val="FFFFFF"/>
                </a:highlight>
                <a:latin typeface="Consolas" panose="020B0609020204030204" pitchFamily="49" charset="0"/>
              </a:rPr>
              <a:t>null</a:t>
            </a:r>
            <a:r>
              <a:rPr lang="en-IN" sz="11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endParaRPr lang="en-IN" sz="11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100" dirty="0">
                <a:solidFill>
                  <a:srgbClr val="000000"/>
                </a:solidFill>
                <a:highlight>
                  <a:srgbClr val="FFFFFF"/>
                </a:highlight>
                <a:latin typeface="Consolas" panose="020B0609020204030204" pitchFamily="49" charset="0"/>
              </a:rPr>
              <a:t>    }</a:t>
            </a:r>
            <a:endParaRPr lang="en-IN" sz="1100" dirty="0"/>
          </a:p>
        </p:txBody>
      </p:sp>
      <p:sp>
        <p:nvSpPr>
          <p:cNvPr id="5" name="TextBox 4">
            <a:extLst>
              <a:ext uri="{FF2B5EF4-FFF2-40B4-BE49-F238E27FC236}">
                <a16:creationId xmlns:a16="http://schemas.microsoft.com/office/drawing/2014/main" id="{108CEB0A-9F26-42A4-8CE6-57EFCE95AFA2}"/>
              </a:ext>
            </a:extLst>
          </p:cNvPr>
          <p:cNvSpPr txBox="1"/>
          <p:nvPr/>
        </p:nvSpPr>
        <p:spPr>
          <a:xfrm>
            <a:off x="5476461" y="0"/>
            <a:ext cx="6599581" cy="4893647"/>
          </a:xfrm>
          <a:prstGeom prst="rect">
            <a:avLst/>
          </a:prstGeom>
          <a:noFill/>
        </p:spPr>
        <p:txBody>
          <a:bodyPr wrap="square" rtlCol="0">
            <a:spAutoFit/>
          </a:bodyPr>
          <a:lstStyle/>
          <a:p>
            <a:pPr marL="0" indent="0">
              <a:lnSpc>
                <a:spcPct val="100000"/>
              </a:lnSpc>
              <a:spcBef>
                <a:spcPts val="0"/>
              </a:spcBef>
              <a:buNone/>
            </a:pPr>
            <a:r>
              <a:rPr lang="en-US" sz="1050" dirty="0">
                <a:solidFill>
                  <a:srgbClr val="008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Print out generation of </a:t>
            </a:r>
            <a:r>
              <a:rPr lang="en-US" sz="1200" dirty="0" err="1">
                <a:solidFill>
                  <a:srgbClr val="008000"/>
                </a:solidFill>
                <a:highlight>
                  <a:srgbClr val="FFFFFF"/>
                </a:highlight>
                <a:latin typeface="Consolas" panose="020B0609020204030204" pitchFamily="49" charset="0"/>
              </a:rPr>
              <a:t>refToMyCar</a:t>
            </a:r>
            <a:r>
              <a:rPr lang="en-US" sz="1200" dirty="0">
                <a:solidFill>
                  <a:srgbClr val="00800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"Generation of </a:t>
            </a:r>
            <a:r>
              <a:rPr lang="en-US" sz="1200" dirty="0" err="1">
                <a:solidFill>
                  <a:srgbClr val="A31515"/>
                </a:solidFill>
                <a:highlight>
                  <a:srgbClr val="FFFFFF"/>
                </a:highlight>
                <a:latin typeface="Consolas" panose="020B0609020204030204" pitchFamily="49" charset="0"/>
              </a:rPr>
              <a:t>refToMyCar</a:t>
            </a:r>
            <a:r>
              <a:rPr lang="en-US" sz="1200" dirty="0">
                <a:solidFill>
                  <a:srgbClr val="A31515"/>
                </a:solidFill>
                <a:highlight>
                  <a:srgbClr val="FFFFFF"/>
                </a:highlight>
                <a:latin typeface="Consolas" panose="020B0609020204030204" pitchFamily="49" charset="0"/>
              </a:rPr>
              <a:t> is: {0}"</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GC</a:t>
            </a:r>
            <a:r>
              <a:rPr lang="en-IN" sz="1200" dirty="0" err="1">
                <a:solidFill>
                  <a:srgbClr val="000000"/>
                </a:solidFill>
                <a:highlight>
                  <a:srgbClr val="FFFFFF"/>
                </a:highlight>
                <a:latin typeface="Consolas" panose="020B0609020204030204" pitchFamily="49" charset="0"/>
              </a:rPr>
              <a:t>.GetGeneration</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refToMyCar</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See if </a:t>
            </a:r>
            <a:r>
              <a:rPr lang="en-US" sz="1200" dirty="0" err="1">
                <a:solidFill>
                  <a:srgbClr val="008000"/>
                </a:solidFill>
                <a:highlight>
                  <a:srgbClr val="FFFFFF"/>
                </a:highlight>
                <a:latin typeface="Consolas" panose="020B0609020204030204" pitchFamily="49" charset="0"/>
              </a:rPr>
              <a:t>tonsOfObjects</a:t>
            </a:r>
            <a:r>
              <a:rPr lang="en-US" sz="1200" dirty="0">
                <a:solidFill>
                  <a:srgbClr val="008000"/>
                </a:solidFill>
                <a:highlight>
                  <a:srgbClr val="FFFFFF"/>
                </a:highlight>
                <a:latin typeface="Consolas" panose="020B0609020204030204" pitchFamily="49" charset="0"/>
              </a:rPr>
              <a:t>[9000] is still alive.</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if</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tonsOfObjects</a:t>
            </a:r>
            <a:r>
              <a:rPr lang="en-IN" sz="1200" dirty="0">
                <a:solidFill>
                  <a:srgbClr val="000000"/>
                </a:solidFill>
                <a:highlight>
                  <a:srgbClr val="FFFFFF"/>
                </a:highlight>
                <a:latin typeface="Consolas" panose="020B0609020204030204" pitchFamily="49" charset="0"/>
              </a:rPr>
              <a:t>[0] != </a:t>
            </a:r>
            <a:r>
              <a:rPr lang="en-IN" sz="1200" dirty="0">
                <a:solidFill>
                  <a:srgbClr val="0000FF"/>
                </a:solidFill>
                <a:highlight>
                  <a:srgbClr val="FFFFFF"/>
                </a:highlight>
                <a:latin typeface="Consolas" panose="020B0609020204030204" pitchFamily="49" charset="0"/>
              </a:rPr>
              <a:t>null</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"Generation of </a:t>
            </a:r>
            <a:r>
              <a:rPr lang="en-US" sz="1200" dirty="0" err="1">
                <a:solidFill>
                  <a:srgbClr val="A31515"/>
                </a:solidFill>
                <a:highlight>
                  <a:srgbClr val="FFFFFF"/>
                </a:highlight>
                <a:latin typeface="Consolas" panose="020B0609020204030204" pitchFamily="49" charset="0"/>
              </a:rPr>
              <a:t>tonsOfObjects</a:t>
            </a:r>
            <a:r>
              <a:rPr lang="en-US" sz="1200" dirty="0">
                <a:solidFill>
                  <a:srgbClr val="A31515"/>
                </a:solidFill>
                <a:highlight>
                  <a:srgbClr val="FFFFFF"/>
                </a:highlight>
                <a:latin typeface="Consolas" panose="020B0609020204030204" pitchFamily="49" charset="0"/>
              </a:rPr>
              <a:t>[0] is: {0}"</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GC</a:t>
            </a:r>
            <a:r>
              <a:rPr lang="en-IN" sz="1200" dirty="0" err="1">
                <a:solidFill>
                  <a:srgbClr val="000000"/>
                </a:solidFill>
                <a:highlight>
                  <a:srgbClr val="FFFFFF"/>
                </a:highlight>
                <a:latin typeface="Consolas" panose="020B0609020204030204" pitchFamily="49" charset="0"/>
              </a:rPr>
              <a:t>.GetGeneration</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tonsOfObjects</a:t>
            </a:r>
            <a:r>
              <a:rPr lang="en-IN" sz="1200" dirty="0">
                <a:solidFill>
                  <a:srgbClr val="000000"/>
                </a:solidFill>
                <a:highlight>
                  <a:srgbClr val="FFFFFF"/>
                </a:highlight>
                <a:latin typeface="Consolas" panose="020B0609020204030204" pitchFamily="49" charset="0"/>
              </a:rPr>
              <a:t>[0]));</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else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tonsOfObjects</a:t>
            </a:r>
            <a:r>
              <a:rPr lang="en-US" sz="1200" dirty="0">
                <a:solidFill>
                  <a:srgbClr val="A31515"/>
                </a:solidFill>
                <a:highlight>
                  <a:srgbClr val="FFFFFF"/>
                </a:highlight>
                <a:latin typeface="Consolas" panose="020B0609020204030204" pitchFamily="49" charset="0"/>
              </a:rPr>
              <a:t>[0] is no longer alive."</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Print out how many times a generation has been swept.</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nGen</a:t>
            </a:r>
            <a:r>
              <a:rPr lang="en-US" sz="1200" dirty="0">
                <a:solidFill>
                  <a:srgbClr val="A31515"/>
                </a:solidFill>
                <a:highlight>
                  <a:srgbClr val="FFFFFF"/>
                </a:highlight>
                <a:latin typeface="Consolas" panose="020B0609020204030204" pitchFamily="49" charset="0"/>
              </a:rPr>
              <a:t> 0 has been swept {0} times"</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GC</a:t>
            </a:r>
            <a:r>
              <a:rPr lang="en-IN" sz="1200" dirty="0" err="1">
                <a:solidFill>
                  <a:srgbClr val="000000"/>
                </a:solidFill>
                <a:highlight>
                  <a:srgbClr val="FFFFFF"/>
                </a:highlight>
                <a:latin typeface="Consolas" panose="020B0609020204030204" pitchFamily="49" charset="0"/>
              </a:rPr>
              <a:t>.CollectionCount</a:t>
            </a:r>
            <a:r>
              <a:rPr lang="en-IN" sz="1200" dirty="0">
                <a:solidFill>
                  <a:srgbClr val="000000"/>
                </a:solidFill>
                <a:highlight>
                  <a:srgbClr val="FFFFFF"/>
                </a:highlight>
                <a:latin typeface="Consolas" panose="020B0609020204030204" pitchFamily="49" charset="0"/>
              </a:rPr>
              <a:t>(0));</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"Gen 1 has been swept {0} times"</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GC</a:t>
            </a:r>
            <a:r>
              <a:rPr lang="en-IN" sz="1200" dirty="0" err="1">
                <a:solidFill>
                  <a:srgbClr val="000000"/>
                </a:solidFill>
                <a:highlight>
                  <a:srgbClr val="FFFFFF"/>
                </a:highlight>
                <a:latin typeface="Consolas" panose="020B0609020204030204" pitchFamily="49" charset="0"/>
              </a:rPr>
              <a:t>.CollectionCount</a:t>
            </a:r>
            <a:r>
              <a:rPr lang="en-IN" sz="1200" dirty="0">
                <a:solidFill>
                  <a:srgbClr val="000000"/>
                </a:solidFill>
                <a:highlight>
                  <a:srgbClr val="FFFFFF"/>
                </a:highlight>
                <a:latin typeface="Consolas" panose="020B0609020204030204" pitchFamily="49" charset="0"/>
              </a:rPr>
              <a:t>(1));</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"Gen 2 has been swept {0} times"</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GC</a:t>
            </a:r>
            <a:r>
              <a:rPr lang="en-IN" sz="1200" dirty="0" err="1">
                <a:solidFill>
                  <a:srgbClr val="000000"/>
                </a:solidFill>
                <a:highlight>
                  <a:srgbClr val="FFFFFF"/>
                </a:highlight>
                <a:latin typeface="Consolas" panose="020B0609020204030204" pitchFamily="49" charset="0"/>
              </a:rPr>
              <a:t>.CollectionCount</a:t>
            </a:r>
            <a:r>
              <a:rPr lang="en-IN" sz="1200" dirty="0">
                <a:solidFill>
                  <a:srgbClr val="000000"/>
                </a:solidFill>
                <a:highlight>
                  <a:srgbClr val="FFFFFF"/>
                </a:highlight>
                <a:latin typeface="Consolas" panose="020B0609020204030204" pitchFamily="49" charset="0"/>
              </a:rPr>
              <a:t>(2));</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.ReadLine</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endParaRPr lang="en-IN" sz="1200" dirty="0"/>
          </a:p>
        </p:txBody>
      </p:sp>
    </p:spTree>
    <p:extLst>
      <p:ext uri="{BB962C8B-B14F-4D97-AF65-F5344CB8AC3E}">
        <p14:creationId xmlns:p14="http://schemas.microsoft.com/office/powerpoint/2010/main" val="109552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6804F-B322-4C10-9A16-D145329267C3}"/>
              </a:ext>
            </a:extLst>
          </p:cNvPr>
          <p:cNvSpPr>
            <a:spLocks noGrp="1"/>
          </p:cNvSpPr>
          <p:nvPr>
            <p:ph type="title"/>
          </p:nvPr>
        </p:nvSpPr>
        <p:spPr>
          <a:xfrm>
            <a:off x="3548268" y="193814"/>
            <a:ext cx="8925340" cy="387626"/>
          </a:xfrm>
        </p:spPr>
        <p:txBody>
          <a:bodyPr>
            <a:normAutofit fontScale="90000"/>
          </a:bodyPr>
          <a:lstStyle/>
          <a:p>
            <a:r>
              <a:rPr lang="en-US"/>
              <a:t>Destructors</a:t>
            </a:r>
            <a:endParaRPr lang="en-US" dirty="0"/>
          </a:p>
        </p:txBody>
      </p:sp>
      <p:sp>
        <p:nvSpPr>
          <p:cNvPr id="3" name="Content Placeholder 2">
            <a:extLst>
              <a:ext uri="{FF2B5EF4-FFF2-40B4-BE49-F238E27FC236}">
                <a16:creationId xmlns:a16="http://schemas.microsoft.com/office/drawing/2014/main" id="{1CC7A0F0-C638-44C3-A29C-31DBB7860448}"/>
              </a:ext>
            </a:extLst>
          </p:cNvPr>
          <p:cNvSpPr>
            <a:spLocks noGrp="1"/>
          </p:cNvSpPr>
          <p:nvPr>
            <p:ph idx="1"/>
          </p:nvPr>
        </p:nvSpPr>
        <p:spPr>
          <a:xfrm>
            <a:off x="168964" y="193814"/>
            <a:ext cx="4422913" cy="6664186"/>
          </a:xfrm>
        </p:spPr>
        <p:txBody>
          <a:bodyPr>
            <a:noAutofit/>
          </a:bodyPr>
          <a:lstStyle/>
          <a:p>
            <a:pPr marL="0" indent="0">
              <a:lnSpc>
                <a:spcPct val="100000"/>
              </a:lnSpc>
              <a:spcBef>
                <a:spcPts val="0"/>
              </a:spcBef>
              <a:buNone/>
            </a:pPr>
            <a:r>
              <a:rPr lang="en-IN" sz="1000" dirty="0">
                <a:solidFill>
                  <a:srgbClr val="008000"/>
                </a:solidFill>
                <a:highlight>
                  <a:srgbClr val="FFFFFF"/>
                </a:highlight>
                <a:latin typeface="Consolas" panose="020B0609020204030204" pitchFamily="49" charset="0"/>
              </a:rPr>
              <a:t>// Demonstrate a destructor. </a:t>
            </a:r>
            <a:endParaRPr lang="en-IN" sz="10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00" dirty="0">
                <a:solidFill>
                  <a:srgbClr val="0000FF"/>
                </a:solidFill>
                <a:highlight>
                  <a:srgbClr val="FFFFFF"/>
                </a:highlight>
                <a:latin typeface="Consolas" panose="020B0609020204030204" pitchFamily="49" charset="0"/>
              </a:rPr>
              <a:t>using</a:t>
            </a:r>
            <a:r>
              <a:rPr lang="en-IN" sz="10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000" dirty="0">
                <a:solidFill>
                  <a:srgbClr val="0000FF"/>
                </a:solidFill>
                <a:highlight>
                  <a:srgbClr val="FFFFFF"/>
                </a:highlight>
                <a:latin typeface="Consolas" panose="020B0609020204030204" pitchFamily="49" charset="0"/>
              </a:rPr>
              <a:t>class</a:t>
            </a:r>
            <a:r>
              <a:rPr lang="en-IN" sz="1000" dirty="0">
                <a:solidFill>
                  <a:srgbClr val="000000"/>
                </a:solidFill>
                <a:highlight>
                  <a:srgbClr val="FFFFFF"/>
                </a:highlight>
                <a:latin typeface="Consolas" panose="020B0609020204030204" pitchFamily="49" charset="0"/>
              </a:rPr>
              <a:t> </a:t>
            </a:r>
            <a:r>
              <a:rPr lang="en-IN" sz="1000" dirty="0">
                <a:solidFill>
                  <a:srgbClr val="2B91AF"/>
                </a:solidFill>
                <a:highlight>
                  <a:srgbClr val="FFFFFF"/>
                </a:highlight>
                <a:latin typeface="Consolas" panose="020B0609020204030204" pitchFamily="49" charset="0"/>
              </a:rPr>
              <a:t>Destruct</a:t>
            </a:r>
            <a:endParaRPr lang="en-IN" sz="10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000" dirty="0">
                <a:solidFill>
                  <a:srgbClr val="000000"/>
                </a:solidFill>
                <a:highlight>
                  <a:srgbClr val="FFFFFF"/>
                </a:highlight>
                <a:latin typeface="Consolas" panose="020B0609020204030204" pitchFamily="49" charset="0"/>
              </a:rPr>
              <a:t>    </a:t>
            </a:r>
            <a:r>
              <a:rPr lang="en-IN" sz="1000" dirty="0">
                <a:solidFill>
                  <a:srgbClr val="0000FF"/>
                </a:solidFill>
                <a:highlight>
                  <a:srgbClr val="FFFFFF"/>
                </a:highlight>
                <a:latin typeface="Consolas" panose="020B0609020204030204" pitchFamily="49" charset="0"/>
              </a:rPr>
              <a:t>public</a:t>
            </a:r>
            <a:r>
              <a:rPr lang="en-IN" sz="1000" dirty="0">
                <a:solidFill>
                  <a:srgbClr val="000000"/>
                </a:solidFill>
                <a:highlight>
                  <a:srgbClr val="FFFFFF"/>
                </a:highlight>
                <a:latin typeface="Consolas" panose="020B0609020204030204" pitchFamily="49" charset="0"/>
              </a:rPr>
              <a:t> </a:t>
            </a:r>
            <a:r>
              <a:rPr lang="en-IN" sz="1000" dirty="0">
                <a:solidFill>
                  <a:srgbClr val="0000FF"/>
                </a:solidFill>
                <a:highlight>
                  <a:srgbClr val="FFFFFF"/>
                </a:highlight>
                <a:latin typeface="Consolas" panose="020B0609020204030204" pitchFamily="49" charset="0"/>
              </a:rPr>
              <a:t>int</a:t>
            </a:r>
            <a:r>
              <a:rPr lang="en-IN" sz="1000" dirty="0">
                <a:solidFill>
                  <a:srgbClr val="000000"/>
                </a:solidFill>
                <a:highlight>
                  <a:srgbClr val="FFFFFF"/>
                </a:highlight>
                <a:latin typeface="Consolas" panose="020B0609020204030204" pitchFamily="49" charset="0"/>
              </a:rPr>
              <a:t> x;</a:t>
            </a:r>
          </a:p>
          <a:p>
            <a:pPr marL="0" indent="0">
              <a:lnSpc>
                <a:spcPct val="100000"/>
              </a:lnSpc>
              <a:spcBef>
                <a:spcPts val="0"/>
              </a:spcBef>
              <a:buNone/>
            </a:pPr>
            <a:endParaRPr lang="en-IN" sz="10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00" dirty="0">
                <a:solidFill>
                  <a:srgbClr val="000000"/>
                </a:solidFill>
                <a:highlight>
                  <a:srgbClr val="FFFFFF"/>
                </a:highlight>
                <a:latin typeface="Consolas" panose="020B0609020204030204" pitchFamily="49" charset="0"/>
              </a:rPr>
              <a:t>    </a:t>
            </a:r>
            <a:r>
              <a:rPr lang="en-IN" sz="1000" dirty="0">
                <a:solidFill>
                  <a:srgbClr val="0000FF"/>
                </a:solidFill>
                <a:highlight>
                  <a:srgbClr val="FFFFFF"/>
                </a:highlight>
                <a:latin typeface="Consolas" panose="020B0609020204030204" pitchFamily="49" charset="0"/>
              </a:rPr>
              <a:t>public</a:t>
            </a:r>
            <a:r>
              <a:rPr lang="en-IN" sz="1000" dirty="0">
                <a:solidFill>
                  <a:srgbClr val="000000"/>
                </a:solidFill>
                <a:highlight>
                  <a:srgbClr val="FFFFFF"/>
                </a:highlight>
                <a:latin typeface="Consolas" panose="020B0609020204030204" pitchFamily="49" charset="0"/>
              </a:rPr>
              <a:t> Destruct(</a:t>
            </a:r>
            <a:r>
              <a:rPr lang="en-IN" sz="1000" dirty="0">
                <a:solidFill>
                  <a:srgbClr val="0000FF"/>
                </a:solidFill>
                <a:highlight>
                  <a:srgbClr val="FFFFFF"/>
                </a:highlight>
                <a:latin typeface="Consolas" panose="020B0609020204030204" pitchFamily="49" charset="0"/>
              </a:rPr>
              <a:t>int</a:t>
            </a:r>
            <a:r>
              <a:rPr lang="en-IN" sz="1000" dirty="0">
                <a:solidFill>
                  <a:srgbClr val="000000"/>
                </a:solidFill>
                <a:highlight>
                  <a:srgbClr val="FFFFFF"/>
                </a:highlight>
                <a:latin typeface="Consolas" panose="020B0609020204030204" pitchFamily="49" charset="0"/>
              </a:rPr>
              <a:t> </a:t>
            </a:r>
            <a:r>
              <a:rPr lang="en-IN" sz="1000" dirty="0" err="1">
                <a:solidFill>
                  <a:srgbClr val="000000"/>
                </a:solidFill>
                <a:highlight>
                  <a:srgbClr val="FFFFFF"/>
                </a:highlight>
                <a:latin typeface="Consolas" panose="020B0609020204030204" pitchFamily="49" charset="0"/>
              </a:rPr>
              <a:t>i</a:t>
            </a:r>
            <a:r>
              <a:rPr lang="en-IN" sz="10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0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000" dirty="0">
                <a:solidFill>
                  <a:srgbClr val="000000"/>
                </a:solidFill>
                <a:highlight>
                  <a:srgbClr val="FFFFFF"/>
                </a:highlight>
                <a:latin typeface="Consolas" panose="020B0609020204030204" pitchFamily="49" charset="0"/>
              </a:rPr>
              <a:t>        x = </a:t>
            </a:r>
            <a:r>
              <a:rPr lang="en-IN" sz="1000" dirty="0" err="1">
                <a:solidFill>
                  <a:srgbClr val="000000"/>
                </a:solidFill>
                <a:highlight>
                  <a:srgbClr val="FFFFFF"/>
                </a:highlight>
                <a:latin typeface="Consolas" panose="020B0609020204030204" pitchFamily="49" charset="0"/>
              </a:rPr>
              <a:t>i</a:t>
            </a:r>
            <a:r>
              <a:rPr lang="en-IN" sz="10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0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0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000" dirty="0">
                <a:solidFill>
                  <a:srgbClr val="000000"/>
                </a:solidFill>
                <a:highlight>
                  <a:srgbClr val="FFFFFF"/>
                </a:highlight>
                <a:latin typeface="Consolas" panose="020B0609020204030204" pitchFamily="49" charset="0"/>
              </a:rPr>
              <a:t>    </a:t>
            </a:r>
            <a:r>
              <a:rPr lang="en-US" sz="1000" dirty="0">
                <a:solidFill>
                  <a:srgbClr val="008000"/>
                </a:solidFill>
                <a:highlight>
                  <a:srgbClr val="FFFFFF"/>
                </a:highlight>
                <a:latin typeface="Consolas" panose="020B0609020204030204" pitchFamily="49" charset="0"/>
              </a:rPr>
              <a:t>// Called when object is recycled. </a:t>
            </a:r>
            <a:endParaRPr lang="en-US" sz="10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00" dirty="0">
                <a:solidFill>
                  <a:srgbClr val="000000"/>
                </a:solidFill>
                <a:highlight>
                  <a:srgbClr val="FFFFFF"/>
                </a:highlight>
                <a:latin typeface="Consolas" panose="020B0609020204030204" pitchFamily="49" charset="0"/>
              </a:rPr>
              <a:t>    ~Destruct()</a:t>
            </a:r>
          </a:p>
          <a:p>
            <a:pPr marL="0" indent="0">
              <a:lnSpc>
                <a:spcPct val="100000"/>
              </a:lnSpc>
              <a:spcBef>
                <a:spcPts val="0"/>
              </a:spcBef>
              <a:buNone/>
            </a:pPr>
            <a:r>
              <a:rPr lang="en-IN" sz="10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000" dirty="0">
                <a:solidFill>
                  <a:srgbClr val="000000"/>
                </a:solidFill>
                <a:highlight>
                  <a:srgbClr val="FFFFFF"/>
                </a:highlight>
                <a:latin typeface="Consolas" panose="020B0609020204030204" pitchFamily="49" charset="0"/>
              </a:rPr>
              <a:t>        </a:t>
            </a:r>
            <a:r>
              <a:rPr lang="en-IN" sz="1000" dirty="0" err="1">
                <a:solidFill>
                  <a:srgbClr val="2B91AF"/>
                </a:solidFill>
                <a:highlight>
                  <a:srgbClr val="FFFFFF"/>
                </a:highlight>
                <a:latin typeface="Consolas" panose="020B0609020204030204" pitchFamily="49" charset="0"/>
              </a:rPr>
              <a:t>Console</a:t>
            </a:r>
            <a:r>
              <a:rPr lang="en-IN" sz="1000" dirty="0" err="1">
                <a:solidFill>
                  <a:srgbClr val="000000"/>
                </a:solidFill>
                <a:highlight>
                  <a:srgbClr val="FFFFFF"/>
                </a:highlight>
                <a:latin typeface="Consolas" panose="020B0609020204030204" pitchFamily="49" charset="0"/>
              </a:rPr>
              <a:t>.WriteLine</a:t>
            </a:r>
            <a:r>
              <a:rPr lang="en-IN" sz="1000" dirty="0">
                <a:solidFill>
                  <a:srgbClr val="000000"/>
                </a:solidFill>
                <a:highlight>
                  <a:srgbClr val="FFFFFF"/>
                </a:highlight>
                <a:latin typeface="Consolas" panose="020B0609020204030204" pitchFamily="49" charset="0"/>
              </a:rPr>
              <a:t>(</a:t>
            </a:r>
            <a:r>
              <a:rPr lang="en-IN" sz="1000" dirty="0">
                <a:solidFill>
                  <a:srgbClr val="A31515"/>
                </a:solidFill>
                <a:highlight>
                  <a:srgbClr val="FFFFFF"/>
                </a:highlight>
                <a:latin typeface="Consolas" panose="020B0609020204030204" pitchFamily="49" charset="0"/>
              </a:rPr>
              <a:t>"Destructing "</a:t>
            </a:r>
            <a:r>
              <a:rPr lang="en-IN" sz="1000" dirty="0">
                <a:solidFill>
                  <a:srgbClr val="000000"/>
                </a:solidFill>
                <a:highlight>
                  <a:srgbClr val="FFFFFF"/>
                </a:highlight>
                <a:latin typeface="Consolas" panose="020B0609020204030204" pitchFamily="49" charset="0"/>
              </a:rPr>
              <a:t> + x);</a:t>
            </a:r>
          </a:p>
          <a:p>
            <a:pPr marL="0" indent="0">
              <a:lnSpc>
                <a:spcPct val="100000"/>
              </a:lnSpc>
              <a:spcBef>
                <a:spcPts val="0"/>
              </a:spcBef>
              <a:buNone/>
            </a:pPr>
            <a:r>
              <a:rPr lang="en-IN" sz="10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0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000" dirty="0">
                <a:solidFill>
                  <a:srgbClr val="000000"/>
                </a:solidFill>
                <a:highlight>
                  <a:srgbClr val="FFFFFF"/>
                </a:highlight>
                <a:latin typeface="Consolas" panose="020B0609020204030204" pitchFamily="49" charset="0"/>
              </a:rPr>
              <a:t>    </a:t>
            </a:r>
            <a:r>
              <a:rPr lang="en-US" sz="1000" dirty="0">
                <a:solidFill>
                  <a:srgbClr val="008000"/>
                </a:solidFill>
                <a:highlight>
                  <a:srgbClr val="FFFFFF"/>
                </a:highlight>
                <a:latin typeface="Consolas" panose="020B0609020204030204" pitchFamily="49" charset="0"/>
              </a:rPr>
              <a:t>// Generates an object that is immediately destroyed. </a:t>
            </a:r>
            <a:endParaRPr lang="en-US" sz="10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00" dirty="0">
                <a:solidFill>
                  <a:srgbClr val="000000"/>
                </a:solidFill>
                <a:highlight>
                  <a:srgbClr val="FFFFFF"/>
                </a:highlight>
                <a:latin typeface="Consolas" panose="020B0609020204030204" pitchFamily="49" charset="0"/>
              </a:rPr>
              <a:t>    </a:t>
            </a:r>
            <a:r>
              <a:rPr lang="en-IN" sz="1000" dirty="0">
                <a:solidFill>
                  <a:srgbClr val="0000FF"/>
                </a:solidFill>
                <a:highlight>
                  <a:srgbClr val="FFFFFF"/>
                </a:highlight>
                <a:latin typeface="Consolas" panose="020B0609020204030204" pitchFamily="49" charset="0"/>
              </a:rPr>
              <a:t>public</a:t>
            </a:r>
            <a:r>
              <a:rPr lang="en-IN" sz="1000" dirty="0">
                <a:solidFill>
                  <a:srgbClr val="000000"/>
                </a:solidFill>
                <a:highlight>
                  <a:srgbClr val="FFFFFF"/>
                </a:highlight>
                <a:latin typeface="Consolas" panose="020B0609020204030204" pitchFamily="49" charset="0"/>
              </a:rPr>
              <a:t> </a:t>
            </a:r>
            <a:r>
              <a:rPr lang="en-IN" sz="1000" dirty="0">
                <a:solidFill>
                  <a:srgbClr val="0000FF"/>
                </a:solidFill>
                <a:highlight>
                  <a:srgbClr val="FFFFFF"/>
                </a:highlight>
                <a:latin typeface="Consolas" panose="020B0609020204030204" pitchFamily="49" charset="0"/>
              </a:rPr>
              <a:t>void</a:t>
            </a:r>
            <a:r>
              <a:rPr lang="en-IN" sz="1000" dirty="0">
                <a:solidFill>
                  <a:srgbClr val="000000"/>
                </a:solidFill>
                <a:highlight>
                  <a:srgbClr val="FFFFFF"/>
                </a:highlight>
                <a:latin typeface="Consolas" panose="020B0609020204030204" pitchFamily="49" charset="0"/>
              </a:rPr>
              <a:t> Generator(</a:t>
            </a:r>
            <a:r>
              <a:rPr lang="en-IN" sz="1000" dirty="0">
                <a:solidFill>
                  <a:srgbClr val="0000FF"/>
                </a:solidFill>
                <a:highlight>
                  <a:srgbClr val="FFFFFF"/>
                </a:highlight>
                <a:latin typeface="Consolas" panose="020B0609020204030204" pitchFamily="49" charset="0"/>
              </a:rPr>
              <a:t>int</a:t>
            </a:r>
            <a:r>
              <a:rPr lang="en-IN" sz="1000" dirty="0">
                <a:solidFill>
                  <a:srgbClr val="000000"/>
                </a:solidFill>
                <a:highlight>
                  <a:srgbClr val="FFFFFF"/>
                </a:highlight>
                <a:latin typeface="Consolas" panose="020B0609020204030204" pitchFamily="49" charset="0"/>
              </a:rPr>
              <a:t> </a:t>
            </a:r>
            <a:r>
              <a:rPr lang="en-IN" sz="1000" dirty="0" err="1">
                <a:solidFill>
                  <a:srgbClr val="000000"/>
                </a:solidFill>
                <a:highlight>
                  <a:srgbClr val="FFFFFF"/>
                </a:highlight>
                <a:latin typeface="Consolas" panose="020B0609020204030204" pitchFamily="49" charset="0"/>
              </a:rPr>
              <a:t>i</a:t>
            </a:r>
            <a:r>
              <a:rPr lang="en-IN" sz="10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0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Destruct</a:t>
            </a:r>
            <a:r>
              <a:rPr lang="en-US" sz="1000" dirty="0">
                <a:solidFill>
                  <a:srgbClr val="000000"/>
                </a:solidFill>
                <a:highlight>
                  <a:srgbClr val="FFFFFF"/>
                </a:highlight>
                <a:latin typeface="Consolas" panose="020B0609020204030204" pitchFamily="49" charset="0"/>
              </a:rPr>
              <a:t> o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Destruct</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i</a:t>
            </a:r>
            <a:r>
              <a:rPr lang="en-US" sz="10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0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0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000" dirty="0">
                <a:solidFill>
                  <a:srgbClr val="0000FF"/>
                </a:solidFill>
                <a:highlight>
                  <a:srgbClr val="FFFFFF"/>
                </a:highlight>
                <a:latin typeface="Consolas" panose="020B0609020204030204" pitchFamily="49" charset="0"/>
              </a:rPr>
              <a:t>class</a:t>
            </a:r>
            <a:r>
              <a:rPr lang="en-IN" sz="1000" dirty="0">
                <a:solidFill>
                  <a:srgbClr val="000000"/>
                </a:solidFill>
                <a:highlight>
                  <a:srgbClr val="FFFFFF"/>
                </a:highlight>
                <a:latin typeface="Consolas" panose="020B0609020204030204" pitchFamily="49" charset="0"/>
              </a:rPr>
              <a:t> </a:t>
            </a:r>
            <a:r>
              <a:rPr lang="en-IN" sz="1000" dirty="0" err="1">
                <a:solidFill>
                  <a:srgbClr val="2B91AF"/>
                </a:solidFill>
                <a:highlight>
                  <a:srgbClr val="FFFFFF"/>
                </a:highlight>
                <a:latin typeface="Consolas" panose="020B0609020204030204" pitchFamily="49" charset="0"/>
              </a:rPr>
              <a:t>DestructDemo</a:t>
            </a:r>
            <a:endParaRPr lang="en-IN" sz="10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000" dirty="0">
                <a:solidFill>
                  <a:srgbClr val="000000"/>
                </a:solidFill>
                <a:highlight>
                  <a:srgbClr val="FFFFFF"/>
                </a:highlight>
                <a:latin typeface="Consolas" panose="020B0609020204030204" pitchFamily="49" charset="0"/>
              </a:rPr>
              <a:t>    </a:t>
            </a:r>
            <a:r>
              <a:rPr lang="en-IN" sz="1000" dirty="0">
                <a:solidFill>
                  <a:srgbClr val="0000FF"/>
                </a:solidFill>
                <a:highlight>
                  <a:srgbClr val="FFFFFF"/>
                </a:highlight>
                <a:latin typeface="Consolas" panose="020B0609020204030204" pitchFamily="49" charset="0"/>
              </a:rPr>
              <a:t>static</a:t>
            </a:r>
            <a:r>
              <a:rPr lang="en-IN" sz="1000" dirty="0">
                <a:solidFill>
                  <a:srgbClr val="000000"/>
                </a:solidFill>
                <a:highlight>
                  <a:srgbClr val="FFFFFF"/>
                </a:highlight>
                <a:latin typeface="Consolas" panose="020B0609020204030204" pitchFamily="49" charset="0"/>
              </a:rPr>
              <a:t> </a:t>
            </a:r>
            <a:r>
              <a:rPr lang="en-IN" sz="1000" dirty="0">
                <a:solidFill>
                  <a:srgbClr val="0000FF"/>
                </a:solidFill>
                <a:highlight>
                  <a:srgbClr val="FFFFFF"/>
                </a:highlight>
                <a:latin typeface="Consolas" panose="020B0609020204030204" pitchFamily="49" charset="0"/>
              </a:rPr>
              <a:t>void</a:t>
            </a:r>
            <a:r>
              <a:rPr lang="en-IN" sz="1000" dirty="0">
                <a:solidFill>
                  <a:srgbClr val="000000"/>
                </a:solidFill>
                <a:highlight>
                  <a:srgbClr val="FFFFFF"/>
                </a:highlight>
                <a:latin typeface="Consolas" panose="020B0609020204030204" pitchFamily="49" charset="0"/>
              </a:rPr>
              <a:t> Main()</a:t>
            </a:r>
          </a:p>
          <a:p>
            <a:pPr marL="0" indent="0">
              <a:lnSpc>
                <a:spcPct val="100000"/>
              </a:lnSpc>
              <a:spcBef>
                <a:spcPts val="0"/>
              </a:spcBef>
              <a:buNone/>
            </a:pPr>
            <a:r>
              <a:rPr lang="en-IN" sz="10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000" dirty="0">
                <a:solidFill>
                  <a:srgbClr val="000000"/>
                </a:solidFill>
                <a:highlight>
                  <a:srgbClr val="FFFFFF"/>
                </a:highlight>
                <a:latin typeface="Consolas" panose="020B0609020204030204" pitchFamily="49" charset="0"/>
              </a:rPr>
              <a:t>        </a:t>
            </a:r>
            <a:r>
              <a:rPr lang="en-IN" sz="1000" dirty="0">
                <a:solidFill>
                  <a:srgbClr val="0000FF"/>
                </a:solidFill>
                <a:highlight>
                  <a:srgbClr val="FFFFFF"/>
                </a:highlight>
                <a:latin typeface="Consolas" panose="020B0609020204030204" pitchFamily="49" charset="0"/>
              </a:rPr>
              <a:t>int</a:t>
            </a:r>
            <a:r>
              <a:rPr lang="en-IN" sz="1000" dirty="0">
                <a:solidFill>
                  <a:srgbClr val="000000"/>
                </a:solidFill>
                <a:highlight>
                  <a:srgbClr val="FFFFFF"/>
                </a:highlight>
                <a:latin typeface="Consolas" panose="020B0609020204030204" pitchFamily="49" charset="0"/>
              </a:rPr>
              <a:t> count;</a:t>
            </a:r>
          </a:p>
          <a:p>
            <a:pPr marL="0" indent="0">
              <a:lnSpc>
                <a:spcPct val="100000"/>
              </a:lnSpc>
              <a:spcBef>
                <a:spcPts val="0"/>
              </a:spcBef>
              <a:buNone/>
            </a:pPr>
            <a:endParaRPr lang="en-IN" sz="10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Destruct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ob</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Destruct</a:t>
            </a:r>
            <a:r>
              <a:rPr lang="en-US" sz="1000" dirty="0">
                <a:solidFill>
                  <a:srgbClr val="000000"/>
                </a:solidFill>
                <a:highlight>
                  <a:srgbClr val="FFFFFF"/>
                </a:highlight>
                <a:latin typeface="Consolas" panose="020B0609020204030204" pitchFamily="49" charset="0"/>
              </a:rPr>
              <a:t>(0);</a:t>
            </a:r>
          </a:p>
          <a:p>
            <a:pPr marL="0" indent="0">
              <a:lnSpc>
                <a:spcPct val="100000"/>
              </a:lnSpc>
              <a:spcBef>
                <a:spcPts val="0"/>
              </a:spcBef>
              <a:buNone/>
            </a:pPr>
            <a:r>
              <a:rPr lang="en-US" sz="1000" dirty="0">
                <a:solidFill>
                  <a:srgbClr val="008000"/>
                </a:solidFill>
                <a:highlight>
                  <a:srgbClr val="FFFFFF"/>
                </a:highlight>
                <a:latin typeface="Consolas" panose="020B0609020204030204" pitchFamily="49" charset="0"/>
              </a:rPr>
              <a:t>/* Now, generate a large number of objects.  At </a:t>
            </a:r>
            <a:endParaRPr lang="en-US" sz="10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000" dirty="0">
                <a:solidFill>
                  <a:srgbClr val="008000"/>
                </a:solidFill>
                <a:highlight>
                  <a:srgbClr val="FFFFFF"/>
                </a:highlight>
                <a:latin typeface="Consolas" panose="020B0609020204030204" pitchFamily="49" charset="0"/>
              </a:rPr>
              <a:t>           some point, garbage collection will occur.  </a:t>
            </a:r>
            <a:endParaRPr lang="en-US" sz="10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000" dirty="0">
                <a:solidFill>
                  <a:srgbClr val="008000"/>
                </a:solidFill>
                <a:highlight>
                  <a:srgbClr val="FFFFFF"/>
                </a:highlight>
                <a:latin typeface="Consolas" panose="020B0609020204030204" pitchFamily="49" charset="0"/>
              </a:rPr>
              <a:t>           Note: you might need to increase the number </a:t>
            </a:r>
            <a:endParaRPr lang="en-US" sz="10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000" dirty="0">
                <a:solidFill>
                  <a:srgbClr val="008000"/>
                </a:solidFill>
                <a:highlight>
                  <a:srgbClr val="FFFFFF"/>
                </a:highlight>
                <a:latin typeface="Consolas" panose="020B0609020204030204" pitchFamily="49" charset="0"/>
              </a:rPr>
              <a:t>           of objects generated in order to force </a:t>
            </a:r>
            <a:endParaRPr lang="en-US" sz="10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00" dirty="0">
                <a:solidFill>
                  <a:srgbClr val="008000"/>
                </a:solidFill>
                <a:highlight>
                  <a:srgbClr val="FFFFFF"/>
                </a:highlight>
                <a:latin typeface="Consolas" panose="020B0609020204030204" pitchFamily="49" charset="0"/>
              </a:rPr>
              <a:t>           garbage collection. */</a:t>
            </a:r>
            <a:endParaRPr lang="en-IN" sz="1000" dirty="0">
              <a:solidFill>
                <a:srgbClr val="000000"/>
              </a:solidFill>
              <a:highlight>
                <a:srgbClr val="FFFFFF"/>
              </a:highlight>
              <a:latin typeface="Consolas" panose="020B0609020204030204" pitchFamily="49" charset="0"/>
            </a:endParaRPr>
          </a:p>
          <a:p>
            <a:pPr marL="0" indent="0">
              <a:lnSpc>
                <a:spcPct val="100000"/>
              </a:lnSpc>
              <a:spcBef>
                <a:spcPts val="0"/>
              </a:spcBef>
              <a:buNone/>
            </a:pPr>
            <a:endParaRPr lang="en-IN" sz="10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for</a:t>
            </a:r>
            <a:r>
              <a:rPr lang="en-US" sz="1000" dirty="0">
                <a:solidFill>
                  <a:srgbClr val="000000"/>
                </a:solidFill>
                <a:highlight>
                  <a:srgbClr val="FFFFFF"/>
                </a:highlight>
                <a:latin typeface="Consolas" panose="020B0609020204030204" pitchFamily="49" charset="0"/>
              </a:rPr>
              <a:t> (count = 1; count &lt; 100000; count++)</a:t>
            </a:r>
          </a:p>
          <a:p>
            <a:pPr marL="0" indent="0">
              <a:lnSpc>
                <a:spcPct val="100000"/>
              </a:lnSpc>
              <a:spcBef>
                <a:spcPts val="0"/>
              </a:spcBef>
              <a:buNone/>
            </a:pPr>
            <a:r>
              <a:rPr lang="en-IN" sz="1000" dirty="0">
                <a:solidFill>
                  <a:srgbClr val="000000"/>
                </a:solidFill>
                <a:highlight>
                  <a:srgbClr val="FFFFFF"/>
                </a:highlight>
                <a:latin typeface="Consolas" panose="020B0609020204030204" pitchFamily="49" charset="0"/>
              </a:rPr>
              <a:t>            </a:t>
            </a:r>
            <a:r>
              <a:rPr lang="en-IN" sz="1000" dirty="0" err="1">
                <a:solidFill>
                  <a:srgbClr val="000000"/>
                </a:solidFill>
                <a:highlight>
                  <a:srgbClr val="FFFFFF"/>
                </a:highlight>
                <a:latin typeface="Consolas" panose="020B0609020204030204" pitchFamily="49" charset="0"/>
              </a:rPr>
              <a:t>ob.Generator</a:t>
            </a:r>
            <a:r>
              <a:rPr lang="en-IN" sz="1000" dirty="0">
                <a:solidFill>
                  <a:srgbClr val="000000"/>
                </a:solidFill>
                <a:highlight>
                  <a:srgbClr val="FFFFFF"/>
                </a:highlight>
                <a:latin typeface="Consolas" panose="020B0609020204030204" pitchFamily="49" charset="0"/>
              </a:rPr>
              <a:t>(count);</a:t>
            </a:r>
          </a:p>
          <a:p>
            <a:pPr marL="0" indent="0">
              <a:lnSpc>
                <a:spcPct val="100000"/>
              </a:lnSpc>
              <a:spcBef>
                <a:spcPts val="0"/>
              </a:spcBef>
              <a:buNone/>
            </a:pPr>
            <a:endParaRPr lang="en-IN" sz="10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000" dirty="0">
                <a:solidFill>
                  <a:srgbClr val="000000"/>
                </a:solidFill>
                <a:highlight>
                  <a:srgbClr val="FFFFFF"/>
                </a:highlight>
                <a:latin typeface="Consolas" panose="020B0609020204030204" pitchFamily="49" charset="0"/>
              </a:rPr>
              <a:t>        </a:t>
            </a:r>
            <a:r>
              <a:rPr lang="en-IN" sz="1000" dirty="0" err="1">
                <a:solidFill>
                  <a:srgbClr val="2B91AF"/>
                </a:solidFill>
                <a:highlight>
                  <a:srgbClr val="FFFFFF"/>
                </a:highlight>
                <a:latin typeface="Consolas" panose="020B0609020204030204" pitchFamily="49" charset="0"/>
              </a:rPr>
              <a:t>Console</a:t>
            </a:r>
            <a:r>
              <a:rPr lang="en-IN" sz="1000" dirty="0" err="1">
                <a:solidFill>
                  <a:srgbClr val="000000"/>
                </a:solidFill>
                <a:highlight>
                  <a:srgbClr val="FFFFFF"/>
                </a:highlight>
                <a:latin typeface="Consolas" panose="020B0609020204030204" pitchFamily="49" charset="0"/>
              </a:rPr>
              <a:t>.WriteLine</a:t>
            </a:r>
            <a:r>
              <a:rPr lang="en-IN" sz="1000" dirty="0">
                <a:solidFill>
                  <a:srgbClr val="000000"/>
                </a:solidFill>
                <a:highlight>
                  <a:srgbClr val="FFFFFF"/>
                </a:highlight>
                <a:latin typeface="Consolas" panose="020B0609020204030204" pitchFamily="49" charset="0"/>
              </a:rPr>
              <a:t>(</a:t>
            </a:r>
            <a:r>
              <a:rPr lang="en-IN" sz="1000" dirty="0">
                <a:solidFill>
                  <a:srgbClr val="A31515"/>
                </a:solidFill>
                <a:highlight>
                  <a:srgbClr val="FFFFFF"/>
                </a:highlight>
                <a:latin typeface="Consolas" panose="020B0609020204030204" pitchFamily="49" charset="0"/>
              </a:rPr>
              <a:t>"Done"</a:t>
            </a:r>
            <a:r>
              <a:rPr lang="en-IN" sz="10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0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000" dirty="0">
                <a:solidFill>
                  <a:srgbClr val="000000"/>
                </a:solidFill>
                <a:highlight>
                  <a:srgbClr val="FFFFFF"/>
                </a:highlight>
                <a:latin typeface="Consolas" panose="020B0609020204030204" pitchFamily="49" charset="0"/>
              </a:rPr>
              <a:t>}</a:t>
            </a:r>
          </a:p>
          <a:p>
            <a:pPr marL="0" indent="0">
              <a:lnSpc>
                <a:spcPct val="100000"/>
              </a:lnSpc>
              <a:spcBef>
                <a:spcPts val="0"/>
              </a:spcBef>
              <a:buNone/>
            </a:pPr>
            <a:endParaRPr lang="en-IN" sz="1100" dirty="0"/>
          </a:p>
        </p:txBody>
      </p:sp>
      <p:sp>
        <p:nvSpPr>
          <p:cNvPr id="4" name="TextBox 3">
            <a:extLst>
              <a:ext uri="{FF2B5EF4-FFF2-40B4-BE49-F238E27FC236}">
                <a16:creationId xmlns:a16="http://schemas.microsoft.com/office/drawing/2014/main" id="{98DFEB89-D1AA-423F-AA3A-F52566A5A60E}"/>
              </a:ext>
            </a:extLst>
          </p:cNvPr>
          <p:cNvSpPr txBox="1"/>
          <p:nvPr/>
        </p:nvSpPr>
        <p:spPr>
          <a:xfrm>
            <a:off x="6331226" y="520512"/>
            <a:ext cx="5426765" cy="2308324"/>
          </a:xfrm>
          <a:prstGeom prst="rect">
            <a:avLst/>
          </a:prstGeom>
          <a:noFill/>
        </p:spPr>
        <p:txBody>
          <a:bodyPr wrap="square" rtlCol="0">
            <a:spAutoFit/>
          </a:bodyPr>
          <a:lstStyle/>
          <a:p>
            <a:r>
              <a:rPr lang="en-US" dirty="0"/>
              <a:t>Destructors</a:t>
            </a:r>
          </a:p>
          <a:p>
            <a:endParaRPr lang="en-US" dirty="0"/>
          </a:p>
          <a:p>
            <a:r>
              <a:rPr lang="en-US" dirty="0"/>
              <a:t>It is possible to define a method that will be called just prior to an object’s final destruction by the garbage collector</a:t>
            </a:r>
          </a:p>
          <a:p>
            <a:endParaRPr lang="en-US" dirty="0"/>
          </a:p>
          <a:p>
            <a:r>
              <a:rPr lang="en-US" b="0" i="0" dirty="0">
                <a:solidFill>
                  <a:srgbClr val="242729"/>
                </a:solidFill>
                <a:effectLst/>
                <a:latin typeface="Arial" panose="020B0604020202020204" pitchFamily="34" charset="0"/>
              </a:rPr>
              <a:t>Destructor implicitly calls the Finalize method, they are technically the same.</a:t>
            </a:r>
            <a:endParaRPr lang="en-IN" dirty="0"/>
          </a:p>
        </p:txBody>
      </p:sp>
      <p:sp>
        <p:nvSpPr>
          <p:cNvPr id="5" name="TextBox 4">
            <a:extLst>
              <a:ext uri="{FF2B5EF4-FFF2-40B4-BE49-F238E27FC236}">
                <a16:creationId xmlns:a16="http://schemas.microsoft.com/office/drawing/2014/main" id="{9C01B50A-9594-4070-8487-34C675B16FA4}"/>
              </a:ext>
            </a:extLst>
          </p:cNvPr>
          <p:cNvSpPr txBox="1"/>
          <p:nvPr/>
        </p:nvSpPr>
        <p:spPr>
          <a:xfrm>
            <a:off x="6331226" y="2842557"/>
            <a:ext cx="5307496" cy="1754326"/>
          </a:xfrm>
          <a:prstGeom prst="rect">
            <a:avLst/>
          </a:prstGeom>
          <a:noFill/>
        </p:spPr>
        <p:txBody>
          <a:bodyPr wrap="square" rtlCol="0">
            <a:spAutoFit/>
          </a:bodyPr>
          <a:lstStyle/>
          <a:p>
            <a:r>
              <a:rPr lang="en-US" dirty="0"/>
              <a:t>Here, destructor-name is </a:t>
            </a:r>
            <a:r>
              <a:rPr lang="en-US"/>
              <a:t>the same name as </a:t>
            </a:r>
            <a:r>
              <a:rPr lang="en-US" dirty="0"/>
              <a:t>the class. Thus, a destructor is declared like a constructor</a:t>
            </a:r>
          </a:p>
          <a:p>
            <a:r>
              <a:rPr lang="en-US" dirty="0"/>
              <a:t>except that it is preceded with a ~ (tilde). </a:t>
            </a:r>
          </a:p>
          <a:p>
            <a:r>
              <a:rPr lang="en-US" b="1" dirty="0"/>
              <a:t>Notice</a:t>
            </a:r>
            <a:r>
              <a:rPr lang="en-US" dirty="0"/>
              <a:t> it has no return type and takes no</a:t>
            </a:r>
          </a:p>
          <a:p>
            <a:r>
              <a:rPr lang="en-US" dirty="0"/>
              <a:t>arguments.</a:t>
            </a:r>
          </a:p>
          <a:p>
            <a:endParaRPr lang="en-IN" dirty="0"/>
          </a:p>
        </p:txBody>
      </p:sp>
      <p:sp>
        <p:nvSpPr>
          <p:cNvPr id="6" name="TextBox 5">
            <a:extLst>
              <a:ext uri="{FF2B5EF4-FFF2-40B4-BE49-F238E27FC236}">
                <a16:creationId xmlns:a16="http://schemas.microsoft.com/office/drawing/2014/main" id="{BC7BAAFE-1EF3-486A-A932-A5A73201ED92}"/>
              </a:ext>
            </a:extLst>
          </p:cNvPr>
          <p:cNvSpPr txBox="1"/>
          <p:nvPr/>
        </p:nvSpPr>
        <p:spPr>
          <a:xfrm>
            <a:off x="6609522" y="4596883"/>
            <a:ext cx="5307496" cy="2067303"/>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817362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B2F46-5648-4D63-9731-F0A2D8323108}"/>
              </a:ext>
            </a:extLst>
          </p:cNvPr>
          <p:cNvSpPr>
            <a:spLocks noGrp="1"/>
          </p:cNvSpPr>
          <p:nvPr>
            <p:ph type="title"/>
          </p:nvPr>
        </p:nvSpPr>
        <p:spPr>
          <a:xfrm>
            <a:off x="1063487" y="-171588"/>
            <a:ext cx="10313504" cy="852625"/>
          </a:xfrm>
        </p:spPr>
        <p:txBody>
          <a:bodyPr/>
          <a:lstStyle/>
          <a:p>
            <a:endParaRPr lang="en-IN"/>
          </a:p>
        </p:txBody>
      </p:sp>
      <p:sp>
        <p:nvSpPr>
          <p:cNvPr id="3" name="Content Placeholder 2">
            <a:extLst>
              <a:ext uri="{FF2B5EF4-FFF2-40B4-BE49-F238E27FC236}">
                <a16:creationId xmlns:a16="http://schemas.microsoft.com/office/drawing/2014/main" id="{241B81C5-4499-4841-8580-88141A31D3C9}"/>
              </a:ext>
            </a:extLst>
          </p:cNvPr>
          <p:cNvSpPr>
            <a:spLocks noGrp="1"/>
          </p:cNvSpPr>
          <p:nvPr>
            <p:ph idx="1"/>
          </p:nvPr>
        </p:nvSpPr>
        <p:spPr>
          <a:xfrm>
            <a:off x="109329" y="681037"/>
            <a:ext cx="4701209" cy="5495926"/>
          </a:xfrm>
        </p:spPr>
        <p:txBody>
          <a:bodyPr/>
          <a:lstStyle/>
          <a:p>
            <a:pPr marL="0" indent="0">
              <a:buNone/>
            </a:pPr>
            <a:r>
              <a:rPr lang="en-IN" sz="1800" dirty="0">
                <a:solidFill>
                  <a:srgbClr val="0000FF"/>
                </a:solidFill>
                <a:highlight>
                  <a:srgbClr val="FFFFFF"/>
                </a:highlight>
                <a:latin typeface="Consolas" panose="020B0609020204030204" pitchFamily="49" charset="0"/>
              </a:rPr>
              <a:t>protected</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override</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void</a:t>
            </a:r>
            <a:r>
              <a:rPr lang="en-IN" sz="1800" dirty="0">
                <a:solidFill>
                  <a:srgbClr val="000000"/>
                </a:solidFill>
                <a:highlight>
                  <a:srgbClr val="FFFFFF"/>
                </a:highlight>
                <a:latin typeface="Consolas" panose="020B0609020204030204" pitchFamily="49" charset="0"/>
              </a:rPr>
              <a:t> Finalize()</a:t>
            </a:r>
          </a:p>
          <a:p>
            <a:pPr marL="0" indent="0">
              <a:buNone/>
            </a:pPr>
            <a:r>
              <a:rPr lang="en-IN" sz="1800" dirty="0">
                <a:solidFill>
                  <a:srgbClr val="000000"/>
                </a:solidFill>
                <a:highlight>
                  <a:srgbClr val="FFFFFF"/>
                </a:highlight>
                <a:latin typeface="Consolas" panose="020B0609020204030204" pitchFamily="49" charset="0"/>
              </a:rPr>
              <a:t>    {         </a:t>
            </a: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try</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8000"/>
                </a:solidFill>
                <a:highlight>
                  <a:srgbClr val="FFFFFF"/>
                </a:highlight>
                <a:latin typeface="Consolas" panose="020B0609020204030204" pitchFamily="49" charset="0"/>
              </a:rPr>
              <a:t>// </a:t>
            </a:r>
            <a:r>
              <a:rPr lang="en-IN" sz="1800" dirty="0" err="1">
                <a:solidFill>
                  <a:srgbClr val="008000"/>
                </a:solidFill>
                <a:highlight>
                  <a:srgbClr val="FFFFFF"/>
                </a:highlight>
                <a:latin typeface="Consolas" panose="020B0609020204030204" pitchFamily="49" charset="0"/>
              </a:rPr>
              <a:t>Cleanup</a:t>
            </a:r>
            <a:r>
              <a:rPr lang="en-IN" sz="1800" dirty="0">
                <a:solidFill>
                  <a:srgbClr val="008000"/>
                </a:solidFill>
                <a:highlight>
                  <a:srgbClr val="FFFFFF"/>
                </a:highlight>
                <a:latin typeface="Consolas" panose="020B0609020204030204" pitchFamily="49" charset="0"/>
              </a:rPr>
              <a:t> statements...</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finally</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FF"/>
                </a:solidFill>
                <a:highlight>
                  <a:srgbClr val="FFFFFF"/>
                </a:highlight>
                <a:latin typeface="Consolas" panose="020B0609020204030204" pitchFamily="49" charset="0"/>
              </a:rPr>
              <a:t>base</a:t>
            </a:r>
            <a:r>
              <a:rPr lang="en-IN" sz="1800" dirty="0" err="1">
                <a:solidFill>
                  <a:srgbClr val="000000"/>
                </a:solidFill>
                <a:highlight>
                  <a:srgbClr val="FFFFFF"/>
                </a:highlight>
                <a:latin typeface="Consolas" panose="020B0609020204030204" pitchFamily="49" charset="0"/>
              </a:rPr>
              <a:t>.Finalize</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    }</a:t>
            </a:r>
            <a:endParaRPr lang="en-IN" dirty="0"/>
          </a:p>
        </p:txBody>
      </p:sp>
      <p:sp>
        <p:nvSpPr>
          <p:cNvPr id="4" name="TextBox 3">
            <a:extLst>
              <a:ext uri="{FF2B5EF4-FFF2-40B4-BE49-F238E27FC236}">
                <a16:creationId xmlns:a16="http://schemas.microsoft.com/office/drawing/2014/main" id="{83A52C8E-43E8-4277-81FC-976C5A54643E}"/>
              </a:ext>
            </a:extLst>
          </p:cNvPr>
          <p:cNvSpPr txBox="1"/>
          <p:nvPr/>
        </p:nvSpPr>
        <p:spPr>
          <a:xfrm>
            <a:off x="4810539" y="1053548"/>
            <a:ext cx="7381461" cy="1754326"/>
          </a:xfrm>
          <a:prstGeom prst="rect">
            <a:avLst/>
          </a:prstGeom>
          <a:noFill/>
        </p:spPr>
        <p:txBody>
          <a:bodyPr wrap="square" rtlCol="0">
            <a:spAutoFit/>
          </a:bodyPr>
          <a:lstStyle/>
          <a:p>
            <a:r>
              <a:rPr lang="en-US" sz="1800" dirty="0">
                <a:solidFill>
                  <a:srgbClr val="1E1E1E"/>
                </a:solidFill>
                <a:highlight>
                  <a:srgbClr val="E6E7E8"/>
                </a:highlight>
                <a:latin typeface="Consolas" panose="020B0609020204030204" pitchFamily="49" charset="0"/>
              </a:rPr>
              <a:t> Introducing a 'Finalize' method can interfere with destructor invocation. Did you intend to declare a destructor?</a:t>
            </a:r>
          </a:p>
          <a:p>
            <a:r>
              <a:rPr lang="en-IN" sz="1800" dirty="0">
                <a:solidFill>
                  <a:srgbClr val="1E1E1E"/>
                </a:solidFill>
                <a:highlight>
                  <a:srgbClr val="E6E7E8"/>
                </a:highlight>
                <a:latin typeface="Consolas" panose="020B0609020204030204" pitchFamily="49" charset="0"/>
              </a:rPr>
              <a:t>1&gt;D:\</a:t>
            </a:r>
            <a:r>
              <a:rPr lang="en-IN" sz="1800" dirty="0" err="1">
                <a:solidFill>
                  <a:srgbClr val="1E1E1E"/>
                </a:solidFill>
                <a:highlight>
                  <a:srgbClr val="E6E7E8"/>
                </a:highlight>
                <a:latin typeface="Consolas" panose="020B0609020204030204" pitchFamily="49" charset="0"/>
              </a:rPr>
              <a:t>dot_net</a:t>
            </a:r>
            <a:r>
              <a:rPr lang="en-IN" sz="1800" dirty="0">
                <a:solidFill>
                  <a:srgbClr val="1E1E1E"/>
                </a:solidFill>
                <a:highlight>
                  <a:srgbClr val="E6E7E8"/>
                </a:highlight>
                <a:latin typeface="Consolas" panose="020B0609020204030204" pitchFamily="49" charset="0"/>
              </a:rPr>
              <a:t>\</a:t>
            </a:r>
            <a:r>
              <a:rPr lang="en-IN" sz="1800" dirty="0" err="1">
                <a:solidFill>
                  <a:srgbClr val="1E1E1E"/>
                </a:solidFill>
                <a:highlight>
                  <a:srgbClr val="E6E7E8"/>
                </a:highlight>
                <a:latin typeface="Consolas" panose="020B0609020204030204" pitchFamily="49" charset="0"/>
              </a:rPr>
              <a:t>Day_wise</a:t>
            </a:r>
            <a:r>
              <a:rPr lang="en-IN" sz="1800" dirty="0">
                <a:solidFill>
                  <a:srgbClr val="1E1E1E"/>
                </a:solidFill>
                <a:highlight>
                  <a:srgbClr val="E6E7E8"/>
                </a:highlight>
                <a:latin typeface="Consolas" panose="020B0609020204030204" pitchFamily="49" charset="0"/>
              </a:rPr>
              <a:t>\day1\14GC\</a:t>
            </a:r>
            <a:r>
              <a:rPr lang="en-IN" sz="1800" dirty="0" err="1">
                <a:solidFill>
                  <a:srgbClr val="1E1E1E"/>
                </a:solidFill>
                <a:highlight>
                  <a:srgbClr val="E6E7E8"/>
                </a:highlight>
                <a:latin typeface="Consolas" panose="020B0609020204030204" pitchFamily="49" charset="0"/>
              </a:rPr>
              <a:t>SimpleGC</a:t>
            </a:r>
            <a:r>
              <a:rPr lang="en-IN" sz="1800" dirty="0">
                <a:solidFill>
                  <a:srgbClr val="1E1E1E"/>
                </a:solidFill>
                <a:highlight>
                  <a:srgbClr val="E6E7E8"/>
                </a:highlight>
                <a:latin typeface="Consolas" panose="020B0609020204030204" pitchFamily="49" charset="0"/>
              </a:rPr>
              <a:t>\</a:t>
            </a:r>
            <a:r>
              <a:rPr lang="en-IN" sz="1800" dirty="0" err="1">
                <a:solidFill>
                  <a:srgbClr val="1E1E1E"/>
                </a:solidFill>
                <a:highlight>
                  <a:srgbClr val="E6E7E8"/>
                </a:highlight>
                <a:latin typeface="Consolas" panose="020B0609020204030204" pitchFamily="49" charset="0"/>
              </a:rPr>
              <a:t>Program.cs</a:t>
            </a:r>
            <a:r>
              <a:rPr lang="en-IN" sz="1800" dirty="0">
                <a:solidFill>
                  <a:srgbClr val="1E1E1E"/>
                </a:solidFill>
                <a:highlight>
                  <a:srgbClr val="E6E7E8"/>
                </a:highlight>
                <a:latin typeface="Consolas" panose="020B0609020204030204" pitchFamily="49" charset="0"/>
              </a:rPr>
              <a:t>(25,29,25,37): error CS0249: Do not override </a:t>
            </a:r>
            <a:r>
              <a:rPr lang="en-IN" sz="1800" dirty="0" err="1">
                <a:solidFill>
                  <a:srgbClr val="1E1E1E"/>
                </a:solidFill>
                <a:highlight>
                  <a:srgbClr val="E6E7E8"/>
                </a:highlight>
                <a:latin typeface="Consolas" panose="020B0609020204030204" pitchFamily="49" charset="0"/>
              </a:rPr>
              <a:t>object.Finalize</a:t>
            </a:r>
            <a:r>
              <a:rPr lang="en-IN" sz="1800" dirty="0">
                <a:solidFill>
                  <a:srgbClr val="1E1E1E"/>
                </a:solidFill>
                <a:highlight>
                  <a:srgbClr val="E6E7E8"/>
                </a:highlight>
                <a:latin typeface="Consolas" panose="020B0609020204030204" pitchFamily="49" charset="0"/>
              </a:rPr>
              <a:t>. Instead, provide a destructor.</a:t>
            </a:r>
            <a:endParaRPr lang="en-IN" dirty="0"/>
          </a:p>
        </p:txBody>
      </p:sp>
      <p:sp>
        <p:nvSpPr>
          <p:cNvPr id="5" name="TextBox 4">
            <a:extLst>
              <a:ext uri="{FF2B5EF4-FFF2-40B4-BE49-F238E27FC236}">
                <a16:creationId xmlns:a16="http://schemas.microsoft.com/office/drawing/2014/main" id="{9A60EF47-637D-4A8D-8C80-EC7E7166431F}"/>
              </a:ext>
            </a:extLst>
          </p:cNvPr>
          <p:cNvSpPr txBox="1"/>
          <p:nvPr/>
        </p:nvSpPr>
        <p:spPr>
          <a:xfrm>
            <a:off x="5426765" y="3200400"/>
            <a:ext cx="5844209" cy="2585323"/>
          </a:xfrm>
          <a:prstGeom prst="rect">
            <a:avLst/>
          </a:prstGeom>
          <a:noFill/>
        </p:spPr>
        <p:txBody>
          <a:bodyPr wrap="square" rtlCol="0">
            <a:spAutoFit/>
          </a:bodyPr>
          <a:lstStyle/>
          <a:p>
            <a:pPr marL="0" indent="0">
              <a:lnSpc>
                <a:spcPct val="100000"/>
              </a:lnSpc>
              <a:spcBef>
                <a:spcPts val="0"/>
              </a:spcBef>
              <a:buNone/>
            </a:pPr>
            <a:endParaRPr lang="en-IN" sz="1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Called when object is recycled. </a:t>
            </a:r>
            <a:endParaRPr lang="en-US" sz="18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800" dirty="0">
                <a:solidFill>
                  <a:srgbClr val="000000"/>
                </a:solidFill>
                <a:highlight>
                  <a:srgbClr val="FFFFFF"/>
                </a:highlight>
                <a:latin typeface="Consolas" panose="020B0609020204030204" pitchFamily="49" charset="0"/>
              </a:rPr>
              <a:t>    ~Destruct()</a:t>
            </a:r>
          </a:p>
          <a:p>
            <a:pPr marL="0" indent="0">
              <a:lnSpc>
                <a:spcPct val="100000"/>
              </a:lnSpc>
              <a:spcBef>
                <a:spcPts val="0"/>
              </a:spcBef>
              <a:buNone/>
            </a:pPr>
            <a:r>
              <a:rPr lang="en-IN" sz="18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Console</a:t>
            </a:r>
            <a:r>
              <a:rPr lang="en-IN" sz="1800" dirty="0" err="1">
                <a:solidFill>
                  <a:srgbClr val="000000"/>
                </a:solidFill>
                <a:highlight>
                  <a:srgbClr val="FFFFFF"/>
                </a:highlight>
                <a:latin typeface="Consolas" panose="020B0609020204030204" pitchFamily="49" charset="0"/>
              </a:rPr>
              <a:t>.WriteLine</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"Destructing "</a:t>
            </a:r>
            <a:r>
              <a:rPr lang="en-IN" sz="1800" dirty="0">
                <a:solidFill>
                  <a:srgbClr val="000000"/>
                </a:solidFill>
                <a:highlight>
                  <a:srgbClr val="FFFFFF"/>
                </a:highlight>
                <a:latin typeface="Consolas" panose="020B0609020204030204" pitchFamily="49" charset="0"/>
              </a:rPr>
              <a:t> + x);</a:t>
            </a:r>
          </a:p>
          <a:p>
            <a:pPr marL="0" indent="0">
              <a:lnSpc>
                <a:spcPct val="100000"/>
              </a:lnSpc>
              <a:spcBef>
                <a:spcPts val="0"/>
              </a:spcBef>
              <a:buNone/>
            </a:pPr>
            <a:r>
              <a:rPr lang="en-IN" sz="1800" dirty="0">
                <a:solidFill>
                  <a:srgbClr val="000000"/>
                </a:solidFill>
                <a:highlight>
                  <a:srgbClr val="FFFFFF"/>
                </a:highlight>
                <a:latin typeface="Consolas" panose="020B0609020204030204" pitchFamily="49" charset="0"/>
              </a:rPr>
              <a:t>    }</a:t>
            </a:r>
          </a:p>
          <a:p>
            <a:endParaRPr lang="en-IN" dirty="0"/>
          </a:p>
          <a:p>
            <a:r>
              <a:rPr lang="en-IN" dirty="0"/>
              <a:t>This code will be replace with Finalize method internally and you are not supposed to write explicitly</a:t>
            </a:r>
          </a:p>
        </p:txBody>
      </p:sp>
    </p:spTree>
    <p:extLst>
      <p:ext uri="{BB962C8B-B14F-4D97-AF65-F5344CB8AC3E}">
        <p14:creationId xmlns:p14="http://schemas.microsoft.com/office/powerpoint/2010/main" val="3418294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51D37E0-AE06-4E92-B5CC-28CDC6FE833A}"/>
              </a:ext>
            </a:extLst>
          </p:cNvPr>
          <p:cNvSpPr>
            <a:spLocks noGrp="1" noChangeArrowheads="1"/>
          </p:cNvSpPr>
          <p:nvPr>
            <p:ph idx="1"/>
          </p:nvPr>
        </p:nvSpPr>
        <p:spPr bwMode="auto">
          <a:xfrm>
            <a:off x="665921" y="561097"/>
            <a:ext cx="9660835" cy="53860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729"/>
                </a:solidFill>
                <a:effectLst/>
                <a:latin typeface="inherit"/>
                <a:cs typeface="Arial" panose="020B0604020202020204" pitchFamily="34" charset="0"/>
              </a:rPr>
              <a:t>In C# terms, a destructor and finalizer are basically interchangeable concepts, and should be used to release </a:t>
            </a:r>
            <a:r>
              <a:rPr kumimoji="0" lang="en-US" altLang="en-US" sz="2400" b="1" i="0" u="none" strike="noStrike" cap="none" normalizeH="0" baseline="0" dirty="0">
                <a:ln>
                  <a:noFill/>
                </a:ln>
                <a:solidFill>
                  <a:srgbClr val="242729"/>
                </a:solidFill>
                <a:effectLst/>
                <a:latin typeface="inherit"/>
                <a:cs typeface="Arial" panose="020B0604020202020204" pitchFamily="34" charset="0"/>
              </a:rPr>
              <a:t>unmanaged</a:t>
            </a:r>
            <a:r>
              <a:rPr kumimoji="0" lang="en-US" altLang="en-US" sz="2400" b="0" i="0" u="none" strike="noStrike" cap="none" normalizeH="0" baseline="0" dirty="0">
                <a:ln>
                  <a:noFill/>
                </a:ln>
                <a:solidFill>
                  <a:srgbClr val="242729"/>
                </a:solidFill>
                <a:effectLst/>
                <a:latin typeface="inherit"/>
                <a:cs typeface="Arial" panose="020B0604020202020204" pitchFamily="34" charset="0"/>
              </a:rPr>
              <a:t> resources when a type is collected, for example external handles.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242729"/>
              </a:solidFill>
              <a:latin typeface="inheri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729"/>
                </a:solidFill>
                <a:effectLst/>
                <a:latin typeface="inherit"/>
                <a:cs typeface="Arial" panose="020B0604020202020204" pitchFamily="34" charset="0"/>
              </a:rPr>
              <a:t> It is </a:t>
            </a:r>
            <a:r>
              <a:rPr kumimoji="0" lang="en-US" altLang="en-US" sz="2400" b="1" i="1" u="none" strike="noStrike" cap="none" normalizeH="0" baseline="0" dirty="0">
                <a:ln>
                  <a:noFill/>
                </a:ln>
                <a:solidFill>
                  <a:srgbClr val="242729"/>
                </a:solidFill>
                <a:effectLst/>
                <a:latin typeface="inherit"/>
                <a:cs typeface="Arial" panose="020B0604020202020204" pitchFamily="34" charset="0"/>
              </a:rPr>
              <a:t>very</a:t>
            </a:r>
            <a:r>
              <a:rPr kumimoji="0" lang="en-US" altLang="en-US" sz="2400" b="0" i="0" u="none" strike="noStrike" cap="none" normalizeH="0" baseline="0" dirty="0">
                <a:ln>
                  <a:noFill/>
                </a:ln>
                <a:solidFill>
                  <a:srgbClr val="242729"/>
                </a:solidFill>
                <a:effectLst/>
                <a:latin typeface="inherit"/>
                <a:cs typeface="Arial" panose="020B0604020202020204" pitchFamily="34" charset="0"/>
              </a:rPr>
              <a:t> rare that you need to write a finalizer.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242729"/>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729"/>
                </a:solidFill>
                <a:effectLst/>
                <a:latin typeface="inherit"/>
                <a:cs typeface="Arial" panose="020B0604020202020204" pitchFamily="34" charset="0"/>
              </a:rPr>
              <a:t>The problem with that is that GC is non-deterministic, so the </a:t>
            </a:r>
            <a:r>
              <a:rPr kumimoji="0" lang="en-US" altLang="en-US" sz="1600" b="0" i="0" u="none" strike="noStrike" cap="none" normalizeH="0" baseline="0" dirty="0">
                <a:ln>
                  <a:noFill/>
                </a:ln>
                <a:solidFill>
                  <a:srgbClr val="242729"/>
                </a:solidFill>
                <a:effectLst/>
                <a:latin typeface="Consolas" panose="020B0609020204030204" pitchFamily="49" charset="0"/>
                <a:cs typeface="Arial" panose="020B0604020202020204" pitchFamily="34" charset="0"/>
              </a:rPr>
              <a:t>Dispose()</a:t>
            </a:r>
            <a:r>
              <a:rPr kumimoji="0" lang="en-US" altLang="en-US" sz="2400" b="0" i="0" u="none" strike="noStrike" cap="none" normalizeH="0" baseline="0" dirty="0">
                <a:ln>
                  <a:noFill/>
                </a:ln>
                <a:solidFill>
                  <a:srgbClr val="242729"/>
                </a:solidFill>
                <a:effectLst/>
                <a:latin typeface="inherit"/>
                <a:cs typeface="Arial" panose="020B0604020202020204" pitchFamily="34" charset="0"/>
              </a:rPr>
              <a:t> method (via </a:t>
            </a:r>
            <a:r>
              <a:rPr kumimoji="0" lang="en-US" altLang="en-US" sz="1600" b="0" i="0" u="none" strike="noStrike" cap="none" normalizeH="0" baseline="0" dirty="0" err="1">
                <a:ln>
                  <a:noFill/>
                </a:ln>
                <a:solidFill>
                  <a:srgbClr val="242729"/>
                </a:solidFill>
                <a:effectLst/>
                <a:latin typeface="Consolas" panose="020B0609020204030204" pitchFamily="49" charset="0"/>
                <a:cs typeface="Arial" panose="020B0604020202020204" pitchFamily="34" charset="0"/>
              </a:rPr>
              <a:t>IDisposable</a:t>
            </a:r>
            <a:r>
              <a:rPr kumimoji="0" lang="en-US" altLang="en-US" sz="2400" b="0" i="0" u="none" strike="noStrike" cap="none" normalizeH="0" baseline="0" dirty="0">
                <a:ln>
                  <a:noFill/>
                </a:ln>
                <a:solidFill>
                  <a:srgbClr val="242729"/>
                </a:solidFill>
                <a:effectLst/>
                <a:latin typeface="inherit"/>
                <a:cs typeface="Arial" panose="020B0604020202020204" pitchFamily="34" charset="0"/>
              </a:rPr>
              <a:t>) makes it possible to support </a:t>
            </a:r>
            <a:r>
              <a:rPr kumimoji="0" lang="en-US" altLang="en-US" sz="2400" b="0" i="1" u="none" strike="noStrike" cap="none" normalizeH="0" baseline="0" dirty="0">
                <a:ln>
                  <a:noFill/>
                </a:ln>
                <a:solidFill>
                  <a:srgbClr val="242729"/>
                </a:solidFill>
                <a:effectLst/>
                <a:latin typeface="inherit"/>
                <a:cs typeface="Arial" panose="020B0604020202020204" pitchFamily="34" charset="0"/>
              </a:rPr>
              <a:t>deterministic</a:t>
            </a:r>
            <a:r>
              <a:rPr kumimoji="0" lang="en-US" altLang="en-US" sz="2400" b="0" i="0" u="none" strike="noStrike" cap="none" normalizeH="0" baseline="0" dirty="0">
                <a:ln>
                  <a:noFill/>
                </a:ln>
                <a:solidFill>
                  <a:srgbClr val="242729"/>
                </a:solidFill>
                <a:effectLst/>
                <a:latin typeface="inherit"/>
                <a:cs typeface="Arial" panose="020B0604020202020204" pitchFamily="34" charset="0"/>
              </a:rPr>
              <a:t> cleanup.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242729"/>
              </a:solidFill>
              <a:latin typeface="inheri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729"/>
                </a:solidFill>
                <a:effectLst/>
                <a:latin typeface="inherit"/>
                <a:cs typeface="Arial" panose="020B0604020202020204" pitchFamily="34" charset="0"/>
              </a:rPr>
              <a:t>This is unrelated to garbage collection, and allows the caller to release any resources </a:t>
            </a:r>
            <a:r>
              <a:rPr kumimoji="0" lang="en-US" altLang="en-US" sz="2400" b="0" i="1" u="none" strike="noStrike" cap="none" normalizeH="0" baseline="0" dirty="0">
                <a:ln>
                  <a:noFill/>
                </a:ln>
                <a:solidFill>
                  <a:srgbClr val="242729"/>
                </a:solidFill>
                <a:effectLst/>
                <a:latin typeface="inherit"/>
                <a:cs typeface="Arial" panose="020B0604020202020204" pitchFamily="34" charset="0"/>
              </a:rPr>
              <a:t>sooner</a:t>
            </a:r>
            <a:r>
              <a:rPr kumimoji="0" lang="en-US" altLang="en-US" sz="2400" b="0" i="0" u="none" strike="noStrike" cap="none" normalizeH="0" baseline="0" dirty="0">
                <a:ln>
                  <a:noFill/>
                </a:ln>
                <a:solidFill>
                  <a:srgbClr val="242729"/>
                </a:solidFill>
                <a:effectLst/>
                <a:latin typeface="inherit"/>
                <a:cs typeface="Arial" panose="020B0604020202020204" pitchFamily="34" charset="0"/>
              </a:rPr>
              <a:t>. It is also suitable for use with </a:t>
            </a:r>
            <a:r>
              <a:rPr kumimoji="0" lang="en-US" altLang="en-US" sz="2400" b="0" i="1" u="none" strike="noStrike" cap="none" normalizeH="0" baseline="0" dirty="0">
                <a:ln>
                  <a:noFill/>
                </a:ln>
                <a:solidFill>
                  <a:srgbClr val="242729"/>
                </a:solidFill>
                <a:effectLst/>
                <a:latin typeface="inherit"/>
                <a:cs typeface="Arial" panose="020B0604020202020204" pitchFamily="34" charset="0"/>
              </a:rPr>
              <a:t>managed</a:t>
            </a:r>
            <a:r>
              <a:rPr kumimoji="0" lang="en-US" altLang="en-US" sz="2400" b="0" i="0" u="none" strike="noStrike" cap="none" normalizeH="0" baseline="0" dirty="0">
                <a:ln>
                  <a:noFill/>
                </a:ln>
                <a:solidFill>
                  <a:srgbClr val="242729"/>
                </a:solidFill>
                <a:effectLst/>
                <a:latin typeface="inherit"/>
                <a:cs typeface="Arial" panose="020B0604020202020204" pitchFamily="34" charset="0"/>
              </a:rPr>
              <a:t> resources (in addition to unmanaged), for example if you have a type that </a:t>
            </a:r>
            <a:r>
              <a:rPr kumimoji="0" lang="en-US" altLang="en-US" sz="2400" b="0" i="1" u="none" strike="noStrike" cap="none" normalizeH="0" baseline="0" dirty="0">
                <a:ln>
                  <a:noFill/>
                </a:ln>
                <a:solidFill>
                  <a:srgbClr val="242729"/>
                </a:solidFill>
                <a:effectLst/>
                <a:latin typeface="inherit"/>
                <a:cs typeface="Arial" panose="020B0604020202020204" pitchFamily="34" charset="0"/>
              </a:rPr>
              <a:t>encapsulates</a:t>
            </a:r>
            <a:r>
              <a:rPr kumimoji="0" lang="en-US" altLang="en-US" sz="2400" b="0" i="0" u="none" strike="noStrike" cap="none" normalizeH="0" baseline="0" dirty="0">
                <a:ln>
                  <a:noFill/>
                </a:ln>
                <a:solidFill>
                  <a:srgbClr val="242729"/>
                </a:solidFill>
                <a:effectLst/>
                <a:latin typeface="inherit"/>
                <a:cs typeface="Arial" panose="020B0604020202020204" pitchFamily="34" charset="0"/>
              </a:rPr>
              <a:t> (say) a database connection, you might want disposing of the type to release the connection too.</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7264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9385A56-DEF5-491E-93F2-E59690FB55FC}"/>
              </a:ext>
            </a:extLst>
          </p:cNvPr>
          <p:cNvGraphicFramePr>
            <a:graphicFrameLocks noGrp="1"/>
          </p:cNvGraphicFramePr>
          <p:nvPr>
            <p:ph idx="1"/>
          </p:nvPr>
        </p:nvGraphicFramePr>
        <p:xfrm>
          <a:off x="977346" y="235365"/>
          <a:ext cx="11088757" cy="6075680"/>
        </p:xfrm>
        <a:graphic>
          <a:graphicData uri="http://schemas.openxmlformats.org/drawingml/2006/table">
            <a:tbl>
              <a:tblPr firstRow="1" bandRow="1">
                <a:tableStyleId>{5C22544A-7EE6-4342-B048-85BDC9FD1C3A}</a:tableStyleId>
              </a:tblPr>
              <a:tblGrid>
                <a:gridCol w="5132131">
                  <a:extLst>
                    <a:ext uri="{9D8B030D-6E8A-4147-A177-3AD203B41FA5}">
                      <a16:colId xmlns:a16="http://schemas.microsoft.com/office/drawing/2014/main" val="2206377664"/>
                    </a:ext>
                  </a:extLst>
                </a:gridCol>
                <a:gridCol w="5956626">
                  <a:extLst>
                    <a:ext uri="{9D8B030D-6E8A-4147-A177-3AD203B41FA5}">
                      <a16:colId xmlns:a16="http://schemas.microsoft.com/office/drawing/2014/main" val="1261449922"/>
                    </a:ext>
                  </a:extLst>
                </a:gridCol>
              </a:tblGrid>
              <a:tr h="370840">
                <a:tc>
                  <a:txBody>
                    <a:bodyPr/>
                    <a:lstStyle/>
                    <a:p>
                      <a:r>
                        <a:rPr lang="en-IN" sz="1800" dirty="0">
                          <a:solidFill>
                            <a:srgbClr val="1E1E1E"/>
                          </a:solidFill>
                          <a:highlight>
                            <a:srgbClr val="E6E7E8"/>
                          </a:highlight>
                          <a:latin typeface="Consolas" panose="020B0609020204030204" pitchFamily="49" charset="0"/>
                        </a:rPr>
                        <a:t>Destructor/Finalized</a:t>
                      </a:r>
                      <a:endParaRPr lang="en-IN" dirty="0"/>
                    </a:p>
                  </a:txBody>
                  <a:tcPr/>
                </a:tc>
                <a:tc>
                  <a:txBody>
                    <a:bodyPr/>
                    <a:lstStyle/>
                    <a:p>
                      <a:r>
                        <a:rPr lang="en-IN" sz="1800" dirty="0">
                          <a:solidFill>
                            <a:srgbClr val="000000"/>
                          </a:solidFill>
                          <a:highlight>
                            <a:srgbClr val="FFFFFF"/>
                          </a:highlight>
                          <a:latin typeface="Consolas" panose="020B0609020204030204" pitchFamily="49" charset="0"/>
                        </a:rPr>
                        <a:t>Dispose</a:t>
                      </a:r>
                      <a:endParaRPr lang="en-IN" dirty="0"/>
                    </a:p>
                  </a:txBody>
                  <a:tcPr/>
                </a:tc>
                <a:extLst>
                  <a:ext uri="{0D108BD9-81ED-4DB2-BD59-A6C34878D82A}">
                    <a16:rowId xmlns:a16="http://schemas.microsoft.com/office/drawing/2014/main" val="3994393601"/>
                  </a:ext>
                </a:extLst>
              </a:tr>
              <a:tr h="370840">
                <a:tc>
                  <a:txBody>
                    <a:bodyPr/>
                    <a:lstStyle/>
                    <a:p>
                      <a:r>
                        <a:rPr lang="en-IN" dirty="0"/>
                        <a:t>Its called automatically by GC</a:t>
                      </a:r>
                    </a:p>
                  </a:txBody>
                  <a:tcPr/>
                </a:tc>
                <a:tc>
                  <a:txBody>
                    <a:bodyPr/>
                    <a:lstStyle/>
                    <a:p>
                      <a:r>
                        <a:rPr lang="en-IN"/>
                        <a:t>You can call dispose method</a:t>
                      </a:r>
                      <a:endParaRPr lang="en-IN" dirty="0"/>
                    </a:p>
                  </a:txBody>
                  <a:tcPr/>
                </a:tc>
                <a:extLst>
                  <a:ext uri="{0D108BD9-81ED-4DB2-BD59-A6C34878D82A}">
                    <a16:rowId xmlns:a16="http://schemas.microsoft.com/office/drawing/2014/main" val="3588525332"/>
                  </a:ext>
                </a:extLst>
              </a:tr>
              <a:tr h="370840">
                <a:tc>
                  <a:txBody>
                    <a:bodyPr/>
                    <a:lstStyle/>
                    <a:p>
                      <a:r>
                        <a:rPr lang="en-IN" dirty="0"/>
                        <a:t>It is just called prior to GC</a:t>
                      </a:r>
                    </a:p>
                  </a:txBody>
                  <a:tcPr/>
                </a:tc>
                <a:tc>
                  <a:txBody>
                    <a:bodyPr/>
                    <a:lstStyle/>
                    <a:p>
                      <a:r>
                        <a:rPr lang="en-IN" dirty="0"/>
                        <a:t>Programmer has control and ensure that resources are released.</a:t>
                      </a:r>
                    </a:p>
                  </a:txBody>
                  <a:tcPr/>
                </a:tc>
                <a:extLst>
                  <a:ext uri="{0D108BD9-81ED-4DB2-BD59-A6C34878D82A}">
                    <a16:rowId xmlns:a16="http://schemas.microsoft.com/office/drawing/2014/main" val="25947397"/>
                  </a:ext>
                </a:extLst>
              </a:tr>
              <a:tr h="370840">
                <a:tc>
                  <a:txBody>
                    <a:bodyPr/>
                    <a:lstStyle/>
                    <a:p>
                      <a:r>
                        <a:rPr lang="en-IN" dirty="0"/>
                        <a:t>It has same name as class name and no parameter allowed</a:t>
                      </a:r>
                    </a:p>
                  </a:txBody>
                  <a:tcPr/>
                </a:tc>
                <a:tc>
                  <a:txBody>
                    <a:bodyPr/>
                    <a:lstStyle/>
                    <a:p>
                      <a:r>
                        <a:rPr lang="en-IN" dirty="0"/>
                        <a:t>It is declared in Interface</a:t>
                      </a:r>
                    </a:p>
                    <a:p>
                      <a:r>
                        <a:rPr lang="en-IN" sz="18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Summary:</a:t>
                      </a:r>
                      <a:endParaRPr lang="en-IN"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Defines a method to release allocated resources.</a:t>
                      </a:r>
                      <a:endParaRPr lang="en-US"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interface</a:t>
                      </a: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IDisposable</a:t>
                      </a:r>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Summary:</a:t>
                      </a:r>
                      <a:endParaRPr lang="en-IN"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Performs application-defined tasks associated with freeing, releasing, or</a:t>
                      </a:r>
                      <a:endParaRPr lang="en-US"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resetting unmanaged resources.</a:t>
                      </a:r>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Dispose();</a:t>
                      </a:r>
                    </a:p>
                    <a:p>
                      <a:r>
                        <a:rPr lang="en-IN" sz="1400" dirty="0">
                          <a:solidFill>
                            <a:srgbClr val="000000"/>
                          </a:solidFill>
                          <a:highlight>
                            <a:srgbClr val="FFFFFF"/>
                          </a:highlight>
                          <a:latin typeface="Consolas" panose="020B0609020204030204" pitchFamily="49" charset="0"/>
                        </a:rPr>
                        <a:t>    }</a:t>
                      </a:r>
                      <a:endParaRPr lang="en-IN" sz="1400" dirty="0"/>
                    </a:p>
                    <a:p>
                      <a:endParaRPr lang="en-IN" dirty="0"/>
                    </a:p>
                    <a:p>
                      <a:r>
                        <a:rPr lang="en-IN" dirty="0" err="1"/>
                        <a:t>Eg.</a:t>
                      </a:r>
                      <a:endParaRPr lang="en-IN" sz="1800" dirty="0">
                        <a:solidFill>
                          <a:srgbClr val="000000"/>
                        </a:solidFill>
                        <a:highlight>
                          <a:srgbClr val="FFFFFF"/>
                        </a:highlight>
                        <a:latin typeface="Consolas" panose="020B0609020204030204" pitchFamily="49" charset="0"/>
                      </a:endParaRPr>
                    </a:p>
                    <a:p>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public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abstract</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class</a:t>
                      </a: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DbConnection</a:t>
                      </a:r>
                      <a:r>
                        <a:rPr lang="en-IN" sz="1800" dirty="0">
                          <a:solidFill>
                            <a:srgbClr val="000000"/>
                          </a:solidFill>
                          <a:highlight>
                            <a:srgbClr val="FFFFFF"/>
                          </a:highlight>
                          <a:latin typeface="Consolas" panose="020B0609020204030204" pitchFamily="49" charset="0"/>
                        </a:rPr>
                        <a:t> : </a:t>
                      </a:r>
                      <a:r>
                        <a:rPr lang="en-IN" sz="1800" dirty="0">
                          <a:solidFill>
                            <a:srgbClr val="2B91AF"/>
                          </a:solidFill>
                          <a:highlight>
                            <a:srgbClr val="FFFFFF"/>
                          </a:highlight>
                          <a:latin typeface="Consolas" panose="020B0609020204030204" pitchFamily="49" charset="0"/>
                        </a:rPr>
                        <a:t>Component</a:t>
                      </a: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IDbConnection</a:t>
                      </a: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Idisposable</a:t>
                      </a:r>
                      <a:endParaRPr lang="en-IN" sz="1800" dirty="0">
                        <a:solidFill>
                          <a:srgbClr val="2B91AF"/>
                        </a:solidFill>
                        <a:highlight>
                          <a:srgbClr val="FFFFFF"/>
                        </a:highlight>
                        <a:latin typeface="Consolas" panose="020B0609020204030204" pitchFamily="49" charset="0"/>
                      </a:endParaRPr>
                    </a:p>
                    <a:p>
                      <a:endParaRPr lang="en-IN"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abstract</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class</a:t>
                      </a:r>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Stream</a:t>
                      </a:r>
                      <a:r>
                        <a:rPr lang="en-US" sz="1800" dirty="0">
                          <a:solidFill>
                            <a:srgbClr val="000000"/>
                          </a:solidFill>
                          <a:highlight>
                            <a:srgbClr val="FFFFFF"/>
                          </a:highlight>
                          <a:latin typeface="Consolas" panose="020B0609020204030204" pitchFamily="49" charset="0"/>
                        </a:rPr>
                        <a:t> : </a:t>
                      </a:r>
                      <a:r>
                        <a:rPr lang="en-US" sz="1800" dirty="0" err="1">
                          <a:solidFill>
                            <a:srgbClr val="2B91AF"/>
                          </a:solidFill>
                          <a:highlight>
                            <a:srgbClr val="FFFFFF"/>
                          </a:highlight>
                          <a:latin typeface="Consolas" panose="020B0609020204030204" pitchFamily="49" charset="0"/>
                        </a:rPr>
                        <a:t>MarshalByRefObject</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IDisposable</a:t>
                      </a:r>
                      <a:endParaRPr lang="en-IN" dirty="0"/>
                    </a:p>
                  </a:txBody>
                  <a:tcPr/>
                </a:tc>
                <a:extLst>
                  <a:ext uri="{0D108BD9-81ED-4DB2-BD59-A6C34878D82A}">
                    <a16:rowId xmlns:a16="http://schemas.microsoft.com/office/drawing/2014/main" val="2278546467"/>
                  </a:ext>
                </a:extLst>
              </a:tr>
            </a:tbl>
          </a:graphicData>
        </a:graphic>
      </p:graphicFrame>
    </p:spTree>
    <p:extLst>
      <p:ext uri="{BB962C8B-B14F-4D97-AF65-F5344CB8AC3E}">
        <p14:creationId xmlns:p14="http://schemas.microsoft.com/office/powerpoint/2010/main" val="2123321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4464" y="1158120"/>
            <a:ext cx="6943073" cy="707886"/>
          </a:xfrm>
          <a:prstGeom prst="rect">
            <a:avLst/>
          </a:prstGeom>
        </p:spPr>
        <p:txBody>
          <a:bodyPr wrap="square">
            <a:spAutoFit/>
          </a:bodyPr>
          <a:lstStyle/>
          <a:p>
            <a:r>
              <a:rPr lang="de-DE" sz="4000" kern="150" dirty="0">
                <a:latin typeface="Times New Roman" panose="02020603050405020304" pitchFamily="18" charset="0"/>
                <a:ea typeface="Utopia-Regular"/>
                <a:cs typeface="Times New Roman" panose="02020603050405020304" pitchFamily="18" charset="0"/>
              </a:rPr>
              <a:t>The Basics of Object Lifetime</a:t>
            </a:r>
            <a:endParaRPr lang="en-IN" sz="4000" kern="150" dirty="0">
              <a:latin typeface="Times New Roman" panose="02020603050405020304" pitchFamily="18" charset="0"/>
              <a:ea typeface="Utopia-Regular"/>
              <a:cs typeface="Times New Roman" panose="02020603050405020304" pitchFamily="18" charset="0"/>
            </a:endParaRPr>
          </a:p>
        </p:txBody>
      </p:sp>
      <p:sp>
        <p:nvSpPr>
          <p:cNvPr id="4" name="Rectangle 3"/>
          <p:cNvSpPr/>
          <p:nvPr/>
        </p:nvSpPr>
        <p:spPr>
          <a:xfrm>
            <a:off x="843368" y="2564193"/>
            <a:ext cx="11037107" cy="1477328"/>
          </a:xfrm>
          <a:prstGeom prst="rect">
            <a:avLst/>
          </a:prstGeom>
        </p:spPr>
        <p:txBody>
          <a:bodyPr wrap="square">
            <a:spAutoFit/>
          </a:bodyPr>
          <a:lstStyle/>
          <a:p>
            <a:r>
              <a:rPr lang="de-DE" sz="3000" kern="150" dirty="0">
                <a:latin typeface="Times New Roman" panose="02020603050405020304" pitchFamily="18" charset="0"/>
                <a:ea typeface="Utopia-Regular"/>
                <a:cs typeface="Times New Roman" panose="02020603050405020304" pitchFamily="18" charset="0"/>
              </a:rPr>
              <a:t>When you are building your C# applications, you are correct to assume that the .NET runtime environment (a.k.a. the CLR) will take care of the managed heap without your direct intervention.</a:t>
            </a:r>
            <a:endParaRPr lang="en-IN" sz="3000" kern="150" dirty="0">
              <a:latin typeface="Times New Roman" panose="02020603050405020304" pitchFamily="18" charset="0"/>
              <a:ea typeface="Utopia-Regular"/>
              <a:cs typeface="Times New Roman" panose="02020603050405020304" pitchFamily="18" charset="0"/>
            </a:endParaRPr>
          </a:p>
        </p:txBody>
      </p:sp>
      <p:sp>
        <p:nvSpPr>
          <p:cNvPr id="5" name="Rectangle 4">
            <a:extLst>
              <a:ext uri="{FF2B5EF4-FFF2-40B4-BE49-F238E27FC236}">
                <a16:creationId xmlns:a16="http://schemas.microsoft.com/office/drawing/2014/main" id="{87A9B95C-7513-44E8-BE5C-6561CAABD99D}"/>
              </a:ext>
            </a:extLst>
          </p:cNvPr>
          <p:cNvSpPr/>
          <p:nvPr/>
        </p:nvSpPr>
        <p:spPr>
          <a:xfrm>
            <a:off x="926765" y="4302481"/>
            <a:ext cx="10552693" cy="553998"/>
          </a:xfrm>
          <a:prstGeom prst="rect">
            <a:avLst/>
          </a:prstGeom>
        </p:spPr>
        <p:txBody>
          <a:bodyPr wrap="square">
            <a:spAutoFit/>
          </a:bodyPr>
          <a:lstStyle/>
          <a:p>
            <a:r>
              <a:rPr lang="de-DE" sz="3000" kern="150" dirty="0">
                <a:latin typeface="Times New Roman" panose="02020603050405020304" pitchFamily="18" charset="0"/>
                <a:ea typeface="Utopia-Regular"/>
                <a:cs typeface="Times New Roman" panose="02020603050405020304" pitchFamily="18" charset="0"/>
              </a:rPr>
              <a:t>In fact, the golden rule of .NET memory management is simple:</a:t>
            </a:r>
            <a:endParaRPr lang="en-IN" sz="3000" kern="150" dirty="0">
              <a:latin typeface="Times New Roman" panose="02020603050405020304" pitchFamily="18" charset="0"/>
              <a:ea typeface="Utopia-Regular"/>
              <a:cs typeface="Times New Roman" panose="02020603050405020304" pitchFamily="18" charset="0"/>
            </a:endParaRPr>
          </a:p>
        </p:txBody>
      </p:sp>
      <p:sp>
        <p:nvSpPr>
          <p:cNvPr id="6" name="Rectangle 5">
            <a:extLst>
              <a:ext uri="{FF2B5EF4-FFF2-40B4-BE49-F238E27FC236}">
                <a16:creationId xmlns:a16="http://schemas.microsoft.com/office/drawing/2014/main" id="{2799173B-A119-48A8-8F49-8B0C29A26CD3}"/>
              </a:ext>
            </a:extLst>
          </p:cNvPr>
          <p:cNvSpPr/>
          <p:nvPr/>
        </p:nvSpPr>
        <p:spPr>
          <a:xfrm>
            <a:off x="676856" y="5195397"/>
            <a:ext cx="11370129" cy="1008965"/>
          </a:xfrm>
          <a:prstGeom prst="rect">
            <a:avLst/>
          </a:prstGeom>
        </p:spPr>
        <p:txBody>
          <a:bodyPr wrap="square">
            <a:spAutoFit/>
          </a:bodyPr>
          <a:lstStyle/>
          <a:p>
            <a:pPr marL="457200" indent="-457200">
              <a:spcAft>
                <a:spcPts val="0"/>
              </a:spcAft>
              <a:buFont typeface="Wingdings" panose="05000000000000000000" pitchFamily="2" charset="2"/>
              <a:buChar char="q"/>
            </a:pPr>
            <a:r>
              <a:rPr lang="de-DE" sz="3000" b="1" kern="150" dirty="0">
                <a:latin typeface="Times New Roman" panose="02020603050405020304" pitchFamily="18" charset="0"/>
                <a:ea typeface="Utopia-Regular"/>
                <a:cs typeface="Times New Roman" panose="02020603050405020304" pitchFamily="18" charset="0"/>
              </a:rPr>
              <a:t>Rule</a:t>
            </a:r>
            <a:r>
              <a:rPr lang="de-DE" sz="3000" kern="150" dirty="0">
                <a:latin typeface="Times New Roman" panose="02020603050405020304" pitchFamily="18" charset="0"/>
                <a:ea typeface="Utopia-Regular"/>
                <a:cs typeface="Times New Roman" panose="02020603050405020304" pitchFamily="18" charset="0"/>
              </a:rPr>
              <a:t> Allocate a class instance onto the managed heap using the new    keyword and forget about it.</a:t>
            </a:r>
            <a:endParaRPr lang="en-IN" sz="3000" kern="150" dirty="0">
              <a:latin typeface="Times New Roman" panose="02020603050405020304" pitchFamily="18" charset="0"/>
              <a:ea typeface="Utopia-Regular"/>
              <a:cs typeface="Times New Roman" panose="02020603050405020304" pitchFamily="18" charset="0"/>
            </a:endParaRPr>
          </a:p>
        </p:txBody>
      </p:sp>
    </p:spTree>
    <p:extLst>
      <p:ext uri="{BB962C8B-B14F-4D97-AF65-F5344CB8AC3E}">
        <p14:creationId xmlns:p14="http://schemas.microsoft.com/office/powerpoint/2010/main" val="33251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6516" y="705674"/>
            <a:ext cx="11335389" cy="1015663"/>
          </a:xfrm>
          <a:prstGeom prst="rect">
            <a:avLst/>
          </a:prstGeom>
        </p:spPr>
        <p:txBody>
          <a:bodyPr wrap="square">
            <a:spAutoFit/>
          </a:bodyPr>
          <a:lstStyle/>
          <a:p>
            <a:r>
              <a:rPr lang="de-DE" sz="3000" kern="150" dirty="0">
                <a:latin typeface="Times New Roman" panose="02020603050405020304" pitchFamily="18" charset="0"/>
                <a:ea typeface="Utopia-Regular"/>
                <a:cs typeface="Times New Roman" panose="02020603050405020304" pitchFamily="18" charset="0"/>
              </a:rPr>
              <a:t>Once instantiated, the garbage collector will destroy an object when it is no longer needed.</a:t>
            </a:r>
            <a:endParaRPr lang="en-IN" sz="3000" kern="150" dirty="0">
              <a:latin typeface="Times New Roman" panose="02020603050405020304" pitchFamily="18" charset="0"/>
              <a:ea typeface="Utopia-Regular"/>
              <a:cs typeface="Times New Roman" panose="02020603050405020304" pitchFamily="18" charset="0"/>
            </a:endParaRPr>
          </a:p>
        </p:txBody>
      </p:sp>
      <p:sp>
        <p:nvSpPr>
          <p:cNvPr id="3" name="Rectangle 2"/>
          <p:cNvSpPr/>
          <p:nvPr/>
        </p:nvSpPr>
        <p:spPr>
          <a:xfrm>
            <a:off x="336623" y="2157297"/>
            <a:ext cx="12070080" cy="1015663"/>
          </a:xfrm>
          <a:prstGeom prst="rect">
            <a:avLst/>
          </a:prstGeom>
        </p:spPr>
        <p:txBody>
          <a:bodyPr wrap="square">
            <a:spAutoFit/>
          </a:bodyPr>
          <a:lstStyle/>
          <a:p>
            <a:r>
              <a:rPr lang="de-DE" sz="3000" kern="150" dirty="0">
                <a:latin typeface="Times New Roman" panose="02020603050405020304" pitchFamily="18" charset="0"/>
                <a:ea typeface="Utopia-Regular"/>
                <a:cs typeface="Times New Roman" panose="02020603050405020304" pitchFamily="18" charset="0"/>
              </a:rPr>
              <a:t>The next obvious question, of course, is, “How does the garbage collector determine when an object is no longer needed?”</a:t>
            </a:r>
            <a:endParaRPr lang="en-IN" sz="3000" kern="150" dirty="0">
              <a:latin typeface="Times New Roman" panose="02020603050405020304" pitchFamily="18" charset="0"/>
              <a:ea typeface="Utopia-Regular"/>
              <a:cs typeface="Times New Roman" panose="02020603050405020304" pitchFamily="18" charset="0"/>
            </a:endParaRPr>
          </a:p>
        </p:txBody>
      </p:sp>
      <p:sp>
        <p:nvSpPr>
          <p:cNvPr id="4" name="Rectangle 3"/>
          <p:cNvSpPr/>
          <p:nvPr/>
        </p:nvSpPr>
        <p:spPr>
          <a:xfrm>
            <a:off x="376516" y="3685040"/>
            <a:ext cx="11990295" cy="1015663"/>
          </a:xfrm>
          <a:prstGeom prst="rect">
            <a:avLst/>
          </a:prstGeom>
        </p:spPr>
        <p:txBody>
          <a:bodyPr wrap="square">
            <a:spAutoFit/>
          </a:bodyPr>
          <a:lstStyle/>
          <a:p>
            <a:r>
              <a:rPr lang="de-DE" sz="3000" kern="150" dirty="0">
                <a:latin typeface="Times New Roman" panose="02020603050405020304" pitchFamily="18" charset="0"/>
                <a:ea typeface="Utopia-Regular"/>
                <a:cs typeface="Times New Roman" panose="02020603050405020304" pitchFamily="18" charset="0"/>
              </a:rPr>
              <a:t>The short (i.e., incomplete) answer is that the garbage collector removes an object from the heap only if it is unreachable by any part of your code base.</a:t>
            </a:r>
            <a:endParaRPr lang="en-IN" sz="3000" kern="150" dirty="0">
              <a:latin typeface="Times New Roman" panose="02020603050405020304" pitchFamily="18" charset="0"/>
              <a:ea typeface="Utopia-Regular"/>
              <a:cs typeface="Times New Roman" panose="02020603050405020304" pitchFamily="18" charset="0"/>
            </a:endParaRPr>
          </a:p>
        </p:txBody>
      </p:sp>
      <p:sp>
        <p:nvSpPr>
          <p:cNvPr id="5" name="Rectangle 4">
            <a:extLst>
              <a:ext uri="{FF2B5EF4-FFF2-40B4-BE49-F238E27FC236}">
                <a16:creationId xmlns:a16="http://schemas.microsoft.com/office/drawing/2014/main" id="{B365E326-2E17-44FD-A25F-5FAF19A41C58}"/>
              </a:ext>
            </a:extLst>
          </p:cNvPr>
          <p:cNvSpPr/>
          <p:nvPr/>
        </p:nvSpPr>
        <p:spPr>
          <a:xfrm>
            <a:off x="291351" y="4941317"/>
            <a:ext cx="12160623" cy="1477328"/>
          </a:xfrm>
          <a:prstGeom prst="rect">
            <a:avLst/>
          </a:prstGeom>
        </p:spPr>
        <p:txBody>
          <a:bodyPr wrap="square">
            <a:spAutoFit/>
          </a:bodyPr>
          <a:lstStyle/>
          <a:p>
            <a:r>
              <a:rPr lang="de-DE" sz="3000" kern="150" dirty="0">
                <a:latin typeface="Times New Roman" panose="02020603050405020304" pitchFamily="18" charset="0"/>
                <a:ea typeface="Utopia-Regular"/>
                <a:cs typeface="Times New Roman" panose="02020603050405020304" pitchFamily="18" charset="0"/>
              </a:rPr>
              <a:t>The managed heap maintains a pointer (commonly referred to as the next</a:t>
            </a:r>
            <a:endParaRPr lang="en-IN" sz="3000" kern="150" dirty="0">
              <a:latin typeface="Times New Roman" panose="02020603050405020304" pitchFamily="18" charset="0"/>
              <a:ea typeface="Utopia-Regular"/>
              <a:cs typeface="Times New Roman" panose="02020603050405020304" pitchFamily="18" charset="0"/>
            </a:endParaRPr>
          </a:p>
          <a:p>
            <a:r>
              <a:rPr lang="de-DE" sz="3000" kern="150" dirty="0">
                <a:latin typeface="Times New Roman" panose="02020603050405020304" pitchFamily="18" charset="0"/>
                <a:ea typeface="Utopia-Regular"/>
                <a:cs typeface="Times New Roman" panose="02020603050405020304" pitchFamily="18" charset="0"/>
              </a:rPr>
              <a:t>object pointer or new object pointer) that identifies exactly where the next object will be located. </a:t>
            </a:r>
            <a:endParaRPr lang="en-IN" sz="3000" kern="150" dirty="0">
              <a:latin typeface="Times New Roman" panose="02020603050405020304" pitchFamily="18" charset="0"/>
              <a:ea typeface="Utopia-Regular"/>
              <a:cs typeface="Times New Roman" panose="02020603050405020304" pitchFamily="18" charset="0"/>
            </a:endParaRPr>
          </a:p>
        </p:txBody>
      </p:sp>
    </p:spTree>
    <p:extLst>
      <p:ext uri="{BB962C8B-B14F-4D97-AF65-F5344CB8AC3E}">
        <p14:creationId xmlns:p14="http://schemas.microsoft.com/office/powerpoint/2010/main" val="129720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188" y="459783"/>
            <a:ext cx="12169588" cy="1015663"/>
          </a:xfrm>
          <a:prstGeom prst="rect">
            <a:avLst/>
          </a:prstGeom>
        </p:spPr>
        <p:txBody>
          <a:bodyPr wrap="square">
            <a:spAutoFit/>
          </a:bodyPr>
          <a:lstStyle/>
          <a:p>
            <a:r>
              <a:rPr lang="de-DE" sz="3000" kern="150" dirty="0">
                <a:latin typeface="Times New Roman" panose="02020603050405020304" pitchFamily="18" charset="0"/>
                <a:ea typeface="Utopia-Regular"/>
                <a:cs typeface="Times New Roman" panose="02020603050405020304" pitchFamily="18" charset="0"/>
              </a:rPr>
              <a:t>That said, the newobj instruction tells the CLR to perform the following core operations:</a:t>
            </a:r>
            <a:endParaRPr lang="en-IN" sz="3000" kern="150" dirty="0">
              <a:latin typeface="Times New Roman" panose="02020603050405020304" pitchFamily="18" charset="0"/>
              <a:ea typeface="Utopia-Regular"/>
              <a:cs typeface="Times New Roman" panose="02020603050405020304" pitchFamily="18" charset="0"/>
            </a:endParaRPr>
          </a:p>
        </p:txBody>
      </p:sp>
      <p:sp>
        <p:nvSpPr>
          <p:cNvPr id="3" name="Rectangle 2"/>
          <p:cNvSpPr/>
          <p:nvPr/>
        </p:nvSpPr>
        <p:spPr>
          <a:xfrm>
            <a:off x="80682" y="1648630"/>
            <a:ext cx="12111318" cy="1015663"/>
          </a:xfrm>
          <a:prstGeom prst="rect">
            <a:avLst/>
          </a:prstGeom>
        </p:spPr>
        <p:txBody>
          <a:bodyPr wrap="square">
            <a:spAutoFit/>
          </a:bodyPr>
          <a:lstStyle/>
          <a:p>
            <a:r>
              <a:rPr lang="de-DE" sz="3000" kern="150" dirty="0">
                <a:latin typeface="Times New Roman" panose="02020603050405020304" pitchFamily="18" charset="0"/>
                <a:ea typeface="Utopia-Regular"/>
                <a:cs typeface="Times New Roman" panose="02020603050405020304" pitchFamily="18" charset="0"/>
              </a:rPr>
              <a:t>• Calculate the total amount of memory required for the object to be allocated</a:t>
            </a:r>
            <a:endParaRPr lang="en-IN" sz="3000" kern="150" dirty="0">
              <a:latin typeface="Times New Roman" panose="02020603050405020304" pitchFamily="18" charset="0"/>
              <a:ea typeface="Utopia-Regular"/>
              <a:cs typeface="Times New Roman" panose="02020603050405020304" pitchFamily="18" charset="0"/>
            </a:endParaRPr>
          </a:p>
          <a:p>
            <a:r>
              <a:rPr lang="de-DE" sz="3000" kern="150" dirty="0">
                <a:latin typeface="Times New Roman" panose="02020603050405020304" pitchFamily="18" charset="0"/>
                <a:ea typeface="Utopia-Regular"/>
                <a:cs typeface="Times New Roman" panose="02020603050405020304" pitchFamily="18" charset="0"/>
              </a:rPr>
              <a:t>   (including the memory required by the data members and the base classes).</a:t>
            </a:r>
            <a:endParaRPr lang="en-IN" sz="3000" kern="150" dirty="0">
              <a:latin typeface="Times New Roman" panose="02020603050405020304" pitchFamily="18" charset="0"/>
              <a:ea typeface="Utopia-Regular"/>
              <a:cs typeface="Times New Roman" panose="02020603050405020304" pitchFamily="18" charset="0"/>
            </a:endParaRPr>
          </a:p>
        </p:txBody>
      </p:sp>
      <p:sp>
        <p:nvSpPr>
          <p:cNvPr id="4" name="Rectangle 3"/>
          <p:cNvSpPr/>
          <p:nvPr/>
        </p:nvSpPr>
        <p:spPr>
          <a:xfrm>
            <a:off x="206188" y="2808713"/>
            <a:ext cx="12111318" cy="2400657"/>
          </a:xfrm>
          <a:prstGeom prst="rect">
            <a:avLst/>
          </a:prstGeom>
        </p:spPr>
        <p:txBody>
          <a:bodyPr wrap="square">
            <a:spAutoFit/>
          </a:bodyPr>
          <a:lstStyle/>
          <a:p>
            <a:pPr marL="268288" indent="-268288"/>
            <a:r>
              <a:rPr lang="de-DE" sz="3000" kern="150" dirty="0">
                <a:latin typeface="Times New Roman" panose="02020603050405020304" pitchFamily="18" charset="0"/>
                <a:ea typeface="Utopia-Regular"/>
                <a:cs typeface="Times New Roman" panose="02020603050405020304" pitchFamily="18" charset="0"/>
              </a:rPr>
              <a:t>• Examine the managed heap to ensure that there is indeed enough room to    host the object to be allocated. </a:t>
            </a:r>
          </a:p>
          <a:p>
            <a:pPr marL="268288" indent="-268288"/>
            <a:r>
              <a:rPr lang="de-DE" sz="3000" kern="150" dirty="0">
                <a:latin typeface="Times New Roman" panose="02020603050405020304" pitchFamily="18" charset="0"/>
                <a:ea typeface="Utopia-Regular"/>
                <a:cs typeface="Times New Roman" panose="02020603050405020304" pitchFamily="18" charset="0"/>
              </a:rPr>
              <a:t>   If there is, the specified constructor is called and the caller is ultimately   returned a reference to the new object in memory, whose address just happens to be identical to the last position of the next object pointer.</a:t>
            </a:r>
            <a:endParaRPr lang="en-IN" sz="3000" kern="150" dirty="0">
              <a:latin typeface="Times New Roman" panose="02020603050405020304" pitchFamily="18" charset="0"/>
              <a:ea typeface="Utopia-Regular"/>
              <a:cs typeface="Times New Roman" panose="02020603050405020304" pitchFamily="18" charset="0"/>
            </a:endParaRPr>
          </a:p>
        </p:txBody>
      </p:sp>
      <p:sp>
        <p:nvSpPr>
          <p:cNvPr id="5" name="Rectangle 4">
            <a:extLst>
              <a:ext uri="{FF2B5EF4-FFF2-40B4-BE49-F238E27FC236}">
                <a16:creationId xmlns:a16="http://schemas.microsoft.com/office/drawing/2014/main" id="{A928A332-BF62-49F2-86D4-231A5CFCC7E0}"/>
              </a:ext>
            </a:extLst>
          </p:cNvPr>
          <p:cNvSpPr/>
          <p:nvPr/>
        </p:nvSpPr>
        <p:spPr>
          <a:xfrm>
            <a:off x="206188" y="5380672"/>
            <a:ext cx="11524131" cy="1477328"/>
          </a:xfrm>
          <a:prstGeom prst="rect">
            <a:avLst/>
          </a:prstGeom>
        </p:spPr>
        <p:txBody>
          <a:bodyPr wrap="square">
            <a:spAutoFit/>
          </a:bodyPr>
          <a:lstStyle/>
          <a:p>
            <a:pPr marL="268288" indent="-268288"/>
            <a:r>
              <a:rPr lang="de-DE" sz="3000" kern="150" dirty="0">
                <a:latin typeface="Times New Roman" panose="02020603050405020304" pitchFamily="18" charset="0"/>
                <a:ea typeface="Utopia-Regular"/>
                <a:cs typeface="Times New Roman" panose="02020603050405020304" pitchFamily="18" charset="0"/>
              </a:rPr>
              <a:t>• Finally, before returning the reference to the caller, advance the next object pointer to point to the next available slot on the managed heap.</a:t>
            </a:r>
            <a:endParaRPr lang="en-IN" sz="3000" kern="150" dirty="0">
              <a:latin typeface="Times New Roman" panose="02020603050405020304" pitchFamily="18" charset="0"/>
              <a:ea typeface="Utopia-Regular"/>
              <a:cs typeface="Times New Roman" panose="02020603050405020304" pitchFamily="18" charset="0"/>
            </a:endParaRPr>
          </a:p>
          <a:p>
            <a:pPr marL="268288" indent="-268288"/>
            <a:r>
              <a:rPr lang="de-DE" sz="3000" kern="150" dirty="0">
                <a:latin typeface="Times New Roman" panose="02020603050405020304" pitchFamily="18" charset="0"/>
                <a:ea typeface="Utopia-Regular"/>
                <a:cs typeface="Times New Roman" panose="02020603050405020304" pitchFamily="18" charset="0"/>
              </a:rPr>
              <a:t> </a:t>
            </a:r>
            <a:endParaRPr lang="en-IN" sz="3000" kern="150" dirty="0">
              <a:latin typeface="Times New Roman" panose="02020603050405020304" pitchFamily="18" charset="0"/>
              <a:ea typeface="Utopia-Regular"/>
              <a:cs typeface="Times New Roman" panose="02020603050405020304" pitchFamily="18" charset="0"/>
            </a:endParaRPr>
          </a:p>
        </p:txBody>
      </p:sp>
    </p:spTree>
    <p:extLst>
      <p:ext uri="{BB962C8B-B14F-4D97-AF65-F5344CB8AC3E}">
        <p14:creationId xmlns:p14="http://schemas.microsoft.com/office/powerpoint/2010/main" val="284921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578223" y="1062318"/>
            <a:ext cx="11080378" cy="4746812"/>
          </a:xfrm>
          <a:prstGeom prst="rect">
            <a:avLst/>
          </a:prstGeom>
          <a:noFill/>
          <a:ln>
            <a:noFill/>
          </a:ln>
        </p:spPr>
      </p:pic>
    </p:spTree>
    <p:extLst>
      <p:ext uri="{BB962C8B-B14F-4D97-AF65-F5344CB8AC3E}">
        <p14:creationId xmlns:p14="http://schemas.microsoft.com/office/powerpoint/2010/main" val="318432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0999" y="1032773"/>
            <a:ext cx="11084858" cy="1015663"/>
          </a:xfrm>
          <a:prstGeom prst="rect">
            <a:avLst/>
          </a:prstGeom>
        </p:spPr>
        <p:txBody>
          <a:bodyPr wrap="square">
            <a:spAutoFit/>
          </a:bodyPr>
          <a:lstStyle/>
          <a:p>
            <a:pPr marL="268288" indent="-268288"/>
            <a:r>
              <a:rPr lang="de-DE" sz="3000" kern="150" dirty="0">
                <a:latin typeface="Times New Roman" panose="02020603050405020304" pitchFamily="18" charset="0"/>
                <a:ea typeface="Utopia-Regular"/>
                <a:cs typeface="Times New Roman" panose="02020603050405020304" pitchFamily="18" charset="0"/>
              </a:rPr>
              <a:t>   As your application is busy allocating objects, the space on the managed heap may eventually become full. </a:t>
            </a:r>
            <a:endParaRPr lang="en-IN" sz="3000" kern="150" dirty="0">
              <a:latin typeface="Times New Roman" panose="02020603050405020304" pitchFamily="18" charset="0"/>
              <a:ea typeface="Utopia-Regular"/>
              <a:cs typeface="Times New Roman" panose="02020603050405020304" pitchFamily="18" charset="0"/>
            </a:endParaRPr>
          </a:p>
        </p:txBody>
      </p:sp>
      <p:sp>
        <p:nvSpPr>
          <p:cNvPr id="4" name="Rectangle 3"/>
          <p:cNvSpPr/>
          <p:nvPr/>
        </p:nvSpPr>
        <p:spPr>
          <a:xfrm>
            <a:off x="380999" y="2193118"/>
            <a:ext cx="11084858" cy="1938992"/>
          </a:xfrm>
          <a:prstGeom prst="rect">
            <a:avLst/>
          </a:prstGeom>
        </p:spPr>
        <p:txBody>
          <a:bodyPr wrap="square">
            <a:spAutoFit/>
          </a:bodyPr>
          <a:lstStyle/>
          <a:p>
            <a:pPr marL="268288" indent="-268288"/>
            <a:r>
              <a:rPr lang="de-DE" sz="3000" kern="150" dirty="0">
                <a:latin typeface="Times New Roman" panose="02020603050405020304" pitchFamily="18" charset="0"/>
                <a:ea typeface="Utopia-Regular"/>
                <a:cs typeface="Times New Roman" panose="02020603050405020304" pitchFamily="18" charset="0"/>
              </a:rPr>
              <a:t>  When processing the newobj instruction, if the CLR determines that the managed heap does not have sufficient memory to allocate the requested type, it will perform a garbage collection in an attempt to free up memory. </a:t>
            </a:r>
            <a:endParaRPr lang="en-IN" sz="3000" kern="150" dirty="0">
              <a:latin typeface="Times New Roman" panose="02020603050405020304" pitchFamily="18" charset="0"/>
              <a:ea typeface="Utopia-Regular"/>
              <a:cs typeface="Times New Roman" panose="02020603050405020304" pitchFamily="18" charset="0"/>
            </a:endParaRPr>
          </a:p>
        </p:txBody>
      </p:sp>
      <p:sp>
        <p:nvSpPr>
          <p:cNvPr id="5" name="Rectangle 4">
            <a:extLst>
              <a:ext uri="{FF2B5EF4-FFF2-40B4-BE49-F238E27FC236}">
                <a16:creationId xmlns:a16="http://schemas.microsoft.com/office/drawing/2014/main" id="{13B100C5-E19C-434B-8F09-B4AE690999BD}"/>
              </a:ext>
            </a:extLst>
          </p:cNvPr>
          <p:cNvSpPr/>
          <p:nvPr/>
        </p:nvSpPr>
        <p:spPr>
          <a:xfrm>
            <a:off x="380999" y="4285757"/>
            <a:ext cx="11084858" cy="553998"/>
          </a:xfrm>
          <a:prstGeom prst="rect">
            <a:avLst/>
          </a:prstGeom>
        </p:spPr>
        <p:txBody>
          <a:bodyPr wrap="square">
            <a:spAutoFit/>
          </a:bodyPr>
          <a:lstStyle/>
          <a:p>
            <a:pPr marL="268288" indent="-268288"/>
            <a:r>
              <a:rPr lang="de-DE" sz="3000" kern="150" dirty="0">
                <a:latin typeface="Times New Roman" panose="02020603050405020304" pitchFamily="18" charset="0"/>
                <a:ea typeface="Utopia-Regular"/>
                <a:cs typeface="Times New Roman" panose="02020603050405020304" pitchFamily="18" charset="0"/>
              </a:rPr>
              <a:t>Thus, the next rule of garbage collection is also quite simple:</a:t>
            </a:r>
            <a:endParaRPr lang="en-IN" sz="3000" kern="150" dirty="0">
              <a:latin typeface="Times New Roman" panose="02020603050405020304" pitchFamily="18" charset="0"/>
              <a:ea typeface="Utopia-Regular"/>
              <a:cs typeface="Times New Roman" panose="02020603050405020304" pitchFamily="18" charset="0"/>
            </a:endParaRPr>
          </a:p>
        </p:txBody>
      </p:sp>
      <p:sp>
        <p:nvSpPr>
          <p:cNvPr id="6" name="Rectangle 5">
            <a:extLst>
              <a:ext uri="{FF2B5EF4-FFF2-40B4-BE49-F238E27FC236}">
                <a16:creationId xmlns:a16="http://schemas.microsoft.com/office/drawing/2014/main" id="{4EDBBCD2-A885-48A8-A831-9F70AD455E86}"/>
              </a:ext>
            </a:extLst>
          </p:cNvPr>
          <p:cNvSpPr/>
          <p:nvPr/>
        </p:nvSpPr>
        <p:spPr>
          <a:xfrm>
            <a:off x="380999" y="5190192"/>
            <a:ext cx="11640671" cy="1015663"/>
          </a:xfrm>
          <a:prstGeom prst="rect">
            <a:avLst/>
          </a:prstGeom>
        </p:spPr>
        <p:txBody>
          <a:bodyPr wrap="square">
            <a:spAutoFit/>
          </a:bodyPr>
          <a:lstStyle/>
          <a:p>
            <a:pPr marL="457200" indent="-457200">
              <a:buFont typeface="Wingdings" panose="05000000000000000000" pitchFamily="2" charset="2"/>
              <a:buChar char="q"/>
            </a:pPr>
            <a:r>
              <a:rPr lang="de-DE" sz="3000" b="1" kern="150" dirty="0">
                <a:latin typeface="Times New Roman" panose="02020603050405020304" pitchFamily="18" charset="0"/>
                <a:ea typeface="Utopia-Regular"/>
                <a:cs typeface="Times New Roman" panose="02020603050405020304" pitchFamily="18" charset="0"/>
              </a:rPr>
              <a:t> Rule </a:t>
            </a:r>
            <a:r>
              <a:rPr lang="de-DE" sz="3000" kern="150" dirty="0">
                <a:latin typeface="Times New Roman" panose="02020603050405020304" pitchFamily="18" charset="0"/>
                <a:ea typeface="Utopia-Regular"/>
                <a:cs typeface="Times New Roman" panose="02020603050405020304" pitchFamily="18" charset="0"/>
              </a:rPr>
              <a:t>If the managed heap does not have sufficient memory to allocate a requested object, a garbage collection will occur.</a:t>
            </a:r>
            <a:endParaRPr lang="en-IN" sz="3000" kern="150" dirty="0">
              <a:latin typeface="Times New Roman" panose="02020603050405020304" pitchFamily="18" charset="0"/>
              <a:ea typeface="Utopia-Regular"/>
              <a:cs typeface="Times New Roman" panose="02020603050405020304" pitchFamily="18" charset="0"/>
            </a:endParaRPr>
          </a:p>
        </p:txBody>
      </p:sp>
    </p:spTree>
    <p:extLst>
      <p:ext uri="{BB962C8B-B14F-4D97-AF65-F5344CB8AC3E}">
        <p14:creationId xmlns:p14="http://schemas.microsoft.com/office/powerpoint/2010/main" val="342835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1781" y="289679"/>
            <a:ext cx="11784496" cy="2400657"/>
          </a:xfrm>
          <a:prstGeom prst="rect">
            <a:avLst/>
          </a:prstGeom>
        </p:spPr>
        <p:txBody>
          <a:bodyPr wrap="square">
            <a:spAutoFit/>
          </a:bodyPr>
          <a:lstStyle/>
          <a:p>
            <a:pPr marL="268288" indent="-268288"/>
            <a:r>
              <a:rPr lang="de-DE" sz="3000" kern="150" dirty="0">
                <a:latin typeface="Times New Roman" panose="02020603050405020304" pitchFamily="18" charset="0"/>
                <a:ea typeface="Utopia-Regular"/>
                <a:cs typeface="Times New Roman" panose="02020603050405020304" pitchFamily="18" charset="0"/>
              </a:rPr>
              <a:t>   During a garbage collection process, the runtime will investigate objects  on the managed heap to determine whether they are still reachable (i.e.,  rooted) by the application. To do so, the CLR will build</a:t>
            </a:r>
            <a:endParaRPr lang="en-IN" sz="3000" kern="150" dirty="0">
              <a:latin typeface="Times New Roman" panose="02020603050405020304" pitchFamily="18" charset="0"/>
              <a:ea typeface="Utopia-Regular"/>
              <a:cs typeface="Times New Roman" panose="02020603050405020304" pitchFamily="18" charset="0"/>
            </a:endParaRPr>
          </a:p>
          <a:p>
            <a:pPr marL="268288" indent="-268288"/>
            <a:r>
              <a:rPr lang="de-DE" sz="3000" kern="150" dirty="0">
                <a:latin typeface="Times New Roman" panose="02020603050405020304" pitchFamily="18" charset="0"/>
                <a:ea typeface="Utopia-Regular"/>
                <a:cs typeface="Times New Roman" panose="02020603050405020304" pitchFamily="18" charset="0"/>
              </a:rPr>
              <a:t>   an object graph, which represents each reachable object on the heap.</a:t>
            </a:r>
            <a:endParaRPr lang="en-IN" sz="3000" kern="150" dirty="0">
              <a:latin typeface="Times New Roman" panose="02020603050405020304" pitchFamily="18" charset="0"/>
              <a:ea typeface="Utopia-Regular"/>
              <a:cs typeface="Times New Roman" panose="02020603050405020304" pitchFamily="18" charset="0"/>
            </a:endParaRPr>
          </a:p>
          <a:p>
            <a:pPr marL="268288" indent="-268288"/>
            <a:r>
              <a:rPr lang="de-DE" sz="3000" kern="150" dirty="0">
                <a:latin typeface="Times New Roman" panose="02020603050405020304" pitchFamily="18" charset="0"/>
                <a:ea typeface="Utopia-Regular"/>
                <a:cs typeface="Times New Roman" panose="02020603050405020304" pitchFamily="18" charset="0"/>
              </a:rPr>
              <a:t> </a:t>
            </a:r>
            <a:endParaRPr lang="en-IN" sz="3000" kern="150" dirty="0">
              <a:latin typeface="Times New Roman" panose="02020603050405020304" pitchFamily="18" charset="0"/>
              <a:ea typeface="Utopia-Regular"/>
              <a:cs typeface="Times New Roman" panose="02020603050405020304" pitchFamily="18" charset="0"/>
            </a:endParaRPr>
          </a:p>
        </p:txBody>
      </p:sp>
      <p:sp>
        <p:nvSpPr>
          <p:cNvPr id="3" name="Rectangle 2"/>
          <p:cNvSpPr/>
          <p:nvPr/>
        </p:nvSpPr>
        <p:spPr>
          <a:xfrm>
            <a:off x="407504" y="2389376"/>
            <a:ext cx="11891682" cy="1477328"/>
          </a:xfrm>
          <a:prstGeom prst="rect">
            <a:avLst/>
          </a:prstGeom>
        </p:spPr>
        <p:txBody>
          <a:bodyPr wrap="square">
            <a:spAutoFit/>
          </a:bodyPr>
          <a:lstStyle/>
          <a:p>
            <a:pPr marL="268288" indent="-268288"/>
            <a:r>
              <a:rPr lang="de-DE" sz="3000" kern="150" dirty="0">
                <a:latin typeface="Times New Roman" panose="02020603050405020304" pitchFamily="18" charset="0"/>
                <a:ea typeface="Utopia-Regular"/>
                <a:cs typeface="Times New Roman" panose="02020603050405020304" pitchFamily="18" charset="0"/>
              </a:rPr>
              <a:t>   To do so, the CLR will build an object graph, which represents each reachable object on the heap.</a:t>
            </a:r>
            <a:endParaRPr lang="en-IN" sz="3000" kern="150" dirty="0">
              <a:latin typeface="Times New Roman" panose="02020603050405020304" pitchFamily="18" charset="0"/>
              <a:ea typeface="Utopia-Regular"/>
              <a:cs typeface="Times New Roman" panose="02020603050405020304" pitchFamily="18" charset="0"/>
            </a:endParaRPr>
          </a:p>
          <a:p>
            <a:pPr marL="268288" indent="-268288"/>
            <a:r>
              <a:rPr lang="de-DE" sz="3000" kern="150" dirty="0">
                <a:latin typeface="Times New Roman" panose="02020603050405020304" pitchFamily="18" charset="0"/>
                <a:ea typeface="Utopia-Regular"/>
                <a:cs typeface="Times New Roman" panose="02020603050405020304" pitchFamily="18" charset="0"/>
              </a:rPr>
              <a:t> </a:t>
            </a:r>
            <a:endParaRPr lang="en-IN" sz="3000" kern="150" dirty="0">
              <a:latin typeface="Times New Roman" panose="02020603050405020304" pitchFamily="18" charset="0"/>
              <a:ea typeface="Utopia-Regular"/>
              <a:cs typeface="Times New Roman" panose="02020603050405020304" pitchFamily="18" charset="0"/>
            </a:endParaRPr>
          </a:p>
        </p:txBody>
      </p:sp>
      <p:sp>
        <p:nvSpPr>
          <p:cNvPr id="4" name="Rectangle 3">
            <a:extLst>
              <a:ext uri="{FF2B5EF4-FFF2-40B4-BE49-F238E27FC236}">
                <a16:creationId xmlns:a16="http://schemas.microsoft.com/office/drawing/2014/main" id="{64CE591A-F38C-49BB-AA9F-B7DBF3E4F47E}"/>
              </a:ext>
            </a:extLst>
          </p:cNvPr>
          <p:cNvSpPr/>
          <p:nvPr/>
        </p:nvSpPr>
        <p:spPr>
          <a:xfrm>
            <a:off x="334423" y="3522003"/>
            <a:ext cx="12519212" cy="1477328"/>
          </a:xfrm>
          <a:prstGeom prst="rect">
            <a:avLst/>
          </a:prstGeom>
        </p:spPr>
        <p:txBody>
          <a:bodyPr wrap="square">
            <a:spAutoFit/>
          </a:bodyPr>
          <a:lstStyle/>
          <a:p>
            <a:pPr marL="268288" indent="-268288"/>
            <a:r>
              <a:rPr lang="de-DE" sz="3000" kern="150" dirty="0">
                <a:latin typeface="Times New Roman" panose="02020603050405020304" pitchFamily="18" charset="0"/>
                <a:ea typeface="Utopia-Regular"/>
                <a:cs typeface="Times New Roman" panose="02020603050405020304" pitchFamily="18" charset="0"/>
              </a:rPr>
              <a:t>   Assume the managed heap contains a set of objects named A, B, C, D, E, F, and G. During a garbage collection, these objects (as well as any internal object references they may contain) are examined for active roots. </a:t>
            </a:r>
            <a:endParaRPr lang="en-IN" sz="3000" kern="150" dirty="0">
              <a:latin typeface="Times New Roman" panose="02020603050405020304" pitchFamily="18" charset="0"/>
              <a:ea typeface="Utopia-Regular"/>
              <a:cs typeface="Times New Roman" panose="02020603050405020304" pitchFamily="18" charset="0"/>
            </a:endParaRPr>
          </a:p>
        </p:txBody>
      </p:sp>
      <p:sp>
        <p:nvSpPr>
          <p:cNvPr id="5" name="Rectangle 4">
            <a:extLst>
              <a:ext uri="{FF2B5EF4-FFF2-40B4-BE49-F238E27FC236}">
                <a16:creationId xmlns:a16="http://schemas.microsoft.com/office/drawing/2014/main" id="{A46BE28A-6A21-4E6D-A20F-577ADF80F460}"/>
              </a:ext>
            </a:extLst>
          </p:cNvPr>
          <p:cNvSpPr/>
          <p:nvPr/>
        </p:nvSpPr>
        <p:spPr>
          <a:xfrm>
            <a:off x="437321" y="4999331"/>
            <a:ext cx="12779188" cy="1015663"/>
          </a:xfrm>
          <a:prstGeom prst="rect">
            <a:avLst/>
          </a:prstGeom>
        </p:spPr>
        <p:txBody>
          <a:bodyPr wrap="square">
            <a:spAutoFit/>
          </a:bodyPr>
          <a:lstStyle/>
          <a:p>
            <a:pPr marL="268288" indent="-268288"/>
            <a:r>
              <a:rPr lang="de-DE" sz="3000" kern="150" dirty="0">
                <a:latin typeface="Times New Roman" panose="02020603050405020304" pitchFamily="18" charset="0"/>
                <a:ea typeface="Utopia-Regular"/>
                <a:cs typeface="Times New Roman" panose="02020603050405020304" pitchFamily="18" charset="0"/>
              </a:rPr>
              <a:t>   After the graph has been constructed, unreachable objects (which we will assume are objects C and F) are marked as garbage. </a:t>
            </a:r>
            <a:endParaRPr lang="en-IN" sz="3000" kern="150" dirty="0">
              <a:latin typeface="Times New Roman" panose="02020603050405020304" pitchFamily="18" charset="0"/>
              <a:ea typeface="Utopia-Regular"/>
              <a:cs typeface="Times New Roman" panose="02020603050405020304" pitchFamily="18" charset="0"/>
            </a:endParaRPr>
          </a:p>
        </p:txBody>
      </p:sp>
    </p:spTree>
    <p:extLst>
      <p:ext uri="{BB962C8B-B14F-4D97-AF65-F5344CB8AC3E}">
        <p14:creationId xmlns:p14="http://schemas.microsoft.com/office/powerpoint/2010/main" val="284112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0" y="632935"/>
            <a:ext cx="12393707" cy="1938992"/>
          </a:xfrm>
          <a:prstGeom prst="rect">
            <a:avLst/>
          </a:prstGeom>
        </p:spPr>
        <p:txBody>
          <a:bodyPr wrap="square">
            <a:spAutoFit/>
          </a:bodyPr>
          <a:lstStyle/>
          <a:p>
            <a:pPr marL="268288" indent="-268288"/>
            <a:r>
              <a:rPr lang="de-DE" sz="3000" kern="150" dirty="0">
                <a:latin typeface="Times New Roman" panose="02020603050405020304" pitchFamily="18" charset="0"/>
                <a:ea typeface="Utopia-Regular"/>
                <a:cs typeface="Times New Roman" panose="02020603050405020304" pitchFamily="18" charset="0"/>
              </a:rPr>
              <a:t>   Figure 13-3 diagrams a possible object graph for the scenario just described (you can read the directional arrows using the phrase depends on or requires, for example,</a:t>
            </a:r>
            <a:endParaRPr lang="en-IN" sz="3000" kern="150" dirty="0">
              <a:latin typeface="Times New Roman" panose="02020603050405020304" pitchFamily="18" charset="0"/>
              <a:ea typeface="Utopia-Regular"/>
              <a:cs typeface="Times New Roman" panose="02020603050405020304" pitchFamily="18" charset="0"/>
            </a:endParaRPr>
          </a:p>
          <a:p>
            <a:pPr marL="268288" indent="-268288"/>
            <a:r>
              <a:rPr lang="de-DE" sz="3000" kern="150" dirty="0">
                <a:latin typeface="Times New Roman" panose="02020603050405020304" pitchFamily="18" charset="0"/>
                <a:ea typeface="Utopia-Regular"/>
                <a:cs typeface="Times New Roman" panose="02020603050405020304" pitchFamily="18" charset="0"/>
              </a:rPr>
              <a:t>   E depends on G and B, A depends on nothing, and so on).</a:t>
            </a:r>
            <a:endParaRPr lang="en-IN" sz="3000" kern="150" dirty="0">
              <a:latin typeface="Times New Roman" panose="02020603050405020304" pitchFamily="18" charset="0"/>
              <a:ea typeface="Utopia-Regular"/>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15153" y="2743200"/>
            <a:ext cx="5930153" cy="3240740"/>
          </a:xfrm>
          <a:prstGeom prst="rect">
            <a:avLst/>
          </a:prstGeom>
          <a:noFill/>
          <a:ln>
            <a:no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743200"/>
            <a:ext cx="5607423" cy="3240740"/>
          </a:xfrm>
          <a:prstGeom prst="rect">
            <a:avLst/>
          </a:prstGeom>
          <a:noFill/>
          <a:ln>
            <a:noFill/>
          </a:ln>
        </p:spPr>
      </p:pic>
    </p:spTree>
    <p:extLst>
      <p:ext uri="{BB962C8B-B14F-4D97-AF65-F5344CB8AC3E}">
        <p14:creationId xmlns:p14="http://schemas.microsoft.com/office/powerpoint/2010/main" val="279492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368</TotalTime>
  <Words>2802</Words>
  <Application>Microsoft Office PowerPoint</Application>
  <PresentationFormat>Widescreen</PresentationFormat>
  <Paragraphs>314</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Calibri Light</vt:lpstr>
      <vt:lpstr>Cambria</vt:lpstr>
      <vt:lpstr>Consolas</vt:lpstr>
      <vt:lpstr>inherit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see generation of object</vt:lpstr>
      <vt:lpstr>PowerPoint Presentation</vt:lpstr>
      <vt:lpstr>PowerPoint Presentation</vt:lpstr>
      <vt:lpstr>Destructors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Sriram Mantri vidyanidhi infotech academy</cp:lastModifiedBy>
  <cp:revision>51</cp:revision>
  <dcterms:created xsi:type="dcterms:W3CDTF">2020-07-17T10:02:07Z</dcterms:created>
  <dcterms:modified xsi:type="dcterms:W3CDTF">2020-10-31T07:10:17Z</dcterms:modified>
</cp:coreProperties>
</file>