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68" r:id="rId5"/>
    <p:sldId id="271" r:id="rId6"/>
    <p:sldId id="272" r:id="rId7"/>
    <p:sldId id="273" r:id="rId8"/>
    <p:sldId id="275" r:id="rId9"/>
    <p:sldId id="274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FE38-F050-47FC-972A-2C62A7FE0238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0578-D8D6-4767-8C49-4EFFCBD988B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5BFC4-6EE2-4A43-98E9-146BD6B5190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36" y="-120068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C139F7-30EE-4C3C-BBF4-BAD32D2B5D66}"/>
              </a:ext>
            </a:extLst>
          </p:cNvPr>
          <p:cNvSpPr/>
          <p:nvPr userDrawn="1"/>
        </p:nvSpPr>
        <p:spPr>
          <a:xfrm>
            <a:off x="-73900" y="6568695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971550"/>
            <a:ext cx="634365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1543050" y="3886201"/>
            <a:ext cx="24574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 err="1"/>
              <a:t>Ketki</a:t>
            </a:r>
            <a:r>
              <a:rPr lang="en-IN" sz="1350" dirty="0"/>
              <a:t> Acharya</a:t>
            </a:r>
          </a:p>
          <a:p>
            <a:r>
              <a:rPr lang="en-IN" sz="1350" dirty="0"/>
              <a:t>From: SM VITA ATC of CDAC</a:t>
            </a:r>
          </a:p>
          <a:p>
            <a:r>
              <a:rPr lang="en-IN" sz="1350"/>
              <a:t>ketkiacharya</a:t>
            </a:r>
            <a:r>
              <a:rPr lang="en-IN" sz="1350" dirty="0"/>
              <a:t>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F07D-1DAD-42FC-8BE6-4181044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0337"/>
            <a:ext cx="8305800" cy="571500"/>
          </a:xfrm>
        </p:spPr>
        <p:txBody>
          <a:bodyPr>
            <a:normAutofit fontScale="90000"/>
          </a:bodyPr>
          <a:lstStyle/>
          <a:p>
            <a:r>
              <a:rPr lang="en-IN" dirty="0"/>
              <a:t>Dynamic var Object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E97E74-F4A2-4411-8CF8-573F39628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384079"/>
              </p:ext>
            </p:extLst>
          </p:nvPr>
        </p:nvGraphicFramePr>
        <p:xfrm>
          <a:off x="0" y="824610"/>
          <a:ext cx="9525000" cy="576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878756785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898643957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3580112016"/>
                    </a:ext>
                  </a:extLst>
                </a:gridCol>
              </a:tblGrid>
              <a:tr h="383388">
                <a:tc>
                  <a:txBody>
                    <a:bodyPr/>
                    <a:lstStyle/>
                    <a:p>
                      <a:r>
                        <a:rPr lang="en-IN" sz="1200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48638"/>
                  </a:ext>
                </a:extLst>
              </a:tr>
              <a:tr h="897687">
                <a:tc>
                  <a:txBody>
                    <a:bodyPr/>
                    <a:lstStyle/>
                    <a:p>
                      <a:r>
                        <a:rPr lang="en-IN" sz="1200" dirty="0"/>
                        <a:t>Resolves at compile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Resolves at compile time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Resolves at Runtime time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08745"/>
                  </a:ext>
                </a:extLst>
              </a:tr>
              <a:tr h="383388">
                <a:tc>
                  <a:txBody>
                    <a:bodyPr/>
                    <a:lstStyle/>
                    <a:p>
                      <a:r>
                        <a:rPr lang="en-IN" sz="1200" dirty="0"/>
                        <a:t>Can point to any data but once assign can not change datatype.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Can point to any data and once assign can point to any </a:t>
                      </a:r>
                      <a:r>
                        <a:rPr lang="en-IN" sz="1200" dirty="0" err="1"/>
                        <a:t>anothr</a:t>
                      </a:r>
                      <a:r>
                        <a:rPr lang="en-IN" sz="1200" dirty="0"/>
                        <a:t> data  as it is parent of all types.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Can point to any data and once assign can change and hold </a:t>
                      </a:r>
                      <a:r>
                        <a:rPr lang="en-IN" sz="1200" dirty="0" err="1"/>
                        <a:t>aother</a:t>
                      </a:r>
                      <a:r>
                        <a:rPr lang="en-IN" sz="1200" dirty="0"/>
                        <a:t> type of data also as it resolves at 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82651"/>
                  </a:ext>
                </a:extLst>
              </a:tr>
              <a:tr h="383388">
                <a:tc>
                  <a:txBody>
                    <a:bodyPr/>
                    <a:lstStyle/>
                    <a:p>
                      <a:r>
                        <a:rPr lang="en-IN" sz="1200" dirty="0" err="1"/>
                        <a:t>Eg.</a:t>
                      </a:r>
                      <a:r>
                        <a:rPr lang="en-IN" sz="1200" dirty="0"/>
                        <a:t> var a=5;</a:t>
                      </a:r>
                    </a:p>
                    <a:p>
                      <a:r>
                        <a:rPr lang="en-IN" sz="1200" dirty="0"/>
                        <a:t>a=9; //allowed</a:t>
                      </a:r>
                    </a:p>
                    <a:p>
                      <a:r>
                        <a:rPr lang="en-IN" sz="1200" dirty="0"/>
                        <a:t>a=“hi” //error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Object </a:t>
                      </a:r>
                      <a:r>
                        <a:rPr lang="en-IN" sz="1200" dirty="0" err="1"/>
                        <a:t>ob</a:t>
                      </a:r>
                      <a:r>
                        <a:rPr lang="en-IN" sz="1200" dirty="0"/>
                        <a:t>=new Emp();</a:t>
                      </a:r>
                    </a:p>
                    <a:p>
                      <a:r>
                        <a:rPr lang="en-IN" sz="1200" dirty="0"/>
                        <a:t>Ob=99;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Dynamic dd=“hi”;</a:t>
                      </a:r>
                    </a:p>
                    <a:p>
                      <a:r>
                        <a:rPr lang="en-IN" sz="1200" dirty="0"/>
                        <a:t>dd=99; //allowed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31600"/>
                  </a:ext>
                </a:extLst>
              </a:tr>
              <a:tr h="383388">
                <a:tc>
                  <a:txBody>
                    <a:bodyPr/>
                    <a:lstStyle/>
                    <a:p>
                      <a:r>
                        <a:rPr lang="en-IN" sz="1200" dirty="0"/>
                        <a:t>Only local variable can be declare as var</a:t>
                      </a:r>
                    </a:p>
                    <a:p>
                      <a:r>
                        <a:rPr lang="en-IN" sz="1200" dirty="0"/>
                        <a:t>It can not be used for</a:t>
                      </a:r>
                    </a:p>
                    <a:p>
                      <a:r>
                        <a:rPr lang="en-IN" sz="1200" dirty="0"/>
                        <a:t>Method parameter, return type</a:t>
                      </a:r>
                    </a:p>
                    <a:p>
                      <a:r>
                        <a:rPr lang="en-IN" sz="1200" dirty="0"/>
                        <a:t>Instance member,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Can be used every where </a:t>
                      </a:r>
                      <a:r>
                        <a:rPr lang="en-IN" sz="1200" dirty="0" err="1"/>
                        <a:t>ie</a:t>
                      </a:r>
                      <a:r>
                        <a:rPr lang="en-IN" sz="1200" dirty="0"/>
                        <a:t>. Instance member, local variable,</a:t>
                      </a:r>
                    </a:p>
                    <a:p>
                      <a:r>
                        <a:rPr lang="en-IN" sz="1200" dirty="0"/>
                        <a:t>Method return type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Can be used every where.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41725"/>
                  </a:ext>
                </a:extLst>
              </a:tr>
              <a:tr h="383388">
                <a:tc>
                  <a:txBody>
                    <a:bodyPr/>
                    <a:lstStyle/>
                    <a:p>
                      <a:r>
                        <a:rPr lang="en-IN" sz="1200" dirty="0"/>
                        <a:t>When you use . DOT operator intelligence will display list of method associated with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When you use . DOT operator intelligence will display list of method associated with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When you use . DOT operator intelligence will not  display list of method associated with it as it read data at run time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93294"/>
                  </a:ext>
                </a:extLst>
              </a:tr>
              <a:tr h="383388">
                <a:tc>
                  <a:txBody>
                    <a:bodyPr/>
                    <a:lstStyle/>
                    <a:p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00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388C9B-33F8-4540-A42C-56D33BE98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6" t="45555" r="65000" b="24815"/>
          <a:stretch/>
        </p:blipFill>
        <p:spPr>
          <a:xfrm>
            <a:off x="4262284" y="0"/>
            <a:ext cx="4663440" cy="2520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01BCAB-47B9-44D4-B43A-EAB92C2EE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0" t="47037" r="46667" b="32222"/>
          <a:stretch/>
        </p:blipFill>
        <p:spPr>
          <a:xfrm>
            <a:off x="218276" y="2520778"/>
            <a:ext cx="6324600" cy="1702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857873-EFC7-4125-BF2C-B49639973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0" t="47037" r="61667" b="35185"/>
          <a:stretch/>
        </p:blipFill>
        <p:spPr>
          <a:xfrm>
            <a:off x="904076" y="4522177"/>
            <a:ext cx="563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6AF8-DF1E-496E-814F-37CE4D963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As you know, C# data types have a fixed range and are represented as a type in the 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System 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namespace.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 For example, the </a:t>
            </a:r>
            <a:r>
              <a:rPr lang="en-IN" sz="14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System.Boolean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data type can be assigned a value from the set 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{true, false}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Now, recall that all of the numerical data types (as well as the 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Boolean 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data type) are </a:t>
            </a:r>
            <a:r>
              <a:rPr lang="en-IN" sz="1400" i="1" dirty="0">
                <a:effectLst/>
                <a:latin typeface="Utopia-Italic"/>
                <a:ea typeface="Calibri" panose="020F0502020204030204" pitchFamily="34" charset="0"/>
                <a:cs typeface="Utopia-Italic"/>
              </a:rPr>
              <a:t>value types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. Value types can never be assigned the value of 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null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, as that is used to establish an empty object reference: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 static void Main(string[] </a:t>
            </a:r>
            <a:r>
              <a:rPr lang="en-IN" sz="14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args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{    // Compiler errors!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 // Value types cannot be set to null!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bool </a:t>
            </a:r>
            <a:r>
              <a:rPr lang="en-IN" sz="14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myBool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= null;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int </a:t>
            </a:r>
            <a:r>
              <a:rPr lang="en-IN" sz="14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myInt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= null;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 // OK! Strings are reference types.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string </a:t>
            </a:r>
            <a:r>
              <a:rPr lang="en-IN" sz="14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myString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= null;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976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49A2-BC25-4004-A822-78F1367F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7848600" cy="54403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C# supports the concept of </a:t>
            </a:r>
            <a:r>
              <a:rPr lang="en-IN" sz="1400" i="1" dirty="0">
                <a:effectLst/>
                <a:latin typeface="Utopia-Italic"/>
                <a:ea typeface="Calibri" panose="020F0502020204030204" pitchFamily="34" charset="0"/>
                <a:cs typeface="Utopia-Italic"/>
              </a:rPr>
              <a:t>nullable data types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. Simply put, a nullable type can represent all the values of its underlying type, plus the value 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null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 Thus, if we declare a nullable 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bool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, it could be assigned a value from the set </a:t>
            </a:r>
            <a:r>
              <a:rPr lang="en-IN" sz="1400" b="1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{true, false, null}</a:t>
            </a:r>
            <a:r>
              <a:rPr lang="en-IN" sz="1400" b="1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 This can be extremely helpful when working </a:t>
            </a:r>
            <a:r>
              <a:rPr lang="en-IN" sz="1400" b="1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with relational databases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, given that it is quite common to encounter undefined columns in database tables. Without the concept of a nullable data type, there is no convenient manner in C# to represent a numerical data point with no value.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To define a nullable variable type, the question mark symbol (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?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) is suffixed to the underlying data type.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  Do note that this syntax is only legal when applied </a:t>
            </a:r>
            <a:r>
              <a:rPr lang="en-IN" sz="1400" b="1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to value types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. If you attempt to create a nullable reference type (including 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string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s), you are issued a compile-time error. Like a </a:t>
            </a:r>
            <a:r>
              <a:rPr lang="en-IN" sz="1400" dirty="0" err="1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nonnullable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 variable, local nullable variables must be assigned an initial value before you can use them: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7874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DC80-3382-4F42-8AEB-33FBEBC8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set null to value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D5DD-347B-4B99-82C9-8C25AE45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static void </a:t>
            </a:r>
            <a:r>
              <a:rPr lang="en-IN" sz="14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LocalNullableVariables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()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{  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// Define some local nullable variables.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  int? </a:t>
            </a:r>
            <a:r>
              <a:rPr lang="en-IN" sz="14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nullableInt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= 10;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   double? </a:t>
            </a:r>
            <a:r>
              <a:rPr lang="en-IN" sz="14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nullableDouble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= 3.14;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  bool? </a:t>
            </a:r>
            <a:r>
              <a:rPr lang="en-IN" sz="14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nullableBool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= null;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 char? </a:t>
            </a:r>
            <a:r>
              <a:rPr lang="en-IN" sz="14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nullableChar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= 'a’;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    int?[] </a:t>
            </a:r>
            <a:r>
              <a:rPr lang="en-IN" sz="1400" dirty="0" err="1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arrayOfNullableInts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 = new int?[10];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// Error! Strings are reference types!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// string? s = "oops";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In C#, the </a:t>
            </a:r>
            <a:r>
              <a:rPr lang="en-IN" sz="1400" dirty="0">
                <a:effectLst/>
                <a:latin typeface="TheSansMonoConNormal"/>
                <a:ea typeface="Calibri" panose="020F0502020204030204" pitchFamily="34" charset="0"/>
                <a:cs typeface="TheSansMonoConNormal"/>
              </a:rPr>
              <a:t>? </a:t>
            </a:r>
            <a:r>
              <a:rPr lang="en-IN" sz="1400" dirty="0">
                <a:effectLst/>
                <a:latin typeface="Utopia-Regular"/>
                <a:ea typeface="Calibri" panose="020F0502020204030204" pitchFamily="34" charset="0"/>
                <a:cs typeface="Utopia-Regular"/>
              </a:rPr>
              <a:t>suffix notation is a shorthand for creating an instance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8717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A10F-111A-4FD2-98C4-AF477F15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76" y="1"/>
            <a:ext cx="8327923" cy="53340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 Partial Classes and Methods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531F66-0C51-4829-B104-A31710EC68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406" y="609600"/>
            <a:ext cx="9030555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In C#, you can split the implementation of a class, a struct, a method, or an interface in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81717"/>
                </a:solidFill>
                <a:latin typeface="Verdana" panose="020B060403050404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multiple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.cs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files using the 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partial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  <a:latin typeface="Verdana" panose="020B0604030504040204" pitchFamily="34" charset="0"/>
              </a:rPr>
              <a:t>keyword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The compiler will combine all the implementation from multiple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.cs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files when the program is compiled.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4A991-327D-4E27-8B22-5C4EED55DA49}"/>
              </a:ext>
            </a:extLst>
          </p:cNvPr>
          <p:cNvSpPr txBox="1"/>
          <p:nvPr/>
        </p:nvSpPr>
        <p:spPr>
          <a:xfrm>
            <a:off x="3505200" y="153293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</a:t>
            </a:r>
            <a:r>
              <a:rPr lang="en-IN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emp.cs</a:t>
            </a:r>
            <a:endParaRPr lang="en-IN" sz="12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demop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Employee(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Id;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name;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DisplayEmployeeInfo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"Saved!"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6361D-A4C3-4010-A355-C2D54B9D511E}"/>
              </a:ext>
            </a:extLst>
          </p:cNvPr>
          <p:cNvSpPr txBox="1"/>
          <p:nvPr/>
        </p:nvSpPr>
        <p:spPr>
          <a:xfrm>
            <a:off x="0" y="18288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</a:t>
            </a:r>
            <a:r>
              <a:rPr lang="en-IN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emprop.cs</a:t>
            </a:r>
            <a:endParaRPr lang="en-IN" sz="12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demop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FirstName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0FEE307-8A55-4528-9D9A-3C5E8D3AA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6" y="3804523"/>
            <a:ext cx="3190194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solidFill>
                  <a:srgbClr val="181717"/>
                </a:solidFill>
                <a:latin typeface="Verdana" panose="020B0604030504040204" pitchFamily="34" charset="0"/>
              </a:rPr>
              <a:t>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mprop.cs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contains properties of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Employee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class, and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solidFill>
                  <a:srgbClr val="000000"/>
                </a:solidFill>
                <a:latin typeface="SFMono-Regular"/>
              </a:rPr>
              <a:t>emp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.cs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contains all the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methods of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Employee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These will be compiled as one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Employee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2499-1A50-4D4D-9169-4F4377F1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229600" cy="4525963"/>
          </a:xfrm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Rule of partial class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1200" b="1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All the partial class definitions must be in the same assembly and </a:t>
            </a:r>
            <a:r>
              <a:rPr lang="en-US" sz="1200" b="0" i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namespace.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All the parts must have the same accessibility like public or private, etc.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5194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E630-CB12-4813-8728-2914DCDF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9103"/>
            <a:ext cx="8534400" cy="884903"/>
          </a:xfrm>
        </p:spPr>
        <p:txBody>
          <a:bodyPr/>
          <a:lstStyle/>
          <a:p>
            <a:r>
              <a:rPr lang="en-IN" dirty="0"/>
              <a:t>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ABE3-FDE6-432F-9343-F7D252BF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+mj-lt"/>
              </a:rPr>
              <a:t>.NET 4.0 introduced a new keyword to the C# language, specifically, dynamic.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This keyword allows you to incorporate scripting-like behaviors into the strongly typed world of type safety, semicolons, and curly brackets.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Using this loose typing, you can greatly simplify some complex coding tasks and also gain the ability to interoperate with a number of dynamic languages (such as </a:t>
            </a:r>
            <a:r>
              <a:rPr lang="en-US" sz="1600" dirty="0" err="1">
                <a:latin typeface="+mj-lt"/>
              </a:rPr>
              <a:t>IronRuby</a:t>
            </a:r>
            <a:r>
              <a:rPr lang="en-US" sz="1600" dirty="0">
                <a:latin typeface="+mj-lt"/>
              </a:rPr>
              <a:t> or </a:t>
            </a:r>
            <a:r>
              <a:rPr lang="en-US" sz="1600" dirty="0" err="1">
                <a:latin typeface="+mj-lt"/>
              </a:rPr>
              <a:t>IronPython</a:t>
            </a:r>
            <a:r>
              <a:rPr lang="en-US" sz="1600" dirty="0">
                <a:latin typeface="+mj-lt"/>
              </a:rPr>
              <a:t>), which are .NET savvy.</a:t>
            </a:r>
          </a:p>
          <a:p>
            <a:r>
              <a:rPr lang="en-US" sz="1600" dirty="0">
                <a:latin typeface="+mj-lt"/>
              </a:rPr>
              <a:t>It resolves at runtime.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string </a:t>
            </a:r>
            <a:r>
              <a:rPr lang="en-US" sz="1600" dirty="0" err="1">
                <a:latin typeface="+mj-lt"/>
              </a:rPr>
              <a:t>firstName</a:t>
            </a:r>
            <a:r>
              <a:rPr lang="en-US" sz="1600" dirty="0">
                <a:latin typeface="+mj-lt"/>
              </a:rPr>
              <a:t>="Vita";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 err="1">
                <a:latin typeface="+mj-lt"/>
              </a:rPr>
              <a:t>firstName.ToUpper</a:t>
            </a:r>
            <a:r>
              <a:rPr lang="en-US" sz="1600" dirty="0">
                <a:latin typeface="+mj-lt"/>
              </a:rPr>
              <a:t>() //this  is library function convert string  to uppercase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Now 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dynamic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firstName</a:t>
            </a:r>
            <a:r>
              <a:rPr lang="en-US" sz="1600" dirty="0">
                <a:latin typeface="+mj-lt"/>
              </a:rPr>
              <a:t>="Vita";</a:t>
            </a:r>
          </a:p>
          <a:p>
            <a:r>
              <a:rPr lang="en-US" sz="1600" dirty="0" err="1">
                <a:latin typeface="+mj-lt"/>
              </a:rPr>
              <a:t>firstName.Toupper</a:t>
            </a:r>
            <a:r>
              <a:rPr lang="en-US" sz="1600" dirty="0">
                <a:latin typeface="+mj-lt"/>
              </a:rPr>
              <a:t>() //observe U small case ,raise only runtime error as this will resolves at runtime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398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6C6E-EB6B-405A-85D4-5FA666C4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Dynamic languages/runtimes </a:t>
            </a:r>
            <a:r>
              <a:rPr lang="en-US" sz="2400" dirty="0" err="1"/>
              <a:t>doprovide</a:t>
            </a:r>
            <a:r>
              <a:rPr lang="en-US" sz="2400" dirty="0"/>
              <a:t> some interesting features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72CC-770F-4D5B-B62F-A969DEEB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07806"/>
            <a:ext cx="8763000" cy="452596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 An extremely flexible code base. You can refactor code without making numerous changes to data types.</a:t>
            </a:r>
          </a:p>
          <a:p>
            <a:endParaRPr lang="en-US" dirty="0"/>
          </a:p>
          <a:p>
            <a:r>
              <a:rPr lang="en-US" dirty="0"/>
              <a:t> A very simple way to interoperate with diverse object types built in different platforms and programming languages.</a:t>
            </a:r>
          </a:p>
          <a:p>
            <a:endParaRPr lang="en-US" dirty="0"/>
          </a:p>
          <a:p>
            <a:r>
              <a:rPr lang="en-US" dirty="0"/>
              <a:t>A way to add or remove members to a type, in memory, at runtime.</a:t>
            </a:r>
          </a:p>
          <a:p>
            <a:endParaRPr lang="en-US" dirty="0"/>
          </a:p>
          <a:p>
            <a:r>
              <a:rPr lang="en-US" dirty="0"/>
              <a:t>One role of the DLR is to enable various dynamic languages to run with the .NET runtime and give them a way to interoperate with other .NET code. </a:t>
            </a:r>
          </a:p>
          <a:p>
            <a:endParaRPr lang="en-US" dirty="0"/>
          </a:p>
          <a:p>
            <a:r>
              <a:rPr lang="en-US" dirty="0"/>
              <a:t>Two popular dynamic languages that make use of the DLR are </a:t>
            </a:r>
            <a:r>
              <a:rPr lang="en-US" dirty="0" err="1"/>
              <a:t>IronPython</a:t>
            </a:r>
            <a:r>
              <a:rPr lang="en-US" dirty="0"/>
              <a:t> and </a:t>
            </a:r>
            <a:r>
              <a:rPr lang="en-US" dirty="0" err="1"/>
              <a:t>IronRuby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These languages live in a dynamic universe, where type is discovered solely at runtime. And yet, these languages have access to the richness of the .NET base class libraries.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Even better, their codebases can interoperate with C# (or vice versa), thanks to the inclusion of the           dynamic keyword.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01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39E0-74BD-430F-BC2F-F83B2D2C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j-lt"/>
              </a:rPr>
              <a:t>Limitations of the dynamic 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3E79-669D-4DEC-B9CA-FEB1F105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>
                <a:latin typeface="+mj-lt"/>
              </a:rPr>
              <a:t>Limitations of the dynamic Keyword While a great many things can be defined using the dynamic keyword, there are some limitations regarding its usage. While they are not show-stoppers, do know that a dynamic data item cannot make use of lambda expressions or C# anonymous methods when calling a method. 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For example, the  :following code will always result in errors, even if the target method does indeed take a delegate  parameter that takes a string value and returns void.</a:t>
            </a:r>
          </a:p>
          <a:p>
            <a:r>
              <a:rPr lang="en-US" sz="3200" dirty="0">
                <a:latin typeface="+mj-lt"/>
              </a:rPr>
              <a:t> dynamic a = </a:t>
            </a:r>
            <a:r>
              <a:rPr lang="en-US" sz="3200" dirty="0" err="1">
                <a:latin typeface="+mj-lt"/>
              </a:rPr>
              <a:t>GetDynamicObject</a:t>
            </a:r>
            <a:r>
              <a:rPr lang="en-US" sz="3200" dirty="0">
                <a:latin typeface="+mj-lt"/>
              </a:rPr>
              <a:t>();</a:t>
            </a:r>
          </a:p>
          <a:p>
            <a:r>
              <a:rPr lang="en-US" sz="3200" dirty="0">
                <a:latin typeface="+mj-lt"/>
              </a:rPr>
              <a:t>// Error! Methods on dynamic data can't use lambdas!</a:t>
            </a:r>
          </a:p>
          <a:p>
            <a:r>
              <a:rPr lang="en-US" sz="3200" dirty="0" err="1">
                <a:latin typeface="+mj-lt"/>
              </a:rPr>
              <a:t>a.Method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 err="1">
                <a:latin typeface="+mj-lt"/>
              </a:rPr>
              <a:t>arg</a:t>
            </a:r>
            <a:r>
              <a:rPr lang="en-US" sz="3200" dirty="0">
                <a:latin typeface="+mj-lt"/>
              </a:rPr>
              <a:t> =&gt; </a:t>
            </a:r>
            <a:r>
              <a:rPr lang="en-US" sz="3200" dirty="0" err="1">
                <a:latin typeface="+mj-lt"/>
              </a:rPr>
              <a:t>Console.WriteLine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 err="1">
                <a:latin typeface="+mj-lt"/>
              </a:rPr>
              <a:t>arg</a:t>
            </a:r>
            <a:r>
              <a:rPr lang="en-US" sz="3200" dirty="0">
                <a:latin typeface="+mj-lt"/>
              </a:rPr>
              <a:t>));</a:t>
            </a:r>
            <a:endParaRPr lang="en-IN" sz="32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52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1367</Words>
  <Application>Microsoft Office PowerPoint</Application>
  <PresentationFormat>On-screen Show (4:3)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Garamond</vt:lpstr>
      <vt:lpstr>Segoe UI</vt:lpstr>
      <vt:lpstr>SFMono-Regular</vt:lpstr>
      <vt:lpstr>TheSansMonoConNormal</vt:lpstr>
      <vt:lpstr>Trebuchet MS</vt:lpstr>
      <vt:lpstr>Utopia-Italic</vt:lpstr>
      <vt:lpstr>Utopia-Regular</vt:lpstr>
      <vt:lpstr>Verdana</vt:lpstr>
      <vt:lpstr>Office Theme</vt:lpstr>
      <vt:lpstr>PowerPoint Presentation</vt:lpstr>
      <vt:lpstr>PowerPoint Presentation</vt:lpstr>
      <vt:lpstr>PowerPoint Presentation</vt:lpstr>
      <vt:lpstr>How to set null to value type</vt:lpstr>
      <vt:lpstr> Partial Classes and Methods</vt:lpstr>
      <vt:lpstr>PowerPoint Presentation</vt:lpstr>
      <vt:lpstr>dynamic</vt:lpstr>
      <vt:lpstr>Dynamic languages/runtimes doprovide some interesting features</vt:lpstr>
      <vt:lpstr>Limitations of the dynamic Keyword</vt:lpstr>
      <vt:lpstr>Dynamic var Object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Handelling</dc:title>
  <dc:creator>Theory</dc:creator>
  <cp:lastModifiedBy>Sriram Mantri vidyanidhi infotech academy</cp:lastModifiedBy>
  <cp:revision>72</cp:revision>
  <dcterms:created xsi:type="dcterms:W3CDTF">2012-05-24T05:32:28Z</dcterms:created>
  <dcterms:modified xsi:type="dcterms:W3CDTF">2020-09-05T07:54:05Z</dcterms:modified>
</cp:coreProperties>
</file>