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83" r:id="rId10"/>
    <p:sldId id="275" r:id="rId11"/>
    <p:sldId id="284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666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91DD8-6337-4152-9341-6B1C5BDA1CFB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705A2-80DE-4E4C-B55B-F8D389912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69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705A2-80DE-4E4C-B55B-F8D389912FB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6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705A2-80DE-4E4C-B55B-F8D389912FB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20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5BFC4-6EE2-4A43-98E9-146BD6B5190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36" y="-120068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C139F7-30EE-4C3C-BBF4-BAD32D2B5D66}"/>
              </a:ext>
            </a:extLst>
          </p:cNvPr>
          <p:cNvSpPr/>
          <p:nvPr userDrawn="1"/>
        </p:nvSpPr>
        <p:spPr>
          <a:xfrm>
            <a:off x="-73900" y="6568695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971550"/>
            <a:ext cx="634365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1543050" y="3886201"/>
            <a:ext cx="24574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 err="1"/>
              <a:t>Ketki</a:t>
            </a:r>
            <a:r>
              <a:rPr lang="en-IN" sz="1350" dirty="0"/>
              <a:t> Acharya</a:t>
            </a:r>
          </a:p>
          <a:p>
            <a:r>
              <a:rPr lang="en-IN" sz="1350" dirty="0"/>
              <a:t>From: SM VITA ATC of CDAC</a:t>
            </a:r>
          </a:p>
          <a:p>
            <a:r>
              <a:rPr lang="en-IN" sz="1350"/>
              <a:t>ketkiacharya</a:t>
            </a:r>
            <a:r>
              <a:rPr lang="en-IN" sz="1350" dirty="0"/>
              <a:t>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9AD4-ACD7-44CA-87CB-CCCD88D7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097" y="26978"/>
            <a:ext cx="73152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Stream writer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B9AC-4922-448D-9B66-8DD1FE686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4343400" cy="61563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A simple key-to-disk utility that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demonstrates a </a:t>
            </a:r>
            <a:r>
              <a:rPr lang="en-IN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*/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KtoD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fstr_out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text ('stop' to quit)."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str =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(str !=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"stop"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str = str +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newline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fstr_out.Write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(str !=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"stop"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fstr_out.Close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E5848-57D2-4072-89A1-A441E96E629C}"/>
              </a:ext>
            </a:extLst>
          </p:cNvPr>
          <p:cNvSpPr txBox="1"/>
          <p:nvPr/>
        </p:nvSpPr>
        <p:spPr>
          <a:xfrm>
            <a:off x="4769068" y="81127"/>
            <a:ext cx="449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Stream</a:t>
            </a:r>
            <a:r>
              <a:rPr lang="en-IN" dirty="0"/>
              <a:t> writer</a:t>
            </a:r>
            <a:r>
              <a:rPr lang="en-US" b="1" dirty="0"/>
              <a:t> </a:t>
            </a:r>
            <a:r>
              <a:rPr lang="en-US" dirty="0"/>
              <a:t>classes are useful whenever you need to write </a:t>
            </a:r>
            <a:r>
              <a:rPr lang="en-US" b="1" dirty="0" err="1"/>
              <a:t>characterbased</a:t>
            </a:r>
            <a:r>
              <a:rPr lang="en-US" b="1" dirty="0"/>
              <a:t> </a:t>
            </a:r>
            <a:r>
              <a:rPr lang="en-US" dirty="0"/>
              <a:t>data (e.g., strings).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CAn</a:t>
            </a:r>
            <a:r>
              <a:rPr lang="en-US" dirty="0"/>
              <a:t> I use  object of </a:t>
            </a:r>
          </a:p>
          <a:p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fstr_out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fstr_out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test.txt“,true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Directly 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yes but it does not have much option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B575-7EFB-47DC-BAB4-F4CC3CF4889A}"/>
              </a:ext>
            </a:extLst>
          </p:cNvPr>
          <p:cNvSpPr txBox="1"/>
          <p:nvPr/>
        </p:nvSpPr>
        <p:spPr>
          <a:xfrm>
            <a:off x="5608582" y="4196328"/>
            <a:ext cx="90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B5B71-7434-47F3-B6E5-4AFC753B6275}"/>
              </a:ext>
            </a:extLst>
          </p:cNvPr>
          <p:cNvSpPr/>
          <p:nvPr/>
        </p:nvSpPr>
        <p:spPr>
          <a:xfrm>
            <a:off x="6934200" y="4025920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Test.txt</a:t>
            </a:r>
          </a:p>
          <a:p>
            <a:pPr algn="ctr"/>
            <a:r>
              <a:rPr lang="en-IN" dirty="0"/>
              <a:t>Create</a:t>
            </a:r>
          </a:p>
          <a:p>
            <a:pPr algn="ctr"/>
            <a:r>
              <a:rPr lang="en-IN" dirty="0"/>
              <a:t> write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7488F-4FC0-48E4-A4D2-E0CB7836595C}"/>
              </a:ext>
            </a:extLst>
          </p:cNvPr>
          <p:cNvSpPr txBox="1"/>
          <p:nvPr/>
        </p:nvSpPr>
        <p:spPr>
          <a:xfrm>
            <a:off x="4156841" y="5323958"/>
            <a:ext cx="12954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fstr_out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316BB-0D03-4F6C-A66E-1C104BEA832D}"/>
              </a:ext>
            </a:extLst>
          </p:cNvPr>
          <p:cNvSpPr/>
          <p:nvPr/>
        </p:nvSpPr>
        <p:spPr>
          <a:xfrm>
            <a:off x="5452241" y="5105400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0B542D-A0C4-4FAA-A189-EE2FF716104B}"/>
              </a:ext>
            </a:extLst>
          </p:cNvPr>
          <p:cNvCxnSpPr/>
          <p:nvPr/>
        </p:nvCxnSpPr>
        <p:spPr>
          <a:xfrm>
            <a:off x="6324600" y="4380994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A5591-C7FA-488B-AB36-1A34C272F735}"/>
              </a:ext>
            </a:extLst>
          </p:cNvPr>
          <p:cNvCxnSpPr>
            <a:cxnSpLocks/>
          </p:cNvCxnSpPr>
          <p:nvPr/>
        </p:nvCxnSpPr>
        <p:spPr>
          <a:xfrm flipV="1">
            <a:off x="6172200" y="4533394"/>
            <a:ext cx="838200" cy="790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5AE0F4-D6D4-4F78-B378-7CCE35D5DCD7}"/>
              </a:ext>
            </a:extLst>
          </p:cNvPr>
          <p:cNvSpPr txBox="1"/>
          <p:nvPr/>
        </p:nvSpPr>
        <p:spPr>
          <a:xfrm>
            <a:off x="5791200" y="5323958"/>
            <a:ext cx="54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173660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98FD-F6AD-43B0-98AE-609A3BDC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0DC0-665A-4F6F-A55A-595043D2F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 while ((str =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Console.ReadLine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!= "stop")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str = str + "\r\n"; // add newline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fstr_out.Write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(str);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}*/</a:t>
            </a:r>
          </a:p>
          <a:p>
            <a:pPr marL="0" indent="0">
              <a:buNone/>
            </a:pPr>
            <a:endParaRPr lang="en-IN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Either or allowed if you do not want do while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29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9AD4-ACD7-44CA-87CB-CCCD88D7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2075"/>
            <a:ext cx="73152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Stream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B9AC-4922-448D-9B66-8DD1FE686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4343400" cy="61563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simple disk-to-screen utility that demonstrates a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FileReader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DtoS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fin;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fin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fstr_in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(fin);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((s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fstr_in.ReadLine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!=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fstr_in.Close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/*while(!</a:t>
            </a:r>
            <a:r>
              <a:rPr lang="en-IN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fstr_in.EndOfStream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 = </a:t>
            </a:r>
            <a:r>
              <a:rPr lang="en-IN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fstr_in.ReadLine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}*/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E5848-57D2-4072-89A1-A441E96E629C}"/>
              </a:ext>
            </a:extLst>
          </p:cNvPr>
          <p:cNvSpPr txBox="1"/>
          <p:nvPr/>
        </p:nvSpPr>
        <p:spPr>
          <a:xfrm>
            <a:off x="4876800" y="1219200"/>
            <a:ext cx="388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Stream</a:t>
            </a:r>
            <a:r>
              <a:rPr lang="en-IN" dirty="0"/>
              <a:t> Reader</a:t>
            </a:r>
            <a:r>
              <a:rPr lang="en-US" b="1" dirty="0"/>
              <a:t> </a:t>
            </a:r>
            <a:r>
              <a:rPr lang="en-US" dirty="0"/>
              <a:t>classes are useful whenever you need to </a:t>
            </a:r>
            <a:r>
              <a:rPr lang="en-US" dirty="0" err="1"/>
              <a:t>Read</a:t>
            </a:r>
            <a:r>
              <a:rPr lang="en-US" b="1" dirty="0" err="1"/>
              <a:t>characterbased</a:t>
            </a:r>
            <a:r>
              <a:rPr lang="en-US" b="1" dirty="0"/>
              <a:t> </a:t>
            </a:r>
            <a:r>
              <a:rPr lang="en-US" dirty="0"/>
              <a:t>data (e.g., strings).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I use Stream reader directly yes.</a:t>
            </a:r>
          </a:p>
          <a:p>
            <a:r>
              <a:rPr lang="en-US" dirty="0"/>
              <a:t>But it has limited option 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fstr_in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("TextFile1.txt");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7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0201-8C0E-415A-B01E-D541D0B8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200"/>
            <a:ext cx="7391400" cy="457199"/>
          </a:xfrm>
        </p:spPr>
        <p:txBody>
          <a:bodyPr>
            <a:normAutofit fontScale="90000"/>
          </a:bodyPr>
          <a:lstStyle/>
          <a:p>
            <a:r>
              <a:rPr lang="en-IN" dirty="0"/>
              <a:t>Binary Read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5D37-6CC5-4421-976E-B35CFF3C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4572000" cy="6172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RWData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BinaryWriter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dataOut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dataIn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1023.56;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a test"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dataOut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BinaryWriter</a:t>
            </a:r>
            <a:endParaRPr lang="en-US" sz="12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testdata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Write data to a file. 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"Writing 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dataOut.Write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"Writing 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dataOut.Write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(d);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"Writing 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dataOut.Write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(b);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"Writing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+ 12.2 * 7.4);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dataOut.Write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(12.2 * 7.4);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"Writing 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str);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dataOut.Write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(str);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dataOut.Close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E9EB2-9CB2-4F31-BD56-4962F493173D}"/>
              </a:ext>
            </a:extLst>
          </p:cNvPr>
          <p:cNvSpPr txBox="1"/>
          <p:nvPr/>
        </p:nvSpPr>
        <p:spPr>
          <a:xfrm>
            <a:off x="4724400" y="533399"/>
            <a:ext cx="457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dataIn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dataIn.ReadInt32();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"Reading 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 =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dataIn.ReadDouble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"Reading 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d);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 =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dataIn.ReadBoolean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"Reading 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b);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 =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dataIn.ReadDouble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"Reading 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d);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 =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dataIn.ReadString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"Reading 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str);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dataIn.Close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2444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48A3-D487-4A03-A132-37DD075C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6200"/>
            <a:ext cx="7696200" cy="411162"/>
          </a:xfrm>
        </p:spPr>
        <p:txBody>
          <a:bodyPr>
            <a:normAutofit fontScale="90000"/>
          </a:bodyPr>
          <a:lstStyle/>
          <a:p>
            <a:r>
              <a:rPr lang="en-IN" dirty="0"/>
              <a:t>String reader and writer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3530-767C-42D7-9E76-0D4BBF18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762000"/>
            <a:ext cx="57912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Demonstrate </a:t>
            </a:r>
            <a:r>
              <a:rPr lang="en-I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StringReader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en-I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StringWriter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StrRdrDemo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</a:t>
            </a:r>
            <a:r>
              <a:rPr lang="en-I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StringWriter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StringWriter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strwtr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StringWriter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Write to </a:t>
            </a:r>
            <a:r>
              <a:rPr lang="en-I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StringWriter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strwtr.WriteLine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i: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</a:t>
            </a:r>
            <a:r>
              <a:rPr lang="en-I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StringReader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StringReader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strrdr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StringReader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strwtr.ToString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Now, read from </a:t>
            </a:r>
            <a:r>
              <a:rPr lang="en-I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StringReader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//= </a:t>
            </a:r>
            <a:r>
              <a:rPr lang="en-I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strrdr.ReadLine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strrdr.ReadLine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str =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strrdr.ReadLine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43541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BB70C1C-5ECB-4B54-9A74-83FCDE4B1D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21021"/>
            <a:ext cx="7467600" cy="14234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What is the possible use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StringWriter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StringReader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, which cannot be done by StringBuilder itself?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StringReader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StringWriter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derive from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TextReader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TextWriter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respectively. So what they can do act as a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TextReader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TextWriter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instance, which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StringBuilder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cannot because they do not derive either of those types.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F991AE-D901-49F7-BB9A-1DFCA51CEAEB}"/>
              </a:ext>
            </a:extLst>
          </p:cNvPr>
          <p:cNvSpPr txBox="1"/>
          <p:nvPr/>
        </p:nvSpPr>
        <p:spPr>
          <a:xfrm>
            <a:off x="228600" y="220980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output that will span multiple lines in memory, why bother remembering to put "\r\n" at the end of every line with a StringBuilder? What if you want the code to run on or format data for a system that only uses "\n" for line breaks?</a:t>
            </a:r>
          </a:p>
          <a:p>
            <a:endParaRPr lang="en-US" dirty="0"/>
          </a:p>
          <a:p>
            <a:r>
              <a:rPr lang="en-US" dirty="0"/>
              <a:t>StringBuilder sb = new StringBuilder();</a:t>
            </a:r>
          </a:p>
          <a:p>
            <a:endParaRPr lang="en-US" dirty="0"/>
          </a:p>
          <a:p>
            <a:r>
              <a:rPr lang="en-US" dirty="0"/>
              <a:t>// will be invalid on systems that only use \n</a:t>
            </a:r>
          </a:p>
          <a:p>
            <a:r>
              <a:rPr lang="en-US" dirty="0" err="1"/>
              <a:t>sb.AppendFormat</a:t>
            </a:r>
            <a:r>
              <a:rPr lang="en-US" dirty="0"/>
              <a:t>("{0:yyyy-MM-dd </a:t>
            </a:r>
            <a:r>
              <a:rPr lang="en-US" dirty="0" err="1"/>
              <a:t>HH:mm:ss</a:t>
            </a:r>
            <a:r>
              <a:rPr lang="en-US" dirty="0"/>
              <a:t>} - Start\r\n", </a:t>
            </a:r>
            <a:r>
              <a:rPr lang="en-US" dirty="0" err="1"/>
              <a:t>DateTime.Now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// still have to add an extra parameter</a:t>
            </a:r>
          </a:p>
          <a:p>
            <a:r>
              <a:rPr lang="en-US" dirty="0" err="1"/>
              <a:t>sb.AppendFormat</a:t>
            </a:r>
            <a:r>
              <a:rPr lang="en-US" dirty="0"/>
              <a:t>("The current time is {0:yyyy-MM-dd </a:t>
            </a:r>
            <a:r>
              <a:rPr lang="en-US" dirty="0" err="1"/>
              <a:t>HH:mm:ss</a:t>
            </a:r>
            <a:r>
              <a:rPr lang="en-US" dirty="0"/>
              <a:t>}{1}", </a:t>
            </a:r>
            <a:r>
              <a:rPr lang="en-US" dirty="0" err="1"/>
              <a:t>DateTime.Now</a:t>
            </a:r>
            <a:r>
              <a:rPr lang="en-US" dirty="0"/>
              <a:t>,     </a:t>
            </a:r>
            <a:r>
              <a:rPr lang="en-US" dirty="0" err="1"/>
              <a:t>Environment.NewLine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51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C26E-5A26-4D50-A95A-2F68DBB0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3BD6-FC6B-4586-A3A9-A7E38D43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StringWriter</a:t>
            </a:r>
            <a:r>
              <a:rPr lang="en-US" dirty="0"/>
              <a:t> </a:t>
            </a:r>
            <a:r>
              <a:rPr lang="en-US" dirty="0" err="1"/>
              <a:t>sw</a:t>
            </a:r>
            <a:r>
              <a:rPr lang="en-US" dirty="0"/>
              <a:t> = new </a:t>
            </a:r>
            <a:r>
              <a:rPr lang="en-US" dirty="0" err="1"/>
              <a:t>StringWriter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// Don't have to worry about it, method name tells you there's a line break</a:t>
            </a:r>
          </a:p>
          <a:p>
            <a:pPr marL="0" indent="0">
              <a:buNone/>
            </a:pPr>
            <a:r>
              <a:rPr lang="en-US" dirty="0" err="1"/>
              <a:t>sw.WriteLine</a:t>
            </a:r>
            <a:r>
              <a:rPr lang="en-US" dirty="0"/>
              <a:t>("{0:yyyy-MM-dd </a:t>
            </a:r>
            <a:r>
              <a:rPr lang="en-US" dirty="0" err="1"/>
              <a:t>HH:mm:ss</a:t>
            </a:r>
            <a:r>
              <a:rPr lang="en-US" dirty="0"/>
              <a:t>} - Start", </a:t>
            </a:r>
            <a:r>
              <a:rPr lang="en-US" dirty="0" err="1"/>
              <a:t>DateTime.Now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no extra parameters</a:t>
            </a:r>
          </a:p>
          <a:p>
            <a:pPr marL="0" indent="0">
              <a:buNone/>
            </a:pPr>
            <a:r>
              <a:rPr lang="en-US" dirty="0" err="1"/>
              <a:t>sw.WriteLine</a:t>
            </a:r>
            <a:r>
              <a:rPr lang="en-US" dirty="0"/>
              <a:t>("The current time is {0:yyyy-MM-dd </a:t>
            </a:r>
            <a:r>
              <a:rPr lang="en-US" dirty="0" err="1"/>
              <a:t>HH:mm:ss</a:t>
            </a:r>
            <a:r>
              <a:rPr lang="en-US" dirty="0"/>
              <a:t>}", </a:t>
            </a:r>
            <a:r>
              <a:rPr lang="en-US" dirty="0" err="1"/>
              <a:t>DateTime.Now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Say you want to process a file line by line, you would probably use a </a:t>
            </a:r>
            <a:r>
              <a:rPr lang="en-US" dirty="0" err="1"/>
              <a:t>StreamReader</a:t>
            </a:r>
            <a:r>
              <a:rPr lang="en-US" dirty="0"/>
              <a:t> instead of loading the whole file into a StringBuilder and splitting it by newline characters into </a:t>
            </a:r>
            <a:r>
              <a:rPr lang="en-US"/>
              <a:t>an array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32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2A39-E207-42F5-AC4F-90D5BC3C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457199"/>
          </a:xfrm>
        </p:spPr>
        <p:txBody>
          <a:bodyPr>
            <a:noAutofit/>
          </a:bodyPr>
          <a:lstStyle/>
          <a:p>
            <a:r>
              <a:rPr lang="en-IN" sz="3200" dirty="0"/>
              <a:t> static File  class: if you need to use frequently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5277-C675-4694-BA8B-593475FE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287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Textreader.cs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TextReader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textr.ReadToEnd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textr.Close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((input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!=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sr.Close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91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0A3F-C2D2-4493-913D-56839BD4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457199"/>
          </a:xfrm>
        </p:spPr>
        <p:txBody>
          <a:bodyPr>
            <a:normAutofit fontScale="90000"/>
          </a:bodyPr>
          <a:lstStyle/>
          <a:p>
            <a:r>
              <a:rPr lang="en-IN" dirty="0"/>
              <a:t>Lets convert one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B6B6C-4282-48C6-BBE5-C35E2FD5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211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DtoS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fin=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"test.txt"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fstr_in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(fin);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fstr_in.ReadLine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fstr_in.Close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2938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E3DB92-D65E-478F-8E15-08E985838432}"/>
              </a:ext>
            </a:extLst>
          </p:cNvPr>
          <p:cNvGrpSpPr/>
          <p:nvPr/>
        </p:nvGrpSpPr>
        <p:grpSpPr>
          <a:xfrm>
            <a:off x="990600" y="304800"/>
            <a:ext cx="6577668" cy="3371215"/>
            <a:chOff x="0" y="0"/>
            <a:chExt cx="5457599" cy="26748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F3F98A-4D48-45D3-A0F5-A117BBE68DE8}"/>
                </a:ext>
              </a:extLst>
            </p:cNvPr>
            <p:cNvSpPr/>
            <p:nvPr/>
          </p:nvSpPr>
          <p:spPr>
            <a:xfrm>
              <a:off x="0" y="200151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966A82-1F21-4E70-814A-F0857F32A487}"/>
                </a:ext>
              </a:extLst>
            </p:cNvPr>
            <p:cNvSpPr/>
            <p:nvPr/>
          </p:nvSpPr>
          <p:spPr>
            <a:xfrm>
              <a:off x="0" y="48539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B52950-8553-44FE-A743-F09D0E746EE8}"/>
                </a:ext>
              </a:extLst>
            </p:cNvPr>
            <p:cNvSpPr/>
            <p:nvPr/>
          </p:nvSpPr>
          <p:spPr>
            <a:xfrm>
              <a:off x="0" y="771905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32A7EC-B4FC-401B-8868-3FE5FB2F6E62}"/>
                </a:ext>
              </a:extLst>
            </p:cNvPr>
            <p:cNvSpPr/>
            <p:nvPr/>
          </p:nvSpPr>
          <p:spPr>
            <a:xfrm>
              <a:off x="0" y="105689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C0CE4B-CD35-4776-A405-34D0F004F086}"/>
                </a:ext>
              </a:extLst>
            </p:cNvPr>
            <p:cNvSpPr/>
            <p:nvPr/>
          </p:nvSpPr>
          <p:spPr>
            <a:xfrm>
              <a:off x="0" y="1343405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123423-8D9E-4323-B29B-2AB765327BE5}"/>
                </a:ext>
              </a:extLst>
            </p:cNvPr>
            <p:cNvSpPr/>
            <p:nvPr/>
          </p:nvSpPr>
          <p:spPr>
            <a:xfrm>
              <a:off x="0" y="162839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C8146C-B8EE-4989-87DC-CC14B70E2970}"/>
                </a:ext>
              </a:extLst>
            </p:cNvPr>
            <p:cNvSpPr/>
            <p:nvPr/>
          </p:nvSpPr>
          <p:spPr>
            <a:xfrm>
              <a:off x="0" y="1914905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03AA95-49C4-4BA3-8CCE-D443F5503564}"/>
                </a:ext>
              </a:extLst>
            </p:cNvPr>
            <p:cNvSpPr/>
            <p:nvPr/>
          </p:nvSpPr>
          <p:spPr>
            <a:xfrm>
              <a:off x="0" y="219989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ED88E8-14C9-4AB5-9F9F-E0DFE2B44566}"/>
                </a:ext>
              </a:extLst>
            </p:cNvPr>
            <p:cNvSpPr/>
            <p:nvPr/>
          </p:nvSpPr>
          <p:spPr>
            <a:xfrm>
              <a:off x="0" y="2484881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4" name="Shape 162">
              <a:extLst>
                <a:ext uri="{FF2B5EF4-FFF2-40B4-BE49-F238E27FC236}">
                  <a16:creationId xmlns:a16="http://schemas.microsoft.com/office/drawing/2014/main" id="{46163319-7547-449E-93CC-93B204065D7A}"/>
                </a:ext>
              </a:extLst>
            </p:cNvPr>
            <p:cNvSpPr/>
            <p:nvPr/>
          </p:nvSpPr>
          <p:spPr>
            <a:xfrm>
              <a:off x="1848815" y="0"/>
              <a:ext cx="594360" cy="264160"/>
            </a:xfrm>
            <a:custGeom>
              <a:avLst/>
              <a:gdLst/>
              <a:ahLst/>
              <a:cxnLst/>
              <a:rect l="0" t="0" r="0" b="0"/>
              <a:pathLst>
                <a:path w="594360" h="264160">
                  <a:moveTo>
                    <a:pt x="0" y="264160"/>
                  </a:moveTo>
                  <a:lnTo>
                    <a:pt x="594360" y="264160"/>
                  </a:lnTo>
                  <a:lnTo>
                    <a:pt x="59436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E9B4A0-9DEC-42C2-AA7D-34F9A5132B33}"/>
                </a:ext>
              </a:extLst>
            </p:cNvPr>
            <p:cNvSpPr/>
            <p:nvPr/>
          </p:nvSpPr>
          <p:spPr>
            <a:xfrm>
              <a:off x="1943430" y="76707"/>
              <a:ext cx="50013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Object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62FB9C-7AE6-45FF-AC4D-77DFBC8FF814}"/>
                </a:ext>
              </a:extLst>
            </p:cNvPr>
            <p:cNvSpPr/>
            <p:nvPr/>
          </p:nvSpPr>
          <p:spPr>
            <a:xfrm>
              <a:off x="2318334" y="7670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7" name="Shape 165">
              <a:extLst>
                <a:ext uri="{FF2B5EF4-FFF2-40B4-BE49-F238E27FC236}">
                  <a16:creationId xmlns:a16="http://schemas.microsoft.com/office/drawing/2014/main" id="{5F7A2C7E-9589-46C0-BEBC-AF1E59B80AA0}"/>
                </a:ext>
              </a:extLst>
            </p:cNvPr>
            <p:cNvSpPr/>
            <p:nvPr/>
          </p:nvSpPr>
          <p:spPr>
            <a:xfrm>
              <a:off x="2092655" y="274320"/>
              <a:ext cx="0" cy="208280"/>
            </a:xfrm>
            <a:custGeom>
              <a:avLst/>
              <a:gdLst/>
              <a:ahLst/>
              <a:cxnLst/>
              <a:rect l="0" t="0" r="0" b="0"/>
              <a:pathLst>
                <a:path h="208280">
                  <a:moveTo>
                    <a:pt x="0" y="0"/>
                  </a:moveTo>
                  <a:lnTo>
                    <a:pt x="0" y="208280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Shape 166">
              <a:extLst>
                <a:ext uri="{FF2B5EF4-FFF2-40B4-BE49-F238E27FC236}">
                  <a16:creationId xmlns:a16="http://schemas.microsoft.com/office/drawing/2014/main" id="{15E2B8E2-43BD-48B2-A758-9AADEF96A7A6}"/>
                </a:ext>
              </a:extLst>
            </p:cNvPr>
            <p:cNvSpPr/>
            <p:nvPr/>
          </p:nvSpPr>
          <p:spPr>
            <a:xfrm>
              <a:off x="746455" y="482472"/>
              <a:ext cx="3022600" cy="15240"/>
            </a:xfrm>
            <a:custGeom>
              <a:avLst/>
              <a:gdLst/>
              <a:ahLst/>
              <a:cxnLst/>
              <a:rect l="0" t="0" r="0" b="0"/>
              <a:pathLst>
                <a:path w="3022600" h="15240">
                  <a:moveTo>
                    <a:pt x="0" y="0"/>
                  </a:moveTo>
                  <a:lnTo>
                    <a:pt x="3022600" y="15240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Shape 167">
              <a:extLst>
                <a:ext uri="{FF2B5EF4-FFF2-40B4-BE49-F238E27FC236}">
                  <a16:creationId xmlns:a16="http://schemas.microsoft.com/office/drawing/2014/main" id="{AEE77DA3-0E3B-45FE-8157-23A6C1DF57E0}"/>
                </a:ext>
              </a:extLst>
            </p:cNvPr>
            <p:cNvSpPr/>
            <p:nvPr/>
          </p:nvSpPr>
          <p:spPr>
            <a:xfrm>
              <a:off x="741375" y="482472"/>
              <a:ext cx="5080" cy="259080"/>
            </a:xfrm>
            <a:custGeom>
              <a:avLst/>
              <a:gdLst/>
              <a:ahLst/>
              <a:cxnLst/>
              <a:rect l="0" t="0" r="0" b="0"/>
              <a:pathLst>
                <a:path w="5080" h="259080">
                  <a:moveTo>
                    <a:pt x="0" y="0"/>
                  </a:moveTo>
                  <a:lnTo>
                    <a:pt x="5080" y="259080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Shape 169">
              <a:extLst>
                <a:ext uri="{FF2B5EF4-FFF2-40B4-BE49-F238E27FC236}">
                  <a16:creationId xmlns:a16="http://schemas.microsoft.com/office/drawing/2014/main" id="{66031EC3-E457-4CC6-922E-36114330EEFD}"/>
                </a:ext>
              </a:extLst>
            </p:cNvPr>
            <p:cNvSpPr/>
            <p:nvPr/>
          </p:nvSpPr>
          <p:spPr>
            <a:xfrm>
              <a:off x="299415" y="751585"/>
              <a:ext cx="1036320" cy="508000"/>
            </a:xfrm>
            <a:custGeom>
              <a:avLst/>
              <a:gdLst/>
              <a:ahLst/>
              <a:cxnLst/>
              <a:rect l="0" t="0" r="0" b="0"/>
              <a:pathLst>
                <a:path w="1036320" h="508000">
                  <a:moveTo>
                    <a:pt x="0" y="508000"/>
                  </a:moveTo>
                  <a:lnTo>
                    <a:pt x="1036320" y="508000"/>
                  </a:lnTo>
                  <a:lnTo>
                    <a:pt x="103632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03BC75-1551-4949-8705-829B27338DAF}"/>
                </a:ext>
              </a:extLst>
            </p:cNvPr>
            <p:cNvSpPr/>
            <p:nvPr/>
          </p:nvSpPr>
          <p:spPr>
            <a:xfrm>
              <a:off x="394665" y="828293"/>
              <a:ext cx="522135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Binary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3B8714-F344-43F9-BC11-A5400E32D652}"/>
                </a:ext>
              </a:extLst>
            </p:cNvPr>
            <p:cNvSpPr/>
            <p:nvPr/>
          </p:nvSpPr>
          <p:spPr>
            <a:xfrm>
              <a:off x="394665" y="1012697"/>
              <a:ext cx="1102077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Reader/Writer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E7B74A-D9A0-42DF-9E93-8F093988FA91}"/>
                </a:ext>
              </a:extLst>
            </p:cNvPr>
            <p:cNvSpPr/>
            <p:nvPr/>
          </p:nvSpPr>
          <p:spPr>
            <a:xfrm>
              <a:off x="1222197" y="1012697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4" name="Shape 173">
              <a:extLst>
                <a:ext uri="{FF2B5EF4-FFF2-40B4-BE49-F238E27FC236}">
                  <a16:creationId xmlns:a16="http://schemas.microsoft.com/office/drawing/2014/main" id="{C3216589-746E-4909-85D2-BD401289A31A}"/>
                </a:ext>
              </a:extLst>
            </p:cNvPr>
            <p:cNvSpPr/>
            <p:nvPr/>
          </p:nvSpPr>
          <p:spPr>
            <a:xfrm>
              <a:off x="3748736" y="533272"/>
              <a:ext cx="5080" cy="345440"/>
            </a:xfrm>
            <a:custGeom>
              <a:avLst/>
              <a:gdLst/>
              <a:ahLst/>
              <a:cxnLst/>
              <a:rect l="0" t="0" r="0" b="0"/>
              <a:pathLst>
                <a:path w="5080" h="345440">
                  <a:moveTo>
                    <a:pt x="5080" y="0"/>
                  </a:moveTo>
                  <a:lnTo>
                    <a:pt x="0" y="345440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Shape 1868">
              <a:extLst>
                <a:ext uri="{FF2B5EF4-FFF2-40B4-BE49-F238E27FC236}">
                  <a16:creationId xmlns:a16="http://schemas.microsoft.com/office/drawing/2014/main" id="{DFC89164-3696-40A5-A1AB-3378E26E3C5D}"/>
                </a:ext>
              </a:extLst>
            </p:cNvPr>
            <p:cNvSpPr/>
            <p:nvPr/>
          </p:nvSpPr>
          <p:spPr>
            <a:xfrm>
              <a:off x="3108655" y="771905"/>
              <a:ext cx="1437640" cy="259080"/>
            </a:xfrm>
            <a:custGeom>
              <a:avLst/>
              <a:gdLst/>
              <a:ahLst/>
              <a:cxnLst/>
              <a:rect l="0" t="0" r="0" b="0"/>
              <a:pathLst>
                <a:path w="1437640" h="259080">
                  <a:moveTo>
                    <a:pt x="0" y="0"/>
                  </a:moveTo>
                  <a:lnTo>
                    <a:pt x="1437640" y="0"/>
                  </a:lnTo>
                  <a:lnTo>
                    <a:pt x="1437640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Shape 175">
              <a:extLst>
                <a:ext uri="{FF2B5EF4-FFF2-40B4-BE49-F238E27FC236}">
                  <a16:creationId xmlns:a16="http://schemas.microsoft.com/office/drawing/2014/main" id="{BF138306-DBD4-4D5E-AC3B-A9FCC4799C61}"/>
                </a:ext>
              </a:extLst>
            </p:cNvPr>
            <p:cNvSpPr/>
            <p:nvPr/>
          </p:nvSpPr>
          <p:spPr>
            <a:xfrm>
              <a:off x="3108655" y="771905"/>
              <a:ext cx="1437640" cy="259080"/>
            </a:xfrm>
            <a:custGeom>
              <a:avLst/>
              <a:gdLst/>
              <a:ahLst/>
              <a:cxnLst/>
              <a:rect l="0" t="0" r="0" b="0"/>
              <a:pathLst>
                <a:path w="1437640" h="259080">
                  <a:moveTo>
                    <a:pt x="0" y="259080"/>
                  </a:moveTo>
                  <a:lnTo>
                    <a:pt x="1437640" y="259080"/>
                  </a:lnTo>
                  <a:lnTo>
                    <a:pt x="143764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Shape 1869">
              <a:extLst>
                <a:ext uri="{FF2B5EF4-FFF2-40B4-BE49-F238E27FC236}">
                  <a16:creationId xmlns:a16="http://schemas.microsoft.com/office/drawing/2014/main" id="{2AAA21A4-DCAB-4408-BA67-DA1C30B3BE3A}"/>
                </a:ext>
              </a:extLst>
            </p:cNvPr>
            <p:cNvSpPr/>
            <p:nvPr/>
          </p:nvSpPr>
          <p:spPr>
            <a:xfrm>
              <a:off x="3204032" y="820674"/>
              <a:ext cx="1194816" cy="141732"/>
            </a:xfrm>
            <a:custGeom>
              <a:avLst/>
              <a:gdLst/>
              <a:ahLst/>
              <a:cxnLst/>
              <a:rect l="0" t="0" r="0" b="0"/>
              <a:pathLst>
                <a:path w="1194816" h="141732">
                  <a:moveTo>
                    <a:pt x="0" y="0"/>
                  </a:moveTo>
                  <a:lnTo>
                    <a:pt x="1194816" y="0"/>
                  </a:lnTo>
                  <a:lnTo>
                    <a:pt x="1194816" y="141732"/>
                  </a:lnTo>
                  <a:lnTo>
                    <a:pt x="0" y="14173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1F4E9A6-FB94-44E1-80F2-963D8AB3949D}"/>
                </a:ext>
              </a:extLst>
            </p:cNvPr>
            <p:cNvSpPr/>
            <p:nvPr/>
          </p:nvSpPr>
          <p:spPr>
            <a:xfrm>
              <a:off x="3204032" y="842510"/>
              <a:ext cx="1586215" cy="1591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dirty="0" err="1">
                  <a:solidFill>
                    <a:srgbClr val="2B91AF"/>
                  </a:solidFill>
                  <a:effectLst/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MarshalByRefObject</a:t>
              </a:r>
              <a:endPara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9E0C473-B9A5-4FA3-9E99-9008E8F87550}"/>
                </a:ext>
              </a:extLst>
            </p:cNvPr>
            <p:cNvSpPr/>
            <p:nvPr/>
          </p:nvSpPr>
          <p:spPr>
            <a:xfrm>
              <a:off x="4398849" y="826769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0" name="Shape 179">
              <a:extLst>
                <a:ext uri="{FF2B5EF4-FFF2-40B4-BE49-F238E27FC236}">
                  <a16:creationId xmlns:a16="http://schemas.microsoft.com/office/drawing/2014/main" id="{7C2CA01C-7245-4D61-A7A2-0C3224AFE4CC}"/>
                </a:ext>
              </a:extLst>
            </p:cNvPr>
            <p:cNvSpPr/>
            <p:nvPr/>
          </p:nvSpPr>
          <p:spPr>
            <a:xfrm>
              <a:off x="3784295" y="1036573"/>
              <a:ext cx="0" cy="201930"/>
            </a:xfrm>
            <a:custGeom>
              <a:avLst/>
              <a:gdLst/>
              <a:ahLst/>
              <a:cxnLst/>
              <a:rect l="0" t="0" r="0" b="0"/>
              <a:pathLst>
                <a:path h="201930">
                  <a:moveTo>
                    <a:pt x="0" y="0"/>
                  </a:moveTo>
                  <a:lnTo>
                    <a:pt x="0" y="201930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180">
              <a:extLst>
                <a:ext uri="{FF2B5EF4-FFF2-40B4-BE49-F238E27FC236}">
                  <a16:creationId xmlns:a16="http://schemas.microsoft.com/office/drawing/2014/main" id="{C7339ABF-DD81-47C5-9A7A-9BDF2C01F29E}"/>
                </a:ext>
              </a:extLst>
            </p:cNvPr>
            <p:cNvSpPr/>
            <p:nvPr/>
          </p:nvSpPr>
          <p:spPr>
            <a:xfrm>
              <a:off x="2260295" y="1239773"/>
              <a:ext cx="2540000" cy="5080"/>
            </a:xfrm>
            <a:custGeom>
              <a:avLst/>
              <a:gdLst/>
              <a:ahLst/>
              <a:cxnLst/>
              <a:rect l="0" t="0" r="0" b="0"/>
              <a:pathLst>
                <a:path w="2540000" h="5080">
                  <a:moveTo>
                    <a:pt x="0" y="5080"/>
                  </a:moveTo>
                  <a:lnTo>
                    <a:pt x="2540000" y="0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182">
              <a:extLst>
                <a:ext uri="{FF2B5EF4-FFF2-40B4-BE49-F238E27FC236}">
                  <a16:creationId xmlns:a16="http://schemas.microsoft.com/office/drawing/2014/main" id="{7C9359A1-C59F-409A-8402-FADCB1594F47}"/>
                </a:ext>
              </a:extLst>
            </p:cNvPr>
            <p:cNvSpPr/>
            <p:nvPr/>
          </p:nvSpPr>
          <p:spPr>
            <a:xfrm>
              <a:off x="1422095" y="1529207"/>
              <a:ext cx="975360" cy="279400"/>
            </a:xfrm>
            <a:custGeom>
              <a:avLst/>
              <a:gdLst/>
              <a:ahLst/>
              <a:cxnLst/>
              <a:rect l="0" t="0" r="0" b="0"/>
              <a:pathLst>
                <a:path w="975360" h="279400">
                  <a:moveTo>
                    <a:pt x="0" y="279400"/>
                  </a:moveTo>
                  <a:lnTo>
                    <a:pt x="975360" y="279400"/>
                  </a:lnTo>
                  <a:lnTo>
                    <a:pt x="97536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C93334-FC79-4583-97D6-09007ADE7242}"/>
                </a:ext>
              </a:extLst>
            </p:cNvPr>
            <p:cNvSpPr/>
            <p:nvPr/>
          </p:nvSpPr>
          <p:spPr>
            <a:xfrm>
              <a:off x="1516710" y="1605533"/>
              <a:ext cx="865438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TextReader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B009FD-B178-432A-9E37-DEB307707E4E}"/>
                </a:ext>
              </a:extLst>
            </p:cNvPr>
            <p:cNvSpPr/>
            <p:nvPr/>
          </p:nvSpPr>
          <p:spPr>
            <a:xfrm>
              <a:off x="2165934" y="160553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5" name="Shape 185">
              <a:extLst>
                <a:ext uri="{FF2B5EF4-FFF2-40B4-BE49-F238E27FC236}">
                  <a16:creationId xmlns:a16="http://schemas.microsoft.com/office/drawing/2014/main" id="{C7213B6C-8A45-40B1-9B91-D664A4DBA64F}"/>
                </a:ext>
              </a:extLst>
            </p:cNvPr>
            <p:cNvSpPr/>
            <p:nvPr/>
          </p:nvSpPr>
          <p:spPr>
            <a:xfrm>
              <a:off x="2270455" y="1244854"/>
              <a:ext cx="0" cy="284480"/>
            </a:xfrm>
            <a:custGeom>
              <a:avLst/>
              <a:gdLst/>
              <a:ahLst/>
              <a:cxnLst/>
              <a:rect l="0" t="0" r="0" b="0"/>
              <a:pathLst>
                <a:path h="284480">
                  <a:moveTo>
                    <a:pt x="0" y="0"/>
                  </a:moveTo>
                  <a:lnTo>
                    <a:pt x="0" y="284480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Shape 186">
              <a:extLst>
                <a:ext uri="{FF2B5EF4-FFF2-40B4-BE49-F238E27FC236}">
                  <a16:creationId xmlns:a16="http://schemas.microsoft.com/office/drawing/2014/main" id="{F7BB9B3B-B8A3-4634-9E53-376B8286D66B}"/>
                </a:ext>
              </a:extLst>
            </p:cNvPr>
            <p:cNvSpPr/>
            <p:nvPr/>
          </p:nvSpPr>
          <p:spPr>
            <a:xfrm>
              <a:off x="3311855" y="1255013"/>
              <a:ext cx="5080" cy="248920"/>
            </a:xfrm>
            <a:custGeom>
              <a:avLst/>
              <a:gdLst/>
              <a:ahLst/>
              <a:cxnLst/>
              <a:rect l="0" t="0" r="0" b="0"/>
              <a:pathLst>
                <a:path w="5080" h="248920">
                  <a:moveTo>
                    <a:pt x="0" y="0"/>
                  </a:moveTo>
                  <a:lnTo>
                    <a:pt x="5080" y="248920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Shape 187">
              <a:extLst>
                <a:ext uri="{FF2B5EF4-FFF2-40B4-BE49-F238E27FC236}">
                  <a16:creationId xmlns:a16="http://schemas.microsoft.com/office/drawing/2014/main" id="{E1B4A762-CDDA-472C-B2FC-C4F3731CAA51}"/>
                </a:ext>
              </a:extLst>
            </p:cNvPr>
            <p:cNvSpPr/>
            <p:nvPr/>
          </p:nvSpPr>
          <p:spPr>
            <a:xfrm>
              <a:off x="4800296" y="1239773"/>
              <a:ext cx="10160" cy="274320"/>
            </a:xfrm>
            <a:custGeom>
              <a:avLst/>
              <a:gdLst/>
              <a:ahLst/>
              <a:cxnLst/>
              <a:rect l="0" t="0" r="0" b="0"/>
              <a:pathLst>
                <a:path w="10160" h="274320">
                  <a:moveTo>
                    <a:pt x="0" y="0"/>
                  </a:moveTo>
                  <a:lnTo>
                    <a:pt x="10160" y="274320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Shape 1870">
              <a:extLst>
                <a:ext uri="{FF2B5EF4-FFF2-40B4-BE49-F238E27FC236}">
                  <a16:creationId xmlns:a16="http://schemas.microsoft.com/office/drawing/2014/main" id="{BAF7BCF7-409D-40E6-91CA-919C56A79C43}"/>
                </a:ext>
              </a:extLst>
            </p:cNvPr>
            <p:cNvSpPr/>
            <p:nvPr/>
          </p:nvSpPr>
          <p:spPr>
            <a:xfrm>
              <a:off x="2935935" y="1473326"/>
              <a:ext cx="873760" cy="294640"/>
            </a:xfrm>
            <a:custGeom>
              <a:avLst/>
              <a:gdLst/>
              <a:ahLst/>
              <a:cxnLst/>
              <a:rect l="0" t="0" r="0" b="0"/>
              <a:pathLst>
                <a:path w="873760" h="294640">
                  <a:moveTo>
                    <a:pt x="0" y="0"/>
                  </a:moveTo>
                  <a:lnTo>
                    <a:pt x="873760" y="0"/>
                  </a:lnTo>
                  <a:lnTo>
                    <a:pt x="873760" y="294640"/>
                  </a:lnTo>
                  <a:lnTo>
                    <a:pt x="0" y="294640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Shape 189">
              <a:extLst>
                <a:ext uri="{FF2B5EF4-FFF2-40B4-BE49-F238E27FC236}">
                  <a16:creationId xmlns:a16="http://schemas.microsoft.com/office/drawing/2014/main" id="{70959929-86F6-450A-8702-3F66667752AC}"/>
                </a:ext>
              </a:extLst>
            </p:cNvPr>
            <p:cNvSpPr/>
            <p:nvPr/>
          </p:nvSpPr>
          <p:spPr>
            <a:xfrm>
              <a:off x="2935935" y="1473326"/>
              <a:ext cx="873760" cy="294640"/>
            </a:xfrm>
            <a:custGeom>
              <a:avLst/>
              <a:gdLst/>
              <a:ahLst/>
              <a:cxnLst/>
              <a:rect l="0" t="0" r="0" b="0"/>
              <a:pathLst>
                <a:path w="873760" h="294640">
                  <a:moveTo>
                    <a:pt x="0" y="294640"/>
                  </a:moveTo>
                  <a:lnTo>
                    <a:pt x="873760" y="294640"/>
                  </a:lnTo>
                  <a:lnTo>
                    <a:pt x="87376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B4323A-14ED-4430-A5F3-7684EEDE8427}"/>
                </a:ext>
              </a:extLst>
            </p:cNvPr>
            <p:cNvSpPr/>
            <p:nvPr/>
          </p:nvSpPr>
          <p:spPr>
            <a:xfrm>
              <a:off x="3031566" y="1549145"/>
              <a:ext cx="9081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AE4EEA8-A17F-4439-81BD-1587F67331A5}"/>
                </a:ext>
              </a:extLst>
            </p:cNvPr>
            <p:cNvSpPr/>
            <p:nvPr/>
          </p:nvSpPr>
          <p:spPr>
            <a:xfrm>
              <a:off x="3100400" y="1549145"/>
              <a:ext cx="72931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extWriter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8194E5-609D-4111-96F8-258BC6815672}"/>
                </a:ext>
              </a:extLst>
            </p:cNvPr>
            <p:cNvSpPr/>
            <p:nvPr/>
          </p:nvSpPr>
          <p:spPr>
            <a:xfrm>
              <a:off x="3647516" y="1549145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3" name="Shape 1871">
              <a:extLst>
                <a:ext uri="{FF2B5EF4-FFF2-40B4-BE49-F238E27FC236}">
                  <a16:creationId xmlns:a16="http://schemas.microsoft.com/office/drawing/2014/main" id="{171B06AB-AD1A-403E-BD84-66742CE64321}"/>
                </a:ext>
              </a:extLst>
            </p:cNvPr>
            <p:cNvSpPr/>
            <p:nvPr/>
          </p:nvSpPr>
          <p:spPr>
            <a:xfrm>
              <a:off x="4404055" y="1513967"/>
              <a:ext cx="716280" cy="259080"/>
            </a:xfrm>
            <a:custGeom>
              <a:avLst/>
              <a:gdLst/>
              <a:ahLst/>
              <a:cxnLst/>
              <a:rect l="0" t="0" r="0" b="0"/>
              <a:pathLst>
                <a:path w="716280" h="259080">
                  <a:moveTo>
                    <a:pt x="0" y="0"/>
                  </a:moveTo>
                  <a:lnTo>
                    <a:pt x="716280" y="0"/>
                  </a:lnTo>
                  <a:lnTo>
                    <a:pt x="716280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Shape 194">
              <a:extLst>
                <a:ext uri="{FF2B5EF4-FFF2-40B4-BE49-F238E27FC236}">
                  <a16:creationId xmlns:a16="http://schemas.microsoft.com/office/drawing/2014/main" id="{A8E3E434-F216-4D68-BF11-916C44AE3522}"/>
                </a:ext>
              </a:extLst>
            </p:cNvPr>
            <p:cNvSpPr/>
            <p:nvPr/>
          </p:nvSpPr>
          <p:spPr>
            <a:xfrm>
              <a:off x="4404055" y="1513967"/>
              <a:ext cx="716280" cy="259080"/>
            </a:xfrm>
            <a:custGeom>
              <a:avLst/>
              <a:gdLst/>
              <a:ahLst/>
              <a:cxnLst/>
              <a:rect l="0" t="0" r="0" b="0"/>
              <a:pathLst>
                <a:path w="716280" h="259080">
                  <a:moveTo>
                    <a:pt x="0" y="259080"/>
                  </a:moveTo>
                  <a:lnTo>
                    <a:pt x="716280" y="259080"/>
                  </a:lnTo>
                  <a:lnTo>
                    <a:pt x="71628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F4B0E65-6432-4B47-AFDE-884FCCD9F816}"/>
                </a:ext>
              </a:extLst>
            </p:cNvPr>
            <p:cNvSpPr/>
            <p:nvPr/>
          </p:nvSpPr>
          <p:spPr>
            <a:xfrm>
              <a:off x="4499433" y="1590293"/>
              <a:ext cx="54432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Stream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2BB492-E741-4FDC-81D2-FBD7EED63349}"/>
                </a:ext>
              </a:extLst>
            </p:cNvPr>
            <p:cNvSpPr/>
            <p:nvPr/>
          </p:nvSpPr>
          <p:spPr>
            <a:xfrm>
              <a:off x="4908246" y="1590293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7" name="Shape 197">
              <a:extLst>
                <a:ext uri="{FF2B5EF4-FFF2-40B4-BE49-F238E27FC236}">
                  <a16:creationId xmlns:a16="http://schemas.microsoft.com/office/drawing/2014/main" id="{6B901B85-9FF0-49D4-867A-F121E31BCFFD}"/>
                </a:ext>
              </a:extLst>
            </p:cNvPr>
            <p:cNvSpPr/>
            <p:nvPr/>
          </p:nvSpPr>
          <p:spPr>
            <a:xfrm>
              <a:off x="4769815" y="1788160"/>
              <a:ext cx="5080" cy="193039"/>
            </a:xfrm>
            <a:custGeom>
              <a:avLst/>
              <a:gdLst/>
              <a:ahLst/>
              <a:cxnLst/>
              <a:rect l="0" t="0" r="0" b="0"/>
              <a:pathLst>
                <a:path w="5080" h="193039">
                  <a:moveTo>
                    <a:pt x="0" y="0"/>
                  </a:moveTo>
                  <a:lnTo>
                    <a:pt x="5080" y="193039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Shape 1872">
              <a:extLst>
                <a:ext uri="{FF2B5EF4-FFF2-40B4-BE49-F238E27FC236}">
                  <a16:creationId xmlns:a16="http://schemas.microsoft.com/office/drawing/2014/main" id="{9A3BF723-7753-4FC4-8478-EDD5D6788E90}"/>
                </a:ext>
              </a:extLst>
            </p:cNvPr>
            <p:cNvSpPr/>
            <p:nvPr/>
          </p:nvSpPr>
          <p:spPr>
            <a:xfrm>
              <a:off x="4556455" y="1975993"/>
              <a:ext cx="822960" cy="320040"/>
            </a:xfrm>
            <a:custGeom>
              <a:avLst/>
              <a:gdLst/>
              <a:ahLst/>
              <a:cxnLst/>
              <a:rect l="0" t="0" r="0" b="0"/>
              <a:pathLst>
                <a:path w="822960" h="320040">
                  <a:moveTo>
                    <a:pt x="0" y="0"/>
                  </a:moveTo>
                  <a:lnTo>
                    <a:pt x="822960" y="0"/>
                  </a:lnTo>
                  <a:lnTo>
                    <a:pt x="822960" y="320040"/>
                  </a:lnTo>
                  <a:lnTo>
                    <a:pt x="0" y="320040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Shape 199">
              <a:extLst>
                <a:ext uri="{FF2B5EF4-FFF2-40B4-BE49-F238E27FC236}">
                  <a16:creationId xmlns:a16="http://schemas.microsoft.com/office/drawing/2014/main" id="{3117FE2A-B59F-4EE4-B3C8-8AE7C6A01E56}"/>
                </a:ext>
              </a:extLst>
            </p:cNvPr>
            <p:cNvSpPr/>
            <p:nvPr/>
          </p:nvSpPr>
          <p:spPr>
            <a:xfrm>
              <a:off x="4556455" y="1975993"/>
              <a:ext cx="822960" cy="320040"/>
            </a:xfrm>
            <a:custGeom>
              <a:avLst/>
              <a:gdLst/>
              <a:ahLst/>
              <a:cxnLst/>
              <a:rect l="0" t="0" r="0" b="0"/>
              <a:pathLst>
                <a:path w="822960" h="320040">
                  <a:moveTo>
                    <a:pt x="0" y="320040"/>
                  </a:moveTo>
                  <a:lnTo>
                    <a:pt x="822960" y="320040"/>
                  </a:lnTo>
                  <a:lnTo>
                    <a:pt x="82296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FAFF1CE-48C6-44B7-9F62-AA3C7FB669BE}"/>
                </a:ext>
              </a:extLst>
            </p:cNvPr>
            <p:cNvSpPr/>
            <p:nvPr/>
          </p:nvSpPr>
          <p:spPr>
            <a:xfrm>
              <a:off x="4651833" y="2052066"/>
              <a:ext cx="80576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FileStream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57654A9-97A8-4698-9CF9-8E952AC105AC}"/>
                </a:ext>
              </a:extLst>
            </p:cNvPr>
            <p:cNvSpPr/>
            <p:nvPr/>
          </p:nvSpPr>
          <p:spPr>
            <a:xfrm>
              <a:off x="5257241" y="2052066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52" name="Shape 202">
              <a:extLst>
                <a:ext uri="{FF2B5EF4-FFF2-40B4-BE49-F238E27FC236}">
                  <a16:creationId xmlns:a16="http://schemas.microsoft.com/office/drawing/2014/main" id="{F3FFB62B-FFA7-4D9C-9268-9CC3C2A22A27}"/>
                </a:ext>
              </a:extLst>
            </p:cNvPr>
            <p:cNvSpPr/>
            <p:nvPr/>
          </p:nvSpPr>
          <p:spPr>
            <a:xfrm>
              <a:off x="1630375" y="1823720"/>
              <a:ext cx="5080" cy="187960"/>
            </a:xfrm>
            <a:custGeom>
              <a:avLst/>
              <a:gdLst/>
              <a:ahLst/>
              <a:cxnLst/>
              <a:rect l="0" t="0" r="0" b="0"/>
              <a:pathLst>
                <a:path w="5080" h="187960">
                  <a:moveTo>
                    <a:pt x="0" y="0"/>
                  </a:moveTo>
                  <a:lnTo>
                    <a:pt x="5080" y="187960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3" name="Shape 203">
              <a:extLst>
                <a:ext uri="{FF2B5EF4-FFF2-40B4-BE49-F238E27FC236}">
                  <a16:creationId xmlns:a16="http://schemas.microsoft.com/office/drawing/2014/main" id="{4A30865B-FA41-4E98-B8B2-4687188B3350}"/>
                </a:ext>
              </a:extLst>
            </p:cNvPr>
            <p:cNvSpPr/>
            <p:nvPr/>
          </p:nvSpPr>
          <p:spPr>
            <a:xfrm>
              <a:off x="3250895" y="1777999"/>
              <a:ext cx="15240" cy="162561"/>
            </a:xfrm>
            <a:custGeom>
              <a:avLst/>
              <a:gdLst/>
              <a:ahLst/>
              <a:cxnLst/>
              <a:rect l="0" t="0" r="0" b="0"/>
              <a:pathLst>
                <a:path w="15240" h="162561">
                  <a:moveTo>
                    <a:pt x="0" y="0"/>
                  </a:moveTo>
                  <a:lnTo>
                    <a:pt x="15240" y="162561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4" name="Shape 204">
              <a:extLst>
                <a:ext uri="{FF2B5EF4-FFF2-40B4-BE49-F238E27FC236}">
                  <a16:creationId xmlns:a16="http://schemas.microsoft.com/office/drawing/2014/main" id="{B9B31B3A-8DE0-4E52-B93A-DE9B0971E0EA}"/>
                </a:ext>
              </a:extLst>
            </p:cNvPr>
            <p:cNvSpPr/>
            <p:nvPr/>
          </p:nvSpPr>
          <p:spPr>
            <a:xfrm>
              <a:off x="1076655" y="1981072"/>
              <a:ext cx="812800" cy="5080"/>
            </a:xfrm>
            <a:custGeom>
              <a:avLst/>
              <a:gdLst/>
              <a:ahLst/>
              <a:cxnLst/>
              <a:rect l="0" t="0" r="0" b="0"/>
              <a:pathLst>
                <a:path w="812800" h="5080">
                  <a:moveTo>
                    <a:pt x="0" y="5080"/>
                  </a:moveTo>
                  <a:lnTo>
                    <a:pt x="812800" y="0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5" name="Shape 205">
              <a:extLst>
                <a:ext uri="{FF2B5EF4-FFF2-40B4-BE49-F238E27FC236}">
                  <a16:creationId xmlns:a16="http://schemas.microsoft.com/office/drawing/2014/main" id="{3EBC5965-40DA-49F2-89CA-B4520857411E}"/>
                </a:ext>
              </a:extLst>
            </p:cNvPr>
            <p:cNvSpPr/>
            <p:nvPr/>
          </p:nvSpPr>
          <p:spPr>
            <a:xfrm>
              <a:off x="2981655" y="1945512"/>
              <a:ext cx="990600" cy="15240"/>
            </a:xfrm>
            <a:custGeom>
              <a:avLst/>
              <a:gdLst/>
              <a:ahLst/>
              <a:cxnLst/>
              <a:rect l="0" t="0" r="0" b="0"/>
              <a:pathLst>
                <a:path w="990600" h="15240">
                  <a:moveTo>
                    <a:pt x="0" y="0"/>
                  </a:moveTo>
                  <a:lnTo>
                    <a:pt x="990600" y="15240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6" name="Shape 207">
              <a:extLst>
                <a:ext uri="{FF2B5EF4-FFF2-40B4-BE49-F238E27FC236}">
                  <a16:creationId xmlns:a16="http://schemas.microsoft.com/office/drawing/2014/main" id="{926ECDC1-41C6-4E2B-B298-1BF52C05ED2F}"/>
                </a:ext>
              </a:extLst>
            </p:cNvPr>
            <p:cNvSpPr/>
            <p:nvPr/>
          </p:nvSpPr>
          <p:spPr>
            <a:xfrm>
              <a:off x="192735" y="2179192"/>
              <a:ext cx="1082040" cy="284480"/>
            </a:xfrm>
            <a:custGeom>
              <a:avLst/>
              <a:gdLst/>
              <a:ahLst/>
              <a:cxnLst/>
              <a:rect l="0" t="0" r="0" b="0"/>
              <a:pathLst>
                <a:path w="1082040" h="284480">
                  <a:moveTo>
                    <a:pt x="0" y="284480"/>
                  </a:moveTo>
                  <a:lnTo>
                    <a:pt x="1082040" y="284480"/>
                  </a:lnTo>
                  <a:lnTo>
                    <a:pt x="108204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227907-9CD2-4817-B47C-6B6E289A1D92}"/>
                </a:ext>
              </a:extLst>
            </p:cNvPr>
            <p:cNvSpPr/>
            <p:nvPr/>
          </p:nvSpPr>
          <p:spPr>
            <a:xfrm>
              <a:off x="288036" y="2256281"/>
              <a:ext cx="64446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StreamR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92CA690-7A5F-44E9-9D5B-C0F23EF7E227}"/>
                </a:ext>
              </a:extLst>
            </p:cNvPr>
            <p:cNvSpPr/>
            <p:nvPr/>
          </p:nvSpPr>
          <p:spPr>
            <a:xfrm>
              <a:off x="772617" y="2256281"/>
              <a:ext cx="92865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F00598E-0407-4D20-9D8E-7E7105C853A6}"/>
                </a:ext>
              </a:extLst>
            </p:cNvPr>
            <p:cNvSpPr/>
            <p:nvPr/>
          </p:nvSpPr>
          <p:spPr>
            <a:xfrm>
              <a:off x="842721" y="2256281"/>
              <a:ext cx="344422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ader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BEF473F-EA06-4170-93D6-A3D99EA3B299}"/>
                </a:ext>
              </a:extLst>
            </p:cNvPr>
            <p:cNvSpPr/>
            <p:nvPr/>
          </p:nvSpPr>
          <p:spPr>
            <a:xfrm>
              <a:off x="1100277" y="2256281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1" name="Shape 213">
              <a:extLst>
                <a:ext uri="{FF2B5EF4-FFF2-40B4-BE49-F238E27FC236}">
                  <a16:creationId xmlns:a16="http://schemas.microsoft.com/office/drawing/2014/main" id="{FA388996-1654-4942-A7E8-3247E4F5439D}"/>
                </a:ext>
              </a:extLst>
            </p:cNvPr>
            <p:cNvSpPr/>
            <p:nvPr/>
          </p:nvSpPr>
          <p:spPr>
            <a:xfrm>
              <a:off x="1361135" y="2229992"/>
              <a:ext cx="960120" cy="284480"/>
            </a:xfrm>
            <a:custGeom>
              <a:avLst/>
              <a:gdLst/>
              <a:ahLst/>
              <a:cxnLst/>
              <a:rect l="0" t="0" r="0" b="0"/>
              <a:pathLst>
                <a:path w="960120" h="284480">
                  <a:moveTo>
                    <a:pt x="0" y="284480"/>
                  </a:moveTo>
                  <a:lnTo>
                    <a:pt x="960120" y="284480"/>
                  </a:lnTo>
                  <a:lnTo>
                    <a:pt x="96012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516E3DE-74A2-4E62-A582-97F7B756858E}"/>
                </a:ext>
              </a:extLst>
            </p:cNvPr>
            <p:cNvSpPr/>
            <p:nvPr/>
          </p:nvSpPr>
          <p:spPr>
            <a:xfrm>
              <a:off x="1455369" y="2306573"/>
              <a:ext cx="541155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StringR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D51159A-C91F-4984-8F11-7C2AC2EBA49A}"/>
                </a:ext>
              </a:extLst>
            </p:cNvPr>
            <p:cNvSpPr/>
            <p:nvPr/>
          </p:nvSpPr>
          <p:spPr>
            <a:xfrm>
              <a:off x="1862658" y="2306573"/>
              <a:ext cx="92865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D4BCC4-6EDD-4E23-A2CB-12E10D2D9852}"/>
                </a:ext>
              </a:extLst>
            </p:cNvPr>
            <p:cNvSpPr/>
            <p:nvPr/>
          </p:nvSpPr>
          <p:spPr>
            <a:xfrm>
              <a:off x="1932762" y="2306573"/>
              <a:ext cx="344422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ader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F8A645-0D05-407B-B9FE-3693A5E16F2D}"/>
                </a:ext>
              </a:extLst>
            </p:cNvPr>
            <p:cNvSpPr/>
            <p:nvPr/>
          </p:nvSpPr>
          <p:spPr>
            <a:xfrm>
              <a:off x="2190318" y="230657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6" name="Shape 219">
              <a:extLst>
                <a:ext uri="{FF2B5EF4-FFF2-40B4-BE49-F238E27FC236}">
                  <a16:creationId xmlns:a16="http://schemas.microsoft.com/office/drawing/2014/main" id="{FAD9CFE1-4C8B-434F-9B38-D770F96E8969}"/>
                </a:ext>
              </a:extLst>
            </p:cNvPr>
            <p:cNvSpPr/>
            <p:nvPr/>
          </p:nvSpPr>
          <p:spPr>
            <a:xfrm>
              <a:off x="3520136" y="2118233"/>
              <a:ext cx="863600" cy="254000"/>
            </a:xfrm>
            <a:custGeom>
              <a:avLst/>
              <a:gdLst/>
              <a:ahLst/>
              <a:cxnLst/>
              <a:rect l="0" t="0" r="0" b="0"/>
              <a:pathLst>
                <a:path w="863600" h="254000">
                  <a:moveTo>
                    <a:pt x="0" y="254000"/>
                  </a:moveTo>
                  <a:lnTo>
                    <a:pt x="863600" y="254000"/>
                  </a:lnTo>
                  <a:lnTo>
                    <a:pt x="86360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0FD3D0E-54A4-4AB7-8EE4-EC70B82506FC}"/>
                </a:ext>
              </a:extLst>
            </p:cNvPr>
            <p:cNvSpPr/>
            <p:nvPr/>
          </p:nvSpPr>
          <p:spPr>
            <a:xfrm>
              <a:off x="3615512" y="2195321"/>
              <a:ext cx="869168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StringWrite</a:t>
              </a:r>
            </a:p>
          </p:txBody>
        </p:sp>
        <p:sp>
          <p:nvSpPr>
            <p:cNvPr id="68" name="Shape 222">
              <a:extLst>
                <a:ext uri="{FF2B5EF4-FFF2-40B4-BE49-F238E27FC236}">
                  <a16:creationId xmlns:a16="http://schemas.microsoft.com/office/drawing/2014/main" id="{C386A95D-2FB9-416D-8CEA-8D87B598EF88}"/>
                </a:ext>
              </a:extLst>
            </p:cNvPr>
            <p:cNvSpPr/>
            <p:nvPr/>
          </p:nvSpPr>
          <p:spPr>
            <a:xfrm>
              <a:off x="2433015" y="2148712"/>
              <a:ext cx="924560" cy="254000"/>
            </a:xfrm>
            <a:custGeom>
              <a:avLst/>
              <a:gdLst/>
              <a:ahLst/>
              <a:cxnLst/>
              <a:rect l="0" t="0" r="0" b="0"/>
              <a:pathLst>
                <a:path w="924560" h="254000">
                  <a:moveTo>
                    <a:pt x="0" y="254000"/>
                  </a:moveTo>
                  <a:lnTo>
                    <a:pt x="924560" y="254000"/>
                  </a:lnTo>
                  <a:lnTo>
                    <a:pt x="92456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EDC5C25-A40D-42C3-9F61-B576BDEEB2DE}"/>
                </a:ext>
              </a:extLst>
            </p:cNvPr>
            <p:cNvSpPr/>
            <p:nvPr/>
          </p:nvSpPr>
          <p:spPr>
            <a:xfrm>
              <a:off x="2528646" y="2225801"/>
              <a:ext cx="944318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StramWriter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A18F60E-5F1A-4CBD-A8B6-BF3D14278BEA}"/>
                </a:ext>
              </a:extLst>
            </p:cNvPr>
            <p:cNvSpPr/>
            <p:nvPr/>
          </p:nvSpPr>
          <p:spPr>
            <a:xfrm>
              <a:off x="3237560" y="2225801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71" name="Shape 225">
              <a:extLst>
                <a:ext uri="{FF2B5EF4-FFF2-40B4-BE49-F238E27FC236}">
                  <a16:creationId xmlns:a16="http://schemas.microsoft.com/office/drawing/2014/main" id="{91E5FAC2-CBCF-4C51-A7B6-9449AAD56677}"/>
                </a:ext>
              </a:extLst>
            </p:cNvPr>
            <p:cNvSpPr/>
            <p:nvPr/>
          </p:nvSpPr>
          <p:spPr>
            <a:xfrm>
              <a:off x="1086815" y="1991233"/>
              <a:ext cx="5080" cy="198120"/>
            </a:xfrm>
            <a:custGeom>
              <a:avLst/>
              <a:gdLst/>
              <a:ahLst/>
              <a:cxnLst/>
              <a:rect l="0" t="0" r="0" b="0"/>
              <a:pathLst>
                <a:path w="5080" h="198120">
                  <a:moveTo>
                    <a:pt x="0" y="0"/>
                  </a:moveTo>
                  <a:lnTo>
                    <a:pt x="5080" y="198120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2" name="Shape 226">
              <a:extLst>
                <a:ext uri="{FF2B5EF4-FFF2-40B4-BE49-F238E27FC236}">
                  <a16:creationId xmlns:a16="http://schemas.microsoft.com/office/drawing/2014/main" id="{D4AE3E13-5EAE-4695-A385-051F6632FAE5}"/>
                </a:ext>
              </a:extLst>
            </p:cNvPr>
            <p:cNvSpPr/>
            <p:nvPr/>
          </p:nvSpPr>
          <p:spPr>
            <a:xfrm>
              <a:off x="1884375" y="1981072"/>
              <a:ext cx="10160" cy="259080"/>
            </a:xfrm>
            <a:custGeom>
              <a:avLst/>
              <a:gdLst/>
              <a:ahLst/>
              <a:cxnLst/>
              <a:rect l="0" t="0" r="0" b="0"/>
              <a:pathLst>
                <a:path w="10160" h="259080">
                  <a:moveTo>
                    <a:pt x="0" y="0"/>
                  </a:moveTo>
                  <a:lnTo>
                    <a:pt x="10160" y="259080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3" name="Shape 227">
              <a:extLst>
                <a:ext uri="{FF2B5EF4-FFF2-40B4-BE49-F238E27FC236}">
                  <a16:creationId xmlns:a16="http://schemas.microsoft.com/office/drawing/2014/main" id="{28CA54AC-91FF-45C0-8D14-09E9A336967F}"/>
                </a:ext>
              </a:extLst>
            </p:cNvPr>
            <p:cNvSpPr/>
            <p:nvPr/>
          </p:nvSpPr>
          <p:spPr>
            <a:xfrm>
              <a:off x="2986735" y="1955672"/>
              <a:ext cx="10160" cy="187961"/>
            </a:xfrm>
            <a:custGeom>
              <a:avLst/>
              <a:gdLst/>
              <a:ahLst/>
              <a:cxnLst/>
              <a:rect l="0" t="0" r="0" b="0"/>
              <a:pathLst>
                <a:path w="10160" h="187961">
                  <a:moveTo>
                    <a:pt x="0" y="0"/>
                  </a:moveTo>
                  <a:lnTo>
                    <a:pt x="10160" y="187961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4" name="Shape 228">
              <a:extLst>
                <a:ext uri="{FF2B5EF4-FFF2-40B4-BE49-F238E27FC236}">
                  <a16:creationId xmlns:a16="http://schemas.microsoft.com/office/drawing/2014/main" id="{582823BF-0520-48CD-ADB2-C5A4C6A7BB46}"/>
                </a:ext>
              </a:extLst>
            </p:cNvPr>
            <p:cNvSpPr/>
            <p:nvPr/>
          </p:nvSpPr>
          <p:spPr>
            <a:xfrm>
              <a:off x="3982415" y="1960752"/>
              <a:ext cx="5080" cy="177800"/>
            </a:xfrm>
            <a:custGeom>
              <a:avLst/>
              <a:gdLst/>
              <a:ahLst/>
              <a:cxnLst/>
              <a:rect l="0" t="0" r="0" b="0"/>
              <a:pathLst>
                <a:path w="5080" h="177800">
                  <a:moveTo>
                    <a:pt x="0" y="0"/>
                  </a:moveTo>
                  <a:lnTo>
                    <a:pt x="5080" y="177800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4667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C7C9-5034-4F08-9E48-12301C09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29F0B-D99D-4358-9FC4-F9DBE310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 indent="-6350">
              <a:lnSpc>
                <a:spcPct val="107000"/>
              </a:lnSpc>
              <a:spcAft>
                <a:spcPts val="79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mentioned,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FileStream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constructor just described opens a file that (in most cases) has read/write access. </a:t>
            </a:r>
          </a:p>
          <a:p>
            <a:pPr marL="6350" indent="-6350">
              <a:lnSpc>
                <a:spcPct val="107000"/>
              </a:lnSpc>
              <a:spcAft>
                <a:spcPts val="79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you want to restrict access to just reading or just writing, use this constructor instead:  </a:t>
            </a:r>
          </a:p>
          <a:p>
            <a:pPr marL="406400" lvl="1" indent="-6350">
              <a:lnSpc>
                <a:spcPct val="107000"/>
              </a:lnSpc>
              <a:spcAft>
                <a:spcPts val="795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FileStream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(string path,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FileMode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mode,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FileAccess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access)  </a:t>
            </a:r>
          </a:p>
          <a:p>
            <a:pPr marL="6350" indent="-6350">
              <a:lnSpc>
                <a:spcPct val="107000"/>
              </a:lnSpc>
              <a:spcAft>
                <a:spcPts val="79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before,</a:t>
            </a:r>
          </a:p>
          <a:p>
            <a:pPr marL="6350" indent="-6350">
              <a:lnSpc>
                <a:spcPct val="107000"/>
              </a:lnSpc>
              <a:spcAft>
                <a:spcPts val="79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path specifies the name of the file to open, and </a:t>
            </a:r>
          </a:p>
          <a:p>
            <a:pPr marL="6350" indent="-6350">
              <a:lnSpc>
                <a:spcPct val="107000"/>
              </a:lnSpc>
              <a:spcAft>
                <a:spcPts val="79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 specifies how the file will be opened. </a:t>
            </a:r>
          </a:p>
          <a:p>
            <a:pPr marL="6350" indent="-6350">
              <a:lnSpc>
                <a:spcPct val="107000"/>
              </a:lnSpc>
              <a:spcAft>
                <a:spcPts val="79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value passed in access specifies how the file can be accessed.  </a:t>
            </a:r>
          </a:p>
          <a:p>
            <a:pPr marL="406400" lvl="1" indent="-6350">
              <a:lnSpc>
                <a:spcPct val="107000"/>
              </a:lnSpc>
              <a:spcAft>
                <a:spcPts val="795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must be one of the values defined by the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FileAccess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enumeration, which are shown here: </a:t>
            </a:r>
          </a:p>
          <a:p>
            <a:pPr marL="406400" lvl="1" indent="-6350">
              <a:lnSpc>
                <a:spcPct val="107000"/>
              </a:lnSpc>
              <a:spcAft>
                <a:spcPts val="795"/>
              </a:spcAft>
              <a:tabLst>
                <a:tab pos="1838325" algn="ctr"/>
                <a:tab pos="3352800" algn="ctr"/>
              </a:tabLst>
            </a:pP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FileAccess.Read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	</a:t>
            </a: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FileAccess.Write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	</a:t>
            </a: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FileAccess.ReadWrite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04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AF15-4639-4749-A663-E903D7D7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3F2C49-A793-4B33-A029-DB0EBE9BA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08461"/>
              </p:ext>
            </p:extLst>
          </p:nvPr>
        </p:nvGraphicFramePr>
        <p:xfrm>
          <a:off x="228600" y="1752600"/>
          <a:ext cx="8458200" cy="449579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4227693">
                  <a:extLst>
                    <a:ext uri="{9D8B030D-6E8A-4147-A177-3AD203B41FA5}">
                      <a16:colId xmlns:a16="http://schemas.microsoft.com/office/drawing/2014/main" val="10596214"/>
                    </a:ext>
                  </a:extLst>
                </a:gridCol>
                <a:gridCol w="4230507">
                  <a:extLst>
                    <a:ext uri="{9D8B030D-6E8A-4147-A177-3AD203B41FA5}">
                      <a16:colId xmlns:a16="http://schemas.microsoft.com/office/drawing/2014/main" val="2627295154"/>
                    </a:ext>
                  </a:extLst>
                </a:gridCol>
              </a:tblGrid>
              <a:tr h="33850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795"/>
                        </a:spcAft>
                      </a:pPr>
                      <a:r>
                        <a:rPr lang="en-IN" sz="1100">
                          <a:effectLst/>
                        </a:rPr>
                        <a:t>Value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795"/>
                        </a:spcAft>
                      </a:pPr>
                      <a:r>
                        <a:rPr lang="en-IN" sz="1100">
                          <a:effectLst/>
                        </a:rPr>
                        <a:t>Description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2784245207"/>
                  </a:ext>
                </a:extLst>
              </a:tr>
              <a:tr h="805437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795"/>
                        </a:spcAft>
                      </a:pPr>
                      <a:r>
                        <a:rPr lang="en-IN" sz="1100" dirty="0" err="1">
                          <a:effectLst/>
                        </a:rPr>
                        <a:t>FileMode.Append</a:t>
                      </a:r>
                      <a:r>
                        <a:rPr lang="en-IN" sz="1100" dirty="0">
                          <a:effectLst/>
                        </a:rPr>
                        <a:t>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795"/>
                        </a:spcAft>
                      </a:pPr>
                      <a:r>
                        <a:rPr lang="en-IN" sz="1100">
                          <a:effectLst/>
                        </a:rPr>
                        <a:t>Output is appended to the end of file.  </a:t>
                      </a:r>
                    </a:p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795"/>
                        </a:spcAft>
                      </a:pPr>
                      <a:r>
                        <a:rPr lang="en-IN" sz="1100">
                          <a:effectLst/>
                        </a:rPr>
                        <a:t>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3419152432"/>
                  </a:ext>
                </a:extLst>
              </a:tr>
              <a:tr h="636604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795"/>
                        </a:spcAft>
                      </a:pPr>
                      <a:r>
                        <a:rPr lang="en-IN" sz="1100">
                          <a:effectLst/>
                        </a:rPr>
                        <a:t>FileMode.Create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795"/>
                        </a:spcAft>
                      </a:pPr>
                      <a:r>
                        <a:rPr lang="en-IN" sz="1100">
                          <a:effectLst/>
                        </a:rPr>
                        <a:t>Creates a new output file. Any preexisting file by the same name will be destroyed.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1827811577"/>
                  </a:ext>
                </a:extLst>
              </a:tr>
              <a:tr h="636604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795"/>
                        </a:spcAft>
                      </a:pPr>
                      <a:r>
                        <a:rPr lang="en-IN" sz="1100">
                          <a:effectLst/>
                        </a:rPr>
                        <a:t>FileMode.CreateNew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795"/>
                        </a:spcAft>
                      </a:pPr>
                      <a:r>
                        <a:rPr lang="en-IN" sz="1100">
                          <a:effectLst/>
                        </a:rPr>
                        <a:t>Creates a new output file. The file must not already exist.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3081179095"/>
                  </a:ext>
                </a:extLst>
              </a:tr>
              <a:tr h="805437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795"/>
                        </a:spcAft>
                      </a:pPr>
                      <a:r>
                        <a:rPr lang="en-IN" sz="1100">
                          <a:effectLst/>
                        </a:rPr>
                        <a:t>FileMode.Open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795"/>
                        </a:spcAft>
                      </a:pPr>
                      <a:r>
                        <a:rPr lang="en-IN" sz="1100">
                          <a:effectLst/>
                        </a:rPr>
                        <a:t>Opens a pre existing file.  </a:t>
                      </a:r>
                    </a:p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795"/>
                        </a:spcAft>
                      </a:pPr>
                      <a:r>
                        <a:rPr lang="en-IN" sz="1100">
                          <a:effectLst/>
                        </a:rPr>
                        <a:t>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2135850959"/>
                  </a:ext>
                </a:extLst>
              </a:tr>
              <a:tr h="636604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795"/>
                        </a:spcAft>
                      </a:pPr>
                      <a:r>
                        <a:rPr lang="en-IN" sz="1100">
                          <a:effectLst/>
                        </a:rPr>
                        <a:t>FileMode.OpenOrCreate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795"/>
                        </a:spcAft>
                      </a:pPr>
                      <a:r>
                        <a:rPr lang="en-IN" sz="1100">
                          <a:effectLst/>
                        </a:rPr>
                        <a:t>Opens a file if it exists, or creates the file if it does not already exist.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1976639983"/>
                  </a:ext>
                </a:extLst>
              </a:tr>
              <a:tr h="636604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795"/>
                        </a:spcAft>
                      </a:pPr>
                      <a:r>
                        <a:rPr lang="en-IN" sz="1100">
                          <a:effectLst/>
                        </a:rPr>
                        <a:t>. FileMode.Truncate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795"/>
                        </a:spcAft>
                      </a:pPr>
                      <a:r>
                        <a:rPr lang="en-IN" sz="1100" dirty="0">
                          <a:effectLst/>
                        </a:rPr>
                        <a:t>Opens a pr </a:t>
                      </a:r>
                      <a:r>
                        <a:rPr lang="en-IN" sz="1100" dirty="0" err="1">
                          <a:effectLst/>
                        </a:rPr>
                        <a:t>eexisting</a:t>
                      </a:r>
                      <a:r>
                        <a:rPr lang="en-IN" sz="1100" dirty="0">
                          <a:effectLst/>
                        </a:rPr>
                        <a:t> file, but reduces its length to zero.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245502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52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FA0A-DB08-4FFB-908C-D14EF729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class when to use </a:t>
            </a:r>
            <a:br>
              <a:rPr lang="en-IN" dirty="0"/>
            </a:b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 for file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F72A-3B4D-401D-9CFE-A549150F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File Stream</a:t>
            </a:r>
            <a:r>
              <a:rPr lang="en-US" dirty="0"/>
              <a:t>=It is a fairly primitive stream; it can read or write only a </a:t>
            </a:r>
            <a:r>
              <a:rPr lang="en-US" b="1" dirty="0"/>
              <a:t>single byte or an array of bytes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 err="1"/>
              <a:t>StreamWriter</a:t>
            </a:r>
            <a:r>
              <a:rPr lang="en-US" b="1" dirty="0"/>
              <a:t> and </a:t>
            </a:r>
            <a:r>
              <a:rPr lang="en-US" b="1" dirty="0" err="1"/>
              <a:t>StreamReader</a:t>
            </a:r>
            <a:r>
              <a:rPr lang="en-US" b="1" dirty="0"/>
              <a:t> </a:t>
            </a:r>
            <a:r>
              <a:rPr lang="en-US" dirty="0"/>
              <a:t>classes are useful whenever you need to read or write </a:t>
            </a:r>
            <a:r>
              <a:rPr lang="en-US" b="1" dirty="0" err="1"/>
              <a:t>characterbased</a:t>
            </a:r>
            <a:r>
              <a:rPr lang="en-US" b="1" dirty="0"/>
              <a:t> </a:t>
            </a:r>
            <a:r>
              <a:rPr lang="en-US" dirty="0"/>
              <a:t>data (e.g., strings). </a:t>
            </a:r>
          </a:p>
          <a:p>
            <a:r>
              <a:rPr lang="en-US" dirty="0"/>
              <a:t>the </a:t>
            </a:r>
            <a:r>
              <a:rPr lang="en-US" b="1" dirty="0" err="1"/>
              <a:t>StringWriter</a:t>
            </a:r>
            <a:r>
              <a:rPr lang="en-US" b="1" dirty="0"/>
              <a:t> and </a:t>
            </a:r>
            <a:r>
              <a:rPr lang="en-US" b="1" dirty="0" err="1"/>
              <a:t>StringReader</a:t>
            </a:r>
            <a:r>
              <a:rPr lang="en-US" b="1" dirty="0"/>
              <a:t> </a:t>
            </a:r>
            <a:r>
              <a:rPr lang="en-US" dirty="0"/>
              <a:t>types to treat textual information as a stream of </a:t>
            </a:r>
            <a:r>
              <a:rPr lang="en-US" b="1" dirty="0" err="1"/>
              <a:t>inmemory</a:t>
            </a:r>
            <a:r>
              <a:rPr lang="en-US" b="1" dirty="0"/>
              <a:t>  characters. </a:t>
            </a:r>
          </a:p>
          <a:p>
            <a:r>
              <a:rPr lang="en-IN" b="1" dirty="0" err="1"/>
              <a:t>BinaryReader</a:t>
            </a:r>
            <a:r>
              <a:rPr lang="en-IN" b="1" dirty="0"/>
              <a:t>/Writer</a:t>
            </a:r>
            <a:r>
              <a:rPr lang="en-IN" dirty="0"/>
              <a:t>  allow you to read and write discrete data types to an underlying stream in a compact binary format.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2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04DA-DCE0-4F0F-B017-30BB0B8F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FileStream</a:t>
            </a:r>
            <a:r>
              <a:rPr lang="en-US" dirty="0"/>
              <a:t>—</a:t>
            </a:r>
            <a:r>
              <a:rPr lang="en-US" dirty="0" err="1"/>
              <a:t>readByte</a:t>
            </a:r>
            <a:r>
              <a:rPr lang="en-US" dirty="0"/>
              <a:t>()/</a:t>
            </a:r>
            <a:r>
              <a:rPr lang="en-US" dirty="0" err="1"/>
              <a:t>writeByte</a:t>
            </a:r>
            <a:r>
              <a:rPr lang="en-US" dirty="0"/>
              <a:t>()</a:t>
            </a:r>
          </a:p>
          <a:p>
            <a:r>
              <a:rPr lang="en-US" dirty="0" err="1"/>
              <a:t>StreamReader</a:t>
            </a:r>
            <a:r>
              <a:rPr lang="en-US" dirty="0"/>
              <a:t>/Writer—</a:t>
            </a:r>
            <a:r>
              <a:rPr lang="en-US" dirty="0" err="1"/>
              <a:t>readLine</a:t>
            </a:r>
            <a:r>
              <a:rPr lang="en-US" dirty="0"/>
              <a:t>()/</a:t>
            </a:r>
            <a:r>
              <a:rPr lang="en-US" dirty="0" err="1"/>
              <a:t>writeLine</a:t>
            </a:r>
            <a:r>
              <a:rPr lang="en-US" dirty="0"/>
              <a:t>()</a:t>
            </a:r>
          </a:p>
          <a:p>
            <a:pPr lvl="8"/>
            <a:r>
              <a:rPr lang="en-US" sz="3200" dirty="0"/>
              <a:t>Read()/Write()</a:t>
            </a:r>
            <a:endParaRPr lang="en-IN" sz="3200" dirty="0"/>
          </a:p>
          <a:p>
            <a:r>
              <a:rPr lang="en-US" dirty="0" err="1"/>
              <a:t>StringReader</a:t>
            </a:r>
            <a:r>
              <a:rPr lang="en-US" dirty="0"/>
              <a:t>/Writer-</a:t>
            </a:r>
            <a:r>
              <a:rPr lang="en-US" dirty="0" err="1"/>
              <a:t>readLine</a:t>
            </a:r>
            <a:r>
              <a:rPr lang="en-US" dirty="0"/>
              <a:t>()/</a:t>
            </a:r>
            <a:r>
              <a:rPr lang="en-US" dirty="0" err="1"/>
              <a:t>writeLine</a:t>
            </a:r>
            <a:r>
              <a:rPr lang="en-US" dirty="0"/>
              <a:t>()</a:t>
            </a:r>
          </a:p>
          <a:p>
            <a:pPr lvl="8"/>
            <a:r>
              <a:rPr lang="en-US" sz="3200" dirty="0"/>
              <a:t>Read()/Write()</a:t>
            </a:r>
          </a:p>
          <a:p>
            <a:pPr lvl="8"/>
            <a:r>
              <a:rPr lang="en-US" sz="3200" dirty="0" err="1"/>
              <a:t>getstringBuilder</a:t>
            </a:r>
            <a:r>
              <a:rPr lang="en-US" sz="3200" dirty="0"/>
              <a:t>()</a:t>
            </a:r>
          </a:p>
          <a:p>
            <a:pPr marL="342900" lvl="8" indent="-342900"/>
            <a:r>
              <a:rPr lang="en-US" sz="3200" dirty="0" err="1"/>
              <a:t>BinaryReader</a:t>
            </a:r>
            <a:r>
              <a:rPr lang="en-US" sz="3200" dirty="0"/>
              <a:t>/Writer-</a:t>
            </a:r>
            <a:r>
              <a:rPr lang="en-US" dirty="0"/>
              <a:t>---- </a:t>
            </a:r>
            <a:r>
              <a:rPr lang="en-US" sz="3200" dirty="0"/>
              <a:t>Read()/Write()/ 			</a:t>
            </a:r>
            <a:r>
              <a:rPr lang="en-US" sz="3200" dirty="0" err="1"/>
              <a:t>WriteXXX</a:t>
            </a:r>
            <a:r>
              <a:rPr lang="en-US" sz="3200" dirty="0"/>
              <a:t> xxx = byte/double/int</a:t>
            </a:r>
          </a:p>
          <a:p>
            <a:pPr marL="342900" lvl="8" indent="-342900"/>
            <a:r>
              <a:rPr lang="en-US" sz="3200" dirty="0" err="1"/>
              <a:t>Eg</a:t>
            </a:r>
            <a:r>
              <a:rPr lang="en-US" sz="3200" dirty="0"/>
              <a:t> ---</a:t>
            </a:r>
            <a:r>
              <a:rPr lang="en-IN" sz="3200" dirty="0" err="1"/>
              <a:t>ReadBoolean</a:t>
            </a:r>
            <a:r>
              <a:rPr lang="en-IN" sz="3200" dirty="0"/>
              <a:t>(), </a:t>
            </a:r>
            <a:r>
              <a:rPr lang="en-IN" sz="3200" dirty="0" err="1"/>
              <a:t>ReadByte</a:t>
            </a:r>
            <a:r>
              <a:rPr lang="en-IN" sz="3200" dirty="0"/>
              <a:t>(), and ReadInt32()).</a:t>
            </a:r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14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D306-7C1C-4189-8F4D-566D217F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868362"/>
          </a:xfrm>
        </p:spPr>
        <p:txBody>
          <a:bodyPr/>
          <a:lstStyle/>
          <a:p>
            <a:r>
              <a:rPr lang="en-IN" dirty="0" err="1"/>
              <a:t>FileStream</a:t>
            </a:r>
            <a:r>
              <a:rPr lang="en-IN" dirty="0"/>
              <a:t> to write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D6D5-8559-44FE-9313-E0EA98780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68362"/>
            <a:ext cx="4800600" cy="5257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Write to a file. 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WriteToFile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"tt.txt"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Write the alphabet to the file.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c &lt;= 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c++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fout.WriteByte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)c);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fout.Flush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 written"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fout.Close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9F34E-C0A7-4A42-8E7D-19A2691084F8}"/>
              </a:ext>
            </a:extLst>
          </p:cNvPr>
          <p:cNvSpPr txBox="1"/>
          <p:nvPr/>
        </p:nvSpPr>
        <p:spPr>
          <a:xfrm>
            <a:off x="4114800" y="731837"/>
            <a:ext cx="5029200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"tt.txt"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Open output file.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Specifies that the operating system should create a new file.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file already exists, it will be overwritten.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requires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System.Security.Permissions.FileIOPermissionAccess.Write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permission.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FileMode.Create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equivalent to requesting that if the file  does not exist, use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System.IO.FileMode.CreateNew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 otherwise, use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System.IO.FileMode.Truncate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If the file already exists but is a hidden file, an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System.UnauthorizedAccessException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exception is thrown.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8F0CF-003A-46A7-AE42-988DA3550D98}"/>
              </a:ext>
            </a:extLst>
          </p:cNvPr>
          <p:cNvSpPr/>
          <p:nvPr/>
        </p:nvSpPr>
        <p:spPr>
          <a:xfrm>
            <a:off x="5181600" y="5372643"/>
            <a:ext cx="685800" cy="57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B50F7-C913-461C-BD50-965C2CF65A5B}"/>
              </a:ext>
            </a:extLst>
          </p:cNvPr>
          <p:cNvSpPr txBox="1"/>
          <p:nvPr/>
        </p:nvSpPr>
        <p:spPr>
          <a:xfrm>
            <a:off x="5181600" y="5029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fout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1E543C-40A8-48B5-80D4-E6D88D724CC4}"/>
              </a:ext>
            </a:extLst>
          </p:cNvPr>
          <p:cNvCxnSpPr>
            <a:stCxn id="5" idx="3"/>
          </p:cNvCxnSpPr>
          <p:nvPr/>
        </p:nvCxnSpPr>
        <p:spPr>
          <a:xfrm flipV="1">
            <a:off x="5867400" y="5562600"/>
            <a:ext cx="762000" cy="955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A8DAE7A-081C-445D-AC59-2D570878BF54}"/>
              </a:ext>
            </a:extLst>
          </p:cNvPr>
          <p:cNvSpPr/>
          <p:nvPr/>
        </p:nvSpPr>
        <p:spPr>
          <a:xfrm>
            <a:off x="6858000" y="4960687"/>
            <a:ext cx="1676400" cy="128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tt.Txt</a:t>
            </a:r>
            <a:endParaRPr lang="en-IN" dirty="0"/>
          </a:p>
          <a:p>
            <a:pPr algn="ctr"/>
            <a:r>
              <a:rPr lang="en-IN" dirty="0"/>
              <a:t>Create</a:t>
            </a:r>
          </a:p>
          <a:p>
            <a:pPr algn="ctr"/>
            <a:r>
              <a:rPr lang="en-IN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90166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D306-7C1C-4189-8F4D-566D217F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868362"/>
          </a:xfrm>
        </p:spPr>
        <p:txBody>
          <a:bodyPr/>
          <a:lstStyle/>
          <a:p>
            <a:r>
              <a:rPr lang="en-IN" dirty="0" err="1"/>
              <a:t>FileStream</a:t>
            </a:r>
            <a:r>
              <a:rPr lang="en-IN" dirty="0"/>
              <a:t> to read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D6D5-8559-44FE-9313-E0EA98780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451205"/>
            <a:ext cx="4859721" cy="6254395"/>
          </a:xfrm>
        </p:spPr>
        <p:txBody>
          <a:bodyPr>
            <a:noAutofit/>
          </a:bodyPr>
          <a:lstStyle/>
          <a:p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ShowFile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fin;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"demo.txt"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 bytes until EOF is encountered.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fin.ReadByte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-1)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-1);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fin.Close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9F34E-C0A7-4A42-8E7D-19A2691084F8}"/>
              </a:ext>
            </a:extLst>
          </p:cNvPr>
          <p:cNvSpPr txBox="1"/>
          <p:nvPr/>
        </p:nvSpPr>
        <p:spPr>
          <a:xfrm>
            <a:off x="4114800" y="731837"/>
            <a:ext cx="502920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"demo.txt"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Summary: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Specifies that the operating system should open ----- an existing file-----. </a:t>
            </a:r>
          </a:p>
          <a:p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The ability  to open the file is dependent on the value specified by the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System.IO.FileAccess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enumeration.</a:t>
            </a:r>
          </a:p>
          <a:p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System.IO.FileNotFoundException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exception is thrown if the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file does not exist.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44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F7E9-502A-4C6A-A7BD-2B974279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7696200" cy="258762"/>
          </a:xfrm>
        </p:spPr>
        <p:txBody>
          <a:bodyPr>
            <a:normAutofit fontScale="90000"/>
          </a:bodyPr>
          <a:lstStyle/>
          <a:p>
            <a:r>
              <a:rPr lang="en-IN" dirty="0"/>
              <a:t>Better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0DA7C-3DFF-407F-B6A5-411C8873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228" y="258762"/>
            <a:ext cx="8382000" cy="5364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ShowFile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fin =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fin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"tt.txt"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 bytes until EOF is encountered. 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fin.ReadByte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/*do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fin.ReadByte</a:t>
            </a: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</a:t>
            </a: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if (</a:t>
            </a:r>
            <a:r>
              <a:rPr lang="en-IN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-1)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IN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</a:t>
            </a: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((char)</a:t>
            </a:r>
            <a:r>
              <a:rPr lang="en-IN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while (</a:t>
            </a:r>
            <a:r>
              <a:rPr lang="en-IN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-1);*/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fin.ReadByte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!= -1)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(fin!=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fin.Close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"bye"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90680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2427</Words>
  <Application>Microsoft Office PowerPoint</Application>
  <PresentationFormat>On-screen Show (4:3)</PresentationFormat>
  <Paragraphs>465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Consolas</vt:lpstr>
      <vt:lpstr>Garamond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Which class when to use  using System.IO for file handeling</vt:lpstr>
      <vt:lpstr>PowerPoint Presentation</vt:lpstr>
      <vt:lpstr>FileStream to write Byte</vt:lpstr>
      <vt:lpstr>FileStream to read Byte</vt:lpstr>
      <vt:lpstr>Better Way</vt:lpstr>
      <vt:lpstr>Stream writer</vt:lpstr>
      <vt:lpstr>PowerPoint Presentation</vt:lpstr>
      <vt:lpstr>Stream Reader</vt:lpstr>
      <vt:lpstr>Binary Read Write</vt:lpstr>
      <vt:lpstr>String reader and writer</vt:lpstr>
      <vt:lpstr>PowerPoint Presentation</vt:lpstr>
      <vt:lpstr>PowerPoint Presentation</vt:lpstr>
      <vt:lpstr> static File  class: if you need to use frequently</vt:lpstr>
      <vt:lpstr>Lets convert one example 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Handelling</dc:title>
  <dc:creator>Theory</dc:creator>
  <cp:lastModifiedBy>Sriram Mantri vidyanidhi infotech academy</cp:lastModifiedBy>
  <cp:revision>94</cp:revision>
  <dcterms:created xsi:type="dcterms:W3CDTF">2012-05-24T05:32:28Z</dcterms:created>
  <dcterms:modified xsi:type="dcterms:W3CDTF">2020-11-02T07:31:50Z</dcterms:modified>
</cp:coreProperties>
</file>