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2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E38-F050-47FC-972A-2C62A7FE023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5BFC4-6EE2-4A43-98E9-146BD6B519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C139F7-30EE-4C3C-BBF4-BAD32D2B5D66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/>
              <a:t>ketkiacharya</a:t>
            </a:r>
            <a:r>
              <a:rPr lang="en-IN" sz="1350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8848-F7A2-4C52-93E8-7F8159E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HelveticaNeue-MediumCond"/>
                <a:ea typeface="Calibri" panose="020F0502020204030204" pitchFamily="34" charset="0"/>
                <a:cs typeface="HelveticaNeue-MediumCond"/>
              </a:rPr>
              <a:t>Application-Level Exceptions (</a:t>
            </a:r>
            <a:r>
              <a:rPr lang="en-IN" sz="1800" dirty="0" err="1">
                <a:effectLst/>
                <a:latin typeface="HelveticaNeue-MediumCond"/>
                <a:ea typeface="Calibri" panose="020F0502020204030204" pitchFamily="34" charset="0"/>
                <a:cs typeface="HelveticaNeue-MediumCond"/>
              </a:rPr>
              <a:t>System.ApplicationException</a:t>
            </a:r>
            <a:r>
              <a:rPr lang="en-IN" sz="1800" dirty="0">
                <a:effectLst/>
                <a:latin typeface="HelveticaNeue-MediumCond"/>
                <a:ea typeface="Calibri" panose="020F0502020204030204" pitchFamily="34" charset="0"/>
                <a:cs typeface="HelveticaNeue-MediumCond"/>
              </a:rPr>
              <a:t>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9306-DED2-44A5-A3C4-C762CD83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Functionally, the only purpose of </a:t>
            </a:r>
            <a:r>
              <a:rPr lang="en-IN" sz="18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System.ApplicationException</a:t>
            </a:r>
            <a:r>
              <a:rPr lang="en-IN" sz="18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</a:t>
            </a:r>
            <a:r>
              <a:rPr lang="en-IN" sz="18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is to identify the source of the error. When you handle an exception deriving from </a:t>
            </a:r>
            <a:r>
              <a:rPr lang="en-IN" sz="18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System.ApplicationException</a:t>
            </a:r>
            <a:r>
              <a:rPr lang="en-IN" sz="18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, you can assume the exception was raised by the code base of the executing application, rather than by the .NET base class libraries or .NET runtime engine.</a:t>
            </a:r>
          </a:p>
          <a:p>
            <a:r>
              <a:rPr lang="en-IN" sz="1800" b="1" dirty="0">
                <a:latin typeface="Utopia-Regular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en-IN" sz="1800" dirty="0">
                <a:latin typeface="Utopia-Regular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As a rule, all </a:t>
            </a:r>
            <a:r>
              <a:rPr lang="en-IN" sz="1800" b="1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custom exception classes </a:t>
            </a:r>
            <a:r>
              <a:rPr lang="en-IN" sz="18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should be defined as </a:t>
            </a:r>
            <a:r>
              <a:rPr lang="en-IN" sz="1800" b="1" dirty="0">
                <a:solidFill>
                  <a:srgbClr val="FF0000"/>
                </a:solidFill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public</a:t>
            </a:r>
            <a:r>
              <a:rPr lang="en-IN" sz="18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 classes (recall, the default access  modifier of a non-nested type is internal). </a:t>
            </a:r>
          </a:p>
          <a:p>
            <a:endParaRPr lang="en-IN" sz="1800" dirty="0">
              <a:effectLst/>
              <a:latin typeface="HelveticaNeue-Condensed"/>
              <a:ea typeface="Calibri" panose="020F0502020204030204" pitchFamily="34" charset="0"/>
              <a:cs typeface="HelveticaNeue-Condensed"/>
            </a:endParaRPr>
          </a:p>
          <a:p>
            <a:r>
              <a:rPr lang="en-IN" sz="18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The reason is that exceptions are often passed outside of assembly boundaries, and should therefore be accessible to the calling code base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6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E415-6479-43CF-86C9-BFA3D7DC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29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This code will give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DD56-1B2A-4344-A065-4B3406FE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81492"/>
            <a:ext cx="4953000" cy="6352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Let the C# runtime system handle the error.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NotHandled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"Before exception is generated."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an index out-of-bounds exception.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;//4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[{0}]: {1}"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“Bye…."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FADA8-2766-4FC3-9C10-E3BAD242CDBE}"/>
              </a:ext>
            </a:extLst>
          </p:cNvPr>
          <p:cNvSpPr txBox="1"/>
          <p:nvPr/>
        </p:nvSpPr>
        <p:spPr>
          <a:xfrm>
            <a:off x="5029200" y="6858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Observed Application terminate when it try to store value 4 in 4</a:t>
            </a:r>
            <a:r>
              <a:rPr lang="en-IN" baseline="30000" dirty="0"/>
              <a:t>th</a:t>
            </a:r>
            <a:r>
              <a:rPr lang="en-IN" dirty="0"/>
              <a:t> index for which memory is not available,.</a:t>
            </a:r>
          </a:p>
          <a:p>
            <a:endParaRPr lang="en-IN" dirty="0"/>
          </a:p>
          <a:p>
            <a:r>
              <a:rPr lang="en-IN" dirty="0"/>
              <a:t>Observe it will terminate from the line where it got exception so line </a:t>
            </a: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“Bye…."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dirty="0"/>
              <a:t>Will not execute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FEBA61-ABAB-4516-BC85-4AAD81BAC21D}"/>
              </a:ext>
            </a:extLst>
          </p:cNvPr>
          <p:cNvSpPr/>
          <p:nvPr/>
        </p:nvSpPr>
        <p:spPr>
          <a:xfrm>
            <a:off x="127307" y="4771697"/>
            <a:ext cx="1755546" cy="2091558"/>
          </a:xfrm>
          <a:custGeom>
            <a:avLst/>
            <a:gdLst>
              <a:gd name="connsiteX0" fmla="*/ 1386183 w 1755546"/>
              <a:gd name="connsiteY0" fmla="*/ 283779 h 2091558"/>
              <a:gd name="connsiteX1" fmla="*/ 1260059 w 1755546"/>
              <a:gd name="connsiteY1" fmla="*/ 168165 h 2091558"/>
              <a:gd name="connsiteX2" fmla="*/ 1228527 w 1755546"/>
              <a:gd name="connsiteY2" fmla="*/ 157655 h 2091558"/>
              <a:gd name="connsiteX3" fmla="*/ 1154955 w 1755546"/>
              <a:gd name="connsiteY3" fmla="*/ 115613 h 2091558"/>
              <a:gd name="connsiteX4" fmla="*/ 1123424 w 1755546"/>
              <a:gd name="connsiteY4" fmla="*/ 94593 h 2091558"/>
              <a:gd name="connsiteX5" fmla="*/ 1091893 w 1755546"/>
              <a:gd name="connsiteY5" fmla="*/ 84082 h 2091558"/>
              <a:gd name="connsiteX6" fmla="*/ 986790 w 1755546"/>
              <a:gd name="connsiteY6" fmla="*/ 42041 h 2091558"/>
              <a:gd name="connsiteX7" fmla="*/ 881686 w 1755546"/>
              <a:gd name="connsiteY7" fmla="*/ 10510 h 2091558"/>
              <a:gd name="connsiteX8" fmla="*/ 850155 w 1755546"/>
              <a:gd name="connsiteY8" fmla="*/ 0 h 2091558"/>
              <a:gd name="connsiteX9" fmla="*/ 482293 w 1755546"/>
              <a:gd name="connsiteY9" fmla="*/ 10510 h 2091558"/>
              <a:gd name="connsiteX10" fmla="*/ 419231 w 1755546"/>
              <a:gd name="connsiteY10" fmla="*/ 42041 h 2091558"/>
              <a:gd name="connsiteX11" fmla="*/ 387700 w 1755546"/>
              <a:gd name="connsiteY11" fmla="*/ 52551 h 2091558"/>
              <a:gd name="connsiteX12" fmla="*/ 293107 w 1755546"/>
              <a:gd name="connsiteY12" fmla="*/ 115613 h 2091558"/>
              <a:gd name="connsiteX13" fmla="*/ 261576 w 1755546"/>
              <a:gd name="connsiteY13" fmla="*/ 136634 h 2091558"/>
              <a:gd name="connsiteX14" fmla="*/ 230045 w 1755546"/>
              <a:gd name="connsiteY14" fmla="*/ 157655 h 2091558"/>
              <a:gd name="connsiteX15" fmla="*/ 177493 w 1755546"/>
              <a:gd name="connsiteY15" fmla="*/ 220717 h 2091558"/>
              <a:gd name="connsiteX16" fmla="*/ 124941 w 1755546"/>
              <a:gd name="connsiteY16" fmla="*/ 283779 h 2091558"/>
              <a:gd name="connsiteX17" fmla="*/ 114431 w 1755546"/>
              <a:gd name="connsiteY17" fmla="*/ 315310 h 2091558"/>
              <a:gd name="connsiteX18" fmla="*/ 93410 w 1755546"/>
              <a:gd name="connsiteY18" fmla="*/ 346841 h 2091558"/>
              <a:gd name="connsiteX19" fmla="*/ 72390 w 1755546"/>
              <a:gd name="connsiteY19" fmla="*/ 441434 h 2091558"/>
              <a:gd name="connsiteX20" fmla="*/ 51369 w 1755546"/>
              <a:gd name="connsiteY20" fmla="*/ 472965 h 2091558"/>
              <a:gd name="connsiteX21" fmla="*/ 40859 w 1755546"/>
              <a:gd name="connsiteY21" fmla="*/ 546537 h 2091558"/>
              <a:gd name="connsiteX22" fmla="*/ 19838 w 1755546"/>
              <a:gd name="connsiteY22" fmla="*/ 620110 h 2091558"/>
              <a:gd name="connsiteX23" fmla="*/ 19838 w 1755546"/>
              <a:gd name="connsiteY23" fmla="*/ 1292772 h 2091558"/>
              <a:gd name="connsiteX24" fmla="*/ 51369 w 1755546"/>
              <a:gd name="connsiteY24" fmla="*/ 1450427 h 2091558"/>
              <a:gd name="connsiteX25" fmla="*/ 72390 w 1755546"/>
              <a:gd name="connsiteY25" fmla="*/ 1513489 h 2091558"/>
              <a:gd name="connsiteX26" fmla="*/ 82900 w 1755546"/>
              <a:gd name="connsiteY26" fmla="*/ 1587062 h 2091558"/>
              <a:gd name="connsiteX27" fmla="*/ 103921 w 1755546"/>
              <a:gd name="connsiteY27" fmla="*/ 1618593 h 2091558"/>
              <a:gd name="connsiteX28" fmla="*/ 114431 w 1755546"/>
              <a:gd name="connsiteY28" fmla="*/ 1650124 h 2091558"/>
              <a:gd name="connsiteX29" fmla="*/ 156472 w 1755546"/>
              <a:gd name="connsiteY29" fmla="*/ 1786758 h 2091558"/>
              <a:gd name="connsiteX30" fmla="*/ 166983 w 1755546"/>
              <a:gd name="connsiteY30" fmla="*/ 1818289 h 2091558"/>
              <a:gd name="connsiteX31" fmla="*/ 177493 w 1755546"/>
              <a:gd name="connsiteY31" fmla="*/ 1849820 h 2091558"/>
              <a:gd name="connsiteX32" fmla="*/ 198514 w 1755546"/>
              <a:gd name="connsiteY32" fmla="*/ 1881351 h 2091558"/>
              <a:gd name="connsiteX33" fmla="*/ 219534 w 1755546"/>
              <a:gd name="connsiteY33" fmla="*/ 1954924 h 2091558"/>
              <a:gd name="connsiteX34" fmla="*/ 261576 w 1755546"/>
              <a:gd name="connsiteY34" fmla="*/ 2017986 h 2091558"/>
              <a:gd name="connsiteX35" fmla="*/ 324638 w 1755546"/>
              <a:gd name="connsiteY35" fmla="*/ 2070537 h 2091558"/>
              <a:gd name="connsiteX36" fmla="*/ 377190 w 1755546"/>
              <a:gd name="connsiteY36" fmla="*/ 2081048 h 2091558"/>
              <a:gd name="connsiteX37" fmla="*/ 461272 w 1755546"/>
              <a:gd name="connsiteY37" fmla="*/ 2091558 h 2091558"/>
              <a:gd name="connsiteX38" fmla="*/ 892196 w 1755546"/>
              <a:gd name="connsiteY38" fmla="*/ 2070537 h 2091558"/>
              <a:gd name="connsiteX39" fmla="*/ 923727 w 1755546"/>
              <a:gd name="connsiteY39" fmla="*/ 2060027 h 2091558"/>
              <a:gd name="connsiteX40" fmla="*/ 997300 w 1755546"/>
              <a:gd name="connsiteY40" fmla="*/ 2049517 h 2091558"/>
              <a:gd name="connsiteX41" fmla="*/ 1260059 w 1755546"/>
              <a:gd name="connsiteY41" fmla="*/ 2017986 h 2091558"/>
              <a:gd name="connsiteX42" fmla="*/ 1449245 w 1755546"/>
              <a:gd name="connsiteY42" fmla="*/ 1996965 h 2091558"/>
              <a:gd name="connsiteX43" fmla="*/ 1512307 w 1755546"/>
              <a:gd name="connsiteY43" fmla="*/ 1975944 h 2091558"/>
              <a:gd name="connsiteX44" fmla="*/ 1659452 w 1755546"/>
              <a:gd name="connsiteY44" fmla="*/ 1954924 h 2091558"/>
              <a:gd name="connsiteX45" fmla="*/ 1754045 w 1755546"/>
              <a:gd name="connsiteY45" fmla="*/ 1765737 h 2091558"/>
              <a:gd name="connsiteX46" fmla="*/ 1754045 w 1755546"/>
              <a:gd name="connsiteY46" fmla="*/ 1755227 h 209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55546" h="2091558">
                <a:moveTo>
                  <a:pt x="1386183" y="283779"/>
                </a:moveTo>
                <a:cubicBezTo>
                  <a:pt x="1334355" y="218994"/>
                  <a:pt x="1343191" y="221067"/>
                  <a:pt x="1260059" y="168165"/>
                </a:cubicBezTo>
                <a:cubicBezTo>
                  <a:pt x="1250712" y="162217"/>
                  <a:pt x="1239038" y="161158"/>
                  <a:pt x="1228527" y="157655"/>
                </a:cubicBezTo>
                <a:cubicBezTo>
                  <a:pt x="1151717" y="106448"/>
                  <a:pt x="1248286" y="168945"/>
                  <a:pt x="1154955" y="115613"/>
                </a:cubicBezTo>
                <a:cubicBezTo>
                  <a:pt x="1143988" y="109346"/>
                  <a:pt x="1134722" y="100242"/>
                  <a:pt x="1123424" y="94593"/>
                </a:cubicBezTo>
                <a:cubicBezTo>
                  <a:pt x="1113515" y="89638"/>
                  <a:pt x="1102076" y="88446"/>
                  <a:pt x="1091893" y="84082"/>
                </a:cubicBezTo>
                <a:cubicBezTo>
                  <a:pt x="1031013" y="57991"/>
                  <a:pt x="1063330" y="61175"/>
                  <a:pt x="986790" y="42041"/>
                </a:cubicBezTo>
                <a:cubicBezTo>
                  <a:pt x="923249" y="26156"/>
                  <a:pt x="958457" y="36100"/>
                  <a:pt x="881686" y="10510"/>
                </a:cubicBezTo>
                <a:lnTo>
                  <a:pt x="850155" y="0"/>
                </a:lnTo>
                <a:cubicBezTo>
                  <a:pt x="727534" y="3503"/>
                  <a:pt x="604794" y="4063"/>
                  <a:pt x="482293" y="10510"/>
                </a:cubicBezTo>
                <a:cubicBezTo>
                  <a:pt x="452765" y="12064"/>
                  <a:pt x="444032" y="29640"/>
                  <a:pt x="419231" y="42041"/>
                </a:cubicBezTo>
                <a:cubicBezTo>
                  <a:pt x="409322" y="46996"/>
                  <a:pt x="398210" y="49048"/>
                  <a:pt x="387700" y="52551"/>
                </a:cubicBezTo>
                <a:lnTo>
                  <a:pt x="293107" y="115613"/>
                </a:lnTo>
                <a:lnTo>
                  <a:pt x="261576" y="136634"/>
                </a:lnTo>
                <a:cubicBezTo>
                  <a:pt x="251066" y="143641"/>
                  <a:pt x="238977" y="148723"/>
                  <a:pt x="230045" y="157655"/>
                </a:cubicBezTo>
                <a:cubicBezTo>
                  <a:pt x="137927" y="249773"/>
                  <a:pt x="250657" y="132920"/>
                  <a:pt x="177493" y="220717"/>
                </a:cubicBezTo>
                <a:cubicBezTo>
                  <a:pt x="110054" y="301643"/>
                  <a:pt x="177132" y="205493"/>
                  <a:pt x="124941" y="283779"/>
                </a:cubicBezTo>
                <a:cubicBezTo>
                  <a:pt x="121438" y="294289"/>
                  <a:pt x="119386" y="305401"/>
                  <a:pt x="114431" y="315310"/>
                </a:cubicBezTo>
                <a:cubicBezTo>
                  <a:pt x="108782" y="326608"/>
                  <a:pt x="98386" y="335230"/>
                  <a:pt x="93410" y="346841"/>
                </a:cubicBezTo>
                <a:cubicBezTo>
                  <a:pt x="77257" y="384531"/>
                  <a:pt x="87353" y="401532"/>
                  <a:pt x="72390" y="441434"/>
                </a:cubicBezTo>
                <a:cubicBezTo>
                  <a:pt x="67955" y="453262"/>
                  <a:pt x="58376" y="462455"/>
                  <a:pt x="51369" y="472965"/>
                </a:cubicBezTo>
                <a:cubicBezTo>
                  <a:pt x="47866" y="497489"/>
                  <a:pt x="45291" y="522164"/>
                  <a:pt x="40859" y="546537"/>
                </a:cubicBezTo>
                <a:cubicBezTo>
                  <a:pt x="35581" y="575566"/>
                  <a:pt x="28842" y="593098"/>
                  <a:pt x="19838" y="620110"/>
                </a:cubicBezTo>
                <a:cubicBezTo>
                  <a:pt x="-14030" y="891035"/>
                  <a:pt x="1991" y="730601"/>
                  <a:pt x="19838" y="1292772"/>
                </a:cubicBezTo>
                <a:cubicBezTo>
                  <a:pt x="21073" y="1331687"/>
                  <a:pt x="39920" y="1416081"/>
                  <a:pt x="51369" y="1450427"/>
                </a:cubicBezTo>
                <a:lnTo>
                  <a:pt x="72390" y="1513489"/>
                </a:lnTo>
                <a:cubicBezTo>
                  <a:pt x="75893" y="1538013"/>
                  <a:pt x="75781" y="1563333"/>
                  <a:pt x="82900" y="1587062"/>
                </a:cubicBezTo>
                <a:cubicBezTo>
                  <a:pt x="86530" y="1599161"/>
                  <a:pt x="98272" y="1607295"/>
                  <a:pt x="103921" y="1618593"/>
                </a:cubicBezTo>
                <a:cubicBezTo>
                  <a:pt x="108876" y="1628502"/>
                  <a:pt x="111248" y="1639512"/>
                  <a:pt x="114431" y="1650124"/>
                </a:cubicBezTo>
                <a:cubicBezTo>
                  <a:pt x="155079" y="1785618"/>
                  <a:pt x="115624" y="1664214"/>
                  <a:pt x="156472" y="1786758"/>
                </a:cubicBezTo>
                <a:lnTo>
                  <a:pt x="166983" y="1818289"/>
                </a:lnTo>
                <a:cubicBezTo>
                  <a:pt x="170486" y="1828799"/>
                  <a:pt x="171348" y="1840602"/>
                  <a:pt x="177493" y="1849820"/>
                </a:cubicBezTo>
                <a:lnTo>
                  <a:pt x="198514" y="1881351"/>
                </a:lnTo>
                <a:cubicBezTo>
                  <a:pt x="200988" y="1891246"/>
                  <a:pt x="212680" y="1942588"/>
                  <a:pt x="219534" y="1954924"/>
                </a:cubicBezTo>
                <a:cubicBezTo>
                  <a:pt x="231803" y="1977009"/>
                  <a:pt x="247562" y="1996965"/>
                  <a:pt x="261576" y="2017986"/>
                </a:cubicBezTo>
                <a:cubicBezTo>
                  <a:pt x="285145" y="2053340"/>
                  <a:pt x="278915" y="2055296"/>
                  <a:pt x="324638" y="2070537"/>
                </a:cubicBezTo>
                <a:cubicBezTo>
                  <a:pt x="341586" y="2076186"/>
                  <a:pt x="359533" y="2078332"/>
                  <a:pt x="377190" y="2081048"/>
                </a:cubicBezTo>
                <a:cubicBezTo>
                  <a:pt x="405107" y="2085343"/>
                  <a:pt x="433245" y="2088055"/>
                  <a:pt x="461272" y="2091558"/>
                </a:cubicBezTo>
                <a:lnTo>
                  <a:pt x="892196" y="2070537"/>
                </a:lnTo>
                <a:cubicBezTo>
                  <a:pt x="903249" y="2069783"/>
                  <a:pt x="912863" y="2062200"/>
                  <a:pt x="923727" y="2060027"/>
                </a:cubicBezTo>
                <a:cubicBezTo>
                  <a:pt x="948019" y="2055169"/>
                  <a:pt x="972718" y="2052590"/>
                  <a:pt x="997300" y="2049517"/>
                </a:cubicBezTo>
                <a:lnTo>
                  <a:pt x="1260059" y="2017986"/>
                </a:lnTo>
                <a:lnTo>
                  <a:pt x="1449245" y="1996965"/>
                </a:lnTo>
                <a:cubicBezTo>
                  <a:pt x="1470266" y="1989958"/>
                  <a:pt x="1490811" y="1981318"/>
                  <a:pt x="1512307" y="1975944"/>
                </a:cubicBezTo>
                <a:cubicBezTo>
                  <a:pt x="1542613" y="1968367"/>
                  <a:pt x="1634567" y="1958034"/>
                  <a:pt x="1659452" y="1954924"/>
                </a:cubicBezTo>
                <a:cubicBezTo>
                  <a:pt x="1797644" y="1920375"/>
                  <a:pt x="1742467" y="1962553"/>
                  <a:pt x="1754045" y="1765737"/>
                </a:cubicBezTo>
                <a:cubicBezTo>
                  <a:pt x="1754251" y="1762240"/>
                  <a:pt x="1754045" y="1758730"/>
                  <a:pt x="1754045" y="17552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5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5174-07E1-4569-B33E-729E502D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4648200" cy="60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exception handling.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ExcDemo1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"Before exception is generated."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an index out-of-bounds exception.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[{0}]: {1}"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won't be displayed"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 out-of-bounds!"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"After catch statement."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4FC02-7234-4C0B-9997-AF76C59545E3}"/>
              </a:ext>
            </a:extLst>
          </p:cNvPr>
          <p:cNvSpPr txBox="1"/>
          <p:nvPr/>
        </p:nvSpPr>
        <p:spPr>
          <a:xfrm>
            <a:off x="4724400" y="6858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line which throw exception from there control goes to catch block, and it allow rest of the code to execute.</a:t>
            </a:r>
          </a:p>
          <a:p>
            <a:endParaRPr lang="en-IN" dirty="0"/>
          </a:p>
          <a:p>
            <a:r>
              <a:rPr lang="en-IN" b="1" dirty="0"/>
              <a:t>This line will not get executed.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335FF1-12F0-454B-9996-75069EA219A1}"/>
              </a:ext>
            </a:extLst>
          </p:cNvPr>
          <p:cNvSpPr/>
          <p:nvPr/>
        </p:nvSpPr>
        <p:spPr>
          <a:xfrm>
            <a:off x="76200" y="3316941"/>
            <a:ext cx="1129553" cy="1497106"/>
          </a:xfrm>
          <a:custGeom>
            <a:avLst/>
            <a:gdLst>
              <a:gd name="connsiteX0" fmla="*/ 1129553 w 1129553"/>
              <a:gd name="connsiteY0" fmla="*/ 8965 h 1497106"/>
              <a:gd name="connsiteX1" fmla="*/ 1084730 w 1129553"/>
              <a:gd name="connsiteY1" fmla="*/ 17930 h 1497106"/>
              <a:gd name="connsiteX2" fmla="*/ 824753 w 1129553"/>
              <a:gd name="connsiteY2" fmla="*/ 0 h 1497106"/>
              <a:gd name="connsiteX3" fmla="*/ 313765 w 1129553"/>
              <a:gd name="connsiteY3" fmla="*/ 8965 h 1497106"/>
              <a:gd name="connsiteX4" fmla="*/ 277906 w 1129553"/>
              <a:gd name="connsiteY4" fmla="*/ 17930 h 1497106"/>
              <a:gd name="connsiteX5" fmla="*/ 197224 w 1129553"/>
              <a:gd name="connsiteY5" fmla="*/ 53788 h 1497106"/>
              <a:gd name="connsiteX6" fmla="*/ 152400 w 1129553"/>
              <a:gd name="connsiteY6" fmla="*/ 107577 h 1497106"/>
              <a:gd name="connsiteX7" fmla="*/ 116542 w 1129553"/>
              <a:gd name="connsiteY7" fmla="*/ 161365 h 1497106"/>
              <a:gd name="connsiteX8" fmla="*/ 107577 w 1129553"/>
              <a:gd name="connsiteY8" fmla="*/ 188259 h 1497106"/>
              <a:gd name="connsiteX9" fmla="*/ 80683 w 1129553"/>
              <a:gd name="connsiteY9" fmla="*/ 224118 h 1497106"/>
              <a:gd name="connsiteX10" fmla="*/ 44824 w 1129553"/>
              <a:gd name="connsiteY10" fmla="*/ 304800 h 1497106"/>
              <a:gd name="connsiteX11" fmla="*/ 35859 w 1129553"/>
              <a:gd name="connsiteY11" fmla="*/ 340659 h 1497106"/>
              <a:gd name="connsiteX12" fmla="*/ 26895 w 1129553"/>
              <a:gd name="connsiteY12" fmla="*/ 367553 h 1497106"/>
              <a:gd name="connsiteX13" fmla="*/ 17930 w 1129553"/>
              <a:gd name="connsiteY13" fmla="*/ 412377 h 1497106"/>
              <a:gd name="connsiteX14" fmla="*/ 0 w 1129553"/>
              <a:gd name="connsiteY14" fmla="*/ 484094 h 1497106"/>
              <a:gd name="connsiteX15" fmla="*/ 8965 w 1129553"/>
              <a:gd name="connsiteY15" fmla="*/ 860612 h 1497106"/>
              <a:gd name="connsiteX16" fmla="*/ 17930 w 1129553"/>
              <a:gd name="connsiteY16" fmla="*/ 887506 h 1497106"/>
              <a:gd name="connsiteX17" fmla="*/ 26895 w 1129553"/>
              <a:gd name="connsiteY17" fmla="*/ 923365 h 1497106"/>
              <a:gd name="connsiteX18" fmla="*/ 44824 w 1129553"/>
              <a:gd name="connsiteY18" fmla="*/ 950259 h 1497106"/>
              <a:gd name="connsiteX19" fmla="*/ 53789 w 1129553"/>
              <a:gd name="connsiteY19" fmla="*/ 986118 h 1497106"/>
              <a:gd name="connsiteX20" fmla="*/ 89647 w 1129553"/>
              <a:gd name="connsiteY20" fmla="*/ 1039906 h 1497106"/>
              <a:gd name="connsiteX21" fmla="*/ 107577 w 1129553"/>
              <a:gd name="connsiteY21" fmla="*/ 1066800 h 1497106"/>
              <a:gd name="connsiteX22" fmla="*/ 143436 w 1129553"/>
              <a:gd name="connsiteY22" fmla="*/ 1120588 h 1497106"/>
              <a:gd name="connsiteX23" fmla="*/ 206189 w 1129553"/>
              <a:gd name="connsiteY23" fmla="*/ 1201271 h 1497106"/>
              <a:gd name="connsiteX24" fmla="*/ 242047 w 1129553"/>
              <a:gd name="connsiteY24" fmla="*/ 1219200 h 1497106"/>
              <a:gd name="connsiteX25" fmla="*/ 259977 w 1129553"/>
              <a:gd name="connsiteY25" fmla="*/ 1237130 h 1497106"/>
              <a:gd name="connsiteX26" fmla="*/ 295836 w 1129553"/>
              <a:gd name="connsiteY26" fmla="*/ 1264024 h 1497106"/>
              <a:gd name="connsiteX27" fmla="*/ 358589 w 1129553"/>
              <a:gd name="connsiteY27" fmla="*/ 1290918 h 1497106"/>
              <a:gd name="connsiteX28" fmla="*/ 394447 w 1129553"/>
              <a:gd name="connsiteY28" fmla="*/ 1317812 h 1497106"/>
              <a:gd name="connsiteX29" fmla="*/ 421342 w 1129553"/>
              <a:gd name="connsiteY29" fmla="*/ 1326777 h 1497106"/>
              <a:gd name="connsiteX30" fmla="*/ 493059 w 1129553"/>
              <a:gd name="connsiteY30" fmla="*/ 1362635 h 1497106"/>
              <a:gd name="connsiteX31" fmla="*/ 519953 w 1129553"/>
              <a:gd name="connsiteY31" fmla="*/ 1389530 h 1497106"/>
              <a:gd name="connsiteX32" fmla="*/ 546847 w 1129553"/>
              <a:gd name="connsiteY32" fmla="*/ 1398494 h 1497106"/>
              <a:gd name="connsiteX33" fmla="*/ 582706 w 1129553"/>
              <a:gd name="connsiteY33" fmla="*/ 1416424 h 1497106"/>
              <a:gd name="connsiteX34" fmla="*/ 645459 w 1129553"/>
              <a:gd name="connsiteY34" fmla="*/ 1434353 h 1497106"/>
              <a:gd name="connsiteX35" fmla="*/ 681318 w 1129553"/>
              <a:gd name="connsiteY35" fmla="*/ 1452283 h 1497106"/>
              <a:gd name="connsiteX36" fmla="*/ 753036 w 1129553"/>
              <a:gd name="connsiteY36" fmla="*/ 1470212 h 1497106"/>
              <a:gd name="connsiteX37" fmla="*/ 833718 w 1129553"/>
              <a:gd name="connsiteY37" fmla="*/ 1497106 h 1497106"/>
              <a:gd name="connsiteX38" fmla="*/ 923365 w 1129553"/>
              <a:gd name="connsiteY38" fmla="*/ 1488141 h 1497106"/>
              <a:gd name="connsiteX39" fmla="*/ 905436 w 1129553"/>
              <a:gd name="connsiteY39" fmla="*/ 1461247 h 1497106"/>
              <a:gd name="connsiteX40" fmla="*/ 887506 w 1129553"/>
              <a:gd name="connsiteY40" fmla="*/ 1443318 h 149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29553" h="1497106">
                <a:moveTo>
                  <a:pt x="1129553" y="8965"/>
                </a:moveTo>
                <a:cubicBezTo>
                  <a:pt x="1114612" y="11953"/>
                  <a:pt x="1099967" y="17930"/>
                  <a:pt x="1084730" y="17930"/>
                </a:cubicBezTo>
                <a:cubicBezTo>
                  <a:pt x="918909" y="17930"/>
                  <a:pt x="930936" y="17698"/>
                  <a:pt x="824753" y="0"/>
                </a:cubicBezTo>
                <a:lnTo>
                  <a:pt x="313765" y="8965"/>
                </a:lnTo>
                <a:cubicBezTo>
                  <a:pt x="301451" y="9369"/>
                  <a:pt x="289707" y="14390"/>
                  <a:pt x="277906" y="17930"/>
                </a:cubicBezTo>
                <a:cubicBezTo>
                  <a:pt x="238102" y="29871"/>
                  <a:pt x="226044" y="30732"/>
                  <a:pt x="197224" y="53788"/>
                </a:cubicBezTo>
                <a:cubicBezTo>
                  <a:pt x="180539" y="67136"/>
                  <a:pt x="163490" y="91734"/>
                  <a:pt x="152400" y="107577"/>
                </a:cubicBezTo>
                <a:cubicBezTo>
                  <a:pt x="140043" y="125230"/>
                  <a:pt x="123356" y="140923"/>
                  <a:pt x="116542" y="161365"/>
                </a:cubicBezTo>
                <a:cubicBezTo>
                  <a:pt x="113554" y="170330"/>
                  <a:pt x="112265" y="180054"/>
                  <a:pt x="107577" y="188259"/>
                </a:cubicBezTo>
                <a:cubicBezTo>
                  <a:pt x="100164" y="201232"/>
                  <a:pt x="89648" y="212165"/>
                  <a:pt x="80683" y="224118"/>
                </a:cubicBezTo>
                <a:cubicBezTo>
                  <a:pt x="59346" y="288127"/>
                  <a:pt x="73236" y="262181"/>
                  <a:pt x="44824" y="304800"/>
                </a:cubicBezTo>
                <a:cubicBezTo>
                  <a:pt x="41836" y="316753"/>
                  <a:pt x="39244" y="328812"/>
                  <a:pt x="35859" y="340659"/>
                </a:cubicBezTo>
                <a:cubicBezTo>
                  <a:pt x="33263" y="349745"/>
                  <a:pt x="29187" y="358386"/>
                  <a:pt x="26895" y="367553"/>
                </a:cubicBezTo>
                <a:cubicBezTo>
                  <a:pt x="23200" y="382335"/>
                  <a:pt x="21356" y="397530"/>
                  <a:pt x="17930" y="412377"/>
                </a:cubicBezTo>
                <a:cubicBezTo>
                  <a:pt x="12389" y="436387"/>
                  <a:pt x="0" y="484094"/>
                  <a:pt x="0" y="484094"/>
                </a:cubicBezTo>
                <a:cubicBezTo>
                  <a:pt x="2988" y="609600"/>
                  <a:pt x="3391" y="735194"/>
                  <a:pt x="8965" y="860612"/>
                </a:cubicBezTo>
                <a:cubicBezTo>
                  <a:pt x="9385" y="870052"/>
                  <a:pt x="15334" y="878420"/>
                  <a:pt x="17930" y="887506"/>
                </a:cubicBezTo>
                <a:cubicBezTo>
                  <a:pt x="21315" y="899353"/>
                  <a:pt x="22042" y="912040"/>
                  <a:pt x="26895" y="923365"/>
                </a:cubicBezTo>
                <a:cubicBezTo>
                  <a:pt x="31139" y="933268"/>
                  <a:pt x="38848" y="941294"/>
                  <a:pt x="44824" y="950259"/>
                </a:cubicBezTo>
                <a:cubicBezTo>
                  <a:pt x="47812" y="962212"/>
                  <a:pt x="48279" y="975098"/>
                  <a:pt x="53789" y="986118"/>
                </a:cubicBezTo>
                <a:cubicBezTo>
                  <a:pt x="63426" y="1005391"/>
                  <a:pt x="77694" y="1021977"/>
                  <a:pt x="89647" y="1039906"/>
                </a:cubicBezTo>
                <a:cubicBezTo>
                  <a:pt x="95624" y="1048871"/>
                  <a:pt x="102759" y="1057163"/>
                  <a:pt x="107577" y="1066800"/>
                </a:cubicBezTo>
                <a:cubicBezTo>
                  <a:pt x="150932" y="1153512"/>
                  <a:pt x="102366" y="1065828"/>
                  <a:pt x="143436" y="1120588"/>
                </a:cubicBezTo>
                <a:cubicBezTo>
                  <a:pt x="164826" y="1149107"/>
                  <a:pt x="176708" y="1180213"/>
                  <a:pt x="206189" y="1201271"/>
                </a:cubicBezTo>
                <a:cubicBezTo>
                  <a:pt x="217063" y="1209038"/>
                  <a:pt x="230928" y="1211787"/>
                  <a:pt x="242047" y="1219200"/>
                </a:cubicBezTo>
                <a:cubicBezTo>
                  <a:pt x="249080" y="1223889"/>
                  <a:pt x="253484" y="1231719"/>
                  <a:pt x="259977" y="1237130"/>
                </a:cubicBezTo>
                <a:cubicBezTo>
                  <a:pt x="271455" y="1246695"/>
                  <a:pt x="283166" y="1256105"/>
                  <a:pt x="295836" y="1264024"/>
                </a:cubicBezTo>
                <a:cubicBezTo>
                  <a:pt x="321155" y="1279848"/>
                  <a:pt x="332447" y="1282204"/>
                  <a:pt x="358589" y="1290918"/>
                </a:cubicBezTo>
                <a:cubicBezTo>
                  <a:pt x="370542" y="1299883"/>
                  <a:pt x="381475" y="1310399"/>
                  <a:pt x="394447" y="1317812"/>
                </a:cubicBezTo>
                <a:cubicBezTo>
                  <a:pt x="402652" y="1322500"/>
                  <a:pt x="413137" y="1322089"/>
                  <a:pt x="421342" y="1326777"/>
                </a:cubicBezTo>
                <a:cubicBezTo>
                  <a:pt x="492453" y="1367412"/>
                  <a:pt x="421762" y="1344812"/>
                  <a:pt x="493059" y="1362635"/>
                </a:cubicBezTo>
                <a:cubicBezTo>
                  <a:pt x="502024" y="1371600"/>
                  <a:pt x="509404" y="1382497"/>
                  <a:pt x="519953" y="1389530"/>
                </a:cubicBezTo>
                <a:cubicBezTo>
                  <a:pt x="527815" y="1394772"/>
                  <a:pt x="538162" y="1394772"/>
                  <a:pt x="546847" y="1398494"/>
                </a:cubicBezTo>
                <a:cubicBezTo>
                  <a:pt x="559130" y="1403758"/>
                  <a:pt x="570423" y="1411160"/>
                  <a:pt x="582706" y="1416424"/>
                </a:cubicBezTo>
                <a:cubicBezTo>
                  <a:pt x="633263" y="1438091"/>
                  <a:pt x="584820" y="1411613"/>
                  <a:pt x="645459" y="1434353"/>
                </a:cubicBezTo>
                <a:cubicBezTo>
                  <a:pt x="657972" y="1439046"/>
                  <a:pt x="668640" y="1448057"/>
                  <a:pt x="681318" y="1452283"/>
                </a:cubicBezTo>
                <a:cubicBezTo>
                  <a:pt x="712016" y="1462516"/>
                  <a:pt x="726194" y="1456791"/>
                  <a:pt x="753036" y="1470212"/>
                </a:cubicBezTo>
                <a:cubicBezTo>
                  <a:pt x="816062" y="1501725"/>
                  <a:pt x="733861" y="1480463"/>
                  <a:pt x="833718" y="1497106"/>
                </a:cubicBezTo>
                <a:cubicBezTo>
                  <a:pt x="863600" y="1494118"/>
                  <a:pt x="896504" y="1501571"/>
                  <a:pt x="923365" y="1488141"/>
                </a:cubicBezTo>
                <a:cubicBezTo>
                  <a:pt x="933002" y="1483323"/>
                  <a:pt x="912167" y="1469660"/>
                  <a:pt x="905436" y="1461247"/>
                </a:cubicBezTo>
                <a:cubicBezTo>
                  <a:pt x="900156" y="1454647"/>
                  <a:pt x="887506" y="1443318"/>
                  <a:pt x="887506" y="144331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A53E15-D211-4143-910D-E5F5FBCBB2AE}"/>
              </a:ext>
            </a:extLst>
          </p:cNvPr>
          <p:cNvCxnSpPr>
            <a:cxnSpLocks/>
          </p:cNvCxnSpPr>
          <p:nvPr/>
        </p:nvCxnSpPr>
        <p:spPr>
          <a:xfrm flipH="1">
            <a:off x="4114800" y="1981200"/>
            <a:ext cx="22860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4F79775-5820-4099-92B1-15712F2FFDEF}"/>
              </a:ext>
            </a:extLst>
          </p:cNvPr>
          <p:cNvSpPr/>
          <p:nvPr/>
        </p:nvSpPr>
        <p:spPr>
          <a:xfrm rot="15497988">
            <a:off x="899565" y="4733670"/>
            <a:ext cx="164776" cy="1038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5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5174-07E1-4569-B33E-729E502D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4648200" cy="6096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An exception can be generated by one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method and caught by another. */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ExcTest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an exception.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"Before exception is generated."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an index out-of-bounds exception.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[{0}]: {1}"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won't be displayed"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ExcDemo2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ExcTest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 out-of-bounds!"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"After catch statement."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4FC02-7234-4C0B-9997-AF76C59545E3}"/>
              </a:ext>
            </a:extLst>
          </p:cNvPr>
          <p:cNvSpPr txBox="1"/>
          <p:nvPr/>
        </p:nvSpPr>
        <p:spPr>
          <a:xfrm>
            <a:off x="4724400" y="6858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line which throw exception from there control goes to catch block, of calling function and it allow rest of the code to execute.</a:t>
            </a:r>
          </a:p>
          <a:p>
            <a:endParaRPr lang="en-IN" dirty="0"/>
          </a:p>
          <a:p>
            <a:r>
              <a:rPr lang="en-IN" b="1" dirty="0"/>
              <a:t>This line will not get executed.</a:t>
            </a:r>
          </a:p>
          <a:p>
            <a:endParaRPr lang="en-IN" b="1" dirty="0"/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A53E15-D211-4143-910D-E5F5FBCBB2AE}"/>
              </a:ext>
            </a:extLst>
          </p:cNvPr>
          <p:cNvCxnSpPr>
            <a:cxnSpLocks/>
          </p:cNvCxnSpPr>
          <p:nvPr/>
        </p:nvCxnSpPr>
        <p:spPr>
          <a:xfrm flipH="1">
            <a:off x="3603811" y="2286000"/>
            <a:ext cx="1996889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4F79775-5820-4099-92B1-15712F2FFDEF}"/>
              </a:ext>
            </a:extLst>
          </p:cNvPr>
          <p:cNvSpPr/>
          <p:nvPr/>
        </p:nvSpPr>
        <p:spPr>
          <a:xfrm rot="15497988">
            <a:off x="975765" y="5724270"/>
            <a:ext cx="164776" cy="1038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00108E2-4058-4779-8340-B339B7689D58}"/>
              </a:ext>
            </a:extLst>
          </p:cNvPr>
          <p:cNvSpPr/>
          <p:nvPr/>
        </p:nvSpPr>
        <p:spPr>
          <a:xfrm>
            <a:off x="313765" y="3128065"/>
            <a:ext cx="1013011" cy="2672100"/>
          </a:xfrm>
          <a:custGeom>
            <a:avLst/>
            <a:gdLst>
              <a:gd name="connsiteX0" fmla="*/ 1013011 w 1013011"/>
              <a:gd name="connsiteY0" fmla="*/ 18547 h 2672100"/>
              <a:gd name="connsiteX1" fmla="*/ 968188 w 1013011"/>
              <a:gd name="connsiteY1" fmla="*/ 617 h 2672100"/>
              <a:gd name="connsiteX2" fmla="*/ 672353 w 1013011"/>
              <a:gd name="connsiteY2" fmla="*/ 9582 h 2672100"/>
              <a:gd name="connsiteX3" fmla="*/ 645459 w 1013011"/>
              <a:gd name="connsiteY3" fmla="*/ 18547 h 2672100"/>
              <a:gd name="connsiteX4" fmla="*/ 609600 w 1013011"/>
              <a:gd name="connsiteY4" fmla="*/ 27511 h 2672100"/>
              <a:gd name="connsiteX5" fmla="*/ 573741 w 1013011"/>
              <a:gd name="connsiteY5" fmla="*/ 45441 h 2672100"/>
              <a:gd name="connsiteX6" fmla="*/ 502023 w 1013011"/>
              <a:gd name="connsiteY6" fmla="*/ 72335 h 2672100"/>
              <a:gd name="connsiteX7" fmla="*/ 448235 w 1013011"/>
              <a:gd name="connsiteY7" fmla="*/ 108194 h 2672100"/>
              <a:gd name="connsiteX8" fmla="*/ 421341 w 1013011"/>
              <a:gd name="connsiteY8" fmla="*/ 126123 h 2672100"/>
              <a:gd name="connsiteX9" fmla="*/ 394447 w 1013011"/>
              <a:gd name="connsiteY9" fmla="*/ 144053 h 2672100"/>
              <a:gd name="connsiteX10" fmla="*/ 349623 w 1013011"/>
              <a:gd name="connsiteY10" fmla="*/ 170947 h 2672100"/>
              <a:gd name="connsiteX11" fmla="*/ 313764 w 1013011"/>
              <a:gd name="connsiteY11" fmla="*/ 197841 h 2672100"/>
              <a:gd name="connsiteX12" fmla="*/ 286870 w 1013011"/>
              <a:gd name="connsiteY12" fmla="*/ 215770 h 2672100"/>
              <a:gd name="connsiteX13" fmla="*/ 268941 w 1013011"/>
              <a:gd name="connsiteY13" fmla="*/ 242664 h 2672100"/>
              <a:gd name="connsiteX14" fmla="*/ 224117 w 1013011"/>
              <a:gd name="connsiteY14" fmla="*/ 287488 h 2672100"/>
              <a:gd name="connsiteX15" fmla="*/ 179294 w 1013011"/>
              <a:gd name="connsiteY15" fmla="*/ 332311 h 2672100"/>
              <a:gd name="connsiteX16" fmla="*/ 170329 w 1013011"/>
              <a:gd name="connsiteY16" fmla="*/ 368170 h 2672100"/>
              <a:gd name="connsiteX17" fmla="*/ 152400 w 1013011"/>
              <a:gd name="connsiteY17" fmla="*/ 404029 h 2672100"/>
              <a:gd name="connsiteX18" fmla="*/ 143435 w 1013011"/>
              <a:gd name="connsiteY18" fmla="*/ 430923 h 2672100"/>
              <a:gd name="connsiteX19" fmla="*/ 125506 w 1013011"/>
              <a:gd name="connsiteY19" fmla="*/ 466782 h 2672100"/>
              <a:gd name="connsiteX20" fmla="*/ 107576 w 1013011"/>
              <a:gd name="connsiteY20" fmla="*/ 511606 h 2672100"/>
              <a:gd name="connsiteX21" fmla="*/ 89647 w 1013011"/>
              <a:gd name="connsiteY21" fmla="*/ 565394 h 2672100"/>
              <a:gd name="connsiteX22" fmla="*/ 71717 w 1013011"/>
              <a:gd name="connsiteY22" fmla="*/ 601253 h 2672100"/>
              <a:gd name="connsiteX23" fmla="*/ 44823 w 1013011"/>
              <a:gd name="connsiteY23" fmla="*/ 699864 h 2672100"/>
              <a:gd name="connsiteX24" fmla="*/ 26894 w 1013011"/>
              <a:gd name="connsiteY24" fmla="*/ 726759 h 2672100"/>
              <a:gd name="connsiteX25" fmla="*/ 17929 w 1013011"/>
              <a:gd name="connsiteY25" fmla="*/ 789511 h 2672100"/>
              <a:gd name="connsiteX26" fmla="*/ 0 w 1013011"/>
              <a:gd name="connsiteY26" fmla="*/ 932947 h 2672100"/>
              <a:gd name="connsiteX27" fmla="*/ 8964 w 1013011"/>
              <a:gd name="connsiteY27" fmla="*/ 1650123 h 2672100"/>
              <a:gd name="connsiteX28" fmla="*/ 44823 w 1013011"/>
              <a:gd name="connsiteY28" fmla="*/ 1820453 h 2672100"/>
              <a:gd name="connsiteX29" fmla="*/ 71717 w 1013011"/>
              <a:gd name="connsiteY29" fmla="*/ 1910100 h 2672100"/>
              <a:gd name="connsiteX30" fmla="*/ 98611 w 1013011"/>
              <a:gd name="connsiteY30" fmla="*/ 2017676 h 2672100"/>
              <a:gd name="connsiteX31" fmla="*/ 116541 w 1013011"/>
              <a:gd name="connsiteY31" fmla="*/ 2035606 h 2672100"/>
              <a:gd name="connsiteX32" fmla="*/ 152400 w 1013011"/>
              <a:gd name="connsiteY32" fmla="*/ 2107323 h 2672100"/>
              <a:gd name="connsiteX33" fmla="*/ 161364 w 1013011"/>
              <a:gd name="connsiteY33" fmla="*/ 2152147 h 2672100"/>
              <a:gd name="connsiteX34" fmla="*/ 179294 w 1013011"/>
              <a:gd name="connsiteY34" fmla="*/ 2170076 h 2672100"/>
              <a:gd name="connsiteX35" fmla="*/ 188259 w 1013011"/>
              <a:gd name="connsiteY35" fmla="*/ 2196970 h 2672100"/>
              <a:gd name="connsiteX36" fmla="*/ 206188 w 1013011"/>
              <a:gd name="connsiteY36" fmla="*/ 2214900 h 2672100"/>
              <a:gd name="connsiteX37" fmla="*/ 242047 w 1013011"/>
              <a:gd name="connsiteY37" fmla="*/ 2268688 h 2672100"/>
              <a:gd name="connsiteX38" fmla="*/ 259976 w 1013011"/>
              <a:gd name="connsiteY38" fmla="*/ 2304547 h 2672100"/>
              <a:gd name="connsiteX39" fmla="*/ 322729 w 1013011"/>
              <a:gd name="connsiteY39" fmla="*/ 2394194 h 2672100"/>
              <a:gd name="connsiteX40" fmla="*/ 340659 w 1013011"/>
              <a:gd name="connsiteY40" fmla="*/ 2421088 h 2672100"/>
              <a:gd name="connsiteX41" fmla="*/ 376517 w 1013011"/>
              <a:gd name="connsiteY41" fmla="*/ 2447982 h 2672100"/>
              <a:gd name="connsiteX42" fmla="*/ 385482 w 1013011"/>
              <a:gd name="connsiteY42" fmla="*/ 2474876 h 2672100"/>
              <a:gd name="connsiteX43" fmla="*/ 430306 w 1013011"/>
              <a:gd name="connsiteY43" fmla="*/ 2510735 h 2672100"/>
              <a:gd name="connsiteX44" fmla="*/ 475129 w 1013011"/>
              <a:gd name="connsiteY44" fmla="*/ 2546594 h 2672100"/>
              <a:gd name="connsiteX45" fmla="*/ 502023 w 1013011"/>
              <a:gd name="connsiteY45" fmla="*/ 2573488 h 2672100"/>
              <a:gd name="connsiteX46" fmla="*/ 555811 w 1013011"/>
              <a:gd name="connsiteY46" fmla="*/ 2591417 h 2672100"/>
              <a:gd name="connsiteX47" fmla="*/ 636494 w 1013011"/>
              <a:gd name="connsiteY47" fmla="*/ 2618311 h 2672100"/>
              <a:gd name="connsiteX48" fmla="*/ 663388 w 1013011"/>
              <a:gd name="connsiteY48" fmla="*/ 2627276 h 2672100"/>
              <a:gd name="connsiteX49" fmla="*/ 699247 w 1013011"/>
              <a:gd name="connsiteY49" fmla="*/ 2636241 h 2672100"/>
              <a:gd name="connsiteX50" fmla="*/ 726141 w 1013011"/>
              <a:gd name="connsiteY50" fmla="*/ 2645206 h 2672100"/>
              <a:gd name="connsiteX51" fmla="*/ 770964 w 1013011"/>
              <a:gd name="connsiteY51" fmla="*/ 2654170 h 2672100"/>
              <a:gd name="connsiteX52" fmla="*/ 824753 w 1013011"/>
              <a:gd name="connsiteY52" fmla="*/ 2672100 h 26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13011" h="2672100">
                <a:moveTo>
                  <a:pt x="1013011" y="18547"/>
                </a:moveTo>
                <a:cubicBezTo>
                  <a:pt x="998070" y="12570"/>
                  <a:pt x="984274" y="1040"/>
                  <a:pt x="968188" y="617"/>
                </a:cubicBezTo>
                <a:cubicBezTo>
                  <a:pt x="869565" y="-1978"/>
                  <a:pt x="770858" y="4109"/>
                  <a:pt x="672353" y="9582"/>
                </a:cubicBezTo>
                <a:cubicBezTo>
                  <a:pt x="662918" y="10106"/>
                  <a:pt x="654545" y="15951"/>
                  <a:pt x="645459" y="18547"/>
                </a:cubicBezTo>
                <a:cubicBezTo>
                  <a:pt x="633612" y="21932"/>
                  <a:pt x="621553" y="24523"/>
                  <a:pt x="609600" y="27511"/>
                </a:cubicBezTo>
                <a:cubicBezTo>
                  <a:pt x="597647" y="33488"/>
                  <a:pt x="586254" y="40748"/>
                  <a:pt x="573741" y="45441"/>
                </a:cubicBezTo>
                <a:cubicBezTo>
                  <a:pt x="517003" y="66718"/>
                  <a:pt x="557486" y="39057"/>
                  <a:pt x="502023" y="72335"/>
                </a:cubicBezTo>
                <a:cubicBezTo>
                  <a:pt x="483545" y="83422"/>
                  <a:pt x="466164" y="96241"/>
                  <a:pt x="448235" y="108194"/>
                </a:cubicBezTo>
                <a:lnTo>
                  <a:pt x="421341" y="126123"/>
                </a:lnTo>
                <a:cubicBezTo>
                  <a:pt x="412376" y="132100"/>
                  <a:pt x="402066" y="136435"/>
                  <a:pt x="394447" y="144053"/>
                </a:cubicBezTo>
                <a:cubicBezTo>
                  <a:pt x="369835" y="168664"/>
                  <a:pt x="384535" y="159309"/>
                  <a:pt x="349623" y="170947"/>
                </a:cubicBezTo>
                <a:cubicBezTo>
                  <a:pt x="337670" y="179912"/>
                  <a:pt x="325922" y="189157"/>
                  <a:pt x="313764" y="197841"/>
                </a:cubicBezTo>
                <a:cubicBezTo>
                  <a:pt x="304997" y="204103"/>
                  <a:pt x="294488" y="208152"/>
                  <a:pt x="286870" y="215770"/>
                </a:cubicBezTo>
                <a:cubicBezTo>
                  <a:pt x="279252" y="223388"/>
                  <a:pt x="276036" y="234556"/>
                  <a:pt x="268941" y="242664"/>
                </a:cubicBezTo>
                <a:cubicBezTo>
                  <a:pt x="255027" y="258566"/>
                  <a:pt x="235838" y="269906"/>
                  <a:pt x="224117" y="287488"/>
                </a:cubicBezTo>
                <a:cubicBezTo>
                  <a:pt x="200212" y="323347"/>
                  <a:pt x="215153" y="308406"/>
                  <a:pt x="179294" y="332311"/>
                </a:cubicBezTo>
                <a:cubicBezTo>
                  <a:pt x="176306" y="344264"/>
                  <a:pt x="174655" y="356634"/>
                  <a:pt x="170329" y="368170"/>
                </a:cubicBezTo>
                <a:cubicBezTo>
                  <a:pt x="165637" y="380683"/>
                  <a:pt x="157664" y="391746"/>
                  <a:pt x="152400" y="404029"/>
                </a:cubicBezTo>
                <a:cubicBezTo>
                  <a:pt x="148678" y="412715"/>
                  <a:pt x="147157" y="422237"/>
                  <a:pt x="143435" y="430923"/>
                </a:cubicBezTo>
                <a:cubicBezTo>
                  <a:pt x="138171" y="443206"/>
                  <a:pt x="130934" y="454570"/>
                  <a:pt x="125506" y="466782"/>
                </a:cubicBezTo>
                <a:cubicBezTo>
                  <a:pt x="118970" y="481487"/>
                  <a:pt x="113075" y="496483"/>
                  <a:pt x="107576" y="511606"/>
                </a:cubicBezTo>
                <a:cubicBezTo>
                  <a:pt x="101117" y="529367"/>
                  <a:pt x="98099" y="548490"/>
                  <a:pt x="89647" y="565394"/>
                </a:cubicBezTo>
                <a:lnTo>
                  <a:pt x="71717" y="601253"/>
                </a:lnTo>
                <a:cubicBezTo>
                  <a:pt x="66905" y="625313"/>
                  <a:pt x="57824" y="680361"/>
                  <a:pt x="44823" y="699864"/>
                </a:cubicBezTo>
                <a:lnTo>
                  <a:pt x="26894" y="726759"/>
                </a:lnTo>
                <a:cubicBezTo>
                  <a:pt x="23906" y="747676"/>
                  <a:pt x="20662" y="768559"/>
                  <a:pt x="17929" y="789511"/>
                </a:cubicBezTo>
                <a:cubicBezTo>
                  <a:pt x="11697" y="837290"/>
                  <a:pt x="0" y="932947"/>
                  <a:pt x="0" y="932947"/>
                </a:cubicBezTo>
                <a:cubicBezTo>
                  <a:pt x="2988" y="1172006"/>
                  <a:pt x="3470" y="1411109"/>
                  <a:pt x="8964" y="1650123"/>
                </a:cubicBezTo>
                <a:cubicBezTo>
                  <a:pt x="10626" y="1722439"/>
                  <a:pt x="34723" y="1739656"/>
                  <a:pt x="44823" y="1820453"/>
                </a:cubicBezTo>
                <a:cubicBezTo>
                  <a:pt x="54836" y="1900557"/>
                  <a:pt x="36753" y="1875134"/>
                  <a:pt x="71717" y="1910100"/>
                </a:cubicBezTo>
                <a:cubicBezTo>
                  <a:pt x="74680" y="1927876"/>
                  <a:pt x="84406" y="2003471"/>
                  <a:pt x="98611" y="2017676"/>
                </a:cubicBezTo>
                <a:lnTo>
                  <a:pt x="116541" y="2035606"/>
                </a:lnTo>
                <a:cubicBezTo>
                  <a:pt x="137143" y="2097412"/>
                  <a:pt x="121106" y="2076031"/>
                  <a:pt x="152400" y="2107323"/>
                </a:cubicBezTo>
                <a:cubicBezTo>
                  <a:pt x="155388" y="2122264"/>
                  <a:pt x="155362" y="2138142"/>
                  <a:pt x="161364" y="2152147"/>
                </a:cubicBezTo>
                <a:cubicBezTo>
                  <a:pt x="164693" y="2159916"/>
                  <a:pt x="174945" y="2162829"/>
                  <a:pt x="179294" y="2170076"/>
                </a:cubicBezTo>
                <a:cubicBezTo>
                  <a:pt x="184156" y="2178179"/>
                  <a:pt x="183397" y="2188867"/>
                  <a:pt x="188259" y="2196970"/>
                </a:cubicBezTo>
                <a:cubicBezTo>
                  <a:pt x="192607" y="2204218"/>
                  <a:pt x="201500" y="2207867"/>
                  <a:pt x="206188" y="2214900"/>
                </a:cubicBezTo>
                <a:cubicBezTo>
                  <a:pt x="249601" y="2280022"/>
                  <a:pt x="200940" y="2227584"/>
                  <a:pt x="242047" y="2268688"/>
                </a:cubicBezTo>
                <a:cubicBezTo>
                  <a:pt x="248023" y="2280641"/>
                  <a:pt x="253100" y="2293088"/>
                  <a:pt x="259976" y="2304547"/>
                </a:cubicBezTo>
                <a:cubicBezTo>
                  <a:pt x="290882" y="2356056"/>
                  <a:pt x="292087" y="2351296"/>
                  <a:pt x="322729" y="2394194"/>
                </a:cubicBezTo>
                <a:cubicBezTo>
                  <a:pt x="328991" y="2402961"/>
                  <a:pt x="333040" y="2413469"/>
                  <a:pt x="340659" y="2421088"/>
                </a:cubicBezTo>
                <a:cubicBezTo>
                  <a:pt x="351224" y="2431653"/>
                  <a:pt x="364564" y="2439017"/>
                  <a:pt x="376517" y="2447982"/>
                </a:cubicBezTo>
                <a:cubicBezTo>
                  <a:pt x="379505" y="2456947"/>
                  <a:pt x="380620" y="2466773"/>
                  <a:pt x="385482" y="2474876"/>
                </a:cubicBezTo>
                <a:cubicBezTo>
                  <a:pt x="394000" y="2489072"/>
                  <a:pt x="418087" y="2502590"/>
                  <a:pt x="430306" y="2510735"/>
                </a:cubicBezTo>
                <a:cubicBezTo>
                  <a:pt x="470403" y="2570881"/>
                  <a:pt x="423168" y="2511953"/>
                  <a:pt x="475129" y="2546594"/>
                </a:cubicBezTo>
                <a:cubicBezTo>
                  <a:pt x="485678" y="2553627"/>
                  <a:pt x="490940" y="2567331"/>
                  <a:pt x="502023" y="2573488"/>
                </a:cubicBezTo>
                <a:cubicBezTo>
                  <a:pt x="518544" y="2582666"/>
                  <a:pt x="537882" y="2585441"/>
                  <a:pt x="555811" y="2591417"/>
                </a:cubicBezTo>
                <a:lnTo>
                  <a:pt x="636494" y="2618311"/>
                </a:lnTo>
                <a:cubicBezTo>
                  <a:pt x="645459" y="2621299"/>
                  <a:pt x="654221" y="2624984"/>
                  <a:pt x="663388" y="2627276"/>
                </a:cubicBezTo>
                <a:cubicBezTo>
                  <a:pt x="675341" y="2630264"/>
                  <a:pt x="687400" y="2632856"/>
                  <a:pt x="699247" y="2636241"/>
                </a:cubicBezTo>
                <a:cubicBezTo>
                  <a:pt x="708333" y="2638837"/>
                  <a:pt x="716974" y="2642914"/>
                  <a:pt x="726141" y="2645206"/>
                </a:cubicBezTo>
                <a:cubicBezTo>
                  <a:pt x="740923" y="2648901"/>
                  <a:pt x="756264" y="2650161"/>
                  <a:pt x="770964" y="2654170"/>
                </a:cubicBezTo>
                <a:cubicBezTo>
                  <a:pt x="789198" y="2659143"/>
                  <a:pt x="824753" y="2672100"/>
                  <a:pt x="824753" y="267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5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5174-07E1-4569-B33E-729E502D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46482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ExcTypeMismatch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"Before exception is generated."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an index out-of-bounds exception.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[{0}]: {1}"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won't be displayed"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Can't catch an array boundary error with a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*/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 out-of-bounds!"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"After catch statement."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4FC02-7234-4C0B-9997-AF76C59545E3}"/>
              </a:ext>
            </a:extLst>
          </p:cNvPr>
          <p:cNvSpPr txBox="1"/>
          <p:nvPr/>
        </p:nvSpPr>
        <p:spPr>
          <a:xfrm>
            <a:off x="4598894" y="381000"/>
            <a:ext cx="3859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line which throw exception from there control goes to catch block, but it must  handle same type of exception </a:t>
            </a:r>
            <a:r>
              <a:rPr lang="en-IN" dirty="0" err="1"/>
              <a:t>ie</a:t>
            </a:r>
            <a:r>
              <a:rPr lang="en-IN" dirty="0"/>
              <a:t>. The type of exception thrown</a:t>
            </a:r>
          </a:p>
          <a:p>
            <a:r>
              <a:rPr lang="en-IN" dirty="0"/>
              <a:t>For </a:t>
            </a:r>
            <a:r>
              <a:rPr lang="en-IN" dirty="0" err="1"/>
              <a:t>eg.</a:t>
            </a:r>
            <a:r>
              <a:rPr lang="en-IN" dirty="0"/>
              <a:t>  Our code is throwing </a:t>
            </a:r>
          </a:p>
          <a:p>
            <a:r>
              <a:rPr lang="en-US" dirty="0"/>
              <a:t>Unhandled Exception: </a:t>
            </a:r>
            <a:r>
              <a:rPr lang="en-US" dirty="0" err="1"/>
              <a:t>System.IndexOutOfRangeException</a:t>
            </a:r>
            <a:r>
              <a:rPr lang="en-US" dirty="0"/>
              <a:t>: Index was outside the bounds of the array.</a:t>
            </a:r>
          </a:p>
          <a:p>
            <a:r>
              <a:rPr lang="en-US" dirty="0"/>
              <a:t>And in catch block you have written </a:t>
            </a:r>
            <a:endParaRPr lang="en-IN" dirty="0"/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highlight>
                  <a:srgbClr val="FFFFFF"/>
                </a:highlight>
                <a:latin typeface="Consolas" panose="020B0609020204030204" pitchFamily="49" charset="0"/>
              </a:rPr>
              <a:t>So it will not find matching Exception class so this will be handle by runtime.</a:t>
            </a:r>
          </a:p>
          <a:p>
            <a:r>
              <a:rPr lang="en-IN" dirty="0">
                <a:highlight>
                  <a:srgbClr val="FFFFFF"/>
                </a:highlight>
                <a:latin typeface="Consolas" panose="020B0609020204030204" pitchFamily="49" charset="0"/>
              </a:rPr>
              <a:t>It means your code will terminate abruptly </a:t>
            </a:r>
            <a:endParaRPr lang="en-IN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4F79775-5820-4099-92B1-15712F2FFDEF}"/>
              </a:ext>
            </a:extLst>
          </p:cNvPr>
          <p:cNvSpPr/>
          <p:nvPr/>
        </p:nvSpPr>
        <p:spPr>
          <a:xfrm rot="15497988">
            <a:off x="878422" y="6013867"/>
            <a:ext cx="164776" cy="1038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00108E2-4058-4779-8340-B339B7689D58}"/>
              </a:ext>
            </a:extLst>
          </p:cNvPr>
          <p:cNvSpPr/>
          <p:nvPr/>
        </p:nvSpPr>
        <p:spPr>
          <a:xfrm>
            <a:off x="76200" y="3429001"/>
            <a:ext cx="1143000" cy="2636790"/>
          </a:xfrm>
          <a:custGeom>
            <a:avLst/>
            <a:gdLst>
              <a:gd name="connsiteX0" fmla="*/ 1013011 w 1013011"/>
              <a:gd name="connsiteY0" fmla="*/ 18547 h 2672100"/>
              <a:gd name="connsiteX1" fmla="*/ 968188 w 1013011"/>
              <a:gd name="connsiteY1" fmla="*/ 617 h 2672100"/>
              <a:gd name="connsiteX2" fmla="*/ 672353 w 1013011"/>
              <a:gd name="connsiteY2" fmla="*/ 9582 h 2672100"/>
              <a:gd name="connsiteX3" fmla="*/ 645459 w 1013011"/>
              <a:gd name="connsiteY3" fmla="*/ 18547 h 2672100"/>
              <a:gd name="connsiteX4" fmla="*/ 609600 w 1013011"/>
              <a:gd name="connsiteY4" fmla="*/ 27511 h 2672100"/>
              <a:gd name="connsiteX5" fmla="*/ 573741 w 1013011"/>
              <a:gd name="connsiteY5" fmla="*/ 45441 h 2672100"/>
              <a:gd name="connsiteX6" fmla="*/ 502023 w 1013011"/>
              <a:gd name="connsiteY6" fmla="*/ 72335 h 2672100"/>
              <a:gd name="connsiteX7" fmla="*/ 448235 w 1013011"/>
              <a:gd name="connsiteY7" fmla="*/ 108194 h 2672100"/>
              <a:gd name="connsiteX8" fmla="*/ 421341 w 1013011"/>
              <a:gd name="connsiteY8" fmla="*/ 126123 h 2672100"/>
              <a:gd name="connsiteX9" fmla="*/ 394447 w 1013011"/>
              <a:gd name="connsiteY9" fmla="*/ 144053 h 2672100"/>
              <a:gd name="connsiteX10" fmla="*/ 349623 w 1013011"/>
              <a:gd name="connsiteY10" fmla="*/ 170947 h 2672100"/>
              <a:gd name="connsiteX11" fmla="*/ 313764 w 1013011"/>
              <a:gd name="connsiteY11" fmla="*/ 197841 h 2672100"/>
              <a:gd name="connsiteX12" fmla="*/ 286870 w 1013011"/>
              <a:gd name="connsiteY12" fmla="*/ 215770 h 2672100"/>
              <a:gd name="connsiteX13" fmla="*/ 268941 w 1013011"/>
              <a:gd name="connsiteY13" fmla="*/ 242664 h 2672100"/>
              <a:gd name="connsiteX14" fmla="*/ 224117 w 1013011"/>
              <a:gd name="connsiteY14" fmla="*/ 287488 h 2672100"/>
              <a:gd name="connsiteX15" fmla="*/ 179294 w 1013011"/>
              <a:gd name="connsiteY15" fmla="*/ 332311 h 2672100"/>
              <a:gd name="connsiteX16" fmla="*/ 170329 w 1013011"/>
              <a:gd name="connsiteY16" fmla="*/ 368170 h 2672100"/>
              <a:gd name="connsiteX17" fmla="*/ 152400 w 1013011"/>
              <a:gd name="connsiteY17" fmla="*/ 404029 h 2672100"/>
              <a:gd name="connsiteX18" fmla="*/ 143435 w 1013011"/>
              <a:gd name="connsiteY18" fmla="*/ 430923 h 2672100"/>
              <a:gd name="connsiteX19" fmla="*/ 125506 w 1013011"/>
              <a:gd name="connsiteY19" fmla="*/ 466782 h 2672100"/>
              <a:gd name="connsiteX20" fmla="*/ 107576 w 1013011"/>
              <a:gd name="connsiteY20" fmla="*/ 511606 h 2672100"/>
              <a:gd name="connsiteX21" fmla="*/ 89647 w 1013011"/>
              <a:gd name="connsiteY21" fmla="*/ 565394 h 2672100"/>
              <a:gd name="connsiteX22" fmla="*/ 71717 w 1013011"/>
              <a:gd name="connsiteY22" fmla="*/ 601253 h 2672100"/>
              <a:gd name="connsiteX23" fmla="*/ 44823 w 1013011"/>
              <a:gd name="connsiteY23" fmla="*/ 699864 h 2672100"/>
              <a:gd name="connsiteX24" fmla="*/ 26894 w 1013011"/>
              <a:gd name="connsiteY24" fmla="*/ 726759 h 2672100"/>
              <a:gd name="connsiteX25" fmla="*/ 17929 w 1013011"/>
              <a:gd name="connsiteY25" fmla="*/ 789511 h 2672100"/>
              <a:gd name="connsiteX26" fmla="*/ 0 w 1013011"/>
              <a:gd name="connsiteY26" fmla="*/ 932947 h 2672100"/>
              <a:gd name="connsiteX27" fmla="*/ 8964 w 1013011"/>
              <a:gd name="connsiteY27" fmla="*/ 1650123 h 2672100"/>
              <a:gd name="connsiteX28" fmla="*/ 44823 w 1013011"/>
              <a:gd name="connsiteY28" fmla="*/ 1820453 h 2672100"/>
              <a:gd name="connsiteX29" fmla="*/ 71717 w 1013011"/>
              <a:gd name="connsiteY29" fmla="*/ 1910100 h 2672100"/>
              <a:gd name="connsiteX30" fmla="*/ 98611 w 1013011"/>
              <a:gd name="connsiteY30" fmla="*/ 2017676 h 2672100"/>
              <a:gd name="connsiteX31" fmla="*/ 116541 w 1013011"/>
              <a:gd name="connsiteY31" fmla="*/ 2035606 h 2672100"/>
              <a:gd name="connsiteX32" fmla="*/ 152400 w 1013011"/>
              <a:gd name="connsiteY32" fmla="*/ 2107323 h 2672100"/>
              <a:gd name="connsiteX33" fmla="*/ 161364 w 1013011"/>
              <a:gd name="connsiteY33" fmla="*/ 2152147 h 2672100"/>
              <a:gd name="connsiteX34" fmla="*/ 179294 w 1013011"/>
              <a:gd name="connsiteY34" fmla="*/ 2170076 h 2672100"/>
              <a:gd name="connsiteX35" fmla="*/ 188259 w 1013011"/>
              <a:gd name="connsiteY35" fmla="*/ 2196970 h 2672100"/>
              <a:gd name="connsiteX36" fmla="*/ 206188 w 1013011"/>
              <a:gd name="connsiteY36" fmla="*/ 2214900 h 2672100"/>
              <a:gd name="connsiteX37" fmla="*/ 242047 w 1013011"/>
              <a:gd name="connsiteY37" fmla="*/ 2268688 h 2672100"/>
              <a:gd name="connsiteX38" fmla="*/ 259976 w 1013011"/>
              <a:gd name="connsiteY38" fmla="*/ 2304547 h 2672100"/>
              <a:gd name="connsiteX39" fmla="*/ 322729 w 1013011"/>
              <a:gd name="connsiteY39" fmla="*/ 2394194 h 2672100"/>
              <a:gd name="connsiteX40" fmla="*/ 340659 w 1013011"/>
              <a:gd name="connsiteY40" fmla="*/ 2421088 h 2672100"/>
              <a:gd name="connsiteX41" fmla="*/ 376517 w 1013011"/>
              <a:gd name="connsiteY41" fmla="*/ 2447982 h 2672100"/>
              <a:gd name="connsiteX42" fmla="*/ 385482 w 1013011"/>
              <a:gd name="connsiteY42" fmla="*/ 2474876 h 2672100"/>
              <a:gd name="connsiteX43" fmla="*/ 430306 w 1013011"/>
              <a:gd name="connsiteY43" fmla="*/ 2510735 h 2672100"/>
              <a:gd name="connsiteX44" fmla="*/ 475129 w 1013011"/>
              <a:gd name="connsiteY44" fmla="*/ 2546594 h 2672100"/>
              <a:gd name="connsiteX45" fmla="*/ 502023 w 1013011"/>
              <a:gd name="connsiteY45" fmla="*/ 2573488 h 2672100"/>
              <a:gd name="connsiteX46" fmla="*/ 555811 w 1013011"/>
              <a:gd name="connsiteY46" fmla="*/ 2591417 h 2672100"/>
              <a:gd name="connsiteX47" fmla="*/ 636494 w 1013011"/>
              <a:gd name="connsiteY47" fmla="*/ 2618311 h 2672100"/>
              <a:gd name="connsiteX48" fmla="*/ 663388 w 1013011"/>
              <a:gd name="connsiteY48" fmla="*/ 2627276 h 2672100"/>
              <a:gd name="connsiteX49" fmla="*/ 699247 w 1013011"/>
              <a:gd name="connsiteY49" fmla="*/ 2636241 h 2672100"/>
              <a:gd name="connsiteX50" fmla="*/ 726141 w 1013011"/>
              <a:gd name="connsiteY50" fmla="*/ 2645206 h 2672100"/>
              <a:gd name="connsiteX51" fmla="*/ 770964 w 1013011"/>
              <a:gd name="connsiteY51" fmla="*/ 2654170 h 2672100"/>
              <a:gd name="connsiteX52" fmla="*/ 824753 w 1013011"/>
              <a:gd name="connsiteY52" fmla="*/ 2672100 h 26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13011" h="2672100">
                <a:moveTo>
                  <a:pt x="1013011" y="18547"/>
                </a:moveTo>
                <a:cubicBezTo>
                  <a:pt x="998070" y="12570"/>
                  <a:pt x="984274" y="1040"/>
                  <a:pt x="968188" y="617"/>
                </a:cubicBezTo>
                <a:cubicBezTo>
                  <a:pt x="869565" y="-1978"/>
                  <a:pt x="770858" y="4109"/>
                  <a:pt x="672353" y="9582"/>
                </a:cubicBezTo>
                <a:cubicBezTo>
                  <a:pt x="662918" y="10106"/>
                  <a:pt x="654545" y="15951"/>
                  <a:pt x="645459" y="18547"/>
                </a:cubicBezTo>
                <a:cubicBezTo>
                  <a:pt x="633612" y="21932"/>
                  <a:pt x="621553" y="24523"/>
                  <a:pt x="609600" y="27511"/>
                </a:cubicBezTo>
                <a:cubicBezTo>
                  <a:pt x="597647" y="33488"/>
                  <a:pt x="586254" y="40748"/>
                  <a:pt x="573741" y="45441"/>
                </a:cubicBezTo>
                <a:cubicBezTo>
                  <a:pt x="517003" y="66718"/>
                  <a:pt x="557486" y="39057"/>
                  <a:pt x="502023" y="72335"/>
                </a:cubicBezTo>
                <a:cubicBezTo>
                  <a:pt x="483545" y="83422"/>
                  <a:pt x="466164" y="96241"/>
                  <a:pt x="448235" y="108194"/>
                </a:cubicBezTo>
                <a:lnTo>
                  <a:pt x="421341" y="126123"/>
                </a:lnTo>
                <a:cubicBezTo>
                  <a:pt x="412376" y="132100"/>
                  <a:pt x="402066" y="136435"/>
                  <a:pt x="394447" y="144053"/>
                </a:cubicBezTo>
                <a:cubicBezTo>
                  <a:pt x="369835" y="168664"/>
                  <a:pt x="384535" y="159309"/>
                  <a:pt x="349623" y="170947"/>
                </a:cubicBezTo>
                <a:cubicBezTo>
                  <a:pt x="337670" y="179912"/>
                  <a:pt x="325922" y="189157"/>
                  <a:pt x="313764" y="197841"/>
                </a:cubicBezTo>
                <a:cubicBezTo>
                  <a:pt x="304997" y="204103"/>
                  <a:pt x="294488" y="208152"/>
                  <a:pt x="286870" y="215770"/>
                </a:cubicBezTo>
                <a:cubicBezTo>
                  <a:pt x="279252" y="223388"/>
                  <a:pt x="276036" y="234556"/>
                  <a:pt x="268941" y="242664"/>
                </a:cubicBezTo>
                <a:cubicBezTo>
                  <a:pt x="255027" y="258566"/>
                  <a:pt x="235838" y="269906"/>
                  <a:pt x="224117" y="287488"/>
                </a:cubicBezTo>
                <a:cubicBezTo>
                  <a:pt x="200212" y="323347"/>
                  <a:pt x="215153" y="308406"/>
                  <a:pt x="179294" y="332311"/>
                </a:cubicBezTo>
                <a:cubicBezTo>
                  <a:pt x="176306" y="344264"/>
                  <a:pt x="174655" y="356634"/>
                  <a:pt x="170329" y="368170"/>
                </a:cubicBezTo>
                <a:cubicBezTo>
                  <a:pt x="165637" y="380683"/>
                  <a:pt x="157664" y="391746"/>
                  <a:pt x="152400" y="404029"/>
                </a:cubicBezTo>
                <a:cubicBezTo>
                  <a:pt x="148678" y="412715"/>
                  <a:pt x="147157" y="422237"/>
                  <a:pt x="143435" y="430923"/>
                </a:cubicBezTo>
                <a:cubicBezTo>
                  <a:pt x="138171" y="443206"/>
                  <a:pt x="130934" y="454570"/>
                  <a:pt x="125506" y="466782"/>
                </a:cubicBezTo>
                <a:cubicBezTo>
                  <a:pt x="118970" y="481487"/>
                  <a:pt x="113075" y="496483"/>
                  <a:pt x="107576" y="511606"/>
                </a:cubicBezTo>
                <a:cubicBezTo>
                  <a:pt x="101117" y="529367"/>
                  <a:pt x="98099" y="548490"/>
                  <a:pt x="89647" y="565394"/>
                </a:cubicBezTo>
                <a:lnTo>
                  <a:pt x="71717" y="601253"/>
                </a:lnTo>
                <a:cubicBezTo>
                  <a:pt x="66905" y="625313"/>
                  <a:pt x="57824" y="680361"/>
                  <a:pt x="44823" y="699864"/>
                </a:cubicBezTo>
                <a:lnTo>
                  <a:pt x="26894" y="726759"/>
                </a:lnTo>
                <a:cubicBezTo>
                  <a:pt x="23906" y="747676"/>
                  <a:pt x="20662" y="768559"/>
                  <a:pt x="17929" y="789511"/>
                </a:cubicBezTo>
                <a:cubicBezTo>
                  <a:pt x="11697" y="837290"/>
                  <a:pt x="0" y="932947"/>
                  <a:pt x="0" y="932947"/>
                </a:cubicBezTo>
                <a:cubicBezTo>
                  <a:pt x="2988" y="1172006"/>
                  <a:pt x="3470" y="1411109"/>
                  <a:pt x="8964" y="1650123"/>
                </a:cubicBezTo>
                <a:cubicBezTo>
                  <a:pt x="10626" y="1722439"/>
                  <a:pt x="34723" y="1739656"/>
                  <a:pt x="44823" y="1820453"/>
                </a:cubicBezTo>
                <a:cubicBezTo>
                  <a:pt x="54836" y="1900557"/>
                  <a:pt x="36753" y="1875134"/>
                  <a:pt x="71717" y="1910100"/>
                </a:cubicBezTo>
                <a:cubicBezTo>
                  <a:pt x="74680" y="1927876"/>
                  <a:pt x="84406" y="2003471"/>
                  <a:pt x="98611" y="2017676"/>
                </a:cubicBezTo>
                <a:lnTo>
                  <a:pt x="116541" y="2035606"/>
                </a:lnTo>
                <a:cubicBezTo>
                  <a:pt x="137143" y="2097412"/>
                  <a:pt x="121106" y="2076031"/>
                  <a:pt x="152400" y="2107323"/>
                </a:cubicBezTo>
                <a:cubicBezTo>
                  <a:pt x="155388" y="2122264"/>
                  <a:pt x="155362" y="2138142"/>
                  <a:pt x="161364" y="2152147"/>
                </a:cubicBezTo>
                <a:cubicBezTo>
                  <a:pt x="164693" y="2159916"/>
                  <a:pt x="174945" y="2162829"/>
                  <a:pt x="179294" y="2170076"/>
                </a:cubicBezTo>
                <a:cubicBezTo>
                  <a:pt x="184156" y="2178179"/>
                  <a:pt x="183397" y="2188867"/>
                  <a:pt x="188259" y="2196970"/>
                </a:cubicBezTo>
                <a:cubicBezTo>
                  <a:pt x="192607" y="2204218"/>
                  <a:pt x="201500" y="2207867"/>
                  <a:pt x="206188" y="2214900"/>
                </a:cubicBezTo>
                <a:cubicBezTo>
                  <a:pt x="249601" y="2280022"/>
                  <a:pt x="200940" y="2227584"/>
                  <a:pt x="242047" y="2268688"/>
                </a:cubicBezTo>
                <a:cubicBezTo>
                  <a:pt x="248023" y="2280641"/>
                  <a:pt x="253100" y="2293088"/>
                  <a:pt x="259976" y="2304547"/>
                </a:cubicBezTo>
                <a:cubicBezTo>
                  <a:pt x="290882" y="2356056"/>
                  <a:pt x="292087" y="2351296"/>
                  <a:pt x="322729" y="2394194"/>
                </a:cubicBezTo>
                <a:cubicBezTo>
                  <a:pt x="328991" y="2402961"/>
                  <a:pt x="333040" y="2413469"/>
                  <a:pt x="340659" y="2421088"/>
                </a:cubicBezTo>
                <a:cubicBezTo>
                  <a:pt x="351224" y="2431653"/>
                  <a:pt x="364564" y="2439017"/>
                  <a:pt x="376517" y="2447982"/>
                </a:cubicBezTo>
                <a:cubicBezTo>
                  <a:pt x="379505" y="2456947"/>
                  <a:pt x="380620" y="2466773"/>
                  <a:pt x="385482" y="2474876"/>
                </a:cubicBezTo>
                <a:cubicBezTo>
                  <a:pt x="394000" y="2489072"/>
                  <a:pt x="418087" y="2502590"/>
                  <a:pt x="430306" y="2510735"/>
                </a:cubicBezTo>
                <a:cubicBezTo>
                  <a:pt x="470403" y="2570881"/>
                  <a:pt x="423168" y="2511953"/>
                  <a:pt x="475129" y="2546594"/>
                </a:cubicBezTo>
                <a:cubicBezTo>
                  <a:pt x="485678" y="2553627"/>
                  <a:pt x="490940" y="2567331"/>
                  <a:pt x="502023" y="2573488"/>
                </a:cubicBezTo>
                <a:cubicBezTo>
                  <a:pt x="518544" y="2582666"/>
                  <a:pt x="537882" y="2585441"/>
                  <a:pt x="555811" y="2591417"/>
                </a:cubicBezTo>
                <a:lnTo>
                  <a:pt x="636494" y="2618311"/>
                </a:lnTo>
                <a:cubicBezTo>
                  <a:pt x="645459" y="2621299"/>
                  <a:pt x="654221" y="2624984"/>
                  <a:pt x="663388" y="2627276"/>
                </a:cubicBezTo>
                <a:cubicBezTo>
                  <a:pt x="675341" y="2630264"/>
                  <a:pt x="687400" y="2632856"/>
                  <a:pt x="699247" y="2636241"/>
                </a:cubicBezTo>
                <a:cubicBezTo>
                  <a:pt x="708333" y="2638837"/>
                  <a:pt x="716974" y="2642914"/>
                  <a:pt x="726141" y="2645206"/>
                </a:cubicBezTo>
                <a:cubicBezTo>
                  <a:pt x="740923" y="2648901"/>
                  <a:pt x="756264" y="2650161"/>
                  <a:pt x="770964" y="2654170"/>
                </a:cubicBezTo>
                <a:cubicBezTo>
                  <a:pt x="789198" y="2659143"/>
                  <a:pt x="824753" y="2672100"/>
                  <a:pt x="824753" y="267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5938E-6FD1-4CF0-B3B6-40392AFCA08B}"/>
              </a:ext>
            </a:extLst>
          </p:cNvPr>
          <p:cNvSpPr txBox="1"/>
          <p:nvPr/>
        </p:nvSpPr>
        <p:spPr>
          <a:xfrm>
            <a:off x="1028363" y="5867400"/>
            <a:ext cx="575343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It will throw you out of application as matching catch not found.</a:t>
            </a:r>
          </a:p>
        </p:txBody>
      </p:sp>
    </p:spTree>
    <p:extLst>
      <p:ext uri="{BB962C8B-B14F-4D97-AF65-F5344CB8AC3E}">
        <p14:creationId xmlns:p14="http://schemas.microsoft.com/office/powerpoint/2010/main" val="331005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9AB1-4140-4EA7-AC9A-65E9C6CF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4038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the "catch all" catch statement.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ExcDemo5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Here,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longer than denom.</a:t>
            </a:r>
          </a:p>
          <a:p>
            <a:pPr marL="0" indent="0">
              <a:buNone/>
            </a:pPr>
            <a:r>
              <a:rPr lang="sv-S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numer = { 4, 8, 16, 32, 64, 128, 256, 512 };</a:t>
            </a:r>
          </a:p>
          <a:p>
            <a:pPr marL="0" indent="0">
              <a:buNone/>
            </a:pP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denom = { 2, 0, 4, 4, 0, 8 };</a:t>
            </a:r>
          </a:p>
          <a:p>
            <a:pPr marL="0" indent="0"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numer.Length; i++)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denom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/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denom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exception occurred."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1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A0232-7C14-49BE-BE39-E05699ED2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3226"/>
              </p:ext>
            </p:extLst>
          </p:nvPr>
        </p:nvGraphicFramePr>
        <p:xfrm>
          <a:off x="3810000" y="6096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79947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2668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0938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2200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72760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96925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5539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196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6536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8B404B-F070-4BF7-9918-91AF2CB5C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45751"/>
              </p:ext>
            </p:extLst>
          </p:nvPr>
        </p:nvGraphicFramePr>
        <p:xfrm>
          <a:off x="3886200" y="1211580"/>
          <a:ext cx="358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5">
                  <a:extLst>
                    <a:ext uri="{9D8B030D-6E8A-4147-A177-3AD203B41FA5}">
                      <a16:colId xmlns:a16="http://schemas.microsoft.com/office/drawing/2014/main" val="2996819347"/>
                    </a:ext>
                  </a:extLst>
                </a:gridCol>
                <a:gridCol w="642815">
                  <a:extLst>
                    <a:ext uri="{9D8B030D-6E8A-4147-A177-3AD203B41FA5}">
                      <a16:colId xmlns:a16="http://schemas.microsoft.com/office/drawing/2014/main" val="415986698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3610245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94836968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85664034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81851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500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77C25E-A82F-4093-AAB9-40196B901D91}"/>
              </a:ext>
            </a:extLst>
          </p:cNvPr>
          <p:cNvSpPr txBox="1"/>
          <p:nvPr/>
        </p:nvSpPr>
        <p:spPr>
          <a:xfrm>
            <a:off x="4267200" y="1905000"/>
            <a:ext cx="426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4/2=2</a:t>
            </a:r>
          </a:p>
          <a:p>
            <a:r>
              <a:rPr lang="en-IN" dirty="0"/>
              <a:t>8/0=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 exception occurred.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 dirty="0"/>
          </a:p>
          <a:p>
            <a:r>
              <a:rPr lang="en-IN" dirty="0"/>
              <a:t>16/4=4</a:t>
            </a:r>
          </a:p>
          <a:p>
            <a:r>
              <a:rPr lang="en-IN" dirty="0"/>
              <a:t>32/4=8</a:t>
            </a:r>
          </a:p>
          <a:p>
            <a:r>
              <a:rPr lang="en-IN" dirty="0"/>
              <a:t>64/0= cant divide by Zero</a:t>
            </a:r>
          </a:p>
          <a:p>
            <a:r>
              <a:rPr lang="en-IN" dirty="0"/>
              <a:t>128/8=16</a:t>
            </a:r>
          </a:p>
          <a:p>
            <a:r>
              <a:rPr lang="en-IN" dirty="0"/>
              <a:t>256/--===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 exception occurred."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512/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 exception occurred."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Observe loop will continue as we have handle the exception</a:t>
            </a:r>
          </a:p>
          <a:p>
            <a:pPr marL="0" indent="0">
              <a:buNone/>
            </a:pP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It is not good practice</a:t>
            </a:r>
          </a:p>
          <a:p>
            <a:pPr marL="0" indent="0">
              <a:buNone/>
            </a:pP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This block will able to </a:t>
            </a:r>
            <a:r>
              <a:rPr lang="en-IN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handel</a:t>
            </a: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 all type of exception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838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9AB1-4140-4EA7-AC9A-65E9C6CF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4038600" cy="5791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Manually throw an exception.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ThrowDemo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"Before throw."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caught."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"After try/catch block."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C25E-A82F-4093-AAB9-40196B901D91}"/>
              </a:ext>
            </a:extLst>
          </p:cNvPr>
          <p:cNvSpPr txBox="1"/>
          <p:nvPr/>
        </p:nvSpPr>
        <p:spPr>
          <a:xfrm>
            <a:off x="4191000" y="4572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Throw will throw exception </a:t>
            </a:r>
          </a:p>
          <a:p>
            <a:r>
              <a:rPr lang="en-IN" sz="1400" dirty="0"/>
              <a:t>Recollect we have used validation if user open account with –</a:t>
            </a:r>
            <a:r>
              <a:rPr lang="en-IN" sz="1400" dirty="0" err="1"/>
              <a:t>ve</a:t>
            </a:r>
            <a:r>
              <a:rPr lang="en-IN" sz="1400" dirty="0"/>
              <a:t> balance it should throw exception.</a:t>
            </a:r>
          </a:p>
          <a:p>
            <a:endParaRPr lang="en-IN" sz="1400" dirty="0"/>
          </a:p>
          <a:p>
            <a:r>
              <a:rPr lang="en-IN" sz="1400" dirty="0"/>
              <a:t>We have also used assignment your application should only create 3 object if it </a:t>
            </a:r>
            <a:r>
              <a:rPr lang="en-IN" sz="1400" dirty="0" err="1"/>
              <a:t>trys</a:t>
            </a:r>
            <a:r>
              <a:rPr lang="en-IN" sz="1400" dirty="0"/>
              <a:t> to create 4</a:t>
            </a:r>
            <a:r>
              <a:rPr lang="en-IN" sz="1400" baseline="30000" dirty="0"/>
              <a:t>th</a:t>
            </a:r>
            <a:r>
              <a:rPr lang="en-IN" sz="1400" dirty="0"/>
              <a:t> object we have thrown exception</a:t>
            </a:r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782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A665-3799-450B-8706-6E70A0E1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419600" cy="701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Rethrow an exception. 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genException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here,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longer than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denom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numer = { 4, 8, 16, 32, 64, 128, 256, 512 };</a:t>
            </a:r>
          </a:p>
          <a:p>
            <a:pPr marL="0" indent="0">
              <a:buNone/>
            </a:pPr>
            <a:r>
              <a:rPr lang="sv-S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denom = { 2, 0, 4, 4, 0, 8 };</a:t>
            </a:r>
          </a:p>
          <a:p>
            <a:pPr marL="0" indent="0">
              <a:buNone/>
            </a:pP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numer.Length; i++)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IN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denom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IN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/ 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denom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"Can't divide by Zero!"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matching element found."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rethrow the exception 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RethrowDemo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.genException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recatch exception </a:t>
            </a:r>
            <a:endParaRPr lang="en-IN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"Fatal error -- "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IN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"program terminated."</a:t>
            </a: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E430C-2882-46F9-9C2D-05631CC4028D}"/>
              </a:ext>
            </a:extLst>
          </p:cNvPr>
          <p:cNvSpPr txBox="1"/>
          <p:nvPr/>
        </p:nvSpPr>
        <p:spPr>
          <a:xfrm>
            <a:off x="4267200" y="4572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you throw exception from catch </a:t>
            </a:r>
            <a:r>
              <a:rPr lang="en-IN" dirty="0" err="1"/>
              <a:t>blok</a:t>
            </a:r>
            <a:r>
              <a:rPr lang="en-IN" dirty="0"/>
              <a:t> to the caller of function?</a:t>
            </a:r>
          </a:p>
          <a:p>
            <a:endParaRPr lang="en-IN" dirty="0"/>
          </a:p>
          <a:p>
            <a:r>
              <a:rPr lang="en-IN" dirty="0"/>
              <a:t>Yes. </a:t>
            </a:r>
          </a:p>
          <a:p>
            <a:r>
              <a:rPr lang="en-IN" dirty="0"/>
              <a:t>In this example caller of function should finally handle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224592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77F9-2731-4F63-838B-2580F5AC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04800"/>
            <a:ext cx="4648200" cy="6172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Use finally.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UseFinally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what)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"Receiving 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what);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(what)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 = 10 / what;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div-by-zero error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 4;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array index error.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from try block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"Can't divide by Zero!"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from catch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matching element found."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"Leaving try."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FinallyDemo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 i &lt; 3; i++)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UseFinally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47B8D-8F8D-42CC-BEA9-C0817ADC4B35}"/>
              </a:ext>
            </a:extLst>
          </p:cNvPr>
          <p:cNvSpPr txBox="1"/>
          <p:nvPr/>
        </p:nvSpPr>
        <p:spPr>
          <a:xfrm>
            <a:off x="4800600" y="457200"/>
            <a:ext cx="3733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 if you write </a:t>
            </a:r>
            <a:r>
              <a:rPr lang="en-IN" dirty="0">
                <a:solidFill>
                  <a:srgbClr val="FFC000"/>
                </a:solidFill>
              </a:rPr>
              <a:t>return</a:t>
            </a:r>
            <a:r>
              <a:rPr lang="en-IN" dirty="0"/>
              <a:t> keyword in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catch</a:t>
            </a:r>
            <a:r>
              <a:rPr lang="en-IN" dirty="0"/>
              <a:t> block in a method finally block always get executed</a:t>
            </a:r>
          </a:p>
          <a:p>
            <a:endParaRPr lang="en-IN" dirty="0"/>
          </a:p>
          <a:p>
            <a:r>
              <a:rPr lang="en-IN" dirty="0"/>
              <a:t>O/P: </a:t>
            </a: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Receiving 0</a:t>
            </a:r>
          </a:p>
          <a:p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Can't divide by Zero!“</a:t>
            </a: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Leaving try</a:t>
            </a:r>
          </a:p>
          <a:p>
            <a:endParaRPr lang="en-IN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Receiving 1</a:t>
            </a:r>
          </a:p>
          <a:p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 matching element found</a:t>
            </a: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Leaving try</a:t>
            </a:r>
          </a:p>
          <a:p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Receiving 2</a:t>
            </a: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Leaving try.</a:t>
            </a:r>
          </a:p>
          <a:p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.Exit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  <a:endParaRPr lang="en-IN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throw you out </a:t>
            </a:r>
            <a:r>
              <a:rPr lang="en-IN" sz="18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side application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83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77F9-2731-4F63-838B-2580F5AC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04800"/>
            <a:ext cx="4648200" cy="6172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// Using Exception members.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ExcTest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"Before exception is generated."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 an index out-of-bounds exception.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[{0}]: {1}"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3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won't be displayed"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UseExcept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ExcTest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 message is: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calls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"Stack trace: 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exc.StackTrace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"Message: 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exc.Message);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TargetSite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exc.TargetSite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"After catch statement."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47B8D-8F8D-42CC-BEA9-C0817ADC4B35}"/>
              </a:ext>
            </a:extLst>
          </p:cNvPr>
          <p:cNvSpPr txBox="1"/>
          <p:nvPr/>
        </p:nvSpPr>
        <p:spPr>
          <a:xfrm>
            <a:off x="4800600" y="457200"/>
            <a:ext cx="3733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will print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System.IndexOutOfRangeException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Index was outside the bounds of the array.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exc.StackTrace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display line number and the name of the method from where it has thrown exception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exc.Message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Message: Index was outside the bounds of the array.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7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458200" cy="5334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prevents abnormal program termination When an exception is thrown, it must be caught by some piece of code, somewhere.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In general, if your program does not catch an exception, it will be caught by the runtime system.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trouble is that </a:t>
            </a:r>
            <a:r>
              <a:rPr lang="en-US" sz="2000" b="1" dirty="0">
                <a:solidFill>
                  <a:schemeClr val="tx1"/>
                </a:solidFill>
              </a:rPr>
              <a:t>the runtime system </a:t>
            </a:r>
            <a:r>
              <a:rPr lang="en-US" sz="2000" dirty="0">
                <a:solidFill>
                  <a:schemeClr val="tx1"/>
                </a:solidFill>
              </a:rPr>
              <a:t>will report an error and terminate the program.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One of the key benefits of exception handling is that it enables your program to respond to an error and then continue running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77F9-2731-4F63-838B-2580F5AC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04800"/>
            <a:ext cx="464820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// Using checked and unchecked.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CheckedDemo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255;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1;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)(a + b));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"Unchecked result: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)(a + b));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causes exception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"Checked result: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won't execute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OverflowException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catch the exception  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47B8D-8F8D-42CC-BEA9-C0817ADC4B35}"/>
              </a:ext>
            </a:extLst>
          </p:cNvPr>
          <p:cNvSpPr txBox="1"/>
          <p:nvPr/>
        </p:nvSpPr>
        <p:spPr>
          <a:xfrm>
            <a:off x="4800600" y="457200"/>
            <a:ext cx="3733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Default is unchecked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)(a + b));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line will throw exception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System.OverflowException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Arithmetic operation resulted in an overflow.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CheckedDemo.Main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in c:\Users\Shiram Mantri\Desktop\PGDAC_20_net\ConsoleApplication5\ConsoleApplication5\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Program.cs:line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19 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95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D3E-4340-4D40-8984-B77BE137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4482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User define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D953-7702-4B29-8734-CE0D0C04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1"/>
            <a:ext cx="38100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userdefine_exception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employee() {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Salary =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incriment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10000)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(Salary, Name,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incriment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above 10000 not allowed"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Incriment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amount is in Negative"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Salary +=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9071F-BCE0-411F-89E3-6D7A7FE33255}"/>
              </a:ext>
            </a:extLst>
          </p:cNvPr>
          <p:cNvSpPr txBox="1"/>
          <p:nvPr/>
        </p:nvSpPr>
        <p:spPr>
          <a:xfrm>
            <a:off x="3733800" y="448428"/>
            <a:ext cx="5105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myexception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endParaRPr lang="en-IN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nm;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smg</a:t>
            </a:r>
            <a:r>
              <a:rPr lang="en-IN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nm,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nm;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.smg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}            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B7FAF-703F-4FF1-B85E-3766199C7036}"/>
              </a:ext>
            </a:extLst>
          </p:cNvPr>
          <p:cNvSpPr txBox="1"/>
          <p:nvPr/>
        </p:nvSpPr>
        <p:spPr>
          <a:xfrm>
            <a:off x="3962400" y="2971800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e1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"raj"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8000);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e2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geet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7000);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e1.incriment(1000);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e2.incriment(12000);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myexception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eeeeeeeeeeeee</a:t>
            </a:r>
            <a:r>
              <a:rPr lang="en-IN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</a:t>
            </a:r>
            <a:r>
              <a:rPr lang="en-IN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smg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it-IT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"{0},{1}"</a:t>
            </a:r>
            <a:r>
              <a:rPr lang="it-IT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,e1.Name,e1.Salary);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00233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In C#, exceptions are represented by classes. All exception classes must be derived from the   built-in exception class </a:t>
            </a:r>
            <a:r>
              <a:rPr lang="en-US" sz="2000" b="1" dirty="0"/>
              <a:t>Exception, </a:t>
            </a:r>
          </a:p>
          <a:p>
            <a:r>
              <a:rPr lang="en-US" sz="2000" dirty="0"/>
              <a:t>One very important subclass of </a:t>
            </a:r>
            <a:r>
              <a:rPr lang="en-US" sz="2000" b="1" dirty="0"/>
              <a:t>Exception is </a:t>
            </a:r>
            <a:r>
              <a:rPr lang="en-US" sz="2000" b="1" dirty="0" err="1"/>
              <a:t>SystemException</a:t>
            </a:r>
            <a:r>
              <a:rPr lang="en-US" sz="2000" b="1" dirty="0"/>
              <a:t>. </a:t>
            </a:r>
          </a:p>
          <a:p>
            <a:r>
              <a:rPr lang="en-US" sz="2000" b="1" dirty="0"/>
              <a:t>This is the exception </a:t>
            </a:r>
            <a:r>
              <a:rPr lang="en-US" sz="2000" dirty="0"/>
              <a:t>class from which all exceptions generated by the C# runtime system (that is, the CLR) are derived.</a:t>
            </a:r>
          </a:p>
          <a:p>
            <a:r>
              <a:rPr lang="en-IN" sz="2000" dirty="0"/>
              <a:t>Application-Level Exceptions (</a:t>
            </a:r>
            <a:r>
              <a:rPr lang="en-IN" sz="2000" dirty="0" err="1"/>
              <a:t>System.ApplicationException</a:t>
            </a:r>
            <a:r>
              <a:rPr lang="en-IN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EE822-364C-47AA-8430-A95049562027}"/>
              </a:ext>
            </a:extLst>
          </p:cNvPr>
          <p:cNvSpPr txBox="1"/>
          <p:nvPr/>
        </p:nvSpPr>
        <p:spPr>
          <a:xfrm>
            <a:off x="3200400" y="3024981"/>
            <a:ext cx="2057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Exception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A6F5D-AFB8-451D-B3ED-3A035554D463}"/>
              </a:ext>
            </a:extLst>
          </p:cNvPr>
          <p:cNvSpPr txBox="1"/>
          <p:nvPr/>
        </p:nvSpPr>
        <p:spPr>
          <a:xfrm>
            <a:off x="4909986" y="3926079"/>
            <a:ext cx="316721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/>
              <a:t>System.ApplicationException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24625-B62E-43C4-A0A2-CBE477499599}"/>
              </a:ext>
            </a:extLst>
          </p:cNvPr>
          <p:cNvSpPr txBox="1"/>
          <p:nvPr/>
        </p:nvSpPr>
        <p:spPr>
          <a:xfrm>
            <a:off x="1219200" y="3915547"/>
            <a:ext cx="2057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SystemException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725974-FA47-4DC5-91AC-B1F0D0EC0B91}"/>
              </a:ext>
            </a:extLst>
          </p:cNvPr>
          <p:cNvCxnSpPr/>
          <p:nvPr/>
        </p:nvCxnSpPr>
        <p:spPr>
          <a:xfrm flipH="1">
            <a:off x="3048000" y="34290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6B925-68C1-4DEE-8592-326BAD17EC9E}"/>
              </a:ext>
            </a:extLst>
          </p:cNvPr>
          <p:cNvCxnSpPr>
            <a:cxnSpLocks/>
          </p:cNvCxnSpPr>
          <p:nvPr/>
        </p:nvCxnSpPr>
        <p:spPr>
          <a:xfrm>
            <a:off x="4038602" y="3438832"/>
            <a:ext cx="1066800" cy="44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E45303-B74C-4B53-8793-2E745A61EAE2}"/>
              </a:ext>
            </a:extLst>
          </p:cNvPr>
          <p:cNvSpPr txBox="1"/>
          <p:nvPr/>
        </p:nvSpPr>
        <p:spPr>
          <a:xfrm>
            <a:off x="1676400" y="228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 hierarchic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0492C0-239A-4A5B-9141-A391E433F17E}"/>
              </a:ext>
            </a:extLst>
          </p:cNvPr>
          <p:cNvCxnSpPr>
            <a:cxnSpLocks/>
          </p:cNvCxnSpPr>
          <p:nvPr/>
        </p:nvCxnSpPr>
        <p:spPr>
          <a:xfrm>
            <a:off x="5791200" y="4419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57FE4-76D9-43CD-811B-78771794DC14}"/>
              </a:ext>
            </a:extLst>
          </p:cNvPr>
          <p:cNvSpPr txBox="1"/>
          <p:nvPr/>
        </p:nvSpPr>
        <p:spPr>
          <a:xfrm>
            <a:off x="4909986" y="5029200"/>
            <a:ext cx="27100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User define exception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B52A8-8C65-44FD-BCE1-18CB22867ABD}"/>
              </a:ext>
            </a:extLst>
          </p:cNvPr>
          <p:cNvSpPr txBox="1"/>
          <p:nvPr/>
        </p:nvSpPr>
        <p:spPr>
          <a:xfrm>
            <a:off x="381001" y="45720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FileNotFoundException</a:t>
            </a:r>
            <a:endParaRPr lang="en-IN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endParaRPr lang="en-IN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endParaRPr lang="en-IN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endParaRPr lang="en-IN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endParaRPr lang="en-IN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BA4E4-C79E-4B6E-933F-58A865BCF2E4}"/>
              </a:ext>
            </a:extLst>
          </p:cNvPr>
          <p:cNvSpPr txBox="1"/>
          <p:nvPr/>
        </p:nvSpPr>
        <p:spPr>
          <a:xfrm>
            <a:off x="3216991" y="5723216"/>
            <a:ext cx="57746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As a rule, all </a:t>
            </a:r>
            <a:r>
              <a:rPr lang="en-IN" sz="1000" b="1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custom exception classes </a:t>
            </a:r>
            <a:r>
              <a:rPr lang="en-IN" sz="10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should be defined as </a:t>
            </a:r>
            <a:r>
              <a:rPr lang="en-IN" sz="1000" b="1" dirty="0">
                <a:solidFill>
                  <a:srgbClr val="FF0000"/>
                </a:solidFill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public</a:t>
            </a:r>
            <a:r>
              <a:rPr lang="en-IN" sz="10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 classes (recall, the default access  modifier of a non-nested type is internal). </a:t>
            </a:r>
          </a:p>
          <a:p>
            <a:endParaRPr lang="en-IN" sz="1000" dirty="0">
              <a:effectLst/>
              <a:latin typeface="HelveticaNeue-Condensed"/>
              <a:ea typeface="Calibri" panose="020F0502020204030204" pitchFamily="34" charset="0"/>
              <a:cs typeface="HelveticaNeue-Condensed"/>
            </a:endParaRPr>
          </a:p>
          <a:p>
            <a:r>
              <a:rPr lang="en-IN" sz="1000" dirty="0">
                <a:effectLst/>
                <a:latin typeface="HelveticaNeue-Condensed"/>
                <a:ea typeface="Calibri" panose="020F0502020204030204" pitchFamily="34" charset="0"/>
                <a:cs typeface="HelveticaNeue-Condensed"/>
              </a:rPr>
              <a:t>The reason is that exceptions are often passed outside of assembly boundaries, and should therefore be accessible to the calling code base.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C# exception handling is managed via four keywords: </a:t>
            </a:r>
          </a:p>
          <a:p>
            <a:pPr lvl="1"/>
            <a:r>
              <a:rPr lang="en-US" sz="1600" b="1" dirty="0"/>
              <a:t>try, catch, throw, and finally.</a:t>
            </a:r>
          </a:p>
          <a:p>
            <a:r>
              <a:rPr lang="en-US" sz="2000" dirty="0"/>
              <a:t>At the core of exception handling are </a:t>
            </a:r>
            <a:r>
              <a:rPr lang="en-US" sz="2000" b="1" dirty="0"/>
              <a:t>try and catch.</a:t>
            </a:r>
          </a:p>
          <a:p>
            <a:r>
              <a:rPr lang="en-US" sz="2000" b="1" dirty="0"/>
              <a:t> These keywords work together, and you </a:t>
            </a:r>
            <a:r>
              <a:rPr lang="en-US" sz="2000" dirty="0"/>
              <a:t>can’t have a </a:t>
            </a:r>
            <a:r>
              <a:rPr lang="en-US" sz="2000" b="1" dirty="0"/>
              <a:t>catch without a try. and a try can have multiple catch statement</a:t>
            </a:r>
          </a:p>
          <a:p>
            <a:r>
              <a:rPr lang="en-US" sz="2000" dirty="0"/>
              <a:t>If no exception is thrown, then a </a:t>
            </a:r>
            <a:r>
              <a:rPr lang="en-US" sz="2000" b="1" dirty="0"/>
              <a:t>try block ends normally, </a:t>
            </a:r>
            <a:r>
              <a:rPr lang="en-US" sz="2000" dirty="0"/>
              <a:t>and all of its </a:t>
            </a:r>
            <a:r>
              <a:rPr lang="en-US" sz="2000" b="1" dirty="0"/>
              <a:t>catch clauses are bypassed. </a:t>
            </a:r>
          </a:p>
          <a:p>
            <a:r>
              <a:rPr lang="en-US" sz="2000" b="1" dirty="0"/>
              <a:t>Execution resumes with the first statement </a:t>
            </a:r>
            <a:r>
              <a:rPr lang="en-US" sz="2000" dirty="0"/>
              <a:t>following the last </a:t>
            </a:r>
            <a:r>
              <a:rPr lang="en-US" sz="2000" b="1" dirty="0"/>
              <a:t>catch. Thus, a catch is executed only if an exception is thrown</a:t>
            </a:r>
          </a:p>
          <a:p>
            <a:r>
              <a:rPr lang="en-US" sz="2000" dirty="0"/>
              <a:t>The type of the exception must match the type specified in a </a:t>
            </a:r>
            <a:r>
              <a:rPr lang="en-US" sz="2000" b="1" dirty="0"/>
              <a:t>catch. </a:t>
            </a:r>
            <a:r>
              <a:rPr lang="en-US" sz="2000" dirty="0"/>
              <a:t>if it doesn’t, the exception won’t be caught.</a:t>
            </a:r>
          </a:p>
          <a:p>
            <a:r>
              <a:rPr lang="en-US" sz="2000" dirty="0"/>
              <a:t>You can associate more than one </a:t>
            </a:r>
            <a:r>
              <a:rPr lang="en-US" sz="2000" b="1" dirty="0"/>
              <a:t>catch clause with a try.</a:t>
            </a:r>
          </a:p>
          <a:p>
            <a:r>
              <a:rPr lang="en-US" sz="2000" b="1" dirty="0"/>
              <a:t> In fact, it is common to do so. </a:t>
            </a:r>
            <a:r>
              <a:rPr lang="en-US" sz="2000" dirty="0"/>
              <a:t>However, each </a:t>
            </a:r>
            <a:r>
              <a:rPr lang="en-US" sz="2000" b="1" dirty="0"/>
              <a:t>catch must catch a different type of exception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B88FF-6371-4AA8-A273-09D3F54A0107}"/>
              </a:ext>
            </a:extLst>
          </p:cNvPr>
          <p:cNvSpPr txBox="1"/>
          <p:nvPr/>
        </p:nvSpPr>
        <p:spPr>
          <a:xfrm>
            <a:off x="1676400" y="228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b="1"/>
              <a:t>try, catch, throw, and finally.</a:t>
            </a:r>
            <a:endParaRPr 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Catching All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Occasionally, you might want to catch all exceptions, no matter the type. </a:t>
            </a:r>
          </a:p>
          <a:p>
            <a:r>
              <a:rPr lang="en-US" dirty="0"/>
              <a:t>To do this, use a </a:t>
            </a:r>
            <a:r>
              <a:rPr lang="en-US" b="1" dirty="0"/>
              <a:t>catch clause that specifies no exception type or variable. It has this general form:</a:t>
            </a:r>
          </a:p>
          <a:p>
            <a:pPr marL="0" indent="0">
              <a:buNone/>
            </a:pPr>
            <a:r>
              <a:rPr lang="en-US" dirty="0"/>
              <a:t>catch {</a:t>
            </a:r>
          </a:p>
          <a:p>
            <a:pPr marL="0" indent="0">
              <a:buNone/>
            </a:pPr>
            <a:r>
              <a:rPr lang="en-US" dirty="0"/>
              <a:t>// handle exceptions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This creates a “catch all” handler that ensures that all exceptions are caught by your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it is possible to throw an exception manually by using the </a:t>
            </a:r>
            <a:r>
              <a:rPr lang="en-US" b="1" dirty="0"/>
              <a:t>throw </a:t>
            </a:r>
          </a:p>
          <a:p>
            <a:r>
              <a:rPr lang="en-US" dirty="0"/>
              <a:t>Remember, </a:t>
            </a:r>
            <a:r>
              <a:rPr lang="en-US" b="1" dirty="0"/>
              <a:t>throw </a:t>
            </a:r>
            <a:r>
              <a:rPr lang="en-US" dirty="0"/>
              <a:t>throws</a:t>
            </a:r>
            <a:r>
              <a:rPr lang="en-US" b="1" dirty="0"/>
              <a:t> an object. </a:t>
            </a:r>
            <a:r>
              <a:rPr lang="en-US" dirty="0"/>
              <a:t>Thus, you must create an object for it to throw.</a:t>
            </a:r>
          </a:p>
          <a:p>
            <a:r>
              <a:rPr lang="en-US" dirty="0" err="1"/>
              <a:t>Eg.</a:t>
            </a:r>
            <a:r>
              <a:rPr lang="en-US" dirty="0"/>
              <a:t> throw new Exception(“-</a:t>
            </a:r>
            <a:r>
              <a:rPr lang="en-US" dirty="0" err="1"/>
              <a:t>ve</a:t>
            </a:r>
            <a:r>
              <a:rPr lang="en-US" dirty="0"/>
              <a:t> Balance not allowed”)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Rethrowing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exception caught by one </a:t>
            </a:r>
            <a:r>
              <a:rPr lang="en-US" sz="2000" b="1" dirty="0"/>
              <a:t>catch can be rethrown so that it can be caught by an outer catch. The most likely reason for rethrowing an exception is to allow multiple </a:t>
            </a:r>
            <a:r>
              <a:rPr lang="en-US" sz="2000" b="1" dirty="0" err="1"/>
              <a:t>handlers</a:t>
            </a:r>
            <a:r>
              <a:rPr lang="en-US" sz="2000" dirty="0" err="1"/>
              <a:t>access</a:t>
            </a:r>
            <a:r>
              <a:rPr lang="en-US" sz="2000" dirty="0"/>
              <a:t> to the exception.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example, perhaps one exception handler manages one aspect of an exception, and a second handler copes with another aspect. To rethrow an exception, you simply specify </a:t>
            </a:r>
            <a:r>
              <a:rPr lang="en-US" sz="2000" b="1" dirty="0"/>
              <a:t>throw, without specifying an expression. That is, you use this form of throw:   </a:t>
            </a:r>
            <a:r>
              <a:rPr lang="en-US" sz="2000" dirty="0"/>
              <a:t>throw 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Remember, when you rethrow an exception, it will not be re-caught by the same </a:t>
            </a:r>
            <a:r>
              <a:rPr lang="en-US" sz="2000" b="1" dirty="0"/>
              <a:t>catch </a:t>
            </a:r>
            <a:r>
              <a:rPr lang="en-US" sz="2000" dirty="0"/>
              <a:t>clause. Instead, it will propagate to an outer </a:t>
            </a:r>
            <a:r>
              <a:rPr lang="en-US" sz="2000" b="1" dirty="0"/>
              <a:t>catch.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finally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/>
              <a:t>Sometimes you will want to define a block of code that will execute when a </a:t>
            </a:r>
            <a:r>
              <a:rPr lang="en-US" sz="2000" b="1" dirty="0"/>
              <a:t>try/catch block </a:t>
            </a:r>
            <a:r>
              <a:rPr lang="en-US" sz="2000" dirty="0"/>
              <a:t>is left.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For example, an exception might cause an error that terminates the current method, causing its premature return. However, that method may have opened a file or a network connection that needs to be closed. Such types of circumstances are common in programming, and C# provides a convenient way to handle them: </a:t>
            </a:r>
            <a:r>
              <a:rPr lang="en-US" sz="2000" b="1" dirty="0"/>
              <a:t>finally.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To specify a block of code to execute when a </a:t>
            </a:r>
            <a:r>
              <a:rPr lang="en-US" sz="2000" b="1" dirty="0"/>
              <a:t>try/catch block is exited, include a finally </a:t>
            </a:r>
            <a:r>
              <a:rPr lang="en-US" sz="2000" dirty="0"/>
              <a:t>block at the end of a </a:t>
            </a:r>
            <a:r>
              <a:rPr lang="en-US" sz="2000" b="1" dirty="0"/>
              <a:t>try/catch sequence.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you want to catch exceptions of both a base class type and a derived class type, put the derived class first in the </a:t>
            </a:r>
            <a:r>
              <a:rPr lang="en-US" sz="2000" b="1" dirty="0"/>
              <a:t>catch sequence. This is necessary because a base class catch will </a:t>
            </a:r>
            <a:r>
              <a:rPr lang="en-US" sz="2000" dirty="0"/>
              <a:t>also catch all derived classes. Fortunately, this rule is self-enforcing because putting the base class first causes a compile-time error.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3397</Words>
  <Application>Microsoft Office PowerPoint</Application>
  <PresentationFormat>On-screen Show (4:3)</PresentationFormat>
  <Paragraphs>575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Garamond</vt:lpstr>
      <vt:lpstr>HelveticaNeue-Condensed</vt:lpstr>
      <vt:lpstr>HelveticaNeue-MediumCond</vt:lpstr>
      <vt:lpstr>TheSansMonoConNormal</vt:lpstr>
      <vt:lpstr>Utopia-Regular</vt:lpstr>
      <vt:lpstr>Office Theme</vt:lpstr>
      <vt:lpstr>PowerPoint Presentation</vt:lpstr>
      <vt:lpstr>Exception Handling</vt:lpstr>
      <vt:lpstr>PowerPoint Presentation</vt:lpstr>
      <vt:lpstr>PowerPoint Presentation</vt:lpstr>
      <vt:lpstr>Catching All Exceptions </vt:lpstr>
      <vt:lpstr>Throw</vt:lpstr>
      <vt:lpstr>Rethrowing an Exception</vt:lpstr>
      <vt:lpstr>Using finally </vt:lpstr>
      <vt:lpstr>PowerPoint Presentation</vt:lpstr>
      <vt:lpstr>Application-Level Exceptions (System.ApplicationException) </vt:lpstr>
      <vt:lpstr>This code will give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define exception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Handelling</dc:title>
  <dc:creator>Theory</dc:creator>
  <cp:lastModifiedBy>Sriram Mantri vidyanidhi infotech academy</cp:lastModifiedBy>
  <cp:revision>61</cp:revision>
  <dcterms:created xsi:type="dcterms:W3CDTF">2012-05-24T05:32:28Z</dcterms:created>
  <dcterms:modified xsi:type="dcterms:W3CDTF">2020-11-02T04:38:48Z</dcterms:modified>
</cp:coreProperties>
</file>