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2" r:id="rId3"/>
    <p:sldId id="268" r:id="rId4"/>
    <p:sldId id="277" r:id="rId5"/>
    <p:sldId id="269" r:id="rId6"/>
    <p:sldId id="270" r:id="rId7"/>
    <p:sldId id="271" r:id="rId8"/>
    <p:sldId id="278" r:id="rId9"/>
    <p:sldId id="275" r:id="rId10"/>
    <p:sldId id="274" r:id="rId11"/>
    <p:sldId id="273" r:id="rId12"/>
    <p:sldId id="276" r:id="rId13"/>
    <p:sldId id="279" r:id="rId14"/>
    <p:sldId id="280" r:id="rId15"/>
    <p:sldId id="281"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B8F3F-95C2-4B38-8CCB-B803AA55FD7C}"/>
              </a:ext>
            </a:extLst>
          </p:cNvPr>
          <p:cNvSpPr>
            <a:spLocks noGrp="1"/>
          </p:cNvSpPr>
          <p:nvPr>
            <p:ph idx="1"/>
          </p:nvPr>
        </p:nvSpPr>
        <p:spPr>
          <a:xfrm>
            <a:off x="685800" y="228600"/>
            <a:ext cx="8001000" cy="5897563"/>
          </a:xfrm>
        </p:spPr>
        <p:txBody>
          <a:bodyPr>
            <a:normAutofit fontScale="85000" lnSpcReduction="20000"/>
          </a:bodyPr>
          <a:lstStyle/>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The ability to create type-safe code in which type-mismatch errors are caught at compile time is a key advantage of generics. Although using </a:t>
            </a:r>
            <a:r>
              <a:rPr lang="en-US" sz="1800" b="1" dirty="0">
                <a:effectLst/>
                <a:latin typeface="Cambria" panose="02040503050406030204" pitchFamily="18" charset="0"/>
                <a:ea typeface="Calibri" panose="020F0502020204030204" pitchFamily="34" charset="0"/>
                <a:cs typeface="Calibri" panose="020F0502020204030204" pitchFamily="34" charset="0"/>
              </a:rPr>
              <a:t>object </a:t>
            </a:r>
            <a:r>
              <a:rPr lang="en-US" sz="1800" dirty="0">
                <a:effectLst/>
                <a:latin typeface="Cambria" panose="02040503050406030204" pitchFamily="18" charset="0"/>
                <a:ea typeface="Calibri" panose="020F0502020204030204" pitchFamily="34" charset="0"/>
                <a:cs typeface="Calibri" panose="020F0502020204030204" pitchFamily="34" charset="0"/>
              </a:rPr>
              <a:t>references to create “generic” code has always been possible in C#, that code was not type-safe and its misuse could result in runtime exceptions.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Generics prevent this from occurring. In essence, through generics, what were once runtime errors have become compile-time errors. This is a major benefit. There is one other point of interest in the </a:t>
            </a:r>
            <a:r>
              <a:rPr lang="en-US" sz="1800" b="1" dirty="0" err="1">
                <a:effectLst/>
                <a:latin typeface="Cambria" panose="02040503050406030204" pitchFamily="18" charset="0"/>
                <a:ea typeface="Calibri" panose="020F0502020204030204" pitchFamily="34" charset="0"/>
                <a:cs typeface="Calibri" panose="020F0502020204030204" pitchFamily="34" charset="0"/>
              </a:rPr>
              <a:t>NonGen</a:t>
            </a:r>
            <a:r>
              <a:rPr lang="en-US" sz="1800" b="1" dirty="0">
                <a:effectLst/>
                <a:latin typeface="Cambria" panose="02040503050406030204" pitchFamily="18" charset="0"/>
                <a:ea typeface="Calibri" panose="020F0502020204030204" pitchFamily="34" charset="0"/>
                <a:cs typeface="Calibri" panose="020F0502020204030204" pitchFamily="34" charset="0"/>
              </a:rPr>
              <a:t> </a:t>
            </a:r>
            <a:r>
              <a:rPr lang="en-US" sz="1800" dirty="0">
                <a:effectLst/>
                <a:latin typeface="Cambria" panose="02040503050406030204" pitchFamily="18" charset="0"/>
                <a:ea typeface="Calibri" panose="020F0502020204030204" pitchFamily="34" charset="0"/>
                <a:cs typeface="Calibri" panose="020F0502020204030204" pitchFamily="34" charset="0"/>
              </a:rPr>
              <a:t>program. Notice how the type of the  </a:t>
            </a:r>
            <a:r>
              <a:rPr lang="en-US" sz="1800" b="1" dirty="0" err="1">
                <a:effectLst/>
                <a:latin typeface="Cambria" panose="02040503050406030204" pitchFamily="18" charset="0"/>
                <a:ea typeface="Calibri" panose="020F0502020204030204" pitchFamily="34" charset="0"/>
                <a:cs typeface="Calibri" panose="020F0502020204030204" pitchFamily="34" charset="0"/>
              </a:rPr>
              <a:t>NonGen</a:t>
            </a:r>
            <a:r>
              <a:rPr lang="en-US" sz="1800" b="1" dirty="0">
                <a:effectLst/>
                <a:latin typeface="Cambria" panose="02040503050406030204" pitchFamily="18" charset="0"/>
                <a:ea typeface="Calibri" panose="020F0502020204030204" pitchFamily="34" charset="0"/>
                <a:cs typeface="Calibri" panose="020F0502020204030204" pitchFamily="34" charset="0"/>
              </a:rPr>
              <a:t> </a:t>
            </a:r>
            <a:r>
              <a:rPr lang="en-US" sz="1800" dirty="0">
                <a:effectLst/>
                <a:latin typeface="Cambria" panose="02040503050406030204" pitchFamily="18" charset="0"/>
                <a:ea typeface="Calibri" panose="020F0502020204030204" pitchFamily="34" charset="0"/>
                <a:cs typeface="Calibri" panose="020F0502020204030204" pitchFamily="34" charset="0"/>
              </a:rPr>
              <a:t>instance variable </a:t>
            </a:r>
            <a:r>
              <a:rPr lang="en-US" sz="1800" b="1" dirty="0" err="1">
                <a:effectLst/>
                <a:latin typeface="Cambria" panose="02040503050406030204" pitchFamily="18" charset="0"/>
                <a:ea typeface="Calibri" panose="020F0502020204030204" pitchFamily="34" charset="0"/>
                <a:cs typeface="Calibri" panose="020F0502020204030204" pitchFamily="34" charset="0"/>
              </a:rPr>
              <a:t>ob</a:t>
            </a:r>
            <a:r>
              <a:rPr lang="en-US" sz="1800" b="1" dirty="0">
                <a:effectLst/>
                <a:latin typeface="Cambria" panose="02040503050406030204" pitchFamily="18" charset="0"/>
                <a:ea typeface="Calibri" panose="020F0502020204030204" pitchFamily="34" charset="0"/>
                <a:cs typeface="Calibri" panose="020F0502020204030204" pitchFamily="34" charset="0"/>
              </a:rPr>
              <a:t> </a:t>
            </a:r>
            <a:r>
              <a:rPr lang="en-US" sz="1800" dirty="0">
                <a:effectLst/>
                <a:latin typeface="Cambria" panose="02040503050406030204" pitchFamily="18" charset="0"/>
                <a:ea typeface="Calibri" panose="020F0502020204030204" pitchFamily="34" charset="0"/>
                <a:cs typeface="Calibri" panose="020F0502020204030204" pitchFamily="34" charset="0"/>
              </a:rPr>
              <a:t>is obtained by </a:t>
            </a:r>
            <a:r>
              <a:rPr lang="en-US" sz="1800" b="1" dirty="0" err="1">
                <a:effectLst/>
                <a:latin typeface="Cambria" panose="02040503050406030204" pitchFamily="18" charset="0"/>
                <a:ea typeface="Calibri" panose="020F0502020204030204" pitchFamily="34" charset="0"/>
                <a:cs typeface="Calibri" panose="020F0502020204030204" pitchFamily="34" charset="0"/>
              </a:rPr>
              <a:t>ShowType</a:t>
            </a:r>
            <a:r>
              <a:rPr lang="en-US" sz="1800" b="1" dirty="0">
                <a:effectLst/>
                <a:latin typeface="Cambria" panose="02040503050406030204" pitchFamily="18" charset="0"/>
                <a:ea typeface="Calibri" panose="020F0502020204030204" pitchFamily="34" charset="0"/>
                <a:cs typeface="Calibri" panose="020F0502020204030204" pitchFamily="34" charset="0"/>
              </a:rPr>
              <a:t>( )</a:t>
            </a:r>
            <a:r>
              <a:rPr lang="en-US" sz="1800" dirty="0">
                <a:effectLst/>
                <a:latin typeface="Cambria" panose="020405030504060302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err="1">
                <a:effectLst/>
                <a:latin typeface="Cambria" panose="02040503050406030204" pitchFamily="18" charset="0"/>
                <a:ea typeface="Calibri" panose="020F0502020204030204" pitchFamily="34" charset="0"/>
                <a:cs typeface="Calibri" panose="020F0502020204030204" pitchFamily="34" charset="0"/>
              </a:rPr>
              <a:t>Console.WriteLine</a:t>
            </a:r>
            <a:r>
              <a:rPr lang="en-US" sz="1800" dirty="0">
                <a:effectLst/>
                <a:latin typeface="Cambria" panose="02040503050406030204" pitchFamily="18" charset="0"/>
                <a:ea typeface="Calibri" panose="020F0502020204030204" pitchFamily="34" charset="0"/>
                <a:cs typeface="Calibri" panose="020F0502020204030204" pitchFamily="34" charset="0"/>
              </a:rPr>
              <a:t>("Type of </a:t>
            </a:r>
            <a:r>
              <a:rPr lang="en-US" sz="1800" dirty="0" err="1">
                <a:effectLst/>
                <a:latin typeface="Cambria" panose="02040503050406030204" pitchFamily="18" charset="0"/>
                <a:ea typeface="Calibri" panose="020F0502020204030204" pitchFamily="34" charset="0"/>
                <a:cs typeface="Calibri" panose="020F0502020204030204" pitchFamily="34" charset="0"/>
              </a:rPr>
              <a:t>ob</a:t>
            </a:r>
            <a:r>
              <a:rPr lang="en-US" sz="1800" dirty="0">
                <a:effectLst/>
                <a:latin typeface="Cambria" panose="02040503050406030204" pitchFamily="18" charset="0"/>
                <a:ea typeface="Calibri" panose="020F0502020204030204" pitchFamily="34" charset="0"/>
                <a:cs typeface="Calibri" panose="020F0502020204030204" pitchFamily="34" charset="0"/>
              </a:rPr>
              <a:t> is " + </a:t>
            </a:r>
            <a:r>
              <a:rPr lang="en-US" sz="1800" dirty="0" err="1">
                <a:effectLst/>
                <a:latin typeface="Cambria" panose="02040503050406030204" pitchFamily="18" charset="0"/>
                <a:ea typeface="Calibri" panose="020F0502020204030204" pitchFamily="34" charset="0"/>
                <a:cs typeface="Calibri" panose="020F0502020204030204" pitchFamily="34" charset="0"/>
              </a:rPr>
              <a:t>ob.GetType</a:t>
            </a:r>
            <a:r>
              <a:rPr lang="en-US" sz="1800" dirty="0">
                <a:effectLst/>
                <a:latin typeface="Cambria" panose="020405030504060302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Recall that </a:t>
            </a:r>
            <a:r>
              <a:rPr lang="en-US" sz="1800" b="1" dirty="0">
                <a:effectLst/>
                <a:latin typeface="Cambria" panose="02040503050406030204" pitchFamily="18" charset="0"/>
                <a:ea typeface="Calibri" panose="020F0502020204030204" pitchFamily="34" charset="0"/>
                <a:cs typeface="Calibri" panose="020F0502020204030204" pitchFamily="34" charset="0"/>
              </a:rPr>
              <a:t>object </a:t>
            </a:r>
            <a:r>
              <a:rPr lang="en-US" sz="1800" dirty="0">
                <a:effectLst/>
                <a:latin typeface="Cambria" panose="02040503050406030204" pitchFamily="18" charset="0"/>
                <a:ea typeface="Calibri" panose="020F0502020204030204" pitchFamily="34" charset="0"/>
                <a:cs typeface="Calibri" panose="020F0502020204030204" pitchFamily="34" charset="0"/>
              </a:rPr>
              <a:t>defines several methods that are available to all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One of these methods is </a:t>
            </a:r>
            <a:r>
              <a:rPr lang="en-US" sz="1800" b="1" dirty="0" err="1">
                <a:effectLst/>
                <a:latin typeface="Cambria" panose="02040503050406030204" pitchFamily="18" charset="0"/>
                <a:ea typeface="Calibri" panose="020F0502020204030204" pitchFamily="34" charset="0"/>
                <a:cs typeface="Calibri" panose="020F0502020204030204" pitchFamily="34" charset="0"/>
              </a:rPr>
              <a:t>GetType</a:t>
            </a:r>
            <a:r>
              <a:rPr lang="en-US" sz="1800" b="1" dirty="0">
                <a:effectLst/>
                <a:latin typeface="Cambria" panose="02040503050406030204" pitchFamily="18" charset="0"/>
                <a:ea typeface="Calibri" panose="020F0502020204030204" pitchFamily="34" charset="0"/>
                <a:cs typeface="Calibri" panose="020F0502020204030204" pitchFamily="34" charset="0"/>
              </a:rPr>
              <a:t>( )</a:t>
            </a:r>
            <a:r>
              <a:rPr lang="en-US" sz="1800" dirty="0">
                <a:effectLst/>
                <a:latin typeface="Cambria" panose="02040503050406030204" pitchFamily="18" charset="0"/>
                <a:ea typeface="Calibri" panose="020F0502020204030204" pitchFamily="34" charset="0"/>
                <a:cs typeface="Calibri" panose="020F0502020204030204" pitchFamily="34" charset="0"/>
              </a:rPr>
              <a:t>, which returns a </a:t>
            </a:r>
            <a:r>
              <a:rPr lang="en-US" sz="1800" b="1" dirty="0">
                <a:effectLst/>
                <a:latin typeface="Cambria" panose="02040503050406030204" pitchFamily="18" charset="0"/>
                <a:ea typeface="Calibri" panose="020F0502020204030204" pitchFamily="34" charset="0"/>
                <a:cs typeface="Calibri" panose="020F0502020204030204" pitchFamily="34" charset="0"/>
              </a:rPr>
              <a:t>Type </a:t>
            </a:r>
            <a:r>
              <a:rPr lang="en-US" sz="1800" dirty="0">
                <a:effectLst/>
                <a:latin typeface="Cambria" panose="02040503050406030204" pitchFamily="18" charset="0"/>
                <a:ea typeface="Calibri" panose="020F0502020204030204" pitchFamily="34" charset="0"/>
                <a:cs typeface="Calibri" panose="020F0502020204030204" pitchFamily="34" charset="0"/>
              </a:rPr>
              <a:t>object that describes the type of the invoking object at runtime. Thus, even though the type of </a:t>
            </a:r>
            <a:r>
              <a:rPr lang="en-US" sz="1800" b="1" dirty="0" err="1">
                <a:effectLst/>
                <a:latin typeface="Cambria" panose="02040503050406030204" pitchFamily="18" charset="0"/>
                <a:ea typeface="Calibri" panose="020F0502020204030204" pitchFamily="34" charset="0"/>
                <a:cs typeface="Calibri" panose="020F0502020204030204" pitchFamily="34" charset="0"/>
              </a:rPr>
              <a:t>ob</a:t>
            </a:r>
            <a:r>
              <a:rPr lang="en-US" sz="1800" b="1" dirty="0">
                <a:effectLst/>
                <a:latin typeface="Cambria" panose="02040503050406030204" pitchFamily="18" charset="0"/>
                <a:ea typeface="Calibri" panose="020F0502020204030204" pitchFamily="34" charset="0"/>
                <a:cs typeface="Calibri" panose="020F0502020204030204" pitchFamily="34" charset="0"/>
              </a:rPr>
              <a:t> </a:t>
            </a:r>
            <a:r>
              <a:rPr lang="en-US" sz="1800" dirty="0">
                <a:effectLst/>
                <a:latin typeface="Cambria" panose="02040503050406030204" pitchFamily="18" charset="0"/>
                <a:ea typeface="Calibri" panose="020F0502020204030204" pitchFamily="34" charset="0"/>
                <a:cs typeface="Calibri" panose="020F0502020204030204" pitchFamily="34" charset="0"/>
              </a:rPr>
              <a:t>is specified as </a:t>
            </a:r>
            <a:r>
              <a:rPr lang="en-US" sz="1800" b="1" dirty="0">
                <a:effectLst/>
                <a:latin typeface="Cambria" panose="02040503050406030204" pitchFamily="18" charset="0"/>
                <a:ea typeface="Calibri" panose="020F0502020204030204" pitchFamily="34" charset="0"/>
                <a:cs typeface="Calibri" panose="020F0502020204030204" pitchFamily="34" charset="0"/>
              </a:rPr>
              <a:t>object </a:t>
            </a:r>
            <a:r>
              <a:rPr lang="en-US" sz="1800" dirty="0">
                <a:effectLst/>
                <a:latin typeface="Cambria" panose="02040503050406030204" pitchFamily="18" charset="0"/>
                <a:ea typeface="Calibri" panose="020F0502020204030204" pitchFamily="34" charset="0"/>
                <a:cs typeface="Calibri" panose="020F0502020204030204" pitchFamily="34" charset="0"/>
              </a:rPr>
              <a:t>in the program’s source code, at runtime, the actual type of object being referred to is known.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 This is why the CLR will generate an exception if you try an invalid cast during program execution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999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A5E-0E71-4E41-BD02-F3C16B3B3D0F}"/>
              </a:ext>
            </a:extLst>
          </p:cNvPr>
          <p:cNvSpPr>
            <a:spLocks noGrp="1"/>
          </p:cNvSpPr>
          <p:nvPr>
            <p:ph type="title"/>
          </p:nvPr>
        </p:nvSpPr>
        <p:spPr>
          <a:xfrm>
            <a:off x="533400" y="29497"/>
            <a:ext cx="8229600" cy="1143000"/>
          </a:xfrm>
        </p:spPr>
        <p:txBody>
          <a:bodyPr/>
          <a:lstStyle/>
          <a:p>
            <a:r>
              <a:rPr lang="en-IN" dirty="0"/>
              <a:t>Generic</a:t>
            </a:r>
          </a:p>
        </p:txBody>
      </p:sp>
      <p:sp>
        <p:nvSpPr>
          <p:cNvPr id="3" name="Content Placeholder 2">
            <a:extLst>
              <a:ext uri="{FF2B5EF4-FFF2-40B4-BE49-F238E27FC236}">
                <a16:creationId xmlns:a16="http://schemas.microsoft.com/office/drawing/2014/main" id="{CC1E1F73-D6F1-4429-9D37-159BB91FAC08}"/>
              </a:ext>
            </a:extLst>
          </p:cNvPr>
          <p:cNvSpPr>
            <a:spLocks noGrp="1"/>
          </p:cNvSpPr>
          <p:nvPr>
            <p:ph idx="1"/>
          </p:nvPr>
        </p:nvSpPr>
        <p:spPr/>
        <p:txBody>
          <a:bodyPr>
            <a:normAutofit/>
          </a:bodyPr>
          <a:lstStyle/>
          <a:p>
            <a:pPr marL="342900" lvl="0" indent="-342900">
              <a:lnSpc>
                <a:spcPct val="115000"/>
              </a:lnSpc>
              <a:spcAft>
                <a:spcPts val="1000"/>
              </a:spcAft>
              <a:buFont typeface="Symbol" panose="05050102010706020507" pitchFamily="18" charset="2"/>
              <a:buChar char=""/>
              <a:tabLst>
                <a:tab pos="180340" algn="l"/>
              </a:tabLst>
            </a:pPr>
            <a:r>
              <a:rPr lang="en-IN" sz="1800" dirty="0">
                <a:effectLst/>
                <a:latin typeface="Cambria" panose="02040503050406030204" pitchFamily="18" charset="0"/>
                <a:ea typeface="Calibri" panose="020F0502020204030204" pitchFamily="34" charset="0"/>
                <a:cs typeface="Utopia-Regular"/>
              </a:rPr>
              <a:t>Generics provide better performance because they do not result in boxing or </a:t>
            </a:r>
            <a:r>
              <a:rPr lang="en-US" sz="1800" dirty="0">
                <a:effectLst/>
                <a:latin typeface="Cambria" panose="02040503050406030204" pitchFamily="18" charset="0"/>
                <a:ea typeface="Calibri" panose="020F0502020204030204" pitchFamily="34" charset="0"/>
                <a:cs typeface="Utopia-Regular"/>
              </a:rPr>
              <a:t>unboxing penalties when storing value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Cambria" panose="02040503050406030204" pitchFamily="18" charset="0"/>
                <a:ea typeface="Calibri" panose="020F0502020204030204" pitchFamily="34" charset="0"/>
                <a:cs typeface="Symbol" panose="05050102010706020507" pitchFamily="18" charset="2"/>
              </a:rPr>
              <a:t>• </a:t>
            </a:r>
            <a:r>
              <a:rPr lang="en-US" sz="1800" dirty="0">
                <a:effectLst/>
                <a:latin typeface="Cambria" panose="02040503050406030204" pitchFamily="18" charset="0"/>
                <a:ea typeface="Calibri" panose="020F0502020204030204" pitchFamily="34" charset="0"/>
                <a:cs typeface="Utopia-Regular"/>
              </a:rPr>
              <a:t>Generics are type safe because they can contain only the type of type you specify.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Cambria" panose="02040503050406030204" pitchFamily="18" charset="0"/>
                <a:ea typeface="Calibri" panose="020F0502020204030204" pitchFamily="34" charset="0"/>
                <a:cs typeface="Symbol" panose="05050102010706020507" pitchFamily="18" charset="2"/>
              </a:rPr>
              <a:t>• </a:t>
            </a:r>
            <a:r>
              <a:rPr lang="en-US" sz="1800" dirty="0">
                <a:effectLst/>
                <a:latin typeface="Cambria" panose="02040503050406030204" pitchFamily="18" charset="0"/>
                <a:ea typeface="Calibri" panose="020F0502020204030204" pitchFamily="34" charset="0"/>
                <a:cs typeface="Utopia-Regular"/>
              </a:rPr>
              <a:t>Generics greatly reduce the need to build custom collection types because you  specify the “type of type” when creating the generic container.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91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9F59-27E8-40EA-BA6B-8DFED56C147C}"/>
              </a:ext>
            </a:extLst>
          </p:cNvPr>
          <p:cNvSpPr>
            <a:spLocks noGrp="1"/>
          </p:cNvSpPr>
          <p:nvPr>
            <p:ph type="title"/>
          </p:nvPr>
        </p:nvSpPr>
        <p:spPr>
          <a:xfrm>
            <a:off x="495300" y="76200"/>
            <a:ext cx="8153400" cy="457199"/>
          </a:xfrm>
        </p:spPr>
        <p:txBody>
          <a:bodyPr>
            <a:normAutofit/>
          </a:bodyPr>
          <a:lstStyle/>
          <a:p>
            <a:r>
              <a:rPr lang="en-IN" sz="1800" dirty="0"/>
              <a:t>Using generic swap two number</a:t>
            </a:r>
          </a:p>
        </p:txBody>
      </p:sp>
      <p:sp>
        <p:nvSpPr>
          <p:cNvPr id="3" name="Content Placeholder 2">
            <a:extLst>
              <a:ext uri="{FF2B5EF4-FFF2-40B4-BE49-F238E27FC236}">
                <a16:creationId xmlns:a16="http://schemas.microsoft.com/office/drawing/2014/main" id="{1147A65E-3C70-4C55-BBCD-8BA988C925C4}"/>
              </a:ext>
            </a:extLst>
          </p:cNvPr>
          <p:cNvSpPr>
            <a:spLocks noGrp="1"/>
          </p:cNvSpPr>
          <p:nvPr>
            <p:ph idx="1"/>
          </p:nvPr>
        </p:nvSpPr>
        <p:spPr>
          <a:xfrm>
            <a:off x="5289755" y="304799"/>
            <a:ext cx="4114800" cy="54864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CustomGenericMethods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MyGenericMethods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static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void</a:t>
            </a:r>
            <a:r>
              <a:rPr lang="fr-FR" sz="1200" dirty="0">
                <a:solidFill>
                  <a:srgbClr val="000000"/>
                </a:solidFill>
                <a:highlight>
                  <a:srgbClr val="FFFFFF"/>
                </a:highlight>
                <a:latin typeface="Consolas" panose="020B0609020204030204" pitchFamily="49" charset="0"/>
              </a:rPr>
              <a:t> Swap&lt;T&gt;(</a:t>
            </a:r>
            <a:r>
              <a:rPr lang="fr-FR" sz="1200" dirty="0">
                <a:solidFill>
                  <a:srgbClr val="0000FF"/>
                </a:solidFill>
                <a:highlight>
                  <a:srgbClr val="FFFFFF"/>
                </a:highlight>
                <a:latin typeface="Consolas" panose="020B0609020204030204" pitchFamily="49" charset="0"/>
              </a:rPr>
              <a:t>ref</a:t>
            </a:r>
            <a:r>
              <a:rPr lang="fr-FR" sz="1200" dirty="0">
                <a:solidFill>
                  <a:srgbClr val="000000"/>
                </a:solidFill>
                <a:highlight>
                  <a:srgbClr val="FFFFFF"/>
                </a:highlight>
                <a:latin typeface="Consolas" panose="020B0609020204030204" pitchFamily="49" charset="0"/>
              </a:rPr>
              <a:t> T a, </a:t>
            </a:r>
            <a:r>
              <a:rPr lang="fr-FR" sz="1200" dirty="0">
                <a:solidFill>
                  <a:srgbClr val="0000FF"/>
                </a:solidFill>
                <a:highlight>
                  <a:srgbClr val="FFFFFF"/>
                </a:highlight>
                <a:latin typeface="Consolas" panose="020B0609020204030204" pitchFamily="49" charset="0"/>
              </a:rPr>
              <a:t>ref</a:t>
            </a:r>
            <a:r>
              <a:rPr lang="fr-FR" sz="1200" dirty="0">
                <a:solidFill>
                  <a:srgbClr val="000000"/>
                </a:solidFill>
                <a:highlight>
                  <a:srgbClr val="FFFFFF"/>
                </a:highlight>
                <a:latin typeface="Consolas" panose="020B0609020204030204" pitchFamily="49" charset="0"/>
              </a:rPr>
              <a:t> T b)</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"You sent the Swap() method a {0}"</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typeof</a:t>
            </a:r>
            <a:r>
              <a:rPr lang="en-US" sz="1200" dirty="0">
                <a:solidFill>
                  <a:srgbClr val="000000"/>
                </a:solidFill>
                <a:highlight>
                  <a:srgbClr val="FFFFFF"/>
                </a:highlight>
                <a:latin typeface="Consolas" panose="020B0609020204030204" pitchFamily="49" charset="0"/>
              </a:rPr>
              <a:t>(T));</a:t>
            </a:r>
          </a:p>
          <a:p>
            <a:pPr marL="0" indent="0">
              <a:buNone/>
            </a:pPr>
            <a:r>
              <a:rPr lang="en-IN" sz="1200" dirty="0">
                <a:solidFill>
                  <a:srgbClr val="000000"/>
                </a:solidFill>
                <a:highlight>
                  <a:srgbClr val="FFFFFF"/>
                </a:highlight>
                <a:latin typeface="Consolas" panose="020B0609020204030204" pitchFamily="49" charset="0"/>
              </a:rPr>
              <a:t>            T temp;</a:t>
            </a:r>
          </a:p>
          <a:p>
            <a:pPr marL="0" indent="0">
              <a:buNone/>
            </a:pPr>
            <a:r>
              <a:rPr lang="en-IN" sz="1200" dirty="0">
                <a:solidFill>
                  <a:srgbClr val="000000"/>
                </a:solidFill>
                <a:highlight>
                  <a:srgbClr val="FFFFFF"/>
                </a:highlight>
                <a:latin typeface="Consolas" panose="020B0609020204030204" pitchFamily="49" charset="0"/>
              </a:rPr>
              <a:t>            temp = a;</a:t>
            </a:r>
          </a:p>
          <a:p>
            <a:pPr marL="0" indent="0">
              <a:buNone/>
            </a:pP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b = temp;</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DisplayBaseClass</a:t>
            </a:r>
            <a:r>
              <a:rPr lang="en-US" sz="1200" dirty="0">
                <a:solidFill>
                  <a:srgbClr val="000000"/>
                </a:solidFill>
                <a:highlight>
                  <a:srgbClr val="FFFFFF"/>
                </a:highlight>
                <a:latin typeface="Consolas" panose="020B0609020204030204" pitchFamily="49" charset="0"/>
              </a:rPr>
              <a:t>&lt;T&gt;()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"Base class of {0} is: {1}."</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typeof</a:t>
            </a:r>
            <a:r>
              <a:rPr lang="en-US" sz="1200" dirty="0">
                <a:solidFill>
                  <a:srgbClr val="000000"/>
                </a:solidFill>
                <a:highlight>
                  <a:srgbClr val="FFFFFF"/>
                </a:highlight>
                <a:latin typeface="Consolas" panose="020B0609020204030204" pitchFamily="49" charset="0"/>
              </a:rPr>
              <a:t>(T), </a:t>
            </a:r>
            <a:r>
              <a:rPr lang="en-US" sz="1200" dirty="0" err="1">
                <a:solidFill>
                  <a:srgbClr val="0000FF"/>
                </a:solidFill>
                <a:highlight>
                  <a:srgbClr val="FFFFFF"/>
                </a:highlight>
                <a:latin typeface="Consolas" panose="020B0609020204030204" pitchFamily="49" charset="0"/>
              </a:rPr>
              <a:t>typeof</a:t>
            </a:r>
            <a:r>
              <a:rPr lang="en-US" sz="1200" dirty="0">
                <a:solidFill>
                  <a:srgbClr val="000000"/>
                </a:solidFill>
                <a:highlight>
                  <a:srgbClr val="FFFFFF"/>
                </a:highlight>
                <a:latin typeface="Consolas" panose="020B0609020204030204" pitchFamily="49" charset="0"/>
              </a:rPr>
              <a:t>(T).</a:t>
            </a:r>
            <a:r>
              <a:rPr lang="en-US" sz="1200" dirty="0" err="1">
                <a:solidFill>
                  <a:srgbClr val="000000"/>
                </a:solidFill>
                <a:highlight>
                  <a:srgbClr val="FFFFFF"/>
                </a:highlight>
                <a:latin typeface="Consolas" panose="020B0609020204030204" pitchFamily="49" charset="0"/>
              </a:rPr>
              <a:t>BaseType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F5264DAB-26B1-49D6-9F32-DEDC75E2463C}"/>
              </a:ext>
            </a:extLst>
          </p:cNvPr>
          <p:cNvSpPr txBox="1"/>
          <p:nvPr/>
        </p:nvSpPr>
        <p:spPr>
          <a:xfrm>
            <a:off x="76200" y="-127819"/>
            <a:ext cx="5213555" cy="7109639"/>
          </a:xfrm>
          <a:prstGeom prst="rect">
            <a:avLst/>
          </a:prstGeom>
          <a:noFill/>
        </p:spPr>
        <p:txBody>
          <a:bodyPr wrap="square" rtlCol="0">
            <a:spAutoFit/>
          </a:bodyPr>
          <a:lstStyle/>
          <a:p>
            <a:endParaRPr lang="en-IN"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CustomGenericMethods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Swap 2 </a:t>
            </a:r>
            <a:r>
              <a:rPr lang="en-IN" sz="1200" dirty="0" err="1">
                <a:solidFill>
                  <a:srgbClr val="008000"/>
                </a:solidFill>
                <a:highlight>
                  <a:srgbClr val="FFFFFF"/>
                </a:highlight>
                <a:latin typeface="Consolas" panose="020B0609020204030204" pitchFamily="49" charset="0"/>
              </a:rPr>
              <a:t>ints</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 = 10, b = 90;</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"Before swap: {0}, {1}"</a:t>
            </a:r>
            <a:r>
              <a:rPr lang="en-IN" sz="1200" dirty="0">
                <a:solidFill>
                  <a:srgbClr val="000000"/>
                </a:solidFill>
                <a:highlight>
                  <a:srgbClr val="FFFFFF"/>
                </a:highlight>
                <a:latin typeface="Consolas" panose="020B0609020204030204" pitchFamily="49" charset="0"/>
              </a:rPr>
              <a:t>, a, b);</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MyGenericMethods</a:t>
            </a:r>
            <a:r>
              <a:rPr lang="en-US" sz="1200" dirty="0" err="1">
                <a:solidFill>
                  <a:srgbClr val="000000"/>
                </a:solidFill>
                <a:highlight>
                  <a:srgbClr val="FFFFFF"/>
                </a:highlight>
                <a:latin typeface="Consolas" panose="020B0609020204030204" pitchFamily="49" charset="0"/>
              </a:rPr>
              <a:t>.Swap</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a:t>
            </a:r>
            <a:r>
              <a:rPr lang="en-US" sz="1200" dirty="0">
                <a:solidFill>
                  <a:srgbClr val="0000FF"/>
                </a:solidFill>
                <a:highlight>
                  <a:srgbClr val="FFFFFF"/>
                </a:highlight>
                <a:latin typeface="Consolas" panose="020B0609020204030204" pitchFamily="49" charset="0"/>
              </a:rPr>
              <a:t>ref</a:t>
            </a:r>
            <a:r>
              <a:rPr lang="en-US" sz="1200" dirty="0">
                <a:solidFill>
                  <a:srgbClr val="000000"/>
                </a:solidFill>
                <a:highlight>
                  <a:srgbClr val="FFFFFF"/>
                </a:highlight>
                <a:latin typeface="Consolas" panose="020B0609020204030204" pitchFamily="49" charset="0"/>
              </a:rPr>
              <a:t> a, </a:t>
            </a:r>
            <a:r>
              <a:rPr lang="en-US" sz="1200" dirty="0">
                <a:solidFill>
                  <a:srgbClr val="0000FF"/>
                </a:solidFill>
                <a:highlight>
                  <a:srgbClr val="FFFFFF"/>
                </a:highlight>
                <a:latin typeface="Consolas" panose="020B0609020204030204" pitchFamily="49" charset="0"/>
              </a:rPr>
              <a:t>ref</a:t>
            </a:r>
            <a:r>
              <a:rPr lang="en-US" sz="1200" dirty="0">
                <a:solidFill>
                  <a:srgbClr val="000000"/>
                </a:solidFill>
                <a:highlight>
                  <a:srgbClr val="FFFFFF"/>
                </a:highlight>
                <a:latin typeface="Consolas" panose="020B0609020204030204" pitchFamily="49" charset="0"/>
              </a:rPr>
              <a:t> b);</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"After swap: {0}, {1}"</a:t>
            </a:r>
            <a:r>
              <a:rPr lang="en-IN" sz="1200" dirty="0">
                <a:solidFill>
                  <a:srgbClr val="000000"/>
                </a:solidFill>
                <a:highlight>
                  <a:srgbClr val="FFFFFF"/>
                </a:highlight>
                <a:latin typeface="Consolas" panose="020B0609020204030204" pitchFamily="49" charset="0"/>
              </a:rPr>
              <a:t>, a, b);</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Swap 2 strings.</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s1 = </a:t>
            </a:r>
            <a:r>
              <a:rPr lang="en-US" sz="1200" dirty="0">
                <a:solidFill>
                  <a:srgbClr val="A31515"/>
                </a:solidFill>
                <a:highlight>
                  <a:srgbClr val="FFFFFF"/>
                </a:highlight>
                <a:latin typeface="Consolas" panose="020B0609020204030204" pitchFamily="49" charset="0"/>
              </a:rPr>
              <a:t>"Hello"</a:t>
            </a:r>
            <a:r>
              <a:rPr lang="en-US" sz="1200" dirty="0">
                <a:solidFill>
                  <a:srgbClr val="000000"/>
                </a:solidFill>
                <a:highlight>
                  <a:srgbClr val="FFFFFF"/>
                </a:highlight>
                <a:latin typeface="Consolas" panose="020B0609020204030204" pitchFamily="49" charset="0"/>
              </a:rPr>
              <a:t>, s2 = </a:t>
            </a:r>
            <a:r>
              <a:rPr lang="en-US" sz="1200" dirty="0">
                <a:solidFill>
                  <a:srgbClr val="A31515"/>
                </a:solidFill>
                <a:highlight>
                  <a:srgbClr val="FFFFFF"/>
                </a:highlight>
                <a:latin typeface="Consolas" panose="020B0609020204030204" pitchFamily="49" charset="0"/>
              </a:rPr>
              <a:t>"There"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"Before swap: {0} {1}!"</a:t>
            </a:r>
            <a:r>
              <a:rPr lang="en-US" sz="1200" dirty="0">
                <a:solidFill>
                  <a:srgbClr val="000000"/>
                </a:solidFill>
                <a:highlight>
                  <a:srgbClr val="FFFFFF"/>
                </a:highlight>
                <a:latin typeface="Consolas" panose="020B0609020204030204" pitchFamily="49" charset="0"/>
              </a:rPr>
              <a:t>, s1, s2);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MyGenericMethods</a:t>
            </a:r>
            <a:r>
              <a:rPr lang="en-IN" sz="1200" dirty="0" err="1">
                <a:solidFill>
                  <a:srgbClr val="000000"/>
                </a:solidFill>
                <a:highlight>
                  <a:srgbClr val="FFFFFF"/>
                </a:highlight>
                <a:latin typeface="Consolas" panose="020B0609020204030204" pitchFamily="49" charset="0"/>
              </a:rPr>
              <a:t>.Swap</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r>
              <a:rPr lang="en-IN" sz="1200" dirty="0">
                <a:solidFill>
                  <a:srgbClr val="0000FF"/>
                </a:solidFill>
                <a:highlight>
                  <a:srgbClr val="FFFFFF"/>
                </a:highlight>
                <a:latin typeface="Consolas" panose="020B0609020204030204" pitchFamily="49" charset="0"/>
              </a:rPr>
              <a:t>ref</a:t>
            </a:r>
            <a:r>
              <a:rPr lang="en-IN" sz="1200" dirty="0">
                <a:solidFill>
                  <a:srgbClr val="000000"/>
                </a:solidFill>
                <a:highlight>
                  <a:srgbClr val="FFFFFF"/>
                </a:highlight>
                <a:latin typeface="Consolas" panose="020B0609020204030204" pitchFamily="49" charset="0"/>
              </a:rPr>
              <a:t> s1, </a:t>
            </a:r>
            <a:r>
              <a:rPr lang="en-IN" sz="1200" dirty="0">
                <a:solidFill>
                  <a:srgbClr val="0000FF"/>
                </a:solidFill>
                <a:highlight>
                  <a:srgbClr val="FFFFFF"/>
                </a:highlight>
                <a:latin typeface="Consolas" panose="020B0609020204030204" pitchFamily="49" charset="0"/>
              </a:rPr>
              <a:t>ref</a:t>
            </a:r>
            <a:r>
              <a:rPr lang="en-IN" sz="1200" dirty="0">
                <a:solidFill>
                  <a:srgbClr val="000000"/>
                </a:solidFill>
                <a:highlight>
                  <a:srgbClr val="FFFFFF"/>
                </a:highlight>
                <a:latin typeface="Consolas" panose="020B0609020204030204" pitchFamily="49" charset="0"/>
              </a:rPr>
              <a:t> s2);</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"After swap: {0} {1}!"</a:t>
            </a:r>
            <a:r>
              <a:rPr lang="en-US" sz="1200" dirty="0">
                <a:solidFill>
                  <a:srgbClr val="000000"/>
                </a:solidFill>
                <a:highlight>
                  <a:srgbClr val="FFFFFF"/>
                </a:highlight>
                <a:latin typeface="Consolas" panose="020B0609020204030204" pitchFamily="49" charset="0"/>
              </a:rPr>
              <a:t>, s1, s2);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Compiler will infer </a:t>
            </a:r>
            <a:r>
              <a:rPr lang="en-US" sz="1200" dirty="0" err="1">
                <a:solidFill>
                  <a:srgbClr val="008000"/>
                </a:solidFill>
                <a:highlight>
                  <a:srgbClr val="FFFFFF"/>
                </a:highlight>
                <a:latin typeface="Consolas" panose="020B0609020204030204" pitchFamily="49" charset="0"/>
              </a:rPr>
              <a:t>System.Boolean</a:t>
            </a:r>
            <a:r>
              <a:rPr lang="en-US" sz="1200" dirty="0">
                <a:solidFill>
                  <a:srgbClr val="008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b1 = </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 b2 = </a:t>
            </a:r>
            <a:r>
              <a:rPr lang="en-US" sz="1200" dirty="0">
                <a:solidFill>
                  <a:srgbClr val="0000FF"/>
                </a:solidFill>
                <a:highlight>
                  <a:srgbClr val="FFFFFF"/>
                </a:highlight>
                <a:latin typeface="Consolas" panose="020B0609020204030204" pitchFamily="49" charset="0"/>
              </a:rPr>
              <a:t>false</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"Before swap: {0}, {1}"</a:t>
            </a:r>
            <a:r>
              <a:rPr lang="en-IN" sz="1200" dirty="0">
                <a:solidFill>
                  <a:srgbClr val="000000"/>
                </a:solidFill>
                <a:highlight>
                  <a:srgbClr val="FFFFFF"/>
                </a:highlight>
                <a:latin typeface="Consolas" panose="020B0609020204030204" pitchFamily="49" charset="0"/>
              </a:rPr>
              <a:t>, b1, b2);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MyGenericMethods</a:t>
            </a:r>
            <a:r>
              <a:rPr lang="en-IN" sz="1200" dirty="0" err="1">
                <a:solidFill>
                  <a:srgbClr val="000000"/>
                </a:solidFill>
                <a:highlight>
                  <a:srgbClr val="FFFFFF"/>
                </a:highlight>
                <a:latin typeface="Consolas" panose="020B0609020204030204" pitchFamily="49" charset="0"/>
              </a:rPr>
              <a:t>.Swap</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ref</a:t>
            </a:r>
            <a:r>
              <a:rPr lang="en-IN" sz="1200" dirty="0">
                <a:solidFill>
                  <a:srgbClr val="000000"/>
                </a:solidFill>
                <a:highlight>
                  <a:srgbClr val="FFFFFF"/>
                </a:highlight>
                <a:latin typeface="Consolas" panose="020B0609020204030204" pitchFamily="49" charset="0"/>
              </a:rPr>
              <a:t> b1, </a:t>
            </a:r>
            <a:r>
              <a:rPr lang="en-IN" sz="1200" dirty="0">
                <a:solidFill>
                  <a:srgbClr val="0000FF"/>
                </a:solidFill>
                <a:highlight>
                  <a:srgbClr val="FFFFFF"/>
                </a:highlight>
                <a:latin typeface="Consolas" panose="020B0609020204030204" pitchFamily="49" charset="0"/>
              </a:rPr>
              <a:t>ref</a:t>
            </a:r>
            <a:r>
              <a:rPr lang="en-IN" sz="1200" dirty="0">
                <a:solidFill>
                  <a:srgbClr val="000000"/>
                </a:solidFill>
                <a:highlight>
                  <a:srgbClr val="FFFFFF"/>
                </a:highlight>
                <a:latin typeface="Consolas" panose="020B0609020204030204" pitchFamily="49" charset="0"/>
              </a:rPr>
              <a:t> b2);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"After swap: {0}, {1}"</a:t>
            </a:r>
            <a:r>
              <a:rPr lang="en-IN" sz="1200" dirty="0">
                <a:solidFill>
                  <a:srgbClr val="000000"/>
                </a:solidFill>
                <a:highlight>
                  <a:srgbClr val="FFFFFF"/>
                </a:highlight>
                <a:latin typeface="Consolas" panose="020B0609020204030204" pitchFamily="49" charset="0"/>
              </a:rPr>
              <a:t>, b1, b2);</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Must supply type parameter if</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the method does not take params.</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MyGenericMethods</a:t>
            </a:r>
            <a:r>
              <a:rPr lang="en-IN" sz="1200" dirty="0" err="1">
                <a:solidFill>
                  <a:srgbClr val="000000"/>
                </a:solidFill>
                <a:highlight>
                  <a:srgbClr val="FFFFFF"/>
                </a:highlight>
                <a:latin typeface="Consolas" panose="020B0609020204030204" pitchFamily="49" charset="0"/>
              </a:rPr>
              <a:t>.DisplayBaseClass</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MyGenericMethods</a:t>
            </a:r>
            <a:r>
              <a:rPr lang="en-IN" sz="1200" dirty="0" err="1">
                <a:solidFill>
                  <a:srgbClr val="000000"/>
                </a:solidFill>
                <a:highlight>
                  <a:srgbClr val="FFFFFF"/>
                </a:highlight>
                <a:latin typeface="Consolas" panose="020B0609020204030204" pitchFamily="49" charset="0"/>
              </a:rPr>
              <a:t>.DisplayBaseClass</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Compiler error! No params? Must supply placeholder!</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t>
            </a:r>
            <a:r>
              <a:rPr lang="en-IN" sz="1200" dirty="0" err="1">
                <a:solidFill>
                  <a:srgbClr val="008000"/>
                </a:solidFill>
                <a:highlight>
                  <a:srgbClr val="FFFFFF"/>
                </a:highlight>
                <a:latin typeface="Consolas" panose="020B0609020204030204" pitchFamily="49" charset="0"/>
              </a:rPr>
              <a:t>DisplayBaseClass</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155013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1BCD-4C0E-4DBF-BE01-2E10A08D8B17}"/>
              </a:ext>
            </a:extLst>
          </p:cNvPr>
          <p:cNvSpPr>
            <a:spLocks noGrp="1"/>
          </p:cNvSpPr>
          <p:nvPr>
            <p:ph type="title"/>
          </p:nvPr>
        </p:nvSpPr>
        <p:spPr>
          <a:xfrm>
            <a:off x="1143001" y="52746"/>
            <a:ext cx="3581400" cy="639762"/>
          </a:xfrm>
        </p:spPr>
        <p:txBody>
          <a:bodyPr>
            <a:normAutofit fontScale="90000"/>
          </a:bodyPr>
          <a:lstStyle/>
          <a:p>
            <a:pPr algn="l"/>
            <a:r>
              <a:rPr lang="en-IN" dirty="0"/>
              <a:t>Generic delegate</a:t>
            </a:r>
          </a:p>
        </p:txBody>
      </p:sp>
      <p:sp>
        <p:nvSpPr>
          <p:cNvPr id="3" name="Content Placeholder 2">
            <a:extLst>
              <a:ext uri="{FF2B5EF4-FFF2-40B4-BE49-F238E27FC236}">
                <a16:creationId xmlns:a16="http://schemas.microsoft.com/office/drawing/2014/main" id="{A5F0976D-C757-4812-B2B8-7CC99B00E386}"/>
              </a:ext>
            </a:extLst>
          </p:cNvPr>
          <p:cNvSpPr>
            <a:spLocks noGrp="1"/>
          </p:cNvSpPr>
          <p:nvPr>
            <p:ph idx="1"/>
          </p:nvPr>
        </p:nvSpPr>
        <p:spPr>
          <a:xfrm>
            <a:off x="0" y="692508"/>
            <a:ext cx="9144000" cy="6112746"/>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GenericDelegate</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  </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generic delegate can call any method</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returning void and taking a single type parameter.</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MyGenericDelegate</a:t>
            </a:r>
            <a:r>
              <a:rPr lang="en-IN" sz="1200" dirty="0">
                <a:solidFill>
                  <a:srgbClr val="000000"/>
                </a:solidFill>
                <a:highlight>
                  <a:srgbClr val="FFFFFF"/>
                </a:highlight>
                <a:latin typeface="Consolas" panose="020B0609020204030204" pitchFamily="49" charset="0"/>
              </a:rPr>
              <a:t>&lt;T&gt;(T </a:t>
            </a:r>
            <a:r>
              <a:rPr lang="en-IN" sz="1200" dirty="0" err="1">
                <a:solidFill>
                  <a:srgbClr val="000000"/>
                </a:solidFill>
                <a:highlight>
                  <a:srgbClr val="FFFFFF"/>
                </a:highlight>
                <a:latin typeface="Consolas" panose="020B0609020204030204" pitchFamily="49" charset="0"/>
              </a:rPr>
              <a:t>arg</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Generic Delegates *****\n"</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Register targets.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MyGenericDelegate</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strTarget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 </a:t>
            </a:r>
            <a:r>
              <a:rPr lang="en-IN" sz="1200" dirty="0" err="1">
                <a:solidFill>
                  <a:srgbClr val="2B91AF"/>
                </a:solidFill>
                <a:highlight>
                  <a:srgbClr val="FFFFFF"/>
                </a:highlight>
                <a:latin typeface="Consolas" panose="020B0609020204030204" pitchFamily="49" charset="0"/>
              </a:rPr>
              <a:t>MyGenericDelegate</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r>
              <a:rPr lang="en-IN" sz="1200" dirty="0" err="1">
                <a:solidFill>
                  <a:srgbClr val="000000"/>
                </a:solidFill>
                <a:highlight>
                  <a:srgbClr val="FFFFFF"/>
                </a:highlight>
                <a:latin typeface="Consolas" panose="020B0609020204030204" pitchFamily="49" charset="0"/>
              </a:rPr>
              <a:t>StringTarget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strTarget</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"Some string data"</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MyGenericDelegate</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intTarget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MyGenericDelegate</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a:t>
            </a:r>
            <a:r>
              <a:rPr lang="en-IN" sz="1200" dirty="0" err="1">
                <a:solidFill>
                  <a:srgbClr val="000000"/>
                </a:solidFill>
                <a:highlight>
                  <a:srgbClr val="FFFFFF"/>
                </a:highlight>
                <a:latin typeface="Consolas" panose="020B0609020204030204" pitchFamily="49" charset="0"/>
              </a:rPr>
              <a:t>IntTarget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intTarget</a:t>
            </a:r>
            <a:r>
              <a:rPr lang="en-IN" sz="1200" dirty="0">
                <a:solidFill>
                  <a:srgbClr val="000000"/>
                </a:solidFill>
                <a:highlight>
                  <a:srgbClr val="FFFFFF"/>
                </a:highlight>
                <a:latin typeface="Consolas" panose="020B0609020204030204" pitchFamily="49" charset="0"/>
              </a:rPr>
              <a:t>(9);</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StringTarget</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arg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arg</a:t>
            </a:r>
            <a:r>
              <a:rPr lang="en-US" sz="1200" dirty="0">
                <a:solidFill>
                  <a:srgbClr val="A31515"/>
                </a:solidFill>
                <a:highlight>
                  <a:srgbClr val="FFFFFF"/>
                </a:highlight>
                <a:latin typeface="Consolas" panose="020B0609020204030204" pitchFamily="49" charset="0"/>
              </a:rPr>
              <a:t> in uppercase is: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arg.ToUpper</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IntTarget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arg</a:t>
            </a:r>
            <a:r>
              <a:rPr lang="en-IN" sz="1200" dirty="0">
                <a:solidFill>
                  <a:srgbClr val="A31515"/>
                </a:solidFill>
                <a:highlight>
                  <a:srgbClr val="FFFFFF"/>
                </a:highlight>
                <a:latin typeface="Consolas" panose="020B0609020204030204" pitchFamily="49" charset="0"/>
              </a:rPr>
              <a:t> is: {0}"</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arg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p>
        </p:txBody>
      </p:sp>
    </p:spTree>
    <p:extLst>
      <p:ext uri="{BB962C8B-B14F-4D97-AF65-F5344CB8AC3E}">
        <p14:creationId xmlns:p14="http://schemas.microsoft.com/office/powerpoint/2010/main" val="142694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767F-BDC7-4F9E-AD88-CBAC483D92E3}"/>
              </a:ext>
            </a:extLst>
          </p:cNvPr>
          <p:cNvSpPr>
            <a:spLocks noGrp="1"/>
          </p:cNvSpPr>
          <p:nvPr>
            <p:ph type="title"/>
          </p:nvPr>
        </p:nvSpPr>
        <p:spPr>
          <a:xfrm>
            <a:off x="609600" y="0"/>
            <a:ext cx="8229600" cy="563562"/>
          </a:xfrm>
        </p:spPr>
        <p:txBody>
          <a:bodyPr>
            <a:normAutofit fontScale="90000"/>
          </a:bodyPr>
          <a:lstStyle/>
          <a:p>
            <a:r>
              <a:rPr lang="en-IN" dirty="0"/>
              <a:t>Predefine delegate Action </a:t>
            </a:r>
            <a:r>
              <a:rPr lang="en-IN" dirty="0" err="1"/>
              <a:t>Func</a:t>
            </a:r>
            <a:endParaRPr lang="en-IN" dirty="0"/>
          </a:p>
        </p:txBody>
      </p:sp>
      <p:sp>
        <p:nvSpPr>
          <p:cNvPr id="3" name="Content Placeholder 2">
            <a:extLst>
              <a:ext uri="{FF2B5EF4-FFF2-40B4-BE49-F238E27FC236}">
                <a16:creationId xmlns:a16="http://schemas.microsoft.com/office/drawing/2014/main" id="{83722B93-62BA-4FFD-B006-3B4C9E0D7AD0}"/>
              </a:ext>
            </a:extLst>
          </p:cNvPr>
          <p:cNvSpPr>
            <a:spLocks noGrp="1"/>
          </p:cNvSpPr>
          <p:nvPr>
            <p:ph idx="1"/>
          </p:nvPr>
        </p:nvSpPr>
        <p:spPr>
          <a:xfrm>
            <a:off x="228600" y="685800"/>
            <a:ext cx="8458200" cy="5440363"/>
          </a:xfrm>
        </p:spPr>
        <p:txBody>
          <a:bodyPr>
            <a:normAutofit fontScale="85000" lnSpcReduction="20000"/>
          </a:bodyPr>
          <a:lstStyle/>
          <a:p>
            <a:pPr marL="0" indent="0">
              <a:buNone/>
            </a:pP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delegate</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bool</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Predicate</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T&gt;(T </a:t>
            </a:r>
            <a:r>
              <a:rPr lang="en-IN" sz="1800" dirty="0" err="1">
                <a:solidFill>
                  <a:srgbClr val="000000"/>
                </a:solidFill>
                <a:highlight>
                  <a:srgbClr val="FFFFFF"/>
                </a:highlight>
                <a:latin typeface="Consolas" panose="020B0609020204030204" pitchFamily="49" charset="0"/>
              </a:rPr>
              <a:t>obj</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This delegate can point to any method who’s return type is </a:t>
            </a:r>
            <a:r>
              <a:rPr lang="en-IN" sz="1800" dirty="0" err="1">
                <a:solidFill>
                  <a:srgbClr val="000000"/>
                </a:solidFill>
                <a:highlight>
                  <a:srgbClr val="FFFFFF"/>
                </a:highlight>
                <a:latin typeface="Consolas" panose="020B0609020204030204" pitchFamily="49" charset="0"/>
              </a:rPr>
              <a:t>boolean</a:t>
            </a:r>
            <a:r>
              <a:rPr lang="en-IN" sz="1800" dirty="0">
                <a:solidFill>
                  <a:srgbClr val="000000"/>
                </a:solidFill>
                <a:highlight>
                  <a:srgbClr val="FFFFFF"/>
                </a:highlight>
                <a:latin typeface="Consolas" panose="020B0609020204030204" pitchFamily="49" charset="0"/>
              </a:rPr>
              <a:t> and have any type of parameter.</a:t>
            </a:r>
          </a:p>
          <a:p>
            <a:r>
              <a:rPr lang="en-US" sz="1800" b="1" dirty="0">
                <a:solidFill>
                  <a:srgbClr val="008000"/>
                </a:solidFill>
                <a:highlight>
                  <a:srgbClr val="FFFFFF"/>
                </a:highlight>
                <a:latin typeface="Consolas" panose="020B0609020204030204" pitchFamily="49" charset="0"/>
              </a:rPr>
              <a:t>Represents </a:t>
            </a:r>
            <a:r>
              <a:rPr lang="en-US" sz="1800" dirty="0">
                <a:solidFill>
                  <a:srgbClr val="008000"/>
                </a:solidFill>
                <a:highlight>
                  <a:srgbClr val="FFFFFF"/>
                </a:highlight>
                <a:latin typeface="Consolas" panose="020B0609020204030204" pitchFamily="49" charset="0"/>
              </a:rPr>
              <a:t>the method that defines a set of criteria and determines whether</a:t>
            </a:r>
            <a:endParaRPr lang="en-US"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the specified object meets those criteria.</a:t>
            </a:r>
            <a:endParaRPr lang="en-US" sz="1800" dirty="0">
              <a:solidFill>
                <a:srgbClr val="000000"/>
              </a:solidFill>
              <a:highlight>
                <a:srgbClr val="FFFFFF"/>
              </a:highlight>
              <a:latin typeface="Consolas" panose="020B0609020204030204" pitchFamily="49" charset="0"/>
            </a:endParaRPr>
          </a:p>
          <a:p>
            <a:r>
              <a:rPr lang="en-IN" sz="1800" dirty="0">
                <a:solidFill>
                  <a:srgbClr val="008000"/>
                </a:solidFill>
                <a:highlight>
                  <a:srgbClr val="FFFFFF"/>
                </a:highlight>
                <a:latin typeface="Consolas" panose="020B0609020204030204" pitchFamily="49" charset="0"/>
              </a:rPr>
              <a:t> </a:t>
            </a:r>
            <a:r>
              <a:rPr lang="en-IN" sz="1800" b="1" dirty="0">
                <a:solidFill>
                  <a:srgbClr val="008000"/>
                </a:solidFill>
                <a:highlight>
                  <a:srgbClr val="FFFFFF"/>
                </a:highlight>
                <a:latin typeface="Consolas" panose="020B0609020204030204" pitchFamily="49" charset="0"/>
              </a:rPr>
              <a:t>Parameters:</a:t>
            </a: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a:t>
            </a:r>
            <a:r>
              <a:rPr lang="en-IN" sz="1800" dirty="0" err="1">
                <a:solidFill>
                  <a:srgbClr val="008000"/>
                </a:solidFill>
                <a:highlight>
                  <a:srgbClr val="FFFFFF"/>
                </a:highlight>
                <a:latin typeface="Consolas" panose="020B0609020204030204" pitchFamily="49" charset="0"/>
              </a:rPr>
              <a:t>obj</a:t>
            </a:r>
            <a:r>
              <a:rPr lang="en-IN" sz="1800" dirty="0">
                <a:solidFill>
                  <a:srgbClr val="008000"/>
                </a:solidFill>
                <a:highlight>
                  <a:srgbClr val="FFFFFF"/>
                </a:highlight>
                <a:latin typeface="Consolas" panose="020B0609020204030204" pitchFamily="49" charset="0"/>
              </a:rPr>
              <a:t>:</a:t>
            </a: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8000"/>
                </a:solidFill>
                <a:highlight>
                  <a:srgbClr val="FFFFFF"/>
                </a:highlight>
                <a:latin typeface="Consolas" panose="020B0609020204030204" pitchFamily="49" charset="0"/>
              </a:rPr>
              <a:t>// The object to compare against the criteria defined within the method represented</a:t>
            </a:r>
            <a:r>
              <a:rPr lang="en-IN" sz="1800" dirty="0">
                <a:solidFill>
                  <a:srgbClr val="008000"/>
                </a:solidFill>
                <a:highlight>
                  <a:srgbClr val="FFFFFF"/>
                </a:highlight>
                <a:latin typeface="Consolas" panose="020B0609020204030204" pitchFamily="49" charset="0"/>
              </a:rPr>
              <a:t>    by this delegate.</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delegate</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Action</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T1,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T2&gt;(T1 arg1, T2 arg2)</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This delegate can point to any method who’s return type is void and have any type and any number of parameter.</a:t>
            </a:r>
          </a:p>
          <a:p>
            <a:pPr marL="0" indent="0">
              <a:buNone/>
            </a:pPr>
            <a:r>
              <a:rPr lang="en-IN" sz="1800" dirty="0">
                <a:solidFill>
                  <a:srgbClr val="000000"/>
                </a:solidFill>
                <a:highlight>
                  <a:srgbClr val="FFFFFF"/>
                </a:highlight>
                <a:latin typeface="Consolas" panose="020B0609020204030204" pitchFamily="49" charset="0"/>
              </a:rPr>
              <a:t>It support up to 16 parameters</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delegate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TResult</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Func</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T1,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T2, </a:t>
            </a:r>
            <a:r>
              <a:rPr lang="en-IN" sz="1800" dirty="0">
                <a:solidFill>
                  <a:srgbClr val="0000FF"/>
                </a:solidFill>
                <a:highlight>
                  <a:srgbClr val="FFFFFF"/>
                </a:highlight>
                <a:latin typeface="Consolas" panose="020B0609020204030204" pitchFamily="49" charset="0"/>
              </a:rPr>
              <a:t>out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TResult</a:t>
            </a:r>
            <a:r>
              <a:rPr lang="en-IN" sz="1800" dirty="0">
                <a:solidFill>
                  <a:srgbClr val="000000"/>
                </a:solidFill>
                <a:highlight>
                  <a:srgbClr val="FFFFFF"/>
                </a:highlight>
                <a:latin typeface="Consolas" panose="020B0609020204030204" pitchFamily="49" charset="0"/>
              </a:rPr>
              <a:t>&gt;(T1 arg1, T2 arg2);</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This delegate can point to any method who’s return type can be any thing and can have any type and any number of parameter</a:t>
            </a:r>
          </a:p>
          <a:p>
            <a:pPr>
              <a:lnSpc>
                <a:spcPct val="115000"/>
              </a:lnSpc>
              <a:spcAft>
                <a:spcPts val="1000"/>
              </a:spcAft>
            </a:pPr>
            <a:r>
              <a:rPr lang="en-IN" sz="1800" dirty="0">
                <a:effectLst/>
                <a:latin typeface="Utopia-Regular"/>
                <a:ea typeface="Calibri" panose="020F0502020204030204" pitchFamily="34" charset="0"/>
                <a:cs typeface="Utopia-Regular"/>
              </a:rPr>
              <a:t>If you want to point to a method that does have a return value (and don’t want to bother writing the custom delegate yourself), you can use </a:t>
            </a:r>
            <a:r>
              <a:rPr lang="en-IN" sz="1800" dirty="0" err="1">
                <a:effectLst/>
                <a:latin typeface="TheSansMonoConNormal"/>
                <a:ea typeface="Calibri" panose="020F0502020204030204" pitchFamily="34" charset="0"/>
                <a:cs typeface="TheSansMonoConNormal"/>
              </a:rPr>
              <a:t>Func</a:t>
            </a:r>
            <a:r>
              <a:rPr lang="en-IN" sz="1800" dirty="0">
                <a:effectLst/>
                <a:latin typeface="TheSansMonoConNormal"/>
                <a:ea typeface="Calibri" panose="020F0502020204030204" pitchFamily="34" charset="0"/>
                <a:cs typeface="TheSansMonoConNormal"/>
              </a:rPr>
              <a:t>&lt;&gt;</a:t>
            </a:r>
            <a:r>
              <a:rPr lang="en-IN" sz="1800" dirty="0">
                <a:effectLst/>
                <a:latin typeface="Utopia-Regular"/>
                <a:ea typeface="Calibri" panose="020F0502020204030204" pitchFamily="34" charset="0"/>
                <a:cs typeface="Utopia-Regular"/>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52965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55265-EB63-4877-A91B-5CBBD196A40B}"/>
              </a:ext>
            </a:extLst>
          </p:cNvPr>
          <p:cNvSpPr>
            <a:spLocks noGrp="1"/>
          </p:cNvSpPr>
          <p:nvPr>
            <p:ph idx="1"/>
          </p:nvPr>
        </p:nvSpPr>
        <p:spPr>
          <a:xfrm>
            <a:off x="990600" y="0"/>
            <a:ext cx="8305800" cy="70866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ActionAndFuncDelegates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Use the Action&lt;&gt; delegate to point to </a:t>
            </a:r>
            <a:r>
              <a:rPr lang="en-US" sz="1200" dirty="0" err="1">
                <a:solidFill>
                  <a:srgbClr val="008000"/>
                </a:solidFill>
                <a:highlight>
                  <a:srgbClr val="FFFFFF"/>
                </a:highlight>
                <a:latin typeface="Consolas" panose="020B0609020204030204" pitchFamily="49" charset="0"/>
              </a:rPr>
              <a:t>DisplayMessage</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Action</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actionTarget</a:t>
            </a: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Action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a:t>
            </a:r>
            <a:r>
              <a:rPr lang="en-US" sz="1200" dirty="0" err="1">
                <a:solidFill>
                  <a:srgbClr val="000000"/>
                </a:solidFill>
                <a:highlight>
                  <a:srgbClr val="FFFFFF"/>
                </a:highlight>
                <a:latin typeface="Consolas" panose="020B0609020204030204" pitchFamily="49" charset="0"/>
              </a:rPr>
              <a:t>DisplayMessage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actionTarget</a:t>
            </a:r>
            <a:r>
              <a:rPr lang="en-IN" sz="1200" dirty="0">
                <a:solidFill>
                  <a:srgbClr val="000000"/>
                </a:solidFill>
                <a:highlight>
                  <a:srgbClr val="FFFFFF"/>
                </a:highlight>
                <a:latin typeface="Consolas" panose="020B0609020204030204" pitchFamily="49" charset="0"/>
              </a:rPr>
              <a:t>(5, 5);</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Func</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funcTarget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Func</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&gt;(Add);</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result = </a:t>
            </a:r>
            <a:r>
              <a:rPr lang="en-US" sz="1200" dirty="0" err="1">
                <a:solidFill>
                  <a:srgbClr val="000000"/>
                </a:solidFill>
                <a:highlight>
                  <a:srgbClr val="FFFFFF"/>
                </a:highlight>
                <a:latin typeface="Consolas" panose="020B0609020204030204" pitchFamily="49" charset="0"/>
              </a:rPr>
              <a:t>funcTarget.Invoke</a:t>
            </a:r>
            <a:r>
              <a:rPr lang="en-US" sz="1200" dirty="0">
                <a:solidFill>
                  <a:srgbClr val="000000"/>
                </a:solidFill>
                <a:highlight>
                  <a:srgbClr val="FFFFFF"/>
                </a:highlight>
                <a:latin typeface="Consolas" panose="020B0609020204030204" pitchFamily="49" charset="0"/>
              </a:rPr>
              <a:t>(40, 40);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"40 + 40 = {0}"</a:t>
            </a:r>
            <a:r>
              <a:rPr lang="en-IN" sz="1200" dirty="0">
                <a:solidFill>
                  <a:srgbClr val="000000"/>
                </a:solidFill>
                <a:highlight>
                  <a:srgbClr val="FFFFFF"/>
                </a:highlight>
                <a:latin typeface="Consolas" panose="020B0609020204030204" pitchFamily="49" charset="0"/>
              </a:rPr>
              <a:t>, result);</a:t>
            </a:r>
          </a:p>
          <a:p>
            <a:pPr marL="0" indent="0">
              <a:buNone/>
            </a:pPr>
            <a:endParaRPr lang="en-IN" sz="1200" dirty="0">
              <a:solidFill>
                <a:srgbClr val="2B91AF"/>
              </a:solidFill>
              <a:highlight>
                <a:srgbClr val="FFFFFF"/>
              </a:highlight>
              <a:latin typeface="Consolas" panose="020B0609020204030204" pitchFamily="49" charset="0"/>
            </a:endParaRPr>
          </a:p>
          <a:p>
            <a:pPr marL="0" indent="0">
              <a:buNone/>
            </a:pP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Func</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 funcTarget2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Func</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r>
              <a:rPr lang="en-IN" sz="1200" dirty="0" err="1">
                <a:solidFill>
                  <a:srgbClr val="000000"/>
                </a:solidFill>
                <a:highlight>
                  <a:srgbClr val="FFFFFF"/>
                </a:highlight>
                <a:latin typeface="Consolas" panose="020B0609020204030204" pitchFamily="49" charset="0"/>
              </a:rPr>
              <a:t>SumToString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sum = funcTarget2(90, 300);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(sum);</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is a target for the Action&lt;&gt; delegate. </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Targets for the </a:t>
            </a:r>
            <a:r>
              <a:rPr lang="en-US" sz="1200" dirty="0" err="1">
                <a:solidFill>
                  <a:srgbClr val="008000"/>
                </a:solidFill>
                <a:highlight>
                  <a:srgbClr val="FFFFFF"/>
                </a:highlight>
                <a:latin typeface="Consolas" panose="020B0609020204030204" pitchFamily="49" charset="0"/>
              </a:rPr>
              <a:t>Func</a:t>
            </a:r>
            <a:r>
              <a:rPr lang="en-US" sz="1200" dirty="0">
                <a:solidFill>
                  <a:srgbClr val="008000"/>
                </a:solidFill>
                <a:highlight>
                  <a:srgbClr val="FFFFFF"/>
                </a:highlight>
                <a:latin typeface="Consolas" panose="020B0609020204030204" pitchFamily="49" charset="0"/>
              </a:rPr>
              <a:t>&lt;&gt; delegate.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Add(</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x,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x + y;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SumToString</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x,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(x + y).</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DisplayMessage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x,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(x + y);</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grpSp>
        <p:nvGrpSpPr>
          <p:cNvPr id="14" name="Group 13">
            <a:extLst>
              <a:ext uri="{FF2B5EF4-FFF2-40B4-BE49-F238E27FC236}">
                <a16:creationId xmlns:a16="http://schemas.microsoft.com/office/drawing/2014/main" id="{B63F3E44-5AED-4588-AD02-C9BF5B840DCD}"/>
              </a:ext>
            </a:extLst>
          </p:cNvPr>
          <p:cNvGrpSpPr/>
          <p:nvPr/>
        </p:nvGrpSpPr>
        <p:grpSpPr>
          <a:xfrm>
            <a:off x="9832" y="2362200"/>
            <a:ext cx="3342968" cy="990600"/>
            <a:chOff x="9832" y="2362200"/>
            <a:chExt cx="3342968" cy="990600"/>
          </a:xfrm>
        </p:grpSpPr>
        <p:cxnSp>
          <p:nvCxnSpPr>
            <p:cNvPr id="5" name="Straight Arrow Connector 4">
              <a:extLst>
                <a:ext uri="{FF2B5EF4-FFF2-40B4-BE49-F238E27FC236}">
                  <a16:creationId xmlns:a16="http://schemas.microsoft.com/office/drawing/2014/main" id="{5C7ACABD-C0B2-41A2-A249-8227A127FC10}"/>
                </a:ext>
              </a:extLst>
            </p:cNvPr>
            <p:cNvCxnSpPr>
              <a:cxnSpLocks/>
            </p:cNvCxnSpPr>
            <p:nvPr/>
          </p:nvCxnSpPr>
          <p:spPr>
            <a:xfrm>
              <a:off x="838200" y="2685365"/>
              <a:ext cx="1981200" cy="66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A10FAA1-4386-4049-909E-CB6902E58860}"/>
                </a:ext>
              </a:extLst>
            </p:cNvPr>
            <p:cNvSpPr txBox="1"/>
            <p:nvPr/>
          </p:nvSpPr>
          <p:spPr>
            <a:xfrm>
              <a:off x="9832" y="2362200"/>
              <a:ext cx="1371600" cy="646331"/>
            </a:xfrm>
            <a:prstGeom prst="rect">
              <a:avLst/>
            </a:prstGeom>
            <a:noFill/>
          </p:spPr>
          <p:txBody>
            <a:bodyPr wrap="square" rtlCol="0">
              <a:spAutoFit/>
            </a:bodyPr>
            <a:lstStyle/>
            <a:p>
              <a:r>
                <a:rPr lang="en-IN" sz="1200" dirty="0">
                  <a:solidFill>
                    <a:srgbClr val="000000"/>
                  </a:solidFill>
                  <a:highlight>
                    <a:srgbClr val="FFFFFF"/>
                  </a:highlight>
                  <a:latin typeface="Consolas" panose="020B0609020204030204" pitchFamily="49" charset="0"/>
                </a:rPr>
                <a:t>//last is return type</a:t>
              </a:r>
            </a:p>
            <a:p>
              <a:endParaRPr lang="en-IN" sz="1200" dirty="0"/>
            </a:p>
          </p:txBody>
        </p:sp>
        <p:cxnSp>
          <p:nvCxnSpPr>
            <p:cNvPr id="9" name="Straight Arrow Connector 8">
              <a:extLst>
                <a:ext uri="{FF2B5EF4-FFF2-40B4-BE49-F238E27FC236}">
                  <a16:creationId xmlns:a16="http://schemas.microsoft.com/office/drawing/2014/main" id="{F7DFE6EE-9EEC-4868-9F5C-15FEA9889E4B}"/>
                </a:ext>
              </a:extLst>
            </p:cNvPr>
            <p:cNvCxnSpPr>
              <a:cxnSpLocks/>
            </p:cNvCxnSpPr>
            <p:nvPr/>
          </p:nvCxnSpPr>
          <p:spPr>
            <a:xfrm>
              <a:off x="990600" y="2362200"/>
              <a:ext cx="2362200" cy="8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712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4A2C-73E0-43B7-A0A9-4069E06813AA}"/>
              </a:ext>
            </a:extLst>
          </p:cNvPr>
          <p:cNvSpPr>
            <a:spLocks noGrp="1"/>
          </p:cNvSpPr>
          <p:nvPr>
            <p:ph type="title"/>
          </p:nvPr>
        </p:nvSpPr>
        <p:spPr>
          <a:xfrm>
            <a:off x="1066800" y="143694"/>
            <a:ext cx="7620000" cy="563562"/>
          </a:xfrm>
        </p:spPr>
        <p:txBody>
          <a:bodyPr>
            <a:normAutofit fontScale="90000"/>
          </a:bodyPr>
          <a:lstStyle/>
          <a:p>
            <a:r>
              <a:rPr lang="en-IN" dirty="0"/>
              <a:t>Generic interface</a:t>
            </a:r>
          </a:p>
        </p:txBody>
      </p:sp>
      <p:sp>
        <p:nvSpPr>
          <p:cNvPr id="3" name="Content Placeholder 2">
            <a:extLst>
              <a:ext uri="{FF2B5EF4-FFF2-40B4-BE49-F238E27FC236}">
                <a16:creationId xmlns:a16="http://schemas.microsoft.com/office/drawing/2014/main" id="{1641C1C1-30C4-4553-8063-F3753038A3CD}"/>
              </a:ext>
            </a:extLst>
          </p:cNvPr>
          <p:cNvSpPr>
            <a:spLocks noGrp="1"/>
          </p:cNvSpPr>
          <p:nvPr>
            <p:ph idx="1"/>
          </p:nvPr>
        </p:nvSpPr>
        <p:spPr>
          <a:xfrm>
            <a:off x="228600" y="1066800"/>
            <a:ext cx="8458200" cy="5059363"/>
          </a:xfrm>
        </p:spPr>
        <p:txBody>
          <a:bodyPr/>
          <a:lstStyle/>
          <a:p>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interface</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IComparer</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T&gt;</a:t>
            </a:r>
            <a:r>
              <a:rPr lang="en-IN" dirty="0"/>
              <a:t> has generic method </a:t>
            </a:r>
          </a:p>
          <a:p>
            <a:r>
              <a:rPr lang="fr-FR" sz="1800" dirty="0">
                <a:solidFill>
                  <a:srgbClr val="0000FF"/>
                </a:solidFill>
                <a:highlight>
                  <a:srgbClr val="FFFFFF"/>
                </a:highlight>
                <a:latin typeface="Consolas" panose="020B0609020204030204" pitchFamily="49" charset="0"/>
              </a:rPr>
              <a:t>int</a:t>
            </a:r>
            <a:r>
              <a:rPr lang="fr-FR" sz="1800" dirty="0">
                <a:solidFill>
                  <a:srgbClr val="000000"/>
                </a:solidFill>
                <a:highlight>
                  <a:srgbClr val="FFFFFF"/>
                </a:highlight>
                <a:latin typeface="Consolas" panose="020B0609020204030204" pitchFamily="49" charset="0"/>
              </a:rPr>
              <a:t> Compare(T x, T y);</a:t>
            </a:r>
            <a:endParaRPr lang="en-IN" dirty="0"/>
          </a:p>
          <a:p>
            <a:r>
              <a:rPr lang="en-IN" dirty="0"/>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interface</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IComparable</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T&gt; has generic method </a:t>
            </a:r>
          </a:p>
          <a:p>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CompareTo</a:t>
            </a:r>
            <a:r>
              <a:rPr lang="en-IN" sz="1800" dirty="0">
                <a:solidFill>
                  <a:srgbClr val="000000"/>
                </a:solidFill>
                <a:highlight>
                  <a:srgbClr val="FFFFFF"/>
                </a:highlight>
                <a:latin typeface="Consolas" panose="020B0609020204030204" pitchFamily="49" charset="0"/>
              </a:rPr>
              <a:t>(T other);</a:t>
            </a:r>
            <a:endParaRPr lang="en-IN" dirty="0"/>
          </a:p>
          <a:p>
            <a:r>
              <a:rPr lang="en-IN" dirty="0"/>
              <a:t>Few more predefine delegate</a:t>
            </a:r>
          </a:p>
          <a:p>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delegate</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ThreadStart</a:t>
            </a:r>
            <a:r>
              <a:rPr lang="en-IN"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delegate</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ParameterizedThreadStart</a:t>
            </a:r>
            <a:r>
              <a:rPr lang="en-US" sz="1800">
                <a:solidFill>
                  <a:srgbClr val="000000"/>
                </a:solidFill>
                <a:highlight>
                  <a:srgbClr val="FFFFFF"/>
                </a:highlight>
                <a:latin typeface="Consolas" panose="020B0609020204030204" pitchFamily="49" charset="0"/>
              </a:rPr>
              <a:t>(</a:t>
            </a:r>
            <a:r>
              <a:rPr lang="en-US" sz="1800">
                <a:solidFill>
                  <a:srgbClr val="0000FF"/>
                </a:solidFill>
                <a:highlight>
                  <a:srgbClr val="FFFFFF"/>
                </a:highlight>
                <a:latin typeface="Consolas" panose="020B0609020204030204" pitchFamily="49" charset="0"/>
              </a:rPr>
              <a:t>object</a:t>
            </a:r>
            <a:r>
              <a:rPr lang="en-US" sz="1800">
                <a:solidFill>
                  <a:srgbClr val="000000"/>
                </a:solidFill>
                <a:highlight>
                  <a:srgbClr val="FFFFFF"/>
                </a:highlight>
                <a:latin typeface="Consolas" panose="020B0609020204030204" pitchFamily="49" charset="0"/>
              </a:rPr>
              <a:t> obj);</a:t>
            </a:r>
            <a:endParaRPr lang="en-IN" dirty="0"/>
          </a:p>
        </p:txBody>
      </p:sp>
    </p:spTree>
    <p:extLst>
      <p:ext uri="{BB962C8B-B14F-4D97-AF65-F5344CB8AC3E}">
        <p14:creationId xmlns:p14="http://schemas.microsoft.com/office/powerpoint/2010/main" val="344153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66F2-F2D2-48C9-B99C-DBF1AD5AA76E}"/>
              </a:ext>
            </a:extLst>
          </p:cNvPr>
          <p:cNvSpPr>
            <a:spLocks noGrp="1"/>
          </p:cNvSpPr>
          <p:nvPr>
            <p:ph type="title"/>
          </p:nvPr>
        </p:nvSpPr>
        <p:spPr/>
        <p:txBody>
          <a:bodyPr>
            <a:normAutofit fontScale="90000"/>
          </a:bodyPr>
          <a:lstStyle/>
          <a:p>
            <a:r>
              <a:rPr lang="en-IN" dirty="0"/>
              <a:t>using Object as generic </a:t>
            </a:r>
            <a:br>
              <a:rPr lang="en-IN" dirty="0"/>
            </a:br>
            <a:endParaRPr lang="en-IN" dirty="0"/>
          </a:p>
        </p:txBody>
      </p:sp>
      <p:sp>
        <p:nvSpPr>
          <p:cNvPr id="3" name="Content Placeholder 2">
            <a:extLst>
              <a:ext uri="{FF2B5EF4-FFF2-40B4-BE49-F238E27FC236}">
                <a16:creationId xmlns:a16="http://schemas.microsoft.com/office/drawing/2014/main" id="{D5099551-626C-40C7-9797-4DBAD2CE7776}"/>
              </a:ext>
            </a:extLst>
          </p:cNvPr>
          <p:cNvSpPr>
            <a:spLocks noGrp="1"/>
          </p:cNvSpPr>
          <p:nvPr>
            <p:ph idx="1"/>
          </p:nvPr>
        </p:nvSpPr>
        <p:spPr/>
        <p:txBody>
          <a:bodyPr/>
          <a:lstStyle/>
          <a:p>
            <a:r>
              <a:rPr lang="en-IN" dirty="0"/>
              <a:t>Since everything is derived from object it can hold any type of data.</a:t>
            </a:r>
          </a:p>
        </p:txBody>
      </p:sp>
    </p:spTree>
    <p:extLst>
      <p:ext uri="{BB962C8B-B14F-4D97-AF65-F5344CB8AC3E}">
        <p14:creationId xmlns:p14="http://schemas.microsoft.com/office/powerpoint/2010/main" val="116955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2FA5D-CDD9-4028-A02E-AD6FBAED2484}"/>
              </a:ext>
            </a:extLst>
          </p:cNvPr>
          <p:cNvSpPr>
            <a:spLocks noGrp="1"/>
          </p:cNvSpPr>
          <p:nvPr>
            <p:ph idx="1"/>
          </p:nvPr>
        </p:nvSpPr>
        <p:spPr>
          <a:xfrm>
            <a:off x="4444181" y="0"/>
            <a:ext cx="4724400" cy="6049963"/>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NonGen</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t>
            </a:r>
            <a:r>
              <a:rPr lang="en-US" sz="1200" dirty="0" err="1">
                <a:solidFill>
                  <a:srgbClr val="008000"/>
                </a:solidFill>
                <a:highlight>
                  <a:srgbClr val="FFFFFF"/>
                </a:highlight>
                <a:latin typeface="Consolas" panose="020B0609020204030204" pitchFamily="49" charset="0"/>
              </a:rPr>
              <a:t>ob</a:t>
            </a:r>
            <a:r>
              <a:rPr lang="en-US" sz="1200" dirty="0">
                <a:solidFill>
                  <a:srgbClr val="008000"/>
                </a:solidFill>
                <a:highlight>
                  <a:srgbClr val="FFFFFF"/>
                </a:highlight>
                <a:latin typeface="Consolas" panose="020B0609020204030204" pitchFamily="49" charset="0"/>
              </a:rPr>
              <a:t> is now of type object </a:t>
            </a:r>
            <a:endParaRPr lang="en-US"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Pass the constructor a reference of type object.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NonGen</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 o)</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o;</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Return type object.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GetOb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Show type of ob.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ShowType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"Type of </a:t>
            </a:r>
            <a:r>
              <a:rPr lang="en-US" sz="1200" dirty="0" err="1">
                <a:solidFill>
                  <a:srgbClr val="A31515"/>
                </a:solidFill>
                <a:highlight>
                  <a:srgbClr val="FFFFFF"/>
                </a:highlight>
                <a:latin typeface="Consolas" panose="020B0609020204030204" pitchFamily="49" charset="0"/>
              </a:rPr>
              <a:t>ob</a:t>
            </a:r>
            <a:r>
              <a:rPr lang="en-US" sz="1200" dirty="0">
                <a:solidFill>
                  <a:srgbClr val="A31515"/>
                </a:solidFill>
                <a:highlight>
                  <a:srgbClr val="FFFFFF"/>
                </a:highlight>
                <a:latin typeface="Consolas" panose="020B0609020204030204" pitchFamily="49" charset="0"/>
              </a:rPr>
              <a:t> is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ob.GetType</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C45193A6-8BF1-4214-948C-05AB4C268018}"/>
              </a:ext>
            </a:extLst>
          </p:cNvPr>
          <p:cNvSpPr txBox="1"/>
          <p:nvPr/>
        </p:nvSpPr>
        <p:spPr>
          <a:xfrm>
            <a:off x="76200" y="34413"/>
            <a:ext cx="4191000" cy="7109639"/>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           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NonGenDemo</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NonGen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iOb</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Create </a:t>
            </a:r>
            <a:r>
              <a:rPr lang="en-IN" sz="1200" dirty="0" err="1">
                <a:solidFill>
                  <a:srgbClr val="008000"/>
                </a:solidFill>
                <a:highlight>
                  <a:srgbClr val="FFFFFF"/>
                </a:highlight>
                <a:latin typeface="Consolas" panose="020B0609020204030204" pitchFamily="49" charset="0"/>
              </a:rPr>
              <a:t>NonGen</a:t>
            </a:r>
            <a:r>
              <a:rPr lang="en-IN" sz="1200" dirty="0">
                <a:solidFill>
                  <a:srgbClr val="008000"/>
                </a:solidFill>
                <a:highlight>
                  <a:srgbClr val="FFFFFF"/>
                </a:highlight>
                <a:latin typeface="Consolas" panose="020B0609020204030204" pitchFamily="49" charset="0"/>
              </a:rPr>
              <a:t> object. </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NonGen</a:t>
            </a:r>
            <a:r>
              <a:rPr lang="en-IN" sz="1200" dirty="0">
                <a:solidFill>
                  <a:srgbClr val="000000"/>
                </a:solidFill>
                <a:highlight>
                  <a:srgbClr val="FFFFFF"/>
                </a:highlight>
                <a:latin typeface="Consolas" panose="020B0609020204030204" pitchFamily="49" charset="0"/>
              </a:rPr>
              <a:t>(102);</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 the type of data stored in </a:t>
            </a:r>
            <a:r>
              <a:rPr lang="en-US" sz="1200" dirty="0" err="1">
                <a:solidFill>
                  <a:srgbClr val="008000"/>
                </a:solidFill>
                <a:highlight>
                  <a:srgbClr val="FFFFFF"/>
                </a:highlight>
                <a:latin typeface="Consolas" panose="020B0609020204030204" pitchFamily="49" charset="0"/>
              </a:rPr>
              <a:t>iOb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iOb.ShowType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the value in </a:t>
            </a:r>
            <a:r>
              <a:rPr lang="en-US" sz="1200" dirty="0" err="1">
                <a:solidFill>
                  <a:srgbClr val="008000"/>
                </a:solidFill>
                <a:highlight>
                  <a:srgbClr val="FFFFFF"/>
                </a:highlight>
                <a:latin typeface="Consolas" panose="020B0609020204030204" pitchFamily="49" charset="0"/>
              </a:rPr>
              <a:t>iOb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time, a cast is necessary.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v =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iOb.GetOb</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"value: "</a:t>
            </a:r>
            <a:r>
              <a:rPr lang="en-IN" sz="1200" dirty="0">
                <a:solidFill>
                  <a:srgbClr val="000000"/>
                </a:solidFill>
                <a:highlight>
                  <a:srgbClr val="FFFFFF"/>
                </a:highlight>
                <a:latin typeface="Consolas" panose="020B0609020204030204" pitchFamily="49" charset="0"/>
              </a:rPr>
              <a:t> + v);</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another </a:t>
            </a:r>
            <a:r>
              <a:rPr lang="en-US" sz="1200" dirty="0" err="1">
                <a:solidFill>
                  <a:srgbClr val="008000"/>
                </a:solidFill>
                <a:highlight>
                  <a:srgbClr val="FFFFFF"/>
                </a:highlight>
                <a:latin typeface="Consolas" panose="020B0609020204030204" pitchFamily="49" charset="0"/>
              </a:rPr>
              <a:t>NonGen</a:t>
            </a:r>
            <a:r>
              <a:rPr lang="en-US" sz="1200" dirty="0">
                <a:solidFill>
                  <a:srgbClr val="008000"/>
                </a:solidFill>
                <a:highlight>
                  <a:srgbClr val="FFFFFF"/>
                </a:highlight>
                <a:latin typeface="Consolas" panose="020B0609020204030204" pitchFamily="49" charset="0"/>
              </a:rPr>
              <a:t> object and store a string in it. </a:t>
            </a:r>
            <a:endParaRPr lang="en-US" sz="1200" dirty="0">
              <a:solidFill>
                <a:srgbClr val="000000"/>
              </a:solidFill>
              <a:highlight>
                <a:srgbClr val="FFFFFF"/>
              </a:highlight>
              <a:latin typeface="Consolas" panose="020B0609020204030204" pitchFamily="49" charset="0"/>
            </a:endParaRPr>
          </a:p>
          <a:p>
            <a:r>
              <a:rPr lang="en-IN" sz="1200" dirty="0" err="1">
                <a:solidFill>
                  <a:srgbClr val="2B91AF"/>
                </a:solidFill>
                <a:highlight>
                  <a:srgbClr val="FFFFFF"/>
                </a:highlight>
                <a:latin typeface="Consolas" panose="020B0609020204030204" pitchFamily="49" charset="0"/>
              </a:rPr>
              <a:t>NonGen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NonGen</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"Non-Generics Test"</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 the type of data stored </a:t>
            </a:r>
            <a:r>
              <a:rPr lang="en-US" sz="1200" dirty="0" err="1">
                <a:solidFill>
                  <a:srgbClr val="008000"/>
                </a:solidFill>
                <a:highlight>
                  <a:srgbClr val="FFFFFF"/>
                </a:highlight>
                <a:latin typeface="Consolas" panose="020B0609020204030204" pitchFamily="49" charset="0"/>
              </a:rPr>
              <a:t>strOb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strOb.ShowType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the value of </a:t>
            </a:r>
            <a:r>
              <a:rPr lang="en-US" sz="1200" dirty="0" err="1">
                <a:solidFill>
                  <a:srgbClr val="008000"/>
                </a:solidFill>
                <a:highlight>
                  <a:srgbClr val="FFFFFF"/>
                </a:highlight>
                <a:latin typeface="Consolas" panose="020B0609020204030204" pitchFamily="49" charset="0"/>
              </a:rPr>
              <a:t>strOb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Again, notice that a cast is necessary.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strOb.GetOb</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"value: "</a:t>
            </a:r>
            <a:r>
              <a:rPr lang="en-IN" sz="1200" dirty="0">
                <a:solidFill>
                  <a:srgbClr val="000000"/>
                </a:solidFill>
                <a:highlight>
                  <a:srgbClr val="FFFFFF"/>
                </a:highlight>
                <a:latin typeface="Consolas" panose="020B0609020204030204" pitchFamily="49" charset="0"/>
              </a:rPr>
              <a:t> + str);</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compiles, but is conceptually wrong!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iOb</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strOb</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 // The following line results in a run-time exception.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v = (int) </a:t>
            </a:r>
            <a:r>
              <a:rPr lang="en-US" sz="1200" dirty="0" err="1">
                <a:solidFill>
                  <a:srgbClr val="008000"/>
                </a:solidFill>
                <a:highlight>
                  <a:srgbClr val="FFFFFF"/>
                </a:highlight>
                <a:latin typeface="Consolas" panose="020B0609020204030204" pitchFamily="49" charset="0"/>
              </a:rPr>
              <a:t>iOb.GetOb</a:t>
            </a:r>
            <a:r>
              <a:rPr lang="en-US" sz="1200" dirty="0">
                <a:solidFill>
                  <a:srgbClr val="008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 run-time error!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399287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77A374B9-AE4B-45F9-9D46-D7DB650B52AE}"/>
              </a:ext>
            </a:extLst>
          </p:cNvPr>
          <p:cNvSpPr txBox="1">
            <a:spLocks noChangeArrowheads="1"/>
          </p:cNvSpPr>
          <p:nvPr/>
        </p:nvSpPr>
        <p:spPr bwMode="auto">
          <a:xfrm>
            <a:off x="1073012" y="2458806"/>
            <a:ext cx="422275" cy="25876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 Box 2">
            <a:extLst>
              <a:ext uri="{FF2B5EF4-FFF2-40B4-BE49-F238E27FC236}">
                <a16:creationId xmlns:a16="http://schemas.microsoft.com/office/drawing/2014/main" id="{18E35E45-099E-4144-840E-196BD5F69BD6}"/>
              </a:ext>
            </a:extLst>
          </p:cNvPr>
          <p:cNvSpPr txBox="1">
            <a:spLocks noChangeArrowheads="1"/>
          </p:cNvSpPr>
          <p:nvPr/>
        </p:nvSpPr>
        <p:spPr bwMode="auto">
          <a:xfrm>
            <a:off x="2399061" y="2313551"/>
            <a:ext cx="1336675" cy="5492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Object  o=102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 Box 3">
            <a:extLst>
              <a:ext uri="{FF2B5EF4-FFF2-40B4-BE49-F238E27FC236}">
                <a16:creationId xmlns:a16="http://schemas.microsoft.com/office/drawing/2014/main" id="{08A92EF0-A087-492A-9FA4-4B65413C1AF6}"/>
              </a:ext>
            </a:extLst>
          </p:cNvPr>
          <p:cNvSpPr txBox="1">
            <a:spLocks noChangeArrowheads="1"/>
          </p:cNvSpPr>
          <p:nvPr/>
        </p:nvSpPr>
        <p:spPr bwMode="auto">
          <a:xfrm>
            <a:off x="4297362" y="2100263"/>
            <a:ext cx="1376363" cy="6000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ob.GetType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a:t>
            </a:r>
            <a:r>
              <a:rPr kumimoji="0" lang="en-US" altLang="en-US" sz="1100" b="0" i="0" u="none" strike="noStrike" cap="none" normalizeH="0" baseline="0">
                <a:ln>
                  <a:noFill/>
                </a:ln>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string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Box 4">
            <a:extLst>
              <a:ext uri="{FF2B5EF4-FFF2-40B4-BE49-F238E27FC236}">
                <a16:creationId xmlns:a16="http://schemas.microsoft.com/office/drawing/2014/main" id="{7E1E143B-21C7-4F55-80F2-A1985FA6DEAB}"/>
              </a:ext>
            </a:extLst>
          </p:cNvPr>
          <p:cNvSpPr txBox="1">
            <a:spLocks noChangeArrowheads="1"/>
          </p:cNvSpPr>
          <p:nvPr/>
        </p:nvSpPr>
        <p:spPr bwMode="auto">
          <a:xfrm>
            <a:off x="4308475" y="1554162"/>
            <a:ext cx="965200" cy="25876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ShowType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5">
            <a:extLst>
              <a:ext uri="{FF2B5EF4-FFF2-40B4-BE49-F238E27FC236}">
                <a16:creationId xmlns:a16="http://schemas.microsoft.com/office/drawing/2014/main" id="{B24290C0-FDDC-48B3-B53F-15D8E12DC5BE}"/>
              </a:ext>
            </a:extLst>
          </p:cNvPr>
          <p:cNvSpPr txBox="1">
            <a:spLocks noChangeArrowheads="1"/>
          </p:cNvSpPr>
          <p:nvPr/>
        </p:nvSpPr>
        <p:spPr bwMode="auto">
          <a:xfrm>
            <a:off x="6324600" y="1656555"/>
            <a:ext cx="1574800" cy="25876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Object</a:t>
            </a: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Getob()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6">
            <a:extLst>
              <a:ext uri="{FF2B5EF4-FFF2-40B4-BE49-F238E27FC236}">
                <a16:creationId xmlns:a16="http://schemas.microsoft.com/office/drawing/2014/main" id="{192B74D2-768C-4C96-A54E-6EDE0D50E01F}"/>
              </a:ext>
            </a:extLst>
          </p:cNvPr>
          <p:cNvSpPr txBox="1">
            <a:spLocks noChangeArrowheads="1"/>
          </p:cNvSpPr>
          <p:nvPr/>
        </p:nvSpPr>
        <p:spPr bwMode="auto">
          <a:xfrm>
            <a:off x="6324600" y="2143125"/>
            <a:ext cx="1376362" cy="6000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Return ob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Box 7">
            <a:extLst>
              <a:ext uri="{FF2B5EF4-FFF2-40B4-BE49-F238E27FC236}">
                <a16:creationId xmlns:a16="http://schemas.microsoft.com/office/drawing/2014/main" id="{25794DA6-9F23-41EC-A1E7-989DB6491CA4}"/>
              </a:ext>
            </a:extLst>
          </p:cNvPr>
          <p:cNvSpPr txBox="1">
            <a:spLocks noChangeArrowheads="1"/>
          </p:cNvSpPr>
          <p:nvPr/>
        </p:nvSpPr>
        <p:spPr bwMode="auto">
          <a:xfrm>
            <a:off x="901945" y="3579710"/>
            <a:ext cx="604838" cy="40163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strob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8">
            <a:extLst>
              <a:ext uri="{FF2B5EF4-FFF2-40B4-BE49-F238E27FC236}">
                <a16:creationId xmlns:a16="http://schemas.microsoft.com/office/drawing/2014/main" id="{2A00B911-BE14-4C5D-95E1-951F76FEABD1}"/>
              </a:ext>
            </a:extLst>
          </p:cNvPr>
          <p:cNvSpPr txBox="1">
            <a:spLocks noChangeArrowheads="1"/>
          </p:cNvSpPr>
          <p:nvPr/>
        </p:nvSpPr>
        <p:spPr bwMode="auto">
          <a:xfrm>
            <a:off x="2433638" y="3556000"/>
            <a:ext cx="1336675" cy="5492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Object  ob=”</a:t>
            </a:r>
            <a:r>
              <a:rPr kumimoji="0" lang="en-US" altLang="en-US" sz="1100" b="0" i="0" u="none" strike="noStrike" cap="none" normalizeH="0" baseline="0">
                <a:ln>
                  <a:noFill/>
                </a:ln>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Non-Generic Test”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FC903FC4-9620-40E0-981C-F0F56F2966E0}"/>
              </a:ext>
            </a:extLst>
          </p:cNvPr>
          <p:cNvCxnSpPr>
            <a:cxnSpLocks/>
          </p:cNvCxnSpPr>
          <p:nvPr/>
        </p:nvCxnSpPr>
        <p:spPr>
          <a:xfrm>
            <a:off x="1493631" y="2674994"/>
            <a:ext cx="1100508" cy="92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EA6D13-D4E8-45F8-B850-BEFA3512052D}"/>
              </a:ext>
            </a:extLst>
          </p:cNvPr>
          <p:cNvCxnSpPr>
            <a:cxnSpLocks/>
          </p:cNvCxnSpPr>
          <p:nvPr/>
        </p:nvCxnSpPr>
        <p:spPr>
          <a:xfrm flipV="1">
            <a:off x="1495287" y="3780529"/>
            <a:ext cx="743337" cy="1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1">
            <a:extLst>
              <a:ext uri="{FF2B5EF4-FFF2-40B4-BE49-F238E27FC236}">
                <a16:creationId xmlns:a16="http://schemas.microsoft.com/office/drawing/2014/main" id="{991CE299-F5E7-47D2-AAF7-F0BE76699948}"/>
              </a:ext>
            </a:extLst>
          </p:cNvPr>
          <p:cNvSpPr>
            <a:spLocks noChangeArrowheads="1"/>
          </p:cNvSpPr>
          <p:nvPr/>
        </p:nvSpPr>
        <p:spPr bwMode="auto">
          <a:xfrm>
            <a:off x="1295400" y="2514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20">
            <a:extLst>
              <a:ext uri="{FF2B5EF4-FFF2-40B4-BE49-F238E27FC236}">
                <a16:creationId xmlns:a16="http://schemas.microsoft.com/office/drawing/2014/main" id="{D8C6629D-78BD-483C-B8AC-8C912FC70118}"/>
              </a:ext>
            </a:extLst>
          </p:cNvPr>
          <p:cNvSpPr>
            <a:spLocks noChangeArrowheads="1"/>
          </p:cNvSpPr>
          <p:nvPr/>
        </p:nvSpPr>
        <p:spPr bwMode="auto">
          <a:xfrm>
            <a:off x="6096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77875" algn="l"/>
              </a:tabLst>
              <a:defRPr>
                <a:solidFill>
                  <a:schemeClr val="tx1"/>
                </a:solidFill>
                <a:latin typeface="Arial" panose="020B0604020202020204" pitchFamily="34" charset="0"/>
              </a:defRPr>
            </a:lvl1pPr>
            <a:lvl2pPr eaLnBrk="0" fontAlgn="base" hangingPunct="0">
              <a:spcBef>
                <a:spcPct val="0"/>
              </a:spcBef>
              <a:spcAft>
                <a:spcPct val="0"/>
              </a:spcAft>
              <a:tabLst>
                <a:tab pos="777875" algn="l"/>
              </a:tabLst>
              <a:defRPr>
                <a:solidFill>
                  <a:schemeClr val="tx1"/>
                </a:solidFill>
                <a:latin typeface="Arial" panose="020B0604020202020204" pitchFamily="34" charset="0"/>
              </a:defRPr>
            </a:lvl2pPr>
            <a:lvl3pPr eaLnBrk="0" fontAlgn="base" hangingPunct="0">
              <a:spcBef>
                <a:spcPct val="0"/>
              </a:spcBef>
              <a:spcAft>
                <a:spcPct val="0"/>
              </a:spcAft>
              <a:tabLst>
                <a:tab pos="777875" algn="l"/>
              </a:tabLst>
              <a:defRPr>
                <a:solidFill>
                  <a:schemeClr val="tx1"/>
                </a:solidFill>
                <a:latin typeface="Arial" panose="020B0604020202020204" pitchFamily="34" charset="0"/>
              </a:defRPr>
            </a:lvl3pPr>
            <a:lvl4pPr eaLnBrk="0" fontAlgn="base" hangingPunct="0">
              <a:spcBef>
                <a:spcPct val="0"/>
              </a:spcBef>
              <a:spcAft>
                <a:spcPct val="0"/>
              </a:spcAft>
              <a:tabLst>
                <a:tab pos="777875" algn="l"/>
              </a:tabLst>
              <a:defRPr>
                <a:solidFill>
                  <a:schemeClr val="tx1"/>
                </a:solidFill>
                <a:latin typeface="Arial" panose="020B0604020202020204" pitchFamily="34" charset="0"/>
              </a:defRPr>
            </a:lvl4pPr>
            <a:lvl5pPr eaLnBrk="0" fontAlgn="base" hangingPunct="0">
              <a:spcBef>
                <a:spcPct val="0"/>
              </a:spcBef>
              <a:spcAft>
                <a:spcPct val="0"/>
              </a:spcAft>
              <a:tabLst>
                <a:tab pos="777875" algn="l"/>
              </a:tabLst>
              <a:defRPr>
                <a:solidFill>
                  <a:schemeClr val="tx1"/>
                </a:solidFill>
                <a:latin typeface="Arial" panose="020B0604020202020204" pitchFamily="34" charset="0"/>
              </a:defRPr>
            </a:lvl5pPr>
            <a:lvl6pPr eaLnBrk="0" fontAlgn="base" hangingPunct="0">
              <a:spcBef>
                <a:spcPct val="0"/>
              </a:spcBef>
              <a:spcAft>
                <a:spcPct val="0"/>
              </a:spcAft>
              <a:tabLst>
                <a:tab pos="777875" algn="l"/>
              </a:tabLst>
              <a:defRPr>
                <a:solidFill>
                  <a:schemeClr val="tx1"/>
                </a:solidFill>
                <a:latin typeface="Arial" panose="020B0604020202020204" pitchFamily="34" charset="0"/>
              </a:defRPr>
            </a:lvl6pPr>
            <a:lvl7pPr eaLnBrk="0" fontAlgn="base" hangingPunct="0">
              <a:spcBef>
                <a:spcPct val="0"/>
              </a:spcBef>
              <a:spcAft>
                <a:spcPct val="0"/>
              </a:spcAft>
              <a:tabLst>
                <a:tab pos="777875" algn="l"/>
              </a:tabLst>
              <a:defRPr>
                <a:solidFill>
                  <a:schemeClr val="tx1"/>
                </a:solidFill>
                <a:latin typeface="Arial" panose="020B0604020202020204" pitchFamily="34" charset="0"/>
              </a:defRPr>
            </a:lvl7pPr>
            <a:lvl8pPr eaLnBrk="0" fontAlgn="base" hangingPunct="0">
              <a:spcBef>
                <a:spcPct val="0"/>
              </a:spcBef>
              <a:spcAft>
                <a:spcPct val="0"/>
              </a:spcAft>
              <a:tabLst>
                <a:tab pos="777875" algn="l"/>
              </a:tabLst>
              <a:defRPr>
                <a:solidFill>
                  <a:schemeClr val="tx1"/>
                </a:solidFill>
                <a:latin typeface="Arial" panose="020B0604020202020204" pitchFamily="34" charset="0"/>
              </a:defRPr>
            </a:lvl8pPr>
            <a:lvl9pPr eaLnBrk="0" fontAlgn="base" hangingPunct="0">
              <a:spcBef>
                <a:spcPct val="0"/>
              </a:spcBef>
              <a:spcAft>
                <a:spcPct val="0"/>
              </a:spcAft>
              <a:tabLst>
                <a:tab pos="777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77875" algn="l"/>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77875" algn="l"/>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7787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iob</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strob</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7787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 x=(int)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iob.Getob</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77875" algn="l"/>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238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FD9E-8BD5-4E54-86EB-3B1D03474D35}"/>
              </a:ext>
            </a:extLst>
          </p:cNvPr>
          <p:cNvSpPr>
            <a:spLocks noGrp="1"/>
          </p:cNvSpPr>
          <p:nvPr>
            <p:ph type="title"/>
          </p:nvPr>
        </p:nvSpPr>
        <p:spPr>
          <a:xfrm>
            <a:off x="990600" y="29497"/>
            <a:ext cx="8229600" cy="457199"/>
          </a:xfrm>
        </p:spPr>
        <p:txBody>
          <a:bodyPr>
            <a:normAutofit fontScale="90000"/>
          </a:bodyPr>
          <a:lstStyle/>
          <a:p>
            <a:r>
              <a:rPr lang="en-IN" dirty="0"/>
              <a:t>Do not use Object as generic</a:t>
            </a:r>
          </a:p>
        </p:txBody>
      </p:sp>
      <p:sp>
        <p:nvSpPr>
          <p:cNvPr id="3" name="Content Placeholder 2">
            <a:extLst>
              <a:ext uri="{FF2B5EF4-FFF2-40B4-BE49-F238E27FC236}">
                <a16:creationId xmlns:a16="http://schemas.microsoft.com/office/drawing/2014/main" id="{C86C8C52-E77C-44C1-8EE6-5FF66A5CDD83}"/>
              </a:ext>
            </a:extLst>
          </p:cNvPr>
          <p:cNvSpPr>
            <a:spLocks noGrp="1"/>
          </p:cNvSpPr>
          <p:nvPr>
            <p:ph idx="1"/>
          </p:nvPr>
        </p:nvSpPr>
        <p:spPr>
          <a:xfrm>
            <a:off x="228600" y="685800"/>
            <a:ext cx="8458200" cy="5440363"/>
          </a:xfrm>
        </p:spPr>
        <p:txBody>
          <a:bodyPr>
            <a:normAutofit/>
          </a:bodyPr>
          <a:lstStyle/>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this approach is bad for two reasons.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 First, explicit casts must be employed to retrieve the stored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 Second, many kinds of type mismatch errors cannot be found until runtime.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  Let’s look closely at each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We will begin with this 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int v = (int) </a:t>
            </a:r>
            <a:r>
              <a:rPr lang="en-US" sz="1800" dirty="0" err="1">
                <a:effectLst/>
                <a:latin typeface="Cambria" panose="02040503050406030204" pitchFamily="18" charset="0"/>
                <a:ea typeface="Calibri" panose="020F0502020204030204" pitchFamily="34" charset="0"/>
                <a:cs typeface="Calibri" panose="020F0502020204030204" pitchFamily="34" charset="0"/>
              </a:rPr>
              <a:t>iOb.GetOb</a:t>
            </a:r>
            <a:r>
              <a:rPr lang="en-US" sz="1800" dirty="0">
                <a:effectLst/>
                <a:latin typeface="Cambria" panose="020405030504060302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Because the return type of </a:t>
            </a:r>
            <a:r>
              <a:rPr lang="en-US" sz="1800" b="1" dirty="0" err="1">
                <a:effectLst/>
                <a:latin typeface="Cambria" panose="02040503050406030204" pitchFamily="18" charset="0"/>
                <a:ea typeface="Calibri" panose="020F0502020204030204" pitchFamily="34" charset="0"/>
                <a:cs typeface="Calibri" panose="020F0502020204030204" pitchFamily="34" charset="0"/>
              </a:rPr>
              <a:t>GetOb</a:t>
            </a:r>
            <a:r>
              <a:rPr lang="en-US" sz="1800" b="1" dirty="0">
                <a:effectLst/>
                <a:latin typeface="Cambria" panose="02040503050406030204" pitchFamily="18" charset="0"/>
                <a:ea typeface="Calibri" panose="020F0502020204030204" pitchFamily="34" charset="0"/>
                <a:cs typeface="Calibri" panose="020F0502020204030204" pitchFamily="34" charset="0"/>
              </a:rPr>
              <a:t>( ) </a:t>
            </a:r>
            <a:r>
              <a:rPr lang="en-US" sz="1800" dirty="0">
                <a:effectLst/>
                <a:latin typeface="Cambria" panose="02040503050406030204" pitchFamily="18" charset="0"/>
                <a:ea typeface="Calibri" panose="020F0502020204030204" pitchFamily="34" charset="0"/>
                <a:cs typeface="Calibri" panose="020F0502020204030204" pitchFamily="34" charset="0"/>
              </a:rPr>
              <a:t>is now </a:t>
            </a:r>
            <a:r>
              <a:rPr lang="en-US" sz="1800" b="1" dirty="0">
                <a:effectLst/>
                <a:latin typeface="Cambria" panose="02040503050406030204" pitchFamily="18" charset="0"/>
                <a:ea typeface="Calibri" panose="020F0502020204030204" pitchFamily="34" charset="0"/>
                <a:cs typeface="Calibri" panose="020F0502020204030204" pitchFamily="34" charset="0"/>
              </a:rPr>
              <a:t>object</a:t>
            </a:r>
            <a:r>
              <a:rPr lang="en-US" sz="1800" dirty="0">
                <a:effectLst/>
                <a:latin typeface="Cambria" panose="02040503050406030204" pitchFamily="18" charset="0"/>
                <a:ea typeface="Calibri" panose="020F0502020204030204" pitchFamily="34" charset="0"/>
                <a:cs typeface="Calibri" panose="020F0502020204030204" pitchFamily="34" charset="0"/>
              </a:rPr>
              <a:t>, the cast to </a:t>
            </a:r>
            <a:r>
              <a:rPr lang="en-US" sz="1800" b="1" dirty="0">
                <a:effectLst/>
                <a:latin typeface="Cambria" panose="02040503050406030204" pitchFamily="18" charset="0"/>
                <a:ea typeface="Calibri" panose="020F0502020204030204" pitchFamily="34" charset="0"/>
                <a:cs typeface="Calibri" panose="020F0502020204030204" pitchFamily="34" charset="0"/>
              </a:rPr>
              <a:t>int </a:t>
            </a:r>
            <a:r>
              <a:rPr lang="en-US" sz="1800" dirty="0">
                <a:effectLst/>
                <a:latin typeface="Cambria" panose="02040503050406030204" pitchFamily="18" charset="0"/>
                <a:ea typeface="Calibri" panose="020F0502020204030204" pitchFamily="34" charset="0"/>
                <a:cs typeface="Calibri" panose="020F0502020204030204" pitchFamily="34" charset="0"/>
              </a:rPr>
              <a:t>is necessary to enable the value returned by </a:t>
            </a:r>
            <a:r>
              <a:rPr lang="en-US" sz="1800" b="1" dirty="0" err="1">
                <a:effectLst/>
                <a:latin typeface="Cambria" panose="02040503050406030204" pitchFamily="18" charset="0"/>
                <a:ea typeface="Calibri" panose="020F0502020204030204" pitchFamily="34" charset="0"/>
                <a:cs typeface="Calibri" panose="020F0502020204030204" pitchFamily="34" charset="0"/>
              </a:rPr>
              <a:t>GetOb</a:t>
            </a:r>
            <a:r>
              <a:rPr lang="en-US" sz="1800" b="1" dirty="0">
                <a:effectLst/>
                <a:latin typeface="Cambria" panose="02040503050406030204" pitchFamily="18" charset="0"/>
                <a:ea typeface="Calibri" panose="020F0502020204030204" pitchFamily="34" charset="0"/>
                <a:cs typeface="Calibri" panose="020F0502020204030204" pitchFamily="34" charset="0"/>
              </a:rPr>
              <a:t>( ) </a:t>
            </a:r>
            <a:r>
              <a:rPr lang="en-US" sz="1800" dirty="0">
                <a:effectLst/>
                <a:latin typeface="Cambria" panose="02040503050406030204" pitchFamily="18" charset="0"/>
                <a:ea typeface="Calibri" panose="020F0502020204030204" pitchFamily="34" charset="0"/>
                <a:cs typeface="Calibri" panose="020F0502020204030204" pitchFamily="34" charset="0"/>
              </a:rPr>
              <a:t>to be unboxed and stored in </a:t>
            </a:r>
            <a:r>
              <a:rPr lang="en-US" sz="1800" b="1" dirty="0">
                <a:effectLst/>
                <a:latin typeface="Cambria" panose="02040503050406030204" pitchFamily="18" charset="0"/>
                <a:ea typeface="Calibri" panose="020F0502020204030204" pitchFamily="34" charset="0"/>
                <a:cs typeface="Calibri" panose="020F0502020204030204" pitchFamily="34" charset="0"/>
              </a:rPr>
              <a:t>v</a:t>
            </a:r>
            <a:r>
              <a:rPr lang="en-US" sz="1800" dirty="0">
                <a:effectLst/>
                <a:latin typeface="Cambria" panose="02040503050406030204" pitchFamily="18" charset="0"/>
                <a:ea typeface="Calibri" panose="020F0502020204030204" pitchFamily="34" charset="0"/>
                <a:cs typeface="Calibri" panose="020F0502020204030204" pitchFamily="34" charset="0"/>
              </a:rPr>
              <a:t>. If you remove the cast, the program will not compile.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633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DC2F1-AD9A-48A2-B727-61391F9EFA32}"/>
              </a:ext>
            </a:extLst>
          </p:cNvPr>
          <p:cNvSpPr>
            <a:spLocks noGrp="1"/>
          </p:cNvSpPr>
          <p:nvPr>
            <p:ph idx="1"/>
          </p:nvPr>
        </p:nvSpPr>
        <p:spPr>
          <a:xfrm>
            <a:off x="990600" y="381000"/>
            <a:ext cx="8153400" cy="6400800"/>
          </a:xfrm>
        </p:spPr>
        <p:txBody>
          <a:bodyPr>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This is not only an inconvenience, but a potential source of error.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Now, consider the following sequence from near the end of the program: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This compiles, but is conceptually wrong!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Cambria" panose="02040503050406030204" pitchFamily="18" charset="0"/>
                <a:ea typeface="Calibri" panose="020F0502020204030204" pitchFamily="34" charset="0"/>
                <a:cs typeface="Calibri" panose="020F0502020204030204" pitchFamily="34" charset="0"/>
              </a:rPr>
              <a:t>iOb</a:t>
            </a:r>
            <a:r>
              <a:rPr lang="en-US" sz="1200" dirty="0">
                <a:effectLst/>
                <a:latin typeface="Cambria" panose="02040503050406030204" pitchFamily="18" charset="0"/>
                <a:ea typeface="Calibri" panose="020F0502020204030204" pitchFamily="34" charset="0"/>
                <a:cs typeface="Calibri" panose="020F0502020204030204" pitchFamily="34" charset="0"/>
              </a:rPr>
              <a:t> = </a:t>
            </a:r>
            <a:r>
              <a:rPr lang="en-US" sz="1200" dirty="0" err="1">
                <a:effectLst/>
                <a:latin typeface="Cambria" panose="02040503050406030204" pitchFamily="18" charset="0"/>
                <a:ea typeface="Calibri" panose="020F0502020204030204" pitchFamily="34" charset="0"/>
                <a:cs typeface="Calibri" panose="020F0502020204030204" pitchFamily="34" charset="0"/>
              </a:rPr>
              <a:t>strOb</a:t>
            </a:r>
            <a:r>
              <a:rPr lang="en-US" sz="1200" dirty="0">
                <a:effectLst/>
                <a:latin typeface="Cambria" panose="02040503050406030204" pitchFamily="18" charset="0"/>
                <a:ea typeface="Calibri" panose="020F0502020204030204" pitchFamily="34" charset="0"/>
                <a:cs typeface="Calibri" panose="020F0502020204030204" pitchFamily="34"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The following line results in a runtime exception.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v = (int) </a:t>
            </a:r>
            <a:r>
              <a:rPr lang="en-US" sz="1200" dirty="0" err="1">
                <a:effectLst/>
                <a:latin typeface="Cambria" panose="02040503050406030204" pitchFamily="18" charset="0"/>
                <a:ea typeface="Calibri" panose="020F0502020204030204" pitchFamily="34" charset="0"/>
                <a:cs typeface="Calibri" panose="020F0502020204030204" pitchFamily="34" charset="0"/>
              </a:rPr>
              <a:t>iOb.GetOb</a:t>
            </a:r>
            <a:r>
              <a:rPr lang="en-US" sz="1200" dirty="0">
                <a:effectLst/>
                <a:latin typeface="Cambria" panose="02040503050406030204" pitchFamily="18" charset="0"/>
                <a:ea typeface="Calibri" panose="020F0502020204030204" pitchFamily="34" charset="0"/>
                <a:cs typeface="Calibri" panose="020F0502020204030204" pitchFamily="34" charset="0"/>
              </a:rPr>
              <a:t>(); // runtime error!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Here, </a:t>
            </a:r>
            <a:r>
              <a:rPr lang="en-US" sz="1200" b="1" dirty="0" err="1">
                <a:effectLst/>
                <a:latin typeface="Cambria" panose="02040503050406030204" pitchFamily="18" charset="0"/>
                <a:ea typeface="Calibri" panose="020F0502020204030204" pitchFamily="34" charset="0"/>
                <a:cs typeface="Calibri" panose="020F0502020204030204" pitchFamily="34" charset="0"/>
              </a:rPr>
              <a:t>strOb</a:t>
            </a:r>
            <a:r>
              <a:rPr lang="en-US" sz="1200" b="1" dirty="0">
                <a:effectLst/>
                <a:latin typeface="Cambria" panose="02040503050406030204" pitchFamily="18" charset="0"/>
                <a:ea typeface="Calibri" panose="020F0502020204030204" pitchFamily="34" charset="0"/>
                <a:cs typeface="Calibri" panose="020F0502020204030204" pitchFamily="34" charset="0"/>
              </a:rPr>
              <a:t> </a:t>
            </a:r>
            <a:r>
              <a:rPr lang="en-US" sz="1200" dirty="0">
                <a:effectLst/>
                <a:latin typeface="Cambria" panose="02040503050406030204" pitchFamily="18" charset="0"/>
                <a:ea typeface="Calibri" panose="020F0502020204030204" pitchFamily="34" charset="0"/>
                <a:cs typeface="Calibri" panose="020F0502020204030204" pitchFamily="34" charset="0"/>
              </a:rPr>
              <a:t>is assigned to </a:t>
            </a:r>
            <a:r>
              <a:rPr lang="en-US" sz="1200" b="1" dirty="0" err="1">
                <a:effectLst/>
                <a:latin typeface="Cambria" panose="02040503050406030204" pitchFamily="18" charset="0"/>
                <a:ea typeface="Calibri" panose="020F0502020204030204" pitchFamily="34" charset="0"/>
                <a:cs typeface="Calibri" panose="020F0502020204030204" pitchFamily="34" charset="0"/>
              </a:rPr>
              <a:t>iOb</a:t>
            </a:r>
            <a:r>
              <a:rPr lang="en-US" sz="1200" dirty="0">
                <a:effectLst/>
                <a:latin typeface="Cambria" panose="02040503050406030204" pitchFamily="18" charset="0"/>
                <a:ea typeface="Calibri" panose="020F0502020204030204" pitchFamily="34" charset="0"/>
                <a:cs typeface="Calibri" panose="020F0502020204030204" pitchFamily="34" charset="0"/>
              </a:rPr>
              <a:t>. However, </a:t>
            </a:r>
            <a:r>
              <a:rPr lang="en-US" sz="1200" b="1" dirty="0" err="1">
                <a:effectLst/>
                <a:latin typeface="Cambria" panose="02040503050406030204" pitchFamily="18" charset="0"/>
                <a:ea typeface="Calibri" panose="020F0502020204030204" pitchFamily="34" charset="0"/>
                <a:cs typeface="Calibri" panose="020F0502020204030204" pitchFamily="34" charset="0"/>
              </a:rPr>
              <a:t>strOb</a:t>
            </a:r>
            <a:r>
              <a:rPr lang="en-US" sz="1200" b="1" dirty="0">
                <a:effectLst/>
                <a:latin typeface="Cambria" panose="02040503050406030204" pitchFamily="18" charset="0"/>
                <a:ea typeface="Calibri" panose="020F0502020204030204" pitchFamily="34" charset="0"/>
                <a:cs typeface="Calibri" panose="020F0502020204030204" pitchFamily="34" charset="0"/>
              </a:rPr>
              <a:t> </a:t>
            </a:r>
            <a:r>
              <a:rPr lang="en-US" sz="1200" dirty="0">
                <a:effectLst/>
                <a:latin typeface="Cambria" panose="02040503050406030204" pitchFamily="18" charset="0"/>
                <a:ea typeface="Calibri" panose="020F0502020204030204" pitchFamily="34" charset="0"/>
                <a:cs typeface="Calibri" panose="020F0502020204030204" pitchFamily="34" charset="0"/>
              </a:rPr>
              <a:t>refers to an object that contains a string, not an integer. This assignment is syntactically valid because all </a:t>
            </a:r>
            <a:r>
              <a:rPr lang="en-US" sz="1200" b="1" dirty="0" err="1">
                <a:effectLst/>
                <a:latin typeface="Cambria" panose="02040503050406030204" pitchFamily="18" charset="0"/>
                <a:ea typeface="Calibri" panose="020F0502020204030204" pitchFamily="34" charset="0"/>
                <a:cs typeface="Calibri" panose="020F0502020204030204" pitchFamily="34" charset="0"/>
              </a:rPr>
              <a:t>NonGen</a:t>
            </a:r>
            <a:r>
              <a:rPr lang="en-US" sz="1200" b="1" dirty="0">
                <a:effectLst/>
                <a:latin typeface="Cambria" panose="02040503050406030204" pitchFamily="18" charset="0"/>
                <a:ea typeface="Calibri" panose="020F0502020204030204" pitchFamily="34" charset="0"/>
                <a:cs typeface="Calibri" panose="020F0502020204030204" pitchFamily="34" charset="0"/>
              </a:rPr>
              <a:t> </a:t>
            </a:r>
            <a:r>
              <a:rPr lang="en-US" sz="1200" dirty="0">
                <a:effectLst/>
                <a:latin typeface="Cambria" panose="02040503050406030204" pitchFamily="18" charset="0"/>
                <a:ea typeface="Calibri" panose="020F0502020204030204" pitchFamily="34" charset="0"/>
                <a:cs typeface="Calibri" panose="020F0502020204030204" pitchFamily="34" charset="0"/>
              </a:rPr>
              <a:t>references are the same, and any </a:t>
            </a:r>
            <a:r>
              <a:rPr lang="en-US" sz="1200" b="1" dirty="0" err="1">
                <a:effectLst/>
                <a:latin typeface="Cambria" panose="02040503050406030204" pitchFamily="18" charset="0"/>
                <a:ea typeface="Calibri" panose="020F0502020204030204" pitchFamily="34" charset="0"/>
                <a:cs typeface="Calibri" panose="020F0502020204030204" pitchFamily="34" charset="0"/>
              </a:rPr>
              <a:t>NonGen</a:t>
            </a:r>
            <a:r>
              <a:rPr lang="en-US" sz="1200" b="1" dirty="0">
                <a:effectLst/>
                <a:latin typeface="Cambria" panose="02040503050406030204" pitchFamily="18" charset="0"/>
                <a:ea typeface="Calibri" panose="020F0502020204030204" pitchFamily="34" charset="0"/>
                <a:cs typeface="Calibri" panose="020F0502020204030204" pitchFamily="34" charset="0"/>
              </a:rPr>
              <a:t> </a:t>
            </a:r>
            <a:r>
              <a:rPr lang="en-US" sz="1200" dirty="0">
                <a:effectLst/>
                <a:latin typeface="Cambria" panose="02040503050406030204" pitchFamily="18" charset="0"/>
                <a:ea typeface="Calibri" panose="020F0502020204030204" pitchFamily="34" charset="0"/>
                <a:cs typeface="Calibri" panose="020F0502020204030204" pitchFamily="34" charset="0"/>
              </a:rPr>
              <a:t>reference can refer to any other </a:t>
            </a:r>
            <a:r>
              <a:rPr lang="en-US" sz="1200" b="1" dirty="0" err="1">
                <a:effectLst/>
                <a:latin typeface="Cambria" panose="02040503050406030204" pitchFamily="18" charset="0"/>
                <a:ea typeface="Calibri" panose="020F0502020204030204" pitchFamily="34" charset="0"/>
                <a:cs typeface="Calibri" panose="020F0502020204030204" pitchFamily="34" charset="0"/>
              </a:rPr>
              <a:t>NonGen</a:t>
            </a:r>
            <a:r>
              <a:rPr lang="en-US" sz="1200" b="1" dirty="0">
                <a:effectLst/>
                <a:latin typeface="Cambria" panose="02040503050406030204" pitchFamily="18" charset="0"/>
                <a:ea typeface="Calibri" panose="020F0502020204030204" pitchFamily="34" charset="0"/>
                <a:cs typeface="Calibri" panose="020F0502020204030204" pitchFamily="34" charset="0"/>
              </a:rPr>
              <a:t> </a:t>
            </a:r>
            <a:r>
              <a:rPr lang="en-US" sz="1200" dirty="0">
                <a:effectLst/>
                <a:latin typeface="Cambria" panose="02040503050406030204" pitchFamily="18" charset="0"/>
                <a:ea typeface="Calibri" panose="020F0502020204030204" pitchFamily="34" charset="0"/>
                <a:cs typeface="Calibri" panose="020F0502020204030204" pitchFamily="34" charset="0"/>
              </a:rPr>
              <a:t>object.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However, the statement is semantically wrong, as the commented-out line shows. In that line, the return type of </a:t>
            </a:r>
            <a:r>
              <a:rPr lang="en-US" sz="1200" b="1" dirty="0" err="1">
                <a:effectLst/>
                <a:latin typeface="Cambria" panose="02040503050406030204" pitchFamily="18" charset="0"/>
                <a:ea typeface="Calibri" panose="020F0502020204030204" pitchFamily="34" charset="0"/>
                <a:cs typeface="Calibri" panose="020F0502020204030204" pitchFamily="34" charset="0"/>
              </a:rPr>
              <a:t>GetOb</a:t>
            </a:r>
            <a:r>
              <a:rPr lang="en-US" sz="1200" b="1" dirty="0">
                <a:effectLst/>
                <a:latin typeface="Cambria" panose="02040503050406030204" pitchFamily="18" charset="0"/>
                <a:ea typeface="Calibri" panose="020F0502020204030204" pitchFamily="34" charset="0"/>
                <a:cs typeface="Calibri" panose="020F0502020204030204" pitchFamily="34" charset="0"/>
              </a:rPr>
              <a:t>( ) </a:t>
            </a:r>
            <a:r>
              <a:rPr lang="en-US" sz="1200" dirty="0">
                <a:effectLst/>
                <a:latin typeface="Cambria" panose="02040503050406030204" pitchFamily="18" charset="0"/>
                <a:ea typeface="Calibri" panose="020F0502020204030204" pitchFamily="34" charset="0"/>
                <a:cs typeface="Calibri" panose="020F0502020204030204" pitchFamily="34" charset="0"/>
              </a:rPr>
              <a:t>is cast to </a:t>
            </a:r>
            <a:r>
              <a:rPr lang="en-US" sz="1200" b="1" dirty="0">
                <a:effectLst/>
                <a:latin typeface="Cambria" panose="02040503050406030204" pitchFamily="18" charset="0"/>
                <a:ea typeface="Calibri" panose="020F0502020204030204" pitchFamily="34" charset="0"/>
                <a:cs typeface="Calibri" panose="020F0502020204030204" pitchFamily="34" charset="0"/>
              </a:rPr>
              <a:t>int </a:t>
            </a:r>
            <a:r>
              <a:rPr lang="en-US" sz="1200" dirty="0">
                <a:effectLst/>
                <a:latin typeface="Cambria" panose="02040503050406030204" pitchFamily="18" charset="0"/>
                <a:ea typeface="Calibri" panose="020F0502020204030204" pitchFamily="34" charset="0"/>
                <a:cs typeface="Calibri" panose="020F0502020204030204" pitchFamily="34" charset="0"/>
              </a:rPr>
              <a:t>and then an attempt is made to assign this value to </a:t>
            </a:r>
            <a:r>
              <a:rPr lang="en-US" sz="1200" b="1" dirty="0">
                <a:effectLst/>
                <a:latin typeface="Cambria" panose="02040503050406030204" pitchFamily="18" charset="0"/>
                <a:ea typeface="Calibri" panose="020F0502020204030204" pitchFamily="34" charset="0"/>
                <a:cs typeface="Calibri" panose="020F0502020204030204" pitchFamily="34" charset="0"/>
              </a:rPr>
              <a:t>v</a:t>
            </a:r>
            <a:r>
              <a:rPr lang="en-US" sz="1200" dirty="0">
                <a:effectLst/>
                <a:latin typeface="Cambria" panose="02040503050406030204" pitchFamily="18" charset="0"/>
                <a:ea typeface="Calibri" panose="020F0502020204030204" pitchFamily="34" charset="0"/>
                <a:cs typeface="Calibri" panose="020F0502020204030204" pitchFamily="34" charset="0"/>
              </a:rPr>
              <a:t>. The trouble is that </a:t>
            </a:r>
            <a:r>
              <a:rPr lang="en-US" sz="1200" b="1" dirty="0" err="1">
                <a:effectLst/>
                <a:latin typeface="Cambria" panose="02040503050406030204" pitchFamily="18" charset="0"/>
                <a:ea typeface="Calibri" panose="020F0502020204030204" pitchFamily="34" charset="0"/>
                <a:cs typeface="Calibri" panose="020F0502020204030204" pitchFamily="34" charset="0"/>
              </a:rPr>
              <a:t>iOb</a:t>
            </a:r>
            <a:r>
              <a:rPr lang="en-US" sz="1200" b="1" dirty="0">
                <a:effectLst/>
                <a:latin typeface="Cambria" panose="02040503050406030204" pitchFamily="18" charset="0"/>
                <a:ea typeface="Calibri" panose="020F0502020204030204" pitchFamily="34" charset="0"/>
                <a:cs typeface="Calibri" panose="020F0502020204030204" pitchFamily="34" charset="0"/>
              </a:rPr>
              <a:t> </a:t>
            </a:r>
            <a:r>
              <a:rPr lang="en-US" sz="1200" dirty="0">
                <a:effectLst/>
                <a:latin typeface="Cambria" panose="02040503050406030204" pitchFamily="18" charset="0"/>
                <a:ea typeface="Calibri" panose="020F0502020204030204" pitchFamily="34" charset="0"/>
                <a:cs typeface="Calibri" panose="020F0502020204030204" pitchFamily="34" charset="0"/>
              </a:rPr>
              <a:t>now refers to an object that stores a </a:t>
            </a:r>
            <a:r>
              <a:rPr lang="en-US" sz="1200" b="1" dirty="0">
                <a:effectLst/>
                <a:latin typeface="Cambria" panose="02040503050406030204" pitchFamily="18" charset="0"/>
                <a:ea typeface="Calibri" panose="020F0502020204030204" pitchFamily="34" charset="0"/>
                <a:cs typeface="Calibri" panose="020F0502020204030204" pitchFamily="34" charset="0"/>
              </a:rPr>
              <a:t>string</a:t>
            </a:r>
            <a:r>
              <a:rPr lang="en-US" sz="1200" dirty="0">
                <a:effectLst/>
                <a:latin typeface="Cambria" panose="02040503050406030204" pitchFamily="18" charset="0"/>
                <a:ea typeface="Calibri" panose="020F0502020204030204" pitchFamily="34" charset="0"/>
                <a:cs typeface="Calibri" panose="020F0502020204030204" pitchFamily="34" charset="0"/>
              </a:rPr>
              <a:t>, not an </a:t>
            </a:r>
            <a:r>
              <a:rPr lang="en-US" sz="1200" b="1" dirty="0">
                <a:effectLst/>
                <a:latin typeface="Cambria" panose="02040503050406030204" pitchFamily="18" charset="0"/>
                <a:ea typeface="Calibri" panose="020F0502020204030204" pitchFamily="34" charset="0"/>
                <a:cs typeface="Calibri" panose="020F0502020204030204" pitchFamily="34" charset="0"/>
              </a:rPr>
              <a:t>int</a:t>
            </a:r>
            <a:r>
              <a:rPr lang="en-US" sz="1200" dirty="0">
                <a:effectLst/>
                <a:latin typeface="Cambria" panose="02040503050406030204" pitchFamily="18" charset="0"/>
                <a:ea typeface="Calibri" panose="020F0502020204030204" pitchFamily="34" charset="0"/>
                <a:cs typeface="Calibri" panose="020F0502020204030204" pitchFamily="34" charset="0"/>
              </a:rPr>
              <a:t>. Unfortunately, without generics, the compiler won’t catch this error.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Instead, a runtime exception will occur when the cast to </a:t>
            </a:r>
            <a:r>
              <a:rPr lang="en-US" sz="1200" b="1" dirty="0">
                <a:effectLst/>
                <a:latin typeface="Cambria" panose="02040503050406030204" pitchFamily="18" charset="0"/>
                <a:ea typeface="Calibri" panose="020F0502020204030204" pitchFamily="34" charset="0"/>
                <a:cs typeface="Calibri" panose="020F0502020204030204" pitchFamily="34" charset="0"/>
              </a:rPr>
              <a:t>int </a:t>
            </a:r>
            <a:r>
              <a:rPr lang="en-US" sz="1200" dirty="0">
                <a:effectLst/>
                <a:latin typeface="Cambria" panose="02040503050406030204" pitchFamily="18" charset="0"/>
                <a:ea typeface="Calibri" panose="020F0502020204030204" pitchFamily="34" charset="0"/>
                <a:cs typeface="Calibri" panose="020F0502020204030204" pitchFamily="34" charset="0"/>
              </a:rPr>
              <a:t>is attempted.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To see this for yourself, try removing the comment symbol from the start of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the line and then compiling and running the program.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A runtime error will occur.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Calibri" panose="020F0502020204030204" pitchFamily="34" charset="0"/>
                <a:cs typeface="Calibri" panose="020F0502020204030204" pitchFamily="34" charset="0"/>
              </a:rPr>
              <a:t> The preceding sequence can’t occur when generics are used. If this sequence were attempted in the generic version of the program, the compiler would catch it and report an error, thus preventing a serious bug that results in a runtime exception.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330130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8413F-3693-4CEA-A350-E25E24187458}"/>
              </a:ext>
            </a:extLst>
          </p:cNvPr>
          <p:cNvSpPr>
            <a:spLocks noGrp="1"/>
          </p:cNvSpPr>
          <p:nvPr>
            <p:ph idx="1"/>
          </p:nvPr>
        </p:nvSpPr>
        <p:spPr>
          <a:xfrm>
            <a:off x="3810000" y="76200"/>
            <a:ext cx="5562600" cy="6049963"/>
          </a:xfrm>
        </p:spPr>
        <p:txBody>
          <a:bodyPr>
            <a:noAutofit/>
          </a:bodyPr>
          <a:lstStyle/>
          <a:p>
            <a:pPr marL="0" indent="0">
              <a:buNone/>
            </a:pPr>
            <a:r>
              <a:rPr lang="en-IN" sz="1200" dirty="0">
                <a:solidFill>
                  <a:srgbClr val="008000"/>
                </a:solidFill>
                <a:highlight>
                  <a:srgbClr val="FFFFFF"/>
                </a:highlight>
                <a:latin typeface="Consolas" panose="020B0609020204030204" pitchFamily="49" charset="0"/>
              </a:rPr>
              <a:t>// A simple generic class.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US" sz="1200" dirty="0">
                <a:solidFill>
                  <a:srgbClr val="008000"/>
                </a:solidFill>
                <a:highlight>
                  <a:srgbClr val="FFFFFF"/>
                </a:highlight>
                <a:latin typeface="Consolas" panose="020B0609020204030204" pitchFamily="49" charset="0"/>
              </a:rPr>
              <a:t>// In the following Gen class, T is a type parameter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that will be replaced by a real type when an object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of type Gen is created.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Gen</a:t>
            </a:r>
            <a:r>
              <a:rPr lang="en-IN" sz="1200" dirty="0">
                <a:solidFill>
                  <a:srgbClr val="000000"/>
                </a:solidFill>
                <a:highlight>
                  <a:srgbClr val="FFFFFF"/>
                </a:highlight>
                <a:latin typeface="Consolas" panose="020B0609020204030204" pitchFamily="49" charset="0"/>
              </a:rPr>
              <a:t>&lt;T&gt;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declare a variable of type T </a:t>
            </a: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Notice that this constructor has a parameter of type 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Gen(T o)</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o;</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t>
            </a:r>
            <a:r>
              <a:rPr lang="en-US" sz="1200" dirty="0" err="1">
                <a:solidFill>
                  <a:srgbClr val="008000"/>
                </a:solidFill>
                <a:highlight>
                  <a:srgbClr val="FFFFFF"/>
                </a:highlight>
                <a:latin typeface="Consolas" panose="020B0609020204030204" pitchFamily="49" charset="0"/>
              </a:rPr>
              <a:t>ob</a:t>
            </a:r>
            <a:r>
              <a:rPr lang="en-US" sz="1200" dirty="0">
                <a:solidFill>
                  <a:srgbClr val="008000"/>
                </a:solidFill>
                <a:highlight>
                  <a:srgbClr val="FFFFFF"/>
                </a:highlight>
                <a:latin typeface="Consolas" panose="020B0609020204030204" pitchFamily="49" charset="0"/>
              </a:rPr>
              <a:t>, which is of type 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T </a:t>
            </a:r>
            <a:r>
              <a:rPr lang="en-IN" sz="1200" dirty="0" err="1">
                <a:solidFill>
                  <a:srgbClr val="000000"/>
                </a:solidFill>
                <a:highlight>
                  <a:srgbClr val="FFFFFF"/>
                </a:highlight>
                <a:latin typeface="Consolas" panose="020B0609020204030204" pitchFamily="49" charset="0"/>
              </a:rPr>
              <a:t>GetOb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Show type of 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ShowType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"Type of T is "</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typeof</a:t>
            </a:r>
            <a:r>
              <a:rPr lang="en-US" sz="1200" dirty="0">
                <a:solidFill>
                  <a:srgbClr val="000000"/>
                </a:solidFill>
                <a:highlight>
                  <a:srgbClr val="FFFFFF"/>
                </a:highlight>
                <a:latin typeface="Consolas" panose="020B0609020204030204" pitchFamily="49" charset="0"/>
              </a:rPr>
              <a:t>(T));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14D7B23B-785F-40E6-B7C9-F43ACB75A303}"/>
              </a:ext>
            </a:extLst>
          </p:cNvPr>
          <p:cNvSpPr txBox="1"/>
          <p:nvPr/>
        </p:nvSpPr>
        <p:spPr>
          <a:xfrm>
            <a:off x="0" y="113071"/>
            <a:ext cx="3886200" cy="6555641"/>
          </a:xfrm>
          <a:prstGeom prst="rect">
            <a:avLst/>
          </a:prstGeom>
          <a:noFill/>
        </p:spPr>
        <p:txBody>
          <a:bodyPr wrap="square" rtlCol="0">
            <a:spAutoFit/>
          </a:bodyPr>
          <a:lstStyle/>
          <a:p>
            <a:r>
              <a:rPr lang="en-IN" sz="1200" dirty="0">
                <a:solidFill>
                  <a:srgbClr val="008000"/>
                </a:solidFill>
                <a:highlight>
                  <a:srgbClr val="FFFFFF"/>
                </a:highlight>
                <a:latin typeface="Consolas" panose="020B0609020204030204" pitchFamily="49" charset="0"/>
              </a:rPr>
              <a:t>// Demonstrate the generic class. </a:t>
            </a:r>
            <a:endParaRPr lang="en-IN"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GenericsDemo</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Gen reference for int.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Gen</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 </a:t>
            </a:r>
            <a:r>
              <a:rPr lang="en-IN" sz="1200" dirty="0" err="1">
                <a:solidFill>
                  <a:srgbClr val="000000"/>
                </a:solidFill>
                <a:highlight>
                  <a:srgbClr val="FFFFFF"/>
                </a:highlight>
                <a:latin typeface="Consolas" panose="020B0609020204030204" pitchFamily="49" charset="0"/>
              </a:rPr>
              <a:t>iOb</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Gen&lt;int&gt; object and assign its reference to </a:t>
            </a:r>
            <a:r>
              <a:rPr lang="en-US" sz="1200" dirty="0" err="1">
                <a:solidFill>
                  <a:srgbClr val="008000"/>
                </a:solidFill>
                <a:highlight>
                  <a:srgbClr val="FFFFFF"/>
                </a:highlight>
                <a:latin typeface="Consolas" panose="020B0609020204030204" pitchFamily="49" charset="0"/>
              </a:rPr>
              <a:t>iOb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Gen</a:t>
            </a:r>
            <a:r>
              <a:rPr lang="en-IN" sz="1200" dirty="0">
                <a:solidFill>
                  <a:srgbClr val="000000"/>
                </a:solidFill>
                <a:highlight>
                  <a:srgbClr val="FFFFFF"/>
                </a:highlight>
                <a:latin typeface="Consolas" panose="020B0609020204030204" pitchFamily="49" charset="0"/>
              </a:rPr>
              <a:t>&lt;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&gt;(102);</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 the type of data used by </a:t>
            </a:r>
            <a:r>
              <a:rPr lang="en-US" sz="1200" dirty="0" err="1">
                <a:solidFill>
                  <a:srgbClr val="008000"/>
                </a:solidFill>
                <a:highlight>
                  <a:srgbClr val="FFFFFF"/>
                </a:highlight>
                <a:latin typeface="Consolas" panose="020B0609020204030204" pitchFamily="49" charset="0"/>
              </a:rPr>
              <a:t>iOb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iOb.ShowType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the value in </a:t>
            </a:r>
            <a:r>
              <a:rPr lang="en-US" sz="1200" dirty="0" err="1">
                <a:solidFill>
                  <a:srgbClr val="008000"/>
                </a:solidFill>
                <a:highlight>
                  <a:srgbClr val="FFFFFF"/>
                </a:highlight>
                <a:latin typeface="Consolas" panose="020B0609020204030204" pitchFamily="49" charset="0"/>
              </a:rPr>
              <a:t>iOb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v = </a:t>
            </a:r>
            <a:r>
              <a:rPr lang="en-IN" sz="1200" dirty="0" err="1">
                <a:solidFill>
                  <a:srgbClr val="000000"/>
                </a:solidFill>
                <a:highlight>
                  <a:srgbClr val="FFFFFF"/>
                </a:highlight>
                <a:latin typeface="Consolas" panose="020B0609020204030204" pitchFamily="49" charset="0"/>
              </a:rPr>
              <a:t>iOb.GetOb</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"value: "</a:t>
            </a:r>
            <a:r>
              <a:rPr lang="en-IN" sz="1200" dirty="0">
                <a:solidFill>
                  <a:srgbClr val="000000"/>
                </a:solidFill>
                <a:highlight>
                  <a:srgbClr val="FFFFFF"/>
                </a:highlight>
                <a:latin typeface="Consolas" panose="020B0609020204030204" pitchFamily="49" charset="0"/>
              </a:rPr>
              <a:t> + v);</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 Gen object for strings.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Gen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strOb</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Gen</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a:solidFill>
                  <a:srgbClr val="A31515"/>
                </a:solidFill>
                <a:highlight>
                  <a:srgbClr val="FFFFFF"/>
                </a:highlight>
                <a:latin typeface="Consolas" panose="020B0609020204030204" pitchFamily="49" charset="0"/>
              </a:rPr>
              <a:t>"Generics add power."</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 the type of data stored in </a:t>
            </a:r>
            <a:r>
              <a:rPr lang="en-US" sz="1200" dirty="0" err="1">
                <a:solidFill>
                  <a:srgbClr val="008000"/>
                </a:solidFill>
                <a:highlight>
                  <a:srgbClr val="FFFFFF"/>
                </a:highlight>
                <a:latin typeface="Consolas" panose="020B0609020204030204" pitchFamily="49" charset="0"/>
              </a:rPr>
              <a:t>strOb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strOb.ShowType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Get the value in </a:t>
            </a:r>
            <a:r>
              <a:rPr lang="en-US" sz="1200" dirty="0" err="1">
                <a:solidFill>
                  <a:srgbClr val="008000"/>
                </a:solidFill>
                <a:highlight>
                  <a:srgbClr val="FFFFFF"/>
                </a:highlight>
                <a:latin typeface="Consolas" panose="020B0609020204030204" pitchFamily="49" charset="0"/>
              </a:rPr>
              <a:t>strOb</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str = </a:t>
            </a:r>
            <a:r>
              <a:rPr lang="en-IN" sz="1200" dirty="0" err="1">
                <a:solidFill>
                  <a:srgbClr val="000000"/>
                </a:solidFill>
                <a:highlight>
                  <a:srgbClr val="FFFFFF"/>
                </a:highlight>
                <a:latin typeface="Consolas" panose="020B0609020204030204" pitchFamily="49" charset="0"/>
              </a:rPr>
              <a:t>strOb.GetOb</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"value: "</a:t>
            </a:r>
            <a:r>
              <a:rPr lang="en-IN" sz="1200" dirty="0">
                <a:solidFill>
                  <a:srgbClr val="000000"/>
                </a:solidFill>
                <a:highlight>
                  <a:srgbClr val="FFFFFF"/>
                </a:highlight>
                <a:latin typeface="Consolas" panose="020B0609020204030204" pitchFamily="49" charset="0"/>
              </a:rPr>
              <a:t> + str);</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65013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14C69-582B-4935-9141-105855485BD9}"/>
              </a:ext>
            </a:extLst>
          </p:cNvPr>
          <p:cNvSpPr>
            <a:spLocks noGrp="1"/>
          </p:cNvSpPr>
          <p:nvPr>
            <p:ph idx="1"/>
          </p:nvPr>
        </p:nvSpPr>
        <p:spPr>
          <a:xfrm>
            <a:off x="609600" y="533400"/>
            <a:ext cx="8077200" cy="5592763"/>
          </a:xfrm>
        </p:spPr>
        <p:txBody>
          <a:bodyPr/>
          <a:lstStyle/>
          <a:p>
            <a:r>
              <a:rPr lang="en-IN" dirty="0"/>
              <a:t>Memory </a:t>
            </a:r>
            <a:r>
              <a:rPr lang="en-IN" dirty="0" err="1"/>
              <a:t>diag</a:t>
            </a:r>
            <a:endParaRPr lang="en-IN" dirty="0"/>
          </a:p>
        </p:txBody>
      </p:sp>
    </p:spTree>
    <p:extLst>
      <p:ext uri="{BB962C8B-B14F-4D97-AF65-F5344CB8AC3E}">
        <p14:creationId xmlns:p14="http://schemas.microsoft.com/office/powerpoint/2010/main" val="243946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39E7193-6702-4449-ABB3-31338B61F9CA}"/>
              </a:ext>
            </a:extLst>
          </p:cNvPr>
          <p:cNvSpPr>
            <a:spLocks noGrp="1"/>
          </p:cNvSpPr>
          <p:nvPr>
            <p:ph idx="1"/>
          </p:nvPr>
        </p:nvSpPr>
        <p:spPr>
          <a:xfrm>
            <a:off x="3962400" y="0"/>
            <a:ext cx="5562600" cy="6049963"/>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Gen</a:t>
            </a:r>
            <a:r>
              <a:rPr lang="en-IN" sz="1200" dirty="0">
                <a:solidFill>
                  <a:srgbClr val="000000"/>
                </a:solidFill>
                <a:highlight>
                  <a:srgbClr val="FFFFFF"/>
                </a:highlight>
                <a:latin typeface="Consolas" panose="020B0609020204030204" pitchFamily="49" charset="0"/>
              </a:rPr>
              <a:t>&lt;</a:t>
            </a:r>
            <a:r>
              <a:rPr lang="en-IN" sz="1200" dirty="0">
                <a:solidFill>
                  <a:srgbClr val="FF0000"/>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&gt;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FF0000"/>
                </a:solidFill>
                <a:highlight>
                  <a:srgbClr val="FFFFFF"/>
                </a:highlight>
                <a:latin typeface="Consolas" panose="020B0609020204030204" pitchFamily="49" charset="0"/>
              </a:rPr>
              <a:t>int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     public</a:t>
            </a:r>
            <a:r>
              <a:rPr lang="en-IN" sz="1200" dirty="0">
                <a:solidFill>
                  <a:srgbClr val="000000"/>
                </a:solidFill>
                <a:highlight>
                  <a:srgbClr val="FFFFFF"/>
                </a:highlight>
                <a:latin typeface="Consolas" panose="020B0609020204030204" pitchFamily="49" charset="0"/>
              </a:rPr>
              <a:t> Gen(</a:t>
            </a:r>
            <a:r>
              <a:rPr lang="en-IN" sz="1200" dirty="0">
                <a:solidFill>
                  <a:srgbClr val="FF0000"/>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o)</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o;</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t>
            </a:r>
            <a:r>
              <a:rPr lang="en-US" sz="1200" dirty="0" err="1">
                <a:solidFill>
                  <a:srgbClr val="008000"/>
                </a:solidFill>
                <a:highlight>
                  <a:srgbClr val="FFFFFF"/>
                </a:highlight>
                <a:latin typeface="Consolas" panose="020B0609020204030204" pitchFamily="49" charset="0"/>
              </a:rPr>
              <a:t>ob</a:t>
            </a:r>
            <a:r>
              <a:rPr lang="en-US" sz="1200" dirty="0">
                <a:solidFill>
                  <a:srgbClr val="008000"/>
                </a:solidFill>
                <a:highlight>
                  <a:srgbClr val="FFFFFF"/>
                </a:highlight>
                <a:latin typeface="Consolas" panose="020B0609020204030204" pitchFamily="49" charset="0"/>
              </a:rPr>
              <a:t>, which is of type 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FF0000"/>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GetOb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Show type of T.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ShowType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"Type of T is "</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typeof</a:t>
            </a:r>
            <a:r>
              <a:rPr lang="en-US" sz="1200" dirty="0">
                <a:solidFill>
                  <a:srgbClr val="000000"/>
                </a:solidFill>
                <a:highlight>
                  <a:srgbClr val="FFFFFF"/>
                </a:highlight>
                <a:latin typeface="Consolas" panose="020B0609020204030204" pitchFamily="49" charset="0"/>
              </a:rPr>
              <a:t>(</a:t>
            </a:r>
            <a:r>
              <a:rPr lang="en-US" sz="1200" dirty="0">
                <a:solidFill>
                  <a:srgbClr val="FF0000"/>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5" name="Content Placeholder 2">
            <a:extLst>
              <a:ext uri="{FF2B5EF4-FFF2-40B4-BE49-F238E27FC236}">
                <a16:creationId xmlns:a16="http://schemas.microsoft.com/office/drawing/2014/main" id="{3DEB2F4C-7E5C-411E-ACDE-63974627D793}"/>
              </a:ext>
            </a:extLst>
          </p:cNvPr>
          <p:cNvSpPr txBox="1">
            <a:spLocks/>
          </p:cNvSpPr>
          <p:nvPr/>
        </p:nvSpPr>
        <p:spPr>
          <a:xfrm>
            <a:off x="-7374" y="609600"/>
            <a:ext cx="3969774" cy="6049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Font typeface="Arial" pitchFamily="34" charset="0"/>
              <a:buNone/>
            </a:pPr>
            <a:endParaRPr lang="en-IN"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Gen</a:t>
            </a:r>
            <a:r>
              <a:rPr lang="en-IN" sz="1200" dirty="0">
                <a:solidFill>
                  <a:srgbClr val="000000"/>
                </a:solidFill>
                <a:highlight>
                  <a:srgbClr val="FFFFFF"/>
                </a:highlight>
                <a:latin typeface="Consolas" panose="020B0609020204030204" pitchFamily="49" charset="0"/>
              </a:rPr>
              <a:t>&lt;</a:t>
            </a:r>
            <a:r>
              <a:rPr lang="en-IN" sz="1200" dirty="0">
                <a:solidFill>
                  <a:srgbClr val="FF0000"/>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&gt;</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a:solidFill>
                  <a:srgbClr val="FF0000"/>
                </a:solidFill>
                <a:highlight>
                  <a:srgbClr val="FFFFFF"/>
                </a:highlight>
                <a:latin typeface="Consolas" panose="020B0609020204030204" pitchFamily="49" charset="0"/>
              </a:rPr>
              <a:t>string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endParaRPr lang="en-IN" sz="1200" dirty="0">
              <a:solidFill>
                <a:srgbClr val="000000"/>
              </a:solidFill>
              <a:highlight>
                <a:srgbClr val="FFFFFF"/>
              </a:highlight>
              <a:latin typeface="Consolas" panose="020B0609020204030204" pitchFamily="49" charset="0"/>
            </a:endParaRPr>
          </a:p>
          <a:p>
            <a:pPr marL="0" indent="0">
              <a:buFont typeface="Arial" pitchFamily="34" charset="0"/>
              <a:buNone/>
            </a:pPr>
            <a:endParaRPr lang="en-US"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Gen(</a:t>
            </a:r>
            <a:r>
              <a:rPr lang="en-IN" sz="1200" dirty="0">
                <a:solidFill>
                  <a:srgbClr val="FF0000"/>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o)</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o;</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t>
            </a:r>
            <a:r>
              <a:rPr lang="en-US" sz="1200" dirty="0" err="1">
                <a:solidFill>
                  <a:srgbClr val="008000"/>
                </a:solidFill>
                <a:highlight>
                  <a:srgbClr val="FFFFFF"/>
                </a:highlight>
                <a:latin typeface="Consolas" panose="020B0609020204030204" pitchFamily="49" charset="0"/>
              </a:rPr>
              <a:t>ob</a:t>
            </a:r>
            <a:r>
              <a:rPr lang="en-US" sz="1200" dirty="0">
                <a:solidFill>
                  <a:srgbClr val="008000"/>
                </a:solidFill>
                <a:highlight>
                  <a:srgbClr val="FFFFFF"/>
                </a:highlight>
                <a:latin typeface="Consolas" panose="020B0609020204030204" pitchFamily="49" charset="0"/>
              </a:rPr>
              <a:t>, which is of type T. </a:t>
            </a:r>
            <a:endParaRPr lang="en-US"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FF0000"/>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GetOb</a:t>
            </a:r>
            <a:r>
              <a:rPr lang="en-IN" sz="1200" dirty="0">
                <a:solidFill>
                  <a:srgbClr val="000000"/>
                </a:solidFill>
                <a:highlight>
                  <a:srgbClr val="FFFFFF"/>
                </a:highlight>
                <a:latin typeface="Consolas" panose="020B0609020204030204" pitchFamily="49" charset="0"/>
              </a:rPr>
              <a:t>()</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endParaRPr lang="en-IN"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Show type of T. </a:t>
            </a:r>
            <a:endParaRPr lang="en-IN" sz="1200" dirty="0">
              <a:solidFill>
                <a:srgbClr val="000000"/>
              </a:solidFill>
              <a:highlight>
                <a:srgbClr val="FFFFFF"/>
              </a:highlight>
              <a:latin typeface="Consolas" panose="020B0609020204030204" pitchFamily="49" charset="0"/>
            </a:endParaRP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ShowType</a:t>
            </a:r>
            <a:r>
              <a:rPr lang="en-IN" sz="1200" dirty="0">
                <a:solidFill>
                  <a:srgbClr val="000000"/>
                </a:solidFill>
                <a:highlight>
                  <a:srgbClr val="FFFFFF"/>
                </a:highlight>
                <a:latin typeface="Consolas" panose="020B0609020204030204" pitchFamily="49" charset="0"/>
              </a:rPr>
              <a:t>()</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"Type of T is "</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typeof</a:t>
            </a:r>
            <a:r>
              <a:rPr lang="en-US" sz="1200" dirty="0">
                <a:solidFill>
                  <a:srgbClr val="000000"/>
                </a:solidFill>
                <a:highlight>
                  <a:srgbClr val="FFFFFF"/>
                </a:highlight>
                <a:latin typeface="Consolas" panose="020B0609020204030204" pitchFamily="49" charset="0"/>
              </a:rPr>
              <a:t>(</a:t>
            </a:r>
            <a:r>
              <a:rPr lang="en-IN" sz="1200" dirty="0">
                <a:solidFill>
                  <a:srgbClr val="FF0000"/>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    }</a:t>
            </a:r>
          </a:p>
          <a:p>
            <a:pPr marL="0" indent="0">
              <a:buFont typeface="Arial" pitchFamily="34" charse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6" name="TextBox 5">
            <a:extLst>
              <a:ext uri="{FF2B5EF4-FFF2-40B4-BE49-F238E27FC236}">
                <a16:creationId xmlns:a16="http://schemas.microsoft.com/office/drawing/2014/main" id="{76B15A9F-F92D-4E0E-9C0A-A2A86C640E23}"/>
              </a:ext>
            </a:extLst>
          </p:cNvPr>
          <p:cNvSpPr txBox="1"/>
          <p:nvPr/>
        </p:nvSpPr>
        <p:spPr>
          <a:xfrm>
            <a:off x="1034845" y="-8040"/>
            <a:ext cx="2895600" cy="646331"/>
          </a:xfrm>
          <a:prstGeom prst="rect">
            <a:avLst/>
          </a:prstGeom>
          <a:noFill/>
        </p:spPr>
        <p:txBody>
          <a:bodyPr wrap="square" rtlCol="0">
            <a:spAutoFit/>
          </a:bodyPr>
          <a:lstStyle/>
          <a:p>
            <a:r>
              <a:rPr lang="en-IN" dirty="0"/>
              <a:t>At compile time template get generated</a:t>
            </a:r>
          </a:p>
        </p:txBody>
      </p:sp>
    </p:spTree>
    <p:extLst>
      <p:ext uri="{BB962C8B-B14F-4D97-AF65-F5344CB8AC3E}">
        <p14:creationId xmlns:p14="http://schemas.microsoft.com/office/powerpoint/2010/main" val="1340183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2645</Words>
  <Application>Microsoft Office PowerPoint</Application>
  <PresentationFormat>On-screen Show (4:3)</PresentationFormat>
  <Paragraphs>369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vt:lpstr>
      <vt:lpstr>Consolas</vt:lpstr>
      <vt:lpstr>Garamond</vt:lpstr>
      <vt:lpstr>Symbol</vt:lpstr>
      <vt:lpstr>TheSansMonoConNormal</vt:lpstr>
      <vt:lpstr>Utopia-Regular</vt:lpstr>
      <vt:lpstr>Office Theme</vt:lpstr>
      <vt:lpstr>PowerPoint Presentation</vt:lpstr>
      <vt:lpstr>using Object as generic  </vt:lpstr>
      <vt:lpstr>PowerPoint Presentation</vt:lpstr>
      <vt:lpstr>PowerPoint Presentation</vt:lpstr>
      <vt:lpstr>Do not use Object as generic</vt:lpstr>
      <vt:lpstr>PowerPoint Presentation</vt:lpstr>
      <vt:lpstr>PowerPoint Presentation</vt:lpstr>
      <vt:lpstr>PowerPoint Presentation</vt:lpstr>
      <vt:lpstr>PowerPoint Presentation</vt:lpstr>
      <vt:lpstr>PowerPoint Presentation</vt:lpstr>
      <vt:lpstr>Generic</vt:lpstr>
      <vt:lpstr>Using generic swap two number</vt:lpstr>
      <vt:lpstr>Generic delegate</vt:lpstr>
      <vt:lpstr>Predefine delegate Action Func</vt:lpstr>
      <vt:lpstr>PowerPoint Presentation</vt:lpstr>
      <vt:lpstr>Generic interface</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Sriram Mantri vidyanidhi infotech academy</cp:lastModifiedBy>
  <cp:revision>91</cp:revision>
  <dcterms:created xsi:type="dcterms:W3CDTF">2012-05-24T05:32:28Z</dcterms:created>
  <dcterms:modified xsi:type="dcterms:W3CDTF">2020-11-03T05:56:05Z</dcterms:modified>
</cp:coreProperties>
</file>