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7" r:id="rId2"/>
    <p:sldId id="269" r:id="rId3"/>
    <p:sldId id="273" r:id="rId4"/>
    <p:sldId id="270" r:id="rId5"/>
    <p:sldId id="271" r:id="rId6"/>
    <p:sldId id="272" r:id="rId7"/>
    <p:sldId id="274" r:id="rId8"/>
    <p:sldId id="275" r:id="rId9"/>
    <p:sldId id="276" r:id="rId10"/>
    <p:sldId id="279" r:id="rId11"/>
    <p:sldId id="280" r:id="rId12"/>
    <p:sldId id="277" r:id="rId13"/>
    <p:sldId id="27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933575-20B5-4F4C-B092-A7C803135F9E}" type="datetimeFigureOut">
              <a:rPr lang="en-IN" smtClean="0"/>
              <a:t>03-11-2020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5962C-5821-4F66-B503-D958CFFF057C}" type="slidenum">
              <a:rPr lang="en-IN" smtClean="0"/>
              <a:t>‹#›</a:t>
            </a:fld>
            <a:endParaRPr lang="en-IN"/>
          </a:p>
        </p:txBody>
      </p:sp>
    </p:spTree>
    <p:extLst>
      <p:ext uri="{BB962C8B-B14F-4D97-AF65-F5344CB8AC3E}">
        <p14:creationId xmlns:p14="http://schemas.microsoft.com/office/powerpoint/2010/main" val="439803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95962C-5821-4F66-B503-D958CFFF057C}" type="slidenum">
              <a:rPr lang="en-IN" smtClean="0"/>
              <a:t>8</a:t>
            </a:fld>
            <a:endParaRPr lang="en-IN"/>
          </a:p>
        </p:txBody>
      </p:sp>
    </p:spTree>
    <p:extLst>
      <p:ext uri="{BB962C8B-B14F-4D97-AF65-F5344CB8AC3E}">
        <p14:creationId xmlns:p14="http://schemas.microsoft.com/office/powerpoint/2010/main" val="1907453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95962C-5821-4F66-B503-D958CFFF057C}" type="slidenum">
              <a:rPr lang="en-IN" smtClean="0"/>
              <a:t>11</a:t>
            </a:fld>
            <a:endParaRPr lang="en-IN"/>
          </a:p>
        </p:txBody>
      </p:sp>
    </p:spTree>
    <p:extLst>
      <p:ext uri="{BB962C8B-B14F-4D97-AF65-F5344CB8AC3E}">
        <p14:creationId xmlns:p14="http://schemas.microsoft.com/office/powerpoint/2010/main" val="3569100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049FE38-F050-47FC-972A-2C62A7FE0238}" type="datetimeFigureOut">
              <a:rPr lang="en-US" smtClean="0"/>
              <a:pPr/>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49FE38-F050-47FC-972A-2C62A7FE0238}" type="datetimeFigureOut">
              <a:rPr lang="en-US" smtClean="0"/>
              <a:pPr/>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49FE38-F050-47FC-972A-2C62A7FE0238}" type="datetimeFigureOut">
              <a:rPr lang="en-US" smtClean="0"/>
              <a:pPr/>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49FE38-F050-47FC-972A-2C62A7FE0238}" type="datetimeFigureOut">
              <a:rPr lang="en-US" smtClean="0"/>
              <a:pPr/>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49FE38-F050-47FC-972A-2C62A7FE0238}" type="datetimeFigureOut">
              <a:rPr lang="en-US" smtClean="0"/>
              <a:pPr/>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49FE38-F050-47FC-972A-2C62A7FE0238}" type="datetimeFigureOut">
              <a:rPr lang="en-US" smtClean="0"/>
              <a:pPr/>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49FE38-F050-47FC-972A-2C62A7FE0238}" type="datetimeFigureOut">
              <a:rPr lang="en-US" smtClean="0"/>
              <a:pPr/>
              <a:t>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49FE38-F050-47FC-972A-2C62A7FE0238}" type="datetimeFigureOut">
              <a:rPr lang="en-US" smtClean="0"/>
              <a:pPr/>
              <a:t>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9FE38-F050-47FC-972A-2C62A7FE0238}" type="datetimeFigureOut">
              <a:rPr lang="en-US" smtClean="0"/>
              <a:pPr/>
              <a:t>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49FE38-F050-47FC-972A-2C62A7FE0238}" type="datetimeFigureOut">
              <a:rPr lang="en-US" smtClean="0"/>
              <a:pPr/>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49FE38-F050-47FC-972A-2C62A7FE0238}" type="datetimeFigureOut">
              <a:rPr lang="en-US" smtClean="0"/>
              <a:pPr/>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9FE38-F050-47FC-972A-2C62A7FE0238}" type="datetimeFigureOut">
              <a:rPr lang="en-US" smtClean="0"/>
              <a:pPr/>
              <a:t>11/3/2020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750578-D8D6-4767-8C49-4EFFCBD988B0}" type="slidenum">
              <a:rPr lang="en-US" smtClean="0"/>
              <a:pPr/>
              <a:t>‹#›</a:t>
            </a:fld>
            <a:endParaRPr lang="en-US"/>
          </a:p>
        </p:txBody>
      </p:sp>
      <p:pic>
        <p:nvPicPr>
          <p:cNvPr id="8" name="Picture 7">
            <a:extLst>
              <a:ext uri="{FF2B5EF4-FFF2-40B4-BE49-F238E27FC236}">
                <a16:creationId xmlns:a16="http://schemas.microsoft.com/office/drawing/2014/main" id="{5F35BFC4-6EE2-4A43-98E9-146BD6B5190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136" y="-120068"/>
            <a:ext cx="1282699" cy="857534"/>
          </a:xfrm>
          <a:prstGeom prst="rect">
            <a:avLst/>
          </a:prstGeom>
        </p:spPr>
      </p:pic>
      <p:sp>
        <p:nvSpPr>
          <p:cNvPr id="10" name="Rectangle 9">
            <a:extLst>
              <a:ext uri="{FF2B5EF4-FFF2-40B4-BE49-F238E27FC236}">
                <a16:creationId xmlns:a16="http://schemas.microsoft.com/office/drawing/2014/main" id="{1DC139F7-30EE-4C3C-BBF4-BAD32D2B5D66}"/>
              </a:ext>
            </a:extLst>
          </p:cNvPr>
          <p:cNvSpPr/>
          <p:nvPr userDrawn="1"/>
        </p:nvSpPr>
        <p:spPr>
          <a:xfrm>
            <a:off x="-73900" y="6568695"/>
            <a:ext cx="1219200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314450" y="971550"/>
            <a:ext cx="6343650" cy="50292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1543050" y="3886201"/>
            <a:ext cx="2457450" cy="715581"/>
          </a:xfrm>
          <a:prstGeom prst="rect">
            <a:avLst/>
          </a:prstGeom>
          <a:noFill/>
        </p:spPr>
        <p:txBody>
          <a:bodyPr wrap="square" rtlCol="0">
            <a:spAutoFit/>
          </a:bodyPr>
          <a:lstStyle/>
          <a:p>
            <a:r>
              <a:rPr lang="en-IN" sz="1350" dirty="0" err="1"/>
              <a:t>Ketki</a:t>
            </a:r>
            <a:r>
              <a:rPr lang="en-IN" sz="1350" dirty="0"/>
              <a:t> Acharya</a:t>
            </a:r>
          </a:p>
          <a:p>
            <a:r>
              <a:rPr lang="en-IN" sz="1350" dirty="0"/>
              <a:t>From: SM VITA ATC of CDAC</a:t>
            </a:r>
          </a:p>
          <a:p>
            <a:r>
              <a:rPr lang="en-IN" sz="1350"/>
              <a:t>ketkiacharya</a:t>
            </a:r>
            <a:r>
              <a:rPr lang="en-IN" sz="1350" dirty="0"/>
              <a:t>.net@gmail.com</a:t>
            </a:r>
          </a:p>
        </p:txBody>
      </p:sp>
    </p:spTree>
    <p:extLst>
      <p:ext uri="{BB962C8B-B14F-4D97-AF65-F5344CB8AC3E}">
        <p14:creationId xmlns:p14="http://schemas.microsoft.com/office/powerpoint/2010/main" val="33035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512DBA-15AA-4F63-988C-AC61D5BA0590}"/>
              </a:ext>
            </a:extLst>
          </p:cNvPr>
          <p:cNvSpPr>
            <a:spLocks noGrp="1"/>
          </p:cNvSpPr>
          <p:nvPr>
            <p:ph idx="1"/>
          </p:nvPr>
        </p:nvSpPr>
        <p:spPr>
          <a:xfrm>
            <a:off x="152400" y="609600"/>
            <a:ext cx="7162800" cy="6096000"/>
          </a:xfrm>
        </p:spPr>
        <p:txBody>
          <a:bodyPr>
            <a:normAutofit fontScale="85000" lnSpcReduction="10000"/>
          </a:bodyPr>
          <a:lstStyle/>
          <a:p>
            <a:pPr marL="0" indent="0">
              <a:buNone/>
            </a:pPr>
            <a:r>
              <a:rPr lang="en-US" sz="1800" dirty="0">
                <a:solidFill>
                  <a:srgbClr val="008000"/>
                </a:solidFill>
                <a:highlight>
                  <a:srgbClr val="FFFFFF"/>
                </a:highlight>
                <a:latin typeface="Consolas" panose="020B0609020204030204" pitchFamily="49" charset="0"/>
              </a:rPr>
              <a:t>// The Item property is another name for the indexer, so you </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can omit its name when accessing elements. </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Console</a:t>
            </a:r>
            <a:r>
              <a:rPr lang="en-US" sz="1800" dirty="0" err="1">
                <a:solidFill>
                  <a:srgbClr val="000000"/>
                </a:solidFill>
                <a:highlight>
                  <a:srgbClr val="FFFFFF"/>
                </a:highlight>
                <a:latin typeface="Consolas" panose="020B0609020204030204" pitchFamily="49" charset="0"/>
              </a:rPr>
              <a:t>.WriteLine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"For key = \"rtf\", value = {0}."</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openWith</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"rtf"</a:t>
            </a:r>
            <a:r>
              <a:rPr lang="en-IN" sz="1800" dirty="0">
                <a:solidFill>
                  <a:srgbClr val="000000"/>
                </a:solidFill>
                <a:highlight>
                  <a:srgbClr val="FFFFFF"/>
                </a:highlight>
                <a:latin typeface="Consolas" panose="020B0609020204030204" pitchFamily="49" charset="0"/>
              </a:rPr>
              <a:t>]);</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The indexer can be used to change the value associated</a:t>
            </a:r>
            <a:endParaRPr lang="en-US"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8000"/>
                </a:solidFill>
                <a:highlight>
                  <a:srgbClr val="FFFFFF"/>
                </a:highlight>
                <a:latin typeface="Consolas" panose="020B0609020204030204" pitchFamily="49" charset="0"/>
              </a:rPr>
              <a:t>// with a key.</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openWith</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"rtf"</a:t>
            </a:r>
            <a:r>
              <a:rPr lang="en-IN" sz="1800" dirty="0">
                <a:solidFill>
                  <a:srgbClr val="000000"/>
                </a:solidFill>
                <a:highlight>
                  <a:srgbClr val="FFFFFF"/>
                </a:highlight>
                <a:latin typeface="Consolas" panose="020B0609020204030204" pitchFamily="49" charset="0"/>
              </a:rPr>
              <a:t>] = </a:t>
            </a:r>
            <a:r>
              <a:rPr lang="en-IN" sz="1800" dirty="0">
                <a:solidFill>
                  <a:srgbClr val="A31515"/>
                </a:solidFill>
                <a:highlight>
                  <a:srgbClr val="FFFFFF"/>
                </a:highlight>
                <a:latin typeface="Consolas" panose="020B0609020204030204" pitchFamily="49" charset="0"/>
              </a:rPr>
              <a:t>"winword.exe"</a:t>
            </a:r>
            <a:r>
              <a:rPr lang="en-IN"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Console</a:t>
            </a:r>
            <a:r>
              <a:rPr lang="en-US" sz="1800" dirty="0" err="1">
                <a:solidFill>
                  <a:srgbClr val="000000"/>
                </a:solidFill>
                <a:highlight>
                  <a:srgbClr val="FFFFFF"/>
                </a:highlight>
                <a:latin typeface="Consolas" panose="020B0609020204030204" pitchFamily="49" charset="0"/>
              </a:rPr>
              <a:t>.WriteLine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"For key = \"rtf\", value = {0}."</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openWith</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"rtf"</a:t>
            </a:r>
            <a:r>
              <a:rPr lang="en-IN"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Use the Remove method to remove a key/value pair.</a:t>
            </a:r>
            <a:endParaRPr lang="en-US"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Console</a:t>
            </a:r>
            <a:r>
              <a:rPr lang="en-IN" sz="1800" dirty="0" err="1">
                <a:solidFill>
                  <a:srgbClr val="000000"/>
                </a:solidFill>
                <a:highlight>
                  <a:srgbClr val="FFFFFF"/>
                </a:highlight>
                <a:latin typeface="Consolas" panose="020B0609020204030204" pitchFamily="49" charset="0"/>
              </a:rPr>
              <a:t>.WriteLine</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a:t>
            </a:r>
            <a:r>
              <a:rPr lang="en-IN" sz="1800" dirty="0" err="1">
                <a:solidFill>
                  <a:srgbClr val="A31515"/>
                </a:solidFill>
                <a:highlight>
                  <a:srgbClr val="FFFFFF"/>
                </a:highlight>
                <a:latin typeface="Consolas" panose="020B0609020204030204" pitchFamily="49" charset="0"/>
              </a:rPr>
              <a:t>nRemove</a:t>
            </a:r>
            <a:r>
              <a:rPr lang="en-IN" sz="1800" dirty="0">
                <a:solidFill>
                  <a:srgbClr val="A31515"/>
                </a:solidFill>
                <a:highlight>
                  <a:srgbClr val="FFFFFF"/>
                </a:highlight>
                <a:latin typeface="Consolas" panose="020B0609020204030204" pitchFamily="49" charset="0"/>
              </a:rPr>
              <a:t>(\"doc\")"</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openWith.Remove</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"doc"</a:t>
            </a:r>
            <a:r>
              <a:rPr lang="en-IN" sz="1800" dirty="0">
                <a:solidFill>
                  <a:srgbClr val="000000"/>
                </a:solidFill>
                <a:highlight>
                  <a:srgbClr val="FFFFFF"/>
                </a:highlight>
                <a:latin typeface="Consolas" panose="020B0609020204030204" pitchFamily="49" charset="0"/>
              </a:rPr>
              <a:t>);</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if</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openWith.ContainsKey</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"doc"</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Console</a:t>
            </a:r>
            <a:r>
              <a:rPr lang="en-US" sz="1800" dirty="0" err="1">
                <a:solidFill>
                  <a:srgbClr val="000000"/>
                </a:solidFill>
                <a:highlight>
                  <a:srgbClr val="FFFFFF"/>
                </a:highlight>
                <a:latin typeface="Consolas" panose="020B0609020204030204" pitchFamily="49" charset="0"/>
              </a:rPr>
              <a:t>.WriteLine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"Key \"doc\" is not found."</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a:t>
            </a:r>
            <a:endParaRPr lang="en-IN" dirty="0"/>
          </a:p>
        </p:txBody>
      </p:sp>
      <p:sp>
        <p:nvSpPr>
          <p:cNvPr id="5" name="TextBox 4">
            <a:extLst>
              <a:ext uri="{FF2B5EF4-FFF2-40B4-BE49-F238E27FC236}">
                <a16:creationId xmlns:a16="http://schemas.microsoft.com/office/drawing/2014/main" id="{97E5741B-8751-4A6E-BA1C-B27DDDD4ADDF}"/>
              </a:ext>
            </a:extLst>
          </p:cNvPr>
          <p:cNvSpPr txBox="1"/>
          <p:nvPr/>
        </p:nvSpPr>
        <p:spPr>
          <a:xfrm>
            <a:off x="7010400" y="0"/>
            <a:ext cx="1752600" cy="369332"/>
          </a:xfrm>
          <a:prstGeom prst="rect">
            <a:avLst/>
          </a:prstGeom>
          <a:noFill/>
        </p:spPr>
        <p:txBody>
          <a:bodyPr wrap="square" rtlCol="0">
            <a:spAutoFit/>
          </a:bodyPr>
          <a:lstStyle/>
          <a:p>
            <a:r>
              <a:rPr lang="en-IN" dirty="0"/>
              <a:t>Sorted List</a:t>
            </a:r>
          </a:p>
        </p:txBody>
      </p:sp>
    </p:spTree>
    <p:extLst>
      <p:ext uri="{BB962C8B-B14F-4D97-AF65-F5344CB8AC3E}">
        <p14:creationId xmlns:p14="http://schemas.microsoft.com/office/powerpoint/2010/main" val="2951323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3C6-B39F-4DEF-AC31-BADF6CBBB16C}"/>
              </a:ext>
            </a:extLst>
          </p:cNvPr>
          <p:cNvSpPr>
            <a:spLocks noGrp="1"/>
          </p:cNvSpPr>
          <p:nvPr>
            <p:ph type="title"/>
          </p:nvPr>
        </p:nvSpPr>
        <p:spPr>
          <a:xfrm>
            <a:off x="4953000" y="0"/>
            <a:ext cx="4191000" cy="533400"/>
          </a:xfrm>
        </p:spPr>
        <p:txBody>
          <a:bodyPr>
            <a:normAutofit fontScale="90000"/>
          </a:bodyPr>
          <a:lstStyle/>
          <a:p>
            <a:r>
              <a:rPr lang="en-IN" dirty="0"/>
              <a:t>Demo 2 Sorted List</a:t>
            </a:r>
          </a:p>
        </p:txBody>
      </p:sp>
      <p:sp>
        <p:nvSpPr>
          <p:cNvPr id="3" name="Content Placeholder 2">
            <a:extLst>
              <a:ext uri="{FF2B5EF4-FFF2-40B4-BE49-F238E27FC236}">
                <a16:creationId xmlns:a16="http://schemas.microsoft.com/office/drawing/2014/main" id="{A6D92886-C9DB-40B9-ABA5-ED865191F956}"/>
              </a:ext>
            </a:extLst>
          </p:cNvPr>
          <p:cNvSpPr>
            <a:spLocks noGrp="1"/>
          </p:cNvSpPr>
          <p:nvPr>
            <p:ph idx="1"/>
          </p:nvPr>
        </p:nvSpPr>
        <p:spPr>
          <a:xfrm>
            <a:off x="0" y="-152400"/>
            <a:ext cx="4800600" cy="7162800"/>
          </a:xfrm>
        </p:spPr>
        <p:txBody>
          <a:bodyPr>
            <a:noAutofit/>
          </a:bodyPr>
          <a:lstStyle/>
          <a:p>
            <a:pPr marL="0" indent="0">
              <a:buNone/>
            </a:pPr>
            <a:r>
              <a:rPr lang="en-IN" sz="1100" dirty="0">
                <a:solidFill>
                  <a:srgbClr val="0000FF"/>
                </a:solidFill>
                <a:highlight>
                  <a:srgbClr val="FFFFFF"/>
                </a:highlight>
                <a:latin typeface="Consolas" panose="020B0609020204030204" pitchFamily="49" charset="0"/>
              </a:rPr>
              <a:t>using</a:t>
            </a:r>
            <a:r>
              <a:rPr lang="en-IN" sz="1100" dirty="0">
                <a:solidFill>
                  <a:srgbClr val="000000"/>
                </a:solidFill>
                <a:highlight>
                  <a:srgbClr val="FFFFFF"/>
                </a:highlight>
                <a:latin typeface="Consolas" panose="020B0609020204030204" pitchFamily="49" charset="0"/>
              </a:rPr>
              <a:t> System;</a:t>
            </a:r>
          </a:p>
          <a:p>
            <a:pPr marL="0" indent="0">
              <a:buNone/>
            </a:pPr>
            <a:r>
              <a:rPr lang="en-IN" sz="1100" dirty="0">
                <a:solidFill>
                  <a:srgbClr val="0000FF"/>
                </a:solidFill>
                <a:highlight>
                  <a:srgbClr val="FFFFFF"/>
                </a:highlight>
                <a:latin typeface="Consolas" panose="020B0609020204030204" pitchFamily="49" charset="0"/>
              </a:rPr>
              <a:t>using</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System.Collections.Generic</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FF"/>
                </a:solidFill>
                <a:highlight>
                  <a:srgbClr val="FFFFFF"/>
                </a:highlight>
                <a:latin typeface="Consolas" panose="020B0609020204030204" pitchFamily="49" charset="0"/>
              </a:rPr>
              <a:t>namespace</a:t>
            </a:r>
            <a:r>
              <a:rPr lang="en-IN" sz="1100" dirty="0">
                <a:solidFill>
                  <a:srgbClr val="000000"/>
                </a:solidFill>
                <a:highlight>
                  <a:srgbClr val="FFFFFF"/>
                </a:highlight>
                <a:latin typeface="Consolas" panose="020B0609020204030204" pitchFamily="49" charset="0"/>
              </a:rPr>
              <a:t> ConsoleApplication17</a:t>
            </a:r>
          </a:p>
          <a:p>
            <a:pPr marL="0" indent="0">
              <a:buNone/>
            </a:pP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Program</a:t>
            </a: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static</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void</a:t>
            </a:r>
            <a:r>
              <a:rPr lang="en-US" sz="1100" dirty="0">
                <a:solidFill>
                  <a:srgbClr val="000000"/>
                </a:solidFill>
                <a:highlight>
                  <a:srgbClr val="FFFFFF"/>
                </a:highlight>
                <a:latin typeface="Consolas" panose="020B0609020204030204" pitchFamily="49" charset="0"/>
              </a:rPr>
              <a:t> Main(</a:t>
            </a:r>
            <a:r>
              <a:rPr lang="en-US" sz="1100" dirty="0">
                <a:solidFill>
                  <a:srgbClr val="0000F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args</a:t>
            </a:r>
            <a:r>
              <a:rPr lang="en-US"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SortedList</a:t>
            </a:r>
            <a:r>
              <a:rPr lang="en-IN" sz="1100" dirty="0">
                <a:solidFill>
                  <a:srgbClr val="000000"/>
                </a:solidFill>
                <a:highlight>
                  <a:srgbClr val="FFFFFF"/>
                </a:highlight>
                <a:latin typeface="Consolas" panose="020B0609020204030204" pitchFamily="49" charset="0"/>
              </a:rPr>
              <a:t>&lt;</a:t>
            </a:r>
            <a:r>
              <a:rPr lang="en-IN" sz="1100" dirty="0">
                <a:solidFill>
                  <a:srgbClr val="0000FF"/>
                </a:solidFill>
                <a:highlight>
                  <a:srgbClr val="FFFFFF"/>
                </a:highlight>
                <a:latin typeface="Consolas" panose="020B0609020204030204" pitchFamily="49" charset="0"/>
              </a:rPr>
              <a:t>string</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string</a:t>
            </a:r>
            <a:r>
              <a:rPr lang="en-IN" sz="1100" dirty="0">
                <a:solidFill>
                  <a:srgbClr val="000000"/>
                </a:solidFill>
                <a:highlight>
                  <a:srgbClr val="FFFFFF"/>
                </a:highlight>
                <a:latin typeface="Consolas" panose="020B0609020204030204" pitchFamily="49" charset="0"/>
              </a:rPr>
              <a:t>&gt; </a:t>
            </a:r>
            <a:r>
              <a:rPr lang="en-IN" sz="1100" dirty="0" err="1">
                <a:solidFill>
                  <a:srgbClr val="000000"/>
                </a:solidFill>
                <a:highlight>
                  <a:srgbClr val="FFFFFF"/>
                </a:highlight>
                <a:latin typeface="Consolas" panose="020B0609020204030204" pitchFamily="49" charset="0"/>
              </a:rPr>
              <a:t>openWith</a:t>
            </a: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new</a:t>
            </a: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SortedList</a:t>
            </a:r>
            <a:r>
              <a:rPr lang="en-IN" sz="1100" dirty="0">
                <a:solidFill>
                  <a:srgbClr val="000000"/>
                </a:solidFill>
                <a:highlight>
                  <a:srgbClr val="FFFFFF"/>
                </a:highlight>
                <a:latin typeface="Consolas" panose="020B0609020204030204" pitchFamily="49" charset="0"/>
              </a:rPr>
              <a:t>&lt;</a:t>
            </a:r>
            <a:r>
              <a:rPr lang="en-IN" sz="1100" dirty="0">
                <a:solidFill>
                  <a:srgbClr val="0000FF"/>
                </a:solidFill>
                <a:highlight>
                  <a:srgbClr val="FFFFFF"/>
                </a:highlight>
                <a:latin typeface="Consolas" panose="020B0609020204030204" pitchFamily="49" charset="0"/>
              </a:rPr>
              <a:t>string</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string</a:t>
            </a:r>
            <a:r>
              <a:rPr lang="en-IN" sz="1100" dirty="0">
                <a:solidFill>
                  <a:srgbClr val="000000"/>
                </a:solidFill>
                <a:highlight>
                  <a:srgbClr val="FFFFFF"/>
                </a:highlight>
                <a:latin typeface="Consolas" panose="020B0609020204030204" pitchFamily="49" charset="0"/>
              </a:rPr>
              <a:t>&gt;();</a:t>
            </a:r>
          </a:p>
          <a:p>
            <a:pPr marL="0" indent="0">
              <a:buNone/>
            </a:pPr>
            <a:endParaRPr lang="en-IN"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8000"/>
                </a:solidFill>
                <a:highlight>
                  <a:srgbClr val="FFFFFF"/>
                </a:highlight>
                <a:latin typeface="Consolas" panose="020B0609020204030204" pitchFamily="49" charset="0"/>
              </a:rPr>
              <a:t>// Add some elements to the list. There are no </a:t>
            </a:r>
            <a:r>
              <a:rPr lang="en-US" sz="1100" dirty="0">
                <a:solidFill>
                  <a:srgbClr val="000000"/>
                </a:solidFill>
                <a:highlight>
                  <a:srgbClr val="FFFFFF"/>
                </a:highlight>
                <a:latin typeface="Consolas" panose="020B0609020204030204" pitchFamily="49" charset="0"/>
              </a:rPr>
              <a:t> </a:t>
            </a:r>
            <a:r>
              <a:rPr lang="en-US" sz="1100" dirty="0">
                <a:solidFill>
                  <a:srgbClr val="008000"/>
                </a:solidFill>
                <a:highlight>
                  <a:srgbClr val="FFFFFF"/>
                </a:highlight>
                <a:latin typeface="Consolas" panose="020B0609020204030204" pitchFamily="49" charset="0"/>
              </a:rPr>
              <a:t>// duplicate keys, but some of the values are duplicates.</a:t>
            </a:r>
            <a:endParaRPr lang="en-US"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openWith.Add</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"txt"</a:t>
            </a:r>
            <a:r>
              <a:rPr lang="en-IN" sz="1100" dirty="0">
                <a:solidFill>
                  <a:srgbClr val="000000"/>
                </a:solidFill>
                <a:highlight>
                  <a:srgbClr val="FFFFFF"/>
                </a:highlight>
                <a:latin typeface="Consolas" panose="020B0609020204030204" pitchFamily="49" charset="0"/>
              </a:rPr>
              <a:t>, </a:t>
            </a:r>
            <a:r>
              <a:rPr lang="en-IN" sz="1100" dirty="0">
                <a:solidFill>
                  <a:srgbClr val="A31515"/>
                </a:solidFill>
                <a:highlight>
                  <a:srgbClr val="FFFFFF"/>
                </a:highlight>
                <a:latin typeface="Consolas" panose="020B0609020204030204" pitchFamily="49" charset="0"/>
              </a:rPr>
              <a:t>"notepad.exe"</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openWith.Add</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"bmp"</a:t>
            </a:r>
            <a:r>
              <a:rPr lang="en-IN" sz="1100" dirty="0">
                <a:solidFill>
                  <a:srgbClr val="000000"/>
                </a:solidFill>
                <a:highlight>
                  <a:srgbClr val="FFFFFF"/>
                </a:highlight>
                <a:latin typeface="Consolas" panose="020B0609020204030204" pitchFamily="49" charset="0"/>
              </a:rPr>
              <a:t>, </a:t>
            </a:r>
            <a:r>
              <a:rPr lang="en-IN" sz="1100" dirty="0">
                <a:solidFill>
                  <a:srgbClr val="A31515"/>
                </a:solidFill>
                <a:highlight>
                  <a:srgbClr val="FFFFFF"/>
                </a:highlight>
                <a:latin typeface="Consolas" panose="020B0609020204030204" pitchFamily="49" charset="0"/>
              </a:rPr>
              <a:t>"paint.exe"</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openWith.Add</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"dib"</a:t>
            </a:r>
            <a:r>
              <a:rPr lang="en-IN" sz="1100" dirty="0">
                <a:solidFill>
                  <a:srgbClr val="000000"/>
                </a:solidFill>
                <a:highlight>
                  <a:srgbClr val="FFFFFF"/>
                </a:highlight>
                <a:latin typeface="Consolas" panose="020B0609020204030204" pitchFamily="49" charset="0"/>
              </a:rPr>
              <a:t>, </a:t>
            </a:r>
            <a:r>
              <a:rPr lang="en-IN" sz="1100" dirty="0">
                <a:solidFill>
                  <a:srgbClr val="A31515"/>
                </a:solidFill>
                <a:highlight>
                  <a:srgbClr val="FFFFFF"/>
                </a:highlight>
                <a:latin typeface="Consolas" panose="020B0609020204030204" pitchFamily="49" charset="0"/>
              </a:rPr>
              <a:t>"paint.exe"</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openWith.Add</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"rtf"</a:t>
            </a:r>
            <a:r>
              <a:rPr lang="en-IN" sz="1100" dirty="0">
                <a:solidFill>
                  <a:srgbClr val="000000"/>
                </a:solidFill>
                <a:highlight>
                  <a:srgbClr val="FFFFFF"/>
                </a:highlight>
                <a:latin typeface="Consolas" panose="020B0609020204030204" pitchFamily="49" charset="0"/>
              </a:rPr>
              <a:t>, </a:t>
            </a:r>
            <a:r>
              <a:rPr lang="en-IN" sz="1100" dirty="0">
                <a:solidFill>
                  <a:srgbClr val="A31515"/>
                </a:solidFill>
                <a:highlight>
                  <a:srgbClr val="FFFFFF"/>
                </a:highlight>
                <a:latin typeface="Consolas" panose="020B0609020204030204" pitchFamily="49" charset="0"/>
              </a:rPr>
              <a:t>"wordpad.exe"</a:t>
            </a:r>
            <a:r>
              <a:rPr lang="en-IN" sz="1100" dirty="0">
                <a:solidFill>
                  <a:srgbClr val="000000"/>
                </a:solidFill>
                <a:highlight>
                  <a:srgbClr val="FFFFFF"/>
                </a:highlight>
                <a:latin typeface="Consolas" panose="020B0609020204030204" pitchFamily="49" charset="0"/>
              </a:rPr>
              <a:t>);</a:t>
            </a:r>
          </a:p>
          <a:p>
            <a:pPr marL="0" indent="0">
              <a:buNone/>
            </a:pPr>
            <a:endParaRPr lang="en-IN"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8000"/>
                </a:solidFill>
                <a:highlight>
                  <a:srgbClr val="FFFFFF"/>
                </a:highlight>
                <a:latin typeface="Consolas" panose="020B0609020204030204" pitchFamily="49" charset="0"/>
              </a:rPr>
              <a:t>// The Add method throws an exception if the new key is </a:t>
            </a:r>
            <a:endParaRPr lang="en-US"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8000"/>
                </a:solidFill>
                <a:highlight>
                  <a:srgbClr val="FFFFFF"/>
                </a:highlight>
                <a:latin typeface="Consolas" panose="020B0609020204030204" pitchFamily="49" charset="0"/>
              </a:rPr>
              <a:t>// already in the list.</a:t>
            </a: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try</a:t>
            </a: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openWith.Add</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"txt"</a:t>
            </a:r>
            <a:r>
              <a:rPr lang="en-IN" sz="1100" dirty="0">
                <a:solidFill>
                  <a:srgbClr val="000000"/>
                </a:solidFill>
                <a:highlight>
                  <a:srgbClr val="FFFFFF"/>
                </a:highlight>
                <a:latin typeface="Consolas" panose="020B0609020204030204" pitchFamily="49" charset="0"/>
              </a:rPr>
              <a:t>, </a:t>
            </a:r>
            <a:r>
              <a:rPr lang="en-IN" sz="1100" dirty="0">
                <a:solidFill>
                  <a:srgbClr val="A31515"/>
                </a:solidFill>
                <a:highlight>
                  <a:srgbClr val="FFFFFF"/>
                </a:highlight>
                <a:latin typeface="Consolas" panose="020B0609020204030204" pitchFamily="49" charset="0"/>
              </a:rPr>
              <a:t>"winword.exe"</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catch</a:t>
            </a: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ArgumentException</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Console</a:t>
            </a:r>
            <a:r>
              <a:rPr lang="en-US" sz="1100" dirty="0" err="1">
                <a:solidFill>
                  <a:srgbClr val="000000"/>
                </a:solidFill>
                <a:highlight>
                  <a:srgbClr val="FFFFFF"/>
                </a:highlight>
                <a:latin typeface="Consolas" panose="020B0609020204030204" pitchFamily="49" charset="0"/>
              </a:rPr>
              <a:t>.WriteLine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"An element with Key = \"txt\" already exists."</a:t>
            </a:r>
            <a:r>
              <a:rPr lang="en-US"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8000"/>
                </a:solidFill>
                <a:highlight>
                  <a:srgbClr val="FFFFFF"/>
                </a:highlight>
                <a:latin typeface="Consolas" panose="020B0609020204030204" pitchFamily="49" charset="0"/>
              </a:rPr>
              <a:t>// The Item property is another name for the indexer, so you </a:t>
            </a:r>
            <a:endParaRPr lang="en-US"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8000"/>
                </a:solidFill>
                <a:highlight>
                  <a:srgbClr val="FFFFFF"/>
                </a:highlight>
                <a:latin typeface="Consolas" panose="020B0609020204030204" pitchFamily="49" charset="0"/>
              </a:rPr>
              <a:t>// can omit its name when accessing elements. </a:t>
            </a:r>
            <a:endParaRPr lang="en-US"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Console</a:t>
            </a:r>
            <a:r>
              <a:rPr lang="en-US" sz="1100" dirty="0" err="1">
                <a:solidFill>
                  <a:srgbClr val="000000"/>
                </a:solidFill>
                <a:highlight>
                  <a:srgbClr val="FFFFFF"/>
                </a:highlight>
                <a:latin typeface="Consolas" panose="020B0609020204030204" pitchFamily="49" charset="0"/>
              </a:rPr>
              <a:t>.WriteLine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"For key = \"rtf\", value = {0}."</a:t>
            </a:r>
            <a:r>
              <a:rPr lang="en-US"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openWith</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"rtf"</a:t>
            </a:r>
            <a:r>
              <a:rPr lang="en-IN" sz="1100" dirty="0">
                <a:solidFill>
                  <a:srgbClr val="000000"/>
                </a:solidFill>
                <a:highlight>
                  <a:srgbClr val="FFFFFF"/>
                </a:highlight>
                <a:latin typeface="Consolas" panose="020B0609020204030204" pitchFamily="49" charset="0"/>
              </a:rPr>
              <a:t>]);</a:t>
            </a:r>
          </a:p>
          <a:p>
            <a:pPr marL="0" indent="0">
              <a:buNone/>
            </a:pPr>
            <a:endParaRPr lang="en-IN"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endParaRPr lang="en-IN" sz="1100" dirty="0"/>
          </a:p>
        </p:txBody>
      </p:sp>
      <p:sp>
        <p:nvSpPr>
          <p:cNvPr id="4" name="TextBox 3">
            <a:extLst>
              <a:ext uri="{FF2B5EF4-FFF2-40B4-BE49-F238E27FC236}">
                <a16:creationId xmlns:a16="http://schemas.microsoft.com/office/drawing/2014/main" id="{F32D593C-B618-44D0-AEB4-0155783F6AF0}"/>
              </a:ext>
            </a:extLst>
          </p:cNvPr>
          <p:cNvSpPr txBox="1"/>
          <p:nvPr/>
        </p:nvSpPr>
        <p:spPr>
          <a:xfrm>
            <a:off x="4572000" y="762000"/>
            <a:ext cx="4800600" cy="3970318"/>
          </a:xfrm>
          <a:prstGeom prst="rect">
            <a:avLst/>
          </a:prstGeom>
          <a:noFill/>
        </p:spPr>
        <p:txBody>
          <a:bodyPr wrap="square" rtlCol="0">
            <a:spAutoFit/>
          </a:bodyPr>
          <a:lstStyle/>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The indexer can be used to change the value associated</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with a key.</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openWith</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"rtf"</a:t>
            </a:r>
            <a:r>
              <a:rPr lang="en-IN" sz="1200" dirty="0">
                <a:solidFill>
                  <a:srgbClr val="000000"/>
                </a:solidFill>
                <a:highlight>
                  <a:srgbClr val="FFFFFF"/>
                </a:highlight>
                <a:latin typeface="Consolas" panose="020B0609020204030204" pitchFamily="49" charset="0"/>
              </a:rPr>
              <a:t>] = </a:t>
            </a:r>
            <a:r>
              <a:rPr lang="en-IN" sz="1200" dirty="0">
                <a:solidFill>
                  <a:srgbClr val="A31515"/>
                </a:solidFill>
                <a:highlight>
                  <a:srgbClr val="FFFFFF"/>
                </a:highlight>
                <a:latin typeface="Consolas" panose="020B0609020204030204" pitchFamily="49" charset="0"/>
              </a:rPr>
              <a:t>"winword.exe"</a:t>
            </a: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"For key = \"rtf\", value = {0}."</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openWith</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"rtf"</a:t>
            </a: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Use the Remove method to remove a key/value pair.</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a:t>
            </a:r>
            <a:r>
              <a:rPr lang="en-IN" sz="1200" dirty="0" err="1">
                <a:solidFill>
                  <a:srgbClr val="A31515"/>
                </a:solidFill>
                <a:highlight>
                  <a:srgbClr val="FFFFFF"/>
                </a:highlight>
                <a:latin typeface="Consolas" panose="020B0609020204030204" pitchFamily="49" charset="0"/>
              </a:rPr>
              <a:t>nRemove</a:t>
            </a:r>
            <a:r>
              <a:rPr lang="en-IN" sz="1200" dirty="0">
                <a:solidFill>
                  <a:srgbClr val="A31515"/>
                </a:solidFill>
                <a:highlight>
                  <a:srgbClr val="FFFFFF"/>
                </a:highlight>
                <a:latin typeface="Consolas" panose="020B0609020204030204" pitchFamily="49" charset="0"/>
              </a:rPr>
              <a:t>(\"doc\")"</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openWith.Remove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"doc"</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if</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openWith.ContainsKey</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"doc"</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"Key \"doc\" is not found."</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4034465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78A2-E666-4AFC-84E5-8429530FE9FA}"/>
              </a:ext>
            </a:extLst>
          </p:cNvPr>
          <p:cNvSpPr>
            <a:spLocks noGrp="1"/>
          </p:cNvSpPr>
          <p:nvPr>
            <p:ph type="title"/>
          </p:nvPr>
        </p:nvSpPr>
        <p:spPr>
          <a:xfrm>
            <a:off x="2133600" y="21021"/>
            <a:ext cx="6553200" cy="563562"/>
          </a:xfrm>
        </p:spPr>
        <p:txBody>
          <a:bodyPr>
            <a:normAutofit fontScale="90000"/>
          </a:bodyPr>
          <a:lstStyle/>
          <a:p>
            <a:r>
              <a:rPr lang="en-IN" dirty="0"/>
              <a:t>Dictionary </a:t>
            </a:r>
          </a:p>
        </p:txBody>
      </p:sp>
      <p:sp>
        <p:nvSpPr>
          <p:cNvPr id="3" name="Content Placeholder 2">
            <a:extLst>
              <a:ext uri="{FF2B5EF4-FFF2-40B4-BE49-F238E27FC236}">
                <a16:creationId xmlns:a16="http://schemas.microsoft.com/office/drawing/2014/main" id="{BE357CE1-D4B1-4CEC-861A-CD3191AE46CC}"/>
              </a:ext>
            </a:extLst>
          </p:cNvPr>
          <p:cNvSpPr>
            <a:spLocks noGrp="1"/>
          </p:cNvSpPr>
          <p:nvPr>
            <p:ph idx="1"/>
          </p:nvPr>
        </p:nvSpPr>
        <p:spPr>
          <a:xfrm>
            <a:off x="0" y="584584"/>
            <a:ext cx="7086600" cy="5892416"/>
          </a:xfrm>
        </p:spPr>
        <p:txBody>
          <a:bodyPr>
            <a:noAutofit/>
          </a:bodyPr>
          <a:lstStyle/>
          <a:p>
            <a:pPr marL="0" indent="0">
              <a:buNone/>
            </a:pPr>
            <a:r>
              <a:rPr lang="en-US" sz="1200" dirty="0">
                <a:solidFill>
                  <a:srgbClr val="008000"/>
                </a:solidFill>
                <a:highlight>
                  <a:srgbClr val="FFFFFF"/>
                </a:highlight>
                <a:latin typeface="Consolas" panose="020B0609020204030204" pitchFamily="49" charset="0"/>
              </a:rPr>
              <a:t>// Demonstrate the generic Dictionary&lt;TK, TV&gt; class. </a:t>
            </a:r>
            <a:endParaRPr lang="en-US" sz="1200" dirty="0">
              <a:solidFill>
                <a:srgbClr val="000000"/>
              </a:solidFill>
              <a:highlight>
                <a:srgbClr val="FFFFFF"/>
              </a:highlight>
              <a:latin typeface="Consolas" panose="020B0609020204030204" pitchFamily="49" charset="0"/>
            </a:endParaRP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System.Collections.Generic</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GenDictionaryDemo</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Create a Dictionary that holds employee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names and their corresponding salaries.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Dictionary</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&gt; </a:t>
            </a:r>
            <a:r>
              <a:rPr lang="en-US" sz="1200" dirty="0" err="1">
                <a:solidFill>
                  <a:srgbClr val="000000"/>
                </a:solidFill>
                <a:highlight>
                  <a:srgbClr val="FFFFFF"/>
                </a:highlight>
                <a:latin typeface="Consolas" panose="020B0609020204030204" pitchFamily="49" charset="0"/>
              </a:rPr>
              <a:t>dict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Dictionary</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&gt;();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Add elements to the collection.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dict.Add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"Butler"</a:t>
            </a:r>
            <a:r>
              <a:rPr lang="en-IN" sz="1200" dirty="0">
                <a:solidFill>
                  <a:srgbClr val="000000"/>
                </a:solidFill>
                <a:highlight>
                  <a:srgbClr val="FFFFFF"/>
                </a:highlight>
                <a:latin typeface="Consolas" panose="020B0609020204030204" pitchFamily="49" charset="0"/>
              </a:rPr>
              <a:t>, 73000);</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dict.Add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a:t>
            </a:r>
            <a:r>
              <a:rPr lang="en-IN" sz="1200" dirty="0" err="1">
                <a:solidFill>
                  <a:srgbClr val="A31515"/>
                </a:solidFill>
                <a:highlight>
                  <a:srgbClr val="FFFFFF"/>
                </a:highlight>
                <a:latin typeface="Consolas" panose="020B0609020204030204" pitchFamily="49" charset="0"/>
              </a:rPr>
              <a:t>Sanoj</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 59000);</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dict.Add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a:t>
            </a:r>
            <a:r>
              <a:rPr lang="en-IN" sz="1200" dirty="0" err="1">
                <a:solidFill>
                  <a:srgbClr val="A31515"/>
                </a:solidFill>
                <a:highlight>
                  <a:srgbClr val="FFFFFF"/>
                </a:highlight>
                <a:latin typeface="Consolas" panose="020B0609020204030204" pitchFamily="49" charset="0"/>
              </a:rPr>
              <a:t>Piku</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 45000);</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dict.Add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"Frank"</a:t>
            </a:r>
            <a:r>
              <a:rPr lang="en-IN" sz="1200" dirty="0">
                <a:solidFill>
                  <a:srgbClr val="000000"/>
                </a:solidFill>
                <a:highlight>
                  <a:srgbClr val="FFFFFF"/>
                </a:highlight>
                <a:latin typeface="Consolas" panose="020B0609020204030204" pitchFamily="49" charset="0"/>
              </a:rPr>
              <a:t>, 99000);</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Get a collection of the keys (names).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ICollection</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c = </a:t>
            </a:r>
            <a:r>
              <a:rPr lang="en-US" sz="1200" dirty="0" err="1">
                <a:solidFill>
                  <a:srgbClr val="000000"/>
                </a:solidFill>
                <a:highlight>
                  <a:srgbClr val="FFFFFF"/>
                </a:highlight>
                <a:latin typeface="Consolas" panose="020B0609020204030204" pitchFamily="49" charset="0"/>
              </a:rPr>
              <a:t>dict.Keys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Use the keys to obtain the values (</a:t>
            </a:r>
            <a:r>
              <a:rPr lang="en-US" sz="1200" dirty="0" err="1">
                <a:solidFill>
                  <a:srgbClr val="008000"/>
                </a:solidFill>
                <a:highlight>
                  <a:srgbClr val="FFFFFF"/>
                </a:highlight>
                <a:latin typeface="Consolas" panose="020B0609020204030204" pitchFamily="49" charset="0"/>
              </a:rPr>
              <a:t>salares</a:t>
            </a:r>
            <a:r>
              <a:rPr lang="en-US" sz="1200" dirty="0">
                <a:solidFill>
                  <a:srgbClr val="008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foreach</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str </a:t>
            </a:r>
            <a:r>
              <a:rPr lang="en-IN" sz="1200" dirty="0">
                <a:solidFill>
                  <a:srgbClr val="0000FF"/>
                </a:solidFill>
                <a:highlight>
                  <a:srgbClr val="FFFFFF"/>
                </a:highlight>
                <a:latin typeface="Consolas" panose="020B0609020204030204" pitchFamily="49" charset="0"/>
              </a:rPr>
              <a:t>in</a:t>
            </a:r>
            <a:r>
              <a:rPr lang="en-IN" sz="1200" dirty="0">
                <a:solidFill>
                  <a:srgbClr val="000000"/>
                </a:solidFill>
                <a:highlight>
                  <a:srgbClr val="FFFFFF"/>
                </a:highlight>
                <a:latin typeface="Consolas" panose="020B0609020204030204" pitchFamily="49" charset="0"/>
              </a:rPr>
              <a:t> c)</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"{0}, Salary: {1:C}"</a:t>
            </a:r>
            <a:r>
              <a:rPr lang="en-IN" sz="1200" dirty="0">
                <a:solidFill>
                  <a:srgbClr val="000000"/>
                </a:solidFill>
                <a:highlight>
                  <a:srgbClr val="FFFFFF"/>
                </a:highlight>
                <a:latin typeface="Consolas" panose="020B0609020204030204" pitchFamily="49" charset="0"/>
              </a:rPr>
              <a:t>, str, </a:t>
            </a:r>
            <a:r>
              <a:rPr lang="en-IN" sz="1200" dirty="0" err="1">
                <a:solidFill>
                  <a:srgbClr val="000000"/>
                </a:solidFill>
                <a:highlight>
                  <a:srgbClr val="FFFFFF"/>
                </a:highlight>
                <a:latin typeface="Consolas" panose="020B0609020204030204" pitchFamily="49" charset="0"/>
              </a:rPr>
              <a:t>dict</a:t>
            </a:r>
            <a:r>
              <a:rPr lang="en-IN" sz="1200" dirty="0">
                <a:solidFill>
                  <a:srgbClr val="000000"/>
                </a:solidFill>
                <a:highlight>
                  <a:srgbClr val="FFFFFF"/>
                </a:highlight>
                <a:latin typeface="Consolas" panose="020B0609020204030204" pitchFamily="49" charset="0"/>
              </a:rPr>
              <a:t>[str]);</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endParaRPr lang="en-IN" sz="1200" dirty="0"/>
          </a:p>
        </p:txBody>
      </p:sp>
    </p:spTree>
    <p:extLst>
      <p:ext uri="{BB962C8B-B14F-4D97-AF65-F5344CB8AC3E}">
        <p14:creationId xmlns:p14="http://schemas.microsoft.com/office/powerpoint/2010/main" val="4242505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518F-4C9E-4C32-A6E7-429C693EB432}"/>
              </a:ext>
            </a:extLst>
          </p:cNvPr>
          <p:cNvSpPr>
            <a:spLocks noGrp="1"/>
          </p:cNvSpPr>
          <p:nvPr>
            <p:ph type="title"/>
          </p:nvPr>
        </p:nvSpPr>
        <p:spPr>
          <a:xfrm>
            <a:off x="4495800" y="0"/>
            <a:ext cx="4572000" cy="457200"/>
          </a:xfrm>
        </p:spPr>
        <p:txBody>
          <a:bodyPr>
            <a:normAutofit fontScale="90000"/>
          </a:bodyPr>
          <a:lstStyle/>
          <a:p>
            <a:r>
              <a:rPr lang="en-IN" dirty="0"/>
              <a:t>Sorted Dictionary</a:t>
            </a:r>
          </a:p>
        </p:txBody>
      </p:sp>
      <p:sp>
        <p:nvSpPr>
          <p:cNvPr id="3" name="Content Placeholder 2">
            <a:extLst>
              <a:ext uri="{FF2B5EF4-FFF2-40B4-BE49-F238E27FC236}">
                <a16:creationId xmlns:a16="http://schemas.microsoft.com/office/drawing/2014/main" id="{AC8A584C-2140-42CD-9016-B682D12ECA7F}"/>
              </a:ext>
            </a:extLst>
          </p:cNvPr>
          <p:cNvSpPr>
            <a:spLocks noGrp="1"/>
          </p:cNvSpPr>
          <p:nvPr>
            <p:ph idx="1"/>
          </p:nvPr>
        </p:nvSpPr>
        <p:spPr>
          <a:xfrm>
            <a:off x="0" y="533400"/>
            <a:ext cx="6858000" cy="6858000"/>
          </a:xfrm>
        </p:spPr>
        <p:txBody>
          <a:bodyPr>
            <a:noAutofit/>
          </a:bodyPr>
          <a:lstStyle/>
          <a:p>
            <a:pPr marL="0" indent="0">
              <a:buNone/>
            </a:pPr>
            <a:r>
              <a:rPr lang="en-US" sz="1400" dirty="0">
                <a:solidFill>
                  <a:srgbClr val="008000"/>
                </a:solidFill>
                <a:highlight>
                  <a:srgbClr val="FFFFFF"/>
                </a:highlight>
                <a:latin typeface="Consolas" panose="020B0609020204030204" pitchFamily="49" charset="0"/>
              </a:rPr>
              <a:t>// Demonstrate the generic </a:t>
            </a:r>
            <a:r>
              <a:rPr lang="en-US" sz="1400" dirty="0" err="1">
                <a:solidFill>
                  <a:srgbClr val="008000"/>
                </a:solidFill>
                <a:highlight>
                  <a:srgbClr val="FFFFFF"/>
                </a:highlight>
                <a:latin typeface="Consolas" panose="020B0609020204030204" pitchFamily="49" charset="0"/>
              </a:rPr>
              <a:t>SortedDictionary</a:t>
            </a:r>
            <a:r>
              <a:rPr lang="en-US" sz="1400" dirty="0">
                <a:solidFill>
                  <a:srgbClr val="008000"/>
                </a:solidFill>
                <a:highlight>
                  <a:srgbClr val="FFFFFF"/>
                </a:highlight>
                <a:latin typeface="Consolas" panose="020B0609020204030204" pitchFamily="49" charset="0"/>
              </a:rPr>
              <a:t>&lt;TK, TV&gt; class. </a:t>
            </a:r>
            <a:endParaRPr lang="en-US" sz="1400" dirty="0">
              <a:solidFill>
                <a:srgbClr val="000000"/>
              </a:solidFill>
              <a:highlight>
                <a:srgbClr val="FFFFFF"/>
              </a:highlight>
              <a:latin typeface="Consolas" panose="020B0609020204030204" pitchFamily="49" charset="0"/>
            </a:endParaRPr>
          </a:p>
          <a:p>
            <a:pPr marL="0" indent="0">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System.Collections.Generic</a:t>
            </a:r>
            <a:r>
              <a:rPr lang="en-IN" sz="1400" dirty="0">
                <a:solidFill>
                  <a:srgbClr val="000000"/>
                </a:solidFill>
                <a:highlight>
                  <a:srgbClr val="FFFFFF"/>
                </a:highlight>
                <a:latin typeface="Consolas" panose="020B0609020204030204" pitchFamily="49" charset="0"/>
              </a:rPr>
              <a: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GenSortedDictionaryDemo</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static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Main()</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Create a Dictionary that holds employee </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names and their corresponding salaries. </a:t>
            </a:r>
            <a:endParaRPr lang="en-US"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SortedDictionary</a:t>
            </a:r>
            <a:r>
              <a:rPr lang="en-IN" sz="1400" dirty="0">
                <a:solidFill>
                  <a:srgbClr val="000000"/>
                </a:solidFill>
                <a:highlight>
                  <a:srgbClr val="FFFFFF"/>
                </a:highlight>
                <a:latin typeface="Consolas" panose="020B0609020204030204" pitchFamily="49" charset="0"/>
              </a:rPr>
              <a:t>&lt;</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double</a:t>
            </a:r>
            <a:r>
              <a:rPr lang="en-IN" sz="1400" dirty="0">
                <a:solidFill>
                  <a:srgbClr val="000000"/>
                </a:solidFill>
                <a:highlight>
                  <a:srgbClr val="FFFFFF"/>
                </a:highlight>
                <a:latin typeface="Consolas" panose="020B0609020204030204" pitchFamily="49" charset="0"/>
              </a:rPr>
              <a:t>&gt; </a:t>
            </a:r>
            <a:r>
              <a:rPr lang="en-IN" sz="1400" dirty="0" err="1">
                <a:solidFill>
                  <a:srgbClr val="000000"/>
                </a:solidFill>
                <a:highlight>
                  <a:srgbClr val="FFFFFF"/>
                </a:highlight>
                <a:latin typeface="Consolas" panose="020B0609020204030204" pitchFamily="49" charset="0"/>
              </a:rPr>
              <a:t>dict</a:t>
            </a: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new</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SortedDictionary</a:t>
            </a:r>
            <a:r>
              <a:rPr lang="en-IN" sz="1400" dirty="0">
                <a:solidFill>
                  <a:srgbClr val="000000"/>
                </a:solidFill>
                <a:highlight>
                  <a:srgbClr val="FFFFFF"/>
                </a:highlight>
                <a:latin typeface="Consolas" panose="020B0609020204030204" pitchFamily="49" charset="0"/>
              </a:rPr>
              <a:t>&lt;</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double</a:t>
            </a:r>
            <a:r>
              <a:rPr lang="en-IN" sz="1400" dirty="0">
                <a:solidFill>
                  <a:srgbClr val="000000"/>
                </a:solidFill>
                <a:highlight>
                  <a:srgbClr val="FFFFFF"/>
                </a:highlight>
                <a:latin typeface="Consolas" panose="020B0609020204030204" pitchFamily="49" charset="0"/>
              </a:rPr>
              <a:t>&gt;();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Add elements to the collection. </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dict.</a:t>
            </a:r>
            <a:r>
              <a:rPr lang="en-IN" sz="1400" dirty="0">
                <a:solidFill>
                  <a:srgbClr val="000000"/>
                </a:solidFill>
                <a:highlight>
                  <a:srgbClr val="FFFFFF"/>
                </a:highlight>
                <a:latin typeface="Consolas" panose="020B0609020204030204" pitchFamily="49" charset="0"/>
              </a:rPr>
              <a:t> Add(</a:t>
            </a:r>
            <a:r>
              <a:rPr lang="en-IN" sz="1400" dirty="0">
                <a:solidFill>
                  <a:srgbClr val="A31515"/>
                </a:solidFill>
                <a:highlight>
                  <a:srgbClr val="FFFFFF"/>
                </a:highlight>
                <a:latin typeface="Consolas" panose="020B0609020204030204" pitchFamily="49" charset="0"/>
              </a:rPr>
              <a:t>"Butler"</a:t>
            </a:r>
            <a:r>
              <a:rPr lang="en-IN" sz="1400" dirty="0">
                <a:solidFill>
                  <a:srgbClr val="000000"/>
                </a:solidFill>
                <a:highlight>
                  <a:srgbClr val="FFFFFF"/>
                </a:highlight>
                <a:latin typeface="Consolas" panose="020B0609020204030204" pitchFamily="49" charset="0"/>
              </a:rPr>
              <a:t>, 73000);</a:t>
            </a:r>
          </a:p>
          <a:p>
            <a:pPr marL="0" indent="0">
              <a:buNone/>
            </a:pPr>
            <a:r>
              <a:rPr lang="en-IN"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dict</a:t>
            </a:r>
            <a:r>
              <a:rPr lang="en-IN" sz="1400" dirty="0">
                <a:solidFill>
                  <a:srgbClr val="000000"/>
                </a:solidFill>
                <a:highlight>
                  <a:srgbClr val="FFFFFF"/>
                </a:highlight>
                <a:latin typeface="Consolas" panose="020B0609020204030204" pitchFamily="49" charset="0"/>
              </a:rPr>
              <a:t>.Add(</a:t>
            </a:r>
            <a:r>
              <a:rPr lang="en-IN" sz="1400" dirty="0">
                <a:solidFill>
                  <a:srgbClr val="A31515"/>
                </a:solidFill>
                <a:highlight>
                  <a:srgbClr val="FFFFFF"/>
                </a:highlight>
                <a:latin typeface="Consolas" panose="020B0609020204030204" pitchFamily="49" charset="0"/>
              </a:rPr>
              <a:t>"</a:t>
            </a:r>
            <a:r>
              <a:rPr lang="en-IN" sz="1400" dirty="0" err="1">
                <a:solidFill>
                  <a:srgbClr val="A31515"/>
                </a:solidFill>
                <a:highlight>
                  <a:srgbClr val="FFFFFF"/>
                </a:highlight>
                <a:latin typeface="Consolas" panose="020B0609020204030204" pitchFamily="49" charset="0"/>
              </a:rPr>
              <a:t>Sanoj</a:t>
            </a:r>
            <a:r>
              <a:rPr lang="en-IN" sz="1400" dirty="0">
                <a:solidFill>
                  <a:srgbClr val="A31515"/>
                </a:solidFill>
                <a:highlight>
                  <a:srgbClr val="FFFFFF"/>
                </a:highlight>
                <a:latin typeface="Consolas" panose="020B0609020204030204" pitchFamily="49" charset="0"/>
              </a:rPr>
              <a:t>"</a:t>
            </a:r>
            <a:r>
              <a:rPr lang="en-IN" sz="1400" dirty="0">
                <a:solidFill>
                  <a:srgbClr val="000000"/>
                </a:solidFill>
                <a:highlight>
                  <a:srgbClr val="FFFFFF"/>
                </a:highlight>
                <a:latin typeface="Consolas" panose="020B0609020204030204" pitchFamily="49" charset="0"/>
              </a:rPr>
              <a:t>, 59000);</a:t>
            </a:r>
          </a:p>
          <a:p>
            <a:pPr marL="0" indent="0">
              <a:buNone/>
            </a:pPr>
            <a:r>
              <a:rPr lang="en-IN"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dict</a:t>
            </a:r>
            <a:r>
              <a:rPr lang="en-IN" sz="1400" dirty="0">
                <a:solidFill>
                  <a:srgbClr val="000000"/>
                </a:solidFill>
                <a:highlight>
                  <a:srgbClr val="FFFFFF"/>
                </a:highlight>
                <a:latin typeface="Consolas" panose="020B0609020204030204" pitchFamily="49" charset="0"/>
              </a:rPr>
              <a:t>.Add(</a:t>
            </a:r>
            <a:r>
              <a:rPr lang="en-IN" sz="1400" dirty="0">
                <a:solidFill>
                  <a:srgbClr val="A31515"/>
                </a:solidFill>
                <a:highlight>
                  <a:srgbClr val="FFFFFF"/>
                </a:highlight>
                <a:latin typeface="Consolas" panose="020B0609020204030204" pitchFamily="49" charset="0"/>
              </a:rPr>
              <a:t>"</a:t>
            </a:r>
            <a:r>
              <a:rPr lang="en-IN" sz="1400" dirty="0" err="1">
                <a:solidFill>
                  <a:srgbClr val="A31515"/>
                </a:solidFill>
                <a:highlight>
                  <a:srgbClr val="FFFFFF"/>
                </a:highlight>
                <a:latin typeface="Consolas" panose="020B0609020204030204" pitchFamily="49" charset="0"/>
              </a:rPr>
              <a:t>Piku</a:t>
            </a:r>
            <a:r>
              <a:rPr lang="en-IN" sz="1400" dirty="0">
                <a:solidFill>
                  <a:srgbClr val="A31515"/>
                </a:solidFill>
                <a:highlight>
                  <a:srgbClr val="FFFFFF"/>
                </a:highlight>
                <a:latin typeface="Consolas" panose="020B0609020204030204" pitchFamily="49" charset="0"/>
              </a:rPr>
              <a:t>"</a:t>
            </a:r>
            <a:r>
              <a:rPr lang="en-IN" sz="1400" dirty="0">
                <a:solidFill>
                  <a:srgbClr val="000000"/>
                </a:solidFill>
                <a:highlight>
                  <a:srgbClr val="FFFFFF"/>
                </a:highlight>
                <a:latin typeface="Consolas" panose="020B0609020204030204" pitchFamily="49" charset="0"/>
              </a:rPr>
              <a:t>, 45000);</a:t>
            </a:r>
          </a:p>
          <a:p>
            <a:pPr marL="0" indent="0">
              <a:buNone/>
            </a:pPr>
            <a:r>
              <a:rPr lang="en-IN"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dict</a:t>
            </a:r>
            <a:r>
              <a:rPr lang="en-IN" sz="1400" dirty="0">
                <a:solidFill>
                  <a:srgbClr val="000000"/>
                </a:solidFill>
                <a:highlight>
                  <a:srgbClr val="FFFFFF"/>
                </a:highlight>
                <a:latin typeface="Consolas" panose="020B0609020204030204" pitchFamily="49" charset="0"/>
              </a:rPr>
              <a:t>.Add(</a:t>
            </a:r>
            <a:r>
              <a:rPr lang="en-IN" sz="1400" dirty="0">
                <a:solidFill>
                  <a:srgbClr val="A31515"/>
                </a:solidFill>
                <a:highlight>
                  <a:srgbClr val="FFFFFF"/>
                </a:highlight>
                <a:latin typeface="Consolas" panose="020B0609020204030204" pitchFamily="49" charset="0"/>
              </a:rPr>
              <a:t>"Frank"</a:t>
            </a:r>
            <a:r>
              <a:rPr lang="en-IN" sz="1400" dirty="0">
                <a:solidFill>
                  <a:srgbClr val="000000"/>
                </a:solidFill>
                <a:highlight>
                  <a:srgbClr val="FFFFFF"/>
                </a:highlight>
                <a:latin typeface="Consolas" panose="020B0609020204030204" pitchFamily="49" charset="0"/>
              </a:rPr>
              <a:t>, 99000);</a:t>
            </a: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8000"/>
                </a:solidFill>
                <a:highlight>
                  <a:srgbClr val="FFFFFF"/>
                </a:highlight>
                <a:latin typeface="Consolas" panose="020B0609020204030204" pitchFamily="49" charset="0"/>
              </a:rPr>
              <a:t>// Get a collection of the keys (names). </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ICollection</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 c = </a:t>
            </a:r>
            <a:r>
              <a:rPr lang="en-US" sz="1400" dirty="0" err="1">
                <a:solidFill>
                  <a:srgbClr val="000000"/>
                </a:solidFill>
                <a:highlight>
                  <a:srgbClr val="FFFFFF"/>
                </a:highlight>
                <a:latin typeface="Consolas" panose="020B0609020204030204" pitchFamily="49" charset="0"/>
              </a:rPr>
              <a:t>dict.Keys</a:t>
            </a:r>
            <a:r>
              <a:rPr lang="en-US" sz="1400" dirty="0">
                <a:solidFill>
                  <a:srgbClr val="000000"/>
                </a:solidFill>
                <a:highlight>
                  <a:srgbClr val="FFFFFF"/>
                </a:highlight>
                <a:latin typeface="Consolas" panose="020B0609020204030204" pitchFamily="49" charset="0"/>
              </a:rPr>
              <a: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Use the keys to obtain the values (</a:t>
            </a:r>
            <a:r>
              <a:rPr lang="en-US" sz="1400" dirty="0" err="1">
                <a:solidFill>
                  <a:srgbClr val="008000"/>
                </a:solidFill>
                <a:highlight>
                  <a:srgbClr val="FFFFFF"/>
                </a:highlight>
                <a:latin typeface="Consolas" panose="020B0609020204030204" pitchFamily="49" charset="0"/>
              </a:rPr>
              <a:t>salares</a:t>
            </a:r>
            <a:r>
              <a:rPr lang="en-US" sz="1400" dirty="0">
                <a:solidFill>
                  <a:srgbClr val="008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foreach</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str </a:t>
            </a:r>
            <a:r>
              <a:rPr lang="en-IN" sz="1400" dirty="0">
                <a:solidFill>
                  <a:srgbClr val="0000FF"/>
                </a:solidFill>
                <a:highlight>
                  <a:srgbClr val="FFFFFF"/>
                </a:highlight>
                <a:latin typeface="Consolas" panose="020B0609020204030204" pitchFamily="49" charset="0"/>
              </a:rPr>
              <a:t>in</a:t>
            </a:r>
            <a:r>
              <a:rPr lang="en-IN" sz="1400" dirty="0">
                <a:solidFill>
                  <a:srgbClr val="000000"/>
                </a:solidFill>
                <a:highlight>
                  <a:srgbClr val="FFFFFF"/>
                </a:highlight>
                <a:latin typeface="Consolas" panose="020B0609020204030204" pitchFamily="49" charset="0"/>
              </a:rPr>
              <a:t> c)</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"{0}, Salary: {1:C}"</a:t>
            </a:r>
            <a:r>
              <a:rPr lang="en-IN" sz="1400" dirty="0">
                <a:solidFill>
                  <a:srgbClr val="000000"/>
                </a:solidFill>
                <a:highlight>
                  <a:srgbClr val="FFFFFF"/>
                </a:highlight>
                <a:latin typeface="Consolas" panose="020B0609020204030204" pitchFamily="49" charset="0"/>
              </a:rPr>
              <a:t>, str, </a:t>
            </a:r>
            <a:r>
              <a:rPr lang="en-IN" sz="1400" dirty="0" err="1">
                <a:solidFill>
                  <a:srgbClr val="000000"/>
                </a:solidFill>
                <a:highlight>
                  <a:srgbClr val="FFFFFF"/>
                </a:highlight>
                <a:latin typeface="Consolas" panose="020B0609020204030204" pitchFamily="49" charset="0"/>
              </a:rPr>
              <a:t>dict</a:t>
            </a:r>
            <a:r>
              <a:rPr lang="en-IN" sz="1400" dirty="0">
                <a:solidFill>
                  <a:srgbClr val="000000"/>
                </a:solidFill>
                <a:highlight>
                  <a:srgbClr val="FFFFFF"/>
                </a:highlight>
                <a:latin typeface="Consolas" panose="020B0609020204030204" pitchFamily="49" charset="0"/>
              </a:rPr>
              <a:t>[str]);</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a:t>
            </a:r>
          </a:p>
          <a:p>
            <a:pPr marL="0" indent="0">
              <a:buNone/>
            </a:pPr>
            <a:endParaRPr lang="en-IN" sz="1400" dirty="0"/>
          </a:p>
        </p:txBody>
      </p:sp>
    </p:spTree>
    <p:extLst>
      <p:ext uri="{BB962C8B-B14F-4D97-AF65-F5344CB8AC3E}">
        <p14:creationId xmlns:p14="http://schemas.microsoft.com/office/powerpoint/2010/main" val="1604794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3A6AF8-DF1E-496E-814F-37CE4D963D72}"/>
              </a:ext>
            </a:extLst>
          </p:cNvPr>
          <p:cNvSpPr>
            <a:spLocks noGrp="1"/>
          </p:cNvSpPr>
          <p:nvPr>
            <p:ph idx="1"/>
          </p:nvPr>
        </p:nvSpPr>
        <p:spPr>
          <a:xfrm>
            <a:off x="685800" y="76200"/>
            <a:ext cx="8229600" cy="6629400"/>
          </a:xfrm>
        </p:spPr>
        <p:txBody>
          <a:bodyPr>
            <a:noAutofit/>
          </a:bodyPr>
          <a:lstStyle/>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To help overcome the limitations of a simple array, the .NET base class libraries ship with a number of namespaces containing </a:t>
            </a:r>
            <a:r>
              <a:rPr lang="en-IN" sz="1800" i="1" dirty="0">
                <a:effectLst/>
                <a:latin typeface="Cambria" panose="02040503050406030204" pitchFamily="18" charset="0"/>
                <a:ea typeface="Calibri" panose="020F0502020204030204" pitchFamily="34" charset="0"/>
                <a:cs typeface="Utopia-Italic"/>
              </a:rPr>
              <a:t>collection classes</a:t>
            </a:r>
            <a:r>
              <a:rPr lang="en-IN" sz="1800" dirty="0">
                <a:effectLst/>
                <a:latin typeface="Cambria" panose="02040503050406030204" pitchFamily="18" charset="0"/>
                <a:ea typeface="Calibri" panose="020F0502020204030204" pitchFamily="34" charset="0"/>
                <a:cs typeface="Utopia-Regular"/>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 Unlike a simple C# array, collection classes are built to dynamically </a:t>
            </a:r>
            <a:r>
              <a:rPr lang="en-IN" sz="1800" b="1" dirty="0">
                <a:effectLst/>
                <a:latin typeface="Cambria" panose="02040503050406030204" pitchFamily="18" charset="0"/>
                <a:ea typeface="Calibri" panose="020F0502020204030204" pitchFamily="34" charset="0"/>
                <a:cs typeface="Utopia-Regular"/>
              </a:rPr>
              <a:t>resize </a:t>
            </a:r>
            <a:r>
              <a:rPr lang="en-IN" sz="1800" dirty="0">
                <a:effectLst/>
                <a:latin typeface="Cambria" panose="02040503050406030204" pitchFamily="18" charset="0"/>
                <a:ea typeface="Calibri" panose="020F0502020204030204" pitchFamily="34" charset="0"/>
                <a:cs typeface="Utopia-Regular"/>
              </a:rPr>
              <a:t>themselves </a:t>
            </a:r>
            <a:r>
              <a:rPr lang="en-IN" sz="1800" b="1" dirty="0">
                <a:effectLst/>
                <a:latin typeface="Cambria" panose="02040503050406030204" pitchFamily="18" charset="0"/>
                <a:ea typeface="Calibri" panose="020F0502020204030204" pitchFamily="34" charset="0"/>
                <a:cs typeface="Utopia-Regular"/>
              </a:rPr>
              <a:t>on the fly </a:t>
            </a:r>
            <a:r>
              <a:rPr lang="en-IN" sz="1800" dirty="0">
                <a:effectLst/>
                <a:latin typeface="Cambria" panose="02040503050406030204" pitchFamily="18" charset="0"/>
                <a:ea typeface="Calibri" panose="020F0502020204030204" pitchFamily="34" charset="0"/>
                <a:cs typeface="Utopia-Regular"/>
              </a:rPr>
              <a:t>as you insert or remove items.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 Moreover, many of the collection classes offer increased type safety and are highly optimized to process the contained data in a memory efficient manner.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Generic collections (primarily found in the </a:t>
            </a:r>
            <a:r>
              <a:rPr lang="en-IN" sz="1800" dirty="0" err="1">
                <a:effectLst/>
                <a:latin typeface="Cambria" panose="02040503050406030204" pitchFamily="18" charset="0"/>
                <a:ea typeface="Calibri" panose="020F0502020204030204" pitchFamily="34" charset="0"/>
                <a:cs typeface="TheSansMonoConNormal"/>
              </a:rPr>
              <a:t>System.Collections.Generic</a:t>
            </a:r>
            <a:r>
              <a:rPr lang="en-IN" sz="1800" dirty="0">
                <a:effectLst/>
                <a:latin typeface="Cambria" panose="02040503050406030204" pitchFamily="18" charset="0"/>
                <a:ea typeface="Calibri" panose="020F0502020204030204" pitchFamily="34" charset="0"/>
                <a:cs typeface="TheSansMonoConNormal"/>
              </a:rPr>
              <a:t> </a:t>
            </a:r>
            <a:r>
              <a:rPr lang="en-IN" sz="1800" dirty="0">
                <a:effectLst/>
                <a:latin typeface="Cambria" panose="02040503050406030204" pitchFamily="18" charset="0"/>
                <a:ea typeface="Calibri" panose="020F0502020204030204" pitchFamily="34" charset="0"/>
                <a:cs typeface="Utopia-Regular"/>
              </a:rPr>
              <a:t>namespace)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 Generics provide better performance because they do not result in boxing or unboxing penalties when storing value types.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Generics are type safe because they can contain only the type of type you specify.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Symbol" panose="05050102010706020507" pitchFamily="18" charset="2"/>
              </a:rPr>
              <a:t> </a:t>
            </a:r>
            <a:r>
              <a:rPr lang="en-IN" sz="1800" dirty="0">
                <a:effectLst/>
                <a:latin typeface="Cambria" panose="02040503050406030204" pitchFamily="18" charset="0"/>
                <a:ea typeface="Calibri" panose="020F0502020204030204" pitchFamily="34" charset="0"/>
                <a:cs typeface="Utopia-Regular"/>
              </a:rPr>
              <a:t>Generics greatly reduce the need to build custom collection types because you specify the “type of type” when creating the generic container.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9765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FFDAFF-FA04-40EC-9443-31324BD73F55}"/>
              </a:ext>
            </a:extLst>
          </p:cNvPr>
          <p:cNvSpPr>
            <a:spLocks noGrp="1"/>
          </p:cNvSpPr>
          <p:nvPr>
            <p:ph idx="1"/>
          </p:nvPr>
        </p:nvSpPr>
        <p:spPr>
          <a:xfrm>
            <a:off x="457200" y="762000"/>
            <a:ext cx="8229600" cy="5364163"/>
          </a:xfrm>
        </p:spPr>
        <p:txBody>
          <a:bodyPr>
            <a:normAutofit fontScale="92500" lnSpcReduction="10000"/>
          </a:bodyPr>
          <a:lstStyle/>
          <a:p>
            <a:r>
              <a:rPr lang="en-IN" dirty="0">
                <a:latin typeface="+mj-lt"/>
              </a:rPr>
              <a:t>You will  see the use of collection class when you retrieve data from data base.</a:t>
            </a:r>
          </a:p>
          <a:p>
            <a:endParaRPr lang="en-IN" dirty="0">
              <a:latin typeface="+mj-lt"/>
            </a:endParaRPr>
          </a:p>
          <a:p>
            <a:r>
              <a:rPr lang="en-IN" dirty="0" err="1">
                <a:latin typeface="+mj-lt"/>
              </a:rPr>
              <a:t>Eg</a:t>
            </a:r>
            <a:r>
              <a:rPr lang="en-IN" dirty="0">
                <a:latin typeface="+mj-lt"/>
              </a:rPr>
              <a:t> display all employee or customer detail.</a:t>
            </a:r>
          </a:p>
          <a:p>
            <a:r>
              <a:rPr lang="en-IN" dirty="0">
                <a:latin typeface="+mj-lt"/>
              </a:rPr>
              <a:t>You have to fetch this data and map to Employee class or Customer class.</a:t>
            </a:r>
          </a:p>
          <a:p>
            <a:endParaRPr lang="en-IN" dirty="0">
              <a:latin typeface="+mj-lt"/>
            </a:endParaRPr>
          </a:p>
          <a:p>
            <a:r>
              <a:rPr lang="en-IN" dirty="0">
                <a:latin typeface="+mj-lt"/>
              </a:rPr>
              <a:t>Now think what will be the size of Array its difficult to judge so we need flexible train which can grow as per our data, in such scenario we use collection class</a:t>
            </a:r>
          </a:p>
        </p:txBody>
      </p:sp>
    </p:spTree>
    <p:extLst>
      <p:ext uri="{BB962C8B-B14F-4D97-AF65-F5344CB8AC3E}">
        <p14:creationId xmlns:p14="http://schemas.microsoft.com/office/powerpoint/2010/main" val="673568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680A52D-C95B-4A24-9C8E-4D876E7A4BC4}"/>
              </a:ext>
            </a:extLst>
          </p:cNvPr>
          <p:cNvGraphicFramePr>
            <a:graphicFrameLocks noGrp="1"/>
          </p:cNvGraphicFramePr>
          <p:nvPr>
            <p:ph idx="1"/>
            <p:extLst>
              <p:ext uri="{D42A27DB-BD31-4B8C-83A1-F6EECF244321}">
                <p14:modId xmlns:p14="http://schemas.microsoft.com/office/powerpoint/2010/main" val="949279894"/>
              </p:ext>
            </p:extLst>
          </p:nvPr>
        </p:nvGraphicFramePr>
        <p:xfrm>
          <a:off x="381000" y="1371600"/>
          <a:ext cx="8382000" cy="3886199"/>
        </p:xfrm>
        <a:graphic>
          <a:graphicData uri="http://schemas.openxmlformats.org/drawingml/2006/table">
            <a:tbl>
              <a:tblPr firstRow="1" firstCol="1" bandRow="1"/>
              <a:tblGrid>
                <a:gridCol w="1521887">
                  <a:extLst>
                    <a:ext uri="{9D8B030D-6E8A-4147-A177-3AD203B41FA5}">
                      <a16:colId xmlns:a16="http://schemas.microsoft.com/office/drawing/2014/main" val="384898120"/>
                    </a:ext>
                  </a:extLst>
                </a:gridCol>
                <a:gridCol w="1583246">
                  <a:extLst>
                    <a:ext uri="{9D8B030D-6E8A-4147-A177-3AD203B41FA5}">
                      <a16:colId xmlns:a16="http://schemas.microsoft.com/office/drawing/2014/main" val="2313027509"/>
                    </a:ext>
                  </a:extLst>
                </a:gridCol>
                <a:gridCol w="1522816">
                  <a:extLst>
                    <a:ext uri="{9D8B030D-6E8A-4147-A177-3AD203B41FA5}">
                      <a16:colId xmlns:a16="http://schemas.microsoft.com/office/drawing/2014/main" val="2994620021"/>
                    </a:ext>
                  </a:extLst>
                </a:gridCol>
                <a:gridCol w="1466107">
                  <a:extLst>
                    <a:ext uri="{9D8B030D-6E8A-4147-A177-3AD203B41FA5}">
                      <a16:colId xmlns:a16="http://schemas.microsoft.com/office/drawing/2014/main" val="3599670507"/>
                    </a:ext>
                  </a:extLst>
                </a:gridCol>
                <a:gridCol w="1180887">
                  <a:extLst>
                    <a:ext uri="{9D8B030D-6E8A-4147-A177-3AD203B41FA5}">
                      <a16:colId xmlns:a16="http://schemas.microsoft.com/office/drawing/2014/main" val="122332396"/>
                    </a:ext>
                  </a:extLst>
                </a:gridCol>
                <a:gridCol w="1107057">
                  <a:extLst>
                    <a:ext uri="{9D8B030D-6E8A-4147-A177-3AD203B41FA5}">
                      <a16:colId xmlns:a16="http://schemas.microsoft.com/office/drawing/2014/main" val="1438934769"/>
                    </a:ext>
                  </a:extLst>
                </a:gridCol>
              </a:tblGrid>
              <a:tr h="423714">
                <a:tc>
                  <a:txBody>
                    <a:bodyPr/>
                    <a:lstStyle/>
                    <a:p>
                      <a:pPr>
                        <a:lnSpc>
                          <a:spcPct val="107000"/>
                        </a:lnSpc>
                        <a:spcAft>
                          <a:spcPts val="800"/>
                        </a:spcAft>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List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Sorted List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Dictionary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Sorted Dictionary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u="none" strike="noStrike" dirty="0">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HashSet&lt;T&gt;</a:t>
                      </a:r>
                      <a:endParaRPr lang="en-IN" sz="110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u="none" strike="noStrike"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SortedSet</a:t>
                      </a:r>
                      <a:r>
                        <a:rPr lang="en-IN" sz="1000" u="none" strike="noStrike" dirty="0">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&lt;T&gt;</a:t>
                      </a:r>
                      <a:endParaRPr lang="en-IN" sz="110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5176667"/>
                  </a:ext>
                </a:extLst>
              </a:tr>
              <a:tr h="580852">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Array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Array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Hash Table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Binary Search Tree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u="none"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Hash table</a:t>
                      </a:r>
                      <a:endParaRPr lang="en-IN" sz="110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u="none" strike="noStrike"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Red-black tree</a:t>
                      </a:r>
                      <a:endParaRPr lang="en-IN" sz="110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4182471"/>
                  </a:ext>
                </a:extLst>
              </a:tr>
              <a:tr h="207063">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Key-value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Key-value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Key-value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2288341"/>
                  </a:ext>
                </a:extLst>
              </a:tr>
              <a:tr h="207063">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indexed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Indexed/Key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 indexed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 indexed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 indexed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274644"/>
                  </a:ext>
                </a:extLst>
              </a:tr>
              <a:tr h="207063">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 sorted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sorted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 sorted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sorted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 sorted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sorted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7811552"/>
                  </a:ext>
                </a:extLst>
              </a:tr>
              <a:tr h="857014">
                <a:tc>
                  <a:txBody>
                    <a:bodyPr/>
                    <a:lstStyle/>
                    <a:p>
                      <a:pPr>
                        <a:lnSpc>
                          <a:spcPct val="107000"/>
                        </a:lnSpc>
                        <a:spcAft>
                          <a:spcPts val="800"/>
                        </a:spcAft>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Duplicate  Value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Duplicate Key not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Duplicate  Key not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Duplicate Key not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Duplicate value not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Duplicate value not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740737"/>
                  </a:ext>
                </a:extLst>
              </a:tr>
              <a:tr h="763067">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Null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Key can not be null</a:t>
                      </a:r>
                    </a:p>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Value can be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Key can not be null</a:t>
                      </a:r>
                    </a:p>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Value can be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Key can not be null</a:t>
                      </a:r>
                    </a:p>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Value can be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Null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Null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461254"/>
                  </a:ext>
                </a:extLst>
              </a:tr>
              <a:tr h="640363">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Order of insertion maintained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Order of insertion not maintained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Order of insertion not maintained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5464739"/>
                  </a:ext>
                </a:extLst>
              </a:tr>
            </a:tbl>
          </a:graphicData>
        </a:graphic>
      </p:graphicFrame>
      <p:sp>
        <p:nvSpPr>
          <p:cNvPr id="2" name="TextBox 1">
            <a:extLst>
              <a:ext uri="{FF2B5EF4-FFF2-40B4-BE49-F238E27FC236}">
                <a16:creationId xmlns:a16="http://schemas.microsoft.com/office/drawing/2014/main" id="{2F00BD23-893E-4339-A3B7-79E55B015DD9}"/>
              </a:ext>
            </a:extLst>
          </p:cNvPr>
          <p:cNvSpPr txBox="1"/>
          <p:nvPr/>
        </p:nvSpPr>
        <p:spPr>
          <a:xfrm>
            <a:off x="990600" y="5562600"/>
            <a:ext cx="7391400" cy="369332"/>
          </a:xfrm>
          <a:prstGeom prst="rect">
            <a:avLst/>
          </a:prstGeom>
          <a:noFill/>
        </p:spPr>
        <p:txBody>
          <a:bodyPr wrap="square" rtlCol="0">
            <a:spAutoFit/>
          </a:bodyPr>
          <a:lstStyle/>
          <a:p>
            <a:r>
              <a:rPr lang="en-IN" sz="1800" dirty="0">
                <a:solidFill>
                  <a:srgbClr val="0000FF"/>
                </a:solidFill>
                <a:highlight>
                  <a:srgbClr val="FFFFFF"/>
                </a:highlight>
                <a:latin typeface="Consolas" panose="020B0609020204030204" pitchFamily="49" charset="0"/>
              </a:rPr>
              <a:t>using</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System.Collections.Generic</a:t>
            </a:r>
            <a:r>
              <a:rPr lang="en-IN" sz="1800" dirty="0">
                <a:solidFill>
                  <a:srgbClr val="000000"/>
                </a:solidFill>
                <a:highlight>
                  <a:srgbClr val="FFFFFF"/>
                </a:highlight>
                <a:latin typeface="Consolas" panose="020B0609020204030204" pitchFamily="49" charset="0"/>
              </a:rPr>
              <a:t>;</a:t>
            </a:r>
            <a:endParaRPr lang="en-IN" dirty="0"/>
          </a:p>
        </p:txBody>
      </p:sp>
    </p:spTree>
    <p:extLst>
      <p:ext uri="{BB962C8B-B14F-4D97-AF65-F5344CB8AC3E}">
        <p14:creationId xmlns:p14="http://schemas.microsoft.com/office/powerpoint/2010/main" val="426963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5ACA0-52B7-4656-A117-D25FFCF63FD5}"/>
              </a:ext>
            </a:extLst>
          </p:cNvPr>
          <p:cNvSpPr>
            <a:spLocks noGrp="1"/>
          </p:cNvSpPr>
          <p:nvPr>
            <p:ph type="title"/>
          </p:nvPr>
        </p:nvSpPr>
        <p:spPr>
          <a:xfrm>
            <a:off x="1066800" y="-51624"/>
            <a:ext cx="2667000" cy="639762"/>
          </a:xfrm>
        </p:spPr>
        <p:txBody>
          <a:bodyPr>
            <a:normAutofit fontScale="90000"/>
          </a:bodyPr>
          <a:lstStyle/>
          <a:p>
            <a:r>
              <a:rPr lang="en-IN" dirty="0"/>
              <a:t>List class</a:t>
            </a:r>
          </a:p>
        </p:txBody>
      </p:sp>
      <p:sp>
        <p:nvSpPr>
          <p:cNvPr id="3" name="Content Placeholder 2">
            <a:extLst>
              <a:ext uri="{FF2B5EF4-FFF2-40B4-BE49-F238E27FC236}">
                <a16:creationId xmlns:a16="http://schemas.microsoft.com/office/drawing/2014/main" id="{F7128749-AC49-43E9-ABAB-A76A59B8F073}"/>
              </a:ext>
            </a:extLst>
          </p:cNvPr>
          <p:cNvSpPr>
            <a:spLocks noGrp="1"/>
          </p:cNvSpPr>
          <p:nvPr>
            <p:ph idx="1"/>
          </p:nvPr>
        </p:nvSpPr>
        <p:spPr>
          <a:xfrm>
            <a:off x="4038599" y="92075"/>
            <a:ext cx="5213555" cy="6613525"/>
          </a:xfrm>
        </p:spPr>
        <p:txBody>
          <a:bodyPr>
            <a:noAutofit/>
          </a:bodyPr>
          <a:lstStyle/>
          <a:p>
            <a:pPr marL="0" indent="0">
              <a:buNone/>
            </a:pPr>
            <a:r>
              <a:rPr lang="en-IN" sz="1100" dirty="0">
                <a:solidFill>
                  <a:srgbClr val="0000FF"/>
                </a:solidFill>
                <a:highlight>
                  <a:srgbClr val="FFFFFF"/>
                </a:highlight>
                <a:latin typeface="Consolas" panose="020B0609020204030204" pitchFamily="49" charset="0"/>
              </a:rPr>
              <a:t>using</a:t>
            </a:r>
            <a:r>
              <a:rPr lang="en-IN" sz="1100" dirty="0">
                <a:solidFill>
                  <a:srgbClr val="000000"/>
                </a:solidFill>
                <a:highlight>
                  <a:srgbClr val="FFFFFF"/>
                </a:highlight>
                <a:latin typeface="Consolas" panose="020B0609020204030204" pitchFamily="49" charset="0"/>
              </a:rPr>
              <a:t> System;  </a:t>
            </a:r>
          </a:p>
          <a:p>
            <a:pPr marL="0" indent="0">
              <a:buNone/>
            </a:pPr>
            <a:r>
              <a:rPr lang="en-IN" sz="1100" dirty="0">
                <a:solidFill>
                  <a:srgbClr val="0000FF"/>
                </a:solidFill>
                <a:highlight>
                  <a:srgbClr val="FFFFFF"/>
                </a:highlight>
                <a:latin typeface="Consolas" panose="020B0609020204030204" pitchFamily="49" charset="0"/>
              </a:rPr>
              <a:t>using</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System.Collections.Generic</a:t>
            </a:r>
            <a:r>
              <a:rPr lang="en-IN" sz="1100" dirty="0">
                <a:solidFill>
                  <a:srgbClr val="000000"/>
                </a:solidFill>
                <a:highlight>
                  <a:srgbClr val="FFFFFF"/>
                </a:highlight>
                <a:latin typeface="Consolas" panose="020B0609020204030204" pitchFamily="49" charset="0"/>
              </a:rPr>
              <a:t>;</a:t>
            </a:r>
          </a:p>
          <a:p>
            <a:pPr marL="0" indent="0">
              <a:buNone/>
            </a:pP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GenListDemo</a:t>
            </a: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static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void</a:t>
            </a:r>
            <a:r>
              <a:rPr lang="en-IN" sz="1100" dirty="0">
                <a:solidFill>
                  <a:srgbClr val="000000"/>
                </a:solidFill>
                <a:highlight>
                  <a:srgbClr val="FFFFFF"/>
                </a:highlight>
                <a:latin typeface="Consolas" panose="020B0609020204030204" pitchFamily="49" charset="0"/>
              </a:rPr>
              <a:t> Main()</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8000"/>
                </a:solidFill>
                <a:highlight>
                  <a:srgbClr val="FFFFFF"/>
                </a:highlight>
                <a:latin typeface="Consolas" panose="020B0609020204030204" pitchFamily="49" charset="0"/>
              </a:rPr>
              <a:t>// Create a list. </a:t>
            </a:r>
            <a:endParaRPr lang="en-IN"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List</a:t>
            </a:r>
            <a:r>
              <a:rPr lang="en-US" sz="1100" dirty="0">
                <a:solidFill>
                  <a:srgbClr val="000000"/>
                </a:solidFill>
                <a:highlight>
                  <a:srgbClr val="FFFFFF"/>
                </a:highlight>
                <a:latin typeface="Consolas" panose="020B0609020204030204" pitchFamily="49" charset="0"/>
              </a:rPr>
              <a:t>&lt;</a:t>
            </a:r>
            <a:r>
              <a:rPr lang="en-US" sz="1100" dirty="0">
                <a:solidFill>
                  <a:srgbClr val="0000FF"/>
                </a:solidFill>
                <a:highlight>
                  <a:srgbClr val="FFFFFF"/>
                </a:highlight>
                <a:latin typeface="Consolas" panose="020B0609020204030204" pitchFamily="49" charset="0"/>
              </a:rPr>
              <a:t>char</a:t>
            </a:r>
            <a:r>
              <a:rPr lang="en-US" sz="1100" dirty="0">
                <a:solidFill>
                  <a:srgbClr val="000000"/>
                </a:solidFill>
                <a:highlight>
                  <a:srgbClr val="FFFFFF"/>
                </a:highlight>
                <a:latin typeface="Consolas" panose="020B0609020204030204" pitchFamily="49" charset="0"/>
              </a:rPr>
              <a:t>&gt; </a:t>
            </a:r>
            <a:r>
              <a:rPr lang="en-US" sz="1100" dirty="0" err="1">
                <a:solidFill>
                  <a:srgbClr val="000000"/>
                </a:solidFill>
                <a:highlight>
                  <a:srgbClr val="FFFFFF"/>
                </a:highlight>
                <a:latin typeface="Consolas" panose="020B0609020204030204" pitchFamily="49" charset="0"/>
              </a:rPr>
              <a:t>lst</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List</a:t>
            </a:r>
            <a:r>
              <a:rPr lang="en-US" sz="1100" dirty="0">
                <a:solidFill>
                  <a:srgbClr val="000000"/>
                </a:solidFill>
                <a:highlight>
                  <a:srgbClr val="FFFFFF"/>
                </a:highlight>
                <a:latin typeface="Consolas" panose="020B0609020204030204" pitchFamily="49" charset="0"/>
              </a:rPr>
              <a:t>&lt;</a:t>
            </a:r>
            <a:r>
              <a:rPr lang="en-US" sz="1100" dirty="0">
                <a:solidFill>
                  <a:srgbClr val="0000FF"/>
                </a:solidFill>
                <a:highlight>
                  <a:srgbClr val="FFFFFF"/>
                </a:highlight>
                <a:latin typeface="Consolas" panose="020B0609020204030204" pitchFamily="49" charset="0"/>
              </a:rPr>
              <a:t>char</a:t>
            </a:r>
            <a:r>
              <a:rPr lang="en-US" sz="1100" dirty="0">
                <a:solidFill>
                  <a:srgbClr val="000000"/>
                </a:solidFill>
                <a:highlight>
                  <a:srgbClr val="FFFFFF"/>
                </a:highlight>
                <a:latin typeface="Consolas" panose="020B0609020204030204" pitchFamily="49" charset="0"/>
              </a:rPr>
              <a:t>&gt;();</a:t>
            </a:r>
          </a:p>
          <a:p>
            <a:pPr marL="0" indent="0">
              <a:buNone/>
            </a:pP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"count={0} capacity={1}"</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lst.Count</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lst.Capacity</a:t>
            </a:r>
            <a:r>
              <a:rPr lang="en-IN" sz="1100" dirty="0">
                <a:solidFill>
                  <a:srgbClr val="000000"/>
                </a:solidFill>
                <a:highlight>
                  <a:srgbClr val="FFFFFF"/>
                </a:highlight>
                <a:latin typeface="Consolas" panose="020B0609020204030204" pitchFamily="49" charset="0"/>
              </a:rPr>
              <a:t>);</a:t>
            </a:r>
            <a:r>
              <a:rPr lang="en-IN" sz="1100" dirty="0">
                <a:solidFill>
                  <a:srgbClr val="008000"/>
                </a:solidFill>
                <a:highlight>
                  <a:srgbClr val="FFFFFF"/>
                </a:highlight>
                <a:latin typeface="Consolas" panose="020B0609020204030204" pitchFamily="49" charset="0"/>
              </a:rPr>
              <a:t>//0 0</a:t>
            </a: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"Adding 6 elements"</a:t>
            </a:r>
            <a:r>
              <a:rPr lang="en-IN" sz="1100" dirty="0">
                <a:solidFill>
                  <a:srgbClr val="000000"/>
                </a:solidFill>
                <a:highlight>
                  <a:srgbClr val="FFFFFF"/>
                </a:highlight>
                <a:latin typeface="Consolas" panose="020B0609020204030204" pitchFamily="49" charset="0"/>
              </a:rPr>
              <a:t>);</a:t>
            </a: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8000"/>
                </a:solidFill>
                <a:highlight>
                  <a:srgbClr val="FFFFFF"/>
                </a:highlight>
                <a:latin typeface="Consolas" panose="020B0609020204030204" pitchFamily="49" charset="0"/>
              </a:rPr>
              <a:t>// Add elements to the array list  </a:t>
            </a:r>
            <a:endParaRPr lang="en-US"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lst.Add</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'C'</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lst.Add</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'A'</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lst.Add</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'E'</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lst.Add</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'B'</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lst.Add</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'D'</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lst.Add</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'F'</a:t>
            </a:r>
            <a:r>
              <a:rPr lang="en-IN" sz="1100" dirty="0">
                <a:solidFill>
                  <a:srgbClr val="000000"/>
                </a:solidFill>
                <a:highlight>
                  <a:srgbClr val="FFFFFF"/>
                </a:highlight>
                <a:latin typeface="Consolas" panose="020B0609020204030204" pitchFamily="49" charset="0"/>
              </a:rPr>
              <a:t>);</a:t>
            </a:r>
          </a:p>
          <a:p>
            <a:pPr marL="0" indent="0">
              <a:buNone/>
            </a:pP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"count={0} capacity={1}"</a:t>
            </a:r>
            <a:r>
              <a:rPr lang="en-IN" sz="1100" dirty="0">
                <a:solidFill>
                  <a:srgbClr val="000000"/>
                </a:solidFill>
                <a:highlight>
                  <a:srgbClr val="FFFFFF"/>
                </a:highlight>
                <a:latin typeface="Consolas" panose="020B0609020204030204" pitchFamily="49" charset="0"/>
              </a:rPr>
              <a:t>,</a:t>
            </a:r>
            <a:r>
              <a:rPr lang="en-IN" sz="1100" dirty="0" err="1">
                <a:solidFill>
                  <a:srgbClr val="000000"/>
                </a:solidFill>
                <a:highlight>
                  <a:srgbClr val="FFFFFF"/>
                </a:highlight>
                <a:latin typeface="Consolas" panose="020B0609020204030204" pitchFamily="49" charset="0"/>
              </a:rPr>
              <a:t>lst.Count</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lst.Capacity</a:t>
            </a:r>
            <a:r>
              <a:rPr lang="en-IN" sz="1100" dirty="0">
                <a:solidFill>
                  <a:srgbClr val="000000"/>
                </a:solidFill>
                <a:highlight>
                  <a:srgbClr val="FFFFFF"/>
                </a:highlight>
                <a:latin typeface="Consolas" panose="020B0609020204030204" pitchFamily="49" charset="0"/>
              </a:rPr>
              <a:t>);</a:t>
            </a:r>
            <a:r>
              <a:rPr lang="en-IN" sz="1100" dirty="0">
                <a:solidFill>
                  <a:srgbClr val="008000"/>
                </a:solidFill>
                <a:highlight>
                  <a:srgbClr val="FFFFFF"/>
                </a:highlight>
                <a:latin typeface="Consolas" panose="020B0609020204030204" pitchFamily="49" charset="0"/>
              </a:rPr>
              <a:t>//6 8</a:t>
            </a:r>
            <a:endParaRPr lang="en-IN" sz="1100" dirty="0">
              <a:solidFill>
                <a:srgbClr val="000000"/>
              </a:solidFill>
              <a:highlight>
                <a:srgbClr val="FFFFFF"/>
              </a:highlight>
              <a:latin typeface="Consolas" panose="020B0609020204030204" pitchFamily="49" charset="0"/>
            </a:endParaRPr>
          </a:p>
          <a:p>
            <a:pPr marL="0" indent="0">
              <a:buNone/>
            </a:pPr>
            <a:endParaRPr lang="en-IN"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8000"/>
                </a:solidFill>
                <a:highlight>
                  <a:srgbClr val="FFFFFF"/>
                </a:highlight>
                <a:latin typeface="Consolas" panose="020B0609020204030204" pitchFamily="49" charset="0"/>
              </a:rPr>
              <a:t>// Display the array list using array indexing.  </a:t>
            </a:r>
            <a:endParaRPr lang="en-US"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"Current contents: "</a:t>
            </a:r>
            <a:r>
              <a:rPr lang="en-IN" sz="1100" dirty="0">
                <a:solidFill>
                  <a:srgbClr val="000000"/>
                </a:solidFill>
                <a:highlight>
                  <a:srgbClr val="FFFFFF"/>
                </a:highlight>
                <a:latin typeface="Consolas" panose="020B0609020204030204" pitchFamily="49" charset="0"/>
              </a:rPr>
              <a:t>);</a:t>
            </a:r>
          </a:p>
          <a:p>
            <a:pPr marL="0" indent="0">
              <a:buNone/>
            </a:pPr>
            <a:r>
              <a:rPr lang="nn-NO" sz="1100" dirty="0">
                <a:solidFill>
                  <a:srgbClr val="000000"/>
                </a:solidFill>
                <a:highlight>
                  <a:srgbClr val="FFFFFF"/>
                </a:highlight>
                <a:latin typeface="Consolas" panose="020B0609020204030204" pitchFamily="49" charset="0"/>
              </a:rPr>
              <a:t>        </a:t>
            </a:r>
            <a:r>
              <a:rPr lang="nn-NO" sz="1100" dirty="0">
                <a:solidFill>
                  <a:srgbClr val="0000FF"/>
                </a:solidFill>
                <a:highlight>
                  <a:srgbClr val="FFFFFF"/>
                </a:highlight>
                <a:latin typeface="Consolas" panose="020B0609020204030204" pitchFamily="49" charset="0"/>
              </a:rPr>
              <a:t>for</a:t>
            </a:r>
            <a:r>
              <a:rPr lang="nn-NO" sz="1100" dirty="0">
                <a:solidFill>
                  <a:srgbClr val="000000"/>
                </a:solidFill>
                <a:highlight>
                  <a:srgbClr val="FFFFFF"/>
                </a:highlight>
                <a:latin typeface="Consolas" panose="020B0609020204030204" pitchFamily="49" charset="0"/>
              </a:rPr>
              <a:t> (</a:t>
            </a:r>
            <a:r>
              <a:rPr lang="nn-NO" sz="1100" dirty="0">
                <a:solidFill>
                  <a:srgbClr val="0000FF"/>
                </a:solidFill>
                <a:highlight>
                  <a:srgbClr val="FFFFFF"/>
                </a:highlight>
                <a:latin typeface="Consolas" panose="020B0609020204030204" pitchFamily="49" charset="0"/>
              </a:rPr>
              <a:t>int</a:t>
            </a:r>
            <a:r>
              <a:rPr lang="nn-NO" sz="1100" dirty="0">
                <a:solidFill>
                  <a:srgbClr val="000000"/>
                </a:solidFill>
                <a:highlight>
                  <a:srgbClr val="FFFFFF"/>
                </a:highlight>
                <a:latin typeface="Consolas" panose="020B0609020204030204" pitchFamily="49" charset="0"/>
              </a:rPr>
              <a:t> i = 0; i &lt; lst.Count; i++)</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a:t>
            </a:r>
            <a:r>
              <a:rPr lang="en-IN" sz="1100" dirty="0">
                <a:solidFill>
                  <a:srgbClr val="000000"/>
                </a:solidFill>
                <a:highlight>
                  <a:srgbClr val="FFFFFF"/>
                </a:highlight>
                <a:latin typeface="Consolas" panose="020B0609020204030204" pitchFamily="49" charset="0"/>
              </a:rPr>
              <a:t>(</a:t>
            </a:r>
            <a:r>
              <a:rPr lang="en-IN" sz="1100" dirty="0" err="1">
                <a:solidFill>
                  <a:srgbClr val="000000"/>
                </a:solidFill>
                <a:highlight>
                  <a:srgbClr val="FFFFFF"/>
                </a:highlight>
                <a:latin typeface="Consolas" panose="020B0609020204030204" pitchFamily="49" charset="0"/>
              </a:rPr>
              <a:t>lst</a:t>
            </a:r>
            <a:r>
              <a:rPr lang="en-IN" sz="1100" dirty="0">
                <a:solidFill>
                  <a:srgbClr val="000000"/>
                </a:solidFill>
                <a:highlight>
                  <a:srgbClr val="FFFFFF"/>
                </a:highlight>
                <a:latin typeface="Consolas" panose="020B0609020204030204" pitchFamily="49" charset="0"/>
              </a:rPr>
              <a:t>[</a:t>
            </a:r>
            <a:r>
              <a:rPr lang="en-IN" sz="1100" dirty="0" err="1">
                <a:solidFill>
                  <a:srgbClr val="000000"/>
                </a:solidFill>
                <a:highlight>
                  <a:srgbClr val="FFFFFF"/>
                </a:highlight>
                <a:latin typeface="Consolas" panose="020B0609020204030204" pitchFamily="49" charset="0"/>
              </a:rPr>
              <a:t>i</a:t>
            </a:r>
            <a:r>
              <a:rPr lang="en-IN" sz="1100" dirty="0">
                <a:solidFill>
                  <a:srgbClr val="000000"/>
                </a:solidFill>
                <a:highlight>
                  <a:srgbClr val="FFFFFF"/>
                </a:highlight>
                <a:latin typeface="Consolas" panose="020B0609020204030204" pitchFamily="49" charset="0"/>
              </a:rPr>
              <a:t>] + </a:t>
            </a:r>
            <a:r>
              <a:rPr lang="en-IN" sz="1100" dirty="0">
                <a:solidFill>
                  <a:srgbClr val="A31515"/>
                </a:solidFill>
                <a:highlight>
                  <a:srgbClr val="FFFFFF"/>
                </a:highlight>
                <a:latin typeface="Consolas" panose="020B0609020204030204" pitchFamily="49" charset="0"/>
              </a:rPr>
              <a:t>" "</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"\n"</a:t>
            </a: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a:t>
            </a:r>
            <a:endParaRPr lang="en-IN" sz="1100" dirty="0"/>
          </a:p>
        </p:txBody>
      </p:sp>
      <p:sp>
        <p:nvSpPr>
          <p:cNvPr id="4" name="TextBox 3">
            <a:extLst>
              <a:ext uri="{FF2B5EF4-FFF2-40B4-BE49-F238E27FC236}">
                <a16:creationId xmlns:a16="http://schemas.microsoft.com/office/drawing/2014/main" id="{DA306B08-754B-4D2F-8D44-D1E6D2E7D268}"/>
              </a:ext>
            </a:extLst>
          </p:cNvPr>
          <p:cNvSpPr txBox="1"/>
          <p:nvPr/>
        </p:nvSpPr>
        <p:spPr>
          <a:xfrm>
            <a:off x="76200" y="751502"/>
            <a:ext cx="4343400" cy="1969770"/>
          </a:xfrm>
          <a:prstGeom prst="rect">
            <a:avLst/>
          </a:prstGeom>
          <a:noFill/>
        </p:spPr>
        <p:txBody>
          <a:bodyPr wrap="square" rtlCol="0">
            <a:spAutoFit/>
          </a:bodyPr>
          <a:lstStyle/>
          <a:p>
            <a:r>
              <a:rPr lang="en-IN" sz="1400" b="1" i="1" dirty="0">
                <a:solidFill>
                  <a:srgbClr val="000000"/>
                </a:solidFill>
                <a:highlight>
                  <a:srgbClr val="FFFFFF"/>
                </a:highlight>
                <a:latin typeface="Consolas" panose="020B0609020204030204" pitchFamily="49" charset="0"/>
              </a:rPr>
              <a:t>Templated created at compile time</a:t>
            </a:r>
          </a:p>
          <a:p>
            <a:endParaRPr lang="en-IN" sz="1200" dirty="0">
              <a:solidFill>
                <a:srgbClr val="000000"/>
              </a:solidFill>
              <a:highlight>
                <a:srgbClr val="FFFFFF"/>
              </a:highlight>
              <a:latin typeface="Consolas" panose="020B0609020204030204" pitchFamily="49" charset="0"/>
            </a:endParaRPr>
          </a:p>
          <a:p>
            <a:r>
              <a:rPr lang="fr-FR" sz="1200" dirty="0">
                <a:solidFill>
                  <a:srgbClr val="0000FF"/>
                </a:solidFill>
                <a:highlight>
                  <a:srgbClr val="FFFFFF"/>
                </a:highlight>
                <a:latin typeface="Consolas" panose="020B0609020204030204" pitchFamily="49" charset="0"/>
              </a:rPr>
              <a:t>public</a:t>
            </a:r>
            <a:r>
              <a:rPr lang="fr-FR" sz="1200" dirty="0">
                <a:solidFill>
                  <a:srgbClr val="000000"/>
                </a:solidFill>
                <a:highlight>
                  <a:srgbClr val="FFFFFF"/>
                </a:highlight>
                <a:latin typeface="Consolas" panose="020B0609020204030204" pitchFamily="49" charset="0"/>
              </a:rPr>
              <a:t> </a:t>
            </a:r>
            <a:r>
              <a:rPr lang="fr-FR" sz="1200" dirty="0">
                <a:solidFill>
                  <a:srgbClr val="0000FF"/>
                </a:solidFill>
                <a:highlight>
                  <a:srgbClr val="FFFFFF"/>
                </a:highlight>
                <a:latin typeface="Consolas" panose="020B0609020204030204" pitchFamily="49" charset="0"/>
              </a:rPr>
              <a:t>class</a:t>
            </a:r>
            <a:r>
              <a:rPr lang="fr-FR" sz="1200" dirty="0">
                <a:solidFill>
                  <a:srgbClr val="000000"/>
                </a:solidFill>
                <a:highlight>
                  <a:srgbClr val="FFFFFF"/>
                </a:highlight>
                <a:latin typeface="Consolas" panose="020B0609020204030204" pitchFamily="49" charset="0"/>
              </a:rPr>
              <a:t> </a:t>
            </a:r>
            <a:r>
              <a:rPr lang="fr-FR" sz="1200" dirty="0">
                <a:solidFill>
                  <a:srgbClr val="2B91AF"/>
                </a:solidFill>
                <a:highlight>
                  <a:srgbClr val="FFFFFF"/>
                </a:highlight>
                <a:latin typeface="Consolas" panose="020B0609020204030204" pitchFamily="49" charset="0"/>
              </a:rPr>
              <a:t>List</a:t>
            </a:r>
            <a:r>
              <a:rPr lang="fr-FR" sz="1200" dirty="0">
                <a:solidFill>
                  <a:srgbClr val="000000"/>
                </a:solidFill>
                <a:highlight>
                  <a:srgbClr val="FFFFFF"/>
                </a:highlight>
                <a:latin typeface="Consolas" panose="020B0609020204030204" pitchFamily="49" charset="0"/>
              </a:rPr>
              <a:t>&lt;</a:t>
            </a:r>
            <a:r>
              <a:rPr lang="fr-FR" sz="1200" dirty="0">
                <a:solidFill>
                  <a:srgbClr val="0000FF"/>
                </a:solidFill>
                <a:highlight>
                  <a:srgbClr val="FFFFFF"/>
                </a:highlight>
                <a:latin typeface="Consolas" panose="020B0609020204030204" pitchFamily="49" charset="0"/>
              </a:rPr>
              <a:t>char</a:t>
            </a:r>
            <a:r>
              <a:rPr lang="fr-FR" sz="1200" dirty="0">
                <a:solidFill>
                  <a:srgbClr val="000000"/>
                </a:solidFill>
                <a:highlight>
                  <a:srgbClr val="FFFFFF"/>
                </a:highlight>
                <a:latin typeface="Consolas" panose="020B0609020204030204" pitchFamily="49" charset="0"/>
              </a:rPr>
              <a:t>&gt; : </a:t>
            </a:r>
            <a:r>
              <a:rPr lang="fr-FR" sz="1200" dirty="0">
                <a:solidFill>
                  <a:srgbClr val="2B91AF"/>
                </a:solidFill>
                <a:highlight>
                  <a:srgbClr val="FFFFFF"/>
                </a:highlight>
                <a:latin typeface="Consolas" panose="020B0609020204030204" pitchFamily="49" charset="0"/>
              </a:rPr>
              <a:t>IList</a:t>
            </a:r>
            <a:r>
              <a:rPr lang="fr-FR" sz="1200" dirty="0">
                <a:solidFill>
                  <a:srgbClr val="000000"/>
                </a:solidFill>
                <a:highlight>
                  <a:srgbClr val="FFFFFF"/>
                </a:highlight>
                <a:latin typeface="Consolas" panose="020B0609020204030204" pitchFamily="49" charset="0"/>
              </a:rPr>
              <a:t>&lt;</a:t>
            </a:r>
            <a:r>
              <a:rPr lang="fr-FR" sz="1200" dirty="0">
                <a:solidFill>
                  <a:srgbClr val="0000FF"/>
                </a:solidFill>
                <a:highlight>
                  <a:srgbClr val="FFFFFF"/>
                </a:highlight>
                <a:latin typeface="Consolas" panose="020B0609020204030204" pitchFamily="49" charset="0"/>
              </a:rPr>
              <a:t>char</a:t>
            </a:r>
            <a:r>
              <a:rPr lang="fr-FR" sz="1200" dirty="0">
                <a:solidFill>
                  <a:srgbClr val="000000"/>
                </a:solidFill>
                <a:highlight>
                  <a:srgbClr val="FFFFFF"/>
                </a:highlight>
                <a:latin typeface="Consolas" panose="020B0609020204030204" pitchFamily="49" charset="0"/>
              </a:rPr>
              <a:t>&gt;, </a:t>
            </a:r>
            <a:r>
              <a:rPr lang="fr-FR" sz="1200" dirty="0">
                <a:solidFill>
                  <a:srgbClr val="2B91AF"/>
                </a:solidFill>
                <a:highlight>
                  <a:srgbClr val="FFFFFF"/>
                </a:highlight>
                <a:latin typeface="Consolas" panose="020B0609020204030204" pitchFamily="49" charset="0"/>
              </a:rPr>
              <a:t>ICollection</a:t>
            </a:r>
            <a:r>
              <a:rPr lang="fr-FR" sz="1200" dirty="0">
                <a:solidFill>
                  <a:srgbClr val="000000"/>
                </a:solidFill>
                <a:highlight>
                  <a:srgbClr val="FFFFFF"/>
                </a:highlight>
                <a:latin typeface="Consolas" panose="020B0609020204030204" pitchFamily="49" charset="0"/>
              </a:rPr>
              <a:t>&lt;T&gt;</a:t>
            </a:r>
          </a:p>
          <a:p>
            <a:r>
              <a:rPr lang="en-IN" sz="1200" dirty="0">
                <a:solidFill>
                  <a:srgbClr val="000000"/>
                </a:solidFill>
                <a:highlight>
                  <a:srgbClr val="FFFFFF"/>
                </a:highlight>
                <a:latin typeface="Consolas" panose="020B0609020204030204" pitchFamily="49" charset="0"/>
              </a:rPr>
              <a:t>{</a:t>
            </a:r>
          </a:p>
          <a:p>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List();</a:t>
            </a:r>
          </a:p>
          <a:p>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Add(T item);</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List(</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capacity);</a:t>
            </a:r>
          </a:p>
          <a:p>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Count { </a:t>
            </a:r>
            <a:r>
              <a:rPr lang="en-IN" sz="1200" dirty="0">
                <a:solidFill>
                  <a:srgbClr val="0000FF"/>
                </a:solidFill>
                <a:highlight>
                  <a:srgbClr val="FFFFFF"/>
                </a:highlight>
                <a:latin typeface="Consolas" panose="020B0609020204030204" pitchFamily="49" charset="0"/>
              </a:rPr>
              <a:t>get</a:t>
            </a:r>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a:t>
            </a:r>
            <a:endParaRPr lang="en-IN" sz="1200" dirty="0"/>
          </a:p>
        </p:txBody>
      </p:sp>
      <p:sp>
        <p:nvSpPr>
          <p:cNvPr id="5" name="TextBox 4">
            <a:extLst>
              <a:ext uri="{FF2B5EF4-FFF2-40B4-BE49-F238E27FC236}">
                <a16:creationId xmlns:a16="http://schemas.microsoft.com/office/drawing/2014/main" id="{24C94971-653C-454C-826F-1BD83DEE64AD}"/>
              </a:ext>
            </a:extLst>
          </p:cNvPr>
          <p:cNvSpPr txBox="1"/>
          <p:nvPr/>
        </p:nvSpPr>
        <p:spPr>
          <a:xfrm>
            <a:off x="76200" y="2864971"/>
            <a:ext cx="4495800" cy="4247317"/>
          </a:xfrm>
          <a:prstGeom prst="rect">
            <a:avLst/>
          </a:prstGeom>
          <a:noFill/>
        </p:spPr>
        <p:txBody>
          <a:bodyPr wrap="square" rtlCol="0">
            <a:spAutoFit/>
          </a:bodyPr>
          <a:lstStyle/>
          <a:p>
            <a:r>
              <a:rPr lang="en-IN" dirty="0"/>
              <a:t>We have understood here that capacity of list is growing </a:t>
            </a:r>
            <a:r>
              <a:rPr lang="en-IN" b="1" dirty="0"/>
              <a:t>dynamically.</a:t>
            </a:r>
          </a:p>
          <a:p>
            <a:endParaRPr lang="en-IN" dirty="0"/>
          </a:p>
          <a:p>
            <a:r>
              <a:rPr lang="en-IN" dirty="0"/>
              <a:t>Initial capacity was 0 </a:t>
            </a:r>
          </a:p>
          <a:p>
            <a:endParaRPr lang="en-IN" dirty="0"/>
          </a:p>
          <a:p>
            <a:r>
              <a:rPr lang="en-IN" dirty="0"/>
              <a:t>After adding 6 element </a:t>
            </a:r>
          </a:p>
          <a:p>
            <a:endParaRPr lang="en-IN" dirty="0"/>
          </a:p>
          <a:p>
            <a:r>
              <a:rPr lang="en-IN" dirty="0"/>
              <a:t>Capacity has grown from 0 to 8</a:t>
            </a:r>
          </a:p>
          <a:p>
            <a:endParaRPr lang="en-IN" dirty="0"/>
          </a:p>
          <a:p>
            <a:r>
              <a:rPr lang="en-IN" dirty="0"/>
              <a:t>Generally it will grow in multiple of 4</a:t>
            </a:r>
          </a:p>
          <a:p>
            <a:endParaRPr lang="en-IN" dirty="0"/>
          </a:p>
          <a:p>
            <a:r>
              <a:rPr lang="en-IN" dirty="0"/>
              <a:t>You can read data using [] index</a:t>
            </a:r>
          </a:p>
          <a:p>
            <a:r>
              <a:rPr lang="en-IN" dirty="0"/>
              <a:t>Observe it maintain the order of insertion.</a:t>
            </a:r>
          </a:p>
          <a:p>
            <a:endParaRPr lang="en-IN" dirty="0"/>
          </a:p>
        </p:txBody>
      </p:sp>
    </p:spTree>
    <p:extLst>
      <p:ext uri="{BB962C8B-B14F-4D97-AF65-F5344CB8AC3E}">
        <p14:creationId xmlns:p14="http://schemas.microsoft.com/office/powerpoint/2010/main" val="715634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7BFD4-8F8B-49F4-A913-A72A83748804}"/>
              </a:ext>
            </a:extLst>
          </p:cNvPr>
          <p:cNvSpPr>
            <a:spLocks noGrp="1"/>
          </p:cNvSpPr>
          <p:nvPr>
            <p:ph type="title"/>
          </p:nvPr>
        </p:nvSpPr>
        <p:spPr>
          <a:xfrm>
            <a:off x="894735" y="-76200"/>
            <a:ext cx="8229600" cy="639762"/>
          </a:xfrm>
        </p:spPr>
        <p:txBody>
          <a:bodyPr>
            <a:normAutofit fontScale="90000"/>
          </a:bodyPr>
          <a:lstStyle/>
          <a:p>
            <a:r>
              <a:rPr lang="en-IN" dirty="0"/>
              <a:t>How to remove and modify data in list</a:t>
            </a:r>
          </a:p>
        </p:txBody>
      </p:sp>
      <p:sp>
        <p:nvSpPr>
          <p:cNvPr id="3" name="Content Placeholder 2">
            <a:extLst>
              <a:ext uri="{FF2B5EF4-FFF2-40B4-BE49-F238E27FC236}">
                <a16:creationId xmlns:a16="http://schemas.microsoft.com/office/drawing/2014/main" id="{1B1C29D5-5D17-4B98-BAA8-61D45C35814F}"/>
              </a:ext>
            </a:extLst>
          </p:cNvPr>
          <p:cNvSpPr>
            <a:spLocks noGrp="1"/>
          </p:cNvSpPr>
          <p:nvPr>
            <p:ph idx="1"/>
          </p:nvPr>
        </p:nvSpPr>
        <p:spPr>
          <a:xfrm>
            <a:off x="3810000" y="563562"/>
            <a:ext cx="5105400" cy="5837238"/>
          </a:xfrm>
        </p:spPr>
        <p:txBody>
          <a:bodyPr>
            <a:normAutofit/>
          </a:bodyPr>
          <a:lstStyle/>
          <a:p>
            <a:pPr marL="0" indent="0">
              <a:buNone/>
            </a:pPr>
            <a:r>
              <a:rPr lang="en-US" sz="1800" dirty="0">
                <a:solidFill>
                  <a:srgbClr val="008000"/>
                </a:solidFill>
                <a:highlight>
                  <a:srgbClr val="FFFFFF"/>
                </a:highlight>
                <a:latin typeface="Consolas" panose="020B0609020204030204" pitchFamily="49" charset="0"/>
              </a:rPr>
              <a:t>// Remove elements from the array list.  </a:t>
            </a:r>
            <a:endParaRPr lang="en-US"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lst.Remove</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'F'</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lst.Remove</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'A'</a:t>
            </a:r>
            <a:r>
              <a:rPr lang="en-IN"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foreach</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char</a:t>
            </a:r>
            <a:r>
              <a:rPr lang="en-US" sz="1800" dirty="0">
                <a:solidFill>
                  <a:srgbClr val="000000"/>
                </a:solidFill>
                <a:highlight>
                  <a:srgbClr val="FFFFFF"/>
                </a:highlight>
                <a:latin typeface="Consolas" panose="020B0609020204030204" pitchFamily="49" charset="0"/>
              </a:rPr>
              <a:t> c </a:t>
            </a:r>
            <a:r>
              <a:rPr lang="en-US" sz="1800" dirty="0">
                <a:solidFill>
                  <a:srgbClr val="0000FF"/>
                </a:solidFill>
                <a:highlight>
                  <a:srgbClr val="FFFFFF"/>
                </a:highlight>
                <a:latin typeface="Consolas" panose="020B0609020204030204" pitchFamily="49" charset="0"/>
              </a:rPr>
              <a:t>in</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lst</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Console</a:t>
            </a:r>
            <a:r>
              <a:rPr lang="en-IN" sz="1800" dirty="0" err="1">
                <a:solidFill>
                  <a:srgbClr val="000000"/>
                </a:solidFill>
                <a:highlight>
                  <a:srgbClr val="FFFFFF"/>
                </a:highlight>
                <a:latin typeface="Consolas" panose="020B0609020204030204" pitchFamily="49" charset="0"/>
              </a:rPr>
              <a:t>.Write</a:t>
            </a:r>
            <a:r>
              <a:rPr lang="en-IN" sz="1800" dirty="0">
                <a:solidFill>
                  <a:srgbClr val="000000"/>
                </a:solidFill>
                <a:highlight>
                  <a:srgbClr val="FFFFFF"/>
                </a:highlight>
                <a:latin typeface="Consolas" panose="020B0609020204030204" pitchFamily="49" charset="0"/>
              </a:rPr>
              <a:t>(c + </a:t>
            </a:r>
            <a:r>
              <a:rPr lang="en-IN" sz="1800" dirty="0">
                <a:solidFill>
                  <a:srgbClr val="A31515"/>
                </a:solidFill>
                <a:highlight>
                  <a:srgbClr val="FFFFFF"/>
                </a:highlight>
                <a:latin typeface="Consolas" panose="020B0609020204030204" pitchFamily="49" charset="0"/>
              </a:rPr>
              <a:t>" "</a:t>
            </a:r>
            <a:r>
              <a:rPr lang="en-IN" sz="1800" dirty="0">
                <a:solidFill>
                  <a:srgbClr val="000000"/>
                </a:solidFill>
                <a:highlight>
                  <a:srgbClr val="FFFFFF"/>
                </a:highlight>
                <a:latin typeface="Consolas" panose="020B0609020204030204" pitchFamily="49" charset="0"/>
              </a:rPr>
              <a:t>);  </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Change contents using array indexing.  </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Console</a:t>
            </a:r>
            <a:r>
              <a:rPr lang="en-US" sz="1800" dirty="0" err="1">
                <a:solidFill>
                  <a:srgbClr val="000000"/>
                </a:solidFill>
                <a:highlight>
                  <a:srgbClr val="FFFFFF"/>
                </a:highlight>
                <a:latin typeface="Consolas" panose="020B0609020204030204" pitchFamily="49" charset="0"/>
              </a:rPr>
              <a:t>.WriteLine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"Change first three elements"</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lst</a:t>
            </a:r>
            <a:r>
              <a:rPr lang="en-IN" sz="1800" dirty="0">
                <a:solidFill>
                  <a:srgbClr val="000000"/>
                </a:solidFill>
                <a:highlight>
                  <a:srgbClr val="FFFFFF"/>
                </a:highlight>
                <a:latin typeface="Consolas" panose="020B0609020204030204" pitchFamily="49" charset="0"/>
              </a:rPr>
              <a:t>[0] = </a:t>
            </a:r>
            <a:r>
              <a:rPr lang="en-IN" sz="1800" dirty="0">
                <a:solidFill>
                  <a:srgbClr val="A31515"/>
                </a:solidFill>
                <a:highlight>
                  <a:srgbClr val="FFFFFF"/>
                </a:highlight>
                <a:latin typeface="Consolas" panose="020B0609020204030204" pitchFamily="49" charset="0"/>
              </a:rPr>
              <a:t>'X'</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lst</a:t>
            </a:r>
            <a:r>
              <a:rPr lang="en-IN" sz="1800" dirty="0">
                <a:solidFill>
                  <a:srgbClr val="000000"/>
                </a:solidFill>
                <a:highlight>
                  <a:srgbClr val="FFFFFF"/>
                </a:highlight>
                <a:latin typeface="Consolas" panose="020B0609020204030204" pitchFamily="49" charset="0"/>
              </a:rPr>
              <a:t>[1] = </a:t>
            </a:r>
            <a:r>
              <a:rPr lang="en-IN" sz="1800" dirty="0">
                <a:solidFill>
                  <a:srgbClr val="A31515"/>
                </a:solidFill>
                <a:highlight>
                  <a:srgbClr val="FFFFFF"/>
                </a:highlight>
                <a:latin typeface="Consolas" panose="020B0609020204030204" pitchFamily="49" charset="0"/>
              </a:rPr>
              <a:t>'Y'</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lst</a:t>
            </a:r>
            <a:r>
              <a:rPr lang="en-IN" sz="1800" dirty="0">
                <a:solidFill>
                  <a:srgbClr val="000000"/>
                </a:solidFill>
                <a:highlight>
                  <a:srgbClr val="FFFFFF"/>
                </a:highlight>
                <a:latin typeface="Consolas" panose="020B0609020204030204" pitchFamily="49" charset="0"/>
              </a:rPr>
              <a:t>[2] = </a:t>
            </a:r>
            <a:r>
              <a:rPr lang="en-IN" sz="1800" dirty="0">
                <a:solidFill>
                  <a:srgbClr val="A31515"/>
                </a:solidFill>
                <a:highlight>
                  <a:srgbClr val="FFFFFF"/>
                </a:highlight>
                <a:latin typeface="Consolas" panose="020B0609020204030204" pitchFamily="49" charset="0"/>
              </a:rPr>
              <a:t>'Z'</a:t>
            </a:r>
            <a:r>
              <a:rPr lang="en-IN"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foreach</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char</a:t>
            </a:r>
            <a:r>
              <a:rPr lang="en-US" sz="1800" dirty="0">
                <a:solidFill>
                  <a:srgbClr val="000000"/>
                </a:solidFill>
                <a:highlight>
                  <a:srgbClr val="FFFFFF"/>
                </a:highlight>
                <a:latin typeface="Consolas" panose="020B0609020204030204" pitchFamily="49" charset="0"/>
              </a:rPr>
              <a:t> c </a:t>
            </a:r>
            <a:r>
              <a:rPr lang="en-US" sz="1800" dirty="0">
                <a:solidFill>
                  <a:srgbClr val="0000FF"/>
                </a:solidFill>
                <a:highlight>
                  <a:srgbClr val="FFFFFF"/>
                </a:highlight>
                <a:latin typeface="Consolas" panose="020B0609020204030204" pitchFamily="49" charset="0"/>
              </a:rPr>
              <a:t>in</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lst</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Console</a:t>
            </a:r>
            <a:r>
              <a:rPr lang="en-IN" sz="1800" dirty="0" err="1">
                <a:solidFill>
                  <a:srgbClr val="000000"/>
                </a:solidFill>
                <a:highlight>
                  <a:srgbClr val="FFFFFF"/>
                </a:highlight>
                <a:latin typeface="Consolas" panose="020B0609020204030204" pitchFamily="49" charset="0"/>
              </a:rPr>
              <a:t>.Write</a:t>
            </a:r>
            <a:r>
              <a:rPr lang="en-IN" sz="1800" dirty="0">
                <a:solidFill>
                  <a:srgbClr val="000000"/>
                </a:solidFill>
                <a:highlight>
                  <a:srgbClr val="FFFFFF"/>
                </a:highlight>
                <a:latin typeface="Consolas" panose="020B0609020204030204" pitchFamily="49" charset="0"/>
              </a:rPr>
              <a:t>(c + </a:t>
            </a:r>
            <a:r>
              <a:rPr lang="en-IN" sz="1800" dirty="0">
                <a:solidFill>
                  <a:srgbClr val="A31515"/>
                </a:solidFill>
                <a:highlight>
                  <a:srgbClr val="FFFFFF"/>
                </a:highlight>
                <a:latin typeface="Consolas" panose="020B0609020204030204" pitchFamily="49" charset="0"/>
              </a:rPr>
              <a:t>" "</a:t>
            </a: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lst.Add</a:t>
            </a:r>
            <a:r>
              <a:rPr lang="en-US" sz="1800">
                <a:solidFill>
                  <a:srgbClr val="000000"/>
                </a:solidFill>
                <a:highlight>
                  <a:srgbClr val="FFFFFF"/>
                </a:highlight>
                <a:latin typeface="Consolas" panose="020B0609020204030204" pitchFamily="49" charset="0"/>
              </a:rPr>
              <a:t>(99</a:t>
            </a:r>
            <a:r>
              <a:rPr lang="en-US" sz="1800" dirty="0">
                <a:solidFill>
                  <a:srgbClr val="000000"/>
                </a:solidFill>
                <a:highlight>
                  <a:srgbClr val="FFFFFF"/>
                </a:highlight>
                <a:latin typeface="Consolas" panose="020B0609020204030204" pitchFamily="49" charset="0"/>
              </a:rPr>
              <a:t>); // Error, not a char! </a:t>
            </a:r>
            <a:endParaRPr lang="en-IN" dirty="0"/>
          </a:p>
        </p:txBody>
      </p:sp>
      <p:sp>
        <p:nvSpPr>
          <p:cNvPr id="4" name="TextBox 3">
            <a:extLst>
              <a:ext uri="{FF2B5EF4-FFF2-40B4-BE49-F238E27FC236}">
                <a16:creationId xmlns:a16="http://schemas.microsoft.com/office/drawing/2014/main" id="{7CC0DB11-B393-4E9E-ABFD-09F29C1F4954}"/>
              </a:ext>
            </a:extLst>
          </p:cNvPr>
          <p:cNvSpPr txBox="1"/>
          <p:nvPr/>
        </p:nvSpPr>
        <p:spPr>
          <a:xfrm>
            <a:off x="19665" y="914400"/>
            <a:ext cx="3790335" cy="4524315"/>
          </a:xfrm>
          <a:prstGeom prst="rect">
            <a:avLst/>
          </a:prstGeom>
          <a:noFill/>
        </p:spPr>
        <p:txBody>
          <a:bodyPr wrap="square" rtlCol="0">
            <a:spAutoFit/>
          </a:bodyPr>
          <a:lstStyle/>
          <a:p>
            <a:r>
              <a:rPr lang="en-IN" dirty="0" err="1"/>
              <a:t>Remoe</a:t>
            </a:r>
            <a:r>
              <a:rPr lang="en-IN" dirty="0"/>
              <a:t> will remove the element.</a:t>
            </a:r>
          </a:p>
          <a:p>
            <a:r>
              <a:rPr lang="en-IN" dirty="0"/>
              <a:t>Once you remove data from list </a:t>
            </a:r>
          </a:p>
          <a:p>
            <a:endParaRPr lang="en-IN" dirty="0"/>
          </a:p>
          <a:p>
            <a:r>
              <a:rPr lang="en-IN" dirty="0"/>
              <a:t>It will not shrink </a:t>
            </a:r>
            <a:r>
              <a:rPr lang="en-IN" dirty="0" err="1"/>
              <a:t>ie</a:t>
            </a:r>
            <a:r>
              <a:rPr lang="en-IN" dirty="0"/>
              <a:t>. Reduce the capacity.</a:t>
            </a:r>
          </a:p>
          <a:p>
            <a:endParaRPr lang="en-IN" dirty="0"/>
          </a:p>
          <a:p>
            <a:r>
              <a:rPr lang="en-IN" dirty="0"/>
              <a:t>You can modify data at specific index using following syntax</a:t>
            </a:r>
          </a:p>
          <a:p>
            <a:r>
              <a:rPr lang="en-IN" sz="1800" dirty="0" err="1">
                <a:solidFill>
                  <a:srgbClr val="000000"/>
                </a:solidFill>
                <a:highlight>
                  <a:srgbClr val="FFFFFF"/>
                </a:highlight>
                <a:latin typeface="Consolas" panose="020B0609020204030204" pitchFamily="49" charset="0"/>
              </a:rPr>
              <a:t>lst</a:t>
            </a:r>
            <a:r>
              <a:rPr lang="en-IN" sz="1800" dirty="0">
                <a:solidFill>
                  <a:srgbClr val="000000"/>
                </a:solidFill>
                <a:highlight>
                  <a:srgbClr val="FFFFFF"/>
                </a:highlight>
                <a:latin typeface="Consolas" panose="020B0609020204030204" pitchFamily="49" charset="0"/>
              </a:rPr>
              <a:t>[0] = </a:t>
            </a:r>
            <a:r>
              <a:rPr lang="en-IN" sz="1800" dirty="0">
                <a:solidFill>
                  <a:srgbClr val="A31515"/>
                </a:solidFill>
                <a:highlight>
                  <a:srgbClr val="FFFFFF"/>
                </a:highlight>
                <a:latin typeface="Consolas" panose="020B0609020204030204" pitchFamily="49" charset="0"/>
              </a:rPr>
              <a:t>'X’</a:t>
            </a:r>
            <a:r>
              <a:rPr lang="en-IN" sz="1800" dirty="0">
                <a:solidFill>
                  <a:srgbClr val="000000"/>
                </a:solidFill>
                <a:highlight>
                  <a:srgbClr val="FFFFFF"/>
                </a:highlight>
                <a:latin typeface="Consolas" panose="020B0609020204030204" pitchFamily="49" charset="0"/>
              </a:rPr>
              <a:t>;</a:t>
            </a:r>
          </a:p>
          <a:p>
            <a:endParaRPr lang="en-IN" dirty="0"/>
          </a:p>
          <a:p>
            <a:r>
              <a:rPr lang="en-IN" dirty="0"/>
              <a:t>Observe the template shown in above site it say you can store only char int </a:t>
            </a:r>
            <a:r>
              <a:rPr lang="en-IN" dirty="0" err="1"/>
              <a:t>lst</a:t>
            </a:r>
            <a:r>
              <a:rPr lang="en-IN" dirty="0"/>
              <a:t>  List variable.</a:t>
            </a:r>
          </a:p>
          <a:p>
            <a:endParaRPr lang="en-IN" dirty="0"/>
          </a:p>
          <a:p>
            <a:r>
              <a:rPr lang="en-IN" dirty="0"/>
              <a:t>I f you try to add number it will give you compile time error</a:t>
            </a:r>
          </a:p>
        </p:txBody>
      </p:sp>
    </p:spTree>
    <p:extLst>
      <p:ext uri="{BB962C8B-B14F-4D97-AF65-F5344CB8AC3E}">
        <p14:creationId xmlns:p14="http://schemas.microsoft.com/office/powerpoint/2010/main" val="3613201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D9A71A-7164-42DC-AB15-F5F145DD0430}"/>
              </a:ext>
            </a:extLst>
          </p:cNvPr>
          <p:cNvSpPr>
            <a:spLocks noGrp="1"/>
          </p:cNvSpPr>
          <p:nvPr>
            <p:ph idx="1"/>
          </p:nvPr>
        </p:nvSpPr>
        <p:spPr>
          <a:xfrm>
            <a:off x="3429000" y="-76200"/>
            <a:ext cx="5562600" cy="6629400"/>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System.Collections.Generic</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ConsoleApplication17</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Employee</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Name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Salary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Employee() {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Employee(</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nm,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sl</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  Name = nm;</a:t>
            </a:r>
          </a:p>
          <a:p>
            <a:pPr marL="0" indent="0">
              <a:buNone/>
            </a:pPr>
            <a:r>
              <a:rPr lang="en-IN" sz="1200" dirty="0">
                <a:solidFill>
                  <a:srgbClr val="000000"/>
                </a:solidFill>
                <a:highlight>
                  <a:srgbClr val="FFFFFF"/>
                </a:highlight>
                <a:latin typeface="Consolas" panose="020B0609020204030204" pitchFamily="49" charset="0"/>
              </a:rPr>
              <a:t>            Salary = </a:t>
            </a:r>
            <a:r>
              <a:rPr lang="en-IN" sz="1200" dirty="0" err="1">
                <a:solidFill>
                  <a:srgbClr val="000000"/>
                </a:solidFill>
                <a:highlight>
                  <a:srgbClr val="FFFFFF"/>
                </a:highlight>
                <a:latin typeface="Consolas" panose="020B0609020204030204" pitchFamily="49" charset="0"/>
              </a:rPr>
              <a:t>sl</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override</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ToString</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String</a:t>
            </a:r>
            <a:r>
              <a:rPr lang="en-US" sz="1200" dirty="0" err="1">
                <a:solidFill>
                  <a:srgbClr val="000000"/>
                </a:solidFill>
                <a:highlight>
                  <a:srgbClr val="FFFFFF"/>
                </a:highlight>
                <a:latin typeface="Consolas" panose="020B0609020204030204" pitchFamily="49" charset="0"/>
              </a:rPr>
              <a:t>.Format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"{0} {1}"</a:t>
            </a:r>
            <a:r>
              <a:rPr lang="en-US" sz="1200" dirty="0">
                <a:solidFill>
                  <a:srgbClr val="000000"/>
                </a:solidFill>
                <a:highlight>
                  <a:srgbClr val="FFFFFF"/>
                </a:highlight>
                <a:latin typeface="Consolas" panose="020B0609020204030204" pitchFamily="49" charset="0"/>
              </a:rPr>
              <a:t>, Name, Salary);</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&gt; </a:t>
            </a:r>
            <a:r>
              <a:rPr lang="en-US" sz="1200" dirty="0" err="1">
                <a:solidFill>
                  <a:srgbClr val="000000"/>
                </a:solidFill>
                <a:highlight>
                  <a:srgbClr val="FFFFFF"/>
                </a:highlight>
                <a:latin typeface="Consolas" panose="020B0609020204030204" pitchFamily="49" charset="0"/>
              </a:rPr>
              <a:t>listemp</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&gt;{</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 {Name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Raj"</a:t>
            </a:r>
            <a:r>
              <a:rPr lang="en-US" sz="1200" dirty="0" err="1">
                <a:solidFill>
                  <a:srgbClr val="000000"/>
                </a:solidFill>
                <a:highlight>
                  <a:srgbClr val="FFFFFF"/>
                </a:highlight>
                <a:latin typeface="Consolas" panose="020B0609020204030204" pitchFamily="49" charset="0"/>
              </a:rPr>
              <a:t>,Salary</a:t>
            </a:r>
            <a:r>
              <a:rPr lang="en-US" sz="1200" dirty="0">
                <a:solidFill>
                  <a:srgbClr val="000000"/>
                </a:solidFill>
                <a:highlight>
                  <a:srgbClr val="FFFFFF"/>
                </a:highlight>
                <a:latin typeface="Consolas" panose="020B0609020204030204" pitchFamily="49" charset="0"/>
              </a:rPr>
              <a:t> =6000}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 {Name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Mona"</a:t>
            </a:r>
            <a:r>
              <a:rPr lang="en-US" sz="1200" dirty="0" err="1">
                <a:solidFill>
                  <a:srgbClr val="000000"/>
                </a:solidFill>
                <a:highlight>
                  <a:srgbClr val="FFFFFF"/>
                </a:highlight>
                <a:latin typeface="Consolas" panose="020B0609020204030204" pitchFamily="49" charset="0"/>
              </a:rPr>
              <a:t>,Salary</a:t>
            </a:r>
            <a:r>
              <a:rPr lang="en-US" sz="1200" dirty="0">
                <a:solidFill>
                  <a:srgbClr val="000000"/>
                </a:solidFill>
                <a:highlight>
                  <a:srgbClr val="FFFFFF"/>
                </a:highlight>
                <a:latin typeface="Consolas" panose="020B0609020204030204" pitchFamily="49" charset="0"/>
              </a:rPr>
              <a:t> =7000}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 {Name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Het"</a:t>
            </a:r>
            <a:r>
              <a:rPr lang="en-US" sz="1200" dirty="0" err="1">
                <a:solidFill>
                  <a:srgbClr val="000000"/>
                </a:solidFill>
                <a:highlight>
                  <a:srgbClr val="FFFFFF"/>
                </a:highlight>
                <a:latin typeface="Consolas" panose="020B0609020204030204" pitchFamily="49" charset="0"/>
              </a:rPr>
              <a:t>,Salary</a:t>
            </a:r>
            <a:r>
              <a:rPr lang="en-US" sz="1200" dirty="0">
                <a:solidFill>
                  <a:srgbClr val="000000"/>
                </a:solidFill>
                <a:highlight>
                  <a:srgbClr val="FFFFFF"/>
                </a:highlight>
                <a:latin typeface="Consolas" panose="020B0609020204030204" pitchFamily="49" charset="0"/>
              </a:rPr>
              <a:t> =3000} ,</a:t>
            </a:r>
            <a:r>
              <a:rPr lang="en-IN" sz="1200" dirty="0">
                <a:solidFill>
                  <a:srgbClr val="000000"/>
                </a:solidFill>
                <a:highlight>
                  <a:srgbClr val="FFFFFF"/>
                </a:highlight>
                <a:latin typeface="Consolas" panose="020B0609020204030204" pitchFamily="49" charset="0"/>
              </a:rPr>
              <a:t>      };</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foreach</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 e </a:t>
            </a:r>
            <a:r>
              <a:rPr lang="en-US" sz="1200" dirty="0">
                <a:solidFill>
                  <a:srgbClr val="0000FF"/>
                </a:solidFill>
                <a:highlight>
                  <a:srgbClr val="FFFFFF"/>
                </a:highlight>
                <a:latin typeface="Consolas" panose="020B0609020204030204" pitchFamily="49" charset="0"/>
              </a:rPr>
              <a:t>in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listemp</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(e);</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200" dirty="0"/>
          </a:p>
        </p:txBody>
      </p:sp>
      <p:sp>
        <p:nvSpPr>
          <p:cNvPr id="4" name="TextBox 3">
            <a:extLst>
              <a:ext uri="{FF2B5EF4-FFF2-40B4-BE49-F238E27FC236}">
                <a16:creationId xmlns:a16="http://schemas.microsoft.com/office/drawing/2014/main" id="{8553B941-1A24-4E54-9F79-05C8F877410B}"/>
              </a:ext>
            </a:extLst>
          </p:cNvPr>
          <p:cNvSpPr txBox="1"/>
          <p:nvPr/>
        </p:nvSpPr>
        <p:spPr>
          <a:xfrm>
            <a:off x="152400" y="990600"/>
            <a:ext cx="3276600" cy="2308324"/>
          </a:xfrm>
          <a:prstGeom prst="rect">
            <a:avLst/>
          </a:prstGeom>
          <a:noFill/>
        </p:spPr>
        <p:txBody>
          <a:bodyPr wrap="square" rtlCol="0">
            <a:spAutoFit/>
          </a:bodyPr>
          <a:lstStyle/>
          <a:p>
            <a:r>
              <a:rPr lang="en-IN" dirty="0"/>
              <a:t>In this example we are storing all employee objects in List class.</a:t>
            </a:r>
          </a:p>
          <a:p>
            <a:endParaRPr lang="en-IN" dirty="0"/>
          </a:p>
          <a:p>
            <a:r>
              <a:rPr lang="en-IN" dirty="0"/>
              <a:t>List class has many </a:t>
            </a:r>
            <a:r>
              <a:rPr lang="en-IN" dirty="0" err="1"/>
              <a:t>usefull</a:t>
            </a:r>
            <a:r>
              <a:rPr lang="en-IN" dirty="0"/>
              <a:t> function like</a:t>
            </a:r>
          </a:p>
          <a:p>
            <a:r>
              <a:rPr lang="en-IN" dirty="0"/>
              <a:t>Sort,</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BinarySearch</a:t>
            </a:r>
            <a:r>
              <a:rPr lang="en-IN" sz="1800" dirty="0">
                <a:solidFill>
                  <a:srgbClr val="000000"/>
                </a:solidFill>
                <a:highlight>
                  <a:srgbClr val="FFFFFF"/>
                </a:highlight>
                <a:latin typeface="Consolas" panose="020B0609020204030204" pitchFamily="49" charset="0"/>
              </a:rPr>
              <a:t>, Insert etc.</a:t>
            </a:r>
            <a:endParaRPr lang="en-IN" dirty="0"/>
          </a:p>
        </p:txBody>
      </p:sp>
    </p:spTree>
    <p:extLst>
      <p:ext uri="{BB962C8B-B14F-4D97-AF65-F5344CB8AC3E}">
        <p14:creationId xmlns:p14="http://schemas.microsoft.com/office/powerpoint/2010/main" val="1214999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A930E-D4AD-47FC-AC70-905B6C2A151F}"/>
              </a:ext>
            </a:extLst>
          </p:cNvPr>
          <p:cNvSpPr>
            <a:spLocks noGrp="1"/>
          </p:cNvSpPr>
          <p:nvPr>
            <p:ph type="title"/>
          </p:nvPr>
        </p:nvSpPr>
        <p:spPr>
          <a:xfrm>
            <a:off x="3804745" y="143260"/>
            <a:ext cx="4114800" cy="369332"/>
          </a:xfrm>
        </p:spPr>
        <p:txBody>
          <a:bodyPr>
            <a:normAutofit fontScale="90000"/>
          </a:bodyPr>
          <a:lstStyle/>
          <a:p>
            <a:r>
              <a:rPr lang="en-IN" b="1" dirty="0"/>
              <a:t>Sorted</a:t>
            </a:r>
            <a:r>
              <a:rPr lang="en-IN" dirty="0"/>
              <a:t> List</a:t>
            </a:r>
          </a:p>
        </p:txBody>
      </p:sp>
      <p:sp>
        <p:nvSpPr>
          <p:cNvPr id="3" name="Content Placeholder 2">
            <a:extLst>
              <a:ext uri="{FF2B5EF4-FFF2-40B4-BE49-F238E27FC236}">
                <a16:creationId xmlns:a16="http://schemas.microsoft.com/office/drawing/2014/main" id="{1AF8E85C-249F-4048-BF28-D14D806210A1}"/>
              </a:ext>
            </a:extLst>
          </p:cNvPr>
          <p:cNvSpPr>
            <a:spLocks noGrp="1"/>
          </p:cNvSpPr>
          <p:nvPr>
            <p:ph idx="1"/>
          </p:nvPr>
        </p:nvSpPr>
        <p:spPr>
          <a:xfrm>
            <a:off x="-21021" y="10510"/>
            <a:ext cx="4343400" cy="6629400"/>
          </a:xfrm>
        </p:spPr>
        <p:txBody>
          <a:bodyPr>
            <a:noAutofit/>
          </a:bodyPr>
          <a:lstStyle/>
          <a:p>
            <a:pPr marL="0" indent="0">
              <a:buNone/>
            </a:pPr>
            <a:r>
              <a:rPr lang="en-IN" sz="1200" dirty="0">
                <a:solidFill>
                  <a:srgbClr val="008000"/>
                </a:solidFill>
                <a:highlight>
                  <a:srgbClr val="FFFFFF"/>
                </a:highlight>
                <a:latin typeface="Consolas" panose="020B0609020204030204" pitchFamily="49" charset="0"/>
              </a:rPr>
              <a:t>// Demonstrate a </a:t>
            </a:r>
            <a:r>
              <a:rPr lang="en-IN" sz="1200" dirty="0" err="1">
                <a:solidFill>
                  <a:srgbClr val="008000"/>
                </a:solidFill>
                <a:highlight>
                  <a:srgbClr val="FFFFFF"/>
                </a:highlight>
                <a:latin typeface="Consolas" panose="020B0609020204030204" pitchFamily="49" charset="0"/>
              </a:rPr>
              <a:t>SortedList</a:t>
            </a:r>
            <a:r>
              <a:rPr lang="en-IN" sz="1200" dirty="0">
                <a:solidFill>
                  <a:srgbClr val="008000"/>
                </a:solidFill>
                <a:highlight>
                  <a:srgbClr val="FFFFFF"/>
                </a:highlight>
                <a:latin typeface="Consolas" panose="020B0609020204030204" pitchFamily="49" charset="0"/>
              </a:rPr>
              <a:t>&lt;TK, TV&gt;.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System.Collections.Generic</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GenSLDemo</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Create a sorted </a:t>
            </a:r>
            <a:r>
              <a:rPr lang="en-US" sz="1200" dirty="0" err="1">
                <a:solidFill>
                  <a:srgbClr val="008000"/>
                </a:solidFill>
                <a:highlight>
                  <a:srgbClr val="FFFFFF"/>
                </a:highlight>
                <a:latin typeface="Consolas" panose="020B0609020204030204" pitchFamily="49" charset="0"/>
              </a:rPr>
              <a:t>SortedList</a:t>
            </a:r>
            <a:r>
              <a:rPr lang="en-US" sz="1200" dirty="0">
                <a:solidFill>
                  <a:srgbClr val="008000"/>
                </a:solidFill>
                <a:highlight>
                  <a:srgbClr val="FFFFFF"/>
                </a:highlight>
                <a:latin typeface="Consolas" panose="020B0609020204030204" pitchFamily="49" charset="0"/>
              </a:rPr>
              <a:t>&lt;T&gt; for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employee names and salaries.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SortedList</a:t>
            </a:r>
            <a:r>
              <a:rPr lang="en-IN" sz="1200" dirty="0">
                <a:solidFill>
                  <a:srgbClr val="000000"/>
                </a:solidFill>
                <a:highlight>
                  <a:srgbClr val="FFFFFF"/>
                </a:highlight>
                <a:latin typeface="Consolas" panose="020B0609020204030204" pitchFamily="49" charset="0"/>
              </a:rPr>
              <a:t>&lt;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&gt; </a:t>
            </a:r>
            <a:r>
              <a:rPr lang="en-IN" sz="1200" dirty="0" err="1">
                <a:solidFill>
                  <a:srgbClr val="000000"/>
                </a:solidFill>
                <a:highlight>
                  <a:srgbClr val="FFFFFF"/>
                </a:highlight>
                <a:latin typeface="Consolas" panose="020B0609020204030204" pitchFamily="49" charset="0"/>
              </a:rPr>
              <a:t>sl</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SortedList</a:t>
            </a:r>
            <a:r>
              <a:rPr lang="en-IN" sz="1200" dirty="0">
                <a:solidFill>
                  <a:srgbClr val="000000"/>
                </a:solidFill>
                <a:highlight>
                  <a:srgbClr val="FFFFFF"/>
                </a:highlight>
                <a:latin typeface="Consolas" panose="020B0609020204030204" pitchFamily="49" charset="0"/>
              </a:rPr>
              <a:t>&lt;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&gt;();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Add elements to the collection.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sl.Add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"Butler"</a:t>
            </a:r>
            <a:r>
              <a:rPr lang="en-IN" sz="1200" dirty="0">
                <a:solidFill>
                  <a:srgbClr val="000000"/>
                </a:solidFill>
                <a:highlight>
                  <a:srgbClr val="FFFFFF"/>
                </a:highlight>
                <a:latin typeface="Consolas" panose="020B0609020204030204" pitchFamily="49" charset="0"/>
              </a:rPr>
              <a:t>, 73000);</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sl.Add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a:t>
            </a:r>
            <a:r>
              <a:rPr lang="en-IN" sz="1200" dirty="0" err="1">
                <a:solidFill>
                  <a:srgbClr val="A31515"/>
                </a:solidFill>
                <a:highlight>
                  <a:srgbClr val="FFFFFF"/>
                </a:highlight>
                <a:latin typeface="Consolas" panose="020B0609020204030204" pitchFamily="49" charset="0"/>
              </a:rPr>
              <a:t>Sanoj</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 59000);</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sl.Add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a:t>
            </a:r>
            <a:r>
              <a:rPr lang="en-IN" sz="1200" dirty="0" err="1">
                <a:solidFill>
                  <a:srgbClr val="A31515"/>
                </a:solidFill>
                <a:highlight>
                  <a:srgbClr val="FFFFFF"/>
                </a:highlight>
                <a:latin typeface="Consolas" panose="020B0609020204030204" pitchFamily="49" charset="0"/>
              </a:rPr>
              <a:t>Piku</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 45000);</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sl.Add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"Frank"</a:t>
            </a:r>
            <a:r>
              <a:rPr lang="en-IN" sz="1200" dirty="0">
                <a:solidFill>
                  <a:srgbClr val="000000"/>
                </a:solidFill>
                <a:highlight>
                  <a:srgbClr val="FFFFFF"/>
                </a:highlight>
                <a:latin typeface="Consolas" panose="020B0609020204030204" pitchFamily="49" charset="0"/>
              </a:rPr>
              <a:t>, 99000);</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Get a collection of the keys.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ICollection</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c = </a:t>
            </a:r>
            <a:r>
              <a:rPr lang="en-US" sz="1200" dirty="0" err="1">
                <a:solidFill>
                  <a:srgbClr val="000000"/>
                </a:solidFill>
                <a:highlight>
                  <a:srgbClr val="FFFFFF"/>
                </a:highlight>
                <a:latin typeface="Consolas" panose="020B0609020204030204" pitchFamily="49" charset="0"/>
              </a:rPr>
              <a:t>sl.Keys</a:t>
            </a:r>
            <a:r>
              <a:rPr lang="en-US"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Use the keys to obtain the values.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foreach</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str </a:t>
            </a:r>
            <a:r>
              <a:rPr lang="en-IN" sz="1200" dirty="0">
                <a:solidFill>
                  <a:srgbClr val="0000FF"/>
                </a:solidFill>
                <a:highlight>
                  <a:srgbClr val="FFFFFF"/>
                </a:highlight>
                <a:latin typeface="Consolas" panose="020B0609020204030204" pitchFamily="49" charset="0"/>
              </a:rPr>
              <a:t>in</a:t>
            </a:r>
            <a:r>
              <a:rPr lang="en-IN" sz="1200" dirty="0">
                <a:solidFill>
                  <a:srgbClr val="000000"/>
                </a:solidFill>
                <a:highlight>
                  <a:srgbClr val="FFFFFF"/>
                </a:highlight>
                <a:latin typeface="Consolas" panose="020B0609020204030204" pitchFamily="49" charset="0"/>
              </a:rPr>
              <a:t> c)</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"{0}, Salary: {1:C}"</a:t>
            </a:r>
            <a:r>
              <a:rPr lang="en-IN" sz="1200" dirty="0">
                <a:solidFill>
                  <a:srgbClr val="000000"/>
                </a:solidFill>
                <a:highlight>
                  <a:srgbClr val="FFFFFF"/>
                </a:highlight>
                <a:latin typeface="Consolas" panose="020B0609020204030204" pitchFamily="49" charset="0"/>
              </a:rPr>
              <a:t>, str, </a:t>
            </a:r>
            <a:r>
              <a:rPr lang="en-IN" sz="1200" dirty="0" err="1">
                <a:solidFill>
                  <a:srgbClr val="000000"/>
                </a:solidFill>
                <a:highlight>
                  <a:srgbClr val="FFFFFF"/>
                </a:highlight>
                <a:latin typeface="Consolas" panose="020B0609020204030204" pitchFamily="49" charset="0"/>
              </a:rPr>
              <a:t>sl</a:t>
            </a:r>
            <a:r>
              <a:rPr lang="en-IN" sz="1200" dirty="0">
                <a:solidFill>
                  <a:srgbClr val="000000"/>
                </a:solidFill>
                <a:highlight>
                  <a:srgbClr val="FFFFFF"/>
                </a:highlight>
                <a:latin typeface="Consolas" panose="020B0609020204030204" pitchFamily="49" charset="0"/>
              </a:rPr>
              <a:t>[str]);</a:t>
            </a:r>
          </a:p>
          <a:p>
            <a:pPr marL="0" indent="0">
              <a:buNone/>
            </a:pPr>
            <a:r>
              <a:rPr lang="en-US" sz="18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foreach</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KeyValuePair</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&gt; x </a:t>
            </a:r>
            <a:r>
              <a:rPr lang="en-US" sz="1200" dirty="0">
                <a:solidFill>
                  <a:srgbClr val="0000FF"/>
                </a:solidFill>
                <a:highlight>
                  <a:srgbClr val="FFFFFF"/>
                </a:highlight>
                <a:latin typeface="Consolas" panose="020B0609020204030204" pitchFamily="49" charset="0"/>
              </a:rPr>
              <a:t>in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sl</a:t>
            </a:r>
            <a:r>
              <a:rPr lang="en-US" sz="1200" dirty="0">
                <a:solidFill>
                  <a:srgbClr val="000000"/>
                </a:solidFill>
                <a:highlight>
                  <a:srgbClr val="FFFFFF"/>
                </a:highlight>
                <a:latin typeface="Consolas" panose="020B0609020204030204" pitchFamily="49" charset="0"/>
              </a:rPr>
              <a:t>)</a:t>
            </a:r>
          </a:p>
          <a:p>
            <a:pPr marL="0" indent="0">
              <a:buNone/>
            </a:pPr>
            <a:r>
              <a:rPr lang="en-IN" sz="105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(x);</a:t>
            </a:r>
            <a:endParaRPr lang="en-IN" sz="105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endParaRPr lang="en-IN" sz="1200" dirty="0"/>
          </a:p>
        </p:txBody>
      </p:sp>
      <p:sp>
        <p:nvSpPr>
          <p:cNvPr id="4" name="TextBox 3">
            <a:extLst>
              <a:ext uri="{FF2B5EF4-FFF2-40B4-BE49-F238E27FC236}">
                <a16:creationId xmlns:a16="http://schemas.microsoft.com/office/drawing/2014/main" id="{1E05CA35-B559-4189-B5D3-4B9DF1B7BDD4}"/>
              </a:ext>
            </a:extLst>
          </p:cNvPr>
          <p:cNvSpPr txBox="1"/>
          <p:nvPr/>
        </p:nvSpPr>
        <p:spPr>
          <a:xfrm>
            <a:off x="4343400" y="1752600"/>
            <a:ext cx="457202" cy="369332"/>
          </a:xfrm>
          <a:prstGeom prst="rect">
            <a:avLst/>
          </a:prstGeom>
          <a:noFill/>
        </p:spPr>
        <p:txBody>
          <a:bodyPr wrap="square" rtlCol="0">
            <a:spAutoFit/>
          </a:bodyPr>
          <a:lstStyle/>
          <a:p>
            <a:r>
              <a:rPr lang="en-IN" dirty="0" err="1"/>
              <a:t>sl</a:t>
            </a:r>
            <a:endParaRPr lang="en-IN" dirty="0"/>
          </a:p>
        </p:txBody>
      </p:sp>
      <p:graphicFrame>
        <p:nvGraphicFramePr>
          <p:cNvPr id="5" name="Table 5">
            <a:extLst>
              <a:ext uri="{FF2B5EF4-FFF2-40B4-BE49-F238E27FC236}">
                <a16:creationId xmlns:a16="http://schemas.microsoft.com/office/drawing/2014/main" id="{0D2BE6C4-D528-47D3-ACEC-8383A8AD2E10}"/>
              </a:ext>
            </a:extLst>
          </p:cNvPr>
          <p:cNvGraphicFramePr>
            <a:graphicFrameLocks noGrp="1"/>
          </p:cNvGraphicFramePr>
          <p:nvPr>
            <p:extLst>
              <p:ext uri="{D42A27DB-BD31-4B8C-83A1-F6EECF244321}">
                <p14:modId xmlns:p14="http://schemas.microsoft.com/office/powerpoint/2010/main" val="2437184537"/>
              </p:ext>
            </p:extLst>
          </p:nvPr>
        </p:nvGraphicFramePr>
        <p:xfrm>
          <a:off x="4419600" y="2221365"/>
          <a:ext cx="7010400" cy="110074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75074711"/>
                    </a:ext>
                  </a:extLst>
                </a:gridCol>
                <a:gridCol w="876300">
                  <a:extLst>
                    <a:ext uri="{9D8B030D-6E8A-4147-A177-3AD203B41FA5}">
                      <a16:colId xmlns:a16="http://schemas.microsoft.com/office/drawing/2014/main" val="1496193313"/>
                    </a:ext>
                  </a:extLst>
                </a:gridCol>
                <a:gridCol w="876300">
                  <a:extLst>
                    <a:ext uri="{9D8B030D-6E8A-4147-A177-3AD203B41FA5}">
                      <a16:colId xmlns:a16="http://schemas.microsoft.com/office/drawing/2014/main" val="3797299816"/>
                    </a:ext>
                  </a:extLst>
                </a:gridCol>
                <a:gridCol w="876300">
                  <a:extLst>
                    <a:ext uri="{9D8B030D-6E8A-4147-A177-3AD203B41FA5}">
                      <a16:colId xmlns:a16="http://schemas.microsoft.com/office/drawing/2014/main" val="2120810301"/>
                    </a:ext>
                  </a:extLst>
                </a:gridCol>
                <a:gridCol w="876300">
                  <a:extLst>
                    <a:ext uri="{9D8B030D-6E8A-4147-A177-3AD203B41FA5}">
                      <a16:colId xmlns:a16="http://schemas.microsoft.com/office/drawing/2014/main" val="1956239635"/>
                    </a:ext>
                  </a:extLst>
                </a:gridCol>
                <a:gridCol w="876300">
                  <a:extLst>
                    <a:ext uri="{9D8B030D-6E8A-4147-A177-3AD203B41FA5}">
                      <a16:colId xmlns:a16="http://schemas.microsoft.com/office/drawing/2014/main" val="1339126075"/>
                    </a:ext>
                  </a:extLst>
                </a:gridCol>
                <a:gridCol w="876300">
                  <a:extLst>
                    <a:ext uri="{9D8B030D-6E8A-4147-A177-3AD203B41FA5}">
                      <a16:colId xmlns:a16="http://schemas.microsoft.com/office/drawing/2014/main" val="1855523740"/>
                    </a:ext>
                  </a:extLst>
                </a:gridCol>
                <a:gridCol w="876300">
                  <a:extLst>
                    <a:ext uri="{9D8B030D-6E8A-4147-A177-3AD203B41FA5}">
                      <a16:colId xmlns:a16="http://schemas.microsoft.com/office/drawing/2014/main" val="2796826016"/>
                    </a:ext>
                  </a:extLst>
                </a:gridCol>
              </a:tblGrid>
              <a:tr h="460665">
                <a:tc>
                  <a:txBody>
                    <a:bodyPr/>
                    <a:lstStyle/>
                    <a:p>
                      <a:r>
                        <a:rPr lang="en-IN" dirty="0"/>
                        <a:t>Butler</a:t>
                      </a:r>
                    </a:p>
                    <a:p>
                      <a:endParaRPr lang="en-IN" dirty="0"/>
                    </a:p>
                  </a:txBody>
                  <a:tcPr/>
                </a:tc>
                <a:tc>
                  <a:txBody>
                    <a:bodyPr/>
                    <a:lstStyle/>
                    <a:p>
                      <a:r>
                        <a:rPr lang="en-IN" dirty="0"/>
                        <a:t>Frank</a:t>
                      </a:r>
                    </a:p>
                    <a:p>
                      <a:endParaRPr lang="en-IN" dirty="0"/>
                    </a:p>
                  </a:txBody>
                  <a:tcPr/>
                </a:tc>
                <a:tc>
                  <a:txBody>
                    <a:bodyPr/>
                    <a:lstStyle/>
                    <a:p>
                      <a:r>
                        <a:rPr lang="en-IN" dirty="0" err="1"/>
                        <a:t>Piku</a:t>
                      </a:r>
                      <a:endParaRPr lang="en-IN" dirty="0"/>
                    </a:p>
                    <a:p>
                      <a:endParaRPr lang="en-IN" dirty="0"/>
                    </a:p>
                  </a:txBody>
                  <a:tcPr/>
                </a:tc>
                <a:tc>
                  <a:txBody>
                    <a:bodyPr/>
                    <a:lstStyle/>
                    <a:p>
                      <a:r>
                        <a:rPr lang="en-IN" dirty="0" err="1"/>
                        <a:t>Sanoj</a:t>
                      </a:r>
                      <a:endParaRPr lang="en-IN" dirty="0"/>
                    </a:p>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0796963"/>
                  </a:ext>
                </a:extLst>
              </a:tr>
              <a:tr h="460665">
                <a:tc>
                  <a:txBody>
                    <a:bodyPr/>
                    <a:lstStyle/>
                    <a:p>
                      <a:r>
                        <a:rPr lang="en-IN" dirty="0"/>
                        <a:t>73000</a:t>
                      </a:r>
                    </a:p>
                  </a:txBody>
                  <a:tcPr/>
                </a:tc>
                <a:tc>
                  <a:txBody>
                    <a:bodyPr/>
                    <a:lstStyle/>
                    <a:p>
                      <a:r>
                        <a:rPr lang="en-IN" dirty="0"/>
                        <a:t>99000</a:t>
                      </a:r>
                    </a:p>
                  </a:txBody>
                  <a:tcPr/>
                </a:tc>
                <a:tc>
                  <a:txBody>
                    <a:bodyPr/>
                    <a:lstStyle/>
                    <a:p>
                      <a:r>
                        <a:rPr lang="en-IN" dirty="0"/>
                        <a:t>45000</a:t>
                      </a:r>
                    </a:p>
                  </a:txBody>
                  <a:tcPr/>
                </a:tc>
                <a:tc>
                  <a:txBody>
                    <a:bodyPr/>
                    <a:lstStyle/>
                    <a:p>
                      <a:r>
                        <a:rPr lang="en-IN" dirty="0"/>
                        <a:t>50000</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150390130"/>
                  </a:ext>
                </a:extLst>
              </a:tr>
            </a:tbl>
          </a:graphicData>
        </a:graphic>
      </p:graphicFrame>
      <p:sp>
        <p:nvSpPr>
          <p:cNvPr id="6" name="TextBox 5">
            <a:extLst>
              <a:ext uri="{FF2B5EF4-FFF2-40B4-BE49-F238E27FC236}">
                <a16:creationId xmlns:a16="http://schemas.microsoft.com/office/drawing/2014/main" id="{62DEB790-443D-4260-A56C-F03497AF8C0D}"/>
              </a:ext>
            </a:extLst>
          </p:cNvPr>
          <p:cNvSpPr txBox="1"/>
          <p:nvPr/>
        </p:nvSpPr>
        <p:spPr>
          <a:xfrm>
            <a:off x="5410200" y="3962400"/>
            <a:ext cx="533400" cy="369332"/>
          </a:xfrm>
          <a:prstGeom prst="rect">
            <a:avLst/>
          </a:prstGeom>
          <a:noFill/>
        </p:spPr>
        <p:txBody>
          <a:bodyPr wrap="square" rtlCol="0">
            <a:spAutoFit/>
          </a:bodyPr>
          <a:lstStyle/>
          <a:p>
            <a:r>
              <a:rPr lang="en-IN" dirty="0"/>
              <a:t>x</a:t>
            </a:r>
          </a:p>
        </p:txBody>
      </p:sp>
      <p:sp>
        <p:nvSpPr>
          <p:cNvPr id="7" name="Rectangle 6">
            <a:extLst>
              <a:ext uri="{FF2B5EF4-FFF2-40B4-BE49-F238E27FC236}">
                <a16:creationId xmlns:a16="http://schemas.microsoft.com/office/drawing/2014/main" id="{89506230-2926-4FF7-A5E2-3E6ED2DD0B40}"/>
              </a:ext>
            </a:extLst>
          </p:cNvPr>
          <p:cNvSpPr/>
          <p:nvPr/>
        </p:nvSpPr>
        <p:spPr>
          <a:xfrm>
            <a:off x="5486400" y="4331732"/>
            <a:ext cx="1219200" cy="100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Butler</a:t>
            </a:r>
          </a:p>
          <a:p>
            <a:pPr algn="ctr"/>
            <a:r>
              <a:rPr lang="en-IN" dirty="0"/>
              <a:t>73000</a:t>
            </a:r>
          </a:p>
        </p:txBody>
      </p:sp>
      <p:sp>
        <p:nvSpPr>
          <p:cNvPr id="8" name="TextBox 7">
            <a:extLst>
              <a:ext uri="{FF2B5EF4-FFF2-40B4-BE49-F238E27FC236}">
                <a16:creationId xmlns:a16="http://schemas.microsoft.com/office/drawing/2014/main" id="{BEB3D7DC-452F-4B9D-8D85-DC1F25E8C874}"/>
              </a:ext>
            </a:extLst>
          </p:cNvPr>
          <p:cNvSpPr txBox="1"/>
          <p:nvPr/>
        </p:nvSpPr>
        <p:spPr>
          <a:xfrm>
            <a:off x="5486400" y="5562600"/>
            <a:ext cx="1295400" cy="381000"/>
          </a:xfrm>
          <a:prstGeom prst="rect">
            <a:avLst/>
          </a:prstGeom>
          <a:noFill/>
        </p:spPr>
        <p:txBody>
          <a:bodyPr wrap="square" rtlCol="0">
            <a:spAutoFit/>
          </a:bodyPr>
          <a:lstStyle/>
          <a:p>
            <a:r>
              <a:rPr lang="en-IN" dirty="0"/>
              <a:t>stack</a:t>
            </a:r>
          </a:p>
        </p:txBody>
      </p:sp>
    </p:spTree>
    <p:extLst>
      <p:ext uri="{BB962C8B-B14F-4D97-AF65-F5344CB8AC3E}">
        <p14:creationId xmlns:p14="http://schemas.microsoft.com/office/powerpoint/2010/main" val="82518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DC271-227C-4C56-95CE-A20F53EBFAAA}"/>
              </a:ext>
            </a:extLst>
          </p:cNvPr>
          <p:cNvSpPr>
            <a:spLocks noGrp="1"/>
          </p:cNvSpPr>
          <p:nvPr>
            <p:ph idx="1"/>
          </p:nvPr>
        </p:nvSpPr>
        <p:spPr>
          <a:xfrm>
            <a:off x="152400" y="76200"/>
            <a:ext cx="5638800" cy="6705600"/>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System.Collections.Generic</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ConsoleApplication17</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SortedList</a:t>
            </a:r>
            <a:r>
              <a:rPr lang="en-IN" sz="1200" dirty="0">
                <a:solidFill>
                  <a:srgbClr val="000000"/>
                </a:solidFill>
                <a:highlight>
                  <a:srgbClr val="FFFFFF"/>
                </a:highlight>
                <a:latin typeface="Consolas" panose="020B0609020204030204" pitchFamily="49" charset="0"/>
              </a:rPr>
              <a:t>&lt;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&gt; </a:t>
            </a:r>
            <a:r>
              <a:rPr lang="en-IN" sz="1200" dirty="0" err="1">
                <a:solidFill>
                  <a:srgbClr val="000000"/>
                </a:solidFill>
                <a:highlight>
                  <a:srgbClr val="FFFFFF"/>
                </a:highlight>
                <a:latin typeface="Consolas" panose="020B0609020204030204" pitchFamily="49" charset="0"/>
              </a:rPr>
              <a:t>openWith</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SortedList</a:t>
            </a:r>
            <a:r>
              <a:rPr lang="en-IN" sz="1200" dirty="0">
                <a:solidFill>
                  <a:srgbClr val="000000"/>
                </a:solidFill>
                <a:highlight>
                  <a:srgbClr val="FFFFFF"/>
                </a:highlight>
                <a:latin typeface="Consolas" panose="020B0609020204030204" pitchFamily="49" charset="0"/>
              </a:rPr>
              <a:t>&lt;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&gt;();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Add some elements to the list. There are no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duplicate keys, but some of the values are duplicates.</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openWith.Add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"txt"</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"notepad.exe"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openWith.Add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"bmp"</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"paint.exe"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openWith.Add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"dib"</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"paint.exe"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openWith.Add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"rtf"</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"wordpad.exe"</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The Add method throws an exception if the new key is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already in the list.</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try</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openWith.Add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"txt"</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"winword.exe"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catch</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ArgumentException</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 element with Key = \"txt\" already exists."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endParaRPr lang="en-IN" sz="1200" dirty="0"/>
          </a:p>
        </p:txBody>
      </p:sp>
      <p:sp>
        <p:nvSpPr>
          <p:cNvPr id="2" name="TextBox 1">
            <a:extLst>
              <a:ext uri="{FF2B5EF4-FFF2-40B4-BE49-F238E27FC236}">
                <a16:creationId xmlns:a16="http://schemas.microsoft.com/office/drawing/2014/main" id="{24C7DBDC-96AB-4FD7-849F-0A0BAC1343B5}"/>
              </a:ext>
            </a:extLst>
          </p:cNvPr>
          <p:cNvSpPr txBox="1"/>
          <p:nvPr/>
        </p:nvSpPr>
        <p:spPr>
          <a:xfrm>
            <a:off x="7010400" y="0"/>
            <a:ext cx="1752600" cy="369332"/>
          </a:xfrm>
          <a:prstGeom prst="rect">
            <a:avLst/>
          </a:prstGeom>
          <a:noFill/>
        </p:spPr>
        <p:txBody>
          <a:bodyPr wrap="square" rtlCol="0">
            <a:spAutoFit/>
          </a:bodyPr>
          <a:lstStyle/>
          <a:p>
            <a:r>
              <a:rPr lang="en-IN" dirty="0"/>
              <a:t>Sorted List</a:t>
            </a:r>
          </a:p>
        </p:txBody>
      </p:sp>
    </p:spTree>
    <p:extLst>
      <p:ext uri="{BB962C8B-B14F-4D97-AF65-F5344CB8AC3E}">
        <p14:creationId xmlns:p14="http://schemas.microsoft.com/office/powerpoint/2010/main" val="364723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2331</Words>
  <Application>Microsoft Office PowerPoint</Application>
  <PresentationFormat>On-screen Show (4:3)</PresentationFormat>
  <Paragraphs>389</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Cambria</vt:lpstr>
      <vt:lpstr>Consolas</vt:lpstr>
      <vt:lpstr>Garamond</vt:lpstr>
      <vt:lpstr>Helvetica</vt:lpstr>
      <vt:lpstr>Trebuchet MS</vt:lpstr>
      <vt:lpstr>Office Theme</vt:lpstr>
      <vt:lpstr>PowerPoint Presentation</vt:lpstr>
      <vt:lpstr>PowerPoint Presentation</vt:lpstr>
      <vt:lpstr>PowerPoint Presentation</vt:lpstr>
      <vt:lpstr>PowerPoint Presentation</vt:lpstr>
      <vt:lpstr>List class</vt:lpstr>
      <vt:lpstr>How to remove and modify data in list</vt:lpstr>
      <vt:lpstr>PowerPoint Presentation</vt:lpstr>
      <vt:lpstr>Sorted List</vt:lpstr>
      <vt:lpstr>PowerPoint Presentation</vt:lpstr>
      <vt:lpstr>PowerPoint Presentation</vt:lpstr>
      <vt:lpstr>Demo 2 Sorted List</vt:lpstr>
      <vt:lpstr>Dictionary </vt:lpstr>
      <vt:lpstr>Sorted Dictionary</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Handelling</dc:title>
  <dc:creator>Theory</dc:creator>
  <cp:lastModifiedBy>Sriram Mantri vidyanidhi infotech academy</cp:lastModifiedBy>
  <cp:revision>97</cp:revision>
  <dcterms:created xsi:type="dcterms:W3CDTF">2012-05-24T05:32:28Z</dcterms:created>
  <dcterms:modified xsi:type="dcterms:W3CDTF">2020-11-03T08:14:03Z</dcterms:modified>
</cp:coreProperties>
</file>