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7" r:id="rId2"/>
    <p:sldId id="269" r:id="rId3"/>
    <p:sldId id="273" r:id="rId4"/>
    <p:sldId id="270" r:id="rId5"/>
    <p:sldId id="271" r:id="rId6"/>
    <p:sldId id="272" r:id="rId7"/>
    <p:sldId id="274" r:id="rId8"/>
    <p:sldId id="275" r:id="rId9"/>
    <p:sldId id="276" r:id="rId10"/>
    <p:sldId id="279" r:id="rId11"/>
    <p:sldId id="280" r:id="rId12"/>
    <p:sldId id="281" r:id="rId13"/>
    <p:sldId id="282" r:id="rId14"/>
    <p:sldId id="277" r:id="rId15"/>
    <p:sldId id="278" r:id="rId16"/>
    <p:sldId id="284" r:id="rId17"/>
    <p:sldId id="292" r:id="rId18"/>
    <p:sldId id="283" r:id="rId19"/>
    <p:sldId id="285" r:id="rId20"/>
    <p:sldId id="286" r:id="rId21"/>
    <p:sldId id="287" r:id="rId22"/>
    <p:sldId id="289" r:id="rId23"/>
    <p:sldId id="28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10" y="-140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933575-20B5-4F4C-B092-A7C803135F9E}" type="datetimeFigureOut">
              <a:rPr lang="en-IN" smtClean="0"/>
              <a:t>04-11-2020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95962C-5821-4F66-B503-D958CFFF057C}" type="slidenum">
              <a:rPr lang="en-IN" smtClean="0"/>
              <a:t>‹#›</a:t>
            </a:fld>
            <a:endParaRPr lang="en-IN"/>
          </a:p>
        </p:txBody>
      </p:sp>
    </p:spTree>
    <p:extLst>
      <p:ext uri="{BB962C8B-B14F-4D97-AF65-F5344CB8AC3E}">
        <p14:creationId xmlns:p14="http://schemas.microsoft.com/office/powerpoint/2010/main" val="439803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95962C-5821-4F66-B503-D958CFFF057C}" type="slidenum">
              <a:rPr lang="en-IN" smtClean="0"/>
              <a:t>8</a:t>
            </a:fld>
            <a:endParaRPr lang="en-IN"/>
          </a:p>
        </p:txBody>
      </p:sp>
    </p:spTree>
    <p:extLst>
      <p:ext uri="{BB962C8B-B14F-4D97-AF65-F5344CB8AC3E}">
        <p14:creationId xmlns:p14="http://schemas.microsoft.com/office/powerpoint/2010/main" val="1907453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95962C-5821-4F66-B503-D958CFFF057C}" type="slidenum">
              <a:rPr lang="en-IN" smtClean="0"/>
              <a:t>11</a:t>
            </a:fld>
            <a:endParaRPr lang="en-IN"/>
          </a:p>
        </p:txBody>
      </p:sp>
    </p:spTree>
    <p:extLst>
      <p:ext uri="{BB962C8B-B14F-4D97-AF65-F5344CB8AC3E}">
        <p14:creationId xmlns:p14="http://schemas.microsoft.com/office/powerpoint/2010/main" val="3569100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049FE38-F050-47FC-972A-2C62A7FE0238}" type="datetimeFigureOut">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49FE38-F050-47FC-972A-2C62A7FE0238}" type="datetimeFigureOut">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49FE38-F050-47FC-972A-2C62A7FE0238}" type="datetimeFigureOut">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49FE38-F050-47FC-972A-2C62A7FE0238}" type="datetimeFigureOut">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49FE38-F050-47FC-972A-2C62A7FE0238}" type="datetimeFigureOut">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49FE38-F050-47FC-972A-2C62A7FE0238}" type="datetimeFigureOut">
              <a:rPr lang="en-US" smtClean="0"/>
              <a:pPr/>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49FE38-F050-47FC-972A-2C62A7FE0238}" type="datetimeFigureOut">
              <a:rPr lang="en-US" smtClean="0"/>
              <a:pPr/>
              <a:t>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49FE38-F050-47FC-972A-2C62A7FE0238}" type="datetimeFigureOut">
              <a:rPr lang="en-US" smtClean="0"/>
              <a:pPr/>
              <a:t>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49FE38-F050-47FC-972A-2C62A7FE0238}" type="datetimeFigureOut">
              <a:rPr lang="en-US" smtClean="0"/>
              <a:pPr/>
              <a:t>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49FE38-F050-47FC-972A-2C62A7FE0238}" type="datetimeFigureOut">
              <a:rPr lang="en-US" smtClean="0"/>
              <a:pPr/>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49FE38-F050-47FC-972A-2C62A7FE0238}" type="datetimeFigureOut">
              <a:rPr lang="en-US" smtClean="0"/>
              <a:pPr/>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49FE38-F050-47FC-972A-2C62A7FE0238}" type="datetimeFigureOut">
              <a:rPr lang="en-US" smtClean="0"/>
              <a:pPr/>
              <a:t>11/4/2020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750578-D8D6-4767-8C49-4EFFCBD988B0}" type="slidenum">
              <a:rPr lang="en-US" smtClean="0"/>
              <a:pPr/>
              <a:t>‹#›</a:t>
            </a:fld>
            <a:endParaRPr lang="en-US"/>
          </a:p>
        </p:txBody>
      </p:sp>
      <p:pic>
        <p:nvPicPr>
          <p:cNvPr id="8" name="Picture 7">
            <a:extLst>
              <a:ext uri="{FF2B5EF4-FFF2-40B4-BE49-F238E27FC236}">
                <a16:creationId xmlns:a16="http://schemas.microsoft.com/office/drawing/2014/main" id="{5F35BFC4-6EE2-4A43-98E9-146BD6B5190C}"/>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3136" y="-120068"/>
            <a:ext cx="1282699" cy="857534"/>
          </a:xfrm>
          <a:prstGeom prst="rect">
            <a:avLst/>
          </a:prstGeom>
        </p:spPr>
      </p:pic>
      <p:sp>
        <p:nvSpPr>
          <p:cNvPr id="10" name="Rectangle 9">
            <a:extLst>
              <a:ext uri="{FF2B5EF4-FFF2-40B4-BE49-F238E27FC236}">
                <a16:creationId xmlns:a16="http://schemas.microsoft.com/office/drawing/2014/main" id="{1DC139F7-30EE-4C3C-BBF4-BAD32D2B5D66}"/>
              </a:ext>
            </a:extLst>
          </p:cNvPr>
          <p:cNvSpPr/>
          <p:nvPr userDrawn="1"/>
        </p:nvSpPr>
        <p:spPr>
          <a:xfrm>
            <a:off x="-73900" y="6568695"/>
            <a:ext cx="1219200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math-only-math.com/images/symmetric-difference-Venn-diagram.pn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math-only-math.com/images/union-using-venn-diagram.p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math-only-math.com/images/difference-of-sets.p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FEADA-E901-4302-A497-05D33C2B29A4}"/>
              </a:ext>
            </a:extLst>
          </p:cNvPr>
          <p:cNvSpPr>
            <a:spLocks noGrp="1"/>
          </p:cNvSpPr>
          <p:nvPr>
            <p:ph idx="1"/>
          </p:nvPr>
        </p:nvSpPr>
        <p:spPr>
          <a:xfrm>
            <a:off x="1314450" y="971550"/>
            <a:ext cx="6343650" cy="5029200"/>
          </a:xfrm>
        </p:spPr>
        <p:txBody>
          <a:bodyPr/>
          <a:lstStyle/>
          <a:p>
            <a:pPr marL="0" indent="0" algn="ctr">
              <a:buNone/>
            </a:pPr>
            <a:r>
              <a:rPr lang="en-IN" dirty="0">
                <a:hlinkClick r:id="rId2"/>
              </a:rPr>
              <a:t>http://www.vidyanidhi.com/</a:t>
            </a:r>
            <a:endParaRPr lang="en-IN" dirty="0"/>
          </a:p>
          <a:p>
            <a:pPr marL="0" indent="0" algn="ctr">
              <a:buNone/>
            </a:pPr>
            <a:r>
              <a:rPr lang="en-IN" dirty="0"/>
              <a:t>ketkiacharya.net@gmail.com</a:t>
            </a:r>
          </a:p>
        </p:txBody>
      </p:sp>
      <p:sp>
        <p:nvSpPr>
          <p:cNvPr id="4" name="TextBox 3">
            <a:extLst>
              <a:ext uri="{FF2B5EF4-FFF2-40B4-BE49-F238E27FC236}">
                <a16:creationId xmlns:a16="http://schemas.microsoft.com/office/drawing/2014/main" id="{E8DE8A8E-ED85-4B70-916D-ED56E0E40BBC}"/>
              </a:ext>
            </a:extLst>
          </p:cNvPr>
          <p:cNvSpPr txBox="1"/>
          <p:nvPr/>
        </p:nvSpPr>
        <p:spPr>
          <a:xfrm>
            <a:off x="1543050" y="3886201"/>
            <a:ext cx="2457450" cy="715581"/>
          </a:xfrm>
          <a:prstGeom prst="rect">
            <a:avLst/>
          </a:prstGeom>
          <a:noFill/>
        </p:spPr>
        <p:txBody>
          <a:bodyPr wrap="square" rtlCol="0">
            <a:spAutoFit/>
          </a:bodyPr>
          <a:lstStyle/>
          <a:p>
            <a:r>
              <a:rPr lang="en-IN" sz="1350" dirty="0" err="1"/>
              <a:t>Ketki</a:t>
            </a:r>
            <a:r>
              <a:rPr lang="en-IN" sz="1350" dirty="0"/>
              <a:t> Acharya</a:t>
            </a:r>
          </a:p>
          <a:p>
            <a:r>
              <a:rPr lang="en-IN" sz="1350" dirty="0"/>
              <a:t>From: SM VITA ATC of CDAC</a:t>
            </a:r>
          </a:p>
          <a:p>
            <a:r>
              <a:rPr lang="en-IN" sz="1350"/>
              <a:t>ketkiacharya</a:t>
            </a:r>
            <a:r>
              <a:rPr lang="en-IN" sz="1350" dirty="0"/>
              <a:t>.net@gmail.com</a:t>
            </a:r>
          </a:p>
        </p:txBody>
      </p:sp>
    </p:spTree>
    <p:extLst>
      <p:ext uri="{BB962C8B-B14F-4D97-AF65-F5344CB8AC3E}">
        <p14:creationId xmlns:p14="http://schemas.microsoft.com/office/powerpoint/2010/main" val="3303597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512DBA-15AA-4F63-988C-AC61D5BA0590}"/>
              </a:ext>
            </a:extLst>
          </p:cNvPr>
          <p:cNvSpPr>
            <a:spLocks noGrp="1"/>
          </p:cNvSpPr>
          <p:nvPr>
            <p:ph idx="1"/>
          </p:nvPr>
        </p:nvSpPr>
        <p:spPr>
          <a:xfrm>
            <a:off x="152400" y="609600"/>
            <a:ext cx="7162800" cy="6096000"/>
          </a:xfrm>
        </p:spPr>
        <p:txBody>
          <a:bodyPr>
            <a:normAutofit fontScale="85000" lnSpcReduction="10000"/>
          </a:bodyPr>
          <a:lstStyle/>
          <a:p>
            <a:pPr marL="0" indent="0">
              <a:buNone/>
            </a:pPr>
            <a:r>
              <a:rPr lang="en-US" sz="1800" dirty="0">
                <a:solidFill>
                  <a:srgbClr val="008000"/>
                </a:solidFill>
                <a:highlight>
                  <a:srgbClr val="FFFFFF"/>
                </a:highlight>
                <a:latin typeface="Consolas" panose="020B0609020204030204" pitchFamily="49" charset="0"/>
              </a:rPr>
              <a:t>// The Item property is another name for the indexer, so you </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can omit its name when accessing elements. </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Console</a:t>
            </a:r>
            <a:r>
              <a:rPr lang="en-US" sz="1800" dirty="0" err="1">
                <a:solidFill>
                  <a:srgbClr val="000000"/>
                </a:solidFill>
                <a:highlight>
                  <a:srgbClr val="FFFFFF"/>
                </a:highlight>
                <a:latin typeface="Consolas" panose="020B0609020204030204" pitchFamily="49" charset="0"/>
              </a:rPr>
              <a:t>.WriteLine</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"For key = \"rtf\", value = {0}."</a:t>
            </a:r>
            <a:r>
              <a:rPr lang="en-US"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openWith</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"rtf"</a:t>
            </a:r>
            <a:r>
              <a:rPr lang="en-IN" sz="1800" dirty="0">
                <a:solidFill>
                  <a:srgbClr val="000000"/>
                </a:solidFill>
                <a:highlight>
                  <a:srgbClr val="FFFFFF"/>
                </a:highlight>
                <a:latin typeface="Consolas" panose="020B0609020204030204" pitchFamily="49" charset="0"/>
              </a:rPr>
              <a:t>]);</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The indexer can be used to change the value associated</a:t>
            </a:r>
            <a:endParaRPr lang="en-US"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8000"/>
                </a:solidFill>
                <a:highlight>
                  <a:srgbClr val="FFFFFF"/>
                </a:highlight>
                <a:latin typeface="Consolas" panose="020B0609020204030204" pitchFamily="49" charset="0"/>
              </a:rPr>
              <a:t>// with a key.</a:t>
            </a: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openWith</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"rtf"</a:t>
            </a:r>
            <a:r>
              <a:rPr lang="en-IN" sz="1800" dirty="0">
                <a:solidFill>
                  <a:srgbClr val="000000"/>
                </a:solidFill>
                <a:highlight>
                  <a:srgbClr val="FFFFFF"/>
                </a:highlight>
                <a:latin typeface="Consolas" panose="020B0609020204030204" pitchFamily="49" charset="0"/>
              </a:rPr>
              <a:t>] = </a:t>
            </a:r>
            <a:r>
              <a:rPr lang="en-IN" sz="1800" dirty="0">
                <a:solidFill>
                  <a:srgbClr val="A31515"/>
                </a:solidFill>
                <a:highlight>
                  <a:srgbClr val="FFFFFF"/>
                </a:highlight>
                <a:latin typeface="Consolas" panose="020B0609020204030204" pitchFamily="49" charset="0"/>
              </a:rPr>
              <a:t>"winword.exe"</a:t>
            </a:r>
            <a:r>
              <a:rPr lang="en-IN" sz="1800" dirty="0">
                <a:solidFill>
                  <a:srgbClr val="000000"/>
                </a:solidFill>
                <a:highlight>
                  <a:srgbClr val="FFFFFF"/>
                </a:highlight>
                <a:latin typeface="Consolas" panose="020B0609020204030204" pitchFamily="49" charset="0"/>
              </a:rPr>
              <a:t>;</a:t>
            </a:r>
          </a:p>
          <a:p>
            <a:pPr marL="0"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Console</a:t>
            </a:r>
            <a:r>
              <a:rPr lang="en-US" sz="1800" dirty="0" err="1">
                <a:solidFill>
                  <a:srgbClr val="000000"/>
                </a:solidFill>
                <a:highlight>
                  <a:srgbClr val="FFFFFF"/>
                </a:highlight>
                <a:latin typeface="Consolas" panose="020B0609020204030204" pitchFamily="49" charset="0"/>
              </a:rPr>
              <a:t>.WriteLine</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"For key = \"rtf\", value = {0}."</a:t>
            </a:r>
            <a:r>
              <a:rPr lang="en-US"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openWith</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"rtf"</a:t>
            </a:r>
            <a:r>
              <a:rPr lang="en-IN" sz="1800" dirty="0">
                <a:solidFill>
                  <a:srgbClr val="000000"/>
                </a:solidFill>
                <a:highlight>
                  <a:srgbClr val="FFFFFF"/>
                </a:highlight>
                <a:latin typeface="Consolas" panose="020B0609020204030204" pitchFamily="49" charset="0"/>
              </a:rPr>
              <a:t>]);</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Use the Remove method to remove a key/value pair.</a:t>
            </a:r>
            <a:endParaRPr lang="en-US"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Console</a:t>
            </a:r>
            <a:r>
              <a:rPr lang="en-IN" sz="1800" dirty="0" err="1">
                <a:solidFill>
                  <a:srgbClr val="000000"/>
                </a:solidFill>
                <a:highlight>
                  <a:srgbClr val="FFFFFF"/>
                </a:highlight>
                <a:latin typeface="Consolas" panose="020B0609020204030204" pitchFamily="49" charset="0"/>
              </a:rPr>
              <a:t>.WriteLine</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a:t>
            </a:r>
            <a:r>
              <a:rPr lang="en-IN" sz="1800" dirty="0" err="1">
                <a:solidFill>
                  <a:srgbClr val="A31515"/>
                </a:solidFill>
                <a:highlight>
                  <a:srgbClr val="FFFFFF"/>
                </a:highlight>
                <a:latin typeface="Consolas" panose="020B0609020204030204" pitchFamily="49" charset="0"/>
              </a:rPr>
              <a:t>nRemove</a:t>
            </a:r>
            <a:r>
              <a:rPr lang="en-IN" sz="1800" dirty="0">
                <a:solidFill>
                  <a:srgbClr val="A31515"/>
                </a:solidFill>
                <a:highlight>
                  <a:srgbClr val="FFFFFF"/>
                </a:highlight>
                <a:latin typeface="Consolas" panose="020B0609020204030204" pitchFamily="49" charset="0"/>
              </a:rPr>
              <a:t>(\"doc\")"</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openWith.Remove</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"doc"</a:t>
            </a:r>
            <a:r>
              <a:rPr lang="en-IN" sz="1800" dirty="0">
                <a:solidFill>
                  <a:srgbClr val="000000"/>
                </a:solidFill>
                <a:highlight>
                  <a:srgbClr val="FFFFFF"/>
                </a:highlight>
                <a:latin typeface="Consolas" panose="020B0609020204030204" pitchFamily="49" charset="0"/>
              </a:rPr>
              <a:t>);</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if</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openWith.ContainsKey</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"doc"</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Console</a:t>
            </a:r>
            <a:r>
              <a:rPr lang="en-US" sz="1800" dirty="0" err="1">
                <a:solidFill>
                  <a:srgbClr val="000000"/>
                </a:solidFill>
                <a:highlight>
                  <a:srgbClr val="FFFFFF"/>
                </a:highlight>
                <a:latin typeface="Consolas" panose="020B0609020204030204" pitchFamily="49" charset="0"/>
              </a:rPr>
              <a:t>.WriteLine</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"Key \"doc\" is not found."</a:t>
            </a:r>
            <a:r>
              <a:rPr lang="en-US"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IN" sz="1800" dirty="0">
                <a:solidFill>
                  <a:srgbClr val="000000"/>
                </a:solidFill>
                <a:highlight>
                  <a:srgbClr val="FFFFFF"/>
                </a:highlight>
                <a:latin typeface="Consolas" panose="020B0609020204030204" pitchFamily="49" charset="0"/>
              </a:rPr>
              <a:t>}</a:t>
            </a:r>
            <a:endParaRPr lang="en-IN" dirty="0"/>
          </a:p>
        </p:txBody>
      </p:sp>
      <p:sp>
        <p:nvSpPr>
          <p:cNvPr id="5" name="TextBox 4">
            <a:extLst>
              <a:ext uri="{FF2B5EF4-FFF2-40B4-BE49-F238E27FC236}">
                <a16:creationId xmlns:a16="http://schemas.microsoft.com/office/drawing/2014/main" id="{97E5741B-8751-4A6E-BA1C-B27DDDD4ADDF}"/>
              </a:ext>
            </a:extLst>
          </p:cNvPr>
          <p:cNvSpPr txBox="1"/>
          <p:nvPr/>
        </p:nvSpPr>
        <p:spPr>
          <a:xfrm>
            <a:off x="7010400" y="0"/>
            <a:ext cx="1752600" cy="369332"/>
          </a:xfrm>
          <a:prstGeom prst="rect">
            <a:avLst/>
          </a:prstGeom>
          <a:noFill/>
        </p:spPr>
        <p:txBody>
          <a:bodyPr wrap="square" rtlCol="0">
            <a:spAutoFit/>
          </a:bodyPr>
          <a:lstStyle/>
          <a:p>
            <a:r>
              <a:rPr lang="en-IN" dirty="0"/>
              <a:t>Sorted List</a:t>
            </a:r>
          </a:p>
        </p:txBody>
      </p:sp>
    </p:spTree>
    <p:extLst>
      <p:ext uri="{BB962C8B-B14F-4D97-AF65-F5344CB8AC3E}">
        <p14:creationId xmlns:p14="http://schemas.microsoft.com/office/powerpoint/2010/main" val="2951323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C3C6-B39F-4DEF-AC31-BADF6CBBB16C}"/>
              </a:ext>
            </a:extLst>
          </p:cNvPr>
          <p:cNvSpPr>
            <a:spLocks noGrp="1"/>
          </p:cNvSpPr>
          <p:nvPr>
            <p:ph type="title"/>
          </p:nvPr>
        </p:nvSpPr>
        <p:spPr>
          <a:xfrm>
            <a:off x="4953000" y="0"/>
            <a:ext cx="4191000" cy="533400"/>
          </a:xfrm>
        </p:spPr>
        <p:txBody>
          <a:bodyPr>
            <a:normAutofit fontScale="90000"/>
          </a:bodyPr>
          <a:lstStyle/>
          <a:p>
            <a:r>
              <a:rPr lang="en-IN" dirty="0"/>
              <a:t>Demo 2 Sorted List</a:t>
            </a:r>
          </a:p>
        </p:txBody>
      </p:sp>
      <p:sp>
        <p:nvSpPr>
          <p:cNvPr id="3" name="Content Placeholder 2">
            <a:extLst>
              <a:ext uri="{FF2B5EF4-FFF2-40B4-BE49-F238E27FC236}">
                <a16:creationId xmlns:a16="http://schemas.microsoft.com/office/drawing/2014/main" id="{A6D92886-C9DB-40B9-ABA5-ED865191F956}"/>
              </a:ext>
            </a:extLst>
          </p:cNvPr>
          <p:cNvSpPr>
            <a:spLocks noGrp="1"/>
          </p:cNvSpPr>
          <p:nvPr>
            <p:ph idx="1"/>
          </p:nvPr>
        </p:nvSpPr>
        <p:spPr>
          <a:xfrm>
            <a:off x="0" y="-152400"/>
            <a:ext cx="4800600" cy="7162800"/>
          </a:xfrm>
        </p:spPr>
        <p:txBody>
          <a:bodyPr>
            <a:noAutofit/>
          </a:bodyPr>
          <a:lstStyle/>
          <a:p>
            <a:pPr marL="0" indent="0">
              <a:spcBef>
                <a:spcPts val="0"/>
              </a:spcBef>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System;</a:t>
            </a:r>
          </a:p>
          <a:p>
            <a:pPr marL="0" indent="0">
              <a:spcBef>
                <a:spcPts val="0"/>
              </a:spcBef>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System.Collections.Generic</a:t>
            </a:r>
            <a:r>
              <a:rPr lang="en-IN" sz="1400" dirty="0">
                <a:solidFill>
                  <a:srgbClr val="000000"/>
                </a:solidFill>
                <a:highlight>
                  <a:srgbClr val="FFFFFF"/>
                </a:highlight>
                <a:latin typeface="Consolas" panose="020B0609020204030204" pitchFamily="49" charset="0"/>
              </a:rPr>
              <a:t>;</a:t>
            </a:r>
          </a:p>
          <a:p>
            <a:pPr marL="0" indent="0">
              <a:spcBef>
                <a:spcPts val="0"/>
              </a:spcBef>
              <a:buNone/>
            </a:pP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FF"/>
                </a:solidFill>
                <a:highlight>
                  <a:srgbClr val="FFFFFF"/>
                </a:highlight>
                <a:latin typeface="Consolas" panose="020B0609020204030204" pitchFamily="49" charset="0"/>
              </a:rPr>
              <a:t>namespace</a:t>
            </a:r>
            <a:r>
              <a:rPr lang="en-IN" sz="1400" dirty="0">
                <a:solidFill>
                  <a:srgbClr val="000000"/>
                </a:solidFill>
                <a:highlight>
                  <a:srgbClr val="FFFFFF"/>
                </a:highlight>
                <a:latin typeface="Consolas" panose="020B0609020204030204" pitchFamily="49" charset="0"/>
              </a:rPr>
              <a:t> ConsoleApplication17</a:t>
            </a:r>
          </a:p>
          <a:p>
            <a:pPr marL="0" indent="0">
              <a:spcBef>
                <a:spcPts val="0"/>
              </a:spcBef>
              <a:buNone/>
            </a:pP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Program</a:t>
            </a: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Main(</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args</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SortedList</a:t>
            </a:r>
            <a:r>
              <a:rPr lang="en-IN" sz="1400" dirty="0">
                <a:solidFill>
                  <a:srgbClr val="000000"/>
                </a:solidFill>
                <a:highlight>
                  <a:srgbClr val="FFFFFF"/>
                </a:highlight>
                <a:latin typeface="Consolas" panose="020B0609020204030204" pitchFamily="49" charset="0"/>
              </a:rPr>
              <a:t>&lt;</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&gt; </a:t>
            </a:r>
            <a:r>
              <a:rPr lang="en-IN" sz="1400" dirty="0" err="1">
                <a:solidFill>
                  <a:srgbClr val="000000"/>
                </a:solidFill>
                <a:highlight>
                  <a:srgbClr val="FFFFFF"/>
                </a:highlight>
                <a:latin typeface="Consolas" panose="020B0609020204030204" pitchFamily="49" charset="0"/>
              </a:rPr>
              <a:t>openWith</a:t>
            </a: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new</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SortedList</a:t>
            </a:r>
            <a:r>
              <a:rPr lang="en-IN" sz="1400" dirty="0">
                <a:solidFill>
                  <a:srgbClr val="000000"/>
                </a:solidFill>
                <a:highlight>
                  <a:srgbClr val="FFFFFF"/>
                </a:highlight>
                <a:latin typeface="Consolas" panose="020B0609020204030204" pitchFamily="49" charset="0"/>
              </a:rPr>
              <a:t>&lt;</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&gt;();</a:t>
            </a:r>
          </a:p>
          <a:p>
            <a:pPr marL="0" indent="0">
              <a:spcBef>
                <a:spcPts val="0"/>
              </a:spcBef>
              <a:buNone/>
            </a:pP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Add some elements to the list. There are no </a:t>
            </a: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duplicate keys, but some of the values are duplicates.</a:t>
            </a: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openWith.Add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"txt"</a:t>
            </a:r>
            <a:r>
              <a:rPr lang="en-IN" sz="1400" dirty="0">
                <a:solidFill>
                  <a:srgbClr val="000000"/>
                </a:solidFill>
                <a:highlight>
                  <a:srgbClr val="FFFFFF"/>
                </a:highlight>
                <a:latin typeface="Consolas" panose="020B0609020204030204" pitchFamily="49" charset="0"/>
              </a:rPr>
              <a:t>, </a:t>
            </a:r>
            <a:r>
              <a:rPr lang="en-IN" sz="1400" dirty="0">
                <a:solidFill>
                  <a:srgbClr val="A31515"/>
                </a:solidFill>
                <a:highlight>
                  <a:srgbClr val="FFFFFF"/>
                </a:highlight>
                <a:latin typeface="Consolas" panose="020B0609020204030204" pitchFamily="49" charset="0"/>
              </a:rPr>
              <a:t>"notepad.exe"</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openWith.Add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"bmp"</a:t>
            </a:r>
            <a:r>
              <a:rPr lang="en-IN" sz="1400" dirty="0">
                <a:solidFill>
                  <a:srgbClr val="000000"/>
                </a:solidFill>
                <a:highlight>
                  <a:srgbClr val="FFFFFF"/>
                </a:highlight>
                <a:latin typeface="Consolas" panose="020B0609020204030204" pitchFamily="49" charset="0"/>
              </a:rPr>
              <a:t>, </a:t>
            </a:r>
            <a:r>
              <a:rPr lang="en-IN" sz="1400" dirty="0">
                <a:solidFill>
                  <a:srgbClr val="A31515"/>
                </a:solidFill>
                <a:highlight>
                  <a:srgbClr val="FFFFFF"/>
                </a:highlight>
                <a:latin typeface="Consolas" panose="020B0609020204030204" pitchFamily="49" charset="0"/>
              </a:rPr>
              <a:t>"paint.exe"</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openWith.Add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"dib"</a:t>
            </a:r>
            <a:r>
              <a:rPr lang="en-IN" sz="1400" dirty="0">
                <a:solidFill>
                  <a:srgbClr val="000000"/>
                </a:solidFill>
                <a:highlight>
                  <a:srgbClr val="FFFFFF"/>
                </a:highlight>
                <a:latin typeface="Consolas" panose="020B0609020204030204" pitchFamily="49" charset="0"/>
              </a:rPr>
              <a:t>, </a:t>
            </a:r>
            <a:r>
              <a:rPr lang="en-IN" sz="1400" dirty="0">
                <a:solidFill>
                  <a:srgbClr val="A31515"/>
                </a:solidFill>
                <a:highlight>
                  <a:srgbClr val="FFFFFF"/>
                </a:highlight>
                <a:latin typeface="Consolas" panose="020B0609020204030204" pitchFamily="49" charset="0"/>
              </a:rPr>
              <a:t>"paint.exe"</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openWith.Add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"rtf"</a:t>
            </a:r>
            <a:r>
              <a:rPr lang="en-IN" sz="1400" dirty="0">
                <a:solidFill>
                  <a:srgbClr val="000000"/>
                </a:solidFill>
                <a:highlight>
                  <a:srgbClr val="FFFFFF"/>
                </a:highlight>
                <a:latin typeface="Consolas" panose="020B0609020204030204" pitchFamily="49" charset="0"/>
              </a:rPr>
              <a:t>, </a:t>
            </a:r>
            <a:r>
              <a:rPr lang="en-IN" sz="1400" dirty="0">
                <a:solidFill>
                  <a:srgbClr val="A31515"/>
                </a:solidFill>
                <a:highlight>
                  <a:srgbClr val="FFFFFF"/>
                </a:highlight>
                <a:latin typeface="Consolas" panose="020B0609020204030204" pitchFamily="49" charset="0"/>
              </a:rPr>
              <a:t>"wordpad.exe"</a:t>
            </a:r>
            <a:r>
              <a:rPr lang="en-IN" sz="1400" dirty="0">
                <a:solidFill>
                  <a:srgbClr val="000000"/>
                </a:solidFill>
                <a:highlight>
                  <a:srgbClr val="FFFFFF"/>
                </a:highlight>
                <a:latin typeface="Consolas" panose="020B0609020204030204" pitchFamily="49" charset="0"/>
              </a:rPr>
              <a:t>);</a:t>
            </a:r>
          </a:p>
          <a:p>
            <a:pPr marL="0" indent="0">
              <a:spcBef>
                <a:spcPts val="0"/>
              </a:spcBef>
              <a:buNone/>
            </a:pP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The indexer throws an exception if the requested key is</a:t>
            </a:r>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not in the list.</a:t>
            </a: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try</a:t>
            </a: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"For key = \"</a:t>
            </a:r>
            <a:r>
              <a:rPr lang="en-US" sz="1400" dirty="0" err="1">
                <a:solidFill>
                  <a:srgbClr val="A31515"/>
                </a:solidFill>
                <a:highlight>
                  <a:srgbClr val="FFFFFF"/>
                </a:highlight>
                <a:latin typeface="Consolas" panose="020B0609020204030204" pitchFamily="49" charset="0"/>
              </a:rPr>
              <a:t>tif</a:t>
            </a:r>
            <a:r>
              <a:rPr lang="en-US" sz="1400" dirty="0">
                <a:solidFill>
                  <a:srgbClr val="A31515"/>
                </a:solidFill>
                <a:highlight>
                  <a:srgbClr val="FFFFFF"/>
                </a:highlight>
                <a:latin typeface="Consolas" panose="020B0609020204030204" pitchFamily="49" charset="0"/>
              </a:rPr>
              <a:t>\", value = {0}."</a:t>
            </a:r>
            <a:r>
              <a:rPr lang="en-US" sz="1400" dirty="0">
                <a:solidFill>
                  <a:srgbClr val="000000"/>
                </a:solidFill>
                <a:highlight>
                  <a:srgbClr val="FFFFFF"/>
                </a:highlight>
                <a:latin typeface="Consolas" panose="020B0609020204030204" pitchFamily="49" charset="0"/>
              </a:rPr>
              <a:t>,</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openWith</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a:t>
            </a:r>
            <a:r>
              <a:rPr lang="en-IN" sz="1400" dirty="0" err="1">
                <a:solidFill>
                  <a:srgbClr val="A31515"/>
                </a:solidFill>
                <a:highlight>
                  <a:srgbClr val="FFFFFF"/>
                </a:highlight>
                <a:latin typeface="Consolas" panose="020B0609020204030204" pitchFamily="49" charset="0"/>
              </a:rPr>
              <a:t>tif</a:t>
            </a:r>
            <a:r>
              <a:rPr lang="en-IN" sz="1400" dirty="0">
                <a:solidFill>
                  <a:srgbClr val="A31515"/>
                </a:solidFill>
                <a:highlight>
                  <a:srgbClr val="FFFFFF"/>
                </a:highlight>
                <a:latin typeface="Consolas" panose="020B0609020204030204" pitchFamily="49" charset="0"/>
              </a:rPr>
              <a:t>"</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IN" sz="1400" dirty="0">
                <a:solidFill>
                  <a:srgbClr val="000000"/>
                </a:solidFill>
                <a:highlight>
                  <a:srgbClr val="FFFFFF"/>
                </a:highlight>
                <a:latin typeface="Consolas" panose="020B0609020204030204" pitchFamily="49" charset="0"/>
              </a:rPr>
              <a:t>            </a:t>
            </a:r>
            <a:endParaRPr lang="en-IN" sz="1000" dirty="0"/>
          </a:p>
        </p:txBody>
      </p:sp>
      <p:sp>
        <p:nvSpPr>
          <p:cNvPr id="4" name="TextBox 3">
            <a:extLst>
              <a:ext uri="{FF2B5EF4-FFF2-40B4-BE49-F238E27FC236}">
                <a16:creationId xmlns:a16="http://schemas.microsoft.com/office/drawing/2014/main" id="{F32D593C-B618-44D0-AEB4-0155783F6AF0}"/>
              </a:ext>
            </a:extLst>
          </p:cNvPr>
          <p:cNvSpPr txBox="1"/>
          <p:nvPr/>
        </p:nvSpPr>
        <p:spPr>
          <a:xfrm>
            <a:off x="4572000" y="762000"/>
            <a:ext cx="4800600" cy="4985980"/>
          </a:xfrm>
          <a:prstGeom prst="rect">
            <a:avLst/>
          </a:prstGeom>
          <a:noFill/>
        </p:spPr>
        <p:txBody>
          <a:bodyPr wrap="square" rtlCol="0">
            <a:spAutoFit/>
          </a:bodyPr>
          <a:lstStyle/>
          <a:p>
            <a:pPr marL="0" indent="0">
              <a:spcBef>
                <a:spcPts val="0"/>
              </a:spcBef>
              <a:buNone/>
            </a:pPr>
            <a:r>
              <a:rPr lang="en-US"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catch</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KeyNotFoundException</a:t>
            </a:r>
            <a:r>
              <a:rPr lang="en-IN" sz="1200" dirty="0">
                <a:solidFill>
                  <a:srgbClr val="000000"/>
                </a:solidFill>
                <a:highlight>
                  <a:srgbClr val="FFFFFF"/>
                </a:highlight>
                <a:latin typeface="Consolas" panose="020B0609020204030204" pitchFamily="49" charset="0"/>
              </a:rPr>
              <a:t>)</a:t>
            </a:r>
          </a:p>
          <a:p>
            <a:pPr marL="0" indent="0">
              <a:spcBef>
                <a:spcPts val="0"/>
              </a:spcBef>
              <a:buNone/>
            </a:pPr>
            <a:r>
              <a:rPr lang="en-IN" sz="1200" dirty="0">
                <a:solidFill>
                  <a:srgbClr val="000000"/>
                </a:solidFill>
                <a:highlight>
                  <a:srgbClr val="FFFFFF"/>
                </a:highlight>
                <a:latin typeface="Consolas" panose="020B0609020204030204" pitchFamily="49" charset="0"/>
              </a:rPr>
              <a:t>            {</a:t>
            </a:r>
          </a:p>
          <a:p>
            <a:pPr marL="0" indent="0">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"Key = \"</a:t>
            </a:r>
            <a:r>
              <a:rPr lang="en-US" sz="1200" dirty="0" err="1">
                <a:solidFill>
                  <a:srgbClr val="A31515"/>
                </a:solidFill>
                <a:highlight>
                  <a:srgbClr val="FFFFFF"/>
                </a:highlight>
                <a:latin typeface="Consolas" panose="020B0609020204030204" pitchFamily="49" charset="0"/>
              </a:rPr>
              <a:t>tif</a:t>
            </a:r>
            <a:r>
              <a:rPr lang="en-US" sz="1200" dirty="0">
                <a:solidFill>
                  <a:srgbClr val="A31515"/>
                </a:solidFill>
                <a:highlight>
                  <a:srgbClr val="FFFFFF"/>
                </a:highlight>
                <a:latin typeface="Consolas" panose="020B0609020204030204" pitchFamily="49" charset="0"/>
              </a:rPr>
              <a:t>\" is not found."</a:t>
            </a:r>
            <a:r>
              <a:rPr lang="en-US" sz="1200" dirty="0">
                <a:solidFill>
                  <a:srgbClr val="000000"/>
                </a:solidFill>
                <a:highlight>
                  <a:srgbClr val="FFFFFF"/>
                </a:highlight>
                <a:latin typeface="Consolas" panose="020B0609020204030204" pitchFamily="49" charset="0"/>
              </a:rPr>
              <a:t>);</a:t>
            </a:r>
          </a:p>
          <a:p>
            <a:pPr marL="0" indent="0">
              <a:spcBef>
                <a:spcPts val="0"/>
              </a:spcBef>
              <a:buNone/>
            </a:pPr>
            <a:r>
              <a:rPr lang="en-IN" sz="1200" dirty="0">
                <a:solidFill>
                  <a:srgbClr val="000000"/>
                </a:solidFill>
                <a:highlight>
                  <a:srgbClr val="FFFFFF"/>
                </a:highlight>
                <a:latin typeface="Consolas" panose="020B0609020204030204" pitchFamily="49" charset="0"/>
              </a:rPr>
              <a:t>            }</a:t>
            </a:r>
          </a:p>
          <a:p>
            <a:pPr marL="0" indent="0">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When a program often has to try keys that turn out not to</a:t>
            </a: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be in the list, </a:t>
            </a:r>
            <a:r>
              <a:rPr lang="en-US" sz="1200" dirty="0" err="1">
                <a:solidFill>
                  <a:srgbClr val="008000"/>
                </a:solidFill>
                <a:highlight>
                  <a:srgbClr val="FFFFFF"/>
                </a:highlight>
                <a:latin typeface="Consolas" panose="020B0609020204030204" pitchFamily="49" charset="0"/>
              </a:rPr>
              <a:t>TryGetValue</a:t>
            </a:r>
            <a:r>
              <a:rPr lang="en-US" sz="1200" dirty="0">
                <a:solidFill>
                  <a:srgbClr val="008000"/>
                </a:solidFill>
                <a:highlight>
                  <a:srgbClr val="FFFFFF"/>
                </a:highlight>
                <a:latin typeface="Consolas" panose="020B0609020204030204" pitchFamily="49" charset="0"/>
              </a:rPr>
              <a:t> can be a more efficient </a:t>
            </a:r>
            <a:endParaRPr lang="en-US" sz="1200" dirty="0">
              <a:solidFill>
                <a:srgbClr val="000000"/>
              </a:solidFill>
              <a:highlight>
                <a:srgbClr val="FFFFFF"/>
              </a:highlight>
              <a:latin typeface="Consolas" panose="020B0609020204030204" pitchFamily="49" charset="0"/>
            </a:endParaRPr>
          </a:p>
          <a:p>
            <a:pPr marL="0" indent="0">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way to retrieve values.</a:t>
            </a:r>
            <a:endParaRPr lang="en-IN" sz="1200" dirty="0">
              <a:solidFill>
                <a:srgbClr val="000000"/>
              </a:solidFill>
              <a:highlight>
                <a:srgbClr val="FFFFFF"/>
              </a:highlight>
              <a:latin typeface="Consolas" panose="020B0609020204030204" pitchFamily="49" charset="0"/>
            </a:endParaRPr>
          </a:p>
          <a:p>
            <a:pPr marL="0" indent="0">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value = </a:t>
            </a:r>
            <a:r>
              <a:rPr lang="en-IN" sz="1200" dirty="0">
                <a:solidFill>
                  <a:srgbClr val="A31515"/>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a:t>
            </a:r>
          </a:p>
          <a:p>
            <a:pPr marL="0" indent="0">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if</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openWith.TryGetValue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tif</a:t>
            </a:r>
            <a:r>
              <a:rPr lang="en-US" sz="1200" dirty="0">
                <a:solidFill>
                  <a:srgbClr val="A31515"/>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out</a:t>
            </a:r>
            <a:r>
              <a:rPr lang="en-US" sz="1200" dirty="0">
                <a:solidFill>
                  <a:srgbClr val="000000"/>
                </a:solidFill>
                <a:highlight>
                  <a:srgbClr val="FFFFFF"/>
                </a:highlight>
                <a:latin typeface="Consolas" panose="020B0609020204030204" pitchFamily="49" charset="0"/>
              </a:rPr>
              <a:t> value))</a:t>
            </a:r>
          </a:p>
          <a:p>
            <a:pPr marL="0" indent="0">
              <a:spcBef>
                <a:spcPts val="0"/>
              </a:spcBef>
              <a:buNone/>
            </a:pPr>
            <a:r>
              <a:rPr lang="en-IN" sz="1200" dirty="0">
                <a:solidFill>
                  <a:srgbClr val="000000"/>
                </a:solidFill>
                <a:highlight>
                  <a:srgbClr val="FFFFFF"/>
                </a:highlight>
                <a:latin typeface="Consolas" panose="020B0609020204030204" pitchFamily="49" charset="0"/>
              </a:rPr>
              <a:t>            {</a:t>
            </a:r>
          </a:p>
          <a:p>
            <a:pPr marL="0" indent="0">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"For key = \"</a:t>
            </a:r>
            <a:r>
              <a:rPr lang="en-US" sz="1200" dirty="0" err="1">
                <a:solidFill>
                  <a:srgbClr val="A31515"/>
                </a:solidFill>
                <a:highlight>
                  <a:srgbClr val="FFFFFF"/>
                </a:highlight>
                <a:latin typeface="Consolas" panose="020B0609020204030204" pitchFamily="49" charset="0"/>
              </a:rPr>
              <a:t>tif</a:t>
            </a:r>
            <a:r>
              <a:rPr lang="en-US" sz="1200" dirty="0">
                <a:solidFill>
                  <a:srgbClr val="A31515"/>
                </a:solidFill>
                <a:highlight>
                  <a:srgbClr val="FFFFFF"/>
                </a:highlight>
                <a:latin typeface="Consolas" panose="020B0609020204030204" pitchFamily="49" charset="0"/>
              </a:rPr>
              <a:t>\", value = {0}."</a:t>
            </a:r>
            <a:r>
              <a:rPr lang="en-US" sz="1200" dirty="0">
                <a:solidFill>
                  <a:srgbClr val="000000"/>
                </a:solidFill>
                <a:highlight>
                  <a:srgbClr val="FFFFFF"/>
                </a:highlight>
                <a:latin typeface="Consolas" panose="020B0609020204030204" pitchFamily="49" charset="0"/>
              </a:rPr>
              <a:t>, value);</a:t>
            </a:r>
          </a:p>
          <a:p>
            <a:pPr marL="0" indent="0">
              <a:spcBef>
                <a:spcPts val="0"/>
              </a:spcBef>
              <a:buNone/>
            </a:pPr>
            <a:r>
              <a:rPr lang="en-IN" sz="1200" dirty="0">
                <a:solidFill>
                  <a:srgbClr val="000000"/>
                </a:solidFill>
                <a:highlight>
                  <a:srgbClr val="FFFFFF"/>
                </a:highlight>
                <a:latin typeface="Consolas" panose="020B0609020204030204" pitchFamily="49" charset="0"/>
              </a:rPr>
              <a:t>            }</a:t>
            </a:r>
          </a:p>
          <a:p>
            <a:pPr marL="0" indent="0">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else</a:t>
            </a:r>
            <a:endParaRPr lang="en-IN" sz="1200" dirty="0">
              <a:solidFill>
                <a:srgbClr val="000000"/>
              </a:solidFill>
              <a:highlight>
                <a:srgbClr val="FFFFFF"/>
              </a:highlight>
              <a:latin typeface="Consolas" panose="020B0609020204030204" pitchFamily="49" charset="0"/>
            </a:endParaRPr>
          </a:p>
          <a:p>
            <a:pPr marL="0" indent="0">
              <a:spcBef>
                <a:spcPts val="0"/>
              </a:spcBef>
              <a:buNone/>
            </a:pPr>
            <a:r>
              <a:rPr lang="en-IN" sz="1200" dirty="0">
                <a:solidFill>
                  <a:srgbClr val="000000"/>
                </a:solidFill>
                <a:highlight>
                  <a:srgbClr val="FFFFFF"/>
                </a:highlight>
                <a:latin typeface="Consolas" panose="020B0609020204030204" pitchFamily="49" charset="0"/>
              </a:rPr>
              <a:t>            {</a:t>
            </a:r>
          </a:p>
          <a:p>
            <a:pPr marL="0" indent="0">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"Key = \"</a:t>
            </a:r>
            <a:r>
              <a:rPr lang="en-US" sz="1200" dirty="0" err="1">
                <a:solidFill>
                  <a:srgbClr val="A31515"/>
                </a:solidFill>
                <a:highlight>
                  <a:srgbClr val="FFFFFF"/>
                </a:highlight>
                <a:latin typeface="Consolas" panose="020B0609020204030204" pitchFamily="49" charset="0"/>
              </a:rPr>
              <a:t>tif</a:t>
            </a:r>
            <a:r>
              <a:rPr lang="en-US" sz="1200" dirty="0">
                <a:solidFill>
                  <a:srgbClr val="A31515"/>
                </a:solidFill>
                <a:highlight>
                  <a:srgbClr val="FFFFFF"/>
                </a:highlight>
                <a:latin typeface="Consolas" panose="020B0609020204030204" pitchFamily="49" charset="0"/>
              </a:rPr>
              <a:t>\" is not found."</a:t>
            </a:r>
            <a:r>
              <a:rPr lang="en-US" sz="1200" dirty="0">
                <a:solidFill>
                  <a:srgbClr val="000000"/>
                </a:solidFill>
                <a:highlight>
                  <a:srgbClr val="FFFFFF"/>
                </a:highlight>
                <a:latin typeface="Consolas" panose="020B0609020204030204" pitchFamily="49" charset="0"/>
              </a:rPr>
              <a:t>);</a:t>
            </a:r>
          </a:p>
          <a:p>
            <a:pPr marL="0" indent="0">
              <a:spcBef>
                <a:spcPts val="0"/>
              </a:spcBef>
              <a:buNone/>
            </a:pPr>
            <a:r>
              <a:rPr lang="en-IN" sz="1200" dirty="0">
                <a:solidFill>
                  <a:srgbClr val="000000"/>
                </a:solidFill>
                <a:highlight>
                  <a:srgbClr val="FFFFFF"/>
                </a:highlight>
                <a:latin typeface="Consolas" panose="020B0609020204030204" pitchFamily="49" charset="0"/>
              </a:rPr>
              <a:t>            }</a:t>
            </a:r>
          </a:p>
          <a:p>
            <a:pPr marL="0" indent="0">
              <a:spcBef>
                <a:spcPts val="0"/>
              </a:spcBef>
              <a:buNone/>
            </a:pPr>
            <a:r>
              <a:rPr lang="en-IN" sz="1200" dirty="0">
                <a:solidFill>
                  <a:srgbClr val="000000"/>
                </a:solidFill>
                <a:highlight>
                  <a:srgbClr val="FFFFFF"/>
                </a:highlight>
                <a:latin typeface="Consolas" panose="020B0609020204030204" pitchFamily="49" charset="0"/>
              </a:rPr>
              <a:t>        }</a:t>
            </a:r>
          </a:p>
          <a:p>
            <a:pPr marL="0" indent="0">
              <a:spcBef>
                <a:spcPts val="0"/>
              </a:spcBef>
              <a:buNone/>
            </a:pPr>
            <a:r>
              <a:rPr lang="en-IN" sz="1200" dirty="0">
                <a:solidFill>
                  <a:srgbClr val="000000"/>
                </a:solidFill>
                <a:highlight>
                  <a:srgbClr val="FFFFFF"/>
                </a:highlight>
                <a:latin typeface="Consolas" panose="020B0609020204030204" pitchFamily="49" charset="0"/>
              </a:rPr>
              <a:t>    }</a:t>
            </a:r>
          </a:p>
          <a:p>
            <a:pPr marL="0" indent="0">
              <a:spcBef>
                <a:spcPts val="0"/>
              </a:spcBef>
              <a:buNone/>
            </a:pPr>
            <a:r>
              <a:rPr lang="en-IN" sz="1200" dirty="0">
                <a:solidFill>
                  <a:srgbClr val="000000"/>
                </a:solidFill>
                <a:highlight>
                  <a:srgbClr val="FFFFFF"/>
                </a:highlight>
                <a:latin typeface="Consolas" panose="020B0609020204030204" pitchFamily="49" charset="0"/>
              </a:rPr>
              <a:t>}</a:t>
            </a:r>
          </a:p>
          <a:p>
            <a:pPr marL="0" indent="0">
              <a:spcBef>
                <a:spcPts val="0"/>
              </a:spcBef>
              <a:buNone/>
            </a:pPr>
            <a:endParaRPr lang="en-IN" sz="900" dirty="0">
              <a:solidFill>
                <a:srgbClr val="000000"/>
              </a:solidFill>
              <a:highlight>
                <a:srgbClr val="FFFFFF"/>
              </a:highlight>
              <a:latin typeface="Consolas" panose="020B0609020204030204" pitchFamily="49" charset="0"/>
            </a:endParaRPr>
          </a:p>
          <a:p>
            <a:pPr marL="0" indent="0">
              <a:spcBef>
                <a:spcPts val="0"/>
              </a:spcBef>
              <a:buNone/>
            </a:pPr>
            <a:r>
              <a:rPr lang="en-US" sz="900" dirty="0">
                <a:solidFill>
                  <a:srgbClr val="000000"/>
                </a:solidFill>
                <a:highlight>
                  <a:srgbClr val="FFFFFF"/>
                </a:highlight>
                <a:latin typeface="Consolas" panose="020B0609020204030204" pitchFamily="49" charset="0"/>
              </a:rPr>
              <a:t>          </a:t>
            </a:r>
            <a:endParaRPr lang="en-IN" sz="900" dirty="0"/>
          </a:p>
          <a:p>
            <a:pPr marL="0" indent="0">
              <a:buNone/>
            </a:pPr>
            <a:endParaRPr lang="en-IN" sz="12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4034465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8395FA-404D-452F-8766-0D3482058AD9}"/>
              </a:ext>
            </a:extLst>
          </p:cNvPr>
          <p:cNvSpPr>
            <a:spLocks noGrp="1"/>
          </p:cNvSpPr>
          <p:nvPr>
            <p:ph idx="1"/>
          </p:nvPr>
        </p:nvSpPr>
        <p:spPr>
          <a:xfrm>
            <a:off x="0" y="152400"/>
            <a:ext cx="5105400" cy="6858000"/>
          </a:xfrm>
        </p:spPr>
        <p:txBody>
          <a:bodyPr>
            <a:normAutofit fontScale="92500" lnSpcReduction="10000"/>
          </a:bodyPr>
          <a:lstStyle/>
          <a:p>
            <a:pPr marL="0" indent="0">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System;</a:t>
            </a:r>
          </a:p>
          <a:p>
            <a:pPr marL="0" indent="0">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System.Collections.Generic</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FF"/>
                </a:solidFill>
                <a:highlight>
                  <a:srgbClr val="FFFFFF"/>
                </a:highlight>
                <a:latin typeface="Consolas" panose="020B0609020204030204" pitchFamily="49" charset="0"/>
              </a:rPr>
              <a:t>namespace</a:t>
            </a:r>
            <a:r>
              <a:rPr lang="en-IN" sz="1400" dirty="0">
                <a:solidFill>
                  <a:srgbClr val="000000"/>
                </a:solidFill>
                <a:highlight>
                  <a:srgbClr val="FFFFFF"/>
                </a:highlight>
                <a:latin typeface="Consolas" panose="020B0609020204030204" pitchFamily="49" charset="0"/>
              </a:rPr>
              <a:t> ConsoleApplication17</a:t>
            </a:r>
          </a:p>
          <a:p>
            <a:pPr marL="0" indent="0">
              <a:buNone/>
            </a:pP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Program</a:t>
            </a: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Main(</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args</a:t>
            </a:r>
            <a:r>
              <a:rPr lang="en-US"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SortedList</a:t>
            </a:r>
            <a:r>
              <a:rPr lang="en-IN" sz="1400" dirty="0">
                <a:solidFill>
                  <a:srgbClr val="000000"/>
                </a:solidFill>
                <a:highlight>
                  <a:srgbClr val="FFFFFF"/>
                </a:highlight>
                <a:latin typeface="Consolas" panose="020B0609020204030204" pitchFamily="49" charset="0"/>
              </a:rPr>
              <a:t>&lt;</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&gt; </a:t>
            </a:r>
            <a:r>
              <a:rPr lang="en-IN" sz="1400" dirty="0" err="1">
                <a:solidFill>
                  <a:srgbClr val="000000"/>
                </a:solidFill>
                <a:highlight>
                  <a:srgbClr val="FFFFFF"/>
                </a:highlight>
                <a:latin typeface="Consolas" panose="020B0609020204030204" pitchFamily="49" charset="0"/>
              </a:rPr>
              <a:t>openWith</a:t>
            </a: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new</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SortedList</a:t>
            </a:r>
            <a:r>
              <a:rPr lang="en-IN" sz="1400" dirty="0">
                <a:solidFill>
                  <a:srgbClr val="000000"/>
                </a:solidFill>
                <a:highlight>
                  <a:srgbClr val="FFFFFF"/>
                </a:highlight>
                <a:latin typeface="Consolas" panose="020B0609020204030204" pitchFamily="49" charset="0"/>
              </a:rPr>
              <a:t>&lt;</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&gt;();</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Add some elements to the list. There are no </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duplicate keys, but some of the values are duplicates.</a:t>
            </a:r>
            <a:endParaRPr lang="en-US"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openWith.Add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"txt"</a:t>
            </a:r>
            <a:r>
              <a:rPr lang="en-IN" sz="1400" dirty="0">
                <a:solidFill>
                  <a:srgbClr val="000000"/>
                </a:solidFill>
                <a:highlight>
                  <a:srgbClr val="FFFFFF"/>
                </a:highlight>
                <a:latin typeface="Consolas" panose="020B0609020204030204" pitchFamily="49" charset="0"/>
              </a:rPr>
              <a:t>, </a:t>
            </a:r>
            <a:r>
              <a:rPr lang="en-IN" sz="1400" dirty="0">
                <a:solidFill>
                  <a:srgbClr val="A31515"/>
                </a:solidFill>
                <a:highlight>
                  <a:srgbClr val="FFFFFF"/>
                </a:highlight>
                <a:latin typeface="Consolas" panose="020B0609020204030204" pitchFamily="49" charset="0"/>
              </a:rPr>
              <a:t>"notepad.exe"</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openWith.Add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"bmp"</a:t>
            </a:r>
            <a:r>
              <a:rPr lang="en-IN" sz="1400" dirty="0">
                <a:solidFill>
                  <a:srgbClr val="000000"/>
                </a:solidFill>
                <a:highlight>
                  <a:srgbClr val="FFFFFF"/>
                </a:highlight>
                <a:latin typeface="Consolas" panose="020B0609020204030204" pitchFamily="49" charset="0"/>
              </a:rPr>
              <a:t>, </a:t>
            </a:r>
            <a:r>
              <a:rPr lang="en-IN" sz="1400" dirty="0">
                <a:solidFill>
                  <a:srgbClr val="A31515"/>
                </a:solidFill>
                <a:highlight>
                  <a:srgbClr val="FFFFFF"/>
                </a:highlight>
                <a:latin typeface="Consolas" panose="020B0609020204030204" pitchFamily="49" charset="0"/>
              </a:rPr>
              <a:t>"paint.exe"</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openWith.Add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"dib"</a:t>
            </a:r>
            <a:r>
              <a:rPr lang="en-IN" sz="1400" dirty="0">
                <a:solidFill>
                  <a:srgbClr val="000000"/>
                </a:solidFill>
                <a:highlight>
                  <a:srgbClr val="FFFFFF"/>
                </a:highlight>
                <a:latin typeface="Consolas" panose="020B0609020204030204" pitchFamily="49" charset="0"/>
              </a:rPr>
              <a:t>, </a:t>
            </a:r>
            <a:r>
              <a:rPr lang="en-IN" sz="1400" dirty="0">
                <a:solidFill>
                  <a:srgbClr val="A31515"/>
                </a:solidFill>
                <a:highlight>
                  <a:srgbClr val="FFFFFF"/>
                </a:highlight>
                <a:latin typeface="Consolas" panose="020B0609020204030204" pitchFamily="49" charset="0"/>
              </a:rPr>
              <a:t>"paint.exe"</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openWith.Add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"rtf"</a:t>
            </a:r>
            <a:r>
              <a:rPr lang="en-IN" sz="1400" dirty="0">
                <a:solidFill>
                  <a:srgbClr val="000000"/>
                </a:solidFill>
                <a:highlight>
                  <a:srgbClr val="FFFFFF"/>
                </a:highlight>
                <a:latin typeface="Consolas" panose="020B0609020204030204" pitchFamily="49" charset="0"/>
              </a:rPr>
              <a:t>, </a:t>
            </a:r>
            <a:r>
              <a:rPr lang="en-IN" sz="1400" dirty="0">
                <a:solidFill>
                  <a:srgbClr val="A31515"/>
                </a:solidFill>
                <a:highlight>
                  <a:srgbClr val="FFFFFF"/>
                </a:highlight>
                <a:latin typeface="Consolas" panose="020B0609020204030204" pitchFamily="49" charset="0"/>
              </a:rPr>
              <a:t>"wordpad.exe"</a:t>
            </a:r>
            <a:r>
              <a:rPr lang="en-IN" sz="1400" dirty="0">
                <a:solidFill>
                  <a:srgbClr val="000000"/>
                </a:solidFill>
                <a:highlight>
                  <a:srgbClr val="FFFFFF"/>
                </a:highlight>
                <a:latin typeface="Consolas" panose="020B0609020204030204" pitchFamily="49" charset="0"/>
              </a:rPr>
              <a:t>);</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a:t>
            </a:r>
            <a:r>
              <a:rPr lang="en-US" sz="1400" dirty="0" err="1">
                <a:solidFill>
                  <a:srgbClr val="008000"/>
                </a:solidFill>
                <a:highlight>
                  <a:srgbClr val="FFFFFF"/>
                </a:highlight>
                <a:latin typeface="Consolas" panose="020B0609020204030204" pitchFamily="49" charset="0"/>
              </a:rPr>
              <a:t>ContainsKey</a:t>
            </a:r>
            <a:r>
              <a:rPr lang="en-US" sz="1400" dirty="0">
                <a:solidFill>
                  <a:srgbClr val="008000"/>
                </a:solidFill>
                <a:highlight>
                  <a:srgbClr val="FFFFFF"/>
                </a:highlight>
                <a:latin typeface="Consolas" panose="020B0609020204030204" pitchFamily="49" charset="0"/>
              </a:rPr>
              <a:t> can be used to test keys before inserting </a:t>
            </a: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them.</a:t>
            </a: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if</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openWith.ContainsKey</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a:t>
            </a:r>
            <a:r>
              <a:rPr lang="en-IN" sz="1400" dirty="0" err="1">
                <a:solidFill>
                  <a:srgbClr val="A31515"/>
                </a:solidFill>
                <a:highlight>
                  <a:srgbClr val="FFFFFF"/>
                </a:highlight>
                <a:latin typeface="Consolas" panose="020B0609020204030204" pitchFamily="49" charset="0"/>
              </a:rPr>
              <a:t>ht</a:t>
            </a:r>
            <a:r>
              <a:rPr lang="en-IN" sz="1400" dirty="0">
                <a:solidFill>
                  <a:srgbClr val="A31515"/>
                </a:solidFill>
                <a:highlight>
                  <a:srgbClr val="FFFFFF"/>
                </a:highlight>
                <a:latin typeface="Consolas" panose="020B0609020204030204" pitchFamily="49" charset="0"/>
              </a:rPr>
              <a:t>"</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openWith.Add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a:t>
            </a:r>
            <a:r>
              <a:rPr lang="en-IN" sz="1400" dirty="0" err="1">
                <a:solidFill>
                  <a:srgbClr val="A31515"/>
                </a:solidFill>
                <a:highlight>
                  <a:srgbClr val="FFFFFF"/>
                </a:highlight>
                <a:latin typeface="Consolas" panose="020B0609020204030204" pitchFamily="49" charset="0"/>
              </a:rPr>
              <a:t>ht</a:t>
            </a:r>
            <a:r>
              <a:rPr lang="en-IN" sz="1400" dirty="0">
                <a:solidFill>
                  <a:srgbClr val="A31515"/>
                </a:solidFill>
                <a:highlight>
                  <a:srgbClr val="FFFFFF"/>
                </a:highlight>
                <a:latin typeface="Consolas" panose="020B0609020204030204" pitchFamily="49" charset="0"/>
              </a:rPr>
              <a:t>"</a:t>
            </a:r>
            <a:r>
              <a:rPr lang="en-IN" sz="1400" dirty="0">
                <a:solidFill>
                  <a:srgbClr val="000000"/>
                </a:solidFill>
                <a:highlight>
                  <a:srgbClr val="FFFFFF"/>
                </a:highlight>
                <a:latin typeface="Consolas" panose="020B0609020204030204" pitchFamily="49" charset="0"/>
              </a:rPr>
              <a:t>, </a:t>
            </a:r>
            <a:r>
              <a:rPr lang="en-IN" sz="1400" dirty="0">
                <a:solidFill>
                  <a:srgbClr val="A31515"/>
                </a:solidFill>
                <a:highlight>
                  <a:srgbClr val="FFFFFF"/>
                </a:highlight>
                <a:latin typeface="Consolas" panose="020B0609020204030204" pitchFamily="49" charset="0"/>
              </a:rPr>
              <a:t>"hypertrm.exe"</a:t>
            </a:r>
            <a:r>
              <a:rPr lang="en-IN"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"Value added for key = \"</a:t>
            </a:r>
            <a:r>
              <a:rPr lang="en-US" sz="1400" dirty="0" err="1">
                <a:solidFill>
                  <a:srgbClr val="A31515"/>
                </a:solidFill>
                <a:highlight>
                  <a:srgbClr val="FFFFFF"/>
                </a:highlight>
                <a:latin typeface="Consolas" panose="020B0609020204030204" pitchFamily="49" charset="0"/>
              </a:rPr>
              <a:t>ht</a:t>
            </a:r>
            <a:r>
              <a:rPr lang="en-US" sz="1400" dirty="0">
                <a:solidFill>
                  <a:srgbClr val="A31515"/>
                </a:solidFill>
                <a:highlight>
                  <a:srgbClr val="FFFFFF"/>
                </a:highlight>
                <a:latin typeface="Consolas" panose="020B0609020204030204" pitchFamily="49" charset="0"/>
              </a:rPr>
              <a:t>\": {0}"</a:t>
            </a:r>
            <a:r>
              <a:rPr lang="en-US"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openWith</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a:t>
            </a:r>
            <a:r>
              <a:rPr lang="en-IN" sz="1400" dirty="0" err="1">
                <a:solidFill>
                  <a:srgbClr val="A31515"/>
                </a:solidFill>
                <a:highlight>
                  <a:srgbClr val="FFFFFF"/>
                </a:highlight>
                <a:latin typeface="Consolas" panose="020B0609020204030204" pitchFamily="49" charset="0"/>
              </a:rPr>
              <a:t>ht</a:t>
            </a:r>
            <a:r>
              <a:rPr lang="en-IN" sz="1400" dirty="0">
                <a:solidFill>
                  <a:srgbClr val="A31515"/>
                </a:solidFill>
                <a:highlight>
                  <a:srgbClr val="FFFFFF"/>
                </a:highlight>
                <a:latin typeface="Consolas" panose="020B0609020204030204" pitchFamily="49" charset="0"/>
              </a:rPr>
              <a:t>"</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endParaRPr lang="en-IN" sz="1400" dirty="0"/>
          </a:p>
        </p:txBody>
      </p:sp>
      <p:sp>
        <p:nvSpPr>
          <p:cNvPr id="4" name="TextBox 3">
            <a:extLst>
              <a:ext uri="{FF2B5EF4-FFF2-40B4-BE49-F238E27FC236}">
                <a16:creationId xmlns:a16="http://schemas.microsoft.com/office/drawing/2014/main" id="{DF25DDE0-53D9-4070-983C-29C06355A83B}"/>
              </a:ext>
            </a:extLst>
          </p:cNvPr>
          <p:cNvSpPr txBox="1"/>
          <p:nvPr/>
        </p:nvSpPr>
        <p:spPr>
          <a:xfrm>
            <a:off x="4876800" y="0"/>
            <a:ext cx="4648200" cy="5970865"/>
          </a:xfrm>
          <a:prstGeom prst="rect">
            <a:avLst/>
          </a:prstGeom>
          <a:noFill/>
        </p:spPr>
        <p:txBody>
          <a:bodyPr wrap="square" rtlCol="0">
            <a:spAutoFit/>
          </a:bodyPr>
          <a:lstStyle/>
          <a:p>
            <a:pPr marL="0" indent="0">
              <a:buNone/>
            </a:pPr>
            <a:r>
              <a:rPr lang="en-US" sz="1000" dirty="0">
                <a:solidFill>
                  <a:srgbClr val="000000"/>
                </a:solidFill>
                <a:highlight>
                  <a:srgbClr val="FFFFFF"/>
                </a:highlight>
                <a:latin typeface="Consolas" panose="020B0609020204030204" pitchFamily="49" charset="0"/>
              </a:rPr>
              <a:t> </a:t>
            </a:r>
            <a:r>
              <a:rPr lang="en-US" sz="1000" dirty="0">
                <a:solidFill>
                  <a:srgbClr val="008000"/>
                </a:solidFill>
                <a:highlight>
                  <a:srgbClr val="FFFFFF"/>
                </a:highlight>
                <a:latin typeface="Consolas" panose="020B0609020204030204" pitchFamily="49" charset="0"/>
              </a:rPr>
              <a:t>// When you use foreach to enumerate list elements,</a:t>
            </a:r>
            <a:endParaRPr lang="en-US" sz="1000" dirty="0">
              <a:solidFill>
                <a:srgbClr val="000000"/>
              </a:solidFill>
              <a:highlight>
                <a:srgbClr val="FFFFFF"/>
              </a:highlight>
              <a:latin typeface="Consolas" panose="020B0609020204030204" pitchFamily="49" charset="0"/>
            </a:endParaRPr>
          </a:p>
          <a:p>
            <a:pPr marL="0" indent="0">
              <a:buNone/>
            </a:pPr>
            <a:r>
              <a:rPr lang="en-US" sz="1000" dirty="0">
                <a:solidFill>
                  <a:srgbClr val="000000"/>
                </a:solidFill>
                <a:highlight>
                  <a:srgbClr val="FFFFFF"/>
                </a:highlight>
                <a:latin typeface="Consolas" panose="020B0609020204030204" pitchFamily="49" charset="0"/>
              </a:rPr>
              <a:t>            </a:t>
            </a:r>
            <a:r>
              <a:rPr lang="en-US" sz="1000" dirty="0">
                <a:solidFill>
                  <a:srgbClr val="008000"/>
                </a:solidFill>
                <a:highlight>
                  <a:srgbClr val="FFFFFF"/>
                </a:highlight>
                <a:latin typeface="Consolas" panose="020B0609020204030204" pitchFamily="49" charset="0"/>
              </a:rPr>
              <a:t>// the elements are retrieved as </a:t>
            </a:r>
            <a:r>
              <a:rPr lang="en-US" sz="1000" dirty="0" err="1">
                <a:solidFill>
                  <a:srgbClr val="008000"/>
                </a:solidFill>
                <a:highlight>
                  <a:srgbClr val="FFFFFF"/>
                </a:highlight>
                <a:latin typeface="Consolas" panose="020B0609020204030204" pitchFamily="49" charset="0"/>
              </a:rPr>
              <a:t>KeyValuePair</a:t>
            </a:r>
            <a:r>
              <a:rPr lang="en-US" sz="1000" dirty="0">
                <a:solidFill>
                  <a:srgbClr val="008000"/>
                </a:solidFill>
                <a:highlight>
                  <a:srgbClr val="FFFFFF"/>
                </a:highlight>
                <a:latin typeface="Consolas" panose="020B0609020204030204" pitchFamily="49" charset="0"/>
              </a:rPr>
              <a:t> objects.</a:t>
            </a:r>
            <a:endParaRPr lang="en-US" sz="1000" dirty="0">
              <a:solidFill>
                <a:srgbClr val="000000"/>
              </a:solidFill>
              <a:highlight>
                <a:srgbClr val="FFFFFF"/>
              </a:highlight>
              <a:latin typeface="Consolas" panose="020B0609020204030204" pitchFamily="49" charset="0"/>
            </a:endParaRPr>
          </a:p>
          <a:p>
            <a:pPr marL="0" indent="0">
              <a:buNone/>
            </a:pPr>
            <a:r>
              <a:rPr lang="en-IN" sz="1000" dirty="0">
                <a:solidFill>
                  <a:srgbClr val="000000"/>
                </a:solidFill>
                <a:highlight>
                  <a:srgbClr val="FFFFFF"/>
                </a:highlight>
                <a:latin typeface="Consolas" panose="020B0609020204030204" pitchFamily="49" charset="0"/>
              </a:rPr>
              <a:t>            </a:t>
            </a:r>
            <a:r>
              <a:rPr lang="en-IN" sz="1000" dirty="0" err="1">
                <a:solidFill>
                  <a:srgbClr val="2B91AF"/>
                </a:solidFill>
                <a:highlight>
                  <a:srgbClr val="FFFFFF"/>
                </a:highlight>
                <a:latin typeface="Consolas" panose="020B0609020204030204" pitchFamily="49" charset="0"/>
              </a:rPr>
              <a:t>Console</a:t>
            </a:r>
            <a:r>
              <a:rPr lang="en-IN" sz="1000" dirty="0" err="1">
                <a:solidFill>
                  <a:srgbClr val="000000"/>
                </a:solidFill>
                <a:highlight>
                  <a:srgbClr val="FFFFFF"/>
                </a:highlight>
                <a:latin typeface="Consolas" panose="020B0609020204030204" pitchFamily="49" charset="0"/>
              </a:rPr>
              <a:t>.WriteLine</a:t>
            </a:r>
            <a:r>
              <a:rPr lang="en-IN" sz="1000" dirty="0">
                <a:solidFill>
                  <a:srgbClr val="000000"/>
                </a:solidFill>
                <a:highlight>
                  <a:srgbClr val="FFFFFF"/>
                </a:highlight>
                <a:latin typeface="Consolas" panose="020B0609020204030204" pitchFamily="49" charset="0"/>
              </a:rPr>
              <a:t>();</a:t>
            </a:r>
            <a:endParaRPr kumimoji="0" lang="en-US" sz="10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foreach</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000" b="0" i="0" u="none" strike="noStrike" kern="1200" cap="none" spc="0" normalizeH="0" baseline="0" noProof="0" dirty="0" err="1">
                <a:ln>
                  <a:noFill/>
                </a:ln>
                <a:solidFill>
                  <a:srgbClr val="2B91AF"/>
                </a:solidFill>
                <a:effectLst/>
                <a:highlight>
                  <a:srgbClr val="FFFFFF"/>
                </a:highlight>
                <a:uLnTx/>
                <a:uFillTx/>
                <a:latin typeface="Consolas" panose="020B0609020204030204" pitchFamily="49" charset="0"/>
                <a:ea typeface="+mn-ea"/>
                <a:cs typeface="+mn-cs"/>
              </a:rPr>
              <a:t>KeyValuePair</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&lt;</a:t>
            </a:r>
            <a:r>
              <a:rPr kumimoji="0" lang="en-US" sz="10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string</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string</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&gt; </a:t>
            </a:r>
            <a:r>
              <a:rPr kumimoji="0" lang="en-US" sz="1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kvp</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in</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openWith</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000" b="0" i="0" u="none" strike="noStrike" kern="1200" cap="none" spc="0" normalizeH="0" baseline="0" noProof="0" dirty="0" err="1">
                <a:ln>
                  <a:noFill/>
                </a:ln>
                <a:solidFill>
                  <a:srgbClr val="2B91AF"/>
                </a:solidFill>
                <a:effectLst/>
                <a:highlight>
                  <a:srgbClr val="FFFFFF"/>
                </a:highlight>
                <a:uLnTx/>
                <a:uFillTx/>
                <a:latin typeface="Consolas" panose="020B0609020204030204" pitchFamily="49" charset="0"/>
                <a:ea typeface="+mn-ea"/>
                <a:cs typeface="+mn-cs"/>
              </a:rPr>
              <a:t>Console</a:t>
            </a:r>
            <a:r>
              <a:rPr kumimoji="0" lang="en-US" sz="1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.WriteLine</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A31515"/>
                </a:solidFill>
                <a:effectLst/>
                <a:highlight>
                  <a:srgbClr val="FFFFFF"/>
                </a:highlight>
                <a:uLnTx/>
                <a:uFillTx/>
                <a:latin typeface="Consolas" panose="020B0609020204030204" pitchFamily="49" charset="0"/>
                <a:ea typeface="+mn-ea"/>
                <a:cs typeface="+mn-cs"/>
              </a:rPr>
              <a:t>"Key = {0}, Value = {1}"</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kvp.Key</a:t>
            </a: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kvp.Value</a:t>
            </a: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008000"/>
                </a:solidFill>
                <a:effectLst/>
                <a:highlight>
                  <a:srgbClr val="FFFFFF"/>
                </a:highlight>
                <a:uLnTx/>
                <a:uFillTx/>
                <a:latin typeface="Consolas" panose="020B0609020204030204" pitchFamily="49" charset="0"/>
                <a:ea typeface="+mn-ea"/>
                <a:cs typeface="+mn-cs"/>
              </a:rPr>
              <a:t>// To get the values alone, use the Values property.</a:t>
            </a:r>
            <a:endPar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000" b="0" i="0" u="none" strike="noStrike" kern="1200" cap="none" spc="0" normalizeH="0" baseline="0" noProof="0" dirty="0" err="1">
                <a:ln>
                  <a:noFill/>
                </a:ln>
                <a:solidFill>
                  <a:srgbClr val="2B91AF"/>
                </a:solidFill>
                <a:effectLst/>
                <a:highlight>
                  <a:srgbClr val="FFFFFF"/>
                </a:highlight>
                <a:uLnTx/>
                <a:uFillTx/>
                <a:latin typeface="Consolas" panose="020B0609020204030204" pitchFamily="49" charset="0"/>
                <a:ea typeface="+mn-ea"/>
                <a:cs typeface="+mn-cs"/>
              </a:rPr>
              <a:t>IList</a:t>
            </a: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&lt;</a:t>
            </a:r>
            <a:r>
              <a:rPr kumimoji="0" lang="en-IN" sz="10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string</a:t>
            </a: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&gt; </a:t>
            </a:r>
            <a:r>
              <a:rPr kumimoji="0" lang="en-IN" sz="1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ilistValues</a:t>
            </a: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 </a:t>
            </a:r>
            <a:r>
              <a:rPr kumimoji="0" lang="en-IN" sz="1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openWith.Values</a:t>
            </a: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008000"/>
                </a:solidFill>
                <a:effectLst/>
                <a:highlight>
                  <a:srgbClr val="FFFFFF"/>
                </a:highlight>
                <a:uLnTx/>
                <a:uFillTx/>
                <a:latin typeface="Consolas" panose="020B0609020204030204" pitchFamily="49" charset="0"/>
                <a:ea typeface="+mn-ea"/>
                <a:cs typeface="+mn-cs"/>
              </a:rPr>
              <a:t>// The elements of the list are strongly typed with the </a:t>
            </a:r>
            <a:endPar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008000"/>
                </a:solidFill>
                <a:effectLst/>
                <a:highlight>
                  <a:srgbClr val="FFFFFF"/>
                </a:highlight>
                <a:uLnTx/>
                <a:uFillTx/>
                <a:latin typeface="Consolas" panose="020B0609020204030204" pitchFamily="49" charset="0"/>
                <a:ea typeface="+mn-ea"/>
                <a:cs typeface="+mn-cs"/>
              </a:rPr>
              <a:t>// type that was specified for the </a:t>
            </a:r>
            <a:r>
              <a:rPr kumimoji="0" lang="en-US" sz="1000" b="0" i="0" u="none" strike="noStrike" kern="1200" cap="none" spc="0" normalizeH="0" baseline="0" noProof="0" dirty="0" err="1">
                <a:ln>
                  <a:noFill/>
                </a:ln>
                <a:solidFill>
                  <a:srgbClr val="008000"/>
                </a:solidFill>
                <a:effectLst/>
                <a:highlight>
                  <a:srgbClr val="FFFFFF"/>
                </a:highlight>
                <a:uLnTx/>
                <a:uFillTx/>
                <a:latin typeface="Consolas" panose="020B0609020204030204" pitchFamily="49" charset="0"/>
                <a:ea typeface="+mn-ea"/>
                <a:cs typeface="+mn-cs"/>
              </a:rPr>
              <a:t>SorteList</a:t>
            </a:r>
            <a:r>
              <a:rPr kumimoji="0" lang="en-US" sz="1000" b="0" i="0" u="none" strike="noStrike" kern="1200" cap="none" spc="0" normalizeH="0" baseline="0" noProof="0" dirty="0">
                <a:ln>
                  <a:noFill/>
                </a:ln>
                <a:solidFill>
                  <a:srgbClr val="008000"/>
                </a:solidFill>
                <a:effectLst/>
                <a:highlight>
                  <a:srgbClr val="FFFFFF"/>
                </a:highlight>
                <a:uLnTx/>
                <a:uFillTx/>
                <a:latin typeface="Consolas" panose="020B0609020204030204" pitchFamily="49" charset="0"/>
                <a:ea typeface="+mn-ea"/>
                <a:cs typeface="+mn-cs"/>
              </a:rPr>
              <a:t> values.</a:t>
            </a:r>
            <a:endPar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000" b="0" i="0" u="none" strike="noStrike" kern="1200" cap="none" spc="0" normalizeH="0" baseline="0" noProof="0" dirty="0" err="1">
                <a:ln>
                  <a:noFill/>
                </a:ln>
                <a:solidFill>
                  <a:srgbClr val="2B91AF"/>
                </a:solidFill>
                <a:effectLst/>
                <a:highlight>
                  <a:srgbClr val="FFFFFF"/>
                </a:highlight>
                <a:uLnTx/>
                <a:uFillTx/>
                <a:latin typeface="Consolas" panose="020B0609020204030204" pitchFamily="49" charset="0"/>
                <a:ea typeface="+mn-ea"/>
                <a:cs typeface="+mn-cs"/>
              </a:rPr>
              <a:t>Console</a:t>
            </a:r>
            <a:r>
              <a:rPr kumimoji="0" lang="en-IN" sz="1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.WriteLine</a:t>
            </a: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foreach</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string</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s </a:t>
            </a:r>
            <a:r>
              <a:rPr kumimoji="0" lang="en-US" sz="10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in</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ilistValues</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000" b="0" i="0" u="none" strike="noStrike" kern="1200" cap="none" spc="0" normalizeH="0" baseline="0" noProof="0" dirty="0" err="1">
                <a:ln>
                  <a:noFill/>
                </a:ln>
                <a:solidFill>
                  <a:srgbClr val="2B91AF"/>
                </a:solidFill>
                <a:effectLst/>
                <a:highlight>
                  <a:srgbClr val="FFFFFF"/>
                </a:highlight>
                <a:uLnTx/>
                <a:uFillTx/>
                <a:latin typeface="Consolas" panose="020B0609020204030204" pitchFamily="49" charset="0"/>
                <a:ea typeface="+mn-ea"/>
                <a:cs typeface="+mn-cs"/>
              </a:rPr>
              <a:t>Console</a:t>
            </a:r>
            <a:r>
              <a:rPr kumimoji="0" lang="en-US" sz="1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.WriteLine</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A31515"/>
                </a:solidFill>
                <a:effectLst/>
                <a:highlight>
                  <a:srgbClr val="FFFFFF"/>
                </a:highlight>
                <a:uLnTx/>
                <a:uFillTx/>
                <a:latin typeface="Consolas" panose="020B0609020204030204" pitchFamily="49" charset="0"/>
                <a:ea typeface="+mn-ea"/>
                <a:cs typeface="+mn-cs"/>
              </a:rPr>
              <a:t>"Value = {0}"</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008000"/>
                </a:solidFill>
                <a:effectLst/>
                <a:highlight>
                  <a:srgbClr val="FFFFFF"/>
                </a:highlight>
                <a:uLnTx/>
                <a:uFillTx/>
                <a:latin typeface="Consolas" panose="020B0609020204030204" pitchFamily="49" charset="0"/>
                <a:ea typeface="+mn-ea"/>
                <a:cs typeface="+mn-cs"/>
              </a:rPr>
              <a:t>// The Values property is an efficient way to retrieve</a:t>
            </a:r>
            <a:endPar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000" b="0" i="0" u="none" strike="noStrike" kern="1200" cap="none" spc="0" normalizeH="0" baseline="0" noProof="0" dirty="0">
                <a:ln>
                  <a:noFill/>
                </a:ln>
                <a:solidFill>
                  <a:srgbClr val="008000"/>
                </a:solidFill>
                <a:effectLst/>
                <a:highlight>
                  <a:srgbClr val="FFFFFF"/>
                </a:highlight>
                <a:uLnTx/>
                <a:uFillTx/>
                <a:latin typeface="Consolas" panose="020B0609020204030204" pitchFamily="49" charset="0"/>
                <a:ea typeface="+mn-ea"/>
                <a:cs typeface="+mn-cs"/>
              </a:rPr>
              <a:t>// values by index.</a:t>
            </a:r>
            <a:endPar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000" b="0" i="0" u="none" strike="noStrike" kern="1200" cap="none" spc="0" normalizeH="0" baseline="0" noProof="0" dirty="0" err="1">
                <a:ln>
                  <a:noFill/>
                </a:ln>
                <a:solidFill>
                  <a:srgbClr val="2B91AF"/>
                </a:solidFill>
                <a:effectLst/>
                <a:highlight>
                  <a:srgbClr val="FFFFFF"/>
                </a:highlight>
                <a:uLnTx/>
                <a:uFillTx/>
                <a:latin typeface="Consolas" panose="020B0609020204030204" pitchFamily="49" charset="0"/>
                <a:ea typeface="+mn-ea"/>
                <a:cs typeface="+mn-cs"/>
              </a:rPr>
              <a:t>Console</a:t>
            </a:r>
            <a:r>
              <a:rPr kumimoji="0" lang="en-US" sz="1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.WriteLine</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A31515"/>
                </a:solidFill>
                <a:effectLst/>
                <a:highlight>
                  <a:srgbClr val="FFFFFF"/>
                </a:highlight>
                <a:uLnTx/>
                <a:uFillTx/>
                <a:latin typeface="Consolas" panose="020B0609020204030204" pitchFamily="49" charset="0"/>
                <a:ea typeface="+mn-ea"/>
                <a:cs typeface="+mn-cs"/>
              </a:rPr>
              <a:t>"\</a:t>
            </a:r>
            <a:r>
              <a:rPr kumimoji="0" lang="en-US" sz="1000" b="0" i="0" u="none" strike="noStrike" kern="1200" cap="none" spc="0" normalizeH="0" baseline="0" noProof="0" dirty="0" err="1">
                <a:ln>
                  <a:noFill/>
                </a:ln>
                <a:solidFill>
                  <a:srgbClr val="A31515"/>
                </a:solidFill>
                <a:effectLst/>
                <a:highlight>
                  <a:srgbClr val="FFFFFF"/>
                </a:highlight>
                <a:uLnTx/>
                <a:uFillTx/>
                <a:latin typeface="Consolas" panose="020B0609020204030204" pitchFamily="49" charset="0"/>
                <a:ea typeface="+mn-ea"/>
                <a:cs typeface="+mn-cs"/>
              </a:rPr>
              <a:t>nIndexed</a:t>
            </a:r>
            <a:r>
              <a:rPr kumimoji="0" lang="en-US" sz="1000" b="0" i="0" u="none" strike="noStrike" kern="1200" cap="none" spc="0" normalizeH="0" baseline="0" noProof="0" dirty="0">
                <a:ln>
                  <a:noFill/>
                </a:ln>
                <a:solidFill>
                  <a:srgbClr val="A31515"/>
                </a:solidFill>
                <a:effectLst/>
                <a:highlight>
                  <a:srgbClr val="FFFFFF"/>
                </a:highlight>
                <a:uLnTx/>
                <a:uFillTx/>
                <a:latin typeface="Consolas" panose="020B0609020204030204" pitchFamily="49" charset="0"/>
                <a:ea typeface="+mn-ea"/>
                <a:cs typeface="+mn-cs"/>
              </a:rPr>
              <a:t> retrieval using the Values "</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               </a:t>
            </a:r>
            <a:r>
              <a:rPr kumimoji="0" lang="en-US" sz="1000" b="0" i="0" u="none" strike="noStrike" kern="1200" cap="none" spc="0" normalizeH="0" baseline="0" noProof="0" dirty="0">
                <a:ln>
                  <a:noFill/>
                </a:ln>
                <a:solidFill>
                  <a:srgbClr val="A31515"/>
                </a:solidFill>
                <a:effectLst/>
                <a:highlight>
                  <a:srgbClr val="FFFFFF"/>
                </a:highlight>
                <a:uLnTx/>
                <a:uFillTx/>
                <a:latin typeface="Consolas" panose="020B0609020204030204" pitchFamily="49" charset="0"/>
                <a:ea typeface="+mn-ea"/>
                <a:cs typeface="+mn-cs"/>
              </a:rPr>
              <a:t>"property: Values[2] = {0}"</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sz="1000" dirty="0">
              <a:solidFill>
                <a:srgbClr val="000000"/>
              </a:solidFill>
              <a:highlight>
                <a:srgbClr val="FFFFFF"/>
              </a:highlight>
              <a:latin typeface="Consolas" panose="020B0609020204030204" pitchFamily="49"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openWith.Values</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[2]);</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p>
        </p:txBody>
      </p:sp>
    </p:spTree>
    <p:extLst>
      <p:ext uri="{BB962C8B-B14F-4D97-AF65-F5344CB8AC3E}">
        <p14:creationId xmlns:p14="http://schemas.microsoft.com/office/powerpoint/2010/main" val="4291105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A1D95-E4DC-4A5C-B839-D137D1497A28}"/>
              </a:ext>
            </a:extLst>
          </p:cNvPr>
          <p:cNvSpPr>
            <a:spLocks noGrp="1"/>
          </p:cNvSpPr>
          <p:nvPr>
            <p:ph type="title"/>
          </p:nvPr>
        </p:nvSpPr>
        <p:spPr>
          <a:xfrm>
            <a:off x="1981200" y="-37618"/>
            <a:ext cx="6858000" cy="457199"/>
          </a:xfrm>
        </p:spPr>
        <p:txBody>
          <a:bodyPr>
            <a:normAutofit fontScale="90000"/>
          </a:bodyPr>
          <a:lstStyle/>
          <a:p>
            <a:r>
              <a:rPr lang="en-IN" dirty="0" err="1"/>
              <a:t>SortedList</a:t>
            </a:r>
            <a:endParaRPr lang="en-IN" dirty="0"/>
          </a:p>
        </p:txBody>
      </p:sp>
      <p:sp>
        <p:nvSpPr>
          <p:cNvPr id="3" name="Content Placeholder 2">
            <a:extLst>
              <a:ext uri="{FF2B5EF4-FFF2-40B4-BE49-F238E27FC236}">
                <a16:creationId xmlns:a16="http://schemas.microsoft.com/office/drawing/2014/main" id="{6622A15D-076A-4E8B-855F-F970FF470D4D}"/>
              </a:ext>
            </a:extLst>
          </p:cNvPr>
          <p:cNvSpPr>
            <a:spLocks noGrp="1"/>
          </p:cNvSpPr>
          <p:nvPr>
            <p:ph idx="1"/>
          </p:nvPr>
        </p:nvSpPr>
        <p:spPr>
          <a:xfrm>
            <a:off x="152400" y="-37618"/>
            <a:ext cx="7010400" cy="7048018"/>
          </a:xfrm>
        </p:spPr>
        <p:txBody>
          <a:bodyPr>
            <a:noAutofit/>
          </a:bodyPr>
          <a:lstStyle/>
          <a:p>
            <a:pPr marL="0" indent="0">
              <a:buNone/>
            </a:pPr>
            <a:r>
              <a:rPr lang="en-IN" sz="1050" dirty="0">
                <a:solidFill>
                  <a:srgbClr val="0000FF"/>
                </a:solidFill>
                <a:highlight>
                  <a:srgbClr val="FFFFFF"/>
                </a:highlight>
                <a:latin typeface="Consolas" panose="020B0609020204030204" pitchFamily="49" charset="0"/>
              </a:rPr>
              <a:t>using</a:t>
            </a:r>
            <a:r>
              <a:rPr lang="en-IN" sz="1050" dirty="0">
                <a:solidFill>
                  <a:srgbClr val="000000"/>
                </a:solidFill>
                <a:highlight>
                  <a:srgbClr val="FFFFFF"/>
                </a:highlight>
                <a:latin typeface="Consolas" panose="020B0609020204030204" pitchFamily="49" charset="0"/>
              </a:rPr>
              <a:t> System;</a:t>
            </a:r>
          </a:p>
          <a:p>
            <a:pPr marL="0" indent="0">
              <a:buNone/>
            </a:pPr>
            <a:r>
              <a:rPr lang="en-IN" sz="1050" dirty="0">
                <a:solidFill>
                  <a:srgbClr val="0000FF"/>
                </a:solidFill>
                <a:highlight>
                  <a:srgbClr val="FFFFFF"/>
                </a:highlight>
                <a:latin typeface="Consolas" panose="020B0609020204030204" pitchFamily="49" charset="0"/>
              </a:rPr>
              <a:t>using</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System.Collections.Generic</a:t>
            </a:r>
            <a:r>
              <a:rPr lang="en-IN" sz="1050" dirty="0">
                <a:solidFill>
                  <a:srgbClr val="000000"/>
                </a:solidFill>
                <a:highlight>
                  <a:srgbClr val="FFFFFF"/>
                </a:highlight>
                <a:latin typeface="Consolas" panose="020B0609020204030204" pitchFamily="49" charset="0"/>
              </a:rPr>
              <a:t>;</a:t>
            </a:r>
          </a:p>
          <a:p>
            <a:pPr marL="0" indent="0">
              <a:buNone/>
            </a:pPr>
            <a:r>
              <a:rPr lang="en-IN" sz="1050" dirty="0">
                <a:solidFill>
                  <a:srgbClr val="0000FF"/>
                </a:solidFill>
                <a:highlight>
                  <a:srgbClr val="FFFFFF"/>
                </a:highlight>
                <a:latin typeface="Consolas" panose="020B0609020204030204" pitchFamily="49" charset="0"/>
              </a:rPr>
              <a:t>namespace</a:t>
            </a:r>
            <a:r>
              <a:rPr lang="en-IN" sz="1050" dirty="0">
                <a:solidFill>
                  <a:srgbClr val="000000"/>
                </a:solidFill>
                <a:highlight>
                  <a:srgbClr val="FFFFFF"/>
                </a:highlight>
                <a:latin typeface="Consolas" panose="020B0609020204030204" pitchFamily="49" charset="0"/>
              </a:rPr>
              <a:t> ConsoleApplication17</a:t>
            </a:r>
          </a:p>
          <a:p>
            <a:pPr marL="0" indent="0">
              <a:buNone/>
            </a:pPr>
            <a:r>
              <a:rPr lang="en-IN" sz="1050" dirty="0">
                <a:solidFill>
                  <a:srgbClr val="000000"/>
                </a:solidFill>
                <a:highlight>
                  <a:srgbClr val="FFFFFF"/>
                </a:highlight>
                <a:latin typeface="Consolas" panose="020B0609020204030204" pitchFamily="49" charset="0"/>
              </a:rPr>
              <a:t>{</a:t>
            </a:r>
          </a:p>
          <a:p>
            <a:pPr marL="0" indent="0">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class</a:t>
            </a:r>
            <a:r>
              <a:rPr lang="en-IN" sz="1050" dirty="0">
                <a:solidFill>
                  <a:srgbClr val="000000"/>
                </a:solidFill>
                <a:highlight>
                  <a:srgbClr val="FFFFFF"/>
                </a:highlight>
                <a:latin typeface="Consolas" panose="020B0609020204030204" pitchFamily="49" charset="0"/>
              </a:rPr>
              <a:t> </a:t>
            </a:r>
            <a:r>
              <a:rPr lang="en-IN" sz="1050" dirty="0">
                <a:solidFill>
                  <a:srgbClr val="2B91AF"/>
                </a:solidFill>
                <a:highlight>
                  <a:srgbClr val="FFFFFF"/>
                </a:highlight>
                <a:latin typeface="Consolas" panose="020B0609020204030204" pitchFamily="49" charset="0"/>
              </a:rPr>
              <a:t>Employee</a:t>
            </a:r>
            <a:endParaRPr lang="en-IN" sz="1050" dirty="0">
              <a:solidFill>
                <a:srgbClr val="000000"/>
              </a:solidFill>
              <a:highlight>
                <a:srgbClr val="FFFFFF"/>
              </a:highlight>
              <a:latin typeface="Consolas" panose="020B0609020204030204" pitchFamily="49" charset="0"/>
            </a:endParaRPr>
          </a:p>
          <a:p>
            <a:pPr marL="0" indent="0">
              <a:buNone/>
            </a:pPr>
            <a:r>
              <a:rPr lang="en-IN" sz="1050" dirty="0">
                <a:solidFill>
                  <a:srgbClr val="000000"/>
                </a:solidFill>
                <a:highlight>
                  <a:srgbClr val="FFFFFF"/>
                </a:highlight>
                <a:latin typeface="Consolas" panose="020B0609020204030204" pitchFamily="49" charset="0"/>
              </a:rPr>
              <a:t>    {</a:t>
            </a:r>
          </a:p>
          <a:p>
            <a:pPr marL="0" indent="0">
              <a:buNone/>
            </a:pP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public</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string</a:t>
            </a:r>
            <a:r>
              <a:rPr lang="en-US" sz="1050" dirty="0">
                <a:solidFill>
                  <a:srgbClr val="000000"/>
                </a:solidFill>
                <a:highlight>
                  <a:srgbClr val="FFFFFF"/>
                </a:highlight>
                <a:latin typeface="Consolas" panose="020B0609020204030204" pitchFamily="49" charset="0"/>
              </a:rPr>
              <a:t> Name { </a:t>
            </a:r>
            <a:r>
              <a:rPr lang="en-US" sz="1050" dirty="0">
                <a:solidFill>
                  <a:srgbClr val="0000FF"/>
                </a:solidFill>
                <a:highlight>
                  <a:srgbClr val="FFFFFF"/>
                </a:highlight>
                <a:latin typeface="Consolas" panose="020B0609020204030204" pitchFamily="49" charset="0"/>
              </a:rPr>
              <a:t>get</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set</a:t>
            </a:r>
            <a:r>
              <a:rPr lang="en-US" sz="1050" dirty="0">
                <a:solidFill>
                  <a:srgbClr val="000000"/>
                </a:solidFill>
                <a:highlight>
                  <a:srgbClr val="FFFFFF"/>
                </a:highlight>
                <a:latin typeface="Consolas" panose="020B0609020204030204" pitchFamily="49" charset="0"/>
              </a:rPr>
              <a:t>; }</a:t>
            </a:r>
          </a:p>
          <a:p>
            <a:pPr marL="0" indent="0">
              <a:buNone/>
            </a:pP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public</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double</a:t>
            </a:r>
            <a:r>
              <a:rPr lang="en-US" sz="1050" dirty="0">
                <a:solidFill>
                  <a:srgbClr val="000000"/>
                </a:solidFill>
                <a:highlight>
                  <a:srgbClr val="FFFFFF"/>
                </a:highlight>
                <a:latin typeface="Consolas" panose="020B0609020204030204" pitchFamily="49" charset="0"/>
              </a:rPr>
              <a:t> Salary { </a:t>
            </a:r>
            <a:r>
              <a:rPr lang="en-US" sz="1050" dirty="0">
                <a:solidFill>
                  <a:srgbClr val="0000FF"/>
                </a:solidFill>
                <a:highlight>
                  <a:srgbClr val="FFFFFF"/>
                </a:highlight>
                <a:latin typeface="Consolas" panose="020B0609020204030204" pitchFamily="49" charset="0"/>
              </a:rPr>
              <a:t>get</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set</a:t>
            </a:r>
            <a:r>
              <a:rPr lang="en-US" sz="1050" dirty="0">
                <a:solidFill>
                  <a:srgbClr val="000000"/>
                </a:solidFill>
                <a:highlight>
                  <a:srgbClr val="FFFFFF"/>
                </a:highlight>
                <a:latin typeface="Consolas" panose="020B0609020204030204" pitchFamily="49" charset="0"/>
              </a:rPr>
              <a:t>; }</a:t>
            </a:r>
          </a:p>
          <a:p>
            <a:pPr marL="0" indent="0">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Employee() { }</a:t>
            </a:r>
          </a:p>
          <a:p>
            <a:pPr marL="0" indent="0">
              <a:buNone/>
            </a:pP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public</a:t>
            </a:r>
            <a:r>
              <a:rPr lang="en-US" sz="1050" dirty="0">
                <a:solidFill>
                  <a:srgbClr val="000000"/>
                </a:solidFill>
                <a:highlight>
                  <a:srgbClr val="FFFFFF"/>
                </a:highlight>
                <a:latin typeface="Consolas" panose="020B0609020204030204" pitchFamily="49" charset="0"/>
              </a:rPr>
              <a:t> Employee(</a:t>
            </a:r>
            <a:r>
              <a:rPr lang="en-US" sz="1050" dirty="0">
                <a:solidFill>
                  <a:srgbClr val="0000FF"/>
                </a:solidFill>
                <a:highlight>
                  <a:srgbClr val="FFFFFF"/>
                </a:highlight>
                <a:latin typeface="Consolas" panose="020B0609020204030204" pitchFamily="49" charset="0"/>
              </a:rPr>
              <a:t>string</a:t>
            </a:r>
            <a:r>
              <a:rPr lang="en-US" sz="1050" dirty="0">
                <a:solidFill>
                  <a:srgbClr val="000000"/>
                </a:solidFill>
                <a:highlight>
                  <a:srgbClr val="FFFFFF"/>
                </a:highlight>
                <a:latin typeface="Consolas" panose="020B0609020204030204" pitchFamily="49" charset="0"/>
              </a:rPr>
              <a:t> nm, </a:t>
            </a:r>
            <a:r>
              <a:rPr lang="en-US" sz="1050" dirty="0">
                <a:solidFill>
                  <a:srgbClr val="0000FF"/>
                </a:solidFill>
                <a:highlight>
                  <a:srgbClr val="FFFFFF"/>
                </a:highlight>
                <a:latin typeface="Consolas" panose="020B0609020204030204" pitchFamily="49" charset="0"/>
              </a:rPr>
              <a:t>double</a:t>
            </a:r>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sl</a:t>
            </a:r>
            <a:r>
              <a:rPr lang="en-US" sz="1050" dirty="0">
                <a:solidFill>
                  <a:srgbClr val="000000"/>
                </a:solidFill>
                <a:highlight>
                  <a:srgbClr val="FFFFFF"/>
                </a:highlight>
                <a:latin typeface="Consolas" panose="020B0609020204030204" pitchFamily="49" charset="0"/>
              </a:rPr>
              <a:t>)</a:t>
            </a:r>
          </a:p>
          <a:p>
            <a:pPr marL="0" indent="0">
              <a:buNone/>
            </a:pPr>
            <a:r>
              <a:rPr lang="en-IN" sz="1050" dirty="0">
                <a:solidFill>
                  <a:srgbClr val="000000"/>
                </a:solidFill>
                <a:highlight>
                  <a:srgbClr val="FFFFFF"/>
                </a:highlight>
                <a:latin typeface="Consolas" panose="020B0609020204030204" pitchFamily="49" charset="0"/>
              </a:rPr>
              <a:t>        {</a:t>
            </a:r>
          </a:p>
          <a:p>
            <a:pPr marL="0" indent="0">
              <a:buNone/>
            </a:pPr>
            <a:r>
              <a:rPr lang="en-IN" sz="1050" dirty="0">
                <a:solidFill>
                  <a:srgbClr val="000000"/>
                </a:solidFill>
                <a:highlight>
                  <a:srgbClr val="FFFFFF"/>
                </a:highlight>
                <a:latin typeface="Consolas" panose="020B0609020204030204" pitchFamily="49" charset="0"/>
              </a:rPr>
              <a:t>            Name = nm;</a:t>
            </a:r>
          </a:p>
          <a:p>
            <a:pPr marL="0" indent="0">
              <a:buNone/>
            </a:pPr>
            <a:r>
              <a:rPr lang="en-IN" sz="1050" dirty="0">
                <a:solidFill>
                  <a:srgbClr val="000000"/>
                </a:solidFill>
                <a:highlight>
                  <a:srgbClr val="FFFFFF"/>
                </a:highlight>
                <a:latin typeface="Consolas" panose="020B0609020204030204" pitchFamily="49" charset="0"/>
              </a:rPr>
              <a:t>            Salary = </a:t>
            </a:r>
            <a:r>
              <a:rPr lang="en-IN" sz="1050" dirty="0" err="1">
                <a:solidFill>
                  <a:srgbClr val="000000"/>
                </a:solidFill>
                <a:highlight>
                  <a:srgbClr val="FFFFFF"/>
                </a:highlight>
                <a:latin typeface="Consolas" panose="020B0609020204030204" pitchFamily="49" charset="0"/>
              </a:rPr>
              <a:t>sl</a:t>
            </a:r>
            <a:r>
              <a:rPr lang="en-IN" sz="1050" dirty="0">
                <a:solidFill>
                  <a:srgbClr val="000000"/>
                </a:solidFill>
                <a:highlight>
                  <a:srgbClr val="FFFFFF"/>
                </a:highlight>
                <a:latin typeface="Consolas" panose="020B0609020204030204" pitchFamily="49" charset="0"/>
              </a:rPr>
              <a:t>;</a:t>
            </a:r>
          </a:p>
          <a:p>
            <a:pPr marL="0" indent="0">
              <a:buNone/>
            </a:pPr>
            <a:r>
              <a:rPr lang="en-IN" sz="1050" dirty="0">
                <a:solidFill>
                  <a:srgbClr val="000000"/>
                </a:solidFill>
                <a:highlight>
                  <a:srgbClr val="FFFFFF"/>
                </a:highlight>
                <a:latin typeface="Consolas" panose="020B0609020204030204" pitchFamily="49" charset="0"/>
              </a:rPr>
              <a:t>        }</a:t>
            </a:r>
          </a:p>
          <a:p>
            <a:pPr marL="0" indent="0">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override</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string</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ToString</a:t>
            </a:r>
            <a:r>
              <a:rPr lang="en-IN" sz="1050" dirty="0">
                <a:solidFill>
                  <a:srgbClr val="000000"/>
                </a:solidFill>
                <a:highlight>
                  <a:srgbClr val="FFFFFF"/>
                </a:highlight>
                <a:latin typeface="Consolas" panose="020B0609020204030204" pitchFamily="49" charset="0"/>
              </a:rPr>
              <a:t>()</a:t>
            </a:r>
          </a:p>
          <a:p>
            <a:pPr marL="0" indent="0">
              <a:buNone/>
            </a:pPr>
            <a:r>
              <a:rPr lang="en-IN" sz="1050" dirty="0">
                <a:solidFill>
                  <a:srgbClr val="000000"/>
                </a:solidFill>
                <a:highlight>
                  <a:srgbClr val="FFFFFF"/>
                </a:highlight>
                <a:latin typeface="Consolas" panose="020B0609020204030204" pitchFamily="49" charset="0"/>
              </a:rPr>
              <a:t>        {</a:t>
            </a:r>
          </a:p>
          <a:p>
            <a:pPr marL="0" indent="0">
              <a:buNone/>
            </a:pP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return</a:t>
            </a:r>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String</a:t>
            </a:r>
            <a:r>
              <a:rPr lang="en-US" sz="1050" dirty="0" err="1">
                <a:solidFill>
                  <a:srgbClr val="000000"/>
                </a:solidFill>
                <a:highlight>
                  <a:srgbClr val="FFFFFF"/>
                </a:highlight>
                <a:latin typeface="Consolas" panose="020B0609020204030204" pitchFamily="49" charset="0"/>
              </a:rPr>
              <a:t>.Format</a:t>
            </a:r>
            <a:r>
              <a:rPr lang="en-US" sz="1050" dirty="0">
                <a:solidFill>
                  <a:srgbClr val="000000"/>
                </a:solidFill>
                <a:highlight>
                  <a:srgbClr val="FFFFFF"/>
                </a:highlight>
                <a:latin typeface="Consolas" panose="020B0609020204030204" pitchFamily="49" charset="0"/>
              </a:rPr>
              <a:t>(</a:t>
            </a:r>
            <a:r>
              <a:rPr lang="en-US" sz="1050" dirty="0">
                <a:solidFill>
                  <a:srgbClr val="A31515"/>
                </a:solidFill>
                <a:highlight>
                  <a:srgbClr val="FFFFFF"/>
                </a:highlight>
                <a:latin typeface="Consolas" panose="020B0609020204030204" pitchFamily="49" charset="0"/>
              </a:rPr>
              <a:t>"{0} {1}"</a:t>
            </a:r>
            <a:r>
              <a:rPr lang="en-US" sz="1050" dirty="0">
                <a:solidFill>
                  <a:srgbClr val="000000"/>
                </a:solidFill>
                <a:highlight>
                  <a:srgbClr val="FFFFFF"/>
                </a:highlight>
                <a:latin typeface="Consolas" panose="020B0609020204030204" pitchFamily="49" charset="0"/>
              </a:rPr>
              <a:t>, Name, Salary);</a:t>
            </a:r>
          </a:p>
          <a:p>
            <a:pPr marL="0" indent="0">
              <a:buNone/>
            </a:pPr>
            <a:r>
              <a:rPr lang="en-IN" sz="1050" dirty="0">
                <a:solidFill>
                  <a:srgbClr val="000000"/>
                </a:solidFill>
                <a:highlight>
                  <a:srgbClr val="FFFFFF"/>
                </a:highlight>
                <a:latin typeface="Consolas" panose="020B0609020204030204" pitchFamily="49" charset="0"/>
              </a:rPr>
              <a:t>        }</a:t>
            </a:r>
          </a:p>
          <a:p>
            <a:pPr marL="0" indent="0">
              <a:buNone/>
            </a:pPr>
            <a:r>
              <a:rPr lang="en-IN" sz="1050" dirty="0">
                <a:solidFill>
                  <a:srgbClr val="000000"/>
                </a:solidFill>
                <a:highlight>
                  <a:srgbClr val="FFFFFF"/>
                </a:highlight>
                <a:latin typeface="Consolas" panose="020B0609020204030204" pitchFamily="49" charset="0"/>
              </a:rPr>
              <a:t>    }</a:t>
            </a:r>
          </a:p>
          <a:p>
            <a:pPr marL="0" indent="0">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class</a:t>
            </a:r>
            <a:r>
              <a:rPr lang="en-IN" sz="1050" dirty="0">
                <a:solidFill>
                  <a:srgbClr val="000000"/>
                </a:solidFill>
                <a:highlight>
                  <a:srgbClr val="FFFFFF"/>
                </a:highlight>
                <a:latin typeface="Consolas" panose="020B0609020204030204" pitchFamily="49" charset="0"/>
              </a:rPr>
              <a:t> </a:t>
            </a:r>
            <a:r>
              <a:rPr lang="en-IN" sz="1050" dirty="0">
                <a:solidFill>
                  <a:srgbClr val="2B91AF"/>
                </a:solidFill>
                <a:highlight>
                  <a:srgbClr val="FFFFFF"/>
                </a:highlight>
                <a:latin typeface="Consolas" panose="020B0609020204030204" pitchFamily="49" charset="0"/>
              </a:rPr>
              <a:t>Program</a:t>
            </a:r>
            <a:endParaRPr lang="en-IN" sz="1050" dirty="0">
              <a:solidFill>
                <a:srgbClr val="000000"/>
              </a:solidFill>
              <a:highlight>
                <a:srgbClr val="FFFFFF"/>
              </a:highlight>
              <a:latin typeface="Consolas" panose="020B0609020204030204" pitchFamily="49" charset="0"/>
            </a:endParaRPr>
          </a:p>
          <a:p>
            <a:pPr marL="0" indent="0">
              <a:buNone/>
            </a:pPr>
            <a:r>
              <a:rPr lang="en-IN" sz="1050" dirty="0">
                <a:solidFill>
                  <a:srgbClr val="000000"/>
                </a:solidFill>
                <a:highlight>
                  <a:srgbClr val="FFFFFF"/>
                </a:highlight>
                <a:latin typeface="Consolas" panose="020B0609020204030204" pitchFamily="49" charset="0"/>
              </a:rPr>
              <a:t>    {</a:t>
            </a:r>
          </a:p>
          <a:p>
            <a:pPr marL="0" indent="0">
              <a:buNone/>
            </a:pP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static</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void</a:t>
            </a:r>
            <a:r>
              <a:rPr lang="en-US" sz="1050" dirty="0">
                <a:solidFill>
                  <a:srgbClr val="000000"/>
                </a:solidFill>
                <a:highlight>
                  <a:srgbClr val="FFFFFF"/>
                </a:highlight>
                <a:latin typeface="Consolas" panose="020B0609020204030204" pitchFamily="49" charset="0"/>
              </a:rPr>
              <a:t> Main(</a:t>
            </a:r>
            <a:r>
              <a:rPr lang="en-US" sz="1050" dirty="0">
                <a:solidFill>
                  <a:srgbClr val="0000FF"/>
                </a:solidFill>
                <a:highlight>
                  <a:srgbClr val="FFFFFF"/>
                </a:highlight>
                <a:latin typeface="Consolas" panose="020B0609020204030204" pitchFamily="49" charset="0"/>
              </a:rPr>
              <a:t>string</a:t>
            </a:r>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args</a:t>
            </a:r>
            <a:r>
              <a:rPr lang="en-US" sz="1050" dirty="0">
                <a:solidFill>
                  <a:srgbClr val="000000"/>
                </a:solidFill>
                <a:highlight>
                  <a:srgbClr val="FFFFFF"/>
                </a:highlight>
                <a:latin typeface="Consolas" panose="020B0609020204030204" pitchFamily="49" charset="0"/>
              </a:rPr>
              <a:t>)</a:t>
            </a:r>
          </a:p>
          <a:p>
            <a:pPr marL="0" indent="0">
              <a:buNone/>
            </a:pPr>
            <a:r>
              <a:rPr lang="en-IN" sz="1050" dirty="0">
                <a:solidFill>
                  <a:srgbClr val="000000"/>
                </a:solidFill>
                <a:highlight>
                  <a:srgbClr val="FFFFFF"/>
                </a:highlight>
                <a:latin typeface="Consolas" panose="020B0609020204030204" pitchFamily="49" charset="0"/>
              </a:rPr>
              <a:t>        {</a:t>
            </a:r>
          </a:p>
          <a:p>
            <a:pPr marL="0" indent="0">
              <a:buNone/>
            </a:pPr>
            <a:r>
              <a:rPr lang="en-IN" sz="1050" dirty="0">
                <a:solidFill>
                  <a:srgbClr val="000000"/>
                </a:solidFill>
                <a:highlight>
                  <a:srgbClr val="FFFFFF"/>
                </a:highlight>
                <a:latin typeface="Consolas" panose="020B0609020204030204" pitchFamily="49" charset="0"/>
              </a:rPr>
              <a:t>            </a:t>
            </a:r>
            <a:r>
              <a:rPr lang="en-IN" sz="1050" dirty="0">
                <a:solidFill>
                  <a:srgbClr val="2B91AF"/>
                </a:solidFill>
                <a:highlight>
                  <a:srgbClr val="FFFFFF"/>
                </a:highlight>
                <a:latin typeface="Consolas" panose="020B0609020204030204" pitchFamily="49" charset="0"/>
              </a:rPr>
              <a:t>Employee</a:t>
            </a:r>
            <a:r>
              <a:rPr lang="en-IN" sz="1050" dirty="0">
                <a:solidFill>
                  <a:srgbClr val="000000"/>
                </a:solidFill>
                <a:highlight>
                  <a:srgbClr val="FFFFFF"/>
                </a:highlight>
                <a:latin typeface="Consolas" panose="020B0609020204030204" pitchFamily="49" charset="0"/>
              </a:rPr>
              <a:t> emp = </a:t>
            </a:r>
            <a:r>
              <a:rPr lang="en-IN" sz="1050" dirty="0">
                <a:solidFill>
                  <a:srgbClr val="0000FF"/>
                </a:solidFill>
                <a:highlight>
                  <a:srgbClr val="FFFFFF"/>
                </a:highlight>
                <a:latin typeface="Consolas" panose="020B0609020204030204" pitchFamily="49" charset="0"/>
              </a:rPr>
              <a:t>new</a:t>
            </a:r>
            <a:r>
              <a:rPr lang="en-IN" sz="1050" dirty="0">
                <a:solidFill>
                  <a:srgbClr val="000000"/>
                </a:solidFill>
                <a:highlight>
                  <a:srgbClr val="FFFFFF"/>
                </a:highlight>
                <a:latin typeface="Consolas" panose="020B0609020204030204" pitchFamily="49" charset="0"/>
              </a:rPr>
              <a:t> </a:t>
            </a:r>
            <a:r>
              <a:rPr lang="en-IN" sz="1050" dirty="0">
                <a:solidFill>
                  <a:srgbClr val="2B91AF"/>
                </a:solidFill>
                <a:highlight>
                  <a:srgbClr val="FFFFFF"/>
                </a:highlight>
                <a:latin typeface="Consolas" panose="020B0609020204030204" pitchFamily="49" charset="0"/>
              </a:rPr>
              <a:t>Employee</a:t>
            </a:r>
            <a:r>
              <a:rPr lang="en-IN" sz="1050" dirty="0">
                <a:solidFill>
                  <a:srgbClr val="000000"/>
                </a:solidFill>
                <a:highlight>
                  <a:srgbClr val="FFFFFF"/>
                </a:highlight>
                <a:latin typeface="Consolas" panose="020B0609020204030204" pitchFamily="49" charset="0"/>
              </a:rPr>
              <a:t>();</a:t>
            </a:r>
          </a:p>
          <a:p>
            <a:pPr marL="0" indent="0">
              <a:buNone/>
            </a:pP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Employee</a:t>
            </a:r>
            <a:r>
              <a:rPr lang="en-US" sz="1050" dirty="0">
                <a:solidFill>
                  <a:srgbClr val="000000"/>
                </a:solidFill>
                <a:highlight>
                  <a:srgbClr val="FFFFFF"/>
                </a:highlight>
                <a:latin typeface="Consolas" panose="020B0609020204030204" pitchFamily="49" charset="0"/>
              </a:rPr>
              <a:t> e1 = </a:t>
            </a:r>
            <a:r>
              <a:rPr lang="en-US" sz="1050" dirty="0">
                <a:solidFill>
                  <a:srgbClr val="0000FF"/>
                </a:solidFill>
                <a:highlight>
                  <a:srgbClr val="FFFFFF"/>
                </a:highlight>
                <a:latin typeface="Consolas" panose="020B0609020204030204" pitchFamily="49" charset="0"/>
              </a:rPr>
              <a:t>new</a:t>
            </a: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Employee</a:t>
            </a:r>
            <a:r>
              <a:rPr lang="en-US" sz="1050" dirty="0">
                <a:solidFill>
                  <a:srgbClr val="000000"/>
                </a:solidFill>
                <a:highlight>
                  <a:srgbClr val="FFFFFF"/>
                </a:highlight>
                <a:latin typeface="Consolas" panose="020B0609020204030204" pitchFamily="49" charset="0"/>
              </a:rPr>
              <a:t> { Name = </a:t>
            </a:r>
            <a:r>
              <a:rPr lang="en-US" sz="1050" dirty="0">
                <a:solidFill>
                  <a:srgbClr val="A31515"/>
                </a:solidFill>
                <a:highlight>
                  <a:srgbClr val="FFFFFF"/>
                </a:highlight>
                <a:latin typeface="Consolas" panose="020B0609020204030204" pitchFamily="49" charset="0"/>
              </a:rPr>
              <a:t>"Raj"</a:t>
            </a:r>
            <a:r>
              <a:rPr lang="en-US" sz="1050" dirty="0">
                <a:solidFill>
                  <a:srgbClr val="000000"/>
                </a:solidFill>
                <a:highlight>
                  <a:srgbClr val="FFFFFF"/>
                </a:highlight>
                <a:latin typeface="Consolas" panose="020B0609020204030204" pitchFamily="49" charset="0"/>
              </a:rPr>
              <a:t>, Salary = 6000 };</a:t>
            </a:r>
          </a:p>
          <a:p>
            <a:pPr marL="0" indent="0">
              <a:buNone/>
            </a:pP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Employee</a:t>
            </a:r>
            <a:r>
              <a:rPr lang="en-US" sz="1050" dirty="0">
                <a:solidFill>
                  <a:srgbClr val="000000"/>
                </a:solidFill>
                <a:highlight>
                  <a:srgbClr val="FFFFFF"/>
                </a:highlight>
                <a:latin typeface="Consolas" panose="020B0609020204030204" pitchFamily="49" charset="0"/>
              </a:rPr>
              <a:t> e2 = </a:t>
            </a:r>
            <a:r>
              <a:rPr lang="en-US" sz="1050" dirty="0">
                <a:solidFill>
                  <a:srgbClr val="0000FF"/>
                </a:solidFill>
                <a:highlight>
                  <a:srgbClr val="FFFFFF"/>
                </a:highlight>
                <a:latin typeface="Consolas" panose="020B0609020204030204" pitchFamily="49" charset="0"/>
              </a:rPr>
              <a:t>new</a:t>
            </a: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Employee</a:t>
            </a:r>
            <a:r>
              <a:rPr lang="en-US" sz="1050" dirty="0">
                <a:solidFill>
                  <a:srgbClr val="000000"/>
                </a:solidFill>
                <a:highlight>
                  <a:srgbClr val="FFFFFF"/>
                </a:highlight>
                <a:latin typeface="Consolas" panose="020B0609020204030204" pitchFamily="49" charset="0"/>
              </a:rPr>
              <a:t> { Name = </a:t>
            </a:r>
            <a:r>
              <a:rPr lang="en-US" sz="1050" dirty="0">
                <a:solidFill>
                  <a:srgbClr val="A31515"/>
                </a:solidFill>
                <a:highlight>
                  <a:srgbClr val="FFFFFF"/>
                </a:highlight>
                <a:latin typeface="Consolas" panose="020B0609020204030204" pitchFamily="49" charset="0"/>
              </a:rPr>
              <a:t>"Mona"</a:t>
            </a:r>
            <a:r>
              <a:rPr lang="en-US" sz="1050" dirty="0">
                <a:solidFill>
                  <a:srgbClr val="000000"/>
                </a:solidFill>
                <a:highlight>
                  <a:srgbClr val="FFFFFF"/>
                </a:highlight>
                <a:latin typeface="Consolas" panose="020B0609020204030204" pitchFamily="49" charset="0"/>
              </a:rPr>
              <a:t>, Salary = 7000 };</a:t>
            </a:r>
          </a:p>
          <a:p>
            <a:pPr marL="0" indent="0">
              <a:buNone/>
            </a:pP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Employee</a:t>
            </a:r>
            <a:r>
              <a:rPr lang="en-US" sz="1050" dirty="0">
                <a:solidFill>
                  <a:srgbClr val="000000"/>
                </a:solidFill>
                <a:highlight>
                  <a:srgbClr val="FFFFFF"/>
                </a:highlight>
                <a:latin typeface="Consolas" panose="020B0609020204030204" pitchFamily="49" charset="0"/>
              </a:rPr>
              <a:t> e3 = </a:t>
            </a:r>
            <a:r>
              <a:rPr lang="en-US" sz="1050" dirty="0">
                <a:solidFill>
                  <a:srgbClr val="0000FF"/>
                </a:solidFill>
                <a:highlight>
                  <a:srgbClr val="FFFFFF"/>
                </a:highlight>
                <a:latin typeface="Consolas" panose="020B0609020204030204" pitchFamily="49" charset="0"/>
              </a:rPr>
              <a:t>new</a:t>
            </a: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Employee</a:t>
            </a:r>
            <a:r>
              <a:rPr lang="en-US" sz="1050" dirty="0">
                <a:solidFill>
                  <a:srgbClr val="000000"/>
                </a:solidFill>
                <a:highlight>
                  <a:srgbClr val="FFFFFF"/>
                </a:highlight>
                <a:latin typeface="Consolas" panose="020B0609020204030204" pitchFamily="49" charset="0"/>
              </a:rPr>
              <a:t> { Name = </a:t>
            </a:r>
            <a:r>
              <a:rPr lang="en-US" sz="1050" dirty="0">
                <a:solidFill>
                  <a:srgbClr val="A31515"/>
                </a:solidFill>
                <a:highlight>
                  <a:srgbClr val="FFFFFF"/>
                </a:highlight>
                <a:latin typeface="Consolas" panose="020B0609020204030204" pitchFamily="49" charset="0"/>
              </a:rPr>
              <a:t>"Het"</a:t>
            </a:r>
            <a:r>
              <a:rPr lang="en-US" sz="1050" dirty="0">
                <a:solidFill>
                  <a:srgbClr val="000000"/>
                </a:solidFill>
                <a:highlight>
                  <a:srgbClr val="FFFFFF"/>
                </a:highlight>
                <a:latin typeface="Consolas" panose="020B0609020204030204" pitchFamily="49" charset="0"/>
              </a:rPr>
              <a:t>, Salary = 3000 };</a:t>
            </a:r>
          </a:p>
          <a:p>
            <a:pPr marL="0" indent="0">
              <a:buNone/>
            </a:pPr>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SortedList</a:t>
            </a:r>
            <a:r>
              <a:rPr lang="en-US" sz="1050" dirty="0">
                <a:solidFill>
                  <a:srgbClr val="000000"/>
                </a:solidFill>
                <a:highlight>
                  <a:srgbClr val="FFFFFF"/>
                </a:highlight>
                <a:latin typeface="Consolas" panose="020B0609020204030204" pitchFamily="49" charset="0"/>
              </a:rPr>
              <a:t>&lt;</a:t>
            </a:r>
            <a:r>
              <a:rPr lang="en-US" sz="1050" dirty="0">
                <a:solidFill>
                  <a:srgbClr val="0000FF"/>
                </a:solidFill>
                <a:highlight>
                  <a:srgbClr val="FFFFFF"/>
                </a:highlight>
                <a:latin typeface="Consolas" panose="020B0609020204030204" pitchFamily="49" charset="0"/>
              </a:rPr>
              <a:t>string</a:t>
            </a: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Employee</a:t>
            </a:r>
            <a:r>
              <a:rPr lang="en-US" sz="1050" dirty="0">
                <a:solidFill>
                  <a:srgbClr val="000000"/>
                </a:solidFill>
                <a:highlight>
                  <a:srgbClr val="FFFFFF"/>
                </a:highlight>
                <a:latin typeface="Consolas" panose="020B0609020204030204" pitchFamily="49" charset="0"/>
              </a:rPr>
              <a:t>&gt; </a:t>
            </a:r>
            <a:r>
              <a:rPr lang="en-US" sz="1050" dirty="0" err="1">
                <a:solidFill>
                  <a:srgbClr val="000000"/>
                </a:solidFill>
                <a:highlight>
                  <a:srgbClr val="FFFFFF"/>
                </a:highlight>
                <a:latin typeface="Consolas" panose="020B0609020204030204" pitchFamily="49" charset="0"/>
              </a:rPr>
              <a:t>listemp</a:t>
            </a:r>
            <a:r>
              <a:rPr lang="en-US" sz="1050" dirty="0">
                <a:solidFill>
                  <a:srgbClr val="000000"/>
                </a:solidFill>
                <a:highlight>
                  <a:srgbClr val="FFFFFF"/>
                </a:highlight>
                <a:latin typeface="Consolas" panose="020B0609020204030204" pitchFamily="49" charset="0"/>
              </a:rPr>
              <a:t> = </a:t>
            </a:r>
            <a:r>
              <a:rPr lang="en-US" sz="1050" dirty="0">
                <a:solidFill>
                  <a:srgbClr val="0000FF"/>
                </a:solidFill>
                <a:highlight>
                  <a:srgbClr val="FFFFFF"/>
                </a:highlight>
                <a:latin typeface="Consolas" panose="020B0609020204030204" pitchFamily="49" charset="0"/>
              </a:rPr>
              <a:t>new</a:t>
            </a:r>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SortedList</a:t>
            </a:r>
            <a:r>
              <a:rPr lang="en-US" sz="1050" dirty="0">
                <a:solidFill>
                  <a:srgbClr val="000000"/>
                </a:solidFill>
                <a:highlight>
                  <a:srgbClr val="FFFFFF"/>
                </a:highlight>
                <a:latin typeface="Consolas" panose="020B0609020204030204" pitchFamily="49" charset="0"/>
              </a:rPr>
              <a:t>&lt;</a:t>
            </a:r>
            <a:r>
              <a:rPr lang="en-US" sz="1050" dirty="0">
                <a:solidFill>
                  <a:srgbClr val="0000FF"/>
                </a:solidFill>
                <a:highlight>
                  <a:srgbClr val="FFFFFF"/>
                </a:highlight>
                <a:latin typeface="Consolas" panose="020B0609020204030204" pitchFamily="49" charset="0"/>
              </a:rPr>
              <a:t>string</a:t>
            </a: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Employee</a:t>
            </a:r>
            <a:r>
              <a:rPr lang="en-US" sz="1050" dirty="0">
                <a:solidFill>
                  <a:srgbClr val="000000"/>
                </a:solidFill>
                <a:highlight>
                  <a:srgbClr val="FFFFFF"/>
                </a:highlight>
                <a:latin typeface="Consolas" panose="020B0609020204030204" pitchFamily="49" charset="0"/>
              </a:rPr>
              <a:t>&gt;();</a:t>
            </a:r>
          </a:p>
          <a:p>
            <a:pPr marL="0" indent="0">
              <a:buNone/>
            </a:pPr>
            <a:endParaRPr lang="en-IN" sz="1050" dirty="0">
              <a:solidFill>
                <a:srgbClr val="000000"/>
              </a:solidFill>
              <a:highlight>
                <a:srgbClr val="FFFFFF"/>
              </a:highlight>
              <a:latin typeface="Consolas" panose="020B0609020204030204" pitchFamily="49" charset="0"/>
            </a:endParaRPr>
          </a:p>
          <a:p>
            <a:pPr marL="0" indent="0">
              <a:buNone/>
            </a:pP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listemp.Add</a:t>
            </a:r>
            <a:r>
              <a:rPr lang="en-IN" sz="1050" dirty="0">
                <a:solidFill>
                  <a:srgbClr val="000000"/>
                </a:solidFill>
                <a:highlight>
                  <a:srgbClr val="FFFFFF"/>
                </a:highlight>
                <a:latin typeface="Consolas" panose="020B0609020204030204" pitchFamily="49" charset="0"/>
              </a:rPr>
              <a:t>(e1.Name, e1);</a:t>
            </a:r>
          </a:p>
          <a:p>
            <a:pPr marL="0" indent="0">
              <a:buNone/>
            </a:pP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listemp.Add</a:t>
            </a:r>
            <a:r>
              <a:rPr lang="en-IN" sz="1050" dirty="0">
                <a:solidFill>
                  <a:srgbClr val="000000"/>
                </a:solidFill>
                <a:highlight>
                  <a:srgbClr val="FFFFFF"/>
                </a:highlight>
                <a:latin typeface="Consolas" panose="020B0609020204030204" pitchFamily="49" charset="0"/>
              </a:rPr>
              <a:t>(e2.Name, e2);</a:t>
            </a:r>
          </a:p>
          <a:p>
            <a:pPr marL="0" indent="0">
              <a:buNone/>
            </a:pP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listemp.Add</a:t>
            </a:r>
            <a:r>
              <a:rPr lang="en-IN" sz="1050" dirty="0">
                <a:solidFill>
                  <a:srgbClr val="000000"/>
                </a:solidFill>
                <a:highlight>
                  <a:srgbClr val="FFFFFF"/>
                </a:highlight>
                <a:latin typeface="Consolas" panose="020B0609020204030204" pitchFamily="49" charset="0"/>
              </a:rPr>
              <a:t>(e3.Name, e3);</a:t>
            </a:r>
          </a:p>
          <a:p>
            <a:pPr marL="0" indent="0">
              <a:buNone/>
            </a:pP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foreach</a:t>
            </a:r>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KeyValuePair</a:t>
            </a:r>
            <a:r>
              <a:rPr lang="en-US" sz="1050" dirty="0">
                <a:solidFill>
                  <a:srgbClr val="000000"/>
                </a:solidFill>
                <a:highlight>
                  <a:srgbClr val="FFFFFF"/>
                </a:highlight>
                <a:latin typeface="Consolas" panose="020B0609020204030204" pitchFamily="49" charset="0"/>
              </a:rPr>
              <a:t>&lt;</a:t>
            </a:r>
            <a:r>
              <a:rPr lang="en-US" sz="1050" dirty="0">
                <a:solidFill>
                  <a:srgbClr val="0000FF"/>
                </a:solidFill>
                <a:highlight>
                  <a:srgbClr val="FFFFFF"/>
                </a:highlight>
                <a:latin typeface="Consolas" panose="020B0609020204030204" pitchFamily="49" charset="0"/>
              </a:rPr>
              <a:t>string</a:t>
            </a: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Employee</a:t>
            </a:r>
            <a:r>
              <a:rPr lang="en-US" sz="1050" dirty="0">
                <a:solidFill>
                  <a:srgbClr val="000000"/>
                </a:solidFill>
                <a:highlight>
                  <a:srgbClr val="FFFFFF"/>
                </a:highlight>
                <a:latin typeface="Consolas" panose="020B0609020204030204" pitchFamily="49" charset="0"/>
              </a:rPr>
              <a:t>&gt; x </a:t>
            </a:r>
            <a:r>
              <a:rPr lang="en-US" sz="1050" dirty="0">
                <a:solidFill>
                  <a:srgbClr val="0000FF"/>
                </a:solidFill>
                <a:highlight>
                  <a:srgbClr val="FFFFFF"/>
                </a:highlight>
                <a:latin typeface="Consolas" panose="020B0609020204030204" pitchFamily="49" charset="0"/>
              </a:rPr>
              <a:t>in</a:t>
            </a:r>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listemp</a:t>
            </a:r>
            <a:r>
              <a:rPr lang="en-US" sz="1050" dirty="0">
                <a:solidFill>
                  <a:srgbClr val="000000"/>
                </a:solidFill>
                <a:highlight>
                  <a:srgbClr val="FFFFFF"/>
                </a:highlight>
                <a:latin typeface="Consolas" panose="020B0609020204030204" pitchFamily="49" charset="0"/>
              </a:rPr>
              <a:t>)</a:t>
            </a:r>
          </a:p>
          <a:p>
            <a:pPr marL="0" indent="0">
              <a:buNone/>
            </a:pPr>
            <a:r>
              <a:rPr lang="en-IN" sz="1050" dirty="0">
                <a:solidFill>
                  <a:srgbClr val="000000"/>
                </a:solidFill>
                <a:highlight>
                  <a:srgbClr val="FFFFFF"/>
                </a:highlight>
                <a:latin typeface="Consolas" panose="020B0609020204030204" pitchFamily="49" charset="0"/>
              </a:rPr>
              <a:t>                </a:t>
            </a:r>
            <a:r>
              <a:rPr lang="en-IN" sz="1050" dirty="0" err="1">
                <a:solidFill>
                  <a:srgbClr val="2B91AF"/>
                </a:solidFill>
                <a:highlight>
                  <a:srgbClr val="FFFFFF"/>
                </a:highlight>
                <a:latin typeface="Consolas" panose="020B0609020204030204" pitchFamily="49" charset="0"/>
              </a:rPr>
              <a:t>Console</a:t>
            </a:r>
            <a:r>
              <a:rPr lang="en-IN" sz="1050" dirty="0" err="1">
                <a:solidFill>
                  <a:srgbClr val="000000"/>
                </a:solidFill>
                <a:highlight>
                  <a:srgbClr val="FFFFFF"/>
                </a:highlight>
                <a:latin typeface="Consolas" panose="020B0609020204030204" pitchFamily="49" charset="0"/>
              </a:rPr>
              <a:t>.WriteLine</a:t>
            </a:r>
            <a:r>
              <a:rPr lang="en-IN" sz="1050" dirty="0">
                <a:solidFill>
                  <a:srgbClr val="000000"/>
                </a:solidFill>
                <a:highlight>
                  <a:srgbClr val="FFFFFF"/>
                </a:highlight>
                <a:latin typeface="Consolas" panose="020B0609020204030204" pitchFamily="49" charset="0"/>
              </a:rPr>
              <a:t>(x);</a:t>
            </a:r>
          </a:p>
          <a:p>
            <a:pPr marL="0" indent="0">
              <a:buNone/>
            </a:pPr>
            <a:r>
              <a:rPr lang="en-IN" sz="1050" dirty="0">
                <a:solidFill>
                  <a:srgbClr val="000000"/>
                </a:solidFill>
                <a:highlight>
                  <a:srgbClr val="FFFFFF"/>
                </a:highlight>
                <a:latin typeface="Consolas" panose="020B0609020204030204" pitchFamily="49" charset="0"/>
              </a:rPr>
              <a:t>        }</a:t>
            </a:r>
          </a:p>
          <a:p>
            <a:pPr marL="0" indent="0">
              <a:buNone/>
            </a:pPr>
            <a:r>
              <a:rPr lang="en-IN" sz="1050" dirty="0">
                <a:solidFill>
                  <a:srgbClr val="000000"/>
                </a:solidFill>
                <a:highlight>
                  <a:srgbClr val="FFFFFF"/>
                </a:highlight>
                <a:latin typeface="Consolas" panose="020B0609020204030204" pitchFamily="49" charset="0"/>
              </a:rPr>
              <a:t>    }</a:t>
            </a:r>
          </a:p>
          <a:p>
            <a:pPr marL="0" indent="0">
              <a:buNone/>
            </a:pPr>
            <a:r>
              <a:rPr lang="en-IN" sz="1050" dirty="0">
                <a:solidFill>
                  <a:srgbClr val="000000"/>
                </a:solidFill>
                <a:highlight>
                  <a:srgbClr val="FFFFFF"/>
                </a:highlight>
                <a:latin typeface="Consolas" panose="020B0609020204030204" pitchFamily="49" charset="0"/>
              </a:rPr>
              <a:t>}</a:t>
            </a:r>
          </a:p>
          <a:p>
            <a:pPr marL="0" indent="0">
              <a:buNone/>
            </a:pPr>
            <a:endParaRPr lang="en-IN" sz="1050" dirty="0"/>
          </a:p>
        </p:txBody>
      </p:sp>
    </p:spTree>
    <p:extLst>
      <p:ext uri="{BB962C8B-B14F-4D97-AF65-F5344CB8AC3E}">
        <p14:creationId xmlns:p14="http://schemas.microsoft.com/office/powerpoint/2010/main" val="2213465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478A2-E666-4AFC-84E5-8429530FE9FA}"/>
              </a:ext>
            </a:extLst>
          </p:cNvPr>
          <p:cNvSpPr>
            <a:spLocks noGrp="1"/>
          </p:cNvSpPr>
          <p:nvPr>
            <p:ph type="title"/>
          </p:nvPr>
        </p:nvSpPr>
        <p:spPr>
          <a:xfrm>
            <a:off x="2133600" y="21021"/>
            <a:ext cx="6553200" cy="563562"/>
          </a:xfrm>
        </p:spPr>
        <p:txBody>
          <a:bodyPr>
            <a:normAutofit fontScale="90000"/>
          </a:bodyPr>
          <a:lstStyle/>
          <a:p>
            <a:r>
              <a:rPr lang="en-IN" dirty="0"/>
              <a:t>Dictionary </a:t>
            </a:r>
          </a:p>
        </p:txBody>
      </p:sp>
      <p:sp>
        <p:nvSpPr>
          <p:cNvPr id="3" name="Content Placeholder 2">
            <a:extLst>
              <a:ext uri="{FF2B5EF4-FFF2-40B4-BE49-F238E27FC236}">
                <a16:creationId xmlns:a16="http://schemas.microsoft.com/office/drawing/2014/main" id="{BE357CE1-D4B1-4CEC-861A-CD3191AE46CC}"/>
              </a:ext>
            </a:extLst>
          </p:cNvPr>
          <p:cNvSpPr>
            <a:spLocks noGrp="1"/>
          </p:cNvSpPr>
          <p:nvPr>
            <p:ph idx="1"/>
          </p:nvPr>
        </p:nvSpPr>
        <p:spPr>
          <a:xfrm>
            <a:off x="0" y="584584"/>
            <a:ext cx="7086600" cy="5892416"/>
          </a:xfrm>
        </p:spPr>
        <p:txBody>
          <a:bodyPr>
            <a:noAutofit/>
          </a:bodyPr>
          <a:lstStyle/>
          <a:p>
            <a:pPr marL="0" indent="0">
              <a:buNone/>
            </a:pPr>
            <a:r>
              <a:rPr lang="en-US" sz="1200" dirty="0">
                <a:solidFill>
                  <a:srgbClr val="008000"/>
                </a:solidFill>
                <a:highlight>
                  <a:srgbClr val="FFFFFF"/>
                </a:highlight>
                <a:latin typeface="Consolas" panose="020B0609020204030204" pitchFamily="49" charset="0"/>
              </a:rPr>
              <a:t>// Demonstrate the generic Dictionary&lt;TK, TV&gt; class. </a:t>
            </a:r>
            <a:endParaRPr lang="en-US" sz="1200" dirty="0">
              <a:solidFill>
                <a:srgbClr val="000000"/>
              </a:solidFill>
              <a:highlight>
                <a:srgbClr val="FFFFFF"/>
              </a:highlight>
              <a:latin typeface="Consolas" panose="020B0609020204030204" pitchFamily="49" charset="0"/>
            </a:endParaRP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System.Collections.Generic</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GenDictionaryDemo</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Create a Dictionary that holds employee </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names and their corresponding salaries. </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Dictionary</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&gt; </a:t>
            </a:r>
            <a:r>
              <a:rPr lang="en-US" sz="1200" dirty="0" err="1">
                <a:solidFill>
                  <a:srgbClr val="000000"/>
                </a:solidFill>
                <a:highlight>
                  <a:srgbClr val="FFFFFF"/>
                </a:highlight>
                <a:latin typeface="Consolas" panose="020B0609020204030204" pitchFamily="49" charset="0"/>
              </a:rPr>
              <a:t>dict</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Dictionary</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&gt;();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Add elements to the collection.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dict.Add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"Butler"</a:t>
            </a:r>
            <a:r>
              <a:rPr lang="en-IN" sz="1200" dirty="0">
                <a:solidFill>
                  <a:srgbClr val="000000"/>
                </a:solidFill>
                <a:highlight>
                  <a:srgbClr val="FFFFFF"/>
                </a:highlight>
                <a:latin typeface="Consolas" panose="020B0609020204030204" pitchFamily="49" charset="0"/>
              </a:rPr>
              <a:t>, 73000);</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dict.Add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a:t>
            </a:r>
            <a:r>
              <a:rPr lang="en-IN" sz="1200" dirty="0" err="1">
                <a:solidFill>
                  <a:srgbClr val="A31515"/>
                </a:solidFill>
                <a:highlight>
                  <a:srgbClr val="FFFFFF"/>
                </a:highlight>
                <a:latin typeface="Consolas" panose="020B0609020204030204" pitchFamily="49" charset="0"/>
              </a:rPr>
              <a:t>Sanoj</a:t>
            </a:r>
            <a:r>
              <a:rPr lang="en-IN" sz="1200" dirty="0">
                <a:solidFill>
                  <a:srgbClr val="A31515"/>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 59000);</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dict.Add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a:t>
            </a:r>
            <a:r>
              <a:rPr lang="en-IN" sz="1200" dirty="0" err="1">
                <a:solidFill>
                  <a:srgbClr val="A31515"/>
                </a:solidFill>
                <a:highlight>
                  <a:srgbClr val="FFFFFF"/>
                </a:highlight>
                <a:latin typeface="Consolas" panose="020B0609020204030204" pitchFamily="49" charset="0"/>
              </a:rPr>
              <a:t>Piku</a:t>
            </a:r>
            <a:r>
              <a:rPr lang="en-IN" sz="1200" dirty="0">
                <a:solidFill>
                  <a:srgbClr val="A31515"/>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 45000);</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dict.Add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"Frank"</a:t>
            </a:r>
            <a:r>
              <a:rPr lang="en-IN" sz="1200" dirty="0">
                <a:solidFill>
                  <a:srgbClr val="000000"/>
                </a:solidFill>
                <a:highlight>
                  <a:srgbClr val="FFFFFF"/>
                </a:highlight>
                <a:latin typeface="Consolas" panose="020B0609020204030204" pitchFamily="49" charset="0"/>
              </a:rPr>
              <a:t>, 99000);</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Get a collection of the keys (names). </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ICollection</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 c = </a:t>
            </a:r>
            <a:r>
              <a:rPr lang="en-US" sz="1200" dirty="0" err="1">
                <a:solidFill>
                  <a:srgbClr val="000000"/>
                </a:solidFill>
                <a:highlight>
                  <a:srgbClr val="FFFFFF"/>
                </a:highlight>
                <a:latin typeface="Consolas" panose="020B0609020204030204" pitchFamily="49" charset="0"/>
              </a:rPr>
              <a:t>dict.Keys</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Use the keys to obtain the values (</a:t>
            </a:r>
            <a:r>
              <a:rPr lang="en-US" sz="1200" dirty="0" err="1">
                <a:solidFill>
                  <a:srgbClr val="008000"/>
                </a:solidFill>
                <a:highlight>
                  <a:srgbClr val="FFFFFF"/>
                </a:highlight>
                <a:latin typeface="Consolas" panose="020B0609020204030204" pitchFamily="49" charset="0"/>
              </a:rPr>
              <a:t>salares</a:t>
            </a:r>
            <a:r>
              <a:rPr lang="en-US" sz="1200" dirty="0">
                <a:solidFill>
                  <a:srgbClr val="008000"/>
                </a:solidFill>
                <a:highlight>
                  <a:srgbClr val="FFFFFF"/>
                </a:highlight>
                <a:latin typeface="Consolas" panose="020B0609020204030204" pitchFamily="49" charset="0"/>
              </a:rPr>
              <a:t>).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foreach</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str </a:t>
            </a:r>
            <a:r>
              <a:rPr lang="en-IN" sz="1200" dirty="0">
                <a:solidFill>
                  <a:srgbClr val="0000FF"/>
                </a:solidFill>
                <a:highlight>
                  <a:srgbClr val="FFFFFF"/>
                </a:highlight>
                <a:latin typeface="Consolas" panose="020B0609020204030204" pitchFamily="49" charset="0"/>
              </a:rPr>
              <a:t>in</a:t>
            </a:r>
            <a:r>
              <a:rPr lang="en-IN" sz="1200" dirty="0">
                <a:solidFill>
                  <a:srgbClr val="000000"/>
                </a:solidFill>
                <a:highlight>
                  <a:srgbClr val="FFFFFF"/>
                </a:highlight>
                <a:latin typeface="Consolas" panose="020B0609020204030204" pitchFamily="49" charset="0"/>
              </a:rPr>
              <a:t> c)</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"{0}, Salary: {1:C}"</a:t>
            </a:r>
            <a:r>
              <a:rPr lang="en-IN" sz="1200" dirty="0">
                <a:solidFill>
                  <a:srgbClr val="000000"/>
                </a:solidFill>
                <a:highlight>
                  <a:srgbClr val="FFFFFF"/>
                </a:highlight>
                <a:latin typeface="Consolas" panose="020B0609020204030204" pitchFamily="49" charset="0"/>
              </a:rPr>
              <a:t>, str, </a:t>
            </a:r>
            <a:r>
              <a:rPr lang="en-IN" sz="1200" dirty="0" err="1">
                <a:solidFill>
                  <a:srgbClr val="000000"/>
                </a:solidFill>
                <a:highlight>
                  <a:srgbClr val="FFFFFF"/>
                </a:highlight>
                <a:latin typeface="Consolas" panose="020B0609020204030204" pitchFamily="49" charset="0"/>
              </a:rPr>
              <a:t>dict</a:t>
            </a:r>
            <a:r>
              <a:rPr lang="en-IN" sz="1200" dirty="0">
                <a:solidFill>
                  <a:srgbClr val="000000"/>
                </a:solidFill>
                <a:highlight>
                  <a:srgbClr val="FFFFFF"/>
                </a:highlight>
                <a:latin typeface="Consolas" panose="020B0609020204030204" pitchFamily="49" charset="0"/>
              </a:rPr>
              <a:t>[str]);</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endParaRPr lang="en-IN" sz="1200" dirty="0"/>
          </a:p>
        </p:txBody>
      </p:sp>
    </p:spTree>
    <p:extLst>
      <p:ext uri="{BB962C8B-B14F-4D97-AF65-F5344CB8AC3E}">
        <p14:creationId xmlns:p14="http://schemas.microsoft.com/office/powerpoint/2010/main" val="4242505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9518F-4C9E-4C32-A6E7-429C693EB432}"/>
              </a:ext>
            </a:extLst>
          </p:cNvPr>
          <p:cNvSpPr>
            <a:spLocks noGrp="1"/>
          </p:cNvSpPr>
          <p:nvPr>
            <p:ph type="title"/>
          </p:nvPr>
        </p:nvSpPr>
        <p:spPr>
          <a:xfrm>
            <a:off x="4495800" y="0"/>
            <a:ext cx="4572000" cy="457200"/>
          </a:xfrm>
        </p:spPr>
        <p:txBody>
          <a:bodyPr>
            <a:normAutofit fontScale="90000"/>
          </a:bodyPr>
          <a:lstStyle/>
          <a:p>
            <a:r>
              <a:rPr lang="en-IN" dirty="0"/>
              <a:t>Sorted Dictionary</a:t>
            </a:r>
          </a:p>
        </p:txBody>
      </p:sp>
      <p:sp>
        <p:nvSpPr>
          <p:cNvPr id="3" name="Content Placeholder 2">
            <a:extLst>
              <a:ext uri="{FF2B5EF4-FFF2-40B4-BE49-F238E27FC236}">
                <a16:creationId xmlns:a16="http://schemas.microsoft.com/office/drawing/2014/main" id="{AC8A584C-2140-42CD-9016-B682D12ECA7F}"/>
              </a:ext>
            </a:extLst>
          </p:cNvPr>
          <p:cNvSpPr>
            <a:spLocks noGrp="1"/>
          </p:cNvSpPr>
          <p:nvPr>
            <p:ph idx="1"/>
          </p:nvPr>
        </p:nvSpPr>
        <p:spPr>
          <a:xfrm>
            <a:off x="0" y="533400"/>
            <a:ext cx="6858000" cy="6858000"/>
          </a:xfrm>
        </p:spPr>
        <p:txBody>
          <a:bodyPr>
            <a:noAutofit/>
          </a:bodyPr>
          <a:lstStyle/>
          <a:p>
            <a:pPr marL="0" indent="0">
              <a:buNone/>
            </a:pPr>
            <a:r>
              <a:rPr lang="en-US" sz="1400" dirty="0">
                <a:solidFill>
                  <a:srgbClr val="008000"/>
                </a:solidFill>
                <a:highlight>
                  <a:srgbClr val="FFFFFF"/>
                </a:highlight>
                <a:latin typeface="Consolas" panose="020B0609020204030204" pitchFamily="49" charset="0"/>
              </a:rPr>
              <a:t>// Demonstrate the generic </a:t>
            </a:r>
            <a:r>
              <a:rPr lang="en-US" sz="1400" dirty="0" err="1">
                <a:solidFill>
                  <a:srgbClr val="008000"/>
                </a:solidFill>
                <a:highlight>
                  <a:srgbClr val="FFFFFF"/>
                </a:highlight>
                <a:latin typeface="Consolas" panose="020B0609020204030204" pitchFamily="49" charset="0"/>
              </a:rPr>
              <a:t>SortedDictionary</a:t>
            </a:r>
            <a:r>
              <a:rPr lang="en-US" sz="1400" dirty="0">
                <a:solidFill>
                  <a:srgbClr val="008000"/>
                </a:solidFill>
                <a:highlight>
                  <a:srgbClr val="FFFFFF"/>
                </a:highlight>
                <a:latin typeface="Consolas" panose="020B0609020204030204" pitchFamily="49" charset="0"/>
              </a:rPr>
              <a:t>&lt;TK, TV&gt; class. </a:t>
            </a:r>
            <a:endParaRPr lang="en-US" sz="1400" dirty="0">
              <a:solidFill>
                <a:srgbClr val="000000"/>
              </a:solidFill>
              <a:highlight>
                <a:srgbClr val="FFFFFF"/>
              </a:highlight>
              <a:latin typeface="Consolas" panose="020B0609020204030204" pitchFamily="49" charset="0"/>
            </a:endParaRPr>
          </a:p>
          <a:p>
            <a:pPr marL="0" indent="0">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System;</a:t>
            </a:r>
          </a:p>
          <a:p>
            <a:pPr marL="0" indent="0">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System.Collections.Generic</a:t>
            </a:r>
            <a:r>
              <a:rPr lang="en-IN" sz="1400" dirty="0">
                <a:solidFill>
                  <a:srgbClr val="000000"/>
                </a:solidFill>
                <a:highlight>
                  <a:srgbClr val="FFFFFF"/>
                </a:highlight>
                <a:latin typeface="Consolas" panose="020B0609020204030204" pitchFamily="49" charset="0"/>
              </a:rPr>
              <a:t>;</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GenSortedDictionaryDemo</a:t>
            </a: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static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Main()</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Create a Dictionary that holds employee </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names and their corresponding salaries. </a:t>
            </a:r>
            <a:endParaRPr lang="en-US"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SortedDictionary</a:t>
            </a:r>
            <a:r>
              <a:rPr lang="en-IN" sz="1400" dirty="0">
                <a:solidFill>
                  <a:srgbClr val="000000"/>
                </a:solidFill>
                <a:highlight>
                  <a:srgbClr val="FFFFFF"/>
                </a:highlight>
                <a:latin typeface="Consolas" panose="020B0609020204030204" pitchFamily="49" charset="0"/>
              </a:rPr>
              <a:t>&lt;</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double</a:t>
            </a:r>
            <a:r>
              <a:rPr lang="en-IN" sz="1400" dirty="0">
                <a:solidFill>
                  <a:srgbClr val="000000"/>
                </a:solidFill>
                <a:highlight>
                  <a:srgbClr val="FFFFFF"/>
                </a:highlight>
                <a:latin typeface="Consolas" panose="020B0609020204030204" pitchFamily="49" charset="0"/>
              </a:rPr>
              <a:t>&gt; </a:t>
            </a:r>
            <a:r>
              <a:rPr lang="en-IN" sz="1400" dirty="0" err="1">
                <a:solidFill>
                  <a:srgbClr val="000000"/>
                </a:solidFill>
                <a:highlight>
                  <a:srgbClr val="FFFFFF"/>
                </a:highlight>
                <a:latin typeface="Consolas" panose="020B0609020204030204" pitchFamily="49" charset="0"/>
              </a:rPr>
              <a:t>dict</a:t>
            </a: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new</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SortedDictionary</a:t>
            </a:r>
            <a:r>
              <a:rPr lang="en-IN" sz="1400" dirty="0">
                <a:solidFill>
                  <a:srgbClr val="000000"/>
                </a:solidFill>
                <a:highlight>
                  <a:srgbClr val="FFFFFF"/>
                </a:highlight>
                <a:latin typeface="Consolas" panose="020B0609020204030204" pitchFamily="49" charset="0"/>
              </a:rPr>
              <a:t>&lt;</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double</a:t>
            </a:r>
            <a:r>
              <a:rPr lang="en-IN" sz="1400" dirty="0">
                <a:solidFill>
                  <a:srgbClr val="000000"/>
                </a:solidFill>
                <a:highlight>
                  <a:srgbClr val="FFFFFF"/>
                </a:highlight>
                <a:latin typeface="Consolas" panose="020B0609020204030204" pitchFamily="49" charset="0"/>
              </a:rPr>
              <a:t>&gt;();</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Add elements to the collection. </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dict.</a:t>
            </a:r>
            <a:r>
              <a:rPr lang="en-IN" sz="1400" dirty="0">
                <a:solidFill>
                  <a:srgbClr val="000000"/>
                </a:solidFill>
                <a:highlight>
                  <a:srgbClr val="FFFFFF"/>
                </a:highlight>
                <a:latin typeface="Consolas" panose="020B0609020204030204" pitchFamily="49" charset="0"/>
              </a:rPr>
              <a:t> Add(</a:t>
            </a:r>
            <a:r>
              <a:rPr lang="en-IN" sz="1400" dirty="0">
                <a:solidFill>
                  <a:srgbClr val="A31515"/>
                </a:solidFill>
                <a:highlight>
                  <a:srgbClr val="FFFFFF"/>
                </a:highlight>
                <a:latin typeface="Consolas" panose="020B0609020204030204" pitchFamily="49" charset="0"/>
              </a:rPr>
              <a:t>"Butler"</a:t>
            </a:r>
            <a:r>
              <a:rPr lang="en-IN" sz="1400" dirty="0">
                <a:solidFill>
                  <a:srgbClr val="000000"/>
                </a:solidFill>
                <a:highlight>
                  <a:srgbClr val="FFFFFF"/>
                </a:highlight>
                <a:latin typeface="Consolas" panose="020B0609020204030204" pitchFamily="49" charset="0"/>
              </a:rPr>
              <a:t>, 73000);</a:t>
            </a:r>
          </a:p>
          <a:p>
            <a:pPr marL="0" indent="0">
              <a:buNone/>
            </a:pPr>
            <a:r>
              <a:rPr lang="en-IN"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dict</a:t>
            </a:r>
            <a:r>
              <a:rPr lang="en-IN" sz="1400" dirty="0">
                <a:solidFill>
                  <a:srgbClr val="000000"/>
                </a:solidFill>
                <a:highlight>
                  <a:srgbClr val="FFFFFF"/>
                </a:highlight>
                <a:latin typeface="Consolas" panose="020B0609020204030204" pitchFamily="49" charset="0"/>
              </a:rPr>
              <a:t>.Add(</a:t>
            </a:r>
            <a:r>
              <a:rPr lang="en-IN" sz="1400" dirty="0">
                <a:solidFill>
                  <a:srgbClr val="A31515"/>
                </a:solidFill>
                <a:highlight>
                  <a:srgbClr val="FFFFFF"/>
                </a:highlight>
                <a:latin typeface="Consolas" panose="020B0609020204030204" pitchFamily="49" charset="0"/>
              </a:rPr>
              <a:t>"</a:t>
            </a:r>
            <a:r>
              <a:rPr lang="en-IN" sz="1400" dirty="0" err="1">
                <a:solidFill>
                  <a:srgbClr val="A31515"/>
                </a:solidFill>
                <a:highlight>
                  <a:srgbClr val="FFFFFF"/>
                </a:highlight>
                <a:latin typeface="Consolas" panose="020B0609020204030204" pitchFamily="49" charset="0"/>
              </a:rPr>
              <a:t>Sanoj</a:t>
            </a:r>
            <a:r>
              <a:rPr lang="en-IN" sz="1400" dirty="0">
                <a:solidFill>
                  <a:srgbClr val="A31515"/>
                </a:solidFill>
                <a:highlight>
                  <a:srgbClr val="FFFFFF"/>
                </a:highlight>
                <a:latin typeface="Consolas" panose="020B0609020204030204" pitchFamily="49" charset="0"/>
              </a:rPr>
              <a:t>"</a:t>
            </a:r>
            <a:r>
              <a:rPr lang="en-IN" sz="1400" dirty="0">
                <a:solidFill>
                  <a:srgbClr val="000000"/>
                </a:solidFill>
                <a:highlight>
                  <a:srgbClr val="FFFFFF"/>
                </a:highlight>
                <a:latin typeface="Consolas" panose="020B0609020204030204" pitchFamily="49" charset="0"/>
              </a:rPr>
              <a:t>, 59000);</a:t>
            </a:r>
          </a:p>
          <a:p>
            <a:pPr marL="0" indent="0">
              <a:buNone/>
            </a:pPr>
            <a:r>
              <a:rPr lang="en-IN"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dict</a:t>
            </a:r>
            <a:r>
              <a:rPr lang="en-IN" sz="1400" dirty="0">
                <a:solidFill>
                  <a:srgbClr val="000000"/>
                </a:solidFill>
                <a:highlight>
                  <a:srgbClr val="FFFFFF"/>
                </a:highlight>
                <a:latin typeface="Consolas" panose="020B0609020204030204" pitchFamily="49" charset="0"/>
              </a:rPr>
              <a:t>.Add(</a:t>
            </a:r>
            <a:r>
              <a:rPr lang="en-IN" sz="1400" dirty="0">
                <a:solidFill>
                  <a:srgbClr val="A31515"/>
                </a:solidFill>
                <a:highlight>
                  <a:srgbClr val="FFFFFF"/>
                </a:highlight>
                <a:latin typeface="Consolas" panose="020B0609020204030204" pitchFamily="49" charset="0"/>
              </a:rPr>
              <a:t>"</a:t>
            </a:r>
            <a:r>
              <a:rPr lang="en-IN" sz="1400" dirty="0" err="1">
                <a:solidFill>
                  <a:srgbClr val="A31515"/>
                </a:solidFill>
                <a:highlight>
                  <a:srgbClr val="FFFFFF"/>
                </a:highlight>
                <a:latin typeface="Consolas" panose="020B0609020204030204" pitchFamily="49" charset="0"/>
              </a:rPr>
              <a:t>Piku</a:t>
            </a:r>
            <a:r>
              <a:rPr lang="en-IN" sz="1400" dirty="0">
                <a:solidFill>
                  <a:srgbClr val="A31515"/>
                </a:solidFill>
                <a:highlight>
                  <a:srgbClr val="FFFFFF"/>
                </a:highlight>
                <a:latin typeface="Consolas" panose="020B0609020204030204" pitchFamily="49" charset="0"/>
              </a:rPr>
              <a:t>"</a:t>
            </a:r>
            <a:r>
              <a:rPr lang="en-IN" sz="1400" dirty="0">
                <a:solidFill>
                  <a:srgbClr val="000000"/>
                </a:solidFill>
                <a:highlight>
                  <a:srgbClr val="FFFFFF"/>
                </a:highlight>
                <a:latin typeface="Consolas" panose="020B0609020204030204" pitchFamily="49" charset="0"/>
              </a:rPr>
              <a:t>, 45000);</a:t>
            </a:r>
          </a:p>
          <a:p>
            <a:pPr marL="0" indent="0">
              <a:buNone/>
            </a:pPr>
            <a:r>
              <a:rPr lang="en-IN"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dict</a:t>
            </a:r>
            <a:r>
              <a:rPr lang="en-IN" sz="1400" dirty="0">
                <a:solidFill>
                  <a:srgbClr val="000000"/>
                </a:solidFill>
                <a:highlight>
                  <a:srgbClr val="FFFFFF"/>
                </a:highlight>
                <a:latin typeface="Consolas" panose="020B0609020204030204" pitchFamily="49" charset="0"/>
              </a:rPr>
              <a:t>.Add(</a:t>
            </a:r>
            <a:r>
              <a:rPr lang="en-IN" sz="1400" dirty="0">
                <a:solidFill>
                  <a:srgbClr val="A31515"/>
                </a:solidFill>
                <a:highlight>
                  <a:srgbClr val="FFFFFF"/>
                </a:highlight>
                <a:latin typeface="Consolas" panose="020B0609020204030204" pitchFamily="49" charset="0"/>
              </a:rPr>
              <a:t>"Frank"</a:t>
            </a:r>
            <a:r>
              <a:rPr lang="en-IN" sz="1400" dirty="0">
                <a:solidFill>
                  <a:srgbClr val="000000"/>
                </a:solidFill>
                <a:highlight>
                  <a:srgbClr val="FFFFFF"/>
                </a:highlight>
                <a:latin typeface="Consolas" panose="020B0609020204030204" pitchFamily="49" charset="0"/>
              </a:rPr>
              <a:t>, 99000);</a:t>
            </a:r>
            <a:r>
              <a:rPr lang="en-US" sz="1400" dirty="0">
                <a:solidFill>
                  <a:srgbClr val="000000"/>
                </a:solidFill>
                <a:highlight>
                  <a:srgbClr val="FFFFFF"/>
                </a:highlight>
                <a:latin typeface="Consolas" panose="020B0609020204030204" pitchFamily="49" charset="0"/>
              </a:rPr>
              <a:t> </a:t>
            </a:r>
          </a:p>
          <a:p>
            <a:pPr marL="0" indent="0">
              <a:buNone/>
            </a:pPr>
            <a:r>
              <a:rPr lang="en-US" sz="1400" dirty="0">
                <a:solidFill>
                  <a:srgbClr val="008000"/>
                </a:solidFill>
                <a:highlight>
                  <a:srgbClr val="FFFFFF"/>
                </a:highlight>
                <a:latin typeface="Consolas" panose="020B0609020204030204" pitchFamily="49" charset="0"/>
              </a:rPr>
              <a:t>// Get a collection of the keys (names). </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ICollection</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&gt; c = </a:t>
            </a:r>
            <a:r>
              <a:rPr lang="en-US" sz="1400" dirty="0" err="1">
                <a:solidFill>
                  <a:srgbClr val="000000"/>
                </a:solidFill>
                <a:highlight>
                  <a:srgbClr val="FFFFFF"/>
                </a:highlight>
                <a:latin typeface="Consolas" panose="020B0609020204030204" pitchFamily="49" charset="0"/>
              </a:rPr>
              <a:t>dict.Keys</a:t>
            </a:r>
            <a:r>
              <a:rPr lang="en-US" sz="1400" dirty="0">
                <a:solidFill>
                  <a:srgbClr val="000000"/>
                </a:solidFill>
                <a:highlight>
                  <a:srgbClr val="FFFFFF"/>
                </a:highlight>
                <a:latin typeface="Consolas" panose="020B0609020204030204" pitchFamily="49" charset="0"/>
              </a:rPr>
              <a:t>;</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Use the keys to obtain the values (</a:t>
            </a:r>
            <a:r>
              <a:rPr lang="en-US" sz="1400" dirty="0" err="1">
                <a:solidFill>
                  <a:srgbClr val="008000"/>
                </a:solidFill>
                <a:highlight>
                  <a:srgbClr val="FFFFFF"/>
                </a:highlight>
                <a:latin typeface="Consolas" panose="020B0609020204030204" pitchFamily="49" charset="0"/>
              </a:rPr>
              <a:t>salares</a:t>
            </a:r>
            <a:r>
              <a:rPr lang="en-US" sz="1400" dirty="0">
                <a:solidFill>
                  <a:srgbClr val="008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foreach</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 str </a:t>
            </a:r>
            <a:r>
              <a:rPr lang="en-IN" sz="1400" dirty="0">
                <a:solidFill>
                  <a:srgbClr val="0000FF"/>
                </a:solidFill>
                <a:highlight>
                  <a:srgbClr val="FFFFFF"/>
                </a:highlight>
                <a:latin typeface="Consolas" panose="020B0609020204030204" pitchFamily="49" charset="0"/>
              </a:rPr>
              <a:t>in</a:t>
            </a:r>
            <a:r>
              <a:rPr lang="en-IN" sz="1400" dirty="0">
                <a:solidFill>
                  <a:srgbClr val="000000"/>
                </a:solidFill>
                <a:highlight>
                  <a:srgbClr val="FFFFFF"/>
                </a:highlight>
                <a:latin typeface="Consolas" panose="020B0609020204030204" pitchFamily="49" charset="0"/>
              </a:rPr>
              <a:t> c)</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"{0}, Salary: {1:C}"</a:t>
            </a:r>
            <a:r>
              <a:rPr lang="en-IN" sz="1400" dirty="0">
                <a:solidFill>
                  <a:srgbClr val="000000"/>
                </a:solidFill>
                <a:highlight>
                  <a:srgbClr val="FFFFFF"/>
                </a:highlight>
                <a:latin typeface="Consolas" panose="020B0609020204030204" pitchFamily="49" charset="0"/>
              </a:rPr>
              <a:t>, str, </a:t>
            </a:r>
            <a:r>
              <a:rPr lang="en-IN" sz="1400" dirty="0" err="1">
                <a:solidFill>
                  <a:srgbClr val="000000"/>
                </a:solidFill>
                <a:highlight>
                  <a:srgbClr val="FFFFFF"/>
                </a:highlight>
                <a:latin typeface="Consolas" panose="020B0609020204030204" pitchFamily="49" charset="0"/>
              </a:rPr>
              <a:t>dict</a:t>
            </a:r>
            <a:r>
              <a:rPr lang="en-IN" sz="1400" dirty="0">
                <a:solidFill>
                  <a:srgbClr val="000000"/>
                </a:solidFill>
                <a:highlight>
                  <a:srgbClr val="FFFFFF"/>
                </a:highlight>
                <a:latin typeface="Consolas" panose="020B0609020204030204" pitchFamily="49" charset="0"/>
              </a:rPr>
              <a:t>[str]);</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a:t>
            </a:r>
          </a:p>
          <a:p>
            <a:pPr marL="0" indent="0">
              <a:buNone/>
            </a:pPr>
            <a:endParaRPr lang="en-IN" sz="1400" dirty="0"/>
          </a:p>
        </p:txBody>
      </p:sp>
    </p:spTree>
    <p:extLst>
      <p:ext uri="{BB962C8B-B14F-4D97-AF65-F5344CB8AC3E}">
        <p14:creationId xmlns:p14="http://schemas.microsoft.com/office/powerpoint/2010/main" val="1604794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8A56-6444-4519-88BD-F72FFF824191}"/>
              </a:ext>
            </a:extLst>
          </p:cNvPr>
          <p:cNvSpPr>
            <a:spLocks noGrp="1"/>
          </p:cNvSpPr>
          <p:nvPr>
            <p:ph type="title"/>
          </p:nvPr>
        </p:nvSpPr>
        <p:spPr>
          <a:xfrm>
            <a:off x="457200" y="-76200"/>
            <a:ext cx="8229600" cy="1143000"/>
          </a:xfrm>
        </p:spPr>
        <p:txBody>
          <a:bodyPr/>
          <a:lstStyle/>
          <a:p>
            <a:r>
              <a:rPr lang="en-US" b="0" i="0" dirty="0">
                <a:effectLst/>
              </a:rPr>
              <a:t>HashSet</a:t>
            </a:r>
            <a:endParaRPr lang="en-IN" dirty="0"/>
          </a:p>
        </p:txBody>
      </p:sp>
      <p:sp>
        <p:nvSpPr>
          <p:cNvPr id="3" name="Content Placeholder 2">
            <a:extLst>
              <a:ext uri="{FF2B5EF4-FFF2-40B4-BE49-F238E27FC236}">
                <a16:creationId xmlns:a16="http://schemas.microsoft.com/office/drawing/2014/main" id="{192A46D3-C61B-4D0C-871F-892B71A2E13C}"/>
              </a:ext>
            </a:extLst>
          </p:cNvPr>
          <p:cNvSpPr>
            <a:spLocks noGrp="1"/>
          </p:cNvSpPr>
          <p:nvPr>
            <p:ph idx="1"/>
          </p:nvPr>
        </p:nvSpPr>
        <p:spPr>
          <a:xfrm>
            <a:off x="228600" y="1143000"/>
            <a:ext cx="8458200" cy="4983163"/>
          </a:xfrm>
        </p:spPr>
        <p:txBody>
          <a:bodyPr>
            <a:normAutofit/>
          </a:bodyPr>
          <a:lstStyle/>
          <a:p>
            <a:r>
              <a:rPr lang="en-US" sz="2400" b="0" i="0" dirty="0">
                <a:effectLst/>
                <a:latin typeface="+mj-lt"/>
              </a:rPr>
              <a:t>In C#, is an unordered collection of unique elements. </a:t>
            </a:r>
          </a:p>
          <a:p>
            <a:r>
              <a:rPr lang="en-US" sz="2400" b="0" i="0" dirty="0">
                <a:effectLst/>
                <a:latin typeface="+mj-lt"/>
              </a:rPr>
              <a:t>This collection is introduced in </a:t>
            </a:r>
            <a:r>
              <a:rPr lang="en-US" sz="2400" b="0" i="1" dirty="0">
                <a:effectLst/>
                <a:latin typeface="+mj-lt"/>
              </a:rPr>
              <a:t>.NET 3.5</a:t>
            </a:r>
            <a:r>
              <a:rPr lang="en-US" sz="2400" b="0" i="0" dirty="0">
                <a:effectLst/>
                <a:latin typeface="+mj-lt"/>
              </a:rPr>
              <a:t>.</a:t>
            </a:r>
          </a:p>
          <a:p>
            <a:r>
              <a:rPr lang="en-US" sz="2400" b="0" i="0" dirty="0">
                <a:effectLst/>
                <a:latin typeface="+mj-lt"/>
              </a:rPr>
              <a:t> It supports the implementation of sets and uses the hash table for storage. </a:t>
            </a:r>
          </a:p>
          <a:p>
            <a:r>
              <a:rPr lang="en-US" sz="2400" b="0" i="0" dirty="0">
                <a:effectLst/>
                <a:latin typeface="+mj-lt"/>
              </a:rPr>
              <a:t>This collection is of the generic type collection and it is defined under </a:t>
            </a:r>
            <a:r>
              <a:rPr lang="en-US" sz="2400" b="0" i="1" dirty="0" err="1">
                <a:effectLst/>
                <a:latin typeface="+mj-lt"/>
              </a:rPr>
              <a:t>System.Collections.Generic</a:t>
            </a:r>
            <a:r>
              <a:rPr lang="en-US" sz="2400" b="0" i="0" dirty="0">
                <a:effectLst/>
                <a:latin typeface="+mj-lt"/>
              </a:rPr>
              <a:t> namespace.</a:t>
            </a:r>
          </a:p>
          <a:p>
            <a:r>
              <a:rPr lang="en-US" sz="2400" b="0" i="0" dirty="0">
                <a:effectLst/>
                <a:latin typeface="+mj-lt"/>
              </a:rPr>
              <a:t> It is generally used when we want to prevent duplicate elements from being placed in the collection. </a:t>
            </a:r>
          </a:p>
          <a:p>
            <a:r>
              <a:rPr lang="en-US" sz="2400" b="0" i="0" dirty="0">
                <a:effectLst/>
                <a:latin typeface="+mj-lt"/>
              </a:rPr>
              <a:t>The performance of the HashSet is much better in comparison to the list.</a:t>
            </a:r>
            <a:endParaRPr lang="en-IN" sz="2400" dirty="0">
              <a:latin typeface="+mj-lt"/>
            </a:endParaRPr>
          </a:p>
        </p:txBody>
      </p:sp>
    </p:spTree>
    <p:extLst>
      <p:ext uri="{BB962C8B-B14F-4D97-AF65-F5344CB8AC3E}">
        <p14:creationId xmlns:p14="http://schemas.microsoft.com/office/powerpoint/2010/main" val="884386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8A56-6444-4519-88BD-F72FFF824191}"/>
              </a:ext>
            </a:extLst>
          </p:cNvPr>
          <p:cNvSpPr>
            <a:spLocks noGrp="1"/>
          </p:cNvSpPr>
          <p:nvPr>
            <p:ph type="title"/>
          </p:nvPr>
        </p:nvSpPr>
        <p:spPr>
          <a:xfrm>
            <a:off x="6096000" y="-76200"/>
            <a:ext cx="2590800" cy="685800"/>
          </a:xfrm>
        </p:spPr>
        <p:txBody>
          <a:bodyPr>
            <a:normAutofit fontScale="90000"/>
          </a:bodyPr>
          <a:lstStyle/>
          <a:p>
            <a:r>
              <a:rPr lang="en-US" b="0" i="0" dirty="0">
                <a:effectLst/>
              </a:rPr>
              <a:t>HashSet</a:t>
            </a:r>
            <a:endParaRPr lang="en-IN" dirty="0"/>
          </a:p>
        </p:txBody>
      </p:sp>
      <p:sp>
        <p:nvSpPr>
          <p:cNvPr id="3" name="Content Placeholder 2">
            <a:extLst>
              <a:ext uri="{FF2B5EF4-FFF2-40B4-BE49-F238E27FC236}">
                <a16:creationId xmlns:a16="http://schemas.microsoft.com/office/drawing/2014/main" id="{192A46D3-C61B-4D0C-871F-892B71A2E13C}"/>
              </a:ext>
            </a:extLst>
          </p:cNvPr>
          <p:cNvSpPr>
            <a:spLocks noGrp="1"/>
          </p:cNvSpPr>
          <p:nvPr>
            <p:ph idx="1"/>
          </p:nvPr>
        </p:nvSpPr>
        <p:spPr>
          <a:xfrm>
            <a:off x="-25078" y="0"/>
            <a:ext cx="9372600" cy="7696200"/>
          </a:xfrm>
        </p:spPr>
        <p:txBody>
          <a:bodyPr>
            <a:noAutofit/>
          </a:bodyPr>
          <a:lstStyle/>
          <a:p>
            <a:pPr marL="0" indent="0">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System; </a:t>
            </a:r>
          </a:p>
          <a:p>
            <a:pPr marL="0" indent="0">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System.Collections.Generic</a:t>
            </a: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collectiondata</a:t>
            </a:r>
            <a:r>
              <a:rPr lang="en-IN" sz="1400" dirty="0">
                <a:solidFill>
                  <a:srgbClr val="000000"/>
                </a:solidFill>
                <a:highlight>
                  <a:srgbClr val="FFFFFF"/>
                </a:highlight>
                <a:latin typeface="Consolas" panose="020B0609020204030204" pitchFamily="49" charset="0"/>
              </a:rPr>
              <a:t> {     </a:t>
            </a:r>
            <a:r>
              <a:rPr lang="en-IN" sz="1400" dirty="0">
                <a:solidFill>
                  <a:srgbClr val="008000"/>
                </a:solidFill>
                <a:highlight>
                  <a:srgbClr val="FFFFFF"/>
                </a:highlight>
                <a:latin typeface="Consolas" panose="020B0609020204030204" pitchFamily="49" charset="0"/>
              </a:rPr>
              <a:t>// Main Method </a:t>
            </a: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static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Main() </a:t>
            </a:r>
          </a:p>
          <a:p>
            <a:pPr marL="0" indent="0">
              <a:buNone/>
            </a:pPr>
            <a:r>
              <a:rPr lang="en-IN" sz="1400" dirty="0">
                <a:solidFill>
                  <a:srgbClr val="000000"/>
                </a:solidFill>
                <a:highlight>
                  <a:srgbClr val="FFFFFF"/>
                </a:highlight>
                <a:latin typeface="Consolas" panose="020B0609020204030204" pitchFamily="49" charset="0"/>
              </a:rPr>
              <a:t>    {      </a:t>
            </a:r>
            <a:r>
              <a:rPr lang="en-IN" sz="1400" dirty="0">
                <a:solidFill>
                  <a:srgbClr val="008000"/>
                </a:solidFill>
                <a:highlight>
                  <a:srgbClr val="FFFFFF"/>
                </a:highlight>
                <a:latin typeface="Consolas" panose="020B0609020204030204" pitchFamily="49" charset="0"/>
              </a:rPr>
              <a:t>// Creating HashSet </a:t>
            </a:r>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Using HashSet class </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HashSet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myhash</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HashSet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&gt;(); </a:t>
            </a:r>
          </a:p>
          <a:p>
            <a:pPr marL="0" indent="0">
              <a:buNone/>
            </a:pPr>
            <a:r>
              <a:rPr lang="en-IN"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Add the elements in HashSet</a:t>
            </a:r>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Using Add method </a:t>
            </a: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myhash.Add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"C"</a:t>
            </a: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myhash.Add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"C++"</a:t>
            </a: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myhash.Add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"C#"</a:t>
            </a: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myhash.Add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"Java"</a:t>
            </a: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myhash.Add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"Ruby"</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myhash.Add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"Php"</a:t>
            </a:r>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After using Remove method </a:t>
            </a:r>
            <a:endParaRPr lang="en-IN" sz="1400" dirty="0">
              <a:solidFill>
                <a:srgbClr val="000000"/>
              </a:solidFill>
              <a:highlight>
                <a:srgbClr val="FFFFFF"/>
              </a:highlight>
              <a:latin typeface="Consolas" panose="020B0609020204030204" pitchFamily="49" charset="0"/>
            </a:endParaRPr>
          </a:p>
          <a:p>
            <a:pPr marL="0" indent="0">
              <a:buNone/>
            </a:pP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"Total number of elements present"</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 in </a:t>
            </a:r>
            <a:r>
              <a:rPr lang="en-US" sz="1400" dirty="0" err="1">
                <a:solidFill>
                  <a:srgbClr val="A31515"/>
                </a:solidFill>
                <a:highlight>
                  <a:srgbClr val="FFFFFF"/>
                </a:highlight>
                <a:latin typeface="Consolas" panose="020B0609020204030204" pitchFamily="49" charset="0"/>
              </a:rPr>
              <a:t>myhash</a:t>
            </a:r>
            <a:r>
              <a:rPr lang="en-US" sz="1400" dirty="0">
                <a:solidFill>
                  <a:srgbClr val="A31515"/>
                </a:solidFill>
                <a:highlight>
                  <a:srgbClr val="FFFFFF"/>
                </a:highlight>
                <a:latin typeface="Consolas" panose="020B0609020204030204" pitchFamily="49" charset="0"/>
              </a:rPr>
              <a:t>: {0}"</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myhash.Count</a:t>
            </a:r>
            <a:r>
              <a:rPr lang="en-US"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Remove element from HashSet </a:t>
            </a:r>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Using Remove method </a:t>
            </a: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myhash.Remove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"Ruby"</a:t>
            </a:r>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Before using Remove method </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"Total number of elements present"</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 in </a:t>
            </a:r>
            <a:r>
              <a:rPr lang="en-US" sz="1400" dirty="0" err="1">
                <a:solidFill>
                  <a:srgbClr val="A31515"/>
                </a:solidFill>
                <a:highlight>
                  <a:srgbClr val="FFFFFF"/>
                </a:highlight>
                <a:latin typeface="Consolas" panose="020B0609020204030204" pitchFamily="49" charset="0"/>
              </a:rPr>
              <a:t>myhash</a:t>
            </a:r>
            <a:r>
              <a:rPr lang="en-US" sz="1400" dirty="0">
                <a:solidFill>
                  <a:srgbClr val="A31515"/>
                </a:solidFill>
                <a:highlight>
                  <a:srgbClr val="FFFFFF"/>
                </a:highlight>
                <a:latin typeface="Consolas" panose="020B0609020204030204" pitchFamily="49" charset="0"/>
              </a:rPr>
              <a:t>: {0}"</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myhash.Count</a:t>
            </a:r>
            <a:r>
              <a:rPr lang="en-US"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myhash.RemoveWhere</a:t>
            </a:r>
            <a:r>
              <a:rPr lang="en-US" sz="1400" dirty="0">
                <a:solidFill>
                  <a:srgbClr val="000000"/>
                </a:solidFill>
                <a:highlight>
                  <a:srgbClr val="FFFFFF"/>
                </a:highlight>
                <a:latin typeface="Consolas" panose="020B0609020204030204" pitchFamily="49" charset="0"/>
              </a:rPr>
              <a:t>(data =&gt; </a:t>
            </a:r>
            <a:r>
              <a:rPr lang="en-US" sz="1400" dirty="0" err="1">
                <a:solidFill>
                  <a:srgbClr val="000000"/>
                </a:solidFill>
                <a:highlight>
                  <a:srgbClr val="FFFFFF"/>
                </a:highlight>
                <a:latin typeface="Consolas" panose="020B0609020204030204" pitchFamily="49" charset="0"/>
              </a:rPr>
              <a:t>data.StartsWith</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"C"</a:t>
            </a:r>
            <a:r>
              <a:rPr lang="en-US" sz="1400" dirty="0">
                <a:solidFill>
                  <a:srgbClr val="000000"/>
                </a:solidFill>
                <a:highlight>
                  <a:srgbClr val="FFFFFF"/>
                </a:highlight>
                <a:latin typeface="Consolas" panose="020B0609020204030204" pitchFamily="49" charset="0"/>
              </a:rPr>
              <a:t>));</a:t>
            </a:r>
          </a:p>
          <a:p>
            <a:pPr marL="0" indent="0">
              <a:buNone/>
            </a:pPr>
            <a:r>
              <a:rPr lang="sv-SE" sz="1400" dirty="0">
                <a:solidFill>
                  <a:srgbClr val="000000"/>
                </a:solidFill>
                <a:highlight>
                  <a:srgbClr val="FFFFFF"/>
                </a:highlight>
                <a:latin typeface="Consolas" panose="020B0609020204030204" pitchFamily="49" charset="0"/>
              </a:rPr>
              <a:t>        </a:t>
            </a:r>
            <a:r>
              <a:rPr lang="sv-SE" sz="1400" dirty="0">
                <a:solidFill>
                  <a:srgbClr val="0000FF"/>
                </a:solidFill>
                <a:highlight>
                  <a:srgbClr val="FFFFFF"/>
                </a:highlight>
                <a:latin typeface="Consolas" panose="020B0609020204030204" pitchFamily="49" charset="0"/>
              </a:rPr>
              <a:t>foreach</a:t>
            </a:r>
            <a:r>
              <a:rPr lang="sv-SE" sz="1400" dirty="0">
                <a:solidFill>
                  <a:srgbClr val="000000"/>
                </a:solidFill>
                <a:highlight>
                  <a:srgbClr val="FFFFFF"/>
                </a:highlight>
                <a:latin typeface="Consolas" panose="020B0609020204030204" pitchFamily="49" charset="0"/>
              </a:rPr>
              <a:t> (</a:t>
            </a:r>
            <a:r>
              <a:rPr lang="sv-SE" sz="1400" dirty="0">
                <a:solidFill>
                  <a:srgbClr val="0000FF"/>
                </a:solidFill>
                <a:highlight>
                  <a:srgbClr val="FFFFFF"/>
                </a:highlight>
                <a:latin typeface="Consolas" panose="020B0609020204030204" pitchFamily="49" charset="0"/>
              </a:rPr>
              <a:t>var</a:t>
            </a:r>
            <a:r>
              <a:rPr lang="sv-SE" sz="1400" dirty="0">
                <a:solidFill>
                  <a:srgbClr val="000000"/>
                </a:solidFill>
                <a:highlight>
                  <a:srgbClr val="FFFFFF"/>
                </a:highlight>
                <a:latin typeface="Consolas" panose="020B0609020204030204" pitchFamily="49" charset="0"/>
              </a:rPr>
              <a:t> valu </a:t>
            </a:r>
            <a:r>
              <a:rPr lang="sv-SE" sz="1400" dirty="0">
                <a:solidFill>
                  <a:srgbClr val="0000FF"/>
                </a:solidFill>
                <a:highlight>
                  <a:srgbClr val="FFFFFF"/>
                </a:highlight>
                <a:latin typeface="Consolas" panose="020B0609020204030204" pitchFamily="49" charset="0"/>
              </a:rPr>
              <a:t>in</a:t>
            </a:r>
            <a:r>
              <a:rPr lang="sv-SE" sz="1400" dirty="0">
                <a:solidFill>
                  <a:srgbClr val="000000"/>
                </a:solidFill>
                <a:highlight>
                  <a:srgbClr val="FFFFFF"/>
                </a:highlight>
                <a:latin typeface="Consolas" panose="020B0609020204030204" pitchFamily="49" charset="0"/>
              </a:rPr>
              <a:t> myhash)</a:t>
            </a:r>
          </a:p>
          <a:p>
            <a:pPr marL="0" indent="0">
              <a:buNone/>
            </a:pPr>
            <a:r>
              <a:rPr lang="en-IN" sz="1400" dirty="0">
                <a:solidFill>
                  <a:srgbClr val="000000"/>
                </a:solidFill>
                <a:highlight>
                  <a:srgbClr val="FFFFFF"/>
                </a:highlight>
                <a:latin typeface="Consolas" panose="020B0609020204030204" pitchFamily="49" charset="0"/>
              </a:rPr>
              <a:t>        {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valu</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 </a:t>
            </a: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Remove all elements from HashSet </a:t>
            </a:r>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Using Clear method </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myhash.Clear</a:t>
            </a:r>
            <a:r>
              <a:rPr lang="en-IN"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"Total number of elements present"</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 in </a:t>
            </a:r>
            <a:r>
              <a:rPr lang="en-US" sz="1400" dirty="0" err="1">
                <a:solidFill>
                  <a:srgbClr val="A31515"/>
                </a:solidFill>
                <a:highlight>
                  <a:srgbClr val="FFFFFF"/>
                </a:highlight>
                <a:latin typeface="Consolas" panose="020B0609020204030204" pitchFamily="49" charset="0"/>
              </a:rPr>
              <a:t>myhash</a:t>
            </a:r>
            <a:r>
              <a:rPr lang="en-US" sz="1400" dirty="0">
                <a:solidFill>
                  <a:srgbClr val="A31515"/>
                </a:solidFill>
                <a:highlight>
                  <a:srgbClr val="FFFFFF"/>
                </a:highlight>
                <a:latin typeface="Consolas" panose="020B0609020204030204" pitchFamily="49" charset="0"/>
              </a:rPr>
              <a:t>:{0}"</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myhash.Count</a:t>
            </a:r>
            <a:r>
              <a:rPr lang="en-US" sz="1400" dirty="0">
                <a:solidFill>
                  <a:srgbClr val="000000"/>
                </a:solidFill>
                <a:highlight>
                  <a:srgbClr val="FFFFFF"/>
                </a:highlight>
                <a:latin typeface="Consolas" panose="020B0609020204030204" pitchFamily="49" charset="0"/>
              </a:rPr>
              <a:t>); </a:t>
            </a:r>
            <a:r>
              <a:rPr lang="en-IN" sz="1400" dirty="0">
                <a:solidFill>
                  <a:srgbClr val="000000"/>
                </a:solidFill>
                <a:highlight>
                  <a:srgbClr val="FFFFFF"/>
                </a:highlight>
                <a:latin typeface="Consolas" panose="020B0609020204030204" pitchFamily="49" charset="0"/>
              </a:rPr>
              <a:t>    } </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US" sz="1400" b="0" i="0" dirty="0">
                <a:effectLst/>
                <a:latin typeface="+mj-lt"/>
              </a:rPr>
              <a:t>.</a:t>
            </a:r>
            <a:endParaRPr lang="en-IN" sz="1400" dirty="0">
              <a:latin typeface="+mj-lt"/>
            </a:endParaRPr>
          </a:p>
        </p:txBody>
      </p:sp>
    </p:spTree>
    <p:extLst>
      <p:ext uri="{BB962C8B-B14F-4D97-AF65-F5344CB8AC3E}">
        <p14:creationId xmlns:p14="http://schemas.microsoft.com/office/powerpoint/2010/main" val="2026372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9526-7994-4780-9723-87CDF9109D7F}"/>
              </a:ext>
            </a:extLst>
          </p:cNvPr>
          <p:cNvSpPr>
            <a:spLocks noGrp="1"/>
          </p:cNvSpPr>
          <p:nvPr>
            <p:ph type="title"/>
          </p:nvPr>
        </p:nvSpPr>
        <p:spPr>
          <a:xfrm>
            <a:off x="2133600" y="-40747"/>
            <a:ext cx="2739695" cy="457199"/>
          </a:xfrm>
        </p:spPr>
        <p:txBody>
          <a:bodyPr>
            <a:normAutofit fontScale="90000"/>
          </a:bodyPr>
          <a:lstStyle/>
          <a:p>
            <a:r>
              <a:rPr lang="en-IN" dirty="0"/>
              <a:t>Set</a:t>
            </a:r>
          </a:p>
        </p:txBody>
      </p:sp>
      <p:sp>
        <p:nvSpPr>
          <p:cNvPr id="3" name="Content Placeholder 2">
            <a:extLst>
              <a:ext uri="{FF2B5EF4-FFF2-40B4-BE49-F238E27FC236}">
                <a16:creationId xmlns:a16="http://schemas.microsoft.com/office/drawing/2014/main" id="{D0A1F214-5E93-4056-81D2-3021078CD911}"/>
              </a:ext>
            </a:extLst>
          </p:cNvPr>
          <p:cNvSpPr>
            <a:spLocks noGrp="1"/>
          </p:cNvSpPr>
          <p:nvPr>
            <p:ph idx="1"/>
          </p:nvPr>
        </p:nvSpPr>
        <p:spPr>
          <a:xfrm>
            <a:off x="0" y="76200"/>
            <a:ext cx="4419600" cy="6781800"/>
          </a:xfrm>
        </p:spPr>
        <p:txBody>
          <a:bodyPr>
            <a:noAutofit/>
          </a:bodyPr>
          <a:lstStyle/>
          <a:p>
            <a:pPr marL="0" indent="0">
              <a:buNone/>
            </a:pPr>
            <a:r>
              <a:rPr lang="en-US" sz="1200" dirty="0">
                <a:solidFill>
                  <a:srgbClr val="008000"/>
                </a:solidFill>
                <a:highlight>
                  <a:srgbClr val="FFFFFF"/>
                </a:highlight>
                <a:latin typeface="Consolas" panose="020B0609020204030204" pitchFamily="49" charset="0"/>
              </a:rPr>
              <a:t>// Demonstrate the HashSet&lt;T&gt; class.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System.Collections.Generic</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HashSetDemo</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Show(</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msg, </a:t>
            </a:r>
            <a:r>
              <a:rPr lang="en-US" sz="1200" dirty="0">
                <a:solidFill>
                  <a:srgbClr val="2B91AF"/>
                </a:solidFill>
                <a:highlight>
                  <a:srgbClr val="FFFFFF"/>
                </a:highlight>
                <a:latin typeface="Consolas" panose="020B0609020204030204" pitchFamily="49" charset="0"/>
              </a:rPr>
              <a:t>HashSet</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&gt; set)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msg</a:t>
            </a:r>
            <a:r>
              <a:rPr lang="en-IN" sz="1200" dirty="0">
                <a:solidFill>
                  <a:srgbClr val="000000"/>
                </a:solidFill>
                <a:highlight>
                  <a:srgbClr val="FFFFFF"/>
                </a:highlight>
                <a:latin typeface="Consolas" panose="020B0609020204030204" pitchFamily="49" charset="0"/>
              </a:rPr>
              <a:t>);</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foreach</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ch</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a:t>
            </a:r>
            <a:r>
              <a:rPr lang="en-US" sz="1200" dirty="0">
                <a:solidFill>
                  <a:srgbClr val="000000"/>
                </a:solidFill>
                <a:highlight>
                  <a:srgbClr val="FFFFFF"/>
                </a:highlight>
                <a:latin typeface="Consolas" panose="020B0609020204030204" pitchFamily="49" charset="0"/>
              </a:rPr>
              <a:t> set)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ch</a:t>
            </a:r>
            <a:r>
              <a:rPr lang="en-IN" sz="1200" dirty="0">
                <a:solidFill>
                  <a:srgbClr val="000000"/>
                </a:solidFill>
                <a:highlight>
                  <a:srgbClr val="FFFFFF"/>
                </a:highlight>
                <a:latin typeface="Consolas" panose="020B0609020204030204" pitchFamily="49" charset="0"/>
              </a:rPr>
              <a:t> + </a:t>
            </a:r>
            <a:r>
              <a:rPr lang="en-IN" sz="1200" dirty="0">
                <a:solidFill>
                  <a:srgbClr val="A31515"/>
                </a:solidFill>
                <a:highlight>
                  <a:srgbClr val="FFFFFF"/>
                </a:highlight>
                <a:latin typeface="Consolas" panose="020B0609020204030204" pitchFamily="49" charset="0"/>
              </a:rPr>
              <a:t>" "</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HashSet</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&gt; </a:t>
            </a:r>
            <a:r>
              <a:rPr lang="en-US" sz="1200" dirty="0" err="1">
                <a:solidFill>
                  <a:srgbClr val="000000"/>
                </a:solidFill>
                <a:highlight>
                  <a:srgbClr val="FFFFFF"/>
                </a:highlight>
                <a:latin typeface="Consolas" panose="020B0609020204030204" pitchFamily="49" charset="0"/>
              </a:rPr>
              <a:t>setA</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HashSet</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&gt;();</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HashSet</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&gt; </a:t>
            </a:r>
            <a:r>
              <a:rPr lang="en-US" sz="1200" dirty="0" err="1">
                <a:solidFill>
                  <a:srgbClr val="000000"/>
                </a:solidFill>
                <a:highlight>
                  <a:srgbClr val="FFFFFF"/>
                </a:highlight>
                <a:latin typeface="Consolas" panose="020B0609020204030204" pitchFamily="49" charset="0"/>
              </a:rPr>
              <a:t>setB</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HashSet</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&gt;();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setA.Add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'A'</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setA.Add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'B'</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setA.Add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'C'</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setB.Add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'C'</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setB.Add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'D'</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setB.Add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'E'</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Show(</a:t>
            </a:r>
            <a:r>
              <a:rPr lang="en-US" sz="1200" dirty="0">
                <a:solidFill>
                  <a:srgbClr val="A31515"/>
                </a:solidFill>
                <a:highlight>
                  <a:srgbClr val="FFFFFF"/>
                </a:highlight>
                <a:latin typeface="Consolas" panose="020B0609020204030204" pitchFamily="49" charset="0"/>
              </a:rPr>
              <a:t>"Initial content of </a:t>
            </a:r>
            <a:r>
              <a:rPr lang="en-US" sz="1200" dirty="0" err="1">
                <a:solidFill>
                  <a:srgbClr val="A31515"/>
                </a:solidFill>
                <a:highlight>
                  <a:srgbClr val="FFFFFF"/>
                </a:highlight>
                <a:latin typeface="Consolas" panose="020B0609020204030204" pitchFamily="49" charset="0"/>
              </a:rPr>
              <a:t>setA</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setA</a:t>
            </a:r>
            <a:r>
              <a:rPr lang="en-US" sz="1200" dirty="0">
                <a:solidFill>
                  <a:srgbClr val="000000"/>
                </a:solidFill>
                <a:highlight>
                  <a:srgbClr val="FFFFFF"/>
                </a:highlight>
                <a:latin typeface="Consolas" panose="020B0609020204030204" pitchFamily="49" charset="0"/>
              </a:rPr>
              <a:t>);</a:t>
            </a:r>
          </a:p>
          <a:p>
            <a:pPr marL="0" indent="0">
              <a:buNone/>
            </a:pPr>
            <a:r>
              <a:rPr lang="en-US" sz="1200" dirty="0">
                <a:solidFill>
                  <a:srgbClr val="000000"/>
                </a:solidFill>
                <a:highlight>
                  <a:srgbClr val="FFFFFF"/>
                </a:highlight>
                <a:latin typeface="Consolas" panose="020B0609020204030204" pitchFamily="49" charset="0"/>
              </a:rPr>
              <a:t>        Show(</a:t>
            </a:r>
            <a:r>
              <a:rPr lang="en-US" sz="1200" dirty="0">
                <a:solidFill>
                  <a:srgbClr val="A31515"/>
                </a:solidFill>
                <a:highlight>
                  <a:srgbClr val="FFFFFF"/>
                </a:highlight>
                <a:latin typeface="Consolas" panose="020B0609020204030204" pitchFamily="49" charset="0"/>
              </a:rPr>
              <a:t>"Initial content of </a:t>
            </a:r>
            <a:r>
              <a:rPr lang="en-US" sz="1200" dirty="0" err="1">
                <a:solidFill>
                  <a:srgbClr val="A31515"/>
                </a:solidFill>
                <a:highlight>
                  <a:srgbClr val="FFFFFF"/>
                </a:highlight>
                <a:latin typeface="Consolas" panose="020B0609020204030204" pitchFamily="49" charset="0"/>
              </a:rPr>
              <a:t>setB</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setB</a:t>
            </a:r>
            <a:r>
              <a:rPr lang="en-US"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setA.SymmetricExceptWith</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setB</a:t>
            </a:r>
            <a:r>
              <a:rPr lang="en-IN" sz="1200" dirty="0">
                <a:solidFill>
                  <a:srgbClr val="000000"/>
                </a:solidFill>
                <a:highlight>
                  <a:srgbClr val="FFFFFF"/>
                </a:highlight>
                <a:latin typeface="Consolas" panose="020B0609020204030204" pitchFamily="49" charset="0"/>
              </a:rPr>
              <a:t>);</a:t>
            </a:r>
          </a:p>
          <a:p>
            <a:pPr marL="0" indent="0">
              <a:buNone/>
            </a:pPr>
            <a:r>
              <a:rPr lang="en-US" sz="1200" dirty="0">
                <a:solidFill>
                  <a:srgbClr val="000000"/>
                </a:solidFill>
                <a:highlight>
                  <a:srgbClr val="FFFFFF"/>
                </a:highlight>
                <a:latin typeface="Consolas" panose="020B0609020204030204" pitchFamily="49" charset="0"/>
              </a:rPr>
              <a:t>   Show(</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setA</a:t>
            </a:r>
            <a:r>
              <a:rPr lang="en-US" sz="1200" dirty="0">
                <a:solidFill>
                  <a:srgbClr val="A31515"/>
                </a:solidFill>
                <a:highlight>
                  <a:srgbClr val="FFFFFF"/>
                </a:highlight>
                <a:latin typeface="Consolas" panose="020B0609020204030204" pitchFamily="49" charset="0"/>
              </a:rPr>
              <a:t> after Symmetric difference with </a:t>
            </a:r>
            <a:r>
              <a:rPr lang="en-US" sz="1200" dirty="0" err="1">
                <a:solidFill>
                  <a:srgbClr val="A31515"/>
                </a:solidFill>
                <a:highlight>
                  <a:srgbClr val="FFFFFF"/>
                </a:highlight>
                <a:latin typeface="Consolas" panose="020B0609020204030204" pitchFamily="49" charset="0"/>
              </a:rPr>
              <a:t>SetB</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setA</a:t>
            </a:r>
            <a:r>
              <a:rPr lang="en-US" sz="1200" dirty="0">
                <a:solidFill>
                  <a:srgbClr val="000000"/>
                </a:solidFill>
                <a:highlight>
                  <a:srgbClr val="FFFFFF"/>
                </a:highlight>
                <a:latin typeface="Consolas" panose="020B0609020204030204" pitchFamily="49" charset="0"/>
              </a:rPr>
              <a:t>);</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endParaRPr lang="en-IN" sz="1200" dirty="0"/>
          </a:p>
        </p:txBody>
      </p:sp>
      <p:sp>
        <p:nvSpPr>
          <p:cNvPr id="4" name="Rectangle 2">
            <a:extLst>
              <a:ext uri="{FF2B5EF4-FFF2-40B4-BE49-F238E27FC236}">
                <a16:creationId xmlns:a16="http://schemas.microsoft.com/office/drawing/2014/main" id="{2865EA89-8BCB-4820-9035-F268518641D0}"/>
              </a:ext>
            </a:extLst>
          </p:cNvPr>
          <p:cNvSpPr>
            <a:spLocks noChangeArrowheads="1"/>
          </p:cNvSpPr>
          <p:nvPr/>
        </p:nvSpPr>
        <p:spPr bwMode="auto">
          <a:xfrm>
            <a:off x="4267200" y="-40747"/>
            <a:ext cx="4876800" cy="13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157DEC"/>
                </a:solidFill>
                <a:effectLst/>
                <a:latin typeface="Georgia" panose="02040502050405020303" pitchFamily="18" charset="0"/>
                <a:ea typeface="Times New Roman" panose="02020603050405020304" pitchFamily="18" charset="0"/>
              </a:rPr>
              <a:t>Example to find the symmetric difference using Venn diagram:</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If A = {1, 2, 3, 4, 5, 6, 7, 8} and</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B = {1, 3, 5, 6, 7, 8, 9}, </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endParaRPr lang="en-US" altLang="en-US" sz="1200" dirty="0">
              <a:latin typeface="Arial" panose="020B0604020202020204" pitchFamily="34" charset="0"/>
              <a:ea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then A – B = {2, 4}, B – A = {9} and A </a:t>
            </a: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Cambria Math" panose="02040503050406030204" pitchFamily="18" charset="0"/>
              </a:rPr>
              <a:t>△</a:t>
            </a: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B = {2, 4, 9}.</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2" descr="Symmetric Difference Venn Diagram">
            <a:hlinkClick r:id="rId2" tooltip="&quot;Symmetric Difference Venn Diagram&quot;"/>
            <a:extLst>
              <a:ext uri="{FF2B5EF4-FFF2-40B4-BE49-F238E27FC236}">
                <a16:creationId xmlns:a16="http://schemas.microsoft.com/office/drawing/2014/main" id="{B79B71C8-2F5A-4717-A2A5-1329984CCB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966788"/>
            <a:ext cx="4923784" cy="414749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3023880A-04BC-4714-BF9C-68899EE273A4}"/>
              </a:ext>
            </a:extLst>
          </p:cNvPr>
          <p:cNvSpPr>
            <a:spLocks noChangeArrowheads="1"/>
          </p:cNvSpPr>
          <p:nvPr/>
        </p:nvSpPr>
        <p:spPr bwMode="auto">
          <a:xfrm>
            <a:off x="4724402" y="4991176"/>
            <a:ext cx="358490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Therefore, the shaded part of the Venn diagram represents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 </a:t>
            </a: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Cambria Math" panose="02040503050406030204" pitchFamily="18" charset="0"/>
              </a:rPr>
              <a:t>△</a:t>
            </a: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B = {2, 4, 9}.</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0859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9526-7994-4780-9723-87CDF9109D7F}"/>
              </a:ext>
            </a:extLst>
          </p:cNvPr>
          <p:cNvSpPr>
            <a:spLocks noGrp="1"/>
          </p:cNvSpPr>
          <p:nvPr>
            <p:ph type="title"/>
          </p:nvPr>
        </p:nvSpPr>
        <p:spPr>
          <a:xfrm>
            <a:off x="2590577" y="108092"/>
            <a:ext cx="2739695" cy="457199"/>
          </a:xfrm>
        </p:spPr>
        <p:txBody>
          <a:bodyPr>
            <a:normAutofit fontScale="90000"/>
          </a:bodyPr>
          <a:lstStyle/>
          <a:p>
            <a:r>
              <a:rPr lang="en-IN" dirty="0"/>
              <a:t>Set</a:t>
            </a:r>
          </a:p>
        </p:txBody>
      </p:sp>
      <p:sp>
        <p:nvSpPr>
          <p:cNvPr id="3" name="Content Placeholder 2">
            <a:extLst>
              <a:ext uri="{FF2B5EF4-FFF2-40B4-BE49-F238E27FC236}">
                <a16:creationId xmlns:a16="http://schemas.microsoft.com/office/drawing/2014/main" id="{D0A1F214-5E93-4056-81D2-3021078CD911}"/>
              </a:ext>
            </a:extLst>
          </p:cNvPr>
          <p:cNvSpPr>
            <a:spLocks noGrp="1"/>
          </p:cNvSpPr>
          <p:nvPr>
            <p:ph idx="1"/>
          </p:nvPr>
        </p:nvSpPr>
        <p:spPr>
          <a:xfrm>
            <a:off x="0" y="76200"/>
            <a:ext cx="5029200" cy="6781800"/>
          </a:xfrm>
        </p:spPr>
        <p:txBody>
          <a:bodyPr>
            <a:noAutofit/>
          </a:bodyPr>
          <a:lstStyle/>
          <a:p>
            <a:pPr marL="0" indent="0">
              <a:spcBef>
                <a:spcPts val="0"/>
              </a:spcBef>
              <a:buNone/>
            </a:pPr>
            <a:r>
              <a:rPr lang="en-US" sz="1400" dirty="0">
                <a:solidFill>
                  <a:srgbClr val="008000"/>
                </a:solidFill>
                <a:highlight>
                  <a:srgbClr val="FFFFFF"/>
                </a:highlight>
                <a:latin typeface="Consolas" panose="020B0609020204030204" pitchFamily="49" charset="0"/>
              </a:rPr>
              <a:t>// Demonstrate the HashSet&lt;T&gt; class.  </a:t>
            </a: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System;</a:t>
            </a:r>
          </a:p>
          <a:p>
            <a:pPr marL="0" indent="0">
              <a:spcBef>
                <a:spcPts val="0"/>
              </a:spcBef>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System.Collections.Generic</a:t>
            </a:r>
            <a:r>
              <a:rPr lang="en-IN" sz="1400" dirty="0">
                <a:solidFill>
                  <a:srgbClr val="000000"/>
                </a:solidFill>
                <a:highlight>
                  <a:srgbClr val="FFFFFF"/>
                </a:highlight>
                <a:latin typeface="Consolas" panose="020B0609020204030204" pitchFamily="49" charset="0"/>
              </a:rPr>
              <a:t>;</a:t>
            </a:r>
          </a:p>
          <a:p>
            <a:pPr marL="0" indent="0">
              <a:spcBef>
                <a:spcPts val="0"/>
              </a:spcBef>
              <a:buNone/>
            </a:pP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HashSetDemo</a:t>
            </a: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Show(</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msg, </a:t>
            </a:r>
            <a:r>
              <a:rPr lang="en-US" sz="1400" dirty="0">
                <a:solidFill>
                  <a:srgbClr val="2B91AF"/>
                </a:solidFill>
                <a:highlight>
                  <a:srgbClr val="FFFFFF"/>
                </a:highlight>
                <a:latin typeface="Consolas" panose="020B0609020204030204" pitchFamily="49" charset="0"/>
              </a:rPr>
              <a:t>HashSet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&gt; set)</a:t>
            </a: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msg</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foreach</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ch</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a:t>
            </a:r>
            <a:r>
              <a:rPr lang="en-US" sz="1400" dirty="0">
                <a:solidFill>
                  <a:srgbClr val="000000"/>
                </a:solidFill>
                <a:highlight>
                  <a:srgbClr val="FFFFFF"/>
                </a:highlight>
                <a:latin typeface="Consolas" panose="020B0609020204030204" pitchFamily="49" charset="0"/>
              </a:rPr>
              <a:t> set)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ch</a:t>
            </a:r>
            <a:r>
              <a:rPr lang="en-IN" sz="1400" dirty="0">
                <a:solidFill>
                  <a:srgbClr val="000000"/>
                </a:solidFill>
                <a:highlight>
                  <a:srgbClr val="FFFFFF"/>
                </a:highlight>
                <a:latin typeface="Consolas" panose="020B0609020204030204" pitchFamily="49" charset="0"/>
              </a:rPr>
              <a:t> + </a:t>
            </a:r>
            <a:r>
              <a:rPr lang="en-IN" sz="1400" dirty="0">
                <a:solidFill>
                  <a:srgbClr val="A31515"/>
                </a:solidFill>
                <a:highlight>
                  <a:srgbClr val="FFFFFF"/>
                </a:highlight>
                <a:latin typeface="Consolas" panose="020B0609020204030204" pitchFamily="49" charset="0"/>
              </a:rPr>
              <a:t>" "</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static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Main()</a:t>
            </a: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HashSet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setA</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HashSet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&gt;();</a:t>
            </a: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HashSet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setB</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HashSet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&gt;();</a:t>
            </a:r>
          </a:p>
          <a:p>
            <a:pPr marL="0" indent="0">
              <a:spcBef>
                <a:spcPts val="0"/>
              </a:spcBef>
              <a:buNone/>
            </a:pP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setA.Add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'A'</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setA.Add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'B'</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setA.Add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'C'</a:t>
            </a:r>
            <a:r>
              <a:rPr lang="en-IN" sz="1400" dirty="0">
                <a:solidFill>
                  <a:srgbClr val="000000"/>
                </a:solidFill>
                <a:highlight>
                  <a:srgbClr val="FFFFFF"/>
                </a:highlight>
                <a:latin typeface="Consolas" panose="020B0609020204030204" pitchFamily="49" charset="0"/>
              </a:rPr>
              <a:t>);</a:t>
            </a:r>
          </a:p>
          <a:p>
            <a:pPr marL="0" indent="0">
              <a:spcBef>
                <a:spcPts val="0"/>
              </a:spcBef>
              <a:buNone/>
            </a:pP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setB.Add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'C'</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setB.Add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'D'</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setB.Add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'E'</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00"/>
                </a:solidFill>
                <a:highlight>
                  <a:srgbClr val="FFFFFF"/>
                </a:highlight>
                <a:latin typeface="Consolas" panose="020B0609020204030204" pitchFamily="49" charset="0"/>
              </a:rPr>
              <a:t> Show(</a:t>
            </a:r>
            <a:r>
              <a:rPr lang="en-US" sz="1400" dirty="0">
                <a:solidFill>
                  <a:srgbClr val="A31515"/>
                </a:solidFill>
                <a:highlight>
                  <a:srgbClr val="FFFFFF"/>
                </a:highlight>
                <a:latin typeface="Consolas" panose="020B0609020204030204" pitchFamily="49" charset="0"/>
              </a:rPr>
              <a:t>"Initial content of </a:t>
            </a:r>
            <a:r>
              <a:rPr lang="en-US" sz="1400" dirty="0" err="1">
                <a:solidFill>
                  <a:srgbClr val="A31515"/>
                </a:solidFill>
                <a:highlight>
                  <a:srgbClr val="FFFFFF"/>
                </a:highlight>
                <a:latin typeface="Consolas" panose="020B0609020204030204" pitchFamily="49" charset="0"/>
              </a:rPr>
              <a:t>setA</a:t>
            </a:r>
            <a:r>
              <a:rPr lang="en-US" sz="1400" dirty="0">
                <a:solidFill>
                  <a:srgbClr val="A31515"/>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setA</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00"/>
                </a:solidFill>
                <a:highlight>
                  <a:srgbClr val="FFFFFF"/>
                </a:highlight>
                <a:latin typeface="Consolas" panose="020B0609020204030204" pitchFamily="49" charset="0"/>
              </a:rPr>
              <a:t>        Show(</a:t>
            </a:r>
            <a:r>
              <a:rPr lang="en-US" sz="1400" dirty="0">
                <a:solidFill>
                  <a:srgbClr val="A31515"/>
                </a:solidFill>
                <a:highlight>
                  <a:srgbClr val="FFFFFF"/>
                </a:highlight>
                <a:latin typeface="Consolas" panose="020B0609020204030204" pitchFamily="49" charset="0"/>
              </a:rPr>
              <a:t>"Initial content of </a:t>
            </a:r>
            <a:r>
              <a:rPr lang="en-US" sz="1400" dirty="0" err="1">
                <a:solidFill>
                  <a:srgbClr val="A31515"/>
                </a:solidFill>
                <a:highlight>
                  <a:srgbClr val="FFFFFF"/>
                </a:highlight>
                <a:latin typeface="Consolas" panose="020B0609020204030204" pitchFamily="49" charset="0"/>
              </a:rPr>
              <a:t>setB</a:t>
            </a:r>
            <a:r>
              <a:rPr lang="en-US" sz="1400" dirty="0">
                <a:solidFill>
                  <a:srgbClr val="A31515"/>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setB</a:t>
            </a:r>
            <a:r>
              <a:rPr lang="en-US" sz="1400" dirty="0">
                <a:solidFill>
                  <a:srgbClr val="000000"/>
                </a:solidFill>
                <a:highlight>
                  <a:srgbClr val="FFFFFF"/>
                </a:highlight>
                <a:latin typeface="Consolas" panose="020B0609020204030204" pitchFamily="49" charset="0"/>
              </a:rPr>
              <a:t>);</a:t>
            </a:r>
          </a:p>
          <a:p>
            <a:pPr marL="0" indent="0">
              <a:spcBef>
                <a:spcPts val="0"/>
              </a:spcBef>
              <a:buNone/>
            </a:pP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setA.UnionWith</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setB</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00"/>
                </a:solidFill>
                <a:highlight>
                  <a:srgbClr val="FFFFFF"/>
                </a:highlight>
                <a:latin typeface="Consolas" panose="020B0609020204030204" pitchFamily="49" charset="0"/>
              </a:rPr>
              <a:t>    Show(</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setA</a:t>
            </a:r>
            <a:r>
              <a:rPr lang="en-US" sz="1400" dirty="0">
                <a:solidFill>
                  <a:srgbClr val="A31515"/>
                </a:solidFill>
                <a:highlight>
                  <a:srgbClr val="FFFFFF"/>
                </a:highlight>
                <a:latin typeface="Consolas" panose="020B0609020204030204" pitchFamily="49" charset="0"/>
              </a:rPr>
              <a:t> after union with </a:t>
            </a:r>
            <a:r>
              <a:rPr lang="en-US" sz="1400" dirty="0" err="1">
                <a:solidFill>
                  <a:srgbClr val="A31515"/>
                </a:solidFill>
                <a:highlight>
                  <a:srgbClr val="FFFFFF"/>
                </a:highlight>
                <a:latin typeface="Consolas" panose="020B0609020204030204" pitchFamily="49" charset="0"/>
              </a:rPr>
              <a:t>setB</a:t>
            </a:r>
            <a:r>
              <a:rPr lang="en-US" sz="1400" dirty="0">
                <a:solidFill>
                  <a:srgbClr val="A31515"/>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setA</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IN" sz="1400" dirty="0">
                <a:solidFill>
                  <a:srgbClr val="000000"/>
                </a:solidFill>
                <a:highlight>
                  <a:srgbClr val="FFFFFF"/>
                </a:highlight>
                <a:latin typeface="Consolas" panose="020B0609020204030204" pitchFamily="49" charset="0"/>
              </a:rPr>
              <a:t>}</a:t>
            </a:r>
          </a:p>
          <a:p>
            <a:pPr marL="0" indent="0">
              <a:spcBef>
                <a:spcPts val="0"/>
              </a:spcBef>
              <a:buNone/>
            </a:pPr>
            <a:endParaRPr lang="en-IN" sz="1400" dirty="0">
              <a:solidFill>
                <a:srgbClr val="000000"/>
              </a:solidFill>
              <a:highlight>
                <a:srgbClr val="FFFFFF"/>
              </a:highlight>
              <a:latin typeface="Consolas" panose="020B0609020204030204" pitchFamily="49" charset="0"/>
            </a:endParaRPr>
          </a:p>
          <a:p>
            <a:pPr marL="0" indent="0">
              <a:spcBef>
                <a:spcPts val="0"/>
              </a:spcBef>
              <a:buNone/>
            </a:pPr>
            <a:endParaRPr lang="en-IN" sz="1050" dirty="0">
              <a:solidFill>
                <a:srgbClr val="000000"/>
              </a:solidFill>
              <a:highlight>
                <a:srgbClr val="FFFFFF"/>
              </a:highlight>
              <a:latin typeface="Consolas" panose="020B0609020204030204" pitchFamily="49" charset="0"/>
            </a:endParaRPr>
          </a:p>
          <a:p>
            <a:pPr marL="0" indent="0">
              <a:spcBef>
                <a:spcPts val="0"/>
              </a:spcBef>
              <a:buNone/>
            </a:pPr>
            <a:endParaRPr lang="en-IN" sz="1050" dirty="0"/>
          </a:p>
        </p:txBody>
      </p:sp>
      <p:sp>
        <p:nvSpPr>
          <p:cNvPr id="4" name="Rectangle 2">
            <a:extLst>
              <a:ext uri="{FF2B5EF4-FFF2-40B4-BE49-F238E27FC236}">
                <a16:creationId xmlns:a16="http://schemas.microsoft.com/office/drawing/2014/main" id="{2865EA89-8BCB-4820-9035-F268518641D0}"/>
              </a:ext>
            </a:extLst>
          </p:cNvPr>
          <p:cNvSpPr>
            <a:spLocks noChangeArrowheads="1"/>
          </p:cNvSpPr>
          <p:nvPr/>
        </p:nvSpPr>
        <p:spPr bwMode="auto">
          <a:xfrm>
            <a:off x="4564380" y="202967"/>
            <a:ext cx="5341619" cy="1972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7000"/>
              </a:lnSpc>
              <a:spcAft>
                <a:spcPts val="800"/>
              </a:spcAft>
            </a:pPr>
            <a:r>
              <a:rPr lang="en-IN" sz="1400" dirty="0">
                <a:solidFill>
                  <a:srgbClr val="157DEC"/>
                </a:solidFill>
                <a:effectLst/>
                <a:latin typeface="Georgia" panose="02040502050405020303" pitchFamily="18" charset="0"/>
                <a:ea typeface="Times New Roman" panose="02020603050405020304" pitchFamily="18" charset="0"/>
                <a:cs typeface="Times New Roman" panose="02020603050405020304" pitchFamily="18" charset="0"/>
              </a:rPr>
              <a:t>Solved examples of union of sets using Venn diagram: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If A = {2, 5, 7} and   B = {1, 2, 5, 8}.</a:t>
            </a:r>
          </a:p>
          <a:p>
            <a:pPr>
              <a:lnSpc>
                <a:spcPct val="107000"/>
              </a:lnSpc>
              <a:spcAft>
                <a:spcPts val="8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Find A U B using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venn</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diagram.    </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Solution: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According to the given question we know, </a:t>
            </a:r>
          </a:p>
          <a:p>
            <a:pPr>
              <a:lnSpc>
                <a:spcPct val="107000"/>
              </a:lnSpc>
              <a:spcAft>
                <a:spcPts val="8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 = {2, 5, 7} and    B = {1, 2, 5, 8}</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Now let’s draw the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venn</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diagram to find A union B.</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3023880A-04BC-4714-BF9C-68899EE273A4}"/>
              </a:ext>
            </a:extLst>
          </p:cNvPr>
          <p:cNvSpPr>
            <a:spLocks noChangeArrowheads="1"/>
          </p:cNvSpPr>
          <p:nvPr/>
        </p:nvSpPr>
        <p:spPr bwMode="auto">
          <a:xfrm>
            <a:off x="4724402" y="4960398"/>
            <a:ext cx="3584905"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Therefore, from the Venn diagram we get A U B = {1, 2, 5, 7, 8}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 </a:t>
            </a: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Cambria Math" panose="02040503050406030204" pitchFamily="18" charset="0"/>
              </a:rPr>
              <a:t>△</a:t>
            </a: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B = {2, 4, 9}.</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7" name="Picture 6" descr="Union using Venn Diagram">
            <a:hlinkClick r:id="rId2" tooltip="&quot;Union using Venn Diagram&quot;"/>
            <a:extLst>
              <a:ext uri="{FF2B5EF4-FFF2-40B4-BE49-F238E27FC236}">
                <a16:creationId xmlns:a16="http://schemas.microsoft.com/office/drawing/2014/main" id="{864C41FC-7B12-4F6F-B155-5AA94DAFA89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90356" y="2161712"/>
            <a:ext cx="3345338" cy="2934267"/>
          </a:xfrm>
          <a:prstGeom prst="rect">
            <a:avLst/>
          </a:prstGeom>
          <a:noFill/>
          <a:ln>
            <a:noFill/>
          </a:ln>
        </p:spPr>
      </p:pic>
    </p:spTree>
    <p:extLst>
      <p:ext uri="{BB962C8B-B14F-4D97-AF65-F5344CB8AC3E}">
        <p14:creationId xmlns:p14="http://schemas.microsoft.com/office/powerpoint/2010/main" val="3538779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3A6AF8-DF1E-496E-814F-37CE4D963D72}"/>
              </a:ext>
            </a:extLst>
          </p:cNvPr>
          <p:cNvSpPr>
            <a:spLocks noGrp="1"/>
          </p:cNvSpPr>
          <p:nvPr>
            <p:ph idx="1"/>
          </p:nvPr>
        </p:nvSpPr>
        <p:spPr>
          <a:xfrm>
            <a:off x="685800" y="76200"/>
            <a:ext cx="8229600" cy="6629400"/>
          </a:xfrm>
        </p:spPr>
        <p:txBody>
          <a:bodyPr>
            <a:noAutofit/>
          </a:bodyPr>
          <a:lstStyle/>
          <a:p>
            <a:pPr>
              <a:lnSpc>
                <a:spcPct val="115000"/>
              </a:lnSpc>
              <a:spcAft>
                <a:spcPts val="1000"/>
              </a:spcAft>
            </a:pPr>
            <a:r>
              <a:rPr lang="en-IN" sz="1800" dirty="0">
                <a:effectLst/>
                <a:latin typeface="Cambria" panose="02040503050406030204" pitchFamily="18" charset="0"/>
                <a:ea typeface="Calibri" panose="020F0502020204030204" pitchFamily="34" charset="0"/>
                <a:cs typeface="Utopia-Regular"/>
              </a:rPr>
              <a:t>To help overcome the limitations of a simple array, the .NET base class libraries ship with a number of namespaces containing </a:t>
            </a:r>
            <a:r>
              <a:rPr lang="en-IN" sz="1800" i="1" dirty="0">
                <a:effectLst/>
                <a:latin typeface="Cambria" panose="02040503050406030204" pitchFamily="18" charset="0"/>
                <a:ea typeface="Calibri" panose="020F0502020204030204" pitchFamily="34" charset="0"/>
                <a:cs typeface="Utopia-Italic"/>
              </a:rPr>
              <a:t>collection classes</a:t>
            </a:r>
            <a:r>
              <a:rPr lang="en-IN" sz="1800" dirty="0">
                <a:effectLst/>
                <a:latin typeface="Cambria" panose="02040503050406030204" pitchFamily="18" charset="0"/>
                <a:ea typeface="Calibri" panose="020F0502020204030204" pitchFamily="34" charset="0"/>
                <a:cs typeface="Utopia-Regular"/>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Calibri" panose="020F0502020204030204" pitchFamily="34" charset="0"/>
                <a:cs typeface="Utopia-Regular"/>
              </a:rPr>
              <a:t> Unlike a simple C# array, collection classes are built to dynamically </a:t>
            </a:r>
            <a:r>
              <a:rPr lang="en-IN" sz="1800" b="1" dirty="0">
                <a:effectLst/>
                <a:latin typeface="Cambria" panose="02040503050406030204" pitchFamily="18" charset="0"/>
                <a:ea typeface="Calibri" panose="020F0502020204030204" pitchFamily="34" charset="0"/>
                <a:cs typeface="Utopia-Regular"/>
              </a:rPr>
              <a:t>resize </a:t>
            </a:r>
            <a:r>
              <a:rPr lang="en-IN" sz="1800" dirty="0">
                <a:effectLst/>
                <a:latin typeface="Cambria" panose="02040503050406030204" pitchFamily="18" charset="0"/>
                <a:ea typeface="Calibri" panose="020F0502020204030204" pitchFamily="34" charset="0"/>
                <a:cs typeface="Utopia-Regular"/>
              </a:rPr>
              <a:t>themselves </a:t>
            </a:r>
            <a:r>
              <a:rPr lang="en-IN" sz="1800" b="1" dirty="0">
                <a:effectLst/>
                <a:latin typeface="Cambria" panose="02040503050406030204" pitchFamily="18" charset="0"/>
                <a:ea typeface="Calibri" panose="020F0502020204030204" pitchFamily="34" charset="0"/>
                <a:cs typeface="Utopia-Regular"/>
              </a:rPr>
              <a:t>on the fly </a:t>
            </a:r>
            <a:r>
              <a:rPr lang="en-IN" sz="1800" dirty="0">
                <a:effectLst/>
                <a:latin typeface="Cambria" panose="02040503050406030204" pitchFamily="18" charset="0"/>
                <a:ea typeface="Calibri" panose="020F0502020204030204" pitchFamily="34" charset="0"/>
                <a:cs typeface="Utopia-Regular"/>
              </a:rPr>
              <a:t>as you insert or remove items.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Calibri" panose="020F0502020204030204" pitchFamily="34" charset="0"/>
                <a:cs typeface="Utopia-Regular"/>
              </a:rPr>
              <a:t> Moreover, many of the collection classes offer increased type safety and are highly optimized to process the contained data in a memory efficient manner.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Calibri" panose="020F0502020204030204" pitchFamily="34" charset="0"/>
                <a:cs typeface="Utopia-Regular"/>
              </a:rPr>
              <a:t>Generic collections (primarily found in the </a:t>
            </a:r>
            <a:r>
              <a:rPr lang="en-IN" sz="1800" dirty="0" err="1">
                <a:effectLst/>
                <a:latin typeface="Cambria" panose="02040503050406030204" pitchFamily="18" charset="0"/>
                <a:ea typeface="Calibri" panose="020F0502020204030204" pitchFamily="34" charset="0"/>
                <a:cs typeface="TheSansMonoConNormal"/>
              </a:rPr>
              <a:t>System.Collections.Generic</a:t>
            </a:r>
            <a:r>
              <a:rPr lang="en-IN" sz="1800" dirty="0">
                <a:effectLst/>
                <a:latin typeface="Cambria" panose="02040503050406030204" pitchFamily="18" charset="0"/>
                <a:ea typeface="Calibri" panose="020F0502020204030204" pitchFamily="34" charset="0"/>
                <a:cs typeface="TheSansMonoConNormal"/>
              </a:rPr>
              <a:t> </a:t>
            </a:r>
            <a:r>
              <a:rPr lang="en-IN" sz="1800" dirty="0">
                <a:effectLst/>
                <a:latin typeface="Cambria" panose="02040503050406030204" pitchFamily="18" charset="0"/>
                <a:ea typeface="Calibri" panose="020F0502020204030204" pitchFamily="34" charset="0"/>
                <a:cs typeface="Utopia-Regular"/>
              </a:rPr>
              <a:t>namespace)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Calibri" panose="020F0502020204030204" pitchFamily="34" charset="0"/>
                <a:cs typeface="Utopia-Regular"/>
              </a:rPr>
              <a:t> Generics provide better performance because they do not result in boxing or unboxing penalties when storing value types.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Calibri" panose="020F0502020204030204" pitchFamily="34" charset="0"/>
                <a:cs typeface="Utopia-Regular"/>
              </a:rPr>
              <a:t>Generics are type safe because they can contain only the type of type you specify.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Calibri" panose="020F0502020204030204" pitchFamily="34" charset="0"/>
                <a:cs typeface="Symbol" panose="05050102010706020507" pitchFamily="18" charset="2"/>
              </a:rPr>
              <a:t> </a:t>
            </a:r>
            <a:r>
              <a:rPr lang="en-IN" sz="1800" dirty="0">
                <a:effectLst/>
                <a:latin typeface="Cambria" panose="02040503050406030204" pitchFamily="18" charset="0"/>
                <a:ea typeface="Calibri" panose="020F0502020204030204" pitchFamily="34" charset="0"/>
                <a:cs typeface="Utopia-Regular"/>
              </a:rPr>
              <a:t>Generics greatly reduce the need to build custom collection types because you specify the “type of type” when creating the generic container.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15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9765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9526-7994-4780-9723-87CDF9109D7F}"/>
              </a:ext>
            </a:extLst>
          </p:cNvPr>
          <p:cNvSpPr>
            <a:spLocks noGrp="1"/>
          </p:cNvSpPr>
          <p:nvPr>
            <p:ph type="title"/>
          </p:nvPr>
        </p:nvSpPr>
        <p:spPr>
          <a:xfrm>
            <a:off x="2590577" y="108092"/>
            <a:ext cx="2739695" cy="457199"/>
          </a:xfrm>
        </p:spPr>
        <p:txBody>
          <a:bodyPr>
            <a:normAutofit fontScale="90000"/>
          </a:bodyPr>
          <a:lstStyle/>
          <a:p>
            <a:r>
              <a:rPr lang="en-IN" dirty="0"/>
              <a:t>Set</a:t>
            </a:r>
          </a:p>
        </p:txBody>
      </p:sp>
      <p:sp>
        <p:nvSpPr>
          <p:cNvPr id="3" name="Content Placeholder 2">
            <a:extLst>
              <a:ext uri="{FF2B5EF4-FFF2-40B4-BE49-F238E27FC236}">
                <a16:creationId xmlns:a16="http://schemas.microsoft.com/office/drawing/2014/main" id="{D0A1F214-5E93-4056-81D2-3021078CD911}"/>
              </a:ext>
            </a:extLst>
          </p:cNvPr>
          <p:cNvSpPr>
            <a:spLocks noGrp="1"/>
          </p:cNvSpPr>
          <p:nvPr>
            <p:ph idx="1"/>
          </p:nvPr>
        </p:nvSpPr>
        <p:spPr>
          <a:xfrm>
            <a:off x="0" y="76200"/>
            <a:ext cx="5029200" cy="6934200"/>
          </a:xfrm>
        </p:spPr>
        <p:txBody>
          <a:bodyPr>
            <a:noAutofit/>
          </a:bodyPr>
          <a:lstStyle/>
          <a:p>
            <a:pPr marL="0" indent="0">
              <a:spcBef>
                <a:spcPts val="0"/>
              </a:spcBef>
              <a:buNone/>
            </a:pPr>
            <a:r>
              <a:rPr lang="en-US" sz="1400" dirty="0">
                <a:solidFill>
                  <a:srgbClr val="008000"/>
                </a:solidFill>
                <a:highlight>
                  <a:srgbClr val="FFFFFF"/>
                </a:highlight>
                <a:latin typeface="Consolas" panose="020B0609020204030204" pitchFamily="49" charset="0"/>
              </a:rPr>
              <a:t>// Demonstrate the HashSet&lt;T&gt; class.  </a:t>
            </a: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System;</a:t>
            </a:r>
          </a:p>
          <a:p>
            <a:pPr marL="0" indent="0">
              <a:spcBef>
                <a:spcPts val="0"/>
              </a:spcBef>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System.Collections.Generic</a:t>
            </a:r>
            <a:r>
              <a:rPr lang="en-IN" sz="1400" dirty="0">
                <a:solidFill>
                  <a:srgbClr val="000000"/>
                </a:solidFill>
                <a:highlight>
                  <a:srgbClr val="FFFFFF"/>
                </a:highlight>
                <a:latin typeface="Consolas" panose="020B0609020204030204" pitchFamily="49" charset="0"/>
              </a:rPr>
              <a:t>;</a:t>
            </a:r>
          </a:p>
          <a:p>
            <a:pPr marL="0" indent="0">
              <a:spcBef>
                <a:spcPts val="0"/>
              </a:spcBef>
              <a:buNone/>
            </a:pP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HashSetDemo</a:t>
            </a: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Show(</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msg, </a:t>
            </a:r>
            <a:r>
              <a:rPr lang="en-US" sz="1400" dirty="0">
                <a:solidFill>
                  <a:srgbClr val="2B91AF"/>
                </a:solidFill>
                <a:highlight>
                  <a:srgbClr val="FFFFFF"/>
                </a:highlight>
                <a:latin typeface="Consolas" panose="020B0609020204030204" pitchFamily="49" charset="0"/>
              </a:rPr>
              <a:t>HashSet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&gt; set)</a:t>
            </a: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msg</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foreach</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ch</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a:t>
            </a:r>
            <a:r>
              <a:rPr lang="en-US" sz="1400" dirty="0">
                <a:solidFill>
                  <a:srgbClr val="000000"/>
                </a:solidFill>
                <a:highlight>
                  <a:srgbClr val="FFFFFF"/>
                </a:highlight>
                <a:latin typeface="Consolas" panose="020B0609020204030204" pitchFamily="49" charset="0"/>
              </a:rPr>
              <a:t> set)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ch</a:t>
            </a:r>
            <a:r>
              <a:rPr lang="en-IN" sz="1400" dirty="0">
                <a:solidFill>
                  <a:srgbClr val="000000"/>
                </a:solidFill>
                <a:highlight>
                  <a:srgbClr val="FFFFFF"/>
                </a:highlight>
                <a:latin typeface="Consolas" panose="020B0609020204030204" pitchFamily="49" charset="0"/>
              </a:rPr>
              <a:t> + </a:t>
            </a:r>
            <a:r>
              <a:rPr lang="en-IN" sz="1400" dirty="0">
                <a:solidFill>
                  <a:srgbClr val="A31515"/>
                </a:solidFill>
                <a:highlight>
                  <a:srgbClr val="FFFFFF"/>
                </a:highlight>
                <a:latin typeface="Consolas" panose="020B0609020204030204" pitchFamily="49" charset="0"/>
              </a:rPr>
              <a:t>" "</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static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Main()</a:t>
            </a: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HashSet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setA</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HashSet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&gt;();</a:t>
            </a: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HashSet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setB</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HashSet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&gt;();</a:t>
            </a:r>
          </a:p>
          <a:p>
            <a:pPr marL="0" indent="0">
              <a:spcBef>
                <a:spcPts val="0"/>
              </a:spcBef>
              <a:buNone/>
            </a:pP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setA.Add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'A'</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setA.Add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'B'</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setA.Add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'C'</a:t>
            </a:r>
            <a:r>
              <a:rPr lang="en-IN" sz="1400" dirty="0">
                <a:solidFill>
                  <a:srgbClr val="000000"/>
                </a:solidFill>
                <a:highlight>
                  <a:srgbClr val="FFFFFF"/>
                </a:highlight>
                <a:latin typeface="Consolas" panose="020B0609020204030204" pitchFamily="49" charset="0"/>
              </a:rPr>
              <a:t>);</a:t>
            </a:r>
          </a:p>
          <a:p>
            <a:pPr marL="0" indent="0">
              <a:spcBef>
                <a:spcPts val="0"/>
              </a:spcBef>
              <a:buNone/>
            </a:pP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setB.Add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'C'</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setB.Add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'D'</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setB.Add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'E'</a:t>
            </a:r>
            <a:r>
              <a:rPr lang="en-IN" sz="1400" dirty="0">
                <a:solidFill>
                  <a:srgbClr val="000000"/>
                </a:solidFill>
                <a:highlight>
                  <a:srgbClr val="FFFFFF"/>
                </a:highlight>
                <a:latin typeface="Consolas" panose="020B0609020204030204" pitchFamily="49" charset="0"/>
              </a:rPr>
              <a:t>);</a:t>
            </a:r>
          </a:p>
          <a:p>
            <a:pPr marL="0" indent="0">
              <a:spcBef>
                <a:spcPts val="0"/>
              </a:spcBef>
              <a:buNone/>
            </a:pP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a:solidFill>
                  <a:srgbClr val="000000"/>
                </a:solidFill>
                <a:highlight>
                  <a:srgbClr val="FFFFFF"/>
                </a:highlight>
                <a:latin typeface="Consolas" panose="020B0609020204030204" pitchFamily="49" charset="0"/>
              </a:rPr>
              <a:t>        Show(</a:t>
            </a:r>
            <a:r>
              <a:rPr lang="en-US" sz="1400" dirty="0">
                <a:solidFill>
                  <a:srgbClr val="A31515"/>
                </a:solidFill>
                <a:highlight>
                  <a:srgbClr val="FFFFFF"/>
                </a:highlight>
                <a:latin typeface="Consolas" panose="020B0609020204030204" pitchFamily="49" charset="0"/>
              </a:rPr>
              <a:t>"Initial content of </a:t>
            </a:r>
            <a:r>
              <a:rPr lang="en-US" sz="1400" dirty="0" err="1">
                <a:solidFill>
                  <a:srgbClr val="A31515"/>
                </a:solidFill>
                <a:highlight>
                  <a:srgbClr val="FFFFFF"/>
                </a:highlight>
                <a:latin typeface="Consolas" panose="020B0609020204030204" pitchFamily="49" charset="0"/>
              </a:rPr>
              <a:t>setA</a:t>
            </a:r>
            <a:r>
              <a:rPr lang="en-US" sz="1400" dirty="0">
                <a:solidFill>
                  <a:srgbClr val="A31515"/>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setA</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00"/>
                </a:solidFill>
                <a:highlight>
                  <a:srgbClr val="FFFFFF"/>
                </a:highlight>
                <a:latin typeface="Consolas" panose="020B0609020204030204" pitchFamily="49" charset="0"/>
              </a:rPr>
              <a:t>        Show(</a:t>
            </a:r>
            <a:r>
              <a:rPr lang="en-US" sz="1400" dirty="0">
                <a:solidFill>
                  <a:srgbClr val="A31515"/>
                </a:solidFill>
                <a:highlight>
                  <a:srgbClr val="FFFFFF"/>
                </a:highlight>
                <a:latin typeface="Consolas" panose="020B0609020204030204" pitchFamily="49" charset="0"/>
              </a:rPr>
              <a:t>"Initial content of </a:t>
            </a:r>
            <a:r>
              <a:rPr lang="en-US" sz="1400" dirty="0" err="1">
                <a:solidFill>
                  <a:srgbClr val="A31515"/>
                </a:solidFill>
                <a:highlight>
                  <a:srgbClr val="FFFFFF"/>
                </a:highlight>
                <a:latin typeface="Consolas" panose="020B0609020204030204" pitchFamily="49" charset="0"/>
              </a:rPr>
              <a:t>setB</a:t>
            </a:r>
            <a:r>
              <a:rPr lang="en-US" sz="1400" dirty="0">
                <a:solidFill>
                  <a:srgbClr val="A31515"/>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setB</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setA.ExceptWith</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setB</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00"/>
                </a:solidFill>
                <a:highlight>
                  <a:srgbClr val="FFFFFF"/>
                </a:highlight>
                <a:latin typeface="Consolas" panose="020B0609020204030204" pitchFamily="49" charset="0"/>
              </a:rPr>
              <a:t>   Show(</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setA</a:t>
            </a:r>
            <a:r>
              <a:rPr lang="en-US" sz="1400" dirty="0">
                <a:solidFill>
                  <a:srgbClr val="A31515"/>
                </a:solidFill>
                <a:highlight>
                  <a:srgbClr val="FFFFFF"/>
                </a:highlight>
                <a:latin typeface="Consolas" panose="020B0609020204030204" pitchFamily="49" charset="0"/>
              </a:rPr>
              <a:t> after subtracting </a:t>
            </a:r>
            <a:r>
              <a:rPr lang="en-US" sz="1400" dirty="0" err="1">
                <a:solidFill>
                  <a:srgbClr val="A31515"/>
                </a:solidFill>
                <a:highlight>
                  <a:srgbClr val="FFFFFF"/>
                </a:highlight>
                <a:latin typeface="Consolas" panose="020B0609020204030204" pitchFamily="49" charset="0"/>
              </a:rPr>
              <a:t>setB</a:t>
            </a:r>
            <a:r>
              <a:rPr lang="en-US" sz="1400" dirty="0">
                <a:solidFill>
                  <a:srgbClr val="A31515"/>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setA</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IN" sz="1400" dirty="0">
                <a:solidFill>
                  <a:srgbClr val="000000"/>
                </a:solidFill>
                <a:highlight>
                  <a:srgbClr val="FFFFFF"/>
                </a:highlight>
                <a:latin typeface="Consolas" panose="020B0609020204030204" pitchFamily="49" charset="0"/>
              </a:rPr>
              <a:t>}</a:t>
            </a:r>
          </a:p>
          <a:p>
            <a:pPr marL="0" indent="0">
              <a:spcBef>
                <a:spcPts val="0"/>
              </a:spcBef>
              <a:buNone/>
            </a:pPr>
            <a:endParaRPr lang="en-IN" sz="1400" dirty="0">
              <a:solidFill>
                <a:srgbClr val="000000"/>
              </a:solidFill>
              <a:highlight>
                <a:srgbClr val="FFFFFF"/>
              </a:highlight>
              <a:latin typeface="Consolas" panose="020B0609020204030204" pitchFamily="49" charset="0"/>
            </a:endParaRPr>
          </a:p>
          <a:p>
            <a:pPr marL="0" indent="0">
              <a:spcBef>
                <a:spcPts val="0"/>
              </a:spcBef>
              <a:buNone/>
            </a:pPr>
            <a:endParaRPr lang="en-IN" sz="1100" dirty="0">
              <a:solidFill>
                <a:srgbClr val="000000"/>
              </a:solidFill>
              <a:highlight>
                <a:srgbClr val="FFFFFF"/>
              </a:highlight>
              <a:latin typeface="Consolas" panose="020B0609020204030204" pitchFamily="49" charset="0"/>
            </a:endParaRPr>
          </a:p>
          <a:p>
            <a:pPr marL="0" indent="0">
              <a:spcBef>
                <a:spcPts val="0"/>
              </a:spcBef>
              <a:buNone/>
            </a:pPr>
            <a:endParaRPr lang="en-IN" sz="900" dirty="0">
              <a:solidFill>
                <a:srgbClr val="000000"/>
              </a:solidFill>
              <a:highlight>
                <a:srgbClr val="FFFFFF"/>
              </a:highlight>
              <a:latin typeface="Consolas" panose="020B0609020204030204" pitchFamily="49" charset="0"/>
            </a:endParaRPr>
          </a:p>
          <a:p>
            <a:pPr marL="0" indent="0">
              <a:spcBef>
                <a:spcPts val="0"/>
              </a:spcBef>
              <a:buNone/>
            </a:pPr>
            <a:endParaRPr lang="en-IN" sz="900" dirty="0"/>
          </a:p>
        </p:txBody>
      </p:sp>
      <p:sp>
        <p:nvSpPr>
          <p:cNvPr id="4" name="Rectangle 2">
            <a:extLst>
              <a:ext uri="{FF2B5EF4-FFF2-40B4-BE49-F238E27FC236}">
                <a16:creationId xmlns:a16="http://schemas.microsoft.com/office/drawing/2014/main" id="{2865EA89-8BCB-4820-9035-F268518641D0}"/>
              </a:ext>
            </a:extLst>
          </p:cNvPr>
          <p:cNvSpPr>
            <a:spLocks noChangeArrowheads="1"/>
          </p:cNvSpPr>
          <p:nvPr/>
        </p:nvSpPr>
        <p:spPr bwMode="auto">
          <a:xfrm>
            <a:off x="4572000" y="76200"/>
            <a:ext cx="5417820" cy="289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7000"/>
              </a:lnSpc>
              <a:spcAft>
                <a:spcPts val="800"/>
              </a:spcAft>
            </a:pPr>
            <a:r>
              <a:rPr lang="en-IN" sz="1800" dirty="0">
                <a:solidFill>
                  <a:srgbClr val="157DEC"/>
                </a:solidFill>
                <a:effectLst/>
                <a:latin typeface="Georgia" panose="02040502050405020303" pitchFamily="18" charset="0"/>
                <a:ea typeface="Times New Roman" panose="02020603050405020304" pitchFamily="18" charset="0"/>
                <a:cs typeface="Times New Roman" panose="02020603050405020304" pitchFamily="18" charset="0"/>
              </a:rPr>
              <a:t>Solved example to find the difference of sets using Venn diagram: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If A = {2, 3, 4, 5, 6, 7} and B = {3, 5, 7, 9, 11, 13}, then find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 – B and (ii) B – 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err="1">
                <a:effectLst/>
                <a:latin typeface="Times New Roman" panose="02020603050405020304" pitchFamily="18" charset="0"/>
                <a:ea typeface="Times New Roman" panose="02020603050405020304" pitchFamily="18" charset="0"/>
                <a:cs typeface="Times New Roman" panose="02020603050405020304" pitchFamily="18" charset="0"/>
              </a:rPr>
              <a:t>Solution:</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According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to the given statement; </a:t>
            </a: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 = {2, 3, 4, 5, 6, 7} and B = {3, 5, 7, 9, 11, 13}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b="1"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 – B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3023880A-04BC-4714-BF9C-68899EE273A4}"/>
              </a:ext>
            </a:extLst>
          </p:cNvPr>
          <p:cNvSpPr>
            <a:spLocks noChangeArrowheads="1"/>
          </p:cNvSpPr>
          <p:nvPr/>
        </p:nvSpPr>
        <p:spPr bwMode="auto">
          <a:xfrm>
            <a:off x="5559095" y="5095979"/>
            <a:ext cx="358490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{2, 4, 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eaLnBrk="0" fontAlgn="base" hangingPunct="0">
              <a:spcBef>
                <a:spcPct val="0"/>
              </a:spcBef>
              <a:spcAft>
                <a:spcPct val="0"/>
              </a:spcAf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8" name="Picture 7" descr="Difference of Sets">
            <a:hlinkClick r:id="rId2" tooltip="&quot;Difference of Sets&quot;"/>
            <a:extLst>
              <a:ext uri="{FF2B5EF4-FFF2-40B4-BE49-F238E27FC236}">
                <a16:creationId xmlns:a16="http://schemas.microsoft.com/office/drawing/2014/main" id="{86D1F180-1F0A-4456-BC1C-C25881F4DFC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91200" y="2615648"/>
            <a:ext cx="2735580" cy="2545080"/>
          </a:xfrm>
          <a:prstGeom prst="rect">
            <a:avLst/>
          </a:prstGeom>
          <a:noFill/>
          <a:ln>
            <a:noFill/>
          </a:ln>
        </p:spPr>
      </p:pic>
    </p:spTree>
    <p:extLst>
      <p:ext uri="{BB962C8B-B14F-4D97-AF65-F5344CB8AC3E}">
        <p14:creationId xmlns:p14="http://schemas.microsoft.com/office/powerpoint/2010/main" val="3246329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9EA3F-CA96-48DE-9B5C-3779E35E5847}"/>
              </a:ext>
            </a:extLst>
          </p:cNvPr>
          <p:cNvSpPr>
            <a:spLocks noGrp="1"/>
          </p:cNvSpPr>
          <p:nvPr>
            <p:ph type="title"/>
          </p:nvPr>
        </p:nvSpPr>
        <p:spPr>
          <a:xfrm>
            <a:off x="1828800" y="274638"/>
            <a:ext cx="6858000" cy="258762"/>
          </a:xfrm>
        </p:spPr>
        <p:txBody>
          <a:bodyPr>
            <a:normAutofit fontScale="90000"/>
          </a:bodyPr>
          <a:lstStyle/>
          <a:p>
            <a:r>
              <a:rPr lang="en-IN" dirty="0"/>
              <a:t>Sorted set</a:t>
            </a:r>
          </a:p>
        </p:txBody>
      </p:sp>
      <p:sp>
        <p:nvSpPr>
          <p:cNvPr id="3" name="Content Placeholder 2">
            <a:extLst>
              <a:ext uri="{FF2B5EF4-FFF2-40B4-BE49-F238E27FC236}">
                <a16:creationId xmlns:a16="http://schemas.microsoft.com/office/drawing/2014/main" id="{B8FE1384-C011-4CC3-90E6-5D3E70AAF258}"/>
              </a:ext>
            </a:extLst>
          </p:cNvPr>
          <p:cNvSpPr>
            <a:spLocks noGrp="1"/>
          </p:cNvSpPr>
          <p:nvPr>
            <p:ph idx="1"/>
          </p:nvPr>
        </p:nvSpPr>
        <p:spPr>
          <a:xfrm>
            <a:off x="228600" y="533400"/>
            <a:ext cx="8610600" cy="6553200"/>
          </a:xfrm>
        </p:spPr>
        <p:txBody>
          <a:bodyPr>
            <a:noAutofit/>
          </a:bodyPr>
          <a:lstStyle/>
          <a:p>
            <a:pPr marL="0" indent="0">
              <a:buNone/>
            </a:pPr>
            <a:r>
              <a:rPr lang="en-US" sz="1400" dirty="0">
                <a:solidFill>
                  <a:srgbClr val="008000"/>
                </a:solidFill>
                <a:highlight>
                  <a:srgbClr val="FFFFFF"/>
                </a:highlight>
                <a:latin typeface="Consolas" panose="020B0609020204030204" pitchFamily="49" charset="0"/>
              </a:rPr>
              <a:t>// Demonstrate the HashSet&lt;T&gt; class.  </a:t>
            </a:r>
            <a:endParaRPr lang="en-US" sz="1400" dirty="0">
              <a:solidFill>
                <a:srgbClr val="000000"/>
              </a:solidFill>
              <a:highlight>
                <a:srgbClr val="FFFFFF"/>
              </a:highlight>
              <a:latin typeface="Consolas" panose="020B0609020204030204" pitchFamily="49" charset="0"/>
            </a:endParaRPr>
          </a:p>
          <a:p>
            <a:pPr marL="0" indent="0">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System;</a:t>
            </a:r>
          </a:p>
          <a:p>
            <a:pPr marL="0" indent="0">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System.Collections.Generic</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HashSetDemo</a:t>
            </a: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Show(</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msg, </a:t>
            </a:r>
            <a:r>
              <a:rPr lang="en-US" sz="1400" dirty="0" err="1">
                <a:solidFill>
                  <a:srgbClr val="2B91AF"/>
                </a:solidFill>
                <a:highlight>
                  <a:srgbClr val="FFFFFF"/>
                </a:highlight>
                <a:latin typeface="Consolas" panose="020B0609020204030204" pitchFamily="49" charset="0"/>
              </a:rPr>
              <a:t>SortedSet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&gt; set)</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msg</a:t>
            </a:r>
            <a:r>
              <a:rPr lang="en-IN"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foreach</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ch</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a:t>
            </a:r>
            <a:r>
              <a:rPr lang="en-US" sz="1400" dirty="0">
                <a:solidFill>
                  <a:srgbClr val="000000"/>
                </a:solidFill>
                <a:highlight>
                  <a:srgbClr val="FFFFFF"/>
                </a:highlight>
                <a:latin typeface="Consolas" panose="020B0609020204030204" pitchFamily="49" charset="0"/>
              </a:rPr>
              <a:t> set)</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ch</a:t>
            </a:r>
            <a:r>
              <a:rPr lang="en-IN" sz="1400" dirty="0">
                <a:solidFill>
                  <a:srgbClr val="000000"/>
                </a:solidFill>
                <a:highlight>
                  <a:srgbClr val="FFFFFF"/>
                </a:highlight>
                <a:latin typeface="Consolas" panose="020B0609020204030204" pitchFamily="49" charset="0"/>
              </a:rPr>
              <a:t> + </a:t>
            </a:r>
            <a:r>
              <a:rPr lang="en-IN" sz="1400" dirty="0">
                <a:solidFill>
                  <a:srgbClr val="A31515"/>
                </a:solidFill>
                <a:highlight>
                  <a:srgbClr val="FFFFFF"/>
                </a:highlight>
                <a:latin typeface="Consolas" panose="020B0609020204030204" pitchFamily="49" charset="0"/>
              </a:rPr>
              <a:t>" "</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static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Main()</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SortedSet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setA</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SortedSet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&gt;();</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setA.Add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'X'</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setA.Add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'C'</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setA.Add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'B'</a:t>
            </a:r>
            <a:r>
              <a:rPr lang="en-IN" sz="1400" dirty="0">
                <a:solidFill>
                  <a:srgbClr val="000000"/>
                </a:solidFill>
                <a:highlight>
                  <a:srgbClr val="FFFFFF"/>
                </a:highlight>
                <a:latin typeface="Consolas" panose="020B0609020204030204" pitchFamily="49" charset="0"/>
              </a:rPr>
              <a:t>);</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Show(</a:t>
            </a:r>
            <a:r>
              <a:rPr lang="en-US" sz="1400" dirty="0">
                <a:solidFill>
                  <a:srgbClr val="A31515"/>
                </a:solidFill>
                <a:highlight>
                  <a:srgbClr val="FFFFFF"/>
                </a:highlight>
                <a:latin typeface="Consolas" panose="020B0609020204030204" pitchFamily="49" charset="0"/>
              </a:rPr>
              <a:t>"Initial content of </a:t>
            </a:r>
            <a:r>
              <a:rPr lang="en-US" sz="1400" dirty="0" err="1">
                <a:solidFill>
                  <a:srgbClr val="A31515"/>
                </a:solidFill>
                <a:highlight>
                  <a:srgbClr val="FFFFFF"/>
                </a:highlight>
                <a:latin typeface="Consolas" panose="020B0609020204030204" pitchFamily="49" charset="0"/>
              </a:rPr>
              <a:t>setA</a:t>
            </a:r>
            <a:r>
              <a:rPr lang="en-US" sz="1400" dirty="0">
                <a:solidFill>
                  <a:srgbClr val="A31515"/>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setA</a:t>
            </a:r>
            <a:r>
              <a:rPr lang="en-US"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endParaRPr lang="en-IN" sz="1400" dirty="0"/>
          </a:p>
        </p:txBody>
      </p:sp>
    </p:spTree>
    <p:extLst>
      <p:ext uri="{BB962C8B-B14F-4D97-AF65-F5344CB8AC3E}">
        <p14:creationId xmlns:p14="http://schemas.microsoft.com/office/powerpoint/2010/main" val="3241478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8A56-6444-4519-88BD-F72FFF824191}"/>
              </a:ext>
            </a:extLst>
          </p:cNvPr>
          <p:cNvSpPr>
            <a:spLocks noGrp="1"/>
          </p:cNvSpPr>
          <p:nvPr>
            <p:ph type="title"/>
          </p:nvPr>
        </p:nvSpPr>
        <p:spPr>
          <a:xfrm>
            <a:off x="457200" y="-76200"/>
            <a:ext cx="8229600" cy="1143000"/>
          </a:xfrm>
        </p:spPr>
        <p:txBody>
          <a:bodyPr/>
          <a:lstStyle/>
          <a:p>
            <a:r>
              <a:rPr lang="en-US" b="0" i="0" dirty="0">
                <a:effectLst/>
              </a:rPr>
              <a:t>HashSet</a:t>
            </a:r>
            <a:endParaRPr lang="en-IN" dirty="0"/>
          </a:p>
        </p:txBody>
      </p:sp>
      <p:sp>
        <p:nvSpPr>
          <p:cNvPr id="3" name="Content Placeholder 2">
            <a:extLst>
              <a:ext uri="{FF2B5EF4-FFF2-40B4-BE49-F238E27FC236}">
                <a16:creationId xmlns:a16="http://schemas.microsoft.com/office/drawing/2014/main" id="{192A46D3-C61B-4D0C-871F-892B71A2E13C}"/>
              </a:ext>
            </a:extLst>
          </p:cNvPr>
          <p:cNvSpPr>
            <a:spLocks noGrp="1"/>
          </p:cNvSpPr>
          <p:nvPr>
            <p:ph idx="1"/>
          </p:nvPr>
        </p:nvSpPr>
        <p:spPr>
          <a:xfrm>
            <a:off x="266700" y="1066800"/>
            <a:ext cx="8610600" cy="6096000"/>
          </a:xfrm>
        </p:spPr>
        <p:txBody>
          <a:bodyPr>
            <a:norm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System.Collections.Generic</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ConsoleApplication1</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s = </a:t>
            </a:r>
            <a:r>
              <a:rPr lang="en-IN" sz="1200" dirty="0">
                <a:solidFill>
                  <a:srgbClr val="A31515"/>
                </a:solidFill>
                <a:highlight>
                  <a:srgbClr val="FFFFFF"/>
                </a:highlight>
                <a:latin typeface="Consolas" panose="020B0609020204030204" pitchFamily="49" charset="0"/>
              </a:rPr>
              <a:t>"vidyanidhi"</a:t>
            </a:r>
            <a:r>
              <a:rPr lang="en-IN" sz="1200" dirty="0">
                <a:solidFill>
                  <a:srgbClr val="000000"/>
                </a:solidFill>
                <a:highlight>
                  <a:srgbClr val="FFFFFF"/>
                </a:highlight>
                <a:latin typeface="Consolas" panose="020B0609020204030204" pitchFamily="49" charset="0"/>
              </a:rPr>
              <a:t>;</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HashSet</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&gt; ds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HashSet</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&gt;();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char</a:t>
            </a:r>
            <a:r>
              <a:rPr lang="en-IN" sz="1200" dirty="0">
                <a:solidFill>
                  <a:srgbClr val="000000"/>
                </a:solidFill>
                <a:highlight>
                  <a:srgbClr val="FFFFFF"/>
                </a:highlight>
                <a:latin typeface="Consolas" panose="020B0609020204030204" pitchFamily="49" charset="0"/>
              </a:rPr>
              <a:t>[] c = </a:t>
            </a:r>
            <a:r>
              <a:rPr lang="en-IN" sz="1200" dirty="0" err="1">
                <a:solidFill>
                  <a:srgbClr val="000000"/>
                </a:solidFill>
                <a:highlight>
                  <a:srgbClr val="FFFFFF"/>
                </a:highlight>
                <a:latin typeface="Consolas" panose="020B0609020204030204" pitchFamily="49" charset="0"/>
              </a:rPr>
              <a:t>s.ToCharArray</a:t>
            </a:r>
            <a:r>
              <a:rPr lang="en-IN" sz="1200" dirty="0">
                <a:solidFill>
                  <a:srgbClr val="000000"/>
                </a:solidFill>
                <a:highlight>
                  <a:srgbClr val="FFFFFF"/>
                </a:highlight>
                <a:latin typeface="Consolas" panose="020B0609020204030204" pitchFamily="49" charset="0"/>
              </a:rPr>
              <a:t>();</a:t>
            </a:r>
          </a:p>
          <a:p>
            <a:pPr marL="0" indent="0">
              <a:buNone/>
            </a:pPr>
            <a:r>
              <a:rPr lang="nn-NO" sz="1200" dirty="0">
                <a:solidFill>
                  <a:srgbClr val="000000"/>
                </a:solidFill>
                <a:highlight>
                  <a:srgbClr val="FFFFFF"/>
                </a:highlight>
                <a:latin typeface="Consolas" panose="020B0609020204030204" pitchFamily="49" charset="0"/>
              </a:rPr>
              <a:t>            </a:t>
            </a:r>
            <a:r>
              <a:rPr lang="nn-NO" sz="1200" dirty="0">
                <a:solidFill>
                  <a:srgbClr val="0000FF"/>
                </a:solidFill>
                <a:highlight>
                  <a:srgbClr val="FFFFFF"/>
                </a:highlight>
                <a:latin typeface="Consolas" panose="020B0609020204030204" pitchFamily="49" charset="0"/>
              </a:rPr>
              <a:t>for</a:t>
            </a:r>
            <a:r>
              <a:rPr lang="nn-NO" sz="1200" dirty="0">
                <a:solidFill>
                  <a:srgbClr val="000000"/>
                </a:solidFill>
                <a:highlight>
                  <a:srgbClr val="FFFFFF"/>
                </a:highlight>
                <a:latin typeface="Consolas" panose="020B0609020204030204" pitchFamily="49" charset="0"/>
              </a:rPr>
              <a:t> (</a:t>
            </a:r>
            <a:r>
              <a:rPr lang="nn-NO" sz="1200" dirty="0">
                <a:solidFill>
                  <a:srgbClr val="0000FF"/>
                </a:solidFill>
                <a:highlight>
                  <a:srgbClr val="FFFFFF"/>
                </a:highlight>
                <a:latin typeface="Consolas" panose="020B0609020204030204" pitchFamily="49" charset="0"/>
              </a:rPr>
              <a:t>int</a:t>
            </a:r>
            <a:r>
              <a:rPr lang="nn-NO" sz="1200" dirty="0">
                <a:solidFill>
                  <a:srgbClr val="000000"/>
                </a:solidFill>
                <a:highlight>
                  <a:srgbClr val="FFFFFF"/>
                </a:highlight>
                <a:latin typeface="Consolas" panose="020B0609020204030204" pitchFamily="49" charset="0"/>
              </a:rPr>
              <a:t> i = 0; i &lt; c.Length; i++)</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ds.Add</a:t>
            </a:r>
            <a:r>
              <a:rPr lang="en-IN" sz="1200" dirty="0">
                <a:solidFill>
                  <a:srgbClr val="000000"/>
                </a:solidFill>
                <a:highlight>
                  <a:srgbClr val="FFFFFF"/>
                </a:highlight>
                <a:latin typeface="Consolas" panose="020B0609020204030204" pitchFamily="49" charset="0"/>
              </a:rPr>
              <a:t>(c[</a:t>
            </a:r>
            <a:r>
              <a:rPr lang="en-IN" sz="1200" dirty="0" err="1">
                <a:solidFill>
                  <a:srgbClr val="000000"/>
                </a:solidFill>
                <a:highlight>
                  <a:srgbClr val="FFFFFF"/>
                </a:highlight>
                <a:latin typeface="Consolas" panose="020B0609020204030204" pitchFamily="49" charset="0"/>
              </a:rPr>
              <a:t>i</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sv-SE" sz="1200" dirty="0">
                <a:solidFill>
                  <a:srgbClr val="000000"/>
                </a:solidFill>
                <a:highlight>
                  <a:srgbClr val="FFFFFF"/>
                </a:highlight>
                <a:latin typeface="Consolas" panose="020B0609020204030204" pitchFamily="49" charset="0"/>
              </a:rPr>
              <a:t>            </a:t>
            </a:r>
            <a:r>
              <a:rPr lang="sv-SE" sz="1200" dirty="0">
                <a:solidFill>
                  <a:srgbClr val="0000FF"/>
                </a:solidFill>
                <a:highlight>
                  <a:srgbClr val="FFFFFF"/>
                </a:highlight>
                <a:latin typeface="Consolas" panose="020B0609020204030204" pitchFamily="49" charset="0"/>
              </a:rPr>
              <a:t>foreach</a:t>
            </a:r>
            <a:r>
              <a:rPr lang="sv-SE" sz="1200" dirty="0">
                <a:solidFill>
                  <a:srgbClr val="000000"/>
                </a:solidFill>
                <a:highlight>
                  <a:srgbClr val="FFFFFF"/>
                </a:highlight>
                <a:latin typeface="Consolas" panose="020B0609020204030204" pitchFamily="49" charset="0"/>
              </a:rPr>
              <a:t> (</a:t>
            </a:r>
            <a:r>
              <a:rPr lang="sv-SE" sz="1200" dirty="0">
                <a:solidFill>
                  <a:srgbClr val="0000FF"/>
                </a:solidFill>
                <a:highlight>
                  <a:srgbClr val="FFFFFF"/>
                </a:highlight>
                <a:latin typeface="Consolas" panose="020B0609020204030204" pitchFamily="49" charset="0"/>
              </a:rPr>
              <a:t>var</a:t>
            </a:r>
            <a:r>
              <a:rPr lang="sv-SE" sz="1200" dirty="0">
                <a:solidFill>
                  <a:srgbClr val="000000"/>
                </a:solidFill>
                <a:highlight>
                  <a:srgbClr val="FFFFFF"/>
                </a:highlight>
                <a:latin typeface="Consolas" panose="020B0609020204030204" pitchFamily="49" charset="0"/>
              </a:rPr>
              <a:t> d </a:t>
            </a:r>
            <a:r>
              <a:rPr lang="sv-SE" sz="1200" dirty="0">
                <a:solidFill>
                  <a:srgbClr val="0000FF"/>
                </a:solidFill>
                <a:highlight>
                  <a:srgbClr val="FFFFFF"/>
                </a:highlight>
                <a:latin typeface="Consolas" panose="020B0609020204030204" pitchFamily="49" charset="0"/>
              </a:rPr>
              <a:t>in</a:t>
            </a:r>
            <a:r>
              <a:rPr lang="sv-SE" sz="1200" dirty="0">
                <a:solidFill>
                  <a:srgbClr val="000000"/>
                </a:solidFill>
                <a:highlight>
                  <a:srgbClr val="FFFFFF"/>
                </a:highlight>
                <a:latin typeface="Consolas" panose="020B0609020204030204" pitchFamily="49" charset="0"/>
              </a:rPr>
              <a:t> ds)</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(d);</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endParaRPr lang="en-IN" sz="2400" dirty="0">
              <a:latin typeface="+mj-lt"/>
            </a:endParaRPr>
          </a:p>
        </p:txBody>
      </p:sp>
      <p:sp>
        <p:nvSpPr>
          <p:cNvPr id="4" name="Thought Bubble: Cloud 3">
            <a:extLst>
              <a:ext uri="{FF2B5EF4-FFF2-40B4-BE49-F238E27FC236}">
                <a16:creationId xmlns:a16="http://schemas.microsoft.com/office/drawing/2014/main" id="{DF72F8F1-5F67-4AD4-B0C7-BC7D164B63E9}"/>
              </a:ext>
            </a:extLst>
          </p:cNvPr>
          <p:cNvSpPr/>
          <p:nvPr/>
        </p:nvSpPr>
        <p:spPr>
          <a:xfrm>
            <a:off x="6995160" y="287020"/>
            <a:ext cx="2057400" cy="19050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vidyanidhi</a:t>
            </a:r>
          </a:p>
        </p:txBody>
      </p:sp>
      <p:sp>
        <p:nvSpPr>
          <p:cNvPr id="5" name="TextBox 4">
            <a:extLst>
              <a:ext uri="{FF2B5EF4-FFF2-40B4-BE49-F238E27FC236}">
                <a16:creationId xmlns:a16="http://schemas.microsoft.com/office/drawing/2014/main" id="{13028160-425A-43B5-AE3A-021BA46BDF1F}"/>
              </a:ext>
            </a:extLst>
          </p:cNvPr>
          <p:cNvSpPr txBox="1"/>
          <p:nvPr/>
        </p:nvSpPr>
        <p:spPr>
          <a:xfrm>
            <a:off x="4953000" y="774323"/>
            <a:ext cx="533400" cy="381000"/>
          </a:xfrm>
          <a:prstGeom prst="rect">
            <a:avLst/>
          </a:prstGeom>
          <a:noFill/>
        </p:spPr>
        <p:txBody>
          <a:bodyPr wrap="square" rtlCol="0">
            <a:spAutoFit/>
          </a:bodyPr>
          <a:lstStyle/>
          <a:p>
            <a:r>
              <a:rPr lang="en-IN" dirty="0"/>
              <a:t>s</a:t>
            </a:r>
          </a:p>
        </p:txBody>
      </p:sp>
      <p:cxnSp>
        <p:nvCxnSpPr>
          <p:cNvPr id="7" name="Straight Arrow Connector 6">
            <a:extLst>
              <a:ext uri="{FF2B5EF4-FFF2-40B4-BE49-F238E27FC236}">
                <a16:creationId xmlns:a16="http://schemas.microsoft.com/office/drawing/2014/main" id="{B4571A32-1964-4364-AAE8-DF3C011E1FF6}"/>
              </a:ext>
            </a:extLst>
          </p:cNvPr>
          <p:cNvCxnSpPr/>
          <p:nvPr/>
        </p:nvCxnSpPr>
        <p:spPr>
          <a:xfrm>
            <a:off x="5184140" y="984766"/>
            <a:ext cx="1676400" cy="5334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aphicFrame>
        <p:nvGraphicFramePr>
          <p:cNvPr id="8" name="Table 8">
            <a:extLst>
              <a:ext uri="{FF2B5EF4-FFF2-40B4-BE49-F238E27FC236}">
                <a16:creationId xmlns:a16="http://schemas.microsoft.com/office/drawing/2014/main" id="{FEA2EA01-C9EF-48BE-9D96-6D31A52B2B6A}"/>
              </a:ext>
            </a:extLst>
          </p:cNvPr>
          <p:cNvGraphicFramePr>
            <a:graphicFrameLocks noGrp="1"/>
          </p:cNvGraphicFramePr>
          <p:nvPr>
            <p:extLst>
              <p:ext uri="{D42A27DB-BD31-4B8C-83A1-F6EECF244321}">
                <p14:modId xmlns:p14="http://schemas.microsoft.com/office/powerpoint/2010/main" val="2650253203"/>
              </p:ext>
            </p:extLst>
          </p:nvPr>
        </p:nvGraphicFramePr>
        <p:xfrm>
          <a:off x="4592320" y="2290326"/>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576566801"/>
                    </a:ext>
                  </a:extLst>
                </a:gridCol>
                <a:gridCol w="609600">
                  <a:extLst>
                    <a:ext uri="{9D8B030D-6E8A-4147-A177-3AD203B41FA5}">
                      <a16:colId xmlns:a16="http://schemas.microsoft.com/office/drawing/2014/main" val="3188607646"/>
                    </a:ext>
                  </a:extLst>
                </a:gridCol>
                <a:gridCol w="609600">
                  <a:extLst>
                    <a:ext uri="{9D8B030D-6E8A-4147-A177-3AD203B41FA5}">
                      <a16:colId xmlns:a16="http://schemas.microsoft.com/office/drawing/2014/main" val="221385716"/>
                    </a:ext>
                  </a:extLst>
                </a:gridCol>
                <a:gridCol w="609600">
                  <a:extLst>
                    <a:ext uri="{9D8B030D-6E8A-4147-A177-3AD203B41FA5}">
                      <a16:colId xmlns:a16="http://schemas.microsoft.com/office/drawing/2014/main" val="3412570674"/>
                    </a:ext>
                  </a:extLst>
                </a:gridCol>
                <a:gridCol w="609600">
                  <a:extLst>
                    <a:ext uri="{9D8B030D-6E8A-4147-A177-3AD203B41FA5}">
                      <a16:colId xmlns:a16="http://schemas.microsoft.com/office/drawing/2014/main" val="550513922"/>
                    </a:ext>
                  </a:extLst>
                </a:gridCol>
                <a:gridCol w="609600">
                  <a:extLst>
                    <a:ext uri="{9D8B030D-6E8A-4147-A177-3AD203B41FA5}">
                      <a16:colId xmlns:a16="http://schemas.microsoft.com/office/drawing/2014/main" val="4273241803"/>
                    </a:ext>
                  </a:extLst>
                </a:gridCol>
                <a:gridCol w="609600">
                  <a:extLst>
                    <a:ext uri="{9D8B030D-6E8A-4147-A177-3AD203B41FA5}">
                      <a16:colId xmlns:a16="http://schemas.microsoft.com/office/drawing/2014/main" val="190602288"/>
                    </a:ext>
                  </a:extLst>
                </a:gridCol>
                <a:gridCol w="609600">
                  <a:extLst>
                    <a:ext uri="{9D8B030D-6E8A-4147-A177-3AD203B41FA5}">
                      <a16:colId xmlns:a16="http://schemas.microsoft.com/office/drawing/2014/main" val="21088205"/>
                    </a:ext>
                  </a:extLst>
                </a:gridCol>
                <a:gridCol w="609600">
                  <a:extLst>
                    <a:ext uri="{9D8B030D-6E8A-4147-A177-3AD203B41FA5}">
                      <a16:colId xmlns:a16="http://schemas.microsoft.com/office/drawing/2014/main" val="2525827390"/>
                    </a:ext>
                  </a:extLst>
                </a:gridCol>
                <a:gridCol w="609600">
                  <a:extLst>
                    <a:ext uri="{9D8B030D-6E8A-4147-A177-3AD203B41FA5}">
                      <a16:colId xmlns:a16="http://schemas.microsoft.com/office/drawing/2014/main" val="2045864408"/>
                    </a:ext>
                  </a:extLst>
                </a:gridCol>
              </a:tblGrid>
              <a:tr h="370840">
                <a:tc>
                  <a:txBody>
                    <a:bodyPr/>
                    <a:lstStyle/>
                    <a:p>
                      <a:r>
                        <a:rPr lang="en-IN" dirty="0"/>
                        <a:t>v</a:t>
                      </a:r>
                    </a:p>
                  </a:txBody>
                  <a:tcPr/>
                </a:tc>
                <a:tc>
                  <a:txBody>
                    <a:bodyPr/>
                    <a:lstStyle/>
                    <a:p>
                      <a:r>
                        <a:rPr lang="en-IN" dirty="0" err="1"/>
                        <a:t>i</a:t>
                      </a:r>
                      <a:endParaRPr lang="en-IN" dirty="0"/>
                    </a:p>
                  </a:txBody>
                  <a:tcPr/>
                </a:tc>
                <a:tc>
                  <a:txBody>
                    <a:bodyPr/>
                    <a:lstStyle/>
                    <a:p>
                      <a:r>
                        <a:rPr lang="en-IN" dirty="0"/>
                        <a:t>d</a:t>
                      </a:r>
                    </a:p>
                  </a:txBody>
                  <a:tcPr/>
                </a:tc>
                <a:tc>
                  <a:txBody>
                    <a:bodyPr/>
                    <a:lstStyle/>
                    <a:p>
                      <a:r>
                        <a:rPr lang="en-IN" dirty="0"/>
                        <a:t>y</a:t>
                      </a:r>
                    </a:p>
                  </a:txBody>
                  <a:tcPr/>
                </a:tc>
                <a:tc>
                  <a:txBody>
                    <a:bodyPr/>
                    <a:lstStyle/>
                    <a:p>
                      <a:r>
                        <a:rPr lang="en-IN" dirty="0"/>
                        <a:t>a</a:t>
                      </a:r>
                    </a:p>
                  </a:txBody>
                  <a:tcPr/>
                </a:tc>
                <a:tc>
                  <a:txBody>
                    <a:bodyPr/>
                    <a:lstStyle/>
                    <a:p>
                      <a:r>
                        <a:rPr lang="en-IN" dirty="0"/>
                        <a:t>n</a:t>
                      </a:r>
                    </a:p>
                  </a:txBody>
                  <a:tcPr/>
                </a:tc>
                <a:tc>
                  <a:txBody>
                    <a:bodyPr/>
                    <a:lstStyle/>
                    <a:p>
                      <a:r>
                        <a:rPr lang="en-IN" dirty="0" err="1"/>
                        <a:t>i</a:t>
                      </a:r>
                      <a:endParaRPr lang="en-IN" dirty="0"/>
                    </a:p>
                  </a:txBody>
                  <a:tcPr/>
                </a:tc>
                <a:tc>
                  <a:txBody>
                    <a:bodyPr/>
                    <a:lstStyle/>
                    <a:p>
                      <a:r>
                        <a:rPr lang="en-IN" dirty="0"/>
                        <a:t>d</a:t>
                      </a:r>
                    </a:p>
                  </a:txBody>
                  <a:tcPr/>
                </a:tc>
                <a:tc>
                  <a:txBody>
                    <a:bodyPr/>
                    <a:lstStyle/>
                    <a:p>
                      <a:r>
                        <a:rPr lang="en-IN" dirty="0"/>
                        <a:t>h</a:t>
                      </a:r>
                    </a:p>
                  </a:txBody>
                  <a:tcPr/>
                </a:tc>
                <a:tc>
                  <a:txBody>
                    <a:bodyPr/>
                    <a:lstStyle/>
                    <a:p>
                      <a:r>
                        <a:rPr lang="en-IN" dirty="0" err="1"/>
                        <a:t>i</a:t>
                      </a:r>
                      <a:endParaRPr lang="en-IN" dirty="0"/>
                    </a:p>
                  </a:txBody>
                  <a:tcPr/>
                </a:tc>
                <a:extLst>
                  <a:ext uri="{0D108BD9-81ED-4DB2-BD59-A6C34878D82A}">
                    <a16:rowId xmlns:a16="http://schemas.microsoft.com/office/drawing/2014/main" val="1333030152"/>
                  </a:ext>
                </a:extLst>
              </a:tr>
            </a:tbl>
          </a:graphicData>
        </a:graphic>
      </p:graphicFrame>
      <p:sp>
        <p:nvSpPr>
          <p:cNvPr id="10" name="TextBox 9">
            <a:extLst>
              <a:ext uri="{FF2B5EF4-FFF2-40B4-BE49-F238E27FC236}">
                <a16:creationId xmlns:a16="http://schemas.microsoft.com/office/drawing/2014/main" id="{BB82BFA1-7BCD-499D-827D-7B7161BC60AA}"/>
              </a:ext>
            </a:extLst>
          </p:cNvPr>
          <p:cNvSpPr txBox="1"/>
          <p:nvPr/>
        </p:nvSpPr>
        <p:spPr>
          <a:xfrm>
            <a:off x="4709160" y="1917323"/>
            <a:ext cx="445770" cy="381000"/>
          </a:xfrm>
          <a:prstGeom prst="rect">
            <a:avLst/>
          </a:prstGeom>
          <a:noFill/>
        </p:spPr>
        <p:txBody>
          <a:bodyPr wrap="square" rtlCol="0">
            <a:spAutoFit/>
          </a:bodyPr>
          <a:lstStyle/>
          <a:p>
            <a:r>
              <a:rPr lang="en-IN" dirty="0"/>
              <a:t>c</a:t>
            </a:r>
          </a:p>
        </p:txBody>
      </p:sp>
      <p:sp>
        <p:nvSpPr>
          <p:cNvPr id="11" name="TextBox 10">
            <a:extLst>
              <a:ext uri="{FF2B5EF4-FFF2-40B4-BE49-F238E27FC236}">
                <a16:creationId xmlns:a16="http://schemas.microsoft.com/office/drawing/2014/main" id="{06082A1A-9FC0-44BA-BE29-0060F066B530}"/>
              </a:ext>
            </a:extLst>
          </p:cNvPr>
          <p:cNvSpPr txBox="1"/>
          <p:nvPr/>
        </p:nvSpPr>
        <p:spPr>
          <a:xfrm>
            <a:off x="4650740" y="3337183"/>
            <a:ext cx="533400" cy="369332"/>
          </a:xfrm>
          <a:prstGeom prst="rect">
            <a:avLst/>
          </a:prstGeom>
          <a:noFill/>
        </p:spPr>
        <p:txBody>
          <a:bodyPr wrap="square" rtlCol="0">
            <a:spAutoFit/>
          </a:bodyPr>
          <a:lstStyle/>
          <a:p>
            <a:r>
              <a:rPr lang="en-IN" dirty="0"/>
              <a:t>ds</a:t>
            </a:r>
          </a:p>
        </p:txBody>
      </p:sp>
      <p:cxnSp>
        <p:nvCxnSpPr>
          <p:cNvPr id="12" name="Straight Arrow Connector 11">
            <a:extLst>
              <a:ext uri="{FF2B5EF4-FFF2-40B4-BE49-F238E27FC236}">
                <a16:creationId xmlns:a16="http://schemas.microsoft.com/office/drawing/2014/main" id="{1EE6F16E-A8C2-4BF3-BD37-7F43201F8DE7}"/>
              </a:ext>
            </a:extLst>
          </p:cNvPr>
          <p:cNvCxnSpPr>
            <a:cxnSpLocks/>
          </p:cNvCxnSpPr>
          <p:nvPr/>
        </p:nvCxnSpPr>
        <p:spPr>
          <a:xfrm>
            <a:off x="5038090" y="3597295"/>
            <a:ext cx="896620" cy="17168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 name="Rectangle 13">
            <a:extLst>
              <a:ext uri="{FF2B5EF4-FFF2-40B4-BE49-F238E27FC236}">
                <a16:creationId xmlns:a16="http://schemas.microsoft.com/office/drawing/2014/main" id="{5DD7A8BA-FD49-424B-A7CF-B27A08838602}"/>
              </a:ext>
            </a:extLst>
          </p:cNvPr>
          <p:cNvSpPr/>
          <p:nvPr/>
        </p:nvSpPr>
        <p:spPr>
          <a:xfrm>
            <a:off x="6042660" y="2953642"/>
            <a:ext cx="1882140" cy="3370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5" name="Table 15">
            <a:extLst>
              <a:ext uri="{FF2B5EF4-FFF2-40B4-BE49-F238E27FC236}">
                <a16:creationId xmlns:a16="http://schemas.microsoft.com/office/drawing/2014/main" id="{D699E77B-9EA0-4E24-A254-28AF01889ABB}"/>
              </a:ext>
            </a:extLst>
          </p:cNvPr>
          <p:cNvGraphicFramePr>
            <a:graphicFrameLocks noGrp="1"/>
          </p:cNvGraphicFramePr>
          <p:nvPr>
            <p:extLst>
              <p:ext uri="{D42A27DB-BD31-4B8C-83A1-F6EECF244321}">
                <p14:modId xmlns:p14="http://schemas.microsoft.com/office/powerpoint/2010/main" val="140206355"/>
              </p:ext>
            </p:extLst>
          </p:nvPr>
        </p:nvGraphicFramePr>
        <p:xfrm>
          <a:off x="6629400" y="3111689"/>
          <a:ext cx="838200" cy="2926080"/>
        </p:xfrm>
        <a:graphic>
          <a:graphicData uri="http://schemas.openxmlformats.org/drawingml/2006/table">
            <a:tbl>
              <a:tblPr firstRow="1" bandRow="1"/>
              <a:tblGrid>
                <a:gridCol w="838200">
                  <a:extLst>
                    <a:ext uri="{9D8B030D-6E8A-4147-A177-3AD203B41FA5}">
                      <a16:colId xmlns:a16="http://schemas.microsoft.com/office/drawing/2014/main" val="3853909115"/>
                    </a:ext>
                  </a:extLst>
                </a:gridCol>
              </a:tblGrid>
              <a:tr h="332423">
                <a:tc>
                  <a:txBody>
                    <a:bodyPr/>
                    <a:lstStyle/>
                    <a:p>
                      <a:r>
                        <a:rPr lang="en-IN" dirty="0"/>
                        <a:t>v</a:t>
                      </a:r>
                    </a:p>
                  </a:txBody>
                  <a:tcPr/>
                </a:tc>
                <a:extLst>
                  <a:ext uri="{0D108BD9-81ED-4DB2-BD59-A6C34878D82A}">
                    <a16:rowId xmlns:a16="http://schemas.microsoft.com/office/drawing/2014/main" val="2724568072"/>
                  </a:ext>
                </a:extLst>
              </a:tr>
              <a:tr h="332423">
                <a:tc>
                  <a:txBody>
                    <a:bodyPr/>
                    <a:lstStyle/>
                    <a:p>
                      <a:r>
                        <a:rPr lang="en-IN" dirty="0" err="1"/>
                        <a:t>i</a:t>
                      </a:r>
                      <a:endParaRPr lang="en-IN" dirty="0"/>
                    </a:p>
                  </a:txBody>
                  <a:tcPr/>
                </a:tc>
                <a:extLst>
                  <a:ext uri="{0D108BD9-81ED-4DB2-BD59-A6C34878D82A}">
                    <a16:rowId xmlns:a16="http://schemas.microsoft.com/office/drawing/2014/main" val="1454534961"/>
                  </a:ext>
                </a:extLst>
              </a:tr>
              <a:tr h="332423">
                <a:tc>
                  <a:txBody>
                    <a:bodyPr/>
                    <a:lstStyle/>
                    <a:p>
                      <a:r>
                        <a:rPr lang="en-IN" dirty="0"/>
                        <a:t>d</a:t>
                      </a:r>
                    </a:p>
                  </a:txBody>
                  <a:tcPr/>
                </a:tc>
                <a:extLst>
                  <a:ext uri="{0D108BD9-81ED-4DB2-BD59-A6C34878D82A}">
                    <a16:rowId xmlns:a16="http://schemas.microsoft.com/office/drawing/2014/main" val="2510030303"/>
                  </a:ext>
                </a:extLst>
              </a:tr>
              <a:tr h="332423">
                <a:tc>
                  <a:txBody>
                    <a:bodyPr/>
                    <a:lstStyle/>
                    <a:p>
                      <a:r>
                        <a:rPr lang="en-IN" dirty="0"/>
                        <a:t>y</a:t>
                      </a:r>
                    </a:p>
                  </a:txBody>
                  <a:tcPr/>
                </a:tc>
                <a:extLst>
                  <a:ext uri="{0D108BD9-81ED-4DB2-BD59-A6C34878D82A}">
                    <a16:rowId xmlns:a16="http://schemas.microsoft.com/office/drawing/2014/main" val="3884022197"/>
                  </a:ext>
                </a:extLst>
              </a:tr>
              <a:tr h="332423">
                <a:tc>
                  <a:txBody>
                    <a:bodyPr/>
                    <a:lstStyle/>
                    <a:p>
                      <a:r>
                        <a:rPr lang="en-IN" dirty="0"/>
                        <a:t>a</a:t>
                      </a:r>
                    </a:p>
                  </a:txBody>
                  <a:tcPr/>
                </a:tc>
                <a:extLst>
                  <a:ext uri="{0D108BD9-81ED-4DB2-BD59-A6C34878D82A}">
                    <a16:rowId xmlns:a16="http://schemas.microsoft.com/office/drawing/2014/main" val="931171665"/>
                  </a:ext>
                </a:extLst>
              </a:tr>
              <a:tr h="332423">
                <a:tc>
                  <a:txBody>
                    <a:bodyPr/>
                    <a:lstStyle/>
                    <a:p>
                      <a:r>
                        <a:rPr lang="en-IN" dirty="0"/>
                        <a:t>n</a:t>
                      </a:r>
                    </a:p>
                  </a:txBody>
                  <a:tcPr/>
                </a:tc>
                <a:extLst>
                  <a:ext uri="{0D108BD9-81ED-4DB2-BD59-A6C34878D82A}">
                    <a16:rowId xmlns:a16="http://schemas.microsoft.com/office/drawing/2014/main" val="4181005424"/>
                  </a:ext>
                </a:extLst>
              </a:tr>
              <a:tr h="332423">
                <a:tc>
                  <a:txBody>
                    <a:bodyPr/>
                    <a:lstStyle/>
                    <a:p>
                      <a:r>
                        <a:rPr lang="en-IN" dirty="0"/>
                        <a:t>h</a:t>
                      </a:r>
                    </a:p>
                  </a:txBody>
                  <a:tcPr/>
                </a:tc>
                <a:extLst>
                  <a:ext uri="{0D108BD9-81ED-4DB2-BD59-A6C34878D82A}">
                    <a16:rowId xmlns:a16="http://schemas.microsoft.com/office/drawing/2014/main" val="1315479514"/>
                  </a:ext>
                </a:extLst>
              </a:tr>
              <a:tr h="332423">
                <a:tc>
                  <a:txBody>
                    <a:bodyPr/>
                    <a:lstStyle/>
                    <a:p>
                      <a:endParaRPr lang="en-IN" dirty="0"/>
                    </a:p>
                  </a:txBody>
                  <a:tcPr/>
                </a:tc>
                <a:extLst>
                  <a:ext uri="{0D108BD9-81ED-4DB2-BD59-A6C34878D82A}">
                    <a16:rowId xmlns:a16="http://schemas.microsoft.com/office/drawing/2014/main" val="2963903368"/>
                  </a:ext>
                </a:extLst>
              </a:tr>
            </a:tbl>
          </a:graphicData>
        </a:graphic>
      </p:graphicFrame>
    </p:spTree>
    <p:extLst>
      <p:ext uri="{BB962C8B-B14F-4D97-AF65-F5344CB8AC3E}">
        <p14:creationId xmlns:p14="http://schemas.microsoft.com/office/powerpoint/2010/main" val="606978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01335-5C2E-4966-8E54-AF6E72EDEE8C}"/>
              </a:ext>
            </a:extLst>
          </p:cNvPr>
          <p:cNvSpPr>
            <a:spLocks noGrp="1"/>
          </p:cNvSpPr>
          <p:nvPr>
            <p:ph type="title"/>
          </p:nvPr>
        </p:nvSpPr>
        <p:spPr>
          <a:xfrm>
            <a:off x="1600200" y="274638"/>
            <a:ext cx="7086600" cy="334962"/>
          </a:xfrm>
        </p:spPr>
        <p:txBody>
          <a:bodyPr>
            <a:normAutofit fontScale="90000"/>
          </a:bodyPr>
          <a:lstStyle/>
          <a:p>
            <a:r>
              <a:rPr lang="en-IN" dirty="0"/>
              <a:t>Dictionary</a:t>
            </a:r>
          </a:p>
        </p:txBody>
      </p:sp>
      <p:sp>
        <p:nvSpPr>
          <p:cNvPr id="3" name="Content Placeholder 2">
            <a:extLst>
              <a:ext uri="{FF2B5EF4-FFF2-40B4-BE49-F238E27FC236}">
                <a16:creationId xmlns:a16="http://schemas.microsoft.com/office/drawing/2014/main" id="{F76DFF85-EEEC-4989-9B9F-EDB329FA2BB2}"/>
              </a:ext>
            </a:extLst>
          </p:cNvPr>
          <p:cNvSpPr>
            <a:spLocks noGrp="1"/>
          </p:cNvSpPr>
          <p:nvPr>
            <p:ph idx="1"/>
          </p:nvPr>
        </p:nvSpPr>
        <p:spPr>
          <a:xfrm>
            <a:off x="228600" y="838200"/>
            <a:ext cx="8610600" cy="5867400"/>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System.Collections.Generic</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ConsoleApplication1</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//print unique string</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s = </a:t>
            </a:r>
            <a:r>
              <a:rPr lang="en-IN" sz="1200" dirty="0">
                <a:solidFill>
                  <a:srgbClr val="A31515"/>
                </a:solidFill>
                <a:highlight>
                  <a:srgbClr val="FFFFFF"/>
                </a:highlight>
                <a:latin typeface="Consolas" panose="020B0609020204030204" pitchFamily="49" charset="0"/>
              </a:rPr>
              <a:t>"vidyanidhi"</a:t>
            </a:r>
            <a:r>
              <a:rPr lang="en-IN" sz="1200" dirty="0">
                <a:solidFill>
                  <a:srgbClr val="000000"/>
                </a:solidFill>
                <a:highlight>
                  <a:srgbClr val="FFFFFF"/>
                </a:highlight>
                <a:latin typeface="Consolas" panose="020B0609020204030204" pitchFamily="49" charset="0"/>
              </a:rPr>
              <a:t>;</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Dictionary</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&gt; ds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Dictionary</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&gt;();</a:t>
            </a:r>
          </a:p>
          <a:p>
            <a:pPr marL="0" indent="0">
              <a:buNone/>
            </a:pP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 c = </a:t>
            </a:r>
            <a:r>
              <a:rPr lang="en-US" sz="1200" dirty="0" err="1">
                <a:solidFill>
                  <a:srgbClr val="000000"/>
                </a:solidFill>
                <a:highlight>
                  <a:srgbClr val="FFFFFF"/>
                </a:highlight>
                <a:latin typeface="Consolas" panose="020B0609020204030204" pitchFamily="49" charset="0"/>
              </a:rPr>
              <a:t>s.ToArray</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&gt;();</a:t>
            </a:r>
          </a:p>
          <a:p>
            <a:pPr marL="0" indent="0">
              <a:buNone/>
            </a:pPr>
            <a:endParaRPr lang="en-US" sz="1200" dirty="0">
              <a:solidFill>
                <a:srgbClr val="000000"/>
              </a:solidFill>
              <a:highlight>
                <a:srgbClr val="FFFFFF"/>
              </a:highlight>
              <a:latin typeface="Consolas" panose="020B0609020204030204" pitchFamily="49" charset="0"/>
            </a:endParaRPr>
          </a:p>
          <a:p>
            <a:pPr marL="0" indent="0">
              <a:buNone/>
            </a:pPr>
            <a:r>
              <a:rPr lang="nn-NO" sz="1200" dirty="0">
                <a:solidFill>
                  <a:srgbClr val="000000"/>
                </a:solidFill>
                <a:highlight>
                  <a:srgbClr val="FFFFFF"/>
                </a:highlight>
                <a:latin typeface="Consolas" panose="020B0609020204030204" pitchFamily="49" charset="0"/>
              </a:rPr>
              <a:t>            </a:t>
            </a:r>
            <a:r>
              <a:rPr lang="nn-NO" sz="1200" dirty="0">
                <a:solidFill>
                  <a:srgbClr val="0000FF"/>
                </a:solidFill>
                <a:highlight>
                  <a:srgbClr val="FFFFFF"/>
                </a:highlight>
                <a:latin typeface="Consolas" panose="020B0609020204030204" pitchFamily="49" charset="0"/>
              </a:rPr>
              <a:t>for</a:t>
            </a:r>
            <a:r>
              <a:rPr lang="nn-NO" sz="1200" dirty="0">
                <a:solidFill>
                  <a:srgbClr val="000000"/>
                </a:solidFill>
                <a:highlight>
                  <a:srgbClr val="FFFFFF"/>
                </a:highlight>
                <a:latin typeface="Consolas" panose="020B0609020204030204" pitchFamily="49" charset="0"/>
              </a:rPr>
              <a:t> (</a:t>
            </a:r>
            <a:r>
              <a:rPr lang="nn-NO" sz="1200" dirty="0">
                <a:solidFill>
                  <a:srgbClr val="0000FF"/>
                </a:solidFill>
                <a:highlight>
                  <a:srgbClr val="FFFFFF"/>
                </a:highlight>
                <a:latin typeface="Consolas" panose="020B0609020204030204" pitchFamily="49" charset="0"/>
              </a:rPr>
              <a:t>int</a:t>
            </a:r>
            <a:r>
              <a:rPr lang="nn-NO" sz="1200" dirty="0">
                <a:solidFill>
                  <a:srgbClr val="000000"/>
                </a:solidFill>
                <a:highlight>
                  <a:srgbClr val="FFFFFF"/>
                </a:highlight>
                <a:latin typeface="Consolas" panose="020B0609020204030204" pitchFamily="49" charset="0"/>
              </a:rPr>
              <a:t> i = 0; i &lt;= c.Length; i++)</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try</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nn-NO" sz="1200" dirty="0">
                <a:solidFill>
                  <a:srgbClr val="000000"/>
                </a:solidFill>
                <a:highlight>
                  <a:srgbClr val="FFFFFF"/>
                </a:highlight>
                <a:latin typeface="Consolas" panose="020B0609020204030204" pitchFamily="49" charset="0"/>
              </a:rPr>
              <a:t>                    ds.Add(c[i], i);</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catch</a:t>
            </a:r>
            <a:r>
              <a:rPr lang="en-IN" sz="1200" dirty="0">
                <a:solidFill>
                  <a:srgbClr val="000000"/>
                </a:solidFill>
                <a:highlight>
                  <a:srgbClr val="FFFFFF"/>
                </a:highlight>
                <a:latin typeface="Consolas" panose="020B0609020204030204" pitchFamily="49" charset="0"/>
              </a:rPr>
              <a:t> { }</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sv-SE" sz="1200" dirty="0">
                <a:solidFill>
                  <a:srgbClr val="000000"/>
                </a:solidFill>
                <a:highlight>
                  <a:srgbClr val="FFFFFF"/>
                </a:highlight>
                <a:latin typeface="Consolas" panose="020B0609020204030204" pitchFamily="49" charset="0"/>
              </a:rPr>
              <a:t>            </a:t>
            </a:r>
            <a:r>
              <a:rPr lang="sv-SE" sz="1200" dirty="0">
                <a:solidFill>
                  <a:srgbClr val="0000FF"/>
                </a:solidFill>
                <a:highlight>
                  <a:srgbClr val="FFFFFF"/>
                </a:highlight>
                <a:latin typeface="Consolas" panose="020B0609020204030204" pitchFamily="49" charset="0"/>
              </a:rPr>
              <a:t>foreach</a:t>
            </a:r>
            <a:r>
              <a:rPr lang="sv-SE" sz="1200" dirty="0">
                <a:solidFill>
                  <a:srgbClr val="000000"/>
                </a:solidFill>
                <a:highlight>
                  <a:srgbClr val="FFFFFF"/>
                </a:highlight>
                <a:latin typeface="Consolas" panose="020B0609020204030204" pitchFamily="49" charset="0"/>
              </a:rPr>
              <a:t> (</a:t>
            </a:r>
            <a:r>
              <a:rPr lang="sv-SE" sz="1200" dirty="0">
                <a:solidFill>
                  <a:srgbClr val="0000FF"/>
                </a:solidFill>
                <a:highlight>
                  <a:srgbClr val="FFFFFF"/>
                </a:highlight>
                <a:latin typeface="Consolas" panose="020B0609020204030204" pitchFamily="49" charset="0"/>
              </a:rPr>
              <a:t>var</a:t>
            </a:r>
            <a:r>
              <a:rPr lang="sv-SE" sz="1200" dirty="0">
                <a:solidFill>
                  <a:srgbClr val="000000"/>
                </a:solidFill>
                <a:highlight>
                  <a:srgbClr val="FFFFFF"/>
                </a:highlight>
                <a:latin typeface="Consolas" panose="020B0609020204030204" pitchFamily="49" charset="0"/>
              </a:rPr>
              <a:t> d </a:t>
            </a:r>
            <a:r>
              <a:rPr lang="sv-SE" sz="1200" dirty="0">
                <a:solidFill>
                  <a:srgbClr val="0000FF"/>
                </a:solidFill>
                <a:highlight>
                  <a:srgbClr val="FFFFFF"/>
                </a:highlight>
                <a:latin typeface="Consolas" panose="020B0609020204030204" pitchFamily="49" charset="0"/>
              </a:rPr>
              <a:t>in</a:t>
            </a:r>
            <a:r>
              <a:rPr lang="sv-SE" sz="1200" dirty="0">
                <a:solidFill>
                  <a:srgbClr val="000000"/>
                </a:solidFill>
                <a:highlight>
                  <a:srgbClr val="FFFFFF"/>
                </a:highlight>
                <a:latin typeface="Consolas" panose="020B0609020204030204" pitchFamily="49" charset="0"/>
              </a:rPr>
              <a:t> ds)</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(d);</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endParaRPr lang="en-IN" sz="1200" dirty="0"/>
          </a:p>
        </p:txBody>
      </p:sp>
    </p:spTree>
    <p:extLst>
      <p:ext uri="{BB962C8B-B14F-4D97-AF65-F5344CB8AC3E}">
        <p14:creationId xmlns:p14="http://schemas.microsoft.com/office/powerpoint/2010/main" val="3304476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FFDAFF-FA04-40EC-9443-31324BD73F55}"/>
              </a:ext>
            </a:extLst>
          </p:cNvPr>
          <p:cNvSpPr>
            <a:spLocks noGrp="1"/>
          </p:cNvSpPr>
          <p:nvPr>
            <p:ph idx="1"/>
          </p:nvPr>
        </p:nvSpPr>
        <p:spPr>
          <a:xfrm>
            <a:off x="457200" y="762000"/>
            <a:ext cx="8229600" cy="5364163"/>
          </a:xfrm>
        </p:spPr>
        <p:txBody>
          <a:bodyPr>
            <a:normAutofit fontScale="92500" lnSpcReduction="10000"/>
          </a:bodyPr>
          <a:lstStyle/>
          <a:p>
            <a:r>
              <a:rPr lang="en-IN" dirty="0">
                <a:latin typeface="+mj-lt"/>
              </a:rPr>
              <a:t>You will  see the use of collection class when you retrieve data from data base.</a:t>
            </a:r>
          </a:p>
          <a:p>
            <a:endParaRPr lang="en-IN" dirty="0">
              <a:latin typeface="+mj-lt"/>
            </a:endParaRPr>
          </a:p>
          <a:p>
            <a:r>
              <a:rPr lang="en-IN" dirty="0" err="1">
                <a:latin typeface="+mj-lt"/>
              </a:rPr>
              <a:t>Eg</a:t>
            </a:r>
            <a:r>
              <a:rPr lang="en-IN" dirty="0">
                <a:latin typeface="+mj-lt"/>
              </a:rPr>
              <a:t> display all employee or customer detail.</a:t>
            </a:r>
          </a:p>
          <a:p>
            <a:r>
              <a:rPr lang="en-IN" dirty="0">
                <a:latin typeface="+mj-lt"/>
              </a:rPr>
              <a:t>You have to fetch this data and map to Employee class or Customer class.</a:t>
            </a:r>
          </a:p>
          <a:p>
            <a:endParaRPr lang="en-IN" dirty="0">
              <a:latin typeface="+mj-lt"/>
            </a:endParaRPr>
          </a:p>
          <a:p>
            <a:r>
              <a:rPr lang="en-IN" dirty="0">
                <a:latin typeface="+mj-lt"/>
              </a:rPr>
              <a:t>Now think what will be the size of Array its difficult to judge so we need flexible train which can grow as per our data, in such scenario we use collection class</a:t>
            </a:r>
          </a:p>
        </p:txBody>
      </p:sp>
    </p:spTree>
    <p:extLst>
      <p:ext uri="{BB962C8B-B14F-4D97-AF65-F5344CB8AC3E}">
        <p14:creationId xmlns:p14="http://schemas.microsoft.com/office/powerpoint/2010/main" val="673568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680A52D-C95B-4A24-9C8E-4D876E7A4BC4}"/>
              </a:ext>
            </a:extLst>
          </p:cNvPr>
          <p:cNvGraphicFramePr>
            <a:graphicFrameLocks noGrp="1"/>
          </p:cNvGraphicFramePr>
          <p:nvPr>
            <p:ph idx="1"/>
            <p:extLst>
              <p:ext uri="{D42A27DB-BD31-4B8C-83A1-F6EECF244321}">
                <p14:modId xmlns:p14="http://schemas.microsoft.com/office/powerpoint/2010/main" val="949279894"/>
              </p:ext>
            </p:extLst>
          </p:nvPr>
        </p:nvGraphicFramePr>
        <p:xfrm>
          <a:off x="381000" y="1371600"/>
          <a:ext cx="8382000" cy="3886199"/>
        </p:xfrm>
        <a:graphic>
          <a:graphicData uri="http://schemas.openxmlformats.org/drawingml/2006/table">
            <a:tbl>
              <a:tblPr firstRow="1" firstCol="1" bandRow="1"/>
              <a:tblGrid>
                <a:gridCol w="1521887">
                  <a:extLst>
                    <a:ext uri="{9D8B030D-6E8A-4147-A177-3AD203B41FA5}">
                      <a16:colId xmlns:a16="http://schemas.microsoft.com/office/drawing/2014/main" val="384898120"/>
                    </a:ext>
                  </a:extLst>
                </a:gridCol>
                <a:gridCol w="1583246">
                  <a:extLst>
                    <a:ext uri="{9D8B030D-6E8A-4147-A177-3AD203B41FA5}">
                      <a16:colId xmlns:a16="http://schemas.microsoft.com/office/drawing/2014/main" val="2313027509"/>
                    </a:ext>
                  </a:extLst>
                </a:gridCol>
                <a:gridCol w="1522816">
                  <a:extLst>
                    <a:ext uri="{9D8B030D-6E8A-4147-A177-3AD203B41FA5}">
                      <a16:colId xmlns:a16="http://schemas.microsoft.com/office/drawing/2014/main" val="2994620021"/>
                    </a:ext>
                  </a:extLst>
                </a:gridCol>
                <a:gridCol w="1466107">
                  <a:extLst>
                    <a:ext uri="{9D8B030D-6E8A-4147-A177-3AD203B41FA5}">
                      <a16:colId xmlns:a16="http://schemas.microsoft.com/office/drawing/2014/main" val="3599670507"/>
                    </a:ext>
                  </a:extLst>
                </a:gridCol>
                <a:gridCol w="1180887">
                  <a:extLst>
                    <a:ext uri="{9D8B030D-6E8A-4147-A177-3AD203B41FA5}">
                      <a16:colId xmlns:a16="http://schemas.microsoft.com/office/drawing/2014/main" val="122332396"/>
                    </a:ext>
                  </a:extLst>
                </a:gridCol>
                <a:gridCol w="1107057">
                  <a:extLst>
                    <a:ext uri="{9D8B030D-6E8A-4147-A177-3AD203B41FA5}">
                      <a16:colId xmlns:a16="http://schemas.microsoft.com/office/drawing/2014/main" val="1438934769"/>
                    </a:ext>
                  </a:extLst>
                </a:gridCol>
              </a:tblGrid>
              <a:tr h="423714">
                <a:tc>
                  <a:txBody>
                    <a:bodyPr/>
                    <a:lstStyle/>
                    <a:p>
                      <a:pPr>
                        <a:lnSpc>
                          <a:spcPct val="107000"/>
                        </a:lnSpc>
                        <a:spcAft>
                          <a:spcPts val="800"/>
                        </a:spcAft>
                      </a:pPr>
                      <a:r>
                        <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List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Sorted List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Dictionary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Sorted Dictionary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u="none" strike="noStrike" dirty="0">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HashSet&lt;T&gt;</a:t>
                      </a:r>
                      <a:endParaRPr lang="en-IN" sz="110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u="none" strike="noStrike" dirty="0" err="1">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SortedSet</a:t>
                      </a:r>
                      <a:r>
                        <a:rPr lang="en-IN" sz="1000" u="none" strike="noStrike" dirty="0">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&lt;T&gt;</a:t>
                      </a:r>
                      <a:endParaRPr lang="en-IN" sz="110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5176667"/>
                  </a:ext>
                </a:extLst>
              </a:tr>
              <a:tr h="580852">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Array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Array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Hash Table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Binary Search Tree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u="none"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Hash table</a:t>
                      </a:r>
                      <a:endParaRPr lang="en-IN" sz="110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u="none" strike="noStrike"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Red-black tree</a:t>
                      </a:r>
                      <a:endParaRPr lang="en-IN" sz="110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4182471"/>
                  </a:ext>
                </a:extLst>
              </a:tr>
              <a:tr h="207063">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Key-value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Key-value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Key-value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2288341"/>
                  </a:ext>
                </a:extLst>
              </a:tr>
              <a:tr h="207063">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indexed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Indexed/Key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Not indexed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Not indexed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Not indexed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274644"/>
                  </a:ext>
                </a:extLst>
              </a:tr>
              <a:tr h="207063">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Not sorted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sorted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Not sorted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sorted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Not sorted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sorted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7811552"/>
                  </a:ext>
                </a:extLst>
              </a:tr>
              <a:tr h="857014">
                <a:tc>
                  <a:txBody>
                    <a:bodyPr/>
                    <a:lstStyle/>
                    <a:p>
                      <a:pPr>
                        <a:lnSpc>
                          <a:spcPct val="107000"/>
                        </a:lnSpc>
                        <a:spcAft>
                          <a:spcPts val="800"/>
                        </a:spcAft>
                      </a:pPr>
                      <a:r>
                        <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Duplicate  Value allowed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Duplicate Key not allowed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Duplicate  Key not allowed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Duplicate Key not allowed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Duplicate value not allowed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Duplicate value not allowed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740737"/>
                  </a:ext>
                </a:extLst>
              </a:tr>
              <a:tr h="763067">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Null allowed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Key can not be null</a:t>
                      </a:r>
                    </a:p>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Value can be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Key can not be null</a:t>
                      </a:r>
                    </a:p>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Value can be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Key can not be null</a:t>
                      </a:r>
                    </a:p>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Value can be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Null allowed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Null allowed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461254"/>
                  </a:ext>
                </a:extLst>
              </a:tr>
              <a:tr h="640363">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Order of insertion maintained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Order of insertion not maintained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Order of insertion not maintained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5464739"/>
                  </a:ext>
                </a:extLst>
              </a:tr>
            </a:tbl>
          </a:graphicData>
        </a:graphic>
      </p:graphicFrame>
      <p:sp>
        <p:nvSpPr>
          <p:cNvPr id="2" name="TextBox 1">
            <a:extLst>
              <a:ext uri="{FF2B5EF4-FFF2-40B4-BE49-F238E27FC236}">
                <a16:creationId xmlns:a16="http://schemas.microsoft.com/office/drawing/2014/main" id="{2F00BD23-893E-4339-A3B7-79E55B015DD9}"/>
              </a:ext>
            </a:extLst>
          </p:cNvPr>
          <p:cNvSpPr txBox="1"/>
          <p:nvPr/>
        </p:nvSpPr>
        <p:spPr>
          <a:xfrm>
            <a:off x="990600" y="5562600"/>
            <a:ext cx="7391400" cy="369332"/>
          </a:xfrm>
          <a:prstGeom prst="rect">
            <a:avLst/>
          </a:prstGeom>
          <a:noFill/>
        </p:spPr>
        <p:txBody>
          <a:bodyPr wrap="square" rtlCol="0">
            <a:spAutoFit/>
          </a:bodyPr>
          <a:lstStyle/>
          <a:p>
            <a:r>
              <a:rPr lang="en-IN" sz="1800" dirty="0">
                <a:solidFill>
                  <a:srgbClr val="0000FF"/>
                </a:solidFill>
                <a:highlight>
                  <a:srgbClr val="FFFFFF"/>
                </a:highlight>
                <a:latin typeface="Consolas" panose="020B0609020204030204" pitchFamily="49" charset="0"/>
              </a:rPr>
              <a:t>using</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System.Collections.Generic</a:t>
            </a:r>
            <a:r>
              <a:rPr lang="en-IN" sz="1800" dirty="0">
                <a:solidFill>
                  <a:srgbClr val="000000"/>
                </a:solidFill>
                <a:highlight>
                  <a:srgbClr val="FFFFFF"/>
                </a:highlight>
                <a:latin typeface="Consolas" panose="020B0609020204030204" pitchFamily="49" charset="0"/>
              </a:rPr>
              <a:t>;</a:t>
            </a:r>
            <a:endParaRPr lang="en-IN" dirty="0"/>
          </a:p>
        </p:txBody>
      </p:sp>
    </p:spTree>
    <p:extLst>
      <p:ext uri="{BB962C8B-B14F-4D97-AF65-F5344CB8AC3E}">
        <p14:creationId xmlns:p14="http://schemas.microsoft.com/office/powerpoint/2010/main" val="4269633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5ACA0-52B7-4656-A117-D25FFCF63FD5}"/>
              </a:ext>
            </a:extLst>
          </p:cNvPr>
          <p:cNvSpPr>
            <a:spLocks noGrp="1"/>
          </p:cNvSpPr>
          <p:nvPr>
            <p:ph type="title"/>
          </p:nvPr>
        </p:nvSpPr>
        <p:spPr>
          <a:xfrm>
            <a:off x="1066800" y="-51624"/>
            <a:ext cx="2667000" cy="639762"/>
          </a:xfrm>
        </p:spPr>
        <p:txBody>
          <a:bodyPr>
            <a:normAutofit fontScale="90000"/>
          </a:bodyPr>
          <a:lstStyle/>
          <a:p>
            <a:r>
              <a:rPr lang="en-IN" dirty="0"/>
              <a:t>List class</a:t>
            </a:r>
          </a:p>
        </p:txBody>
      </p:sp>
      <p:sp>
        <p:nvSpPr>
          <p:cNvPr id="3" name="Content Placeholder 2">
            <a:extLst>
              <a:ext uri="{FF2B5EF4-FFF2-40B4-BE49-F238E27FC236}">
                <a16:creationId xmlns:a16="http://schemas.microsoft.com/office/drawing/2014/main" id="{F7128749-AC49-43E9-ABAB-A76A59B8F073}"/>
              </a:ext>
            </a:extLst>
          </p:cNvPr>
          <p:cNvSpPr>
            <a:spLocks noGrp="1"/>
          </p:cNvSpPr>
          <p:nvPr>
            <p:ph idx="1"/>
          </p:nvPr>
        </p:nvSpPr>
        <p:spPr>
          <a:xfrm>
            <a:off x="4038599" y="92075"/>
            <a:ext cx="5213555" cy="6613525"/>
          </a:xfrm>
        </p:spPr>
        <p:txBody>
          <a:bodyPr>
            <a:noAutofit/>
          </a:bodyPr>
          <a:lstStyle/>
          <a:p>
            <a:pPr marL="0" indent="0">
              <a:buNone/>
            </a:pPr>
            <a:r>
              <a:rPr lang="en-IN" sz="1100" dirty="0">
                <a:solidFill>
                  <a:srgbClr val="0000FF"/>
                </a:solidFill>
                <a:highlight>
                  <a:srgbClr val="FFFFFF"/>
                </a:highlight>
                <a:latin typeface="Consolas" panose="020B0609020204030204" pitchFamily="49" charset="0"/>
              </a:rPr>
              <a:t>using</a:t>
            </a:r>
            <a:r>
              <a:rPr lang="en-IN" sz="1100" dirty="0">
                <a:solidFill>
                  <a:srgbClr val="000000"/>
                </a:solidFill>
                <a:highlight>
                  <a:srgbClr val="FFFFFF"/>
                </a:highlight>
                <a:latin typeface="Consolas" panose="020B0609020204030204" pitchFamily="49" charset="0"/>
              </a:rPr>
              <a:t> System;  </a:t>
            </a:r>
          </a:p>
          <a:p>
            <a:pPr marL="0" indent="0">
              <a:buNone/>
            </a:pPr>
            <a:r>
              <a:rPr lang="en-IN" sz="1100" dirty="0">
                <a:solidFill>
                  <a:srgbClr val="0000FF"/>
                </a:solidFill>
                <a:highlight>
                  <a:srgbClr val="FFFFFF"/>
                </a:highlight>
                <a:latin typeface="Consolas" panose="020B0609020204030204" pitchFamily="49" charset="0"/>
              </a:rPr>
              <a:t>using</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System.Collections.Generic</a:t>
            </a:r>
            <a:r>
              <a:rPr lang="en-IN" sz="1100" dirty="0">
                <a:solidFill>
                  <a:srgbClr val="000000"/>
                </a:solidFill>
                <a:highlight>
                  <a:srgbClr val="FFFFFF"/>
                </a:highlight>
                <a:latin typeface="Consolas" panose="020B0609020204030204" pitchFamily="49" charset="0"/>
              </a:rPr>
              <a:t>;</a:t>
            </a:r>
          </a:p>
          <a:p>
            <a:pPr marL="0" indent="0">
              <a:buNone/>
            </a:pPr>
            <a:endParaRPr lang="en-IN" sz="1100" dirty="0">
              <a:solidFill>
                <a:srgbClr val="000000"/>
              </a:solidFill>
              <a:highlight>
                <a:srgbClr val="FFFFFF"/>
              </a:highlight>
              <a:latin typeface="Consolas" panose="020B0609020204030204" pitchFamily="49" charset="0"/>
            </a:endParaRPr>
          </a:p>
          <a:p>
            <a:pPr marL="0" indent="0">
              <a:buNone/>
            </a:pPr>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GenListDemo</a:t>
            </a:r>
            <a:endParaRPr lang="en-IN"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static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void</a:t>
            </a:r>
            <a:r>
              <a:rPr lang="en-IN" sz="1100" dirty="0">
                <a:solidFill>
                  <a:srgbClr val="000000"/>
                </a:solidFill>
                <a:highlight>
                  <a:srgbClr val="FFFFFF"/>
                </a:highlight>
                <a:latin typeface="Consolas" panose="020B0609020204030204" pitchFamily="49" charset="0"/>
              </a:rPr>
              <a:t> Main()</a:t>
            </a: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008000"/>
                </a:solidFill>
                <a:highlight>
                  <a:srgbClr val="FFFFFF"/>
                </a:highlight>
                <a:latin typeface="Consolas" panose="020B0609020204030204" pitchFamily="49" charset="0"/>
              </a:rPr>
              <a:t>// Create a list. </a:t>
            </a:r>
            <a:endParaRPr lang="en-IN" sz="1100" dirty="0">
              <a:solidFill>
                <a:srgbClr val="000000"/>
              </a:solidFill>
              <a:highlight>
                <a:srgbClr val="FFFFFF"/>
              </a:highlight>
              <a:latin typeface="Consolas" panose="020B0609020204030204" pitchFamily="49" charset="0"/>
            </a:endParaRP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List</a:t>
            </a:r>
            <a:r>
              <a:rPr lang="en-US" sz="1100" dirty="0">
                <a:solidFill>
                  <a:srgbClr val="000000"/>
                </a:solidFill>
                <a:highlight>
                  <a:srgbClr val="FFFFFF"/>
                </a:highlight>
                <a:latin typeface="Consolas" panose="020B0609020204030204" pitchFamily="49" charset="0"/>
              </a:rPr>
              <a:t>&lt;</a:t>
            </a:r>
            <a:r>
              <a:rPr lang="en-US" sz="1100" dirty="0">
                <a:solidFill>
                  <a:srgbClr val="0000FF"/>
                </a:solidFill>
                <a:highlight>
                  <a:srgbClr val="FFFFFF"/>
                </a:highlight>
                <a:latin typeface="Consolas" panose="020B0609020204030204" pitchFamily="49" charset="0"/>
              </a:rPr>
              <a:t>char</a:t>
            </a:r>
            <a:r>
              <a:rPr lang="en-US" sz="1100" dirty="0">
                <a:solidFill>
                  <a:srgbClr val="000000"/>
                </a:solidFill>
                <a:highlight>
                  <a:srgbClr val="FFFFFF"/>
                </a:highlight>
                <a:latin typeface="Consolas" panose="020B0609020204030204" pitchFamily="49" charset="0"/>
              </a:rPr>
              <a:t>&gt; </a:t>
            </a:r>
            <a:r>
              <a:rPr lang="en-US" sz="1100" dirty="0" err="1">
                <a:solidFill>
                  <a:srgbClr val="000000"/>
                </a:solidFill>
                <a:highlight>
                  <a:srgbClr val="FFFFFF"/>
                </a:highlight>
                <a:latin typeface="Consolas" panose="020B0609020204030204" pitchFamily="49" charset="0"/>
              </a:rPr>
              <a:t>lst</a:t>
            </a:r>
            <a:r>
              <a:rPr lang="en-US" sz="1100" dirty="0">
                <a:solidFill>
                  <a:srgbClr val="000000"/>
                </a:solidFill>
                <a:highlight>
                  <a:srgbClr val="FFFFFF"/>
                </a:highlight>
                <a:latin typeface="Consolas" panose="020B0609020204030204" pitchFamily="49" charset="0"/>
              </a:rPr>
              <a:t> = </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List</a:t>
            </a:r>
            <a:r>
              <a:rPr lang="en-US" sz="1100" dirty="0">
                <a:solidFill>
                  <a:srgbClr val="000000"/>
                </a:solidFill>
                <a:highlight>
                  <a:srgbClr val="FFFFFF"/>
                </a:highlight>
                <a:latin typeface="Consolas" panose="020B0609020204030204" pitchFamily="49" charset="0"/>
              </a:rPr>
              <a:t>&lt;</a:t>
            </a:r>
            <a:r>
              <a:rPr lang="en-US" sz="1100" dirty="0">
                <a:solidFill>
                  <a:srgbClr val="0000FF"/>
                </a:solidFill>
                <a:highlight>
                  <a:srgbClr val="FFFFFF"/>
                </a:highlight>
                <a:latin typeface="Consolas" panose="020B0609020204030204" pitchFamily="49" charset="0"/>
              </a:rPr>
              <a:t>char</a:t>
            </a:r>
            <a:r>
              <a:rPr lang="en-US" sz="1100" dirty="0">
                <a:solidFill>
                  <a:srgbClr val="000000"/>
                </a:solidFill>
                <a:highlight>
                  <a:srgbClr val="FFFFFF"/>
                </a:highlight>
                <a:latin typeface="Consolas" panose="020B0609020204030204" pitchFamily="49" charset="0"/>
              </a:rPr>
              <a:t>&gt;();</a:t>
            </a:r>
          </a:p>
          <a:p>
            <a:pPr marL="0" indent="0">
              <a:buNone/>
            </a:pPr>
            <a:endParaRPr lang="en-IN"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"count={0} capacity={1}"</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lst.Count</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lst.Capacity</a:t>
            </a:r>
            <a:r>
              <a:rPr lang="en-IN" sz="1100" dirty="0">
                <a:solidFill>
                  <a:srgbClr val="000000"/>
                </a:solidFill>
                <a:highlight>
                  <a:srgbClr val="FFFFFF"/>
                </a:highlight>
                <a:latin typeface="Consolas" panose="020B0609020204030204" pitchFamily="49" charset="0"/>
              </a:rPr>
              <a:t>);</a:t>
            </a:r>
            <a:r>
              <a:rPr lang="en-IN" sz="1100" dirty="0">
                <a:solidFill>
                  <a:srgbClr val="008000"/>
                </a:solidFill>
                <a:highlight>
                  <a:srgbClr val="FFFFFF"/>
                </a:highlight>
                <a:latin typeface="Consolas" panose="020B0609020204030204" pitchFamily="49" charset="0"/>
              </a:rPr>
              <a:t>//0 0</a:t>
            </a:r>
            <a:endParaRPr lang="en-IN"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"Adding 6 elements"</a:t>
            </a:r>
            <a:r>
              <a:rPr lang="en-IN" sz="1100" dirty="0">
                <a:solidFill>
                  <a:srgbClr val="000000"/>
                </a:solidFill>
                <a:highlight>
                  <a:srgbClr val="FFFFFF"/>
                </a:highlight>
                <a:latin typeface="Consolas" panose="020B0609020204030204" pitchFamily="49" charset="0"/>
              </a:rPr>
              <a:t>);</a:t>
            </a: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008000"/>
                </a:solidFill>
                <a:highlight>
                  <a:srgbClr val="FFFFFF"/>
                </a:highlight>
                <a:latin typeface="Consolas" panose="020B0609020204030204" pitchFamily="49" charset="0"/>
              </a:rPr>
              <a:t>// Add elements to the array list  </a:t>
            </a:r>
            <a:endParaRPr lang="en-US"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lst.Add</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'C'</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lst.Add</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'A'</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lst.Add</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'E'</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lst.Add</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'B'</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lst.Add</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'D'</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lst.Add</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'F'</a:t>
            </a:r>
            <a:r>
              <a:rPr lang="en-IN" sz="1100" dirty="0">
                <a:solidFill>
                  <a:srgbClr val="000000"/>
                </a:solidFill>
                <a:highlight>
                  <a:srgbClr val="FFFFFF"/>
                </a:highlight>
                <a:latin typeface="Consolas" panose="020B0609020204030204" pitchFamily="49" charset="0"/>
              </a:rPr>
              <a:t>);</a:t>
            </a:r>
          </a:p>
          <a:p>
            <a:pPr marL="0" indent="0">
              <a:buNone/>
            </a:pPr>
            <a:endParaRPr lang="en-IN"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"count={0} capacity={1}"</a:t>
            </a:r>
            <a:r>
              <a:rPr lang="en-IN" sz="1100" dirty="0">
                <a:solidFill>
                  <a:srgbClr val="000000"/>
                </a:solidFill>
                <a:highlight>
                  <a:srgbClr val="FFFFFF"/>
                </a:highlight>
                <a:latin typeface="Consolas" panose="020B0609020204030204" pitchFamily="49" charset="0"/>
              </a:rPr>
              <a:t>,</a:t>
            </a:r>
            <a:r>
              <a:rPr lang="en-IN" sz="1100" dirty="0" err="1">
                <a:solidFill>
                  <a:srgbClr val="000000"/>
                </a:solidFill>
                <a:highlight>
                  <a:srgbClr val="FFFFFF"/>
                </a:highlight>
                <a:latin typeface="Consolas" panose="020B0609020204030204" pitchFamily="49" charset="0"/>
              </a:rPr>
              <a:t>lst.Count</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lst.Capacity</a:t>
            </a:r>
            <a:r>
              <a:rPr lang="en-IN" sz="1100" dirty="0">
                <a:solidFill>
                  <a:srgbClr val="000000"/>
                </a:solidFill>
                <a:highlight>
                  <a:srgbClr val="FFFFFF"/>
                </a:highlight>
                <a:latin typeface="Consolas" panose="020B0609020204030204" pitchFamily="49" charset="0"/>
              </a:rPr>
              <a:t>);</a:t>
            </a:r>
            <a:r>
              <a:rPr lang="en-IN" sz="1100" dirty="0">
                <a:solidFill>
                  <a:srgbClr val="008000"/>
                </a:solidFill>
                <a:highlight>
                  <a:srgbClr val="FFFFFF"/>
                </a:highlight>
                <a:latin typeface="Consolas" panose="020B0609020204030204" pitchFamily="49" charset="0"/>
              </a:rPr>
              <a:t>//6 8</a:t>
            </a:r>
            <a:endParaRPr lang="en-IN" sz="1100" dirty="0">
              <a:solidFill>
                <a:srgbClr val="000000"/>
              </a:solidFill>
              <a:highlight>
                <a:srgbClr val="FFFFFF"/>
              </a:highlight>
              <a:latin typeface="Consolas" panose="020B0609020204030204" pitchFamily="49" charset="0"/>
            </a:endParaRPr>
          </a:p>
          <a:p>
            <a:pPr marL="0" indent="0">
              <a:buNone/>
            </a:pPr>
            <a:endParaRPr lang="en-IN" sz="1100" dirty="0">
              <a:solidFill>
                <a:srgbClr val="000000"/>
              </a:solidFill>
              <a:highlight>
                <a:srgbClr val="FFFFFF"/>
              </a:highlight>
              <a:latin typeface="Consolas" panose="020B0609020204030204" pitchFamily="49" charset="0"/>
            </a:endParaRP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008000"/>
                </a:solidFill>
                <a:highlight>
                  <a:srgbClr val="FFFFFF"/>
                </a:highlight>
                <a:latin typeface="Consolas" panose="020B0609020204030204" pitchFamily="49" charset="0"/>
              </a:rPr>
              <a:t>// Display the array list using array indexing.  </a:t>
            </a:r>
            <a:endParaRPr lang="en-US"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"Current contents: "</a:t>
            </a:r>
            <a:r>
              <a:rPr lang="en-IN" sz="1100" dirty="0">
                <a:solidFill>
                  <a:srgbClr val="000000"/>
                </a:solidFill>
                <a:highlight>
                  <a:srgbClr val="FFFFFF"/>
                </a:highlight>
                <a:latin typeface="Consolas" panose="020B0609020204030204" pitchFamily="49" charset="0"/>
              </a:rPr>
              <a:t>);</a:t>
            </a:r>
          </a:p>
          <a:p>
            <a:pPr marL="0" indent="0">
              <a:buNone/>
            </a:pPr>
            <a:r>
              <a:rPr lang="nn-NO" sz="1100" dirty="0">
                <a:solidFill>
                  <a:srgbClr val="000000"/>
                </a:solidFill>
                <a:highlight>
                  <a:srgbClr val="FFFFFF"/>
                </a:highlight>
                <a:latin typeface="Consolas" panose="020B0609020204030204" pitchFamily="49" charset="0"/>
              </a:rPr>
              <a:t>        </a:t>
            </a:r>
            <a:r>
              <a:rPr lang="nn-NO" sz="1100" dirty="0">
                <a:solidFill>
                  <a:srgbClr val="0000FF"/>
                </a:solidFill>
                <a:highlight>
                  <a:srgbClr val="FFFFFF"/>
                </a:highlight>
                <a:latin typeface="Consolas" panose="020B0609020204030204" pitchFamily="49" charset="0"/>
              </a:rPr>
              <a:t>for</a:t>
            </a:r>
            <a:r>
              <a:rPr lang="nn-NO" sz="1100" dirty="0">
                <a:solidFill>
                  <a:srgbClr val="000000"/>
                </a:solidFill>
                <a:highlight>
                  <a:srgbClr val="FFFFFF"/>
                </a:highlight>
                <a:latin typeface="Consolas" panose="020B0609020204030204" pitchFamily="49" charset="0"/>
              </a:rPr>
              <a:t> (</a:t>
            </a:r>
            <a:r>
              <a:rPr lang="nn-NO" sz="1100" dirty="0">
                <a:solidFill>
                  <a:srgbClr val="0000FF"/>
                </a:solidFill>
                <a:highlight>
                  <a:srgbClr val="FFFFFF"/>
                </a:highlight>
                <a:latin typeface="Consolas" panose="020B0609020204030204" pitchFamily="49" charset="0"/>
              </a:rPr>
              <a:t>int</a:t>
            </a:r>
            <a:r>
              <a:rPr lang="nn-NO" sz="1100" dirty="0">
                <a:solidFill>
                  <a:srgbClr val="000000"/>
                </a:solidFill>
                <a:highlight>
                  <a:srgbClr val="FFFFFF"/>
                </a:highlight>
                <a:latin typeface="Consolas" panose="020B0609020204030204" pitchFamily="49" charset="0"/>
              </a:rPr>
              <a:t> i = 0; i &lt; lst.Count; i++)</a:t>
            </a: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a:t>
            </a:r>
            <a:r>
              <a:rPr lang="en-IN" sz="1100" dirty="0">
                <a:solidFill>
                  <a:srgbClr val="000000"/>
                </a:solidFill>
                <a:highlight>
                  <a:srgbClr val="FFFFFF"/>
                </a:highlight>
                <a:latin typeface="Consolas" panose="020B0609020204030204" pitchFamily="49" charset="0"/>
              </a:rPr>
              <a:t>(</a:t>
            </a:r>
            <a:r>
              <a:rPr lang="en-IN" sz="1100" dirty="0" err="1">
                <a:solidFill>
                  <a:srgbClr val="000000"/>
                </a:solidFill>
                <a:highlight>
                  <a:srgbClr val="FFFFFF"/>
                </a:highlight>
                <a:latin typeface="Consolas" panose="020B0609020204030204" pitchFamily="49" charset="0"/>
              </a:rPr>
              <a:t>lst</a:t>
            </a:r>
            <a:r>
              <a:rPr lang="en-IN" sz="1100" dirty="0">
                <a:solidFill>
                  <a:srgbClr val="000000"/>
                </a:solidFill>
                <a:highlight>
                  <a:srgbClr val="FFFFFF"/>
                </a:highlight>
                <a:latin typeface="Consolas" panose="020B0609020204030204" pitchFamily="49" charset="0"/>
              </a:rPr>
              <a:t>[</a:t>
            </a:r>
            <a:r>
              <a:rPr lang="en-IN" sz="1100" dirty="0" err="1">
                <a:solidFill>
                  <a:srgbClr val="000000"/>
                </a:solidFill>
                <a:highlight>
                  <a:srgbClr val="FFFFFF"/>
                </a:highlight>
                <a:latin typeface="Consolas" panose="020B0609020204030204" pitchFamily="49" charset="0"/>
              </a:rPr>
              <a:t>i</a:t>
            </a:r>
            <a:r>
              <a:rPr lang="en-IN" sz="1100" dirty="0">
                <a:solidFill>
                  <a:srgbClr val="000000"/>
                </a:solidFill>
                <a:highlight>
                  <a:srgbClr val="FFFFFF"/>
                </a:highlight>
                <a:latin typeface="Consolas" panose="020B0609020204030204" pitchFamily="49" charset="0"/>
              </a:rPr>
              <a:t>] + </a:t>
            </a:r>
            <a:r>
              <a:rPr lang="en-IN" sz="1100" dirty="0">
                <a:solidFill>
                  <a:srgbClr val="A31515"/>
                </a:solidFill>
                <a:highlight>
                  <a:srgbClr val="FFFFFF"/>
                </a:highlight>
                <a:latin typeface="Consolas" panose="020B0609020204030204" pitchFamily="49" charset="0"/>
              </a:rPr>
              <a:t>" "</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"\n"</a:t>
            </a:r>
            <a:r>
              <a:rPr lang="en-IN"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a:t>
            </a:r>
            <a:endParaRPr lang="en-IN" sz="1100" dirty="0"/>
          </a:p>
        </p:txBody>
      </p:sp>
      <p:sp>
        <p:nvSpPr>
          <p:cNvPr id="4" name="TextBox 3">
            <a:extLst>
              <a:ext uri="{FF2B5EF4-FFF2-40B4-BE49-F238E27FC236}">
                <a16:creationId xmlns:a16="http://schemas.microsoft.com/office/drawing/2014/main" id="{DA306B08-754B-4D2F-8D44-D1E6D2E7D268}"/>
              </a:ext>
            </a:extLst>
          </p:cNvPr>
          <p:cNvSpPr txBox="1"/>
          <p:nvPr/>
        </p:nvSpPr>
        <p:spPr>
          <a:xfrm>
            <a:off x="76200" y="751502"/>
            <a:ext cx="4343400" cy="1969770"/>
          </a:xfrm>
          <a:prstGeom prst="rect">
            <a:avLst/>
          </a:prstGeom>
          <a:noFill/>
        </p:spPr>
        <p:txBody>
          <a:bodyPr wrap="square" rtlCol="0">
            <a:spAutoFit/>
          </a:bodyPr>
          <a:lstStyle/>
          <a:p>
            <a:r>
              <a:rPr lang="en-IN" sz="1400" b="1" i="1" dirty="0">
                <a:solidFill>
                  <a:srgbClr val="000000"/>
                </a:solidFill>
                <a:highlight>
                  <a:srgbClr val="FFFFFF"/>
                </a:highlight>
                <a:latin typeface="Consolas" panose="020B0609020204030204" pitchFamily="49" charset="0"/>
              </a:rPr>
              <a:t>Templated created at compile time</a:t>
            </a:r>
          </a:p>
          <a:p>
            <a:endParaRPr lang="en-IN" sz="1200" dirty="0">
              <a:solidFill>
                <a:srgbClr val="000000"/>
              </a:solidFill>
              <a:highlight>
                <a:srgbClr val="FFFFFF"/>
              </a:highlight>
              <a:latin typeface="Consolas" panose="020B0609020204030204" pitchFamily="49" charset="0"/>
            </a:endParaRPr>
          </a:p>
          <a:p>
            <a:r>
              <a:rPr lang="fr-FR" sz="1200" dirty="0">
                <a:solidFill>
                  <a:srgbClr val="0000FF"/>
                </a:solidFill>
                <a:highlight>
                  <a:srgbClr val="FFFFFF"/>
                </a:highlight>
                <a:latin typeface="Consolas" panose="020B0609020204030204" pitchFamily="49" charset="0"/>
              </a:rPr>
              <a:t>public</a:t>
            </a:r>
            <a:r>
              <a:rPr lang="fr-FR" sz="1200" dirty="0">
                <a:solidFill>
                  <a:srgbClr val="000000"/>
                </a:solidFill>
                <a:highlight>
                  <a:srgbClr val="FFFFFF"/>
                </a:highlight>
                <a:latin typeface="Consolas" panose="020B0609020204030204" pitchFamily="49" charset="0"/>
              </a:rPr>
              <a:t> </a:t>
            </a:r>
            <a:r>
              <a:rPr lang="fr-FR" sz="1200" dirty="0">
                <a:solidFill>
                  <a:srgbClr val="0000FF"/>
                </a:solidFill>
                <a:highlight>
                  <a:srgbClr val="FFFFFF"/>
                </a:highlight>
                <a:latin typeface="Consolas" panose="020B0609020204030204" pitchFamily="49" charset="0"/>
              </a:rPr>
              <a:t>class</a:t>
            </a:r>
            <a:r>
              <a:rPr lang="fr-FR" sz="1200" dirty="0">
                <a:solidFill>
                  <a:srgbClr val="000000"/>
                </a:solidFill>
                <a:highlight>
                  <a:srgbClr val="FFFFFF"/>
                </a:highlight>
                <a:latin typeface="Consolas" panose="020B0609020204030204" pitchFamily="49" charset="0"/>
              </a:rPr>
              <a:t> </a:t>
            </a:r>
            <a:r>
              <a:rPr lang="fr-FR" sz="1200" dirty="0">
                <a:solidFill>
                  <a:srgbClr val="2B91AF"/>
                </a:solidFill>
                <a:highlight>
                  <a:srgbClr val="FFFFFF"/>
                </a:highlight>
                <a:latin typeface="Consolas" panose="020B0609020204030204" pitchFamily="49" charset="0"/>
              </a:rPr>
              <a:t>List</a:t>
            </a:r>
            <a:r>
              <a:rPr lang="fr-FR" sz="1200" dirty="0">
                <a:solidFill>
                  <a:srgbClr val="000000"/>
                </a:solidFill>
                <a:highlight>
                  <a:srgbClr val="FFFFFF"/>
                </a:highlight>
                <a:latin typeface="Consolas" panose="020B0609020204030204" pitchFamily="49" charset="0"/>
              </a:rPr>
              <a:t>&lt;</a:t>
            </a:r>
            <a:r>
              <a:rPr lang="fr-FR" sz="1200" dirty="0">
                <a:solidFill>
                  <a:srgbClr val="0000FF"/>
                </a:solidFill>
                <a:highlight>
                  <a:srgbClr val="FFFFFF"/>
                </a:highlight>
                <a:latin typeface="Consolas" panose="020B0609020204030204" pitchFamily="49" charset="0"/>
              </a:rPr>
              <a:t>char</a:t>
            </a:r>
            <a:r>
              <a:rPr lang="fr-FR" sz="1200" dirty="0">
                <a:solidFill>
                  <a:srgbClr val="000000"/>
                </a:solidFill>
                <a:highlight>
                  <a:srgbClr val="FFFFFF"/>
                </a:highlight>
                <a:latin typeface="Consolas" panose="020B0609020204030204" pitchFamily="49" charset="0"/>
              </a:rPr>
              <a:t>&gt; : </a:t>
            </a:r>
            <a:r>
              <a:rPr lang="fr-FR" sz="1200" dirty="0">
                <a:solidFill>
                  <a:srgbClr val="2B91AF"/>
                </a:solidFill>
                <a:highlight>
                  <a:srgbClr val="FFFFFF"/>
                </a:highlight>
                <a:latin typeface="Consolas" panose="020B0609020204030204" pitchFamily="49" charset="0"/>
              </a:rPr>
              <a:t>IList</a:t>
            </a:r>
            <a:r>
              <a:rPr lang="fr-FR" sz="1200" dirty="0">
                <a:solidFill>
                  <a:srgbClr val="000000"/>
                </a:solidFill>
                <a:highlight>
                  <a:srgbClr val="FFFFFF"/>
                </a:highlight>
                <a:latin typeface="Consolas" panose="020B0609020204030204" pitchFamily="49" charset="0"/>
              </a:rPr>
              <a:t>&lt;</a:t>
            </a:r>
            <a:r>
              <a:rPr lang="fr-FR" sz="1200" dirty="0">
                <a:solidFill>
                  <a:srgbClr val="0000FF"/>
                </a:solidFill>
                <a:highlight>
                  <a:srgbClr val="FFFFFF"/>
                </a:highlight>
                <a:latin typeface="Consolas" panose="020B0609020204030204" pitchFamily="49" charset="0"/>
              </a:rPr>
              <a:t>char</a:t>
            </a:r>
            <a:r>
              <a:rPr lang="fr-FR" sz="1200" dirty="0">
                <a:solidFill>
                  <a:srgbClr val="000000"/>
                </a:solidFill>
                <a:highlight>
                  <a:srgbClr val="FFFFFF"/>
                </a:highlight>
                <a:latin typeface="Consolas" panose="020B0609020204030204" pitchFamily="49" charset="0"/>
              </a:rPr>
              <a:t>&gt;, </a:t>
            </a:r>
            <a:r>
              <a:rPr lang="fr-FR" sz="1200" dirty="0">
                <a:solidFill>
                  <a:srgbClr val="2B91AF"/>
                </a:solidFill>
                <a:highlight>
                  <a:srgbClr val="FFFFFF"/>
                </a:highlight>
                <a:latin typeface="Consolas" panose="020B0609020204030204" pitchFamily="49" charset="0"/>
              </a:rPr>
              <a:t>ICollection</a:t>
            </a:r>
            <a:r>
              <a:rPr lang="fr-FR" sz="1200" dirty="0">
                <a:solidFill>
                  <a:srgbClr val="000000"/>
                </a:solidFill>
                <a:highlight>
                  <a:srgbClr val="FFFFFF"/>
                </a:highlight>
                <a:latin typeface="Consolas" panose="020B0609020204030204" pitchFamily="49" charset="0"/>
              </a:rPr>
              <a:t>&lt;T&gt;</a:t>
            </a:r>
          </a:p>
          <a:p>
            <a:r>
              <a:rPr lang="en-IN" sz="1200" dirty="0">
                <a:solidFill>
                  <a:srgbClr val="000000"/>
                </a:solidFill>
                <a:highlight>
                  <a:srgbClr val="FFFFFF"/>
                </a:highlight>
                <a:latin typeface="Consolas" panose="020B0609020204030204" pitchFamily="49" charset="0"/>
              </a:rPr>
              <a:t>{</a:t>
            </a:r>
          </a:p>
          <a:p>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List();</a:t>
            </a:r>
          </a:p>
          <a:p>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Add(T item);</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List(</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capacity);</a:t>
            </a:r>
          </a:p>
          <a:p>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Count { </a:t>
            </a:r>
            <a:r>
              <a:rPr lang="en-IN" sz="1200" dirty="0">
                <a:solidFill>
                  <a:srgbClr val="0000FF"/>
                </a:solidFill>
                <a:highlight>
                  <a:srgbClr val="FFFFFF"/>
                </a:highlight>
                <a:latin typeface="Consolas" panose="020B0609020204030204" pitchFamily="49" charset="0"/>
              </a:rPr>
              <a:t>get</a:t>
            </a:r>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a:t>
            </a:r>
            <a:endParaRPr lang="en-IN" sz="1200" dirty="0"/>
          </a:p>
        </p:txBody>
      </p:sp>
      <p:sp>
        <p:nvSpPr>
          <p:cNvPr id="5" name="TextBox 4">
            <a:extLst>
              <a:ext uri="{FF2B5EF4-FFF2-40B4-BE49-F238E27FC236}">
                <a16:creationId xmlns:a16="http://schemas.microsoft.com/office/drawing/2014/main" id="{24C94971-653C-454C-826F-1BD83DEE64AD}"/>
              </a:ext>
            </a:extLst>
          </p:cNvPr>
          <p:cNvSpPr txBox="1"/>
          <p:nvPr/>
        </p:nvSpPr>
        <p:spPr>
          <a:xfrm>
            <a:off x="76200" y="2864971"/>
            <a:ext cx="4495800" cy="4247317"/>
          </a:xfrm>
          <a:prstGeom prst="rect">
            <a:avLst/>
          </a:prstGeom>
          <a:noFill/>
        </p:spPr>
        <p:txBody>
          <a:bodyPr wrap="square" rtlCol="0">
            <a:spAutoFit/>
          </a:bodyPr>
          <a:lstStyle/>
          <a:p>
            <a:r>
              <a:rPr lang="en-IN" dirty="0"/>
              <a:t>We have understood here that capacity of list is growing </a:t>
            </a:r>
            <a:r>
              <a:rPr lang="en-IN" b="1" dirty="0"/>
              <a:t>dynamically.</a:t>
            </a:r>
          </a:p>
          <a:p>
            <a:endParaRPr lang="en-IN" dirty="0"/>
          </a:p>
          <a:p>
            <a:r>
              <a:rPr lang="en-IN" dirty="0"/>
              <a:t>Initial capacity was 0 </a:t>
            </a:r>
          </a:p>
          <a:p>
            <a:endParaRPr lang="en-IN" dirty="0"/>
          </a:p>
          <a:p>
            <a:r>
              <a:rPr lang="en-IN" dirty="0"/>
              <a:t>After adding 6 element </a:t>
            </a:r>
          </a:p>
          <a:p>
            <a:endParaRPr lang="en-IN" dirty="0"/>
          </a:p>
          <a:p>
            <a:r>
              <a:rPr lang="en-IN" dirty="0"/>
              <a:t>Capacity has grown from 0 to 8</a:t>
            </a:r>
          </a:p>
          <a:p>
            <a:endParaRPr lang="en-IN" dirty="0"/>
          </a:p>
          <a:p>
            <a:r>
              <a:rPr lang="en-IN" dirty="0"/>
              <a:t>Generally it will grow in multiple of 4</a:t>
            </a:r>
          </a:p>
          <a:p>
            <a:endParaRPr lang="en-IN" dirty="0"/>
          </a:p>
          <a:p>
            <a:r>
              <a:rPr lang="en-IN" dirty="0"/>
              <a:t>You can read data using [] index</a:t>
            </a:r>
          </a:p>
          <a:p>
            <a:r>
              <a:rPr lang="en-IN" dirty="0"/>
              <a:t>Observe it maintain the order of insertion.</a:t>
            </a:r>
          </a:p>
          <a:p>
            <a:endParaRPr lang="en-IN" dirty="0"/>
          </a:p>
        </p:txBody>
      </p:sp>
    </p:spTree>
    <p:extLst>
      <p:ext uri="{BB962C8B-B14F-4D97-AF65-F5344CB8AC3E}">
        <p14:creationId xmlns:p14="http://schemas.microsoft.com/office/powerpoint/2010/main" val="715634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7BFD4-8F8B-49F4-A913-A72A83748804}"/>
              </a:ext>
            </a:extLst>
          </p:cNvPr>
          <p:cNvSpPr>
            <a:spLocks noGrp="1"/>
          </p:cNvSpPr>
          <p:nvPr>
            <p:ph type="title"/>
          </p:nvPr>
        </p:nvSpPr>
        <p:spPr>
          <a:xfrm>
            <a:off x="894735" y="-76200"/>
            <a:ext cx="8229600" cy="639762"/>
          </a:xfrm>
        </p:spPr>
        <p:txBody>
          <a:bodyPr>
            <a:normAutofit fontScale="90000"/>
          </a:bodyPr>
          <a:lstStyle/>
          <a:p>
            <a:r>
              <a:rPr lang="en-IN" dirty="0"/>
              <a:t>How to remove and modify data in list</a:t>
            </a:r>
          </a:p>
        </p:txBody>
      </p:sp>
      <p:sp>
        <p:nvSpPr>
          <p:cNvPr id="3" name="Content Placeholder 2">
            <a:extLst>
              <a:ext uri="{FF2B5EF4-FFF2-40B4-BE49-F238E27FC236}">
                <a16:creationId xmlns:a16="http://schemas.microsoft.com/office/drawing/2014/main" id="{1B1C29D5-5D17-4B98-BAA8-61D45C35814F}"/>
              </a:ext>
            </a:extLst>
          </p:cNvPr>
          <p:cNvSpPr>
            <a:spLocks noGrp="1"/>
          </p:cNvSpPr>
          <p:nvPr>
            <p:ph idx="1"/>
          </p:nvPr>
        </p:nvSpPr>
        <p:spPr>
          <a:xfrm>
            <a:off x="3810000" y="563562"/>
            <a:ext cx="5105400" cy="5837238"/>
          </a:xfrm>
        </p:spPr>
        <p:txBody>
          <a:bodyPr>
            <a:normAutofit/>
          </a:bodyPr>
          <a:lstStyle/>
          <a:p>
            <a:pPr marL="0" indent="0">
              <a:buNone/>
            </a:pPr>
            <a:r>
              <a:rPr lang="en-US" sz="1800" dirty="0">
                <a:solidFill>
                  <a:srgbClr val="008000"/>
                </a:solidFill>
                <a:highlight>
                  <a:srgbClr val="FFFFFF"/>
                </a:highlight>
                <a:latin typeface="Consolas" panose="020B0609020204030204" pitchFamily="49" charset="0"/>
              </a:rPr>
              <a:t>// Remove elements from the array list.  </a:t>
            </a:r>
            <a:endParaRPr lang="en-US"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lst.Remove</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'F'</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lst.Remove</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'A'</a:t>
            </a:r>
            <a:r>
              <a:rPr lang="en-IN" sz="1800" dirty="0">
                <a:solidFill>
                  <a:srgbClr val="000000"/>
                </a:solidFill>
                <a:highlight>
                  <a:srgbClr val="FFFFFF"/>
                </a:highlight>
                <a:latin typeface="Consolas" panose="020B0609020204030204" pitchFamily="49" charset="0"/>
              </a:rPr>
              <a:t>);</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foreach</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char</a:t>
            </a:r>
            <a:r>
              <a:rPr lang="en-US" sz="1800" dirty="0">
                <a:solidFill>
                  <a:srgbClr val="000000"/>
                </a:solidFill>
                <a:highlight>
                  <a:srgbClr val="FFFFFF"/>
                </a:highlight>
                <a:latin typeface="Consolas" panose="020B0609020204030204" pitchFamily="49" charset="0"/>
              </a:rPr>
              <a:t> c </a:t>
            </a:r>
            <a:r>
              <a:rPr lang="en-US" sz="1800" dirty="0">
                <a:solidFill>
                  <a:srgbClr val="0000FF"/>
                </a:solidFill>
                <a:highlight>
                  <a:srgbClr val="FFFFFF"/>
                </a:highlight>
                <a:latin typeface="Consolas" panose="020B0609020204030204" pitchFamily="49" charset="0"/>
              </a:rPr>
              <a:t>in</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lst</a:t>
            </a:r>
            <a:r>
              <a:rPr lang="en-US"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Console</a:t>
            </a:r>
            <a:r>
              <a:rPr lang="en-IN" sz="1800" dirty="0" err="1">
                <a:solidFill>
                  <a:srgbClr val="000000"/>
                </a:solidFill>
                <a:highlight>
                  <a:srgbClr val="FFFFFF"/>
                </a:highlight>
                <a:latin typeface="Consolas" panose="020B0609020204030204" pitchFamily="49" charset="0"/>
              </a:rPr>
              <a:t>.Write</a:t>
            </a:r>
            <a:r>
              <a:rPr lang="en-IN" sz="1800" dirty="0">
                <a:solidFill>
                  <a:srgbClr val="000000"/>
                </a:solidFill>
                <a:highlight>
                  <a:srgbClr val="FFFFFF"/>
                </a:highlight>
                <a:latin typeface="Consolas" panose="020B0609020204030204" pitchFamily="49" charset="0"/>
              </a:rPr>
              <a:t>(c + </a:t>
            </a:r>
            <a:r>
              <a:rPr lang="en-IN" sz="1800" dirty="0">
                <a:solidFill>
                  <a:srgbClr val="A31515"/>
                </a:solidFill>
                <a:highlight>
                  <a:srgbClr val="FFFFFF"/>
                </a:highlight>
                <a:latin typeface="Consolas" panose="020B0609020204030204" pitchFamily="49" charset="0"/>
              </a:rPr>
              <a:t>" "</a:t>
            </a:r>
            <a:r>
              <a:rPr lang="en-IN" sz="1800" dirty="0">
                <a:solidFill>
                  <a:srgbClr val="000000"/>
                </a:solidFill>
                <a:highlight>
                  <a:srgbClr val="FFFFFF"/>
                </a:highlight>
                <a:latin typeface="Consolas" panose="020B0609020204030204" pitchFamily="49" charset="0"/>
              </a:rPr>
              <a:t>);  </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Change contents using array indexing.  </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Console</a:t>
            </a:r>
            <a:r>
              <a:rPr lang="en-US" sz="1800" dirty="0" err="1">
                <a:solidFill>
                  <a:srgbClr val="000000"/>
                </a:solidFill>
                <a:highlight>
                  <a:srgbClr val="FFFFFF"/>
                </a:highlight>
                <a:latin typeface="Consolas" panose="020B0609020204030204" pitchFamily="49" charset="0"/>
              </a:rPr>
              <a:t>.WriteLine</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"Change first three elements"</a:t>
            </a:r>
            <a:r>
              <a:rPr lang="en-US"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lst</a:t>
            </a:r>
            <a:r>
              <a:rPr lang="en-IN" sz="1800" dirty="0">
                <a:solidFill>
                  <a:srgbClr val="000000"/>
                </a:solidFill>
                <a:highlight>
                  <a:srgbClr val="FFFFFF"/>
                </a:highlight>
                <a:latin typeface="Consolas" panose="020B0609020204030204" pitchFamily="49" charset="0"/>
              </a:rPr>
              <a:t>[0] = </a:t>
            </a:r>
            <a:r>
              <a:rPr lang="en-IN" sz="1800" dirty="0">
                <a:solidFill>
                  <a:srgbClr val="A31515"/>
                </a:solidFill>
                <a:highlight>
                  <a:srgbClr val="FFFFFF"/>
                </a:highlight>
                <a:latin typeface="Consolas" panose="020B0609020204030204" pitchFamily="49" charset="0"/>
              </a:rPr>
              <a:t>'X'</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lst</a:t>
            </a:r>
            <a:r>
              <a:rPr lang="en-IN" sz="1800" dirty="0">
                <a:solidFill>
                  <a:srgbClr val="000000"/>
                </a:solidFill>
                <a:highlight>
                  <a:srgbClr val="FFFFFF"/>
                </a:highlight>
                <a:latin typeface="Consolas" panose="020B0609020204030204" pitchFamily="49" charset="0"/>
              </a:rPr>
              <a:t>[1] = </a:t>
            </a:r>
            <a:r>
              <a:rPr lang="en-IN" sz="1800" dirty="0">
                <a:solidFill>
                  <a:srgbClr val="A31515"/>
                </a:solidFill>
                <a:highlight>
                  <a:srgbClr val="FFFFFF"/>
                </a:highlight>
                <a:latin typeface="Consolas" panose="020B0609020204030204" pitchFamily="49" charset="0"/>
              </a:rPr>
              <a:t>'Y'</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lst</a:t>
            </a:r>
            <a:r>
              <a:rPr lang="en-IN" sz="1800" dirty="0">
                <a:solidFill>
                  <a:srgbClr val="000000"/>
                </a:solidFill>
                <a:highlight>
                  <a:srgbClr val="FFFFFF"/>
                </a:highlight>
                <a:latin typeface="Consolas" panose="020B0609020204030204" pitchFamily="49" charset="0"/>
              </a:rPr>
              <a:t>[2] = </a:t>
            </a:r>
            <a:r>
              <a:rPr lang="en-IN" sz="1800" dirty="0">
                <a:solidFill>
                  <a:srgbClr val="A31515"/>
                </a:solidFill>
                <a:highlight>
                  <a:srgbClr val="FFFFFF"/>
                </a:highlight>
                <a:latin typeface="Consolas" panose="020B0609020204030204" pitchFamily="49" charset="0"/>
              </a:rPr>
              <a:t>'Z'</a:t>
            </a:r>
            <a:r>
              <a:rPr lang="en-IN" sz="1800" dirty="0">
                <a:solidFill>
                  <a:srgbClr val="000000"/>
                </a:solidFill>
                <a:highlight>
                  <a:srgbClr val="FFFFFF"/>
                </a:highlight>
                <a:latin typeface="Consolas" panose="020B0609020204030204" pitchFamily="49" charset="0"/>
              </a:rPr>
              <a:t>;</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foreach</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char</a:t>
            </a:r>
            <a:r>
              <a:rPr lang="en-US" sz="1800" dirty="0">
                <a:solidFill>
                  <a:srgbClr val="000000"/>
                </a:solidFill>
                <a:highlight>
                  <a:srgbClr val="FFFFFF"/>
                </a:highlight>
                <a:latin typeface="Consolas" panose="020B0609020204030204" pitchFamily="49" charset="0"/>
              </a:rPr>
              <a:t> c </a:t>
            </a:r>
            <a:r>
              <a:rPr lang="en-US" sz="1800" dirty="0">
                <a:solidFill>
                  <a:srgbClr val="0000FF"/>
                </a:solidFill>
                <a:highlight>
                  <a:srgbClr val="FFFFFF"/>
                </a:highlight>
                <a:latin typeface="Consolas" panose="020B0609020204030204" pitchFamily="49" charset="0"/>
              </a:rPr>
              <a:t>in</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lst</a:t>
            </a:r>
            <a:r>
              <a:rPr lang="en-US"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Console</a:t>
            </a:r>
            <a:r>
              <a:rPr lang="en-IN" sz="1800" dirty="0" err="1">
                <a:solidFill>
                  <a:srgbClr val="000000"/>
                </a:solidFill>
                <a:highlight>
                  <a:srgbClr val="FFFFFF"/>
                </a:highlight>
                <a:latin typeface="Consolas" panose="020B0609020204030204" pitchFamily="49" charset="0"/>
              </a:rPr>
              <a:t>.Write</a:t>
            </a:r>
            <a:r>
              <a:rPr lang="en-IN" sz="1800" dirty="0">
                <a:solidFill>
                  <a:srgbClr val="000000"/>
                </a:solidFill>
                <a:highlight>
                  <a:srgbClr val="FFFFFF"/>
                </a:highlight>
                <a:latin typeface="Consolas" panose="020B0609020204030204" pitchFamily="49" charset="0"/>
              </a:rPr>
              <a:t>(c + </a:t>
            </a:r>
            <a:r>
              <a:rPr lang="en-IN" sz="1800" dirty="0">
                <a:solidFill>
                  <a:srgbClr val="A31515"/>
                </a:solidFill>
                <a:highlight>
                  <a:srgbClr val="FFFFFF"/>
                </a:highlight>
                <a:latin typeface="Consolas" panose="020B0609020204030204" pitchFamily="49" charset="0"/>
              </a:rPr>
              <a:t>" "</a:t>
            </a:r>
            <a:r>
              <a:rPr lang="en-IN" sz="1800" dirty="0">
                <a:solidFill>
                  <a:srgbClr val="000000"/>
                </a:solidFill>
                <a:highlight>
                  <a:srgbClr val="FFFFFF"/>
                </a:highlight>
                <a:latin typeface="Consolas" panose="020B0609020204030204" pitchFamily="49" charset="0"/>
              </a:rPr>
              <a:t>);  </a:t>
            </a:r>
          </a:p>
          <a:p>
            <a:pPr marL="0" indent="0">
              <a:buNone/>
            </a:pPr>
            <a:r>
              <a:rPr lang="en-IN" sz="1800" dirty="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lst.Add</a:t>
            </a:r>
            <a:r>
              <a:rPr lang="en-US" sz="1800">
                <a:solidFill>
                  <a:srgbClr val="000000"/>
                </a:solidFill>
                <a:highlight>
                  <a:srgbClr val="FFFFFF"/>
                </a:highlight>
                <a:latin typeface="Consolas" panose="020B0609020204030204" pitchFamily="49" charset="0"/>
              </a:rPr>
              <a:t>(99</a:t>
            </a:r>
            <a:r>
              <a:rPr lang="en-US" sz="1800" dirty="0">
                <a:solidFill>
                  <a:srgbClr val="000000"/>
                </a:solidFill>
                <a:highlight>
                  <a:srgbClr val="FFFFFF"/>
                </a:highlight>
                <a:latin typeface="Consolas" panose="020B0609020204030204" pitchFamily="49" charset="0"/>
              </a:rPr>
              <a:t>); // Error, not a char! </a:t>
            </a:r>
            <a:endParaRPr lang="en-IN" dirty="0"/>
          </a:p>
        </p:txBody>
      </p:sp>
      <p:sp>
        <p:nvSpPr>
          <p:cNvPr id="4" name="TextBox 3">
            <a:extLst>
              <a:ext uri="{FF2B5EF4-FFF2-40B4-BE49-F238E27FC236}">
                <a16:creationId xmlns:a16="http://schemas.microsoft.com/office/drawing/2014/main" id="{7CC0DB11-B393-4E9E-ABFD-09F29C1F4954}"/>
              </a:ext>
            </a:extLst>
          </p:cNvPr>
          <p:cNvSpPr txBox="1"/>
          <p:nvPr/>
        </p:nvSpPr>
        <p:spPr>
          <a:xfrm>
            <a:off x="19665" y="914400"/>
            <a:ext cx="3790335" cy="4524315"/>
          </a:xfrm>
          <a:prstGeom prst="rect">
            <a:avLst/>
          </a:prstGeom>
          <a:noFill/>
        </p:spPr>
        <p:txBody>
          <a:bodyPr wrap="square" rtlCol="0">
            <a:spAutoFit/>
          </a:bodyPr>
          <a:lstStyle/>
          <a:p>
            <a:r>
              <a:rPr lang="en-IN" dirty="0" err="1"/>
              <a:t>Remoe</a:t>
            </a:r>
            <a:r>
              <a:rPr lang="en-IN" dirty="0"/>
              <a:t> will remove the element.</a:t>
            </a:r>
          </a:p>
          <a:p>
            <a:r>
              <a:rPr lang="en-IN" dirty="0"/>
              <a:t>Once you remove data from list </a:t>
            </a:r>
          </a:p>
          <a:p>
            <a:endParaRPr lang="en-IN" dirty="0"/>
          </a:p>
          <a:p>
            <a:r>
              <a:rPr lang="en-IN" dirty="0"/>
              <a:t>It will not shrink </a:t>
            </a:r>
            <a:r>
              <a:rPr lang="en-IN" dirty="0" err="1"/>
              <a:t>ie</a:t>
            </a:r>
            <a:r>
              <a:rPr lang="en-IN" dirty="0"/>
              <a:t>. Reduce the capacity.</a:t>
            </a:r>
          </a:p>
          <a:p>
            <a:endParaRPr lang="en-IN" dirty="0"/>
          </a:p>
          <a:p>
            <a:r>
              <a:rPr lang="en-IN" dirty="0"/>
              <a:t>You can modify data at specific index using following syntax</a:t>
            </a:r>
          </a:p>
          <a:p>
            <a:r>
              <a:rPr lang="en-IN" sz="1800" dirty="0" err="1">
                <a:solidFill>
                  <a:srgbClr val="000000"/>
                </a:solidFill>
                <a:highlight>
                  <a:srgbClr val="FFFFFF"/>
                </a:highlight>
                <a:latin typeface="Consolas" panose="020B0609020204030204" pitchFamily="49" charset="0"/>
              </a:rPr>
              <a:t>lst</a:t>
            </a:r>
            <a:r>
              <a:rPr lang="en-IN" sz="1800" dirty="0">
                <a:solidFill>
                  <a:srgbClr val="000000"/>
                </a:solidFill>
                <a:highlight>
                  <a:srgbClr val="FFFFFF"/>
                </a:highlight>
                <a:latin typeface="Consolas" panose="020B0609020204030204" pitchFamily="49" charset="0"/>
              </a:rPr>
              <a:t>[0] = </a:t>
            </a:r>
            <a:r>
              <a:rPr lang="en-IN" sz="1800" dirty="0">
                <a:solidFill>
                  <a:srgbClr val="A31515"/>
                </a:solidFill>
                <a:highlight>
                  <a:srgbClr val="FFFFFF"/>
                </a:highlight>
                <a:latin typeface="Consolas" panose="020B0609020204030204" pitchFamily="49" charset="0"/>
              </a:rPr>
              <a:t>'X’</a:t>
            </a:r>
            <a:r>
              <a:rPr lang="en-IN" sz="1800" dirty="0">
                <a:solidFill>
                  <a:srgbClr val="000000"/>
                </a:solidFill>
                <a:highlight>
                  <a:srgbClr val="FFFFFF"/>
                </a:highlight>
                <a:latin typeface="Consolas" panose="020B0609020204030204" pitchFamily="49" charset="0"/>
              </a:rPr>
              <a:t>;</a:t>
            </a:r>
          </a:p>
          <a:p>
            <a:endParaRPr lang="en-IN" dirty="0"/>
          </a:p>
          <a:p>
            <a:r>
              <a:rPr lang="en-IN" dirty="0"/>
              <a:t>Observe the template shown in above site it say you can store only char int </a:t>
            </a:r>
            <a:r>
              <a:rPr lang="en-IN" dirty="0" err="1"/>
              <a:t>lst</a:t>
            </a:r>
            <a:r>
              <a:rPr lang="en-IN" dirty="0"/>
              <a:t>  List variable.</a:t>
            </a:r>
          </a:p>
          <a:p>
            <a:endParaRPr lang="en-IN" dirty="0"/>
          </a:p>
          <a:p>
            <a:r>
              <a:rPr lang="en-IN" dirty="0"/>
              <a:t>I f you try to add number it will give you compile time error</a:t>
            </a:r>
          </a:p>
        </p:txBody>
      </p:sp>
    </p:spTree>
    <p:extLst>
      <p:ext uri="{BB962C8B-B14F-4D97-AF65-F5344CB8AC3E}">
        <p14:creationId xmlns:p14="http://schemas.microsoft.com/office/powerpoint/2010/main" val="3613201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D9A71A-7164-42DC-AB15-F5F145DD0430}"/>
              </a:ext>
            </a:extLst>
          </p:cNvPr>
          <p:cNvSpPr>
            <a:spLocks noGrp="1"/>
          </p:cNvSpPr>
          <p:nvPr>
            <p:ph idx="1"/>
          </p:nvPr>
        </p:nvSpPr>
        <p:spPr>
          <a:xfrm>
            <a:off x="3429000" y="-76200"/>
            <a:ext cx="5562600" cy="6629400"/>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System.Collections.Generic</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ConsoleApplication17</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Employee</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Name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 Salary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Employee() {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Employee(</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nm, </a:t>
            </a:r>
            <a:r>
              <a:rPr lang="en-US" sz="1200" dirty="0">
                <a:solidFill>
                  <a:srgbClr val="0000F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sl</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  Name = nm;</a:t>
            </a:r>
          </a:p>
          <a:p>
            <a:pPr marL="0" indent="0">
              <a:buNone/>
            </a:pPr>
            <a:r>
              <a:rPr lang="en-IN" sz="1200" dirty="0">
                <a:solidFill>
                  <a:srgbClr val="000000"/>
                </a:solidFill>
                <a:highlight>
                  <a:srgbClr val="FFFFFF"/>
                </a:highlight>
                <a:latin typeface="Consolas" panose="020B0609020204030204" pitchFamily="49" charset="0"/>
              </a:rPr>
              <a:t>            Salary = </a:t>
            </a:r>
            <a:r>
              <a:rPr lang="en-IN" sz="1200" dirty="0" err="1">
                <a:solidFill>
                  <a:srgbClr val="000000"/>
                </a:solidFill>
                <a:highlight>
                  <a:srgbClr val="FFFFFF"/>
                </a:highlight>
                <a:latin typeface="Consolas" panose="020B0609020204030204" pitchFamily="49" charset="0"/>
              </a:rPr>
              <a:t>sl</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override</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ToString</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String</a:t>
            </a:r>
            <a:r>
              <a:rPr lang="en-US" sz="1200" dirty="0" err="1">
                <a:solidFill>
                  <a:srgbClr val="000000"/>
                </a:solidFill>
                <a:highlight>
                  <a:srgbClr val="FFFFFF"/>
                </a:highlight>
                <a:latin typeface="Consolas" panose="020B0609020204030204" pitchFamily="49" charset="0"/>
              </a:rPr>
              <a:t>.Format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"{0} {1}"</a:t>
            </a:r>
            <a:r>
              <a:rPr lang="en-US" sz="1200" dirty="0">
                <a:solidFill>
                  <a:srgbClr val="000000"/>
                </a:solidFill>
                <a:highlight>
                  <a:srgbClr val="FFFFFF"/>
                </a:highlight>
                <a:latin typeface="Consolas" panose="020B0609020204030204" pitchFamily="49" charset="0"/>
              </a:rPr>
              <a:t>, Name, Salary);</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a:solidFill>
                  <a:srgbClr val="2B91AF"/>
                </a:solidFill>
                <a:highlight>
                  <a:srgbClr val="FFFFFF"/>
                </a:highlight>
                <a:latin typeface="Consolas" panose="020B0609020204030204" pitchFamily="49" charset="0"/>
              </a:rPr>
              <a:t>Employee</a:t>
            </a:r>
            <a:r>
              <a:rPr lang="en-US" sz="1200" dirty="0">
                <a:solidFill>
                  <a:srgbClr val="000000"/>
                </a:solidFill>
                <a:highlight>
                  <a:srgbClr val="FFFFFF"/>
                </a:highlight>
                <a:latin typeface="Consolas" panose="020B0609020204030204" pitchFamily="49" charset="0"/>
              </a:rPr>
              <a:t>&gt; </a:t>
            </a:r>
            <a:r>
              <a:rPr lang="en-US" sz="1200" dirty="0" err="1">
                <a:solidFill>
                  <a:srgbClr val="000000"/>
                </a:solidFill>
                <a:highlight>
                  <a:srgbClr val="FFFFFF"/>
                </a:highlight>
                <a:latin typeface="Consolas" panose="020B0609020204030204" pitchFamily="49" charset="0"/>
              </a:rPr>
              <a:t>listemp</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a:solidFill>
                  <a:srgbClr val="2B91AF"/>
                </a:solidFill>
                <a:highlight>
                  <a:srgbClr val="FFFFFF"/>
                </a:highlight>
                <a:latin typeface="Consolas" panose="020B0609020204030204" pitchFamily="49" charset="0"/>
              </a:rPr>
              <a:t>Employee</a:t>
            </a:r>
            <a:r>
              <a:rPr lang="en-US" sz="1200" dirty="0">
                <a:solidFill>
                  <a:srgbClr val="000000"/>
                </a:solidFill>
                <a:highlight>
                  <a:srgbClr val="FFFFFF"/>
                </a:highlight>
                <a:latin typeface="Consolas" panose="020B0609020204030204" pitchFamily="49" charset="0"/>
              </a:rPr>
              <a:t>&gt;{</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Employee</a:t>
            </a:r>
            <a:r>
              <a:rPr lang="en-US" sz="1200" dirty="0">
                <a:solidFill>
                  <a:srgbClr val="000000"/>
                </a:solidFill>
                <a:highlight>
                  <a:srgbClr val="FFFFFF"/>
                </a:highlight>
                <a:latin typeface="Consolas" panose="020B0609020204030204" pitchFamily="49" charset="0"/>
              </a:rPr>
              <a:t> {Name =</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Raj"</a:t>
            </a:r>
            <a:r>
              <a:rPr lang="en-US" sz="1200" dirty="0" err="1">
                <a:solidFill>
                  <a:srgbClr val="000000"/>
                </a:solidFill>
                <a:highlight>
                  <a:srgbClr val="FFFFFF"/>
                </a:highlight>
                <a:latin typeface="Consolas" panose="020B0609020204030204" pitchFamily="49" charset="0"/>
              </a:rPr>
              <a:t>,Salary</a:t>
            </a:r>
            <a:r>
              <a:rPr lang="en-US" sz="1200" dirty="0">
                <a:solidFill>
                  <a:srgbClr val="000000"/>
                </a:solidFill>
                <a:highlight>
                  <a:srgbClr val="FFFFFF"/>
                </a:highlight>
                <a:latin typeface="Consolas" panose="020B0609020204030204" pitchFamily="49" charset="0"/>
              </a:rPr>
              <a:t> =6000}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Employee</a:t>
            </a:r>
            <a:r>
              <a:rPr lang="en-US" sz="1200" dirty="0">
                <a:solidFill>
                  <a:srgbClr val="000000"/>
                </a:solidFill>
                <a:highlight>
                  <a:srgbClr val="FFFFFF"/>
                </a:highlight>
                <a:latin typeface="Consolas" panose="020B0609020204030204" pitchFamily="49" charset="0"/>
              </a:rPr>
              <a:t> {Name =</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Mona"</a:t>
            </a:r>
            <a:r>
              <a:rPr lang="en-US" sz="1200" dirty="0" err="1">
                <a:solidFill>
                  <a:srgbClr val="000000"/>
                </a:solidFill>
                <a:highlight>
                  <a:srgbClr val="FFFFFF"/>
                </a:highlight>
                <a:latin typeface="Consolas" panose="020B0609020204030204" pitchFamily="49" charset="0"/>
              </a:rPr>
              <a:t>,Salary</a:t>
            </a:r>
            <a:r>
              <a:rPr lang="en-US" sz="1200" dirty="0">
                <a:solidFill>
                  <a:srgbClr val="000000"/>
                </a:solidFill>
                <a:highlight>
                  <a:srgbClr val="FFFFFF"/>
                </a:highlight>
                <a:latin typeface="Consolas" panose="020B0609020204030204" pitchFamily="49" charset="0"/>
              </a:rPr>
              <a:t> =7000}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Employee</a:t>
            </a:r>
            <a:r>
              <a:rPr lang="en-US" sz="1200" dirty="0">
                <a:solidFill>
                  <a:srgbClr val="000000"/>
                </a:solidFill>
                <a:highlight>
                  <a:srgbClr val="FFFFFF"/>
                </a:highlight>
                <a:latin typeface="Consolas" panose="020B0609020204030204" pitchFamily="49" charset="0"/>
              </a:rPr>
              <a:t> {Name =</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Het"</a:t>
            </a:r>
            <a:r>
              <a:rPr lang="en-US" sz="1200" dirty="0" err="1">
                <a:solidFill>
                  <a:srgbClr val="000000"/>
                </a:solidFill>
                <a:highlight>
                  <a:srgbClr val="FFFFFF"/>
                </a:highlight>
                <a:latin typeface="Consolas" panose="020B0609020204030204" pitchFamily="49" charset="0"/>
              </a:rPr>
              <a:t>,Salary</a:t>
            </a:r>
            <a:r>
              <a:rPr lang="en-US" sz="1200" dirty="0">
                <a:solidFill>
                  <a:srgbClr val="000000"/>
                </a:solidFill>
                <a:highlight>
                  <a:srgbClr val="FFFFFF"/>
                </a:highlight>
                <a:latin typeface="Consolas" panose="020B0609020204030204" pitchFamily="49" charset="0"/>
              </a:rPr>
              <a:t> =3000} ,</a:t>
            </a:r>
            <a:r>
              <a:rPr lang="en-IN" sz="1200" dirty="0">
                <a:solidFill>
                  <a:srgbClr val="000000"/>
                </a:solidFill>
                <a:highlight>
                  <a:srgbClr val="FFFFFF"/>
                </a:highlight>
                <a:latin typeface="Consolas" panose="020B0609020204030204" pitchFamily="49" charset="0"/>
              </a:rPr>
              <a:t>      };</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foreach</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Employee</a:t>
            </a:r>
            <a:r>
              <a:rPr lang="en-US" sz="1200" dirty="0">
                <a:solidFill>
                  <a:srgbClr val="000000"/>
                </a:solidFill>
                <a:highlight>
                  <a:srgbClr val="FFFFFF"/>
                </a:highlight>
                <a:latin typeface="Consolas" panose="020B0609020204030204" pitchFamily="49" charset="0"/>
              </a:rPr>
              <a:t> e </a:t>
            </a:r>
            <a:r>
              <a:rPr lang="en-US" sz="1200" dirty="0">
                <a:solidFill>
                  <a:srgbClr val="0000FF"/>
                </a:solidFill>
                <a:highlight>
                  <a:srgbClr val="FFFFFF"/>
                </a:highlight>
                <a:latin typeface="Consolas" panose="020B0609020204030204" pitchFamily="49" charset="0"/>
              </a:rPr>
              <a:t>in</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listemp</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(e);</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endParaRPr lang="en-IN" sz="1200" dirty="0"/>
          </a:p>
        </p:txBody>
      </p:sp>
      <p:sp>
        <p:nvSpPr>
          <p:cNvPr id="4" name="TextBox 3">
            <a:extLst>
              <a:ext uri="{FF2B5EF4-FFF2-40B4-BE49-F238E27FC236}">
                <a16:creationId xmlns:a16="http://schemas.microsoft.com/office/drawing/2014/main" id="{8553B941-1A24-4E54-9F79-05C8F877410B}"/>
              </a:ext>
            </a:extLst>
          </p:cNvPr>
          <p:cNvSpPr txBox="1"/>
          <p:nvPr/>
        </p:nvSpPr>
        <p:spPr>
          <a:xfrm>
            <a:off x="152400" y="990600"/>
            <a:ext cx="3276600" cy="2308324"/>
          </a:xfrm>
          <a:prstGeom prst="rect">
            <a:avLst/>
          </a:prstGeom>
          <a:noFill/>
        </p:spPr>
        <p:txBody>
          <a:bodyPr wrap="square" rtlCol="0">
            <a:spAutoFit/>
          </a:bodyPr>
          <a:lstStyle/>
          <a:p>
            <a:r>
              <a:rPr lang="en-IN" dirty="0"/>
              <a:t>In this example we are storing all employee objects in List class.</a:t>
            </a:r>
          </a:p>
          <a:p>
            <a:endParaRPr lang="en-IN" dirty="0"/>
          </a:p>
          <a:p>
            <a:r>
              <a:rPr lang="en-IN" dirty="0"/>
              <a:t>List class has many </a:t>
            </a:r>
            <a:r>
              <a:rPr lang="en-IN" dirty="0" err="1"/>
              <a:t>usefull</a:t>
            </a:r>
            <a:r>
              <a:rPr lang="en-IN" dirty="0"/>
              <a:t> function like</a:t>
            </a:r>
          </a:p>
          <a:p>
            <a:r>
              <a:rPr lang="en-IN" dirty="0"/>
              <a:t>Sort,</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BinarySearch</a:t>
            </a:r>
            <a:r>
              <a:rPr lang="en-IN" sz="1800" dirty="0">
                <a:solidFill>
                  <a:srgbClr val="000000"/>
                </a:solidFill>
                <a:highlight>
                  <a:srgbClr val="FFFFFF"/>
                </a:highlight>
                <a:latin typeface="Consolas" panose="020B0609020204030204" pitchFamily="49" charset="0"/>
              </a:rPr>
              <a:t>, Insert etc.</a:t>
            </a:r>
            <a:endParaRPr lang="en-IN" dirty="0"/>
          </a:p>
        </p:txBody>
      </p:sp>
    </p:spTree>
    <p:extLst>
      <p:ext uri="{BB962C8B-B14F-4D97-AF65-F5344CB8AC3E}">
        <p14:creationId xmlns:p14="http://schemas.microsoft.com/office/powerpoint/2010/main" val="1214999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A930E-D4AD-47FC-AC70-905B6C2A151F}"/>
              </a:ext>
            </a:extLst>
          </p:cNvPr>
          <p:cNvSpPr>
            <a:spLocks noGrp="1"/>
          </p:cNvSpPr>
          <p:nvPr>
            <p:ph type="title"/>
          </p:nvPr>
        </p:nvSpPr>
        <p:spPr>
          <a:xfrm>
            <a:off x="3804745" y="143260"/>
            <a:ext cx="4114800" cy="369332"/>
          </a:xfrm>
        </p:spPr>
        <p:txBody>
          <a:bodyPr>
            <a:normAutofit fontScale="90000"/>
          </a:bodyPr>
          <a:lstStyle/>
          <a:p>
            <a:r>
              <a:rPr lang="en-IN" b="1" dirty="0"/>
              <a:t>Sorted</a:t>
            </a:r>
            <a:r>
              <a:rPr lang="en-IN" dirty="0"/>
              <a:t> List</a:t>
            </a:r>
          </a:p>
        </p:txBody>
      </p:sp>
      <p:sp>
        <p:nvSpPr>
          <p:cNvPr id="3" name="Content Placeholder 2">
            <a:extLst>
              <a:ext uri="{FF2B5EF4-FFF2-40B4-BE49-F238E27FC236}">
                <a16:creationId xmlns:a16="http://schemas.microsoft.com/office/drawing/2014/main" id="{1AF8E85C-249F-4048-BF28-D14D806210A1}"/>
              </a:ext>
            </a:extLst>
          </p:cNvPr>
          <p:cNvSpPr>
            <a:spLocks noGrp="1"/>
          </p:cNvSpPr>
          <p:nvPr>
            <p:ph idx="1"/>
          </p:nvPr>
        </p:nvSpPr>
        <p:spPr>
          <a:xfrm>
            <a:off x="-21021" y="10510"/>
            <a:ext cx="4343400" cy="6629400"/>
          </a:xfrm>
        </p:spPr>
        <p:txBody>
          <a:bodyPr>
            <a:noAutofit/>
          </a:bodyPr>
          <a:lstStyle/>
          <a:p>
            <a:pPr marL="0" indent="0">
              <a:buNone/>
            </a:pPr>
            <a:r>
              <a:rPr lang="en-IN" sz="1200" dirty="0">
                <a:solidFill>
                  <a:srgbClr val="008000"/>
                </a:solidFill>
                <a:highlight>
                  <a:srgbClr val="FFFFFF"/>
                </a:highlight>
                <a:latin typeface="Consolas" panose="020B0609020204030204" pitchFamily="49" charset="0"/>
              </a:rPr>
              <a:t>// Demonstrate a </a:t>
            </a:r>
            <a:r>
              <a:rPr lang="en-IN" sz="1200" dirty="0" err="1">
                <a:solidFill>
                  <a:srgbClr val="008000"/>
                </a:solidFill>
                <a:highlight>
                  <a:srgbClr val="FFFFFF"/>
                </a:highlight>
                <a:latin typeface="Consolas" panose="020B0609020204030204" pitchFamily="49" charset="0"/>
              </a:rPr>
              <a:t>SortedList</a:t>
            </a:r>
            <a:r>
              <a:rPr lang="en-IN" sz="1200" dirty="0">
                <a:solidFill>
                  <a:srgbClr val="008000"/>
                </a:solidFill>
                <a:highlight>
                  <a:srgbClr val="FFFFFF"/>
                </a:highlight>
                <a:latin typeface="Consolas" panose="020B0609020204030204" pitchFamily="49" charset="0"/>
              </a:rPr>
              <a:t>&lt;TK, TV&gt;.  </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System.Collections.Generic</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GenSLDemo</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Create a sorted </a:t>
            </a:r>
            <a:r>
              <a:rPr lang="en-US" sz="1200" dirty="0" err="1">
                <a:solidFill>
                  <a:srgbClr val="008000"/>
                </a:solidFill>
                <a:highlight>
                  <a:srgbClr val="FFFFFF"/>
                </a:highlight>
                <a:latin typeface="Consolas" panose="020B0609020204030204" pitchFamily="49" charset="0"/>
              </a:rPr>
              <a:t>SortedList</a:t>
            </a:r>
            <a:r>
              <a:rPr lang="en-US" sz="1200" dirty="0">
                <a:solidFill>
                  <a:srgbClr val="008000"/>
                </a:solidFill>
                <a:highlight>
                  <a:srgbClr val="FFFFFF"/>
                </a:highlight>
                <a:latin typeface="Consolas" panose="020B0609020204030204" pitchFamily="49" charset="0"/>
              </a:rPr>
              <a:t>&lt;T&gt; for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employee names and salaries. </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SortedList</a:t>
            </a:r>
            <a:r>
              <a:rPr lang="en-IN" sz="1200" dirty="0">
                <a:solidFill>
                  <a:srgbClr val="000000"/>
                </a:solidFill>
                <a:highlight>
                  <a:srgbClr val="FFFFFF"/>
                </a:highlight>
                <a:latin typeface="Consolas" panose="020B0609020204030204" pitchFamily="49" charset="0"/>
              </a:rPr>
              <a:t>&lt;</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&gt; </a:t>
            </a:r>
            <a:r>
              <a:rPr lang="en-IN" sz="1200" dirty="0" err="1">
                <a:solidFill>
                  <a:srgbClr val="000000"/>
                </a:solidFill>
                <a:highlight>
                  <a:srgbClr val="FFFFFF"/>
                </a:highlight>
                <a:latin typeface="Consolas" panose="020B0609020204030204" pitchFamily="49" charset="0"/>
              </a:rPr>
              <a:t>sl</a:t>
            </a: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SortedList</a:t>
            </a:r>
            <a:r>
              <a:rPr lang="en-IN" sz="1200" dirty="0">
                <a:solidFill>
                  <a:srgbClr val="000000"/>
                </a:solidFill>
                <a:highlight>
                  <a:srgbClr val="FFFFFF"/>
                </a:highlight>
                <a:latin typeface="Consolas" panose="020B0609020204030204" pitchFamily="49" charset="0"/>
              </a:rPr>
              <a:t>&lt;</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&gt;();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Add elements to the collection.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sl.Add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"Butler"</a:t>
            </a:r>
            <a:r>
              <a:rPr lang="en-IN" sz="1200" dirty="0">
                <a:solidFill>
                  <a:srgbClr val="000000"/>
                </a:solidFill>
                <a:highlight>
                  <a:srgbClr val="FFFFFF"/>
                </a:highlight>
                <a:latin typeface="Consolas" panose="020B0609020204030204" pitchFamily="49" charset="0"/>
              </a:rPr>
              <a:t>, 73000);</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sl.Add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a:t>
            </a:r>
            <a:r>
              <a:rPr lang="en-IN" sz="1200" dirty="0" err="1">
                <a:solidFill>
                  <a:srgbClr val="A31515"/>
                </a:solidFill>
                <a:highlight>
                  <a:srgbClr val="FFFFFF"/>
                </a:highlight>
                <a:latin typeface="Consolas" panose="020B0609020204030204" pitchFamily="49" charset="0"/>
              </a:rPr>
              <a:t>Sanoj</a:t>
            </a:r>
            <a:r>
              <a:rPr lang="en-IN" sz="1200" dirty="0">
                <a:solidFill>
                  <a:srgbClr val="A31515"/>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 59000);</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sl.Add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a:t>
            </a:r>
            <a:r>
              <a:rPr lang="en-IN" sz="1200" dirty="0" err="1">
                <a:solidFill>
                  <a:srgbClr val="A31515"/>
                </a:solidFill>
                <a:highlight>
                  <a:srgbClr val="FFFFFF"/>
                </a:highlight>
                <a:latin typeface="Consolas" panose="020B0609020204030204" pitchFamily="49" charset="0"/>
              </a:rPr>
              <a:t>Piku</a:t>
            </a:r>
            <a:r>
              <a:rPr lang="en-IN" sz="1200" dirty="0">
                <a:solidFill>
                  <a:srgbClr val="A31515"/>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 45000);</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sl.Add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"Frank"</a:t>
            </a:r>
            <a:r>
              <a:rPr lang="en-IN" sz="1200" dirty="0">
                <a:solidFill>
                  <a:srgbClr val="000000"/>
                </a:solidFill>
                <a:highlight>
                  <a:srgbClr val="FFFFFF"/>
                </a:highlight>
                <a:latin typeface="Consolas" panose="020B0609020204030204" pitchFamily="49" charset="0"/>
              </a:rPr>
              <a:t>, 99000);</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Get a collection of the keys.  </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ICollection</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 c = </a:t>
            </a:r>
            <a:r>
              <a:rPr lang="en-US" sz="1200" dirty="0" err="1">
                <a:solidFill>
                  <a:srgbClr val="000000"/>
                </a:solidFill>
                <a:highlight>
                  <a:srgbClr val="FFFFFF"/>
                </a:highlight>
                <a:latin typeface="Consolas" panose="020B0609020204030204" pitchFamily="49" charset="0"/>
              </a:rPr>
              <a:t>sl.Keys</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sl.Keys</a:t>
            </a:r>
            <a:r>
              <a:rPr lang="en-IN" sz="1200" dirty="0">
                <a:solidFill>
                  <a:srgbClr val="000000"/>
                </a:solidFill>
                <a:highlight>
                  <a:srgbClr val="FFFFFF"/>
                </a:highlight>
                <a:latin typeface="Consolas" panose="020B0609020204030204" pitchFamily="49" charset="0"/>
              </a:rPr>
              <a:t>[0]);</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Use the keys to obtain the values.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foreach</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str </a:t>
            </a:r>
            <a:r>
              <a:rPr lang="en-IN" sz="1200" dirty="0">
                <a:solidFill>
                  <a:srgbClr val="0000FF"/>
                </a:solidFill>
                <a:highlight>
                  <a:srgbClr val="FFFFFF"/>
                </a:highlight>
                <a:latin typeface="Consolas" panose="020B0609020204030204" pitchFamily="49" charset="0"/>
              </a:rPr>
              <a:t>in</a:t>
            </a:r>
            <a:r>
              <a:rPr lang="en-IN" sz="1200" dirty="0">
                <a:solidFill>
                  <a:srgbClr val="000000"/>
                </a:solidFill>
                <a:highlight>
                  <a:srgbClr val="FFFFFF"/>
                </a:highlight>
                <a:latin typeface="Consolas" panose="020B0609020204030204" pitchFamily="49" charset="0"/>
              </a:rPr>
              <a:t> c)</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"{0}, Salary: {1:C}"</a:t>
            </a:r>
            <a:r>
              <a:rPr lang="en-IN" sz="1200" dirty="0">
                <a:solidFill>
                  <a:srgbClr val="000000"/>
                </a:solidFill>
                <a:highlight>
                  <a:srgbClr val="FFFFFF"/>
                </a:highlight>
                <a:latin typeface="Consolas" panose="020B0609020204030204" pitchFamily="49" charset="0"/>
              </a:rPr>
              <a:t>, str, </a:t>
            </a:r>
            <a:r>
              <a:rPr lang="en-IN" sz="1200" dirty="0" err="1">
                <a:solidFill>
                  <a:srgbClr val="000000"/>
                </a:solidFill>
                <a:highlight>
                  <a:srgbClr val="FFFFFF"/>
                </a:highlight>
                <a:latin typeface="Consolas" panose="020B0609020204030204" pitchFamily="49" charset="0"/>
              </a:rPr>
              <a:t>sl</a:t>
            </a:r>
            <a:r>
              <a:rPr lang="en-IN" sz="1200" dirty="0">
                <a:solidFill>
                  <a:srgbClr val="000000"/>
                </a:solidFill>
                <a:highlight>
                  <a:srgbClr val="FFFFFF"/>
                </a:highlight>
                <a:latin typeface="Consolas" panose="020B0609020204030204" pitchFamily="49" charset="0"/>
              </a:rPr>
              <a:t>[str]);</a:t>
            </a:r>
          </a:p>
          <a:p>
            <a:pPr marL="0" indent="0">
              <a:buNone/>
            </a:pPr>
            <a:r>
              <a:rPr lang="en-US" sz="18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foreach</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KeyValuePair</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&gt; x </a:t>
            </a:r>
            <a:r>
              <a:rPr lang="en-US" sz="1200" dirty="0">
                <a:solidFill>
                  <a:srgbClr val="0000FF"/>
                </a:solidFill>
                <a:highlight>
                  <a:srgbClr val="FFFFFF"/>
                </a:highlight>
                <a:latin typeface="Consolas" panose="020B0609020204030204" pitchFamily="49" charset="0"/>
              </a:rPr>
              <a:t>in</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sl</a:t>
            </a:r>
            <a:r>
              <a:rPr lang="en-US" sz="1200" dirty="0">
                <a:solidFill>
                  <a:srgbClr val="000000"/>
                </a:solidFill>
                <a:highlight>
                  <a:srgbClr val="FFFFFF"/>
                </a:highlight>
                <a:latin typeface="Consolas" panose="020B0609020204030204" pitchFamily="49" charset="0"/>
              </a:rPr>
              <a:t>)</a:t>
            </a:r>
          </a:p>
          <a:p>
            <a:pPr marL="0" indent="0">
              <a:buNone/>
            </a:pPr>
            <a:r>
              <a:rPr lang="en-IN" sz="105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(x);</a:t>
            </a:r>
            <a:endParaRPr lang="en-IN" sz="105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endParaRPr lang="en-IN" sz="1200" dirty="0"/>
          </a:p>
        </p:txBody>
      </p:sp>
      <p:sp>
        <p:nvSpPr>
          <p:cNvPr id="4" name="TextBox 3">
            <a:extLst>
              <a:ext uri="{FF2B5EF4-FFF2-40B4-BE49-F238E27FC236}">
                <a16:creationId xmlns:a16="http://schemas.microsoft.com/office/drawing/2014/main" id="{1E05CA35-B559-4189-B5D3-4B9DF1B7BDD4}"/>
              </a:ext>
            </a:extLst>
          </p:cNvPr>
          <p:cNvSpPr txBox="1"/>
          <p:nvPr/>
        </p:nvSpPr>
        <p:spPr>
          <a:xfrm>
            <a:off x="4343399" y="655174"/>
            <a:ext cx="457202" cy="369332"/>
          </a:xfrm>
          <a:prstGeom prst="rect">
            <a:avLst/>
          </a:prstGeom>
          <a:noFill/>
        </p:spPr>
        <p:txBody>
          <a:bodyPr wrap="square" rtlCol="0">
            <a:spAutoFit/>
          </a:bodyPr>
          <a:lstStyle/>
          <a:p>
            <a:r>
              <a:rPr lang="en-IN" dirty="0" err="1"/>
              <a:t>sl</a:t>
            </a:r>
            <a:endParaRPr lang="en-IN" dirty="0"/>
          </a:p>
        </p:txBody>
      </p:sp>
      <p:graphicFrame>
        <p:nvGraphicFramePr>
          <p:cNvPr id="5" name="Table 5">
            <a:extLst>
              <a:ext uri="{FF2B5EF4-FFF2-40B4-BE49-F238E27FC236}">
                <a16:creationId xmlns:a16="http://schemas.microsoft.com/office/drawing/2014/main" id="{0D2BE6C4-D528-47D3-ACEC-8383A8AD2E10}"/>
              </a:ext>
            </a:extLst>
          </p:cNvPr>
          <p:cNvGraphicFramePr>
            <a:graphicFrameLocks noGrp="1"/>
          </p:cNvGraphicFramePr>
          <p:nvPr>
            <p:extLst>
              <p:ext uri="{D42A27DB-BD31-4B8C-83A1-F6EECF244321}">
                <p14:modId xmlns:p14="http://schemas.microsoft.com/office/powerpoint/2010/main" val="3007937739"/>
              </p:ext>
            </p:extLst>
          </p:nvPr>
        </p:nvGraphicFramePr>
        <p:xfrm>
          <a:off x="4322379" y="1136750"/>
          <a:ext cx="7010400" cy="110074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75074711"/>
                    </a:ext>
                  </a:extLst>
                </a:gridCol>
                <a:gridCol w="876300">
                  <a:extLst>
                    <a:ext uri="{9D8B030D-6E8A-4147-A177-3AD203B41FA5}">
                      <a16:colId xmlns:a16="http://schemas.microsoft.com/office/drawing/2014/main" val="1496193313"/>
                    </a:ext>
                  </a:extLst>
                </a:gridCol>
                <a:gridCol w="876300">
                  <a:extLst>
                    <a:ext uri="{9D8B030D-6E8A-4147-A177-3AD203B41FA5}">
                      <a16:colId xmlns:a16="http://schemas.microsoft.com/office/drawing/2014/main" val="3797299816"/>
                    </a:ext>
                  </a:extLst>
                </a:gridCol>
                <a:gridCol w="876300">
                  <a:extLst>
                    <a:ext uri="{9D8B030D-6E8A-4147-A177-3AD203B41FA5}">
                      <a16:colId xmlns:a16="http://schemas.microsoft.com/office/drawing/2014/main" val="2120810301"/>
                    </a:ext>
                  </a:extLst>
                </a:gridCol>
                <a:gridCol w="876300">
                  <a:extLst>
                    <a:ext uri="{9D8B030D-6E8A-4147-A177-3AD203B41FA5}">
                      <a16:colId xmlns:a16="http://schemas.microsoft.com/office/drawing/2014/main" val="1956239635"/>
                    </a:ext>
                  </a:extLst>
                </a:gridCol>
                <a:gridCol w="876300">
                  <a:extLst>
                    <a:ext uri="{9D8B030D-6E8A-4147-A177-3AD203B41FA5}">
                      <a16:colId xmlns:a16="http://schemas.microsoft.com/office/drawing/2014/main" val="1339126075"/>
                    </a:ext>
                  </a:extLst>
                </a:gridCol>
                <a:gridCol w="876300">
                  <a:extLst>
                    <a:ext uri="{9D8B030D-6E8A-4147-A177-3AD203B41FA5}">
                      <a16:colId xmlns:a16="http://schemas.microsoft.com/office/drawing/2014/main" val="1855523740"/>
                    </a:ext>
                  </a:extLst>
                </a:gridCol>
                <a:gridCol w="876300">
                  <a:extLst>
                    <a:ext uri="{9D8B030D-6E8A-4147-A177-3AD203B41FA5}">
                      <a16:colId xmlns:a16="http://schemas.microsoft.com/office/drawing/2014/main" val="2796826016"/>
                    </a:ext>
                  </a:extLst>
                </a:gridCol>
              </a:tblGrid>
              <a:tr h="460665">
                <a:tc>
                  <a:txBody>
                    <a:bodyPr/>
                    <a:lstStyle/>
                    <a:p>
                      <a:r>
                        <a:rPr lang="en-IN" dirty="0"/>
                        <a:t>Butler</a:t>
                      </a:r>
                    </a:p>
                    <a:p>
                      <a:endParaRPr lang="en-IN" dirty="0"/>
                    </a:p>
                  </a:txBody>
                  <a:tcPr/>
                </a:tc>
                <a:tc>
                  <a:txBody>
                    <a:bodyPr/>
                    <a:lstStyle/>
                    <a:p>
                      <a:r>
                        <a:rPr lang="en-IN" dirty="0"/>
                        <a:t>Frank</a:t>
                      </a:r>
                    </a:p>
                    <a:p>
                      <a:endParaRPr lang="en-IN" dirty="0"/>
                    </a:p>
                  </a:txBody>
                  <a:tcPr/>
                </a:tc>
                <a:tc>
                  <a:txBody>
                    <a:bodyPr/>
                    <a:lstStyle/>
                    <a:p>
                      <a:r>
                        <a:rPr lang="en-IN" dirty="0" err="1"/>
                        <a:t>Piku</a:t>
                      </a:r>
                      <a:endParaRPr lang="en-IN" dirty="0"/>
                    </a:p>
                    <a:p>
                      <a:endParaRPr lang="en-IN" dirty="0"/>
                    </a:p>
                  </a:txBody>
                  <a:tcPr/>
                </a:tc>
                <a:tc>
                  <a:txBody>
                    <a:bodyPr/>
                    <a:lstStyle/>
                    <a:p>
                      <a:r>
                        <a:rPr lang="en-IN" dirty="0" err="1"/>
                        <a:t>Sanoj</a:t>
                      </a:r>
                      <a:endParaRPr lang="en-IN" dirty="0"/>
                    </a:p>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70796963"/>
                  </a:ext>
                </a:extLst>
              </a:tr>
              <a:tr h="460665">
                <a:tc>
                  <a:txBody>
                    <a:bodyPr/>
                    <a:lstStyle/>
                    <a:p>
                      <a:r>
                        <a:rPr lang="en-IN" dirty="0"/>
                        <a:t>73000</a:t>
                      </a:r>
                    </a:p>
                  </a:txBody>
                  <a:tcPr/>
                </a:tc>
                <a:tc>
                  <a:txBody>
                    <a:bodyPr/>
                    <a:lstStyle/>
                    <a:p>
                      <a:r>
                        <a:rPr lang="en-IN" dirty="0"/>
                        <a:t>99000</a:t>
                      </a:r>
                    </a:p>
                  </a:txBody>
                  <a:tcPr/>
                </a:tc>
                <a:tc>
                  <a:txBody>
                    <a:bodyPr/>
                    <a:lstStyle/>
                    <a:p>
                      <a:r>
                        <a:rPr lang="en-IN" dirty="0"/>
                        <a:t>45000</a:t>
                      </a:r>
                    </a:p>
                  </a:txBody>
                  <a:tcPr/>
                </a:tc>
                <a:tc>
                  <a:txBody>
                    <a:bodyPr/>
                    <a:lstStyle/>
                    <a:p>
                      <a:r>
                        <a:rPr lang="en-IN" dirty="0"/>
                        <a:t>50000</a:t>
                      </a: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150390130"/>
                  </a:ext>
                </a:extLst>
              </a:tr>
            </a:tbl>
          </a:graphicData>
        </a:graphic>
      </p:graphicFrame>
      <p:sp>
        <p:nvSpPr>
          <p:cNvPr id="6" name="TextBox 5">
            <a:extLst>
              <a:ext uri="{FF2B5EF4-FFF2-40B4-BE49-F238E27FC236}">
                <a16:creationId xmlns:a16="http://schemas.microsoft.com/office/drawing/2014/main" id="{62DEB790-443D-4260-A56C-F03497AF8C0D}"/>
              </a:ext>
            </a:extLst>
          </p:cNvPr>
          <p:cNvSpPr txBox="1"/>
          <p:nvPr/>
        </p:nvSpPr>
        <p:spPr>
          <a:xfrm>
            <a:off x="5410200" y="3962400"/>
            <a:ext cx="533400" cy="369332"/>
          </a:xfrm>
          <a:prstGeom prst="rect">
            <a:avLst/>
          </a:prstGeom>
          <a:noFill/>
        </p:spPr>
        <p:txBody>
          <a:bodyPr wrap="square" rtlCol="0">
            <a:spAutoFit/>
          </a:bodyPr>
          <a:lstStyle/>
          <a:p>
            <a:r>
              <a:rPr lang="en-IN" dirty="0"/>
              <a:t>x</a:t>
            </a:r>
          </a:p>
        </p:txBody>
      </p:sp>
      <p:sp>
        <p:nvSpPr>
          <p:cNvPr id="7" name="Rectangle 6">
            <a:extLst>
              <a:ext uri="{FF2B5EF4-FFF2-40B4-BE49-F238E27FC236}">
                <a16:creationId xmlns:a16="http://schemas.microsoft.com/office/drawing/2014/main" id="{89506230-2926-4FF7-A5E2-3E6ED2DD0B40}"/>
              </a:ext>
            </a:extLst>
          </p:cNvPr>
          <p:cNvSpPr/>
          <p:nvPr/>
        </p:nvSpPr>
        <p:spPr>
          <a:xfrm>
            <a:off x="5486400" y="4331732"/>
            <a:ext cx="1219200" cy="100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Butler</a:t>
            </a:r>
          </a:p>
          <a:p>
            <a:pPr algn="ctr"/>
            <a:r>
              <a:rPr lang="en-IN" dirty="0"/>
              <a:t>73000</a:t>
            </a:r>
          </a:p>
        </p:txBody>
      </p:sp>
      <p:sp>
        <p:nvSpPr>
          <p:cNvPr id="8" name="TextBox 7">
            <a:extLst>
              <a:ext uri="{FF2B5EF4-FFF2-40B4-BE49-F238E27FC236}">
                <a16:creationId xmlns:a16="http://schemas.microsoft.com/office/drawing/2014/main" id="{BEB3D7DC-452F-4B9D-8D85-DC1F25E8C874}"/>
              </a:ext>
            </a:extLst>
          </p:cNvPr>
          <p:cNvSpPr txBox="1"/>
          <p:nvPr/>
        </p:nvSpPr>
        <p:spPr>
          <a:xfrm>
            <a:off x="5486400" y="5562600"/>
            <a:ext cx="1295400" cy="381000"/>
          </a:xfrm>
          <a:prstGeom prst="rect">
            <a:avLst/>
          </a:prstGeom>
          <a:noFill/>
        </p:spPr>
        <p:txBody>
          <a:bodyPr wrap="square" rtlCol="0">
            <a:spAutoFit/>
          </a:bodyPr>
          <a:lstStyle/>
          <a:p>
            <a:r>
              <a:rPr lang="en-IN" dirty="0"/>
              <a:t>stack</a:t>
            </a:r>
          </a:p>
        </p:txBody>
      </p:sp>
      <p:sp>
        <p:nvSpPr>
          <p:cNvPr id="9" name="TextBox 8">
            <a:extLst>
              <a:ext uri="{FF2B5EF4-FFF2-40B4-BE49-F238E27FC236}">
                <a16:creationId xmlns:a16="http://schemas.microsoft.com/office/drawing/2014/main" id="{118481E4-F7E7-4538-B5E8-D6DCB320E9C2}"/>
              </a:ext>
            </a:extLst>
          </p:cNvPr>
          <p:cNvSpPr txBox="1"/>
          <p:nvPr/>
        </p:nvSpPr>
        <p:spPr>
          <a:xfrm>
            <a:off x="4572000" y="2406095"/>
            <a:ext cx="2133600" cy="369332"/>
          </a:xfrm>
          <a:prstGeom prst="rect">
            <a:avLst/>
          </a:prstGeom>
          <a:noFill/>
        </p:spPr>
        <p:txBody>
          <a:bodyPr wrap="square" rtlCol="0">
            <a:spAutoFit/>
          </a:bodyPr>
          <a:lstStyle/>
          <a:p>
            <a:r>
              <a:rPr lang="en-US" sz="1800" dirty="0" err="1">
                <a:solidFill>
                  <a:srgbClr val="000000"/>
                </a:solidFill>
                <a:highlight>
                  <a:srgbClr val="FFFFFF"/>
                </a:highlight>
                <a:latin typeface="Consolas" panose="020B0609020204030204" pitchFamily="49" charset="0"/>
              </a:rPr>
              <a:t>sl.Keys</a:t>
            </a:r>
            <a:endParaRPr lang="en-IN" dirty="0"/>
          </a:p>
        </p:txBody>
      </p:sp>
      <p:graphicFrame>
        <p:nvGraphicFramePr>
          <p:cNvPr id="11" name="Table 5">
            <a:extLst>
              <a:ext uri="{FF2B5EF4-FFF2-40B4-BE49-F238E27FC236}">
                <a16:creationId xmlns:a16="http://schemas.microsoft.com/office/drawing/2014/main" id="{A8EE9E48-044D-4F21-A228-88E2BE5BCAFE}"/>
              </a:ext>
            </a:extLst>
          </p:cNvPr>
          <p:cNvGraphicFramePr>
            <a:graphicFrameLocks noGrp="1"/>
          </p:cNvGraphicFramePr>
          <p:nvPr>
            <p:extLst>
              <p:ext uri="{D42A27DB-BD31-4B8C-83A1-F6EECF244321}">
                <p14:modId xmlns:p14="http://schemas.microsoft.com/office/powerpoint/2010/main" val="693784745"/>
              </p:ext>
            </p:extLst>
          </p:nvPr>
        </p:nvGraphicFramePr>
        <p:xfrm>
          <a:off x="4575560" y="2895600"/>
          <a:ext cx="7010400" cy="110074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75074711"/>
                    </a:ext>
                  </a:extLst>
                </a:gridCol>
                <a:gridCol w="876300">
                  <a:extLst>
                    <a:ext uri="{9D8B030D-6E8A-4147-A177-3AD203B41FA5}">
                      <a16:colId xmlns:a16="http://schemas.microsoft.com/office/drawing/2014/main" val="1496193313"/>
                    </a:ext>
                  </a:extLst>
                </a:gridCol>
                <a:gridCol w="876300">
                  <a:extLst>
                    <a:ext uri="{9D8B030D-6E8A-4147-A177-3AD203B41FA5}">
                      <a16:colId xmlns:a16="http://schemas.microsoft.com/office/drawing/2014/main" val="3797299816"/>
                    </a:ext>
                  </a:extLst>
                </a:gridCol>
                <a:gridCol w="876300">
                  <a:extLst>
                    <a:ext uri="{9D8B030D-6E8A-4147-A177-3AD203B41FA5}">
                      <a16:colId xmlns:a16="http://schemas.microsoft.com/office/drawing/2014/main" val="2120810301"/>
                    </a:ext>
                  </a:extLst>
                </a:gridCol>
                <a:gridCol w="876300">
                  <a:extLst>
                    <a:ext uri="{9D8B030D-6E8A-4147-A177-3AD203B41FA5}">
                      <a16:colId xmlns:a16="http://schemas.microsoft.com/office/drawing/2014/main" val="1956239635"/>
                    </a:ext>
                  </a:extLst>
                </a:gridCol>
                <a:gridCol w="876300">
                  <a:extLst>
                    <a:ext uri="{9D8B030D-6E8A-4147-A177-3AD203B41FA5}">
                      <a16:colId xmlns:a16="http://schemas.microsoft.com/office/drawing/2014/main" val="1339126075"/>
                    </a:ext>
                  </a:extLst>
                </a:gridCol>
                <a:gridCol w="876300">
                  <a:extLst>
                    <a:ext uri="{9D8B030D-6E8A-4147-A177-3AD203B41FA5}">
                      <a16:colId xmlns:a16="http://schemas.microsoft.com/office/drawing/2014/main" val="1855523740"/>
                    </a:ext>
                  </a:extLst>
                </a:gridCol>
                <a:gridCol w="876300">
                  <a:extLst>
                    <a:ext uri="{9D8B030D-6E8A-4147-A177-3AD203B41FA5}">
                      <a16:colId xmlns:a16="http://schemas.microsoft.com/office/drawing/2014/main" val="2796826016"/>
                    </a:ext>
                  </a:extLst>
                </a:gridCol>
              </a:tblGrid>
              <a:tr h="460665">
                <a:tc>
                  <a:txBody>
                    <a:bodyPr/>
                    <a:lstStyle/>
                    <a:p>
                      <a:r>
                        <a:rPr lang="en-IN" dirty="0"/>
                        <a:t>0</a:t>
                      </a:r>
                    </a:p>
                    <a:p>
                      <a:endParaRPr lang="en-IN" dirty="0"/>
                    </a:p>
                  </a:txBody>
                  <a:tcPr/>
                </a:tc>
                <a:tc>
                  <a:txBody>
                    <a:bodyPr/>
                    <a:lstStyle/>
                    <a:p>
                      <a:r>
                        <a:rPr lang="en-IN" dirty="0"/>
                        <a:t>1</a:t>
                      </a:r>
                    </a:p>
                  </a:txBody>
                  <a:tcPr/>
                </a:tc>
                <a:tc>
                  <a:txBody>
                    <a:bodyPr/>
                    <a:lstStyle/>
                    <a:p>
                      <a:r>
                        <a:rPr lang="en-IN" dirty="0"/>
                        <a:t>2</a:t>
                      </a:r>
                    </a:p>
                  </a:txBody>
                  <a:tcPr/>
                </a:tc>
                <a:tc>
                  <a:txBody>
                    <a:bodyPr/>
                    <a:lstStyle/>
                    <a:p>
                      <a:r>
                        <a:rPr lang="en-IN" dirty="0"/>
                        <a:t>3</a:t>
                      </a:r>
                    </a:p>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70796963"/>
                  </a:ext>
                </a:extLst>
              </a:tr>
              <a:tr h="460665">
                <a:tc>
                  <a:txBody>
                    <a:bodyPr/>
                    <a:lstStyle/>
                    <a:p>
                      <a:r>
                        <a:rPr lang="en-IN" dirty="0"/>
                        <a:t>Butler</a:t>
                      </a:r>
                    </a:p>
                  </a:txBody>
                  <a:tcPr/>
                </a:tc>
                <a:tc>
                  <a:txBody>
                    <a:bodyPr/>
                    <a:lstStyle/>
                    <a:p>
                      <a:r>
                        <a:rPr lang="en-IN" dirty="0"/>
                        <a:t>Frank</a:t>
                      </a:r>
                    </a:p>
                  </a:txBody>
                  <a:tcPr/>
                </a:tc>
                <a:tc>
                  <a:txBody>
                    <a:bodyPr/>
                    <a:lstStyle/>
                    <a:p>
                      <a:r>
                        <a:rPr lang="en-IN" dirty="0" err="1"/>
                        <a:t>Piku</a:t>
                      </a:r>
                      <a:endParaRPr lang="en-IN" dirty="0"/>
                    </a:p>
                  </a:txBody>
                  <a:tcPr/>
                </a:tc>
                <a:tc>
                  <a:txBody>
                    <a:bodyPr/>
                    <a:lstStyle/>
                    <a:p>
                      <a:r>
                        <a:rPr lang="en-IN" dirty="0" err="1"/>
                        <a:t>Sanoj</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150390130"/>
                  </a:ext>
                </a:extLst>
              </a:tr>
            </a:tbl>
          </a:graphicData>
        </a:graphic>
      </p:graphicFrame>
    </p:spTree>
    <p:extLst>
      <p:ext uri="{BB962C8B-B14F-4D97-AF65-F5344CB8AC3E}">
        <p14:creationId xmlns:p14="http://schemas.microsoft.com/office/powerpoint/2010/main" val="825182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6DC271-227C-4C56-95CE-A20F53EBFAAA}"/>
              </a:ext>
            </a:extLst>
          </p:cNvPr>
          <p:cNvSpPr>
            <a:spLocks noGrp="1"/>
          </p:cNvSpPr>
          <p:nvPr>
            <p:ph idx="1"/>
          </p:nvPr>
        </p:nvSpPr>
        <p:spPr>
          <a:xfrm>
            <a:off x="152400" y="76200"/>
            <a:ext cx="5257800" cy="6705600"/>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System.Collections.Generic</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ConsoleApplication17</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SortedList</a:t>
            </a:r>
            <a:r>
              <a:rPr lang="en-IN" sz="1200" dirty="0">
                <a:solidFill>
                  <a:srgbClr val="000000"/>
                </a:solidFill>
                <a:highlight>
                  <a:srgbClr val="FFFFFF"/>
                </a:highlight>
                <a:latin typeface="Consolas" panose="020B0609020204030204" pitchFamily="49" charset="0"/>
              </a:rPr>
              <a:t>&lt;</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&gt; </a:t>
            </a:r>
            <a:r>
              <a:rPr lang="en-IN" sz="1200" dirty="0" err="1">
                <a:solidFill>
                  <a:srgbClr val="000000"/>
                </a:solidFill>
                <a:highlight>
                  <a:srgbClr val="FFFFFF"/>
                </a:highlight>
                <a:latin typeface="Consolas" panose="020B0609020204030204" pitchFamily="49" charset="0"/>
              </a:rPr>
              <a:t>openWith</a:t>
            </a: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SortedList</a:t>
            </a:r>
            <a:r>
              <a:rPr lang="en-IN" sz="1200" dirty="0">
                <a:solidFill>
                  <a:srgbClr val="000000"/>
                </a:solidFill>
                <a:highlight>
                  <a:srgbClr val="FFFFFF"/>
                </a:highlight>
                <a:latin typeface="Consolas" panose="020B0609020204030204" pitchFamily="49" charset="0"/>
              </a:rPr>
              <a:t>&lt;</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&gt;();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Add some elements to the list. There are no </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8000"/>
                </a:solidFill>
                <a:highlight>
                  <a:srgbClr val="FFFFFF"/>
                </a:highlight>
                <a:latin typeface="Consolas" panose="020B0609020204030204" pitchFamily="49" charset="0"/>
              </a:rPr>
              <a:t>// duplicate keys, but some of the values are duplicates.</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openWith.Add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"txt"</a:t>
            </a: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"notepad.exe"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openWith.Add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"bmp"</a:t>
            </a: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"paint.exe"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openWith.Add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"dib"</a:t>
            </a: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"paint.exe"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openWith.Add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"rtf"</a:t>
            </a: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"wordpad.exe"</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The Add method throws an exception if the new key is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already in the list.</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try</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openWith.Add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"txt"</a:t>
            </a: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"winword.exe"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catch</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ArgumentException</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"An element with Key = \"txt\" already exists."</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endParaRPr lang="en-IN" sz="1200" dirty="0"/>
          </a:p>
        </p:txBody>
      </p:sp>
      <p:sp>
        <p:nvSpPr>
          <p:cNvPr id="2" name="TextBox 1">
            <a:extLst>
              <a:ext uri="{FF2B5EF4-FFF2-40B4-BE49-F238E27FC236}">
                <a16:creationId xmlns:a16="http://schemas.microsoft.com/office/drawing/2014/main" id="{24C7DBDC-96AB-4FD7-849F-0A0BAC1343B5}"/>
              </a:ext>
            </a:extLst>
          </p:cNvPr>
          <p:cNvSpPr txBox="1"/>
          <p:nvPr/>
        </p:nvSpPr>
        <p:spPr>
          <a:xfrm>
            <a:off x="7010400" y="0"/>
            <a:ext cx="1752600" cy="369332"/>
          </a:xfrm>
          <a:prstGeom prst="rect">
            <a:avLst/>
          </a:prstGeom>
          <a:noFill/>
        </p:spPr>
        <p:txBody>
          <a:bodyPr wrap="square" rtlCol="0">
            <a:spAutoFit/>
          </a:bodyPr>
          <a:lstStyle/>
          <a:p>
            <a:r>
              <a:rPr lang="en-IN" dirty="0"/>
              <a:t>Sorted List</a:t>
            </a:r>
          </a:p>
        </p:txBody>
      </p:sp>
      <p:graphicFrame>
        <p:nvGraphicFramePr>
          <p:cNvPr id="5" name="Table 5">
            <a:extLst>
              <a:ext uri="{FF2B5EF4-FFF2-40B4-BE49-F238E27FC236}">
                <a16:creationId xmlns:a16="http://schemas.microsoft.com/office/drawing/2014/main" id="{F4914281-DB9E-4FC6-8744-79EE49193A1E}"/>
              </a:ext>
            </a:extLst>
          </p:cNvPr>
          <p:cNvGraphicFramePr>
            <a:graphicFrameLocks noGrp="1"/>
          </p:cNvGraphicFramePr>
          <p:nvPr>
            <p:extLst>
              <p:ext uri="{D42A27DB-BD31-4B8C-83A1-F6EECF244321}">
                <p14:modId xmlns:p14="http://schemas.microsoft.com/office/powerpoint/2010/main" val="2599087538"/>
              </p:ext>
            </p:extLst>
          </p:nvPr>
        </p:nvGraphicFramePr>
        <p:xfrm>
          <a:off x="5257800" y="1371600"/>
          <a:ext cx="7086600" cy="1554480"/>
        </p:xfrm>
        <a:graphic>
          <a:graphicData uri="http://schemas.openxmlformats.org/drawingml/2006/table">
            <a:tbl>
              <a:tblPr firstRow="1" bandRow="1">
                <a:tableStyleId>{5C22544A-7EE6-4342-B048-85BDC9FD1C3A}</a:tableStyleId>
              </a:tblPr>
              <a:tblGrid>
                <a:gridCol w="885825">
                  <a:extLst>
                    <a:ext uri="{9D8B030D-6E8A-4147-A177-3AD203B41FA5}">
                      <a16:colId xmlns:a16="http://schemas.microsoft.com/office/drawing/2014/main" val="275074711"/>
                    </a:ext>
                  </a:extLst>
                </a:gridCol>
                <a:gridCol w="885825">
                  <a:extLst>
                    <a:ext uri="{9D8B030D-6E8A-4147-A177-3AD203B41FA5}">
                      <a16:colId xmlns:a16="http://schemas.microsoft.com/office/drawing/2014/main" val="1496193313"/>
                    </a:ext>
                  </a:extLst>
                </a:gridCol>
                <a:gridCol w="885825">
                  <a:extLst>
                    <a:ext uri="{9D8B030D-6E8A-4147-A177-3AD203B41FA5}">
                      <a16:colId xmlns:a16="http://schemas.microsoft.com/office/drawing/2014/main" val="3797299816"/>
                    </a:ext>
                  </a:extLst>
                </a:gridCol>
                <a:gridCol w="885825">
                  <a:extLst>
                    <a:ext uri="{9D8B030D-6E8A-4147-A177-3AD203B41FA5}">
                      <a16:colId xmlns:a16="http://schemas.microsoft.com/office/drawing/2014/main" val="2120810301"/>
                    </a:ext>
                  </a:extLst>
                </a:gridCol>
                <a:gridCol w="885825">
                  <a:extLst>
                    <a:ext uri="{9D8B030D-6E8A-4147-A177-3AD203B41FA5}">
                      <a16:colId xmlns:a16="http://schemas.microsoft.com/office/drawing/2014/main" val="1956239635"/>
                    </a:ext>
                  </a:extLst>
                </a:gridCol>
                <a:gridCol w="885825">
                  <a:extLst>
                    <a:ext uri="{9D8B030D-6E8A-4147-A177-3AD203B41FA5}">
                      <a16:colId xmlns:a16="http://schemas.microsoft.com/office/drawing/2014/main" val="1339126075"/>
                    </a:ext>
                  </a:extLst>
                </a:gridCol>
                <a:gridCol w="885825">
                  <a:extLst>
                    <a:ext uri="{9D8B030D-6E8A-4147-A177-3AD203B41FA5}">
                      <a16:colId xmlns:a16="http://schemas.microsoft.com/office/drawing/2014/main" val="1855523740"/>
                    </a:ext>
                  </a:extLst>
                </a:gridCol>
                <a:gridCol w="885825">
                  <a:extLst>
                    <a:ext uri="{9D8B030D-6E8A-4147-A177-3AD203B41FA5}">
                      <a16:colId xmlns:a16="http://schemas.microsoft.com/office/drawing/2014/main" val="2796826016"/>
                    </a:ext>
                  </a:extLst>
                </a:gridCol>
              </a:tblGrid>
              <a:tr h="533400">
                <a:tc>
                  <a:txBody>
                    <a:bodyPr/>
                    <a:lstStyle/>
                    <a:p>
                      <a:r>
                        <a:rPr lang="en-IN" dirty="0"/>
                        <a:t>bmp</a:t>
                      </a:r>
                    </a:p>
                    <a:p>
                      <a:endParaRPr lang="en-IN" dirty="0"/>
                    </a:p>
                  </a:txBody>
                  <a:tcPr/>
                </a:tc>
                <a:tc>
                  <a:txBody>
                    <a:bodyPr/>
                    <a:lstStyle/>
                    <a:p>
                      <a:r>
                        <a:rPr lang="en-IN" dirty="0"/>
                        <a:t>dib</a:t>
                      </a:r>
                    </a:p>
                    <a:p>
                      <a:endParaRPr lang="en-IN" dirty="0"/>
                    </a:p>
                  </a:txBody>
                  <a:tcPr/>
                </a:tc>
                <a:tc>
                  <a:txBody>
                    <a:bodyPr/>
                    <a:lstStyle/>
                    <a:p>
                      <a:r>
                        <a:rPr lang="en-IN" dirty="0"/>
                        <a:t>rtf</a:t>
                      </a:r>
                    </a:p>
                    <a:p>
                      <a:endParaRPr lang="en-IN" dirty="0"/>
                    </a:p>
                  </a:txBody>
                  <a:tcPr/>
                </a:tc>
                <a:tc>
                  <a:txBody>
                    <a:bodyPr/>
                    <a:lstStyle/>
                    <a:p>
                      <a:r>
                        <a:rPr lang="en-IN" dirty="0"/>
                        <a:t>text</a:t>
                      </a:r>
                    </a:p>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70796963"/>
                  </a:ext>
                </a:extLst>
              </a:tr>
              <a:tr h="762000">
                <a:tc>
                  <a:txBody>
                    <a:bodyPr/>
                    <a:lstStyle/>
                    <a:p>
                      <a:r>
                        <a:rPr lang="en-IN" sz="1800" dirty="0">
                          <a:solidFill>
                            <a:srgbClr val="A31515"/>
                          </a:solidFill>
                          <a:highlight>
                            <a:srgbClr val="FFFFFF"/>
                          </a:highlight>
                          <a:latin typeface="Consolas" panose="020B0609020204030204" pitchFamily="49" charset="0"/>
                        </a:rPr>
                        <a:t>paint.exe</a:t>
                      </a:r>
                      <a:endParaRPr lang="en-IN" dirty="0"/>
                    </a:p>
                  </a:txBody>
                  <a:tcPr/>
                </a:tc>
                <a:tc>
                  <a:txBody>
                    <a:bodyPr/>
                    <a:lstStyle/>
                    <a:p>
                      <a:r>
                        <a:rPr lang="en-IN" sz="1800" dirty="0">
                          <a:solidFill>
                            <a:srgbClr val="A31515"/>
                          </a:solidFill>
                          <a:highlight>
                            <a:srgbClr val="FFFFFF"/>
                          </a:highlight>
                          <a:latin typeface="Consolas" panose="020B0609020204030204" pitchFamily="49" charset="0"/>
                        </a:rPr>
                        <a:t>paint.exe</a:t>
                      </a:r>
                      <a:endParaRPr lang="en-IN" dirty="0"/>
                    </a:p>
                  </a:txBody>
                  <a:tcPr/>
                </a:tc>
                <a:tc>
                  <a:txBody>
                    <a:bodyPr/>
                    <a:lstStyle/>
                    <a:p>
                      <a:r>
                        <a:rPr lang="en-IN" sz="1800" dirty="0">
                          <a:solidFill>
                            <a:srgbClr val="A31515"/>
                          </a:solidFill>
                          <a:highlight>
                            <a:srgbClr val="FFFFFF"/>
                          </a:highlight>
                          <a:latin typeface="Consolas" panose="020B0609020204030204" pitchFamily="49" charset="0"/>
                        </a:rPr>
                        <a:t>wordpad.exe</a:t>
                      </a:r>
                      <a:endParaRPr lang="en-IN" dirty="0"/>
                    </a:p>
                  </a:txBody>
                  <a:tcPr/>
                </a:tc>
                <a:tc>
                  <a:txBody>
                    <a:bodyPr/>
                    <a:lstStyle/>
                    <a:p>
                      <a:r>
                        <a:rPr lang="en-IN" sz="1800" dirty="0">
                          <a:solidFill>
                            <a:srgbClr val="A31515"/>
                          </a:solidFill>
                          <a:highlight>
                            <a:srgbClr val="FFFFFF"/>
                          </a:highlight>
                          <a:latin typeface="Consolas" panose="020B0609020204030204" pitchFamily="49" charset="0"/>
                        </a:rPr>
                        <a:t>notepad.exe</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150390130"/>
                  </a:ext>
                </a:extLst>
              </a:tr>
            </a:tbl>
          </a:graphicData>
        </a:graphic>
      </p:graphicFrame>
      <p:sp>
        <p:nvSpPr>
          <p:cNvPr id="6" name="TextBox 5">
            <a:extLst>
              <a:ext uri="{FF2B5EF4-FFF2-40B4-BE49-F238E27FC236}">
                <a16:creationId xmlns:a16="http://schemas.microsoft.com/office/drawing/2014/main" id="{CB335EEE-E1BB-42C4-9C99-1BC7C1CEF9F0}"/>
              </a:ext>
            </a:extLst>
          </p:cNvPr>
          <p:cNvSpPr txBox="1"/>
          <p:nvPr/>
        </p:nvSpPr>
        <p:spPr>
          <a:xfrm>
            <a:off x="5410200" y="685800"/>
            <a:ext cx="1447800" cy="369332"/>
          </a:xfrm>
          <a:prstGeom prst="rect">
            <a:avLst/>
          </a:prstGeom>
          <a:noFill/>
        </p:spPr>
        <p:txBody>
          <a:bodyPr wrap="square" rtlCol="0">
            <a:spAutoFit/>
          </a:bodyPr>
          <a:lstStyle/>
          <a:p>
            <a:r>
              <a:rPr lang="en-IN" sz="1800" dirty="0" err="1">
                <a:solidFill>
                  <a:srgbClr val="000000"/>
                </a:solidFill>
                <a:highlight>
                  <a:srgbClr val="FFFFFF"/>
                </a:highlight>
                <a:latin typeface="Consolas" panose="020B0609020204030204" pitchFamily="49" charset="0"/>
              </a:rPr>
              <a:t>openWith</a:t>
            </a:r>
            <a:endParaRPr lang="en-IN" dirty="0"/>
          </a:p>
        </p:txBody>
      </p:sp>
    </p:spTree>
    <p:extLst>
      <p:ext uri="{BB962C8B-B14F-4D97-AF65-F5344CB8AC3E}">
        <p14:creationId xmlns:p14="http://schemas.microsoft.com/office/powerpoint/2010/main" val="364723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aramond-Trebuchet MS">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718</TotalTime>
  <Words>4554</Words>
  <Application>Microsoft Office PowerPoint</Application>
  <PresentationFormat>On-screen Show (4:3)</PresentationFormat>
  <Paragraphs>764</Paragraphs>
  <Slides>23</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Cambria</vt:lpstr>
      <vt:lpstr>Consolas</vt:lpstr>
      <vt:lpstr>Garamond</vt:lpstr>
      <vt:lpstr>Georgia</vt:lpstr>
      <vt:lpstr>Helvetica</vt:lpstr>
      <vt:lpstr>Times New Roman</vt:lpstr>
      <vt:lpstr>Trebuchet MS</vt:lpstr>
      <vt:lpstr>Office Theme</vt:lpstr>
      <vt:lpstr>PowerPoint Presentation</vt:lpstr>
      <vt:lpstr>PowerPoint Presentation</vt:lpstr>
      <vt:lpstr>PowerPoint Presentation</vt:lpstr>
      <vt:lpstr>PowerPoint Presentation</vt:lpstr>
      <vt:lpstr>List class</vt:lpstr>
      <vt:lpstr>How to remove and modify data in list</vt:lpstr>
      <vt:lpstr>PowerPoint Presentation</vt:lpstr>
      <vt:lpstr>Sorted List</vt:lpstr>
      <vt:lpstr>PowerPoint Presentation</vt:lpstr>
      <vt:lpstr>PowerPoint Presentation</vt:lpstr>
      <vt:lpstr>Demo 2 Sorted List</vt:lpstr>
      <vt:lpstr>PowerPoint Presentation</vt:lpstr>
      <vt:lpstr>SortedList</vt:lpstr>
      <vt:lpstr>Dictionary </vt:lpstr>
      <vt:lpstr>Sorted Dictionary</vt:lpstr>
      <vt:lpstr>HashSet</vt:lpstr>
      <vt:lpstr>HashSet</vt:lpstr>
      <vt:lpstr>Set</vt:lpstr>
      <vt:lpstr>Set</vt:lpstr>
      <vt:lpstr>Set</vt:lpstr>
      <vt:lpstr>Sorted set</vt:lpstr>
      <vt:lpstr>HashSet</vt:lpstr>
      <vt:lpstr>Dictionary</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Handelling</dc:title>
  <dc:creator>Theory</dc:creator>
  <cp:lastModifiedBy>Sriram Mantri vidyanidhi infotech academy</cp:lastModifiedBy>
  <cp:revision>115</cp:revision>
  <dcterms:created xsi:type="dcterms:W3CDTF">2012-05-24T05:32:28Z</dcterms:created>
  <dcterms:modified xsi:type="dcterms:W3CDTF">2020-11-04T06:29:17Z</dcterms:modified>
</cp:coreProperties>
</file>