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1" r:id="rId5"/>
    <p:sldId id="270" r:id="rId6"/>
    <p:sldId id="272" r:id="rId7"/>
    <p:sldId id="273" r:id="rId8"/>
    <p:sldId id="274" r:id="rId9"/>
    <p:sldId id="275" r:id="rId10"/>
    <p:sldId id="277" r:id="rId11"/>
    <p:sldId id="276"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0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6806"/>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0" y="6567586"/>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3FC4-9521-49FE-8D12-F0EBF4AF7AC2}"/>
              </a:ext>
            </a:extLst>
          </p:cNvPr>
          <p:cNvSpPr>
            <a:spLocks noGrp="1"/>
          </p:cNvSpPr>
          <p:nvPr>
            <p:ph type="title"/>
          </p:nvPr>
        </p:nvSpPr>
        <p:spPr>
          <a:xfrm>
            <a:off x="685800" y="0"/>
            <a:ext cx="7924800" cy="533400"/>
          </a:xfrm>
        </p:spPr>
        <p:txBody>
          <a:bodyPr>
            <a:normAutofit/>
          </a:bodyPr>
          <a:lstStyle/>
          <a:p>
            <a:r>
              <a:rPr lang="en-IN" sz="1800" dirty="0"/>
              <a:t>Each method return collection of object you can chain it using dot operator</a:t>
            </a:r>
          </a:p>
        </p:txBody>
      </p:sp>
      <p:sp>
        <p:nvSpPr>
          <p:cNvPr id="3" name="Content Placeholder 2">
            <a:extLst>
              <a:ext uri="{FF2B5EF4-FFF2-40B4-BE49-F238E27FC236}">
                <a16:creationId xmlns:a16="http://schemas.microsoft.com/office/drawing/2014/main" id="{B330C2D3-4909-4A9B-9330-D4D9C8CDB840}"/>
              </a:ext>
            </a:extLst>
          </p:cNvPr>
          <p:cNvSpPr>
            <a:spLocks noGrp="1"/>
          </p:cNvSpPr>
          <p:nvPr>
            <p:ph idx="1"/>
          </p:nvPr>
        </p:nvSpPr>
        <p:spPr>
          <a:xfrm>
            <a:off x="228600" y="609600"/>
            <a:ext cx="8458200" cy="5867400"/>
          </a:xfrm>
        </p:spPr>
        <p:txBody>
          <a:bodyPr>
            <a:noAutofit/>
          </a:bodyPr>
          <a:lstStyle/>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QueryStringsWithEnumerableAndLambdas</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Using Enumerable / Lambda Expressions *****"</a:t>
            </a:r>
            <a:r>
              <a:rPr lang="en-US"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currentVideoGames</a:t>
            </a:r>
            <a:r>
              <a:rPr lang="en-US" sz="1800" dirty="0">
                <a:solidFill>
                  <a:srgbClr val="000000"/>
                </a:solidFill>
                <a:highlight>
                  <a:srgbClr val="FFFFFF"/>
                </a:highlight>
                <a:latin typeface="Consolas" panose="020B0609020204030204" pitchFamily="49" charset="0"/>
              </a:rPr>
              <a:t> = {</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Morrowind</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"Uncharted 2"</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"Fallout 3"</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"Daxter"</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"System Shock 2"</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Build a query expression using extension methods</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granted to the Array via the Enumerable type.</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subset = </a:t>
            </a:r>
            <a:r>
              <a:rPr lang="en-US" sz="1800" dirty="0" err="1">
                <a:solidFill>
                  <a:srgbClr val="000000"/>
                </a:solidFill>
                <a:highlight>
                  <a:srgbClr val="FFFFFF"/>
                </a:highlight>
                <a:latin typeface="Consolas" panose="020B0609020204030204" pitchFamily="49" charset="0"/>
              </a:rPr>
              <a:t>currentVideoGames.Where</a:t>
            </a:r>
            <a:r>
              <a:rPr lang="en-US" sz="1800" dirty="0">
                <a:solidFill>
                  <a:srgbClr val="000000"/>
                </a:solidFill>
                <a:highlight>
                  <a:srgbClr val="FFFFFF"/>
                </a:highlight>
                <a:latin typeface="Consolas" panose="020B0609020204030204" pitchFamily="49" charset="0"/>
              </a:rPr>
              <a:t>(game =&gt; </a:t>
            </a:r>
            <a:r>
              <a:rPr lang="en-US" sz="1800" dirty="0" err="1">
                <a:solidFill>
                  <a:srgbClr val="000000"/>
                </a:solidFill>
                <a:highlight>
                  <a:srgbClr val="FFFFFF"/>
                </a:highlight>
                <a:latin typeface="Consolas" panose="020B0609020204030204" pitchFamily="49" charset="0"/>
              </a:rPr>
              <a:t>game.Contains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OrderBy</a:t>
            </a:r>
            <a:r>
              <a:rPr lang="en-US" sz="1800" dirty="0">
                <a:solidFill>
                  <a:srgbClr val="000000"/>
                </a:solidFill>
                <a:highlight>
                  <a:srgbClr val="FFFFFF"/>
                </a:highlight>
                <a:latin typeface="Consolas" panose="020B0609020204030204" pitchFamily="49" charset="0"/>
              </a:rPr>
              <a:t>(game =&gt; game).Select(game =&gt; game);</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Print out the results.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foreach</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game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subset)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"Item: {0}"</a:t>
            </a:r>
            <a:r>
              <a:rPr lang="en-US" sz="1800" dirty="0">
                <a:solidFill>
                  <a:srgbClr val="000000"/>
                </a:solidFill>
                <a:highlight>
                  <a:srgbClr val="FFFFFF"/>
                </a:highlight>
                <a:latin typeface="Consolas" panose="020B0609020204030204" pitchFamily="49" charset="0"/>
              </a:rPr>
              <a:t>, game);</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endParaRPr lang="en-IN" sz="1800" dirty="0"/>
          </a:p>
        </p:txBody>
      </p:sp>
    </p:spTree>
    <p:extLst>
      <p:ext uri="{BB962C8B-B14F-4D97-AF65-F5344CB8AC3E}">
        <p14:creationId xmlns:p14="http://schemas.microsoft.com/office/powerpoint/2010/main" val="5429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9BD44-43D0-44CA-AE18-DF107AD21EE4}"/>
              </a:ext>
            </a:extLst>
          </p:cNvPr>
          <p:cNvSpPr>
            <a:spLocks noGrp="1"/>
          </p:cNvSpPr>
          <p:nvPr>
            <p:ph idx="1"/>
          </p:nvPr>
        </p:nvSpPr>
        <p:spPr>
          <a:xfrm>
            <a:off x="457200" y="685800"/>
            <a:ext cx="8229600" cy="5440363"/>
          </a:xfrm>
        </p:spPr>
        <p:txBody>
          <a:bodyPr>
            <a:normAutofit/>
          </a:bodyPr>
          <a:lstStyle/>
          <a:p>
            <a:pPr marL="0" indent="0">
              <a:buNone/>
            </a:pPr>
            <a:r>
              <a:rPr lang="en-IN" sz="1400" dirty="0"/>
              <a:t>So here we have understood that internally</a:t>
            </a:r>
          </a:p>
          <a:p>
            <a:pPr marL="0" indent="0">
              <a:buNone/>
            </a:pPr>
            <a:r>
              <a:rPr lang="en-IN" sz="1400" dirty="0"/>
              <a:t>Where, </a:t>
            </a:r>
            <a:r>
              <a:rPr lang="en-IN" sz="1400" dirty="0" err="1"/>
              <a:t>OrderBy</a:t>
            </a:r>
            <a:r>
              <a:rPr lang="en-IN" sz="1400" dirty="0"/>
              <a:t>, select are nothing but extension methods, </a:t>
            </a:r>
            <a:r>
              <a:rPr lang="en-IN" sz="1400" dirty="0" err="1"/>
              <a:t>linQ</a:t>
            </a:r>
            <a:r>
              <a:rPr lang="en-IN" sz="1400" dirty="0"/>
              <a:t> has given you a way to use it as operator.</a:t>
            </a:r>
          </a:p>
          <a:p>
            <a:pPr marL="0" indent="0">
              <a:buNone/>
            </a:pPr>
            <a:endParaRPr lang="en-IN" sz="1400" dirty="0"/>
          </a:p>
          <a:p>
            <a:pPr marL="0" indent="0">
              <a:buNone/>
            </a:pPr>
            <a:r>
              <a:rPr lang="en-IN" sz="1400" dirty="0"/>
              <a:t>You can use what ever syntax is easy for you.</a:t>
            </a:r>
          </a:p>
          <a:p>
            <a:pPr marL="0" indent="0">
              <a:buNone/>
            </a:pPr>
            <a:endParaRPr lang="en-IN" sz="1400" dirty="0"/>
          </a:p>
          <a:p>
            <a:pPr marL="0" indent="0">
              <a:buNone/>
            </a:pPr>
            <a:r>
              <a:rPr lang="en-IN" sz="1400" dirty="0"/>
              <a:t>Observe </a:t>
            </a:r>
            <a:r>
              <a:rPr lang="en-IN" sz="1400" b="1" dirty="0"/>
              <a:t>var</a:t>
            </a:r>
            <a:r>
              <a:rPr lang="en-IN" sz="1400" dirty="0"/>
              <a:t> key word , programmer do not have to worry about the return type of query as var key word able to resolves the type automatically.</a:t>
            </a:r>
          </a:p>
          <a:p>
            <a:pPr marL="0" indent="0">
              <a:buNone/>
            </a:pPr>
            <a:endParaRPr lang="en-IN" sz="1400" dirty="0"/>
          </a:p>
        </p:txBody>
      </p:sp>
    </p:spTree>
    <p:extLst>
      <p:ext uri="{BB962C8B-B14F-4D97-AF65-F5344CB8AC3E}">
        <p14:creationId xmlns:p14="http://schemas.microsoft.com/office/powerpoint/2010/main" val="10746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84DF-C7F1-4456-B38E-98A041F770B9}"/>
              </a:ext>
            </a:extLst>
          </p:cNvPr>
          <p:cNvSpPr>
            <a:spLocks noGrp="1"/>
          </p:cNvSpPr>
          <p:nvPr>
            <p:ph type="title"/>
          </p:nvPr>
        </p:nvSpPr>
        <p:spPr>
          <a:xfrm>
            <a:off x="533400" y="19665"/>
            <a:ext cx="8229600" cy="457199"/>
          </a:xfrm>
        </p:spPr>
        <p:txBody>
          <a:bodyPr>
            <a:normAutofit fontScale="90000"/>
          </a:bodyPr>
          <a:lstStyle/>
          <a:p>
            <a:r>
              <a:rPr lang="en-US" dirty="0"/>
              <a:t>The Role of Deferred Execution</a:t>
            </a:r>
            <a:endParaRPr lang="en-IN" dirty="0"/>
          </a:p>
        </p:txBody>
      </p:sp>
      <p:sp>
        <p:nvSpPr>
          <p:cNvPr id="3" name="Content Placeholder 2">
            <a:extLst>
              <a:ext uri="{FF2B5EF4-FFF2-40B4-BE49-F238E27FC236}">
                <a16:creationId xmlns:a16="http://schemas.microsoft.com/office/drawing/2014/main" id="{1A378248-083B-4999-BBD4-BE6FD54F1426}"/>
              </a:ext>
            </a:extLst>
          </p:cNvPr>
          <p:cNvSpPr>
            <a:spLocks noGrp="1"/>
          </p:cNvSpPr>
          <p:nvPr>
            <p:ph idx="1"/>
          </p:nvPr>
        </p:nvSpPr>
        <p:spPr>
          <a:xfrm>
            <a:off x="304800" y="685800"/>
            <a:ext cx="8382000" cy="5440363"/>
          </a:xfrm>
        </p:spPr>
        <p:txBody>
          <a:bodyPr>
            <a:normAutofit/>
          </a:bodyPr>
          <a:lstStyle/>
          <a:p>
            <a:r>
              <a:rPr lang="en-US" sz="1800" dirty="0"/>
              <a:t>Another important point regarding LINQ query expressions is that they are not actually evaluated until you iterate over the sequence. </a:t>
            </a:r>
          </a:p>
          <a:p>
            <a:endParaRPr lang="en-US" sz="1800" dirty="0"/>
          </a:p>
          <a:p>
            <a:r>
              <a:rPr lang="en-US" sz="1800" dirty="0"/>
              <a:t>Formally speaking, this is termed deferred execution. The benefit of this approach is that you are able to apply the same LINQ query multiple times to the same container, and rest assured you are obtaining the latest and greatest results. Consider the following update to the </a:t>
            </a:r>
            <a:r>
              <a:rPr lang="en-US" sz="1800" dirty="0" err="1"/>
              <a:t>QueryOverInts</a:t>
            </a:r>
            <a:r>
              <a:rPr lang="en-US" sz="1800" dirty="0"/>
              <a:t>() method:</a:t>
            </a:r>
            <a:endParaRPr lang="en-IN" sz="1800" dirty="0"/>
          </a:p>
        </p:txBody>
      </p:sp>
    </p:spTree>
    <p:extLst>
      <p:ext uri="{BB962C8B-B14F-4D97-AF65-F5344CB8AC3E}">
        <p14:creationId xmlns:p14="http://schemas.microsoft.com/office/powerpoint/2010/main" val="92593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6DD2-B9BA-4F9C-A885-2D9B4C88F446}"/>
              </a:ext>
            </a:extLst>
          </p:cNvPr>
          <p:cNvSpPr>
            <a:spLocks noGrp="1"/>
          </p:cNvSpPr>
          <p:nvPr>
            <p:ph type="title"/>
          </p:nvPr>
        </p:nvSpPr>
        <p:spPr>
          <a:xfrm>
            <a:off x="1219200" y="76200"/>
            <a:ext cx="7162800" cy="457199"/>
          </a:xfrm>
        </p:spPr>
        <p:txBody>
          <a:bodyPr>
            <a:normAutofit fontScale="90000"/>
          </a:bodyPr>
          <a:lstStyle/>
          <a:p>
            <a:r>
              <a:rPr lang="en-US" dirty="0"/>
              <a:t>Deferred Execution</a:t>
            </a:r>
            <a:endParaRPr lang="en-IN" dirty="0"/>
          </a:p>
        </p:txBody>
      </p:sp>
      <p:sp>
        <p:nvSpPr>
          <p:cNvPr id="3" name="Content Placeholder 2">
            <a:extLst>
              <a:ext uri="{FF2B5EF4-FFF2-40B4-BE49-F238E27FC236}">
                <a16:creationId xmlns:a16="http://schemas.microsoft.com/office/drawing/2014/main" id="{078C9CF5-7F61-4998-AF35-7F7429571751}"/>
              </a:ext>
            </a:extLst>
          </p:cNvPr>
          <p:cNvSpPr>
            <a:spLocks noGrp="1"/>
          </p:cNvSpPr>
          <p:nvPr>
            <p:ph idx="1"/>
          </p:nvPr>
        </p:nvSpPr>
        <p:spPr>
          <a:xfrm>
            <a:off x="4419600" y="685799"/>
            <a:ext cx="4648200" cy="5440363"/>
          </a:xfrm>
        </p:spPr>
        <p:txBody>
          <a:bodyPr>
            <a:noAutofit/>
          </a:bodyPr>
          <a:lstStyle/>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QueryOverInts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FF"/>
                </a:solidFill>
                <a:highlight>
                  <a:srgbClr val="FFFFFF"/>
                </a:highlight>
                <a:latin typeface="Consolas" panose="020B0609020204030204" pitchFamily="49" charset="0"/>
              </a:rPr>
              <a:t>   int</a:t>
            </a:r>
            <a:r>
              <a:rPr lang="en-US" sz="1200" dirty="0">
                <a:solidFill>
                  <a:srgbClr val="000000"/>
                </a:solidFill>
                <a:highlight>
                  <a:srgbClr val="FFFFFF"/>
                </a:highlight>
                <a:latin typeface="Consolas" panose="020B0609020204030204" pitchFamily="49" charset="0"/>
              </a:rPr>
              <a:t>[] numbers = { 10, 20, 30, 40, 1, 2, 3, 8 };</a:t>
            </a:r>
          </a:p>
          <a:p>
            <a:pPr marL="0" indent="0">
              <a:buNone/>
            </a:pPr>
            <a:r>
              <a:rPr lang="en-US" sz="1200" dirty="0">
                <a:solidFill>
                  <a:srgbClr val="008000"/>
                </a:solidFill>
                <a:highlight>
                  <a:srgbClr val="FFFFFF"/>
                </a:highlight>
                <a:latin typeface="Consolas" panose="020B0609020204030204" pitchFamily="49" charset="0"/>
              </a:rPr>
              <a:t>// Get numbers less than ten.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var subset = from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numbers where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&lt; 10 select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8000"/>
                </a:solidFill>
                <a:highlight>
                  <a:srgbClr val="FFFFFF"/>
                </a:highlight>
                <a:latin typeface="Consolas" panose="020B0609020204030204" pitchFamily="49" charset="0"/>
              </a:rPr>
              <a:t>// LINQ statement evaluated here!</a:t>
            </a:r>
            <a:endParaRPr lang="en-IN" sz="1200" dirty="0">
              <a:solidFill>
                <a:srgbClr val="000000"/>
              </a:solidFill>
              <a:highlight>
                <a:srgbClr val="FFFFFF"/>
              </a:highlight>
              <a:latin typeface="Consolas" panose="020B0609020204030204" pitchFamily="49" charset="0"/>
            </a:endParaRPr>
          </a:p>
          <a:p>
            <a:pPr marL="0" indent="0">
              <a:buNone/>
            </a:pP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(var i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subset)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&lt; 10"</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Change some data in the array.</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numbers[0] = 4;</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8000"/>
                </a:solidFill>
                <a:highlight>
                  <a:srgbClr val="FFFFFF"/>
                </a:highlight>
                <a:latin typeface="Consolas" panose="020B0609020204030204" pitchFamily="49" charset="0"/>
              </a:rPr>
              <a:t>// Evaluated again!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(var j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subset)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&lt; 10"</a:t>
            </a:r>
            <a:r>
              <a:rPr lang="en-IN" sz="1200" dirty="0">
                <a:solidFill>
                  <a:srgbClr val="000000"/>
                </a:solidFill>
                <a:highlight>
                  <a:srgbClr val="FFFFFF"/>
                </a:highlight>
                <a:latin typeface="Consolas" panose="020B0609020204030204" pitchFamily="49" charset="0"/>
              </a:rPr>
              <a:t>, j);</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latin typeface="+mj-lt"/>
            </a:endParaRPr>
          </a:p>
        </p:txBody>
      </p:sp>
      <p:sp>
        <p:nvSpPr>
          <p:cNvPr id="4" name="TextBox 3">
            <a:extLst>
              <a:ext uri="{FF2B5EF4-FFF2-40B4-BE49-F238E27FC236}">
                <a16:creationId xmlns:a16="http://schemas.microsoft.com/office/drawing/2014/main" id="{4A5C0B33-89E5-4E87-AB80-CE6B109C82BC}"/>
              </a:ext>
            </a:extLst>
          </p:cNvPr>
          <p:cNvSpPr txBox="1"/>
          <p:nvPr/>
        </p:nvSpPr>
        <p:spPr>
          <a:xfrm>
            <a:off x="103238" y="805180"/>
            <a:ext cx="4038600" cy="6232475"/>
          </a:xfrm>
          <a:prstGeom prst="rect">
            <a:avLst/>
          </a:prstGeom>
          <a:noFill/>
        </p:spPr>
        <p:txBody>
          <a:bodyPr wrap="square" rtlCol="0">
            <a:spAutoFit/>
          </a:bodyPr>
          <a:lstStyle/>
          <a:p>
            <a:r>
              <a:rPr lang="en-IN" dirty="0"/>
              <a:t>Observe here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Following line of code will fire a query.</a:t>
            </a:r>
          </a:p>
          <a:p>
            <a:endParaRPr lang="en-IN" sz="1100" dirty="0"/>
          </a:p>
          <a:p>
            <a:pPr marL="0" indent="0">
              <a:buNone/>
            </a:pPr>
            <a:r>
              <a:rPr lang="sv-SE" sz="1100" dirty="0">
                <a:solidFill>
                  <a:srgbClr val="0000FF"/>
                </a:solidFill>
                <a:highlight>
                  <a:srgbClr val="FFFFFF"/>
                </a:highlight>
                <a:latin typeface="Consolas" panose="020B0609020204030204" pitchFamily="49" charset="0"/>
              </a:rPr>
              <a:t>foreach</a:t>
            </a:r>
            <a:r>
              <a:rPr lang="sv-SE" sz="1100" dirty="0">
                <a:solidFill>
                  <a:srgbClr val="000000"/>
                </a:solidFill>
                <a:highlight>
                  <a:srgbClr val="FFFFFF"/>
                </a:highlight>
                <a:latin typeface="Consolas" panose="020B0609020204030204" pitchFamily="49" charset="0"/>
              </a:rPr>
              <a:t> (var i </a:t>
            </a:r>
            <a:r>
              <a:rPr lang="sv-SE" sz="1100" dirty="0">
                <a:solidFill>
                  <a:srgbClr val="0000FF"/>
                </a:solidFill>
                <a:highlight>
                  <a:srgbClr val="FFFFFF"/>
                </a:highlight>
                <a:latin typeface="Consolas" panose="020B0609020204030204" pitchFamily="49" charset="0"/>
              </a:rPr>
              <a:t>in</a:t>
            </a:r>
            <a:r>
              <a:rPr lang="sv-SE" sz="1100" dirty="0">
                <a:solidFill>
                  <a:srgbClr val="000000"/>
                </a:solidFill>
                <a:highlight>
                  <a:srgbClr val="FFFFFF"/>
                </a:highlight>
                <a:latin typeface="Consolas" panose="020B0609020204030204" pitchFamily="49" charset="0"/>
              </a:rPr>
              <a:t> subset)</a:t>
            </a:r>
          </a:p>
          <a:p>
            <a:pPr marL="0" indent="0">
              <a:buNone/>
            </a:pPr>
            <a:r>
              <a:rPr lang="en-IN" sz="1100" dirty="0" err="1">
                <a:solidFill>
                  <a:srgbClr val="000000"/>
                </a:solidFill>
                <a:highlight>
                  <a:srgbClr val="FFFFFF"/>
                </a:highlight>
                <a:latin typeface="Consolas" panose="020B0609020204030204" pitchFamily="49" charset="0"/>
              </a:rPr>
              <a:t>Console.WriteLine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"{0} &lt; 10"</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numbers[0] = 4;</a:t>
            </a:r>
          </a:p>
          <a:p>
            <a:r>
              <a:rPr lang="en-IN" sz="1100" dirty="0">
                <a:solidFill>
                  <a:srgbClr val="000000"/>
                </a:solidFill>
                <a:highlight>
                  <a:srgbClr val="FFFFFF"/>
                </a:highlight>
                <a:latin typeface="Consolas" panose="020B0609020204030204" pitchFamily="49" charset="0"/>
              </a:rPr>
              <a:t>After this line 10 will be replace with 4.</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Observe you have not written query again.</a:t>
            </a:r>
          </a:p>
          <a:p>
            <a:r>
              <a:rPr lang="en-IN" sz="1100" dirty="0">
                <a:solidFill>
                  <a:srgbClr val="000000"/>
                </a:solidFill>
                <a:highlight>
                  <a:srgbClr val="FFFFFF"/>
                </a:highlight>
                <a:latin typeface="Consolas" panose="020B0609020204030204" pitchFamily="49" charset="0"/>
              </a:rPr>
              <a:t>Subset is pointing to data and when you iterate at that time only it fires the query. </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endParaRPr lang="en-IN" dirty="0"/>
          </a:p>
        </p:txBody>
      </p:sp>
      <p:graphicFrame>
        <p:nvGraphicFramePr>
          <p:cNvPr id="5" name="Table 5">
            <a:extLst>
              <a:ext uri="{FF2B5EF4-FFF2-40B4-BE49-F238E27FC236}">
                <a16:creationId xmlns:a16="http://schemas.microsoft.com/office/drawing/2014/main" id="{991A5480-6FF3-4627-8E1B-243B11EE2563}"/>
              </a:ext>
            </a:extLst>
          </p:cNvPr>
          <p:cNvGraphicFramePr>
            <a:graphicFrameLocks noGrp="1"/>
          </p:cNvGraphicFramePr>
          <p:nvPr>
            <p:extLst>
              <p:ext uri="{D42A27DB-BD31-4B8C-83A1-F6EECF244321}">
                <p14:modId xmlns:p14="http://schemas.microsoft.com/office/powerpoint/2010/main" val="1184392153"/>
              </p:ext>
            </p:extLst>
          </p:nvPr>
        </p:nvGraphicFramePr>
        <p:xfrm>
          <a:off x="86032" y="1682343"/>
          <a:ext cx="4181168" cy="640080"/>
        </p:xfrm>
        <a:graphic>
          <a:graphicData uri="http://schemas.openxmlformats.org/drawingml/2006/table">
            <a:tbl>
              <a:tblPr firstRow="1" bandRow="1">
                <a:tableStyleId>{5C22544A-7EE6-4342-B048-85BDC9FD1C3A}</a:tableStyleId>
              </a:tblPr>
              <a:tblGrid>
                <a:gridCol w="522646">
                  <a:extLst>
                    <a:ext uri="{9D8B030D-6E8A-4147-A177-3AD203B41FA5}">
                      <a16:colId xmlns:a16="http://schemas.microsoft.com/office/drawing/2014/main" val="4086914973"/>
                    </a:ext>
                  </a:extLst>
                </a:gridCol>
                <a:gridCol w="522646">
                  <a:extLst>
                    <a:ext uri="{9D8B030D-6E8A-4147-A177-3AD203B41FA5}">
                      <a16:colId xmlns:a16="http://schemas.microsoft.com/office/drawing/2014/main" val="3466511470"/>
                    </a:ext>
                  </a:extLst>
                </a:gridCol>
                <a:gridCol w="522646">
                  <a:extLst>
                    <a:ext uri="{9D8B030D-6E8A-4147-A177-3AD203B41FA5}">
                      <a16:colId xmlns:a16="http://schemas.microsoft.com/office/drawing/2014/main" val="279339177"/>
                    </a:ext>
                  </a:extLst>
                </a:gridCol>
                <a:gridCol w="522646">
                  <a:extLst>
                    <a:ext uri="{9D8B030D-6E8A-4147-A177-3AD203B41FA5}">
                      <a16:colId xmlns:a16="http://schemas.microsoft.com/office/drawing/2014/main" val="3711411356"/>
                    </a:ext>
                  </a:extLst>
                </a:gridCol>
                <a:gridCol w="522646">
                  <a:extLst>
                    <a:ext uri="{9D8B030D-6E8A-4147-A177-3AD203B41FA5}">
                      <a16:colId xmlns:a16="http://schemas.microsoft.com/office/drawing/2014/main" val="2702665137"/>
                    </a:ext>
                  </a:extLst>
                </a:gridCol>
                <a:gridCol w="522646">
                  <a:extLst>
                    <a:ext uri="{9D8B030D-6E8A-4147-A177-3AD203B41FA5}">
                      <a16:colId xmlns:a16="http://schemas.microsoft.com/office/drawing/2014/main" val="3622893897"/>
                    </a:ext>
                  </a:extLst>
                </a:gridCol>
                <a:gridCol w="522646">
                  <a:extLst>
                    <a:ext uri="{9D8B030D-6E8A-4147-A177-3AD203B41FA5}">
                      <a16:colId xmlns:a16="http://schemas.microsoft.com/office/drawing/2014/main" val="1247392143"/>
                    </a:ext>
                  </a:extLst>
                </a:gridCol>
                <a:gridCol w="522646">
                  <a:extLst>
                    <a:ext uri="{9D8B030D-6E8A-4147-A177-3AD203B41FA5}">
                      <a16:colId xmlns:a16="http://schemas.microsoft.com/office/drawing/2014/main" val="2376667751"/>
                    </a:ext>
                  </a:extLst>
                </a:gridCol>
              </a:tblGrid>
              <a:tr h="457199">
                <a:tc>
                  <a:txBody>
                    <a:bodyPr/>
                    <a:lstStyle/>
                    <a:p>
                      <a:r>
                        <a:rPr lang="en-IN" dirty="0"/>
                        <a:t>10</a:t>
                      </a:r>
                    </a:p>
                    <a:p>
                      <a:r>
                        <a:rPr lang="en-IN" dirty="0"/>
                        <a:t>4</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8</a:t>
                      </a:r>
                    </a:p>
                  </a:txBody>
                  <a:tcPr/>
                </a:tc>
                <a:extLst>
                  <a:ext uri="{0D108BD9-81ED-4DB2-BD59-A6C34878D82A}">
                    <a16:rowId xmlns:a16="http://schemas.microsoft.com/office/drawing/2014/main" val="814576755"/>
                  </a:ext>
                </a:extLst>
              </a:tr>
            </a:tbl>
          </a:graphicData>
        </a:graphic>
      </p:graphicFrame>
      <p:sp>
        <p:nvSpPr>
          <p:cNvPr id="6" name="TextBox 5">
            <a:extLst>
              <a:ext uri="{FF2B5EF4-FFF2-40B4-BE49-F238E27FC236}">
                <a16:creationId xmlns:a16="http://schemas.microsoft.com/office/drawing/2014/main" id="{568B47C5-E332-4CF3-95DB-017FDFA8716A}"/>
              </a:ext>
            </a:extLst>
          </p:cNvPr>
          <p:cNvSpPr txBox="1"/>
          <p:nvPr/>
        </p:nvSpPr>
        <p:spPr>
          <a:xfrm>
            <a:off x="1" y="2508122"/>
            <a:ext cx="852948" cy="276999"/>
          </a:xfrm>
          <a:prstGeom prst="rect">
            <a:avLst/>
          </a:prstGeom>
          <a:noFill/>
        </p:spPr>
        <p:txBody>
          <a:bodyPr wrap="square" rtlCol="0">
            <a:spAutoFit/>
          </a:bodyPr>
          <a:lstStyle/>
          <a:p>
            <a:r>
              <a:rPr lang="en-IN" sz="1200" dirty="0"/>
              <a:t>subset</a:t>
            </a:r>
          </a:p>
        </p:txBody>
      </p:sp>
      <p:cxnSp>
        <p:nvCxnSpPr>
          <p:cNvPr id="8" name="Straight Connector 7">
            <a:extLst>
              <a:ext uri="{FF2B5EF4-FFF2-40B4-BE49-F238E27FC236}">
                <a16:creationId xmlns:a16="http://schemas.microsoft.com/office/drawing/2014/main" id="{80F6CE12-9B7A-4B79-9BAD-84FB83D6D6E5}"/>
              </a:ext>
            </a:extLst>
          </p:cNvPr>
          <p:cNvCxnSpPr/>
          <p:nvPr/>
        </p:nvCxnSpPr>
        <p:spPr>
          <a:xfrm>
            <a:off x="228600" y="1682343"/>
            <a:ext cx="152400" cy="375057"/>
          </a:xfrm>
          <a:prstGeom prst="line">
            <a:avLst/>
          </a:prstGeom>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7A10CEDE-993C-442E-9A15-3F3D58822830}"/>
              </a:ext>
            </a:extLst>
          </p:cNvPr>
          <p:cNvSpPr txBox="1"/>
          <p:nvPr/>
        </p:nvSpPr>
        <p:spPr>
          <a:xfrm>
            <a:off x="228600" y="1174512"/>
            <a:ext cx="1143000"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numbers</a:t>
            </a:r>
            <a:endParaRPr lang="en-IN" dirty="0"/>
          </a:p>
        </p:txBody>
      </p:sp>
      <p:sp>
        <p:nvSpPr>
          <p:cNvPr id="10" name="Rectangle 9">
            <a:extLst>
              <a:ext uri="{FF2B5EF4-FFF2-40B4-BE49-F238E27FC236}">
                <a16:creationId xmlns:a16="http://schemas.microsoft.com/office/drawing/2014/main" id="{9D2D3910-00F2-4D9B-8E4A-80C1BC7B8CB4}"/>
              </a:ext>
            </a:extLst>
          </p:cNvPr>
          <p:cNvSpPr/>
          <p:nvPr/>
        </p:nvSpPr>
        <p:spPr>
          <a:xfrm>
            <a:off x="1005348" y="2508122"/>
            <a:ext cx="3261852" cy="76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rgbClr val="000000"/>
                </a:solidFill>
                <a:highlight>
                  <a:srgbClr val="FFFFFF"/>
                </a:highlight>
                <a:latin typeface="Consolas" panose="020B0609020204030204" pitchFamily="49" charset="0"/>
              </a:rPr>
              <a:t>from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numbers where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10 select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p:txBody>
      </p:sp>
      <p:cxnSp>
        <p:nvCxnSpPr>
          <p:cNvPr id="12" name="Straight Arrow Connector 11">
            <a:extLst>
              <a:ext uri="{FF2B5EF4-FFF2-40B4-BE49-F238E27FC236}">
                <a16:creationId xmlns:a16="http://schemas.microsoft.com/office/drawing/2014/main" id="{C4F80390-702B-4FF9-B308-C0C2436DBCE6}"/>
              </a:ext>
            </a:extLst>
          </p:cNvPr>
          <p:cNvCxnSpPr/>
          <p:nvPr/>
        </p:nvCxnSpPr>
        <p:spPr>
          <a:xfrm>
            <a:off x="714068" y="2667000"/>
            <a:ext cx="277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6CEDD3-F94D-419C-8B2A-83ECB1355D6B}"/>
              </a:ext>
            </a:extLst>
          </p:cNvPr>
          <p:cNvCxnSpPr/>
          <p:nvPr/>
        </p:nvCxnSpPr>
        <p:spPr>
          <a:xfrm>
            <a:off x="1005348" y="1445260"/>
            <a:ext cx="213852" cy="23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17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3AE3-6841-47B9-82D2-BA69D46B4676}"/>
              </a:ext>
            </a:extLst>
          </p:cNvPr>
          <p:cNvSpPr>
            <a:spLocks noGrp="1"/>
          </p:cNvSpPr>
          <p:nvPr>
            <p:ph type="title"/>
          </p:nvPr>
        </p:nvSpPr>
        <p:spPr>
          <a:xfrm>
            <a:off x="1219200" y="0"/>
            <a:ext cx="7772400" cy="457200"/>
          </a:xfrm>
        </p:spPr>
        <p:txBody>
          <a:bodyPr>
            <a:normAutofit fontScale="90000"/>
          </a:bodyPr>
          <a:lstStyle/>
          <a:p>
            <a:r>
              <a:rPr lang="en-US" dirty="0"/>
              <a:t>The Role of Immediate Execution</a:t>
            </a:r>
            <a:endParaRPr lang="en-IN" dirty="0"/>
          </a:p>
        </p:txBody>
      </p:sp>
      <p:sp>
        <p:nvSpPr>
          <p:cNvPr id="3" name="Content Placeholder 2">
            <a:extLst>
              <a:ext uri="{FF2B5EF4-FFF2-40B4-BE49-F238E27FC236}">
                <a16:creationId xmlns:a16="http://schemas.microsoft.com/office/drawing/2014/main" id="{E2EA68DC-AF20-4A4D-8FEC-D334704E8556}"/>
              </a:ext>
            </a:extLst>
          </p:cNvPr>
          <p:cNvSpPr>
            <a:spLocks noGrp="1"/>
          </p:cNvSpPr>
          <p:nvPr>
            <p:ph idx="1"/>
          </p:nvPr>
        </p:nvSpPr>
        <p:spPr>
          <a:xfrm>
            <a:off x="228600" y="990600"/>
            <a:ext cx="8458200" cy="5135563"/>
          </a:xfrm>
        </p:spPr>
        <p:txBody>
          <a:bodyPr>
            <a:normAutofit fontScale="92500" lnSpcReduction="10000"/>
          </a:bodyPr>
          <a:lstStyle/>
          <a:p>
            <a:pPr marL="0" indent="0">
              <a:buNone/>
            </a:pPr>
            <a:r>
              <a:rPr lang="en-US" sz="1600" dirty="0"/>
              <a:t>When you need to evaluate a LINQ expression from outside the confines of foreach logic, you are able to call any number of extension methods defined by the Enumerable type as</a:t>
            </a:r>
          </a:p>
          <a:p>
            <a:r>
              <a:rPr lang="en-US" sz="1600" dirty="0" err="1"/>
              <a:t>ToArray</a:t>
            </a:r>
            <a:r>
              <a:rPr lang="en-US" sz="1600" dirty="0"/>
              <a:t>&lt;T&gt;(),</a:t>
            </a:r>
          </a:p>
          <a:p>
            <a:r>
              <a:rPr lang="en-US" sz="1600" dirty="0" err="1"/>
              <a:t>ToDictionary</a:t>
            </a:r>
            <a:r>
              <a:rPr lang="en-US" sz="1600" dirty="0"/>
              <a:t>&lt;</a:t>
            </a:r>
            <a:r>
              <a:rPr lang="en-US" sz="1600" dirty="0" err="1"/>
              <a:t>TSource,TKey</a:t>
            </a:r>
            <a:r>
              <a:rPr lang="en-US" sz="1600" dirty="0"/>
              <a:t>&gt;(), and</a:t>
            </a:r>
          </a:p>
          <a:p>
            <a:r>
              <a:rPr lang="en-US" sz="1600" dirty="0" err="1"/>
              <a:t>ToList</a:t>
            </a:r>
            <a:r>
              <a:rPr lang="en-US" sz="1600" dirty="0"/>
              <a:t>&lt;T&gt;(). </a:t>
            </a:r>
          </a:p>
          <a:p>
            <a:r>
              <a:rPr lang="en-US" sz="1600" dirty="0"/>
              <a:t>These methods will cause a LINQ query to execute at the exact moment you call them, to obtain a snapshot of the data.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ImmediateExecution</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numbers = { 10, 20, 30, 40, 1, 2, 3, 8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Get data RIGHT NOW as int[].</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subsetAsIntArray</a:t>
            </a:r>
            <a:r>
              <a:rPr lang="en-IN" sz="1800" dirty="0">
                <a:solidFill>
                  <a:srgbClr val="000000"/>
                </a:solidFill>
                <a:highlight>
                  <a:srgbClr val="FFFFFF"/>
                </a:highlight>
                <a:latin typeface="Consolas" panose="020B0609020204030204" pitchFamily="49" charset="0"/>
              </a:rPr>
              <a:t> =</a:t>
            </a:r>
          </a:p>
          <a:p>
            <a:pPr marL="0" indent="0">
              <a:buNone/>
            </a:pPr>
            <a:r>
              <a:rPr lang="en-US" sz="1800" b="1" dirty="0">
                <a:solidFill>
                  <a:srgbClr val="FF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numbers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 10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b="1" dirty="0">
                <a:solidFill>
                  <a:srgbClr val="FF0000"/>
                </a:solidFill>
                <a:highlight>
                  <a:srgbClr val="FFFFFF"/>
                </a:highlight>
                <a:latin typeface="Consolas" panose="020B0609020204030204" pitchFamily="49" charset="0"/>
              </a:rPr>
              <a:t>)</a:t>
            </a:r>
            <a:r>
              <a:rPr lang="en-US" sz="1800" b="1" dirty="0">
                <a:solidFill>
                  <a:schemeClr val="tx2"/>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ToArray</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&gt;();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Get data RIGHT NOW as List&lt;int&gt;.</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List</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&gt; </a:t>
            </a:r>
            <a:r>
              <a:rPr lang="en-IN" sz="1800" dirty="0" err="1">
                <a:solidFill>
                  <a:srgbClr val="000000"/>
                </a:solidFill>
                <a:highlight>
                  <a:srgbClr val="FFFFFF"/>
                </a:highlight>
                <a:latin typeface="Consolas" panose="020B0609020204030204" pitchFamily="49" charset="0"/>
              </a:rPr>
              <a:t>subsetAsListOfInts</a:t>
            </a: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b="1" dirty="0">
                <a:solidFill>
                  <a:srgbClr val="FF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numbers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 10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b="1" dirty="0">
                <a:solidFill>
                  <a:srgbClr val="FF0000"/>
                </a:solidFill>
                <a:highlight>
                  <a:srgbClr val="FFFFFF"/>
                </a:highlight>
                <a:latin typeface="Consolas" panose="020B0609020204030204" pitchFamily="49" charset="0"/>
              </a:rPr>
              <a:t>)</a:t>
            </a:r>
            <a:r>
              <a:rPr lang="en-US" sz="1800" b="1" dirty="0">
                <a:solidFill>
                  <a:schemeClr val="tx2"/>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ToList</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&gt;();</a:t>
            </a:r>
          </a:p>
          <a:p>
            <a:pPr marL="0" indent="0">
              <a:buNone/>
            </a:pPr>
            <a:r>
              <a:rPr lang="en-IN" sz="1800" dirty="0">
                <a:solidFill>
                  <a:srgbClr val="000000"/>
                </a:solidFill>
                <a:highlight>
                  <a:srgbClr val="FFFFFF"/>
                </a:highlight>
                <a:latin typeface="Consolas" panose="020B0609020204030204" pitchFamily="49" charset="0"/>
              </a:rPr>
              <a:t>        }</a:t>
            </a:r>
            <a:endParaRPr lang="en-IN" sz="1600" dirty="0"/>
          </a:p>
        </p:txBody>
      </p:sp>
    </p:spTree>
    <p:extLst>
      <p:ext uri="{BB962C8B-B14F-4D97-AF65-F5344CB8AC3E}">
        <p14:creationId xmlns:p14="http://schemas.microsoft.com/office/powerpoint/2010/main" val="205094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222C-8D31-40D4-B9B4-96AA395169E4}"/>
              </a:ext>
            </a:extLst>
          </p:cNvPr>
          <p:cNvSpPr>
            <a:spLocks noGrp="1"/>
          </p:cNvSpPr>
          <p:nvPr>
            <p:ph type="title"/>
          </p:nvPr>
        </p:nvSpPr>
        <p:spPr>
          <a:xfrm>
            <a:off x="1143000" y="-19665"/>
            <a:ext cx="7696200" cy="2133600"/>
          </a:xfrm>
        </p:spPr>
        <p:txBody>
          <a:bodyPr>
            <a:noAutofit/>
          </a:bodyPr>
          <a:lstStyle/>
          <a:p>
            <a:pPr algn="l"/>
            <a:r>
              <a:rPr lang="en-US" sz="1400" dirty="0"/>
              <a:t>You might wonder exactly how you could return a query result to an external caller.</a:t>
            </a:r>
            <a:br>
              <a:rPr lang="en-US" sz="1400" dirty="0"/>
            </a:br>
            <a:r>
              <a:rPr lang="en-US" sz="1400" dirty="0"/>
              <a:t>The answer is, it depends. </a:t>
            </a:r>
            <a:br>
              <a:rPr lang="en-US" sz="1400" dirty="0"/>
            </a:br>
            <a:br>
              <a:rPr lang="en-US" sz="1400" dirty="0"/>
            </a:br>
            <a:r>
              <a:rPr lang="en-US" sz="1400" dirty="0"/>
              <a:t>If you have a result set consisting of strongly typed data, such as</a:t>
            </a:r>
            <a:br>
              <a:rPr lang="en-US" sz="1400" dirty="0"/>
            </a:br>
            <a:r>
              <a:rPr lang="en-US" sz="1400" dirty="0"/>
              <a:t>  an array of strings or </a:t>
            </a:r>
            <a:br>
              <a:rPr lang="en-US" sz="1400" dirty="0"/>
            </a:br>
            <a:r>
              <a:rPr lang="en-US" sz="1400" dirty="0"/>
              <a:t>a List&lt;T&gt; of Cars,  </a:t>
            </a:r>
            <a:br>
              <a:rPr lang="en-US" sz="1400" dirty="0"/>
            </a:br>
            <a:r>
              <a:rPr lang="en-US" sz="1400" dirty="0"/>
              <a:t>you could abandon the use of the var keyword and use a proper </a:t>
            </a:r>
            <a:r>
              <a:rPr lang="en-US" sz="1400" dirty="0" err="1"/>
              <a:t>IEnumerable</a:t>
            </a:r>
            <a:r>
              <a:rPr lang="en-US" sz="1400" dirty="0"/>
              <a:t>&lt;T&gt; or </a:t>
            </a:r>
            <a:r>
              <a:rPr lang="en-US" sz="1400" dirty="0" err="1"/>
              <a:t>IEnumerable</a:t>
            </a:r>
            <a:r>
              <a:rPr lang="en-US" sz="1400" dirty="0"/>
              <a:t> type (again, as </a:t>
            </a:r>
            <a:r>
              <a:rPr lang="en-US" sz="1400" dirty="0" err="1"/>
              <a:t>IEnumerable</a:t>
            </a:r>
            <a:r>
              <a:rPr lang="en-US" sz="1400" dirty="0"/>
              <a:t>&lt;T&gt; extends </a:t>
            </a:r>
            <a:r>
              <a:rPr lang="en-US" sz="1400" dirty="0" err="1"/>
              <a:t>IEnumerable</a:t>
            </a:r>
            <a:r>
              <a:rPr lang="en-US" sz="1400" dirty="0"/>
              <a:t>). Consider the  following example for a new Console Application named </a:t>
            </a:r>
            <a:r>
              <a:rPr lang="en-US" sz="1400" dirty="0" err="1"/>
              <a:t>LinqRetValues</a:t>
            </a:r>
            <a:r>
              <a:rPr lang="en-US" sz="1400" dirty="0"/>
              <a:t>:</a:t>
            </a:r>
            <a:br>
              <a:rPr lang="en-US" sz="1400" dirty="0"/>
            </a:br>
            <a:endParaRPr lang="en-IN" sz="1400" dirty="0"/>
          </a:p>
        </p:txBody>
      </p:sp>
      <p:sp>
        <p:nvSpPr>
          <p:cNvPr id="3" name="Content Placeholder 2">
            <a:extLst>
              <a:ext uri="{FF2B5EF4-FFF2-40B4-BE49-F238E27FC236}">
                <a16:creationId xmlns:a16="http://schemas.microsoft.com/office/drawing/2014/main" id="{8A0E5A0E-E2A6-4AF6-8234-12967D908DB7}"/>
              </a:ext>
            </a:extLst>
          </p:cNvPr>
          <p:cNvSpPr>
            <a:spLocks noGrp="1"/>
          </p:cNvSpPr>
          <p:nvPr>
            <p:ph idx="1"/>
          </p:nvPr>
        </p:nvSpPr>
        <p:spPr>
          <a:xfrm>
            <a:off x="304800" y="2101645"/>
            <a:ext cx="8077200" cy="3613355"/>
          </a:xfrm>
        </p:spPr>
        <p:txBody>
          <a:bodyPr/>
          <a:lstStyle/>
          <a:p>
            <a:pPr marL="0" indent="0">
              <a:buNone/>
            </a:pP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IEnumerable</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&gt; </a:t>
            </a:r>
            <a:r>
              <a:rPr lang="en-IN" sz="1800" dirty="0" err="1">
                <a:solidFill>
                  <a:srgbClr val="000000"/>
                </a:solidFill>
                <a:highlight>
                  <a:srgbClr val="FFFFFF"/>
                </a:highlight>
                <a:latin typeface="Consolas" panose="020B0609020204030204" pitchFamily="49" charset="0"/>
              </a:rPr>
              <a:t>GetStringSubset</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colors = { </a:t>
            </a:r>
            <a:r>
              <a:rPr lang="en-US" sz="1800" dirty="0">
                <a:solidFill>
                  <a:srgbClr val="A31515"/>
                </a:solidFill>
                <a:highlight>
                  <a:srgbClr val="FFFFFF"/>
                </a:highlight>
                <a:latin typeface="Consolas" panose="020B0609020204030204" pitchFamily="49" charset="0"/>
              </a:rPr>
              <a:t>"Light 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"Green"</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"Yellow"</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"Dark 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"Purple"</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Note subset is an </a:t>
            </a:r>
            <a:r>
              <a:rPr lang="en-US" sz="1800" dirty="0" err="1">
                <a:solidFill>
                  <a:srgbClr val="008000"/>
                </a:solidFill>
                <a:highlight>
                  <a:srgbClr val="FFFFFF"/>
                </a:highlight>
                <a:latin typeface="Consolas" panose="020B0609020204030204" pitchFamily="49" charset="0"/>
              </a:rPr>
              <a:t>IEnumerable</a:t>
            </a:r>
            <a:r>
              <a:rPr lang="en-US" sz="1800" dirty="0">
                <a:solidFill>
                  <a:srgbClr val="008000"/>
                </a:solidFill>
                <a:highlight>
                  <a:srgbClr val="FFFFFF"/>
                </a:highlight>
                <a:latin typeface="Consolas" panose="020B0609020204030204" pitchFamily="49" charset="0"/>
              </a:rPr>
              <a:t>&lt;string&gt;-compatible object.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IEnumerable</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theRedColors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colors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c.Contains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"Red"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c;</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return</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theRedColors</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endParaRPr lang="en-IN" dirty="0"/>
          </a:p>
        </p:txBody>
      </p:sp>
      <p:sp>
        <p:nvSpPr>
          <p:cNvPr id="5" name="TextBox 4">
            <a:extLst>
              <a:ext uri="{FF2B5EF4-FFF2-40B4-BE49-F238E27FC236}">
                <a16:creationId xmlns:a16="http://schemas.microsoft.com/office/drawing/2014/main" id="{B835882A-56AD-458A-958C-C2BAB837403E}"/>
              </a:ext>
            </a:extLst>
          </p:cNvPr>
          <p:cNvSpPr txBox="1"/>
          <p:nvPr/>
        </p:nvSpPr>
        <p:spPr>
          <a:xfrm>
            <a:off x="381000" y="5715000"/>
            <a:ext cx="8305800" cy="538609"/>
          </a:xfrm>
          <a:prstGeom prst="rect">
            <a:avLst/>
          </a:prstGeom>
          <a:noFill/>
        </p:spPr>
        <p:txBody>
          <a:bodyPr wrap="square" rtlCol="0">
            <a:spAutoFit/>
          </a:bodyPr>
          <a:lstStyle/>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IEnumerable</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theRedColors</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from</a:t>
            </a:r>
            <a:r>
              <a:rPr lang="en-US" sz="1100" dirty="0">
                <a:solidFill>
                  <a:srgbClr val="000000"/>
                </a:solidFill>
                <a:highlight>
                  <a:srgbClr val="FFFFFF"/>
                </a:highlight>
                <a:latin typeface="Consolas" panose="020B0609020204030204" pitchFamily="49" charset="0"/>
              </a:rPr>
              <a:t> c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colors </a:t>
            </a:r>
            <a:r>
              <a:rPr lang="en-US" sz="1100" dirty="0">
                <a:solidFill>
                  <a:srgbClr val="0000FF"/>
                </a:solidFill>
                <a:highlight>
                  <a:srgbClr val="FFFFFF"/>
                </a:highlight>
                <a:latin typeface="Consolas" panose="020B0609020204030204" pitchFamily="49" charset="0"/>
              </a:rPr>
              <a:t>where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c.Contains</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"Red"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select</a:t>
            </a:r>
            <a:r>
              <a:rPr lang="en-US" sz="1100" dirty="0">
                <a:solidFill>
                  <a:srgbClr val="000000"/>
                </a:solidFill>
                <a:highlight>
                  <a:srgbClr val="FFFFFF"/>
                </a:highlight>
                <a:latin typeface="Consolas" panose="020B0609020204030204" pitchFamily="49" charset="0"/>
              </a:rPr>
              <a:t> c;</a:t>
            </a:r>
          </a:p>
          <a:p>
            <a:r>
              <a:rPr lang="en-IN" dirty="0"/>
              <a:t>Is this line firing query? No.</a:t>
            </a:r>
          </a:p>
        </p:txBody>
      </p:sp>
    </p:spTree>
    <p:extLst>
      <p:ext uri="{BB962C8B-B14F-4D97-AF65-F5344CB8AC3E}">
        <p14:creationId xmlns:p14="http://schemas.microsoft.com/office/powerpoint/2010/main" val="187264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8BFE-D192-4FC2-BD86-DBD5ABC2D759}"/>
              </a:ext>
            </a:extLst>
          </p:cNvPr>
          <p:cNvSpPr>
            <a:spLocks noGrp="1"/>
          </p:cNvSpPr>
          <p:nvPr>
            <p:ph type="title"/>
          </p:nvPr>
        </p:nvSpPr>
        <p:spPr>
          <a:xfrm>
            <a:off x="1066800" y="160337"/>
            <a:ext cx="8229600" cy="1143000"/>
          </a:xfrm>
        </p:spPr>
        <p:txBody>
          <a:bodyPr>
            <a:noAutofit/>
          </a:bodyPr>
          <a:lstStyle/>
          <a:p>
            <a:pPr algn="l"/>
            <a:r>
              <a:rPr lang="en-US" sz="1400" dirty="0"/>
              <a:t>Because it is a bit inconvenient to operate on </a:t>
            </a:r>
            <a:r>
              <a:rPr lang="en-US" sz="1400" dirty="0" err="1"/>
              <a:t>IEnumerable</a:t>
            </a:r>
            <a:r>
              <a:rPr lang="en-US" sz="1400" dirty="0"/>
              <a:t>&lt;T&gt;, you could make use of immediate</a:t>
            </a:r>
            <a:br>
              <a:rPr lang="en-US" sz="1400" dirty="0"/>
            </a:br>
            <a:r>
              <a:rPr lang="en-US" sz="1400" dirty="0"/>
              <a:t>execution. For example, rather than returning </a:t>
            </a:r>
            <a:r>
              <a:rPr lang="en-US" sz="1400" dirty="0" err="1"/>
              <a:t>IEnumerable</a:t>
            </a:r>
            <a:r>
              <a:rPr lang="en-US" sz="1400" dirty="0"/>
              <a:t>&lt;string&gt;, you could simply return a string[],</a:t>
            </a:r>
            <a:br>
              <a:rPr lang="en-US" sz="1400" dirty="0"/>
            </a:br>
            <a:r>
              <a:rPr lang="en-US" sz="1400" dirty="0"/>
              <a:t>provided that you transform the sequence to a strongly typed array. Consider this new method of the</a:t>
            </a:r>
            <a:br>
              <a:rPr lang="en-US" sz="1400" dirty="0"/>
            </a:br>
            <a:r>
              <a:rPr lang="en-US" sz="1400" dirty="0"/>
              <a:t>Program class, which does this very thing:</a:t>
            </a:r>
            <a:br>
              <a:rPr lang="en-US" sz="1400" dirty="0"/>
            </a:br>
            <a:endParaRPr lang="en-IN" sz="1400" dirty="0"/>
          </a:p>
        </p:txBody>
      </p:sp>
      <p:sp>
        <p:nvSpPr>
          <p:cNvPr id="3" name="Content Placeholder 2">
            <a:extLst>
              <a:ext uri="{FF2B5EF4-FFF2-40B4-BE49-F238E27FC236}">
                <a16:creationId xmlns:a16="http://schemas.microsoft.com/office/drawing/2014/main" id="{F38FF435-47DE-4F19-A9B4-FD12BB458D39}"/>
              </a:ext>
            </a:extLst>
          </p:cNvPr>
          <p:cNvSpPr>
            <a:spLocks noGrp="1"/>
          </p:cNvSpPr>
          <p:nvPr>
            <p:ph idx="1"/>
          </p:nvPr>
        </p:nvSpPr>
        <p:spPr>
          <a:xfrm>
            <a:off x="304800" y="1066800"/>
            <a:ext cx="8382000" cy="5059363"/>
          </a:xfrm>
        </p:spPr>
        <p:txBody>
          <a:bodyPr/>
          <a:lstStyle/>
          <a:p>
            <a:pPr marL="0" indent="0">
              <a:buNone/>
            </a:pPr>
            <a:r>
              <a:rPr lang="en-IN" sz="18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GetStringSubsetAsArray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colors = {</a:t>
            </a:r>
            <a:r>
              <a:rPr lang="en-US" sz="1200" dirty="0">
                <a:solidFill>
                  <a:srgbClr val="A31515"/>
                </a:solidFill>
                <a:highlight>
                  <a:srgbClr val="FFFFFF"/>
                </a:highlight>
                <a:latin typeface="Consolas" panose="020B0609020204030204" pitchFamily="49" charset="0"/>
              </a:rPr>
              <a:t>"Light Red"</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"Green"</a:t>
            </a:r>
            <a:r>
              <a:rPr lang="en-US"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"Yellow"</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"Dark Red"</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"Red"</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"Purple"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theRedColors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colors</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where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c.Contains</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"Red"</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select</a:t>
            </a:r>
            <a:r>
              <a:rPr lang="en-IN" sz="1200" dirty="0">
                <a:solidFill>
                  <a:srgbClr val="000000"/>
                </a:solidFill>
                <a:highlight>
                  <a:srgbClr val="FFFFFF"/>
                </a:highlight>
                <a:latin typeface="Consolas" panose="020B0609020204030204" pitchFamily="49" charset="0"/>
              </a:rPr>
              <a:t> c;</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Map results into an array.</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theRedColors.ToArray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In the above code which line is firing Query?</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000000"/>
                </a:solidFill>
                <a:highlight>
                  <a:srgbClr val="FFFFFF"/>
                </a:highlight>
                <a:latin typeface="Consolas" panose="020B0609020204030204" pitchFamily="49" charset="0"/>
              </a:rPr>
              <a:t>theRedColors.ToArray</a:t>
            </a:r>
            <a:r>
              <a:rPr lang="en-IN" sz="1200" dirty="0">
                <a:solidFill>
                  <a:srgbClr val="000000"/>
                </a:solidFill>
                <a:highlight>
                  <a:srgbClr val="FFFFFF"/>
                </a:highlight>
                <a:latin typeface="Consolas" panose="020B0609020204030204" pitchFamily="49" charset="0"/>
              </a:rPr>
              <a:t>(); yes this line will executer query and return Array of String. </a:t>
            </a:r>
            <a:endParaRPr lang="en-IN" sz="1200" dirty="0"/>
          </a:p>
        </p:txBody>
      </p:sp>
    </p:spTree>
    <p:extLst>
      <p:ext uri="{BB962C8B-B14F-4D97-AF65-F5344CB8AC3E}">
        <p14:creationId xmlns:p14="http://schemas.microsoft.com/office/powerpoint/2010/main" val="95275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D443A-5030-458B-BBD7-CC5C5B2EB07C}"/>
              </a:ext>
            </a:extLst>
          </p:cNvPr>
          <p:cNvSpPr>
            <a:spLocks noGrp="1"/>
          </p:cNvSpPr>
          <p:nvPr>
            <p:ph idx="1"/>
          </p:nvPr>
        </p:nvSpPr>
        <p:spPr>
          <a:xfrm>
            <a:off x="990600" y="0"/>
            <a:ext cx="8763000" cy="67818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System.Linq</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ProductInfo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Description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NumberInStock</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"Name={0}, Description={1}, Number in Stock={2}"</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Name, Description,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entry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Fun with Query Expressions *****\n"</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array will be the basis of our testing...</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ProductInfo</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itemsInStock</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"Mac's Coffee"</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"Coffee with TEETH"</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24},</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 Name = </a:t>
            </a:r>
            <a:r>
              <a:rPr lang="en-US" sz="1200" dirty="0">
                <a:solidFill>
                  <a:srgbClr val="A31515"/>
                </a:solidFill>
                <a:highlight>
                  <a:srgbClr val="FFFFFF"/>
                </a:highlight>
                <a:latin typeface="Consolas" panose="020B0609020204030204" pitchFamily="49" charset="0"/>
              </a:rPr>
              <a:t>"Milk Maid Milk"</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Description = </a:t>
            </a:r>
            <a:r>
              <a:rPr lang="en-IN" sz="1200" dirty="0">
                <a:solidFill>
                  <a:srgbClr val="A31515"/>
                </a:solidFill>
                <a:highlight>
                  <a:srgbClr val="FFFFFF"/>
                </a:highlight>
                <a:latin typeface="Consolas" panose="020B0609020204030204" pitchFamily="49" charset="0"/>
              </a:rPr>
              <a:t>"Milk cow's love"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"Pure Silk Tofu"</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"Bland as Possible"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120},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Cruchy</a:t>
            </a:r>
            <a:r>
              <a:rPr lang="en-US" sz="1200" dirty="0">
                <a:solidFill>
                  <a:srgbClr val="A31515"/>
                </a:solidFill>
                <a:highlight>
                  <a:srgbClr val="FFFFFF"/>
                </a:highlight>
                <a:latin typeface="Consolas" panose="020B0609020204030204" pitchFamily="49" charset="0"/>
              </a:rPr>
              <a:t> Pops"</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Cheezy</a:t>
            </a:r>
            <a:r>
              <a:rPr lang="en-IN" sz="1200" dirty="0">
                <a:solidFill>
                  <a:srgbClr val="A31515"/>
                </a:solidFill>
                <a:highlight>
                  <a:srgbClr val="FFFFFF"/>
                </a:highlight>
                <a:latin typeface="Consolas" panose="020B0609020204030204" pitchFamily="49" charset="0"/>
              </a:rPr>
              <a:t>, peppery goodness"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2},</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RipOff</a:t>
            </a:r>
            <a:r>
              <a:rPr lang="en-US" sz="1200" dirty="0">
                <a:solidFill>
                  <a:srgbClr val="A31515"/>
                </a:solidFill>
                <a:highlight>
                  <a:srgbClr val="FFFFFF"/>
                </a:highlight>
                <a:latin typeface="Consolas" panose="020B0609020204030204" pitchFamily="49" charset="0"/>
              </a:rPr>
              <a:t> Water"</a:t>
            </a:r>
            <a:r>
              <a:rPr lang="en-US" sz="1200" dirty="0">
                <a:solidFill>
                  <a:srgbClr val="000000"/>
                </a:solidFill>
                <a:highlight>
                  <a:srgbClr val="FFFFFF"/>
                </a:highlight>
                <a:latin typeface="Consolas" panose="020B0609020204030204" pitchFamily="49" charset="0"/>
              </a:rPr>
              <a:t>,   Description = </a:t>
            </a:r>
            <a:r>
              <a:rPr lang="en-US" sz="1200" dirty="0">
                <a:solidFill>
                  <a:srgbClr val="A31515"/>
                </a:solidFill>
                <a:highlight>
                  <a:srgbClr val="FFFFFF"/>
                </a:highlight>
                <a:latin typeface="Consolas" panose="020B0609020204030204" pitchFamily="49" charset="0"/>
              </a:rPr>
              <a:t>"From the tap to your wallet"</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"Classic Valpo Pizza"</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"Everyone loves pizza!"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73}</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98540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E7A5-1312-4E02-B919-D7A3C7DAC50D}"/>
              </a:ext>
            </a:extLst>
          </p:cNvPr>
          <p:cNvSpPr>
            <a:spLocks noGrp="1"/>
          </p:cNvSpPr>
          <p:nvPr>
            <p:ph type="title"/>
          </p:nvPr>
        </p:nvSpPr>
        <p:spPr>
          <a:xfrm>
            <a:off x="1066799" y="19665"/>
            <a:ext cx="5943601" cy="666135"/>
          </a:xfrm>
        </p:spPr>
        <p:txBody>
          <a:bodyPr>
            <a:normAutofit/>
          </a:bodyPr>
          <a:lstStyle/>
          <a:p>
            <a:r>
              <a:rPr lang="en-IN" sz="2000" dirty="0"/>
              <a:t>Lets solve following query after reading above array data</a:t>
            </a:r>
          </a:p>
        </p:txBody>
      </p:sp>
      <p:sp>
        <p:nvSpPr>
          <p:cNvPr id="5" name="TextBox 4">
            <a:extLst>
              <a:ext uri="{FF2B5EF4-FFF2-40B4-BE49-F238E27FC236}">
                <a16:creationId xmlns:a16="http://schemas.microsoft.com/office/drawing/2014/main" id="{411DD663-181A-4FC0-8BE8-6F0668FCACE1}"/>
              </a:ext>
            </a:extLst>
          </p:cNvPr>
          <p:cNvSpPr txBox="1"/>
          <p:nvPr/>
        </p:nvSpPr>
        <p:spPr>
          <a:xfrm>
            <a:off x="381000" y="685800"/>
            <a:ext cx="8305800" cy="4524315"/>
          </a:xfrm>
          <a:prstGeom prst="rect">
            <a:avLst/>
          </a:prstGeom>
          <a:noFill/>
        </p:spPr>
        <p:txBody>
          <a:bodyPr wrap="square">
            <a:spAutoFit/>
          </a:bodyPr>
          <a:lstStyle/>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Q1. Display all product detail</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Q2. Display all product name</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Q3.</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part of data as anonymous object</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Q4.Display all product </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Name ,and Description</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 where </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effectLst/>
                <a:highlight>
                  <a:srgbClr val="FFFFFF"/>
                </a:highlight>
                <a:latin typeface="Consolas" panose="020B0609020204030204" pitchFamily="49" charset="0"/>
                <a:ea typeface="Calibri" panose="020F0502020204030204" pitchFamily="34" charset="0"/>
                <a:cs typeface="Consolas" panose="020B0609020204030204" pitchFamily="49" charset="0"/>
              </a:rPr>
              <a:t>NumberInStock</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=100 as anonymous object</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Q5.D</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isplay all product name having </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a:t>
            </a:r>
          </a:p>
          <a:p>
            <a:pPr marL="0" indent="0">
              <a:spcBef>
                <a:spcPts val="600"/>
              </a:spcBef>
              <a:spcAft>
                <a:spcPts val="600"/>
              </a:spcAft>
              <a:buNone/>
            </a:pP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 ascending order</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Q6. D</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isplay all product name having </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descending order</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Q7.</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count all product who’s stock is &lt; 100</a:t>
            </a:r>
          </a:p>
          <a:p>
            <a:pPr marL="0" indent="0">
              <a:spcBef>
                <a:spcPts val="600"/>
              </a:spcBef>
              <a:spcAft>
                <a:spcPts val="600"/>
              </a:spcAft>
              <a:buNone/>
            </a:pP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Q9. show max min and average value of </a:t>
            </a:r>
            <a:r>
              <a:rPr lang="en-IN" sz="1800" dirty="0" err="1">
                <a:highlight>
                  <a:srgbClr val="FFFFFF"/>
                </a:highlight>
                <a:latin typeface="Consolas" panose="020B0609020204030204" pitchFamily="49" charset="0"/>
                <a:ea typeface="Calibri" panose="020F0502020204030204" pitchFamily="34" charset="0"/>
                <a:cs typeface="Consolas" panose="020B0609020204030204" pitchFamily="49" charset="0"/>
              </a:rPr>
              <a:t>numerinstock</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a:t>
            </a:r>
          </a:p>
        </p:txBody>
      </p:sp>
    </p:spTree>
    <p:extLst>
      <p:ext uri="{BB962C8B-B14F-4D97-AF65-F5344CB8AC3E}">
        <p14:creationId xmlns:p14="http://schemas.microsoft.com/office/powerpoint/2010/main" val="202903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5EEBD-225F-451B-8392-67436C10BB52}"/>
              </a:ext>
            </a:extLst>
          </p:cNvPr>
          <p:cNvSpPr>
            <a:spLocks noGrp="1"/>
          </p:cNvSpPr>
          <p:nvPr>
            <p:ph idx="1"/>
          </p:nvPr>
        </p:nvSpPr>
        <p:spPr>
          <a:xfrm>
            <a:off x="990600" y="457200"/>
            <a:ext cx="8458200" cy="5668963"/>
          </a:xfrm>
        </p:spPr>
        <p:txBody>
          <a:bodyPr>
            <a:normAutofit fontScale="62500" lnSpcReduction="20000"/>
          </a:bodyPr>
          <a:lstStyle/>
          <a:p>
            <a:pPr marL="0" indent="0">
              <a:lnSpc>
                <a:spcPct val="107000"/>
              </a:lnSpc>
              <a:spcAft>
                <a:spcPts val="800"/>
              </a:spcAft>
              <a:buNone/>
            </a:pP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query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r.Name</a:t>
            </a:r>
            <a:endParaRPr lang="en-IN" sz="18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part of data as anonymous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b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{name=</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r.Name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,des=</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r.Description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where  </a:t>
            </a:r>
            <a:r>
              <a:rPr lang="en-IN" sz="1800" dirty="0" err="1">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NumberInStock</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p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 100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name having </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ascending order</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g.Name.Contains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A31515"/>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orderby</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name having </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a:t>
            </a:r>
            <a:r>
              <a:rPr lang="en-IN" sz="18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decending</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order</a:t>
            </a:r>
          </a:p>
          <a:p>
            <a:pPr marL="0" indent="0">
              <a:lnSpc>
                <a:spcPct val="107000"/>
              </a:lnSpc>
              <a:spcAft>
                <a:spcPts val="800"/>
              </a:spcAft>
              <a:buNone/>
            </a:pP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q1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g.Name.Contains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A31515"/>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orderby</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descending</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a:t>
            </a:r>
            <a:endParaRPr lang="en-IN" sz="1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/count all product who’s stock is &lt; 100</a:t>
            </a:r>
            <a:endPar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o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&lt; 100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g).Count();</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max min and average value of </a:t>
            </a:r>
            <a:r>
              <a:rPr lang="en-IN" sz="18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numerinstock</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variable.</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).Max();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min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avg</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).Average();</a:t>
            </a:r>
            <a:endParaRPr lang="en-IN" dirty="0"/>
          </a:p>
        </p:txBody>
      </p:sp>
    </p:spTree>
    <p:extLst>
      <p:ext uri="{BB962C8B-B14F-4D97-AF65-F5344CB8AC3E}">
        <p14:creationId xmlns:p14="http://schemas.microsoft.com/office/powerpoint/2010/main" val="274197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3E1-BF08-43CD-858A-C993B40756A3}"/>
              </a:ext>
            </a:extLst>
          </p:cNvPr>
          <p:cNvSpPr>
            <a:spLocks noGrp="1"/>
          </p:cNvSpPr>
          <p:nvPr>
            <p:ph type="title"/>
          </p:nvPr>
        </p:nvSpPr>
        <p:spPr>
          <a:xfrm>
            <a:off x="685800" y="-93406"/>
            <a:ext cx="8229600" cy="779206"/>
          </a:xfrm>
        </p:spPr>
        <p:txBody>
          <a:bodyPr/>
          <a:lstStyle/>
          <a:p>
            <a:r>
              <a:rPr lang="en-IN" dirty="0" err="1"/>
              <a:t>LinQ</a:t>
            </a:r>
            <a:endParaRPr lang="en-IN" dirty="0"/>
          </a:p>
        </p:txBody>
      </p:sp>
      <p:pic>
        <p:nvPicPr>
          <p:cNvPr id="4" name="Content Placeholder 3" descr="LINQ Architecture">
            <a:extLst>
              <a:ext uri="{FF2B5EF4-FFF2-40B4-BE49-F238E27FC236}">
                <a16:creationId xmlns:a16="http://schemas.microsoft.com/office/drawing/2014/main" id="{CB1D3CCB-789E-4FC2-9D01-D4310D2A35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8551" y="561438"/>
            <a:ext cx="6291262" cy="4450556"/>
          </a:xfrm>
          <a:prstGeom prst="rect">
            <a:avLst/>
          </a:prstGeom>
          <a:noFill/>
          <a:ln>
            <a:noFill/>
          </a:ln>
        </p:spPr>
      </p:pic>
      <p:sp>
        <p:nvSpPr>
          <p:cNvPr id="5" name="TextBox 4">
            <a:extLst>
              <a:ext uri="{FF2B5EF4-FFF2-40B4-BE49-F238E27FC236}">
                <a16:creationId xmlns:a16="http://schemas.microsoft.com/office/drawing/2014/main" id="{FDDFB201-D6C2-423F-9F8C-555DE4E7915E}"/>
              </a:ext>
            </a:extLst>
          </p:cNvPr>
          <p:cNvSpPr txBox="1"/>
          <p:nvPr/>
        </p:nvSpPr>
        <p:spPr>
          <a:xfrm>
            <a:off x="381000" y="4800600"/>
            <a:ext cx="8332839" cy="1754326"/>
          </a:xfrm>
          <a:prstGeom prst="rect">
            <a:avLst/>
          </a:prstGeom>
          <a:noFill/>
        </p:spPr>
        <p:txBody>
          <a:bodyPr wrap="square" rtlCol="0">
            <a:spAutoFit/>
          </a:bodyPr>
          <a:lstStyle/>
          <a:p>
            <a:r>
              <a:rPr lang="en-US" dirty="0"/>
              <a:t>What is LINQ</a:t>
            </a:r>
          </a:p>
          <a:p>
            <a:r>
              <a:rPr lang="en-US" dirty="0" err="1"/>
              <a:t>LanguageIntegrated</a:t>
            </a:r>
            <a:r>
              <a:rPr lang="en-US" dirty="0"/>
              <a:t> Query</a:t>
            </a:r>
          </a:p>
          <a:p>
            <a:r>
              <a:rPr lang="en-US" dirty="0"/>
              <a:t>It helps us to query any type of datastore (</a:t>
            </a:r>
            <a:r>
              <a:rPr lang="en-US" dirty="0" err="1"/>
              <a:t>sql,XML,Object</a:t>
            </a:r>
            <a:r>
              <a:rPr lang="en-US" dirty="0"/>
              <a:t> in Memory)</a:t>
            </a:r>
          </a:p>
          <a:p>
            <a:r>
              <a:rPr lang="en-US" dirty="0"/>
              <a:t>without having the need to know the syntax specific to the data source. It also provides intelligence and compile time error</a:t>
            </a:r>
          </a:p>
          <a:p>
            <a:r>
              <a:rPr lang="en-IN" sz="1800" dirty="0">
                <a:effectLst/>
                <a:latin typeface="Calibri" panose="020F0502020204030204" pitchFamily="34" charset="0"/>
                <a:ea typeface="Calibri" panose="020F0502020204030204" pitchFamily="34" charset="0"/>
              </a:rPr>
              <a:t>LINQ was first introduced to the .NET platform in version 3.5,</a:t>
            </a:r>
            <a:endParaRPr lang="en-IN" dirty="0"/>
          </a:p>
        </p:txBody>
      </p:sp>
    </p:spTree>
    <p:extLst>
      <p:ext uri="{BB962C8B-B14F-4D97-AF65-F5344CB8AC3E}">
        <p14:creationId xmlns:p14="http://schemas.microsoft.com/office/powerpoint/2010/main" val="218385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ECDF8-D896-45D7-BF9F-25C2BE2374F3}"/>
              </a:ext>
            </a:extLst>
          </p:cNvPr>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to support the LINQ technology set</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the C# language uses the following core LINQ-centric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implicitly typed local variables [ var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Object/collection initialization syntax [new Employee{Name=“Raj”}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Lambda expressions  [ n=&gt;n%2==0]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Extension methods [ now we will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Anonymous types [var </a:t>
            </a:r>
            <a:r>
              <a:rPr lang="en-IN" sz="1800" dirty="0" err="1">
                <a:effectLst/>
                <a:latin typeface="Calibri" panose="020F0502020204030204" pitchFamily="34" charset="0"/>
                <a:ea typeface="Calibri" panose="020F0502020204030204" pitchFamily="34" charset="0"/>
                <a:cs typeface="Calibri" panose="020F0502020204030204" pitchFamily="34" charset="0"/>
              </a:rPr>
              <a:t>obj</a:t>
            </a:r>
            <a:r>
              <a:rPr lang="en-IN" sz="1800" dirty="0">
                <a:effectLst/>
                <a:latin typeface="Calibri" panose="020F0502020204030204" pitchFamily="34" charset="0"/>
                <a:ea typeface="Calibri" panose="020F0502020204030204" pitchFamily="34" charset="0"/>
                <a:cs typeface="Calibri" panose="020F0502020204030204" pitchFamily="34" charset="0"/>
              </a:rPr>
              <a:t>=new {car=“BMW”, Speed=130}]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858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5316-2227-4E4F-8115-27ECDC1B52FE}"/>
              </a:ext>
            </a:extLst>
          </p:cNvPr>
          <p:cNvSpPr>
            <a:spLocks noGrp="1"/>
          </p:cNvSpPr>
          <p:nvPr>
            <p:ph type="title"/>
          </p:nvPr>
        </p:nvSpPr>
        <p:spPr>
          <a:xfrm>
            <a:off x="1524000" y="0"/>
            <a:ext cx="6553200" cy="411162"/>
          </a:xfrm>
        </p:spPr>
        <p:txBody>
          <a:bodyPr>
            <a:normAutofit fontScale="90000"/>
          </a:bodyPr>
          <a:lstStyle/>
          <a:p>
            <a:r>
              <a:rPr lang="en-IN" dirty="0"/>
              <a:t>Why extension method</a:t>
            </a:r>
          </a:p>
        </p:txBody>
      </p:sp>
      <p:sp>
        <p:nvSpPr>
          <p:cNvPr id="3" name="Content Placeholder 2">
            <a:extLst>
              <a:ext uri="{FF2B5EF4-FFF2-40B4-BE49-F238E27FC236}">
                <a16:creationId xmlns:a16="http://schemas.microsoft.com/office/drawing/2014/main" id="{EF80D616-28D5-4107-9BA7-C7A4ABBECCDA}"/>
              </a:ext>
            </a:extLst>
          </p:cNvPr>
          <p:cNvSpPr>
            <a:spLocks noGrp="1"/>
          </p:cNvSpPr>
          <p:nvPr>
            <p:ph idx="1"/>
          </p:nvPr>
        </p:nvSpPr>
        <p:spPr>
          <a:xfrm>
            <a:off x="152400" y="990600"/>
            <a:ext cx="8534400" cy="5135563"/>
          </a:xfrm>
        </p:spPr>
        <p:txBody>
          <a:bodyPr>
            <a:normAutofit fontScale="85000" lnSpcReduction="10000"/>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where might this be helpful?     Consider the following possibilities.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First off, say you have a given class that is in production. It becomes clear over time that this class should support a handful of new members. If you were to modify the current class definition directly, you risk the possibility of breaking backward compatibility with older code bases making use of it, as they might not have been compiled with the latest and greatest class definition. One way to ensure backward compatibility would be to create a new derived class from the existing parent; however, now you have two classes to maintain. As we all know, code maintenance is least glamorous part of a software engineer’s job description.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Now consider this situation. Let’s say you have a structure (or maybe a sealed class) and would like to add new members so that it behaves polymorphically in your system. Since structures and sealed classes cannot be extended, your only choice is to add the members to the type, once again risking backward compatibility!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Using extension methods, you are able to modify types without </a:t>
            </a:r>
            <a:r>
              <a:rPr lang="en-IN" sz="1800" dirty="0" err="1">
                <a:effectLst/>
                <a:latin typeface="Cambria" panose="02040503050406030204" pitchFamily="18" charset="0"/>
                <a:ea typeface="Calibri" panose="020F0502020204030204" pitchFamily="34" charset="0"/>
                <a:cs typeface="Utopia-Regular"/>
              </a:rPr>
              <a:t>subclassing</a:t>
            </a:r>
            <a:r>
              <a:rPr lang="en-IN" sz="1800" dirty="0">
                <a:effectLst/>
                <a:latin typeface="Cambria" panose="02040503050406030204" pitchFamily="18" charset="0"/>
                <a:ea typeface="Calibri" panose="020F0502020204030204" pitchFamily="34" charset="0"/>
                <a:cs typeface="Utopia-Regular"/>
              </a:rPr>
              <a:t> and without modifying the type directly.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be sure, this technique is essentially a smoke and mirror show. The new functionality is only offered to a type if the extension methods have been referenced for use in your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754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5BA3-B1C9-4968-B049-BBBA806B2072}"/>
              </a:ext>
            </a:extLst>
          </p:cNvPr>
          <p:cNvSpPr>
            <a:spLocks noGrp="1"/>
          </p:cNvSpPr>
          <p:nvPr>
            <p:ph type="title"/>
          </p:nvPr>
        </p:nvSpPr>
        <p:spPr>
          <a:xfrm>
            <a:off x="479323" y="-17206"/>
            <a:ext cx="8131277" cy="626806"/>
          </a:xfrm>
        </p:spPr>
        <p:txBody>
          <a:bodyPr>
            <a:normAutofit fontScale="90000"/>
          </a:bodyPr>
          <a:lstStyle/>
          <a:p>
            <a:r>
              <a:rPr lang="en-IN" dirty="0"/>
              <a:t>Extension method</a:t>
            </a:r>
          </a:p>
        </p:txBody>
      </p:sp>
      <p:sp>
        <p:nvSpPr>
          <p:cNvPr id="3" name="Content Placeholder 2">
            <a:extLst>
              <a:ext uri="{FF2B5EF4-FFF2-40B4-BE49-F238E27FC236}">
                <a16:creationId xmlns:a16="http://schemas.microsoft.com/office/drawing/2014/main" id="{7B9F2F0E-DD61-4DC1-9C52-B680E5556DC7}"/>
              </a:ext>
            </a:extLst>
          </p:cNvPr>
          <p:cNvSpPr>
            <a:spLocks noGrp="1"/>
          </p:cNvSpPr>
          <p:nvPr>
            <p:ph idx="1"/>
          </p:nvPr>
        </p:nvSpPr>
        <p:spPr>
          <a:xfrm>
            <a:off x="381000" y="838200"/>
            <a:ext cx="8305800" cy="5287963"/>
          </a:xfrm>
        </p:spPr>
        <p:txBody>
          <a:bodyPr/>
          <a:lstStyle/>
          <a:p>
            <a:r>
              <a:rPr lang="en-IN" sz="1800" dirty="0">
                <a:effectLst/>
                <a:latin typeface="Cambria" panose="02040503050406030204" pitchFamily="18" charset="0"/>
                <a:ea typeface="Calibri" panose="020F0502020204030204" pitchFamily="34" charset="0"/>
                <a:cs typeface="Utopia-Regular"/>
              </a:rPr>
              <a:t>.NET 3.5 introduced the concept of </a:t>
            </a:r>
            <a:r>
              <a:rPr lang="en-IN" sz="1800" i="1" dirty="0">
                <a:effectLst/>
                <a:latin typeface="Cambria" panose="02040503050406030204" pitchFamily="18" charset="0"/>
                <a:ea typeface="Calibri" panose="020F0502020204030204" pitchFamily="34" charset="0"/>
                <a:cs typeface="Utopia-Italic"/>
              </a:rPr>
              <a:t>extension methods</a:t>
            </a:r>
            <a:r>
              <a:rPr lang="en-IN" sz="1800" dirty="0">
                <a:effectLst/>
                <a:latin typeface="Cambria" panose="02040503050406030204" pitchFamily="18" charset="0"/>
                <a:ea typeface="Calibri" panose="020F0502020204030204" pitchFamily="34" charset="0"/>
                <a:cs typeface="Utopia-Regular"/>
              </a:rPr>
              <a:t>, which allow you to add new methods or properties to a class or structure, without modifying the original type in any direct manner. </a:t>
            </a:r>
          </a:p>
          <a:p>
            <a:pPr>
              <a:lnSpc>
                <a:spcPct val="115000"/>
              </a:lnSpc>
              <a:spcAft>
                <a:spcPts val="1000"/>
              </a:spcAft>
            </a:pPr>
            <a:r>
              <a:rPr lang="en-IN" sz="1800" b="1" dirty="0">
                <a:effectLst/>
                <a:latin typeface="Cambria" panose="02040503050406030204" pitchFamily="18" charset="0"/>
                <a:ea typeface="Calibri" panose="020F0502020204030204" pitchFamily="34" charset="0"/>
                <a:cs typeface="Utopia-Regular"/>
              </a:rPr>
              <a:t>Defining Extension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When you define extension methods, the first restriction is that they must be defined within </a:t>
            </a:r>
            <a:r>
              <a:rPr lang="en-IN" sz="1800" b="1" dirty="0">
                <a:effectLst/>
                <a:latin typeface="Cambria" panose="02040503050406030204" pitchFamily="18" charset="0"/>
                <a:ea typeface="Calibri" panose="020F0502020204030204" pitchFamily="34" charset="0"/>
                <a:cs typeface="Utopia-Regular"/>
              </a:rPr>
              <a:t>a static class</a:t>
            </a:r>
            <a:r>
              <a:rPr lang="en-IN" sz="1800" dirty="0">
                <a:effectLst/>
                <a:latin typeface="Cambria" panose="02040503050406030204" pitchFamily="18" charset="0"/>
                <a:ea typeface="Calibri" panose="020F0502020204030204" pitchFamily="34" charset="0"/>
                <a:cs typeface="Utopia-Regular"/>
              </a:rPr>
              <a:t>, therefore, each extension method must be declared with the </a:t>
            </a:r>
            <a:r>
              <a:rPr lang="en-IN" sz="1800" dirty="0">
                <a:effectLst/>
                <a:latin typeface="Cambria" panose="02040503050406030204" pitchFamily="18" charset="0"/>
                <a:ea typeface="Calibri" panose="020F0502020204030204" pitchFamily="34" charset="0"/>
                <a:cs typeface="TheSansMonoConNormal"/>
              </a:rPr>
              <a:t>static </a:t>
            </a:r>
            <a:r>
              <a:rPr lang="en-IN" sz="1800" dirty="0">
                <a:effectLst/>
                <a:latin typeface="Cambria" panose="02040503050406030204" pitchFamily="18" charset="0"/>
                <a:ea typeface="Calibri" panose="020F0502020204030204" pitchFamily="34" charset="0"/>
                <a:cs typeface="Utopia-Regular"/>
              </a:rPr>
              <a:t>keyword.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The second point is that all extension methods are marked as such by using </a:t>
            </a:r>
            <a:r>
              <a:rPr lang="en-IN" sz="1800" b="1" dirty="0">
                <a:effectLst/>
                <a:latin typeface="Cambria" panose="02040503050406030204" pitchFamily="18" charset="0"/>
                <a:ea typeface="Calibri" panose="020F0502020204030204" pitchFamily="34" charset="0"/>
                <a:cs typeface="Utopia-Regular"/>
              </a:rPr>
              <a:t>the </a:t>
            </a:r>
            <a:r>
              <a:rPr lang="en-IN" sz="1800" b="1" dirty="0">
                <a:effectLst/>
                <a:latin typeface="Cambria" panose="02040503050406030204" pitchFamily="18" charset="0"/>
                <a:ea typeface="Calibri" panose="020F0502020204030204" pitchFamily="34" charset="0"/>
                <a:cs typeface="TheSansMonoConNormal"/>
              </a:rPr>
              <a:t>this </a:t>
            </a:r>
            <a:r>
              <a:rPr lang="en-IN" sz="1800" b="1" dirty="0">
                <a:effectLst/>
                <a:latin typeface="Cambria" panose="02040503050406030204" pitchFamily="18" charset="0"/>
                <a:ea typeface="Calibri" panose="020F0502020204030204" pitchFamily="34" charset="0"/>
                <a:cs typeface="Utopia-Regular"/>
              </a:rPr>
              <a:t>keyword as a modifier </a:t>
            </a:r>
            <a:r>
              <a:rPr lang="en-IN" sz="1800" dirty="0">
                <a:effectLst/>
                <a:latin typeface="Cambria" panose="02040503050406030204" pitchFamily="18" charset="0"/>
                <a:ea typeface="Calibri" panose="020F0502020204030204" pitchFamily="34" charset="0"/>
                <a:cs typeface="Utopia-Regular"/>
              </a:rPr>
              <a:t>on the </a:t>
            </a:r>
            <a:r>
              <a:rPr lang="en-IN" sz="1800" b="1" dirty="0">
                <a:effectLst/>
                <a:latin typeface="Cambria" panose="02040503050406030204" pitchFamily="18" charset="0"/>
                <a:ea typeface="Calibri" panose="020F0502020204030204" pitchFamily="34" charset="0"/>
                <a:cs typeface="Utopia-Regular"/>
              </a:rPr>
              <a:t>first</a:t>
            </a:r>
            <a:r>
              <a:rPr lang="en-IN" sz="1800" dirty="0">
                <a:effectLst/>
                <a:latin typeface="Cambria" panose="02040503050406030204" pitchFamily="18" charset="0"/>
                <a:ea typeface="Calibri" panose="020F0502020204030204" pitchFamily="34" charset="0"/>
                <a:cs typeface="Utopia-Regular"/>
              </a:rPr>
              <a:t> (and only the first) parameter of the method in question.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The “this qualified” parameter represents the item being extended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9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C14E-1342-4A6C-B7F8-13A46481B80F}"/>
              </a:ext>
            </a:extLst>
          </p:cNvPr>
          <p:cNvSpPr>
            <a:spLocks noGrp="1"/>
          </p:cNvSpPr>
          <p:nvPr>
            <p:ph type="title"/>
          </p:nvPr>
        </p:nvSpPr>
        <p:spPr>
          <a:xfrm>
            <a:off x="1066800" y="0"/>
            <a:ext cx="7620000" cy="258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C6C3582-C4CD-48D8-9B08-CF85FC8F8240}"/>
              </a:ext>
            </a:extLst>
          </p:cNvPr>
          <p:cNvSpPr>
            <a:spLocks noGrp="1"/>
          </p:cNvSpPr>
          <p:nvPr>
            <p:ph idx="1"/>
          </p:nvPr>
        </p:nvSpPr>
        <p:spPr>
          <a:xfrm>
            <a:off x="4191000" y="258762"/>
            <a:ext cx="5791200" cy="5943600"/>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ConsoleApplication20</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 </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edac</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rs</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str.changefirstlett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rs</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chk</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obsereve</a:t>
            </a:r>
            <a:r>
              <a:rPr lang="en-US" sz="1400" dirty="0">
                <a:solidFill>
                  <a:srgbClr val="008000"/>
                </a:solidFill>
                <a:highlight>
                  <a:srgbClr val="FFFFFF"/>
                </a:highlight>
                <a:latin typeface="Consolas" panose="020B0609020204030204" pitchFamily="49" charset="0"/>
              </a:rPr>
              <a:t> class is  static and use of this key words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A5F8BDCC-47CD-439F-8903-07B3CE2BCC33}"/>
              </a:ext>
            </a:extLst>
          </p:cNvPr>
          <p:cNvSpPr txBox="1"/>
          <p:nvPr/>
        </p:nvSpPr>
        <p:spPr>
          <a:xfrm>
            <a:off x="297426" y="685800"/>
            <a:ext cx="3886200" cy="4154984"/>
          </a:xfrm>
          <a:prstGeom prst="rect">
            <a:avLst/>
          </a:prstGeom>
          <a:noFill/>
        </p:spPr>
        <p:txBody>
          <a:bodyPr wrap="square" rtlCol="0">
            <a:spAutoFit/>
          </a:bodyPr>
          <a:lstStyle/>
          <a:p>
            <a:pPr marL="0" indent="0">
              <a:buNone/>
            </a:pP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strhelp</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changefirstlett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this</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inp.Length</a:t>
            </a:r>
            <a:r>
              <a:rPr lang="en-IN" sz="1200" dirty="0">
                <a:solidFill>
                  <a:srgbClr val="000000"/>
                </a:solidFill>
                <a:highlight>
                  <a:srgbClr val="FFFFFF"/>
                </a:highlight>
                <a:latin typeface="Consolas" panose="020B0609020204030204" pitchFamily="49" charset="0"/>
              </a:rPr>
              <a:t> &gt; 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char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inp.ToCharArray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.IsUpper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.ToLower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.ToUpper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char_arr</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inp</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75043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9BF7-37E7-4E1B-A6A6-0292C53BB37D}"/>
              </a:ext>
            </a:extLst>
          </p:cNvPr>
          <p:cNvSpPr>
            <a:spLocks noGrp="1"/>
          </p:cNvSpPr>
          <p:nvPr>
            <p:ph type="title"/>
          </p:nvPr>
        </p:nvSpPr>
        <p:spPr>
          <a:xfrm>
            <a:off x="990600" y="29497"/>
            <a:ext cx="7543800" cy="457199"/>
          </a:xfrm>
        </p:spPr>
        <p:txBody>
          <a:bodyPr>
            <a:normAutofit fontScale="90000"/>
          </a:bodyPr>
          <a:lstStyle/>
          <a:p>
            <a:r>
              <a:rPr lang="en-IN" dirty="0"/>
              <a:t>Demo1</a:t>
            </a:r>
          </a:p>
        </p:txBody>
      </p:sp>
      <p:sp>
        <p:nvSpPr>
          <p:cNvPr id="3" name="Content Placeholder 2">
            <a:extLst>
              <a:ext uri="{FF2B5EF4-FFF2-40B4-BE49-F238E27FC236}">
                <a16:creationId xmlns:a16="http://schemas.microsoft.com/office/drawing/2014/main" id="{4BEBCBA1-C623-4549-85E2-10362E82BDFE}"/>
              </a:ext>
            </a:extLst>
          </p:cNvPr>
          <p:cNvSpPr>
            <a:spLocks noGrp="1"/>
          </p:cNvSpPr>
          <p:nvPr>
            <p:ph idx="1"/>
          </p:nvPr>
        </p:nvSpPr>
        <p:spPr>
          <a:xfrm>
            <a:off x="152400" y="762000"/>
            <a:ext cx="8763000" cy="5791200"/>
          </a:xfrm>
        </p:spPr>
        <p:txBody>
          <a:bodyPr>
            <a:normAutofit fontScale="92500" lnSpcReduction="20000"/>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System.Linq</a:t>
            </a:r>
            <a:r>
              <a:rPr lang="en-IN" sz="1800" dirty="0">
                <a:solidFill>
                  <a:srgbClr val="000000"/>
                </a:solidFill>
                <a:highlight>
                  <a:srgbClr val="FFFFFF"/>
                </a:highlight>
                <a:latin typeface="Consolas" panose="020B0609020204030204" pitchFamily="49" charset="0"/>
              </a:rPr>
              <a:t>; is a name space which has all </a:t>
            </a:r>
            <a:r>
              <a:rPr lang="en-IN" sz="1800" dirty="0" err="1">
                <a:solidFill>
                  <a:srgbClr val="000000"/>
                </a:solidFill>
                <a:highlight>
                  <a:srgbClr val="FFFFFF"/>
                </a:highlight>
                <a:latin typeface="Consolas" panose="020B0609020204030204" pitchFamily="49" charset="0"/>
              </a:rPr>
              <a:t>LinQ</a:t>
            </a:r>
            <a:r>
              <a:rPr lang="en-IN" sz="1800" dirty="0">
                <a:solidFill>
                  <a:srgbClr val="000000"/>
                </a:solidFill>
                <a:highlight>
                  <a:srgbClr val="FFFFFF"/>
                </a:highlight>
                <a:latin typeface="Consolas" panose="020B0609020204030204" pitchFamily="49" charset="0"/>
              </a:rPr>
              <a:t> related classes. </a:t>
            </a: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static</a:t>
            </a: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void</a:t>
            </a:r>
            <a:r>
              <a:rPr lang="en-IN" sz="1800" dirty="0">
                <a:solidFill>
                  <a:srgbClr val="000000"/>
                </a:solidFill>
                <a:highlight>
                  <a:srgbClr val="FFFFFF"/>
                </a:highlight>
                <a:latin typeface="+mj-lt"/>
              </a:rPr>
              <a:t> </a:t>
            </a:r>
            <a:r>
              <a:rPr lang="en-IN" sz="1800" dirty="0" err="1">
                <a:solidFill>
                  <a:srgbClr val="000000"/>
                </a:solidFill>
                <a:highlight>
                  <a:srgbClr val="FFFFFF"/>
                </a:highlight>
                <a:latin typeface="+mj-lt"/>
              </a:rPr>
              <a:t>QueryOverStrings</a:t>
            </a:r>
            <a:r>
              <a:rPr lang="en-IN" sz="1800" dirty="0">
                <a:solidFill>
                  <a:srgbClr val="000000"/>
                </a:solidFill>
                <a:highlight>
                  <a:srgbClr val="FFFFFF"/>
                </a:highlight>
                <a:latin typeface="+mj-lt"/>
              </a:rPr>
              <a:t>()</a:t>
            </a:r>
          </a:p>
          <a:p>
            <a:pPr marL="0" indent="0">
              <a:buNone/>
            </a:pPr>
            <a:r>
              <a:rPr lang="en-IN" sz="1800" dirty="0">
                <a:solidFill>
                  <a:srgbClr val="000000"/>
                </a:solidFill>
                <a:highlight>
                  <a:srgbClr val="FFFFFF"/>
                </a:highlight>
                <a:latin typeface="+mj-lt"/>
              </a:rPr>
              <a:t>        {</a:t>
            </a: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Assume we have an array of strings.</a:t>
            </a:r>
            <a:endParaRPr lang="en-US"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 </a:t>
            </a:r>
            <a:r>
              <a:rPr lang="en-US" sz="1800" dirty="0" err="1">
                <a:solidFill>
                  <a:srgbClr val="000000"/>
                </a:solidFill>
                <a:highlight>
                  <a:srgbClr val="FFFFFF"/>
                </a:highlight>
                <a:latin typeface="+mj-lt"/>
              </a:rPr>
              <a:t>currentVideoGames</a:t>
            </a:r>
            <a:r>
              <a:rPr lang="en-US" sz="1800" dirty="0">
                <a:solidFill>
                  <a:srgbClr val="000000"/>
                </a:solidFill>
                <a:highlight>
                  <a:srgbClr val="FFFFFF"/>
                </a:highlight>
                <a:latin typeface="+mj-lt"/>
              </a:rPr>
              <a:t> = { </a:t>
            </a:r>
            <a:r>
              <a:rPr lang="en-US" sz="1800" dirty="0">
                <a:solidFill>
                  <a:srgbClr val="A31515"/>
                </a:solidFill>
                <a:highlight>
                  <a:srgbClr val="FFFFFF"/>
                </a:highlight>
                <a:latin typeface="+mj-lt"/>
              </a:rPr>
              <a:t>"</a:t>
            </a:r>
            <a:r>
              <a:rPr lang="en-US" sz="1800" dirty="0" err="1">
                <a:solidFill>
                  <a:srgbClr val="A31515"/>
                </a:solidFill>
                <a:highlight>
                  <a:srgbClr val="FFFFFF"/>
                </a:highlight>
                <a:latin typeface="+mj-lt"/>
              </a:rPr>
              <a:t>Morrowind</a:t>
            </a:r>
            <a:r>
              <a:rPr lang="en-US" sz="1800" dirty="0">
                <a:solidFill>
                  <a:srgbClr val="A31515"/>
                </a:solidFill>
                <a:highlight>
                  <a:srgbClr val="FFFFFF"/>
                </a:highlight>
                <a:latin typeface="+mj-lt"/>
              </a:rPr>
              <a:t>"</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"Uncharted 2"</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"Fallout 3"</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"Daxter"</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"System Shock 2"</a:t>
            </a:r>
            <a:r>
              <a:rPr lang="en-US" sz="1800" dirty="0">
                <a:solidFill>
                  <a:srgbClr val="000000"/>
                </a:solidFill>
                <a:highlight>
                  <a:srgbClr val="FFFFFF"/>
                </a:highlight>
                <a:latin typeface="+mj-lt"/>
              </a:rPr>
              <a:t> };</a:t>
            </a:r>
          </a:p>
          <a:p>
            <a:pPr marL="0" indent="0">
              <a:buNone/>
            </a:pP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Build a query expression to find the items in the array</a:t>
            </a:r>
            <a:endParaRPr lang="en-US"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that have an embedded space.</a:t>
            </a:r>
            <a:endParaRPr lang="en-US" sz="1800" dirty="0">
              <a:solidFill>
                <a:srgbClr val="000000"/>
              </a:solidFill>
              <a:highlight>
                <a:srgbClr val="FFFFFF"/>
              </a:highlight>
              <a:latin typeface="+mj-lt"/>
            </a:endParaRPr>
          </a:p>
          <a:p>
            <a:pPr marL="0" indent="0">
              <a:buNone/>
            </a:pP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err="1">
                <a:solidFill>
                  <a:srgbClr val="2B91AF"/>
                </a:solidFill>
                <a:highlight>
                  <a:srgbClr val="FFFFFF"/>
                </a:highlight>
                <a:latin typeface="+mj-lt"/>
              </a:rPr>
              <a:t>IEnumerable</a:t>
            </a:r>
            <a:r>
              <a:rPr lang="en-US" sz="1800" dirty="0">
                <a:solidFill>
                  <a:srgbClr val="000000"/>
                </a:solidFill>
                <a:highlight>
                  <a:srgbClr val="FFFFFF"/>
                </a:highlight>
                <a:latin typeface="+mj-lt"/>
              </a:rPr>
              <a:t>&lt;</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&gt; subset = </a:t>
            </a:r>
            <a:r>
              <a:rPr lang="en-US" sz="1800" dirty="0">
                <a:solidFill>
                  <a:srgbClr val="0000FF"/>
                </a:solidFill>
                <a:highlight>
                  <a:srgbClr val="FFFFFF"/>
                </a:highlight>
                <a:latin typeface="+mj-lt"/>
              </a:rPr>
              <a:t>from</a:t>
            </a:r>
            <a:r>
              <a:rPr lang="en-US" sz="1800" dirty="0">
                <a:solidFill>
                  <a:srgbClr val="000000"/>
                </a:solidFill>
                <a:highlight>
                  <a:srgbClr val="FFFFFF"/>
                </a:highlight>
                <a:latin typeface="+mj-lt"/>
              </a:rPr>
              <a:t> g </a:t>
            </a:r>
            <a:r>
              <a:rPr lang="en-US" sz="1800" dirty="0">
                <a:solidFill>
                  <a:srgbClr val="0000FF"/>
                </a:solidFill>
                <a:highlight>
                  <a:srgbClr val="FFFFFF"/>
                </a:highlight>
                <a:latin typeface="+mj-lt"/>
              </a:rPr>
              <a:t>in</a:t>
            </a:r>
            <a:r>
              <a:rPr lang="en-US" sz="1800" dirty="0">
                <a:solidFill>
                  <a:srgbClr val="000000"/>
                </a:solidFill>
                <a:highlight>
                  <a:srgbClr val="FFFFFF"/>
                </a:highlight>
                <a:latin typeface="+mj-lt"/>
              </a:rPr>
              <a:t> </a:t>
            </a:r>
            <a:r>
              <a:rPr lang="en-US" sz="1800" dirty="0" err="1">
                <a:solidFill>
                  <a:srgbClr val="000000"/>
                </a:solidFill>
                <a:highlight>
                  <a:srgbClr val="FFFFFF"/>
                </a:highlight>
                <a:latin typeface="+mj-lt"/>
              </a:rPr>
              <a:t>currentVideoGames</a:t>
            </a:r>
            <a:endParaRPr lang="en-US" sz="1800" dirty="0">
              <a:solidFill>
                <a:srgbClr val="000000"/>
              </a:solidFill>
              <a:highlight>
                <a:srgbClr val="FFFFFF"/>
              </a:highlight>
              <a:latin typeface="+mj-lt"/>
            </a:endParaRP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where</a:t>
            </a:r>
            <a:r>
              <a:rPr lang="en-IN" sz="1800" dirty="0">
                <a:solidFill>
                  <a:srgbClr val="000000"/>
                </a:solidFill>
                <a:highlight>
                  <a:srgbClr val="FFFFFF"/>
                </a:highlight>
                <a:latin typeface="+mj-lt"/>
              </a:rPr>
              <a:t> </a:t>
            </a:r>
            <a:r>
              <a:rPr lang="en-IN" sz="1800" dirty="0" err="1">
                <a:solidFill>
                  <a:srgbClr val="000000"/>
                </a:solidFill>
                <a:highlight>
                  <a:srgbClr val="FFFFFF"/>
                </a:highlight>
                <a:latin typeface="+mj-lt"/>
              </a:rPr>
              <a:t>g.Contains</a:t>
            </a:r>
            <a:r>
              <a:rPr lang="en-IN" sz="1800" dirty="0">
                <a:solidFill>
                  <a:srgbClr val="000000"/>
                </a:solidFill>
                <a:highlight>
                  <a:srgbClr val="FFFFFF"/>
                </a:highlight>
                <a:latin typeface="+mj-lt"/>
              </a:rPr>
              <a:t>(</a:t>
            </a:r>
            <a:r>
              <a:rPr lang="en-IN" sz="1800" dirty="0">
                <a:solidFill>
                  <a:srgbClr val="A31515"/>
                </a:solidFill>
                <a:highlight>
                  <a:srgbClr val="FFFFFF"/>
                </a:highlight>
                <a:latin typeface="+mj-lt"/>
              </a:rPr>
              <a:t>" "</a:t>
            </a:r>
            <a:r>
              <a:rPr lang="en-IN" sz="1800" dirty="0">
                <a:solidFill>
                  <a:srgbClr val="000000"/>
                </a:solidFill>
                <a:highlight>
                  <a:srgbClr val="FFFFFF"/>
                </a:highlight>
                <a:latin typeface="+mj-lt"/>
              </a:rPr>
              <a:t>)</a:t>
            </a:r>
          </a:p>
          <a:p>
            <a:pPr marL="0" indent="0">
              <a:buNone/>
            </a:pPr>
            <a:r>
              <a:rPr lang="en-IN" sz="1800" dirty="0">
                <a:solidFill>
                  <a:srgbClr val="000000"/>
                </a:solidFill>
                <a:highlight>
                  <a:srgbClr val="FFFFFF"/>
                </a:highlight>
                <a:latin typeface="+mj-lt"/>
              </a:rPr>
              <a:t>                                         </a:t>
            </a:r>
            <a:r>
              <a:rPr lang="en-IN" sz="1800" dirty="0" err="1">
                <a:solidFill>
                  <a:srgbClr val="0000FF"/>
                </a:solidFill>
                <a:highlight>
                  <a:srgbClr val="FFFFFF"/>
                </a:highlight>
                <a:latin typeface="+mj-lt"/>
              </a:rPr>
              <a:t>orderby</a:t>
            </a:r>
            <a:r>
              <a:rPr lang="en-IN" sz="1800" dirty="0">
                <a:solidFill>
                  <a:srgbClr val="000000"/>
                </a:solidFill>
                <a:highlight>
                  <a:srgbClr val="FFFFFF"/>
                </a:highlight>
                <a:latin typeface="+mj-lt"/>
              </a:rPr>
              <a:t> g</a:t>
            </a: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select</a:t>
            </a:r>
            <a:r>
              <a:rPr lang="en-IN" sz="1800" dirty="0">
                <a:solidFill>
                  <a:srgbClr val="000000"/>
                </a:solidFill>
                <a:highlight>
                  <a:srgbClr val="FFFFFF"/>
                </a:highlight>
                <a:latin typeface="+mj-lt"/>
              </a:rPr>
              <a:t> g;</a:t>
            </a:r>
          </a:p>
          <a:p>
            <a:pPr marL="0" indent="0">
              <a:buNone/>
            </a:pPr>
            <a:endParaRPr lang="en-IN" sz="1800" dirty="0">
              <a:solidFill>
                <a:srgbClr val="000000"/>
              </a:solidFill>
              <a:highlight>
                <a:srgbClr val="FFFFFF"/>
              </a:highlight>
              <a:latin typeface="+mj-lt"/>
            </a:endParaRPr>
          </a:p>
          <a:p>
            <a:pPr marL="0" indent="0">
              <a:buNone/>
            </a:pPr>
            <a:endParaRPr lang="en-IN" sz="1800" dirty="0">
              <a:solidFill>
                <a:srgbClr val="000000"/>
              </a:solidFill>
              <a:highlight>
                <a:srgbClr val="FFFFFF"/>
              </a:highlight>
              <a:latin typeface="+mj-lt"/>
            </a:endParaRPr>
          </a:p>
          <a:p>
            <a:pPr marL="0" indent="0">
              <a:buNone/>
            </a:pPr>
            <a:r>
              <a:rPr lang="en-IN" sz="1800" dirty="0">
                <a:solidFill>
                  <a:srgbClr val="000000"/>
                </a:solidFill>
                <a:highlight>
                  <a:srgbClr val="FFFFFF"/>
                </a:highlight>
                <a:latin typeface="+mj-lt"/>
              </a:rPr>
              <a:t>            </a:t>
            </a:r>
            <a:r>
              <a:rPr lang="en-IN" sz="1800" dirty="0">
                <a:solidFill>
                  <a:srgbClr val="008000"/>
                </a:solidFill>
                <a:highlight>
                  <a:srgbClr val="FFFFFF"/>
                </a:highlight>
                <a:latin typeface="+mj-lt"/>
              </a:rPr>
              <a:t>// Print out the results.</a:t>
            </a: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foreach</a:t>
            </a: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 s </a:t>
            </a:r>
            <a:r>
              <a:rPr lang="en-US" sz="1800" dirty="0">
                <a:solidFill>
                  <a:srgbClr val="0000FF"/>
                </a:solidFill>
                <a:highlight>
                  <a:srgbClr val="FFFFFF"/>
                </a:highlight>
                <a:latin typeface="+mj-lt"/>
              </a:rPr>
              <a:t>in</a:t>
            </a:r>
            <a:r>
              <a:rPr lang="en-US" sz="1800" dirty="0">
                <a:solidFill>
                  <a:srgbClr val="000000"/>
                </a:solidFill>
                <a:highlight>
                  <a:srgbClr val="FFFFFF"/>
                </a:highlight>
                <a:latin typeface="+mj-lt"/>
              </a:rPr>
              <a:t> subset)</a:t>
            </a:r>
          </a:p>
          <a:p>
            <a:pPr marL="0" indent="0">
              <a:buNone/>
            </a:pPr>
            <a:r>
              <a:rPr lang="en-US" sz="1800" dirty="0">
                <a:solidFill>
                  <a:srgbClr val="000000"/>
                </a:solidFill>
                <a:highlight>
                  <a:srgbClr val="FFFFFF"/>
                </a:highlight>
                <a:latin typeface="+mj-lt"/>
              </a:rPr>
              <a:t>                </a:t>
            </a:r>
            <a:r>
              <a:rPr lang="en-US" sz="1800" dirty="0" err="1">
                <a:solidFill>
                  <a:srgbClr val="2B91AF"/>
                </a:solidFill>
                <a:highlight>
                  <a:srgbClr val="FFFFFF"/>
                </a:highlight>
                <a:latin typeface="+mj-lt"/>
              </a:rPr>
              <a:t>Console</a:t>
            </a:r>
            <a:r>
              <a:rPr lang="en-US" sz="1800" dirty="0" err="1">
                <a:solidFill>
                  <a:srgbClr val="000000"/>
                </a:solidFill>
                <a:highlight>
                  <a:srgbClr val="FFFFFF"/>
                </a:highlight>
                <a:latin typeface="+mj-lt"/>
              </a:rPr>
              <a:t>.WriteLine</a:t>
            </a:r>
            <a:r>
              <a:rPr lang="en-US" sz="1800" dirty="0">
                <a:solidFill>
                  <a:srgbClr val="000000"/>
                </a:solidFill>
                <a:highlight>
                  <a:srgbClr val="FFFFFF"/>
                </a:highlight>
                <a:latin typeface="+mj-lt"/>
              </a:rPr>
              <a:t>(</a:t>
            </a:r>
            <a:r>
              <a:rPr lang="en-US" sz="1800" dirty="0">
                <a:solidFill>
                  <a:srgbClr val="A31515"/>
                </a:solidFill>
                <a:highlight>
                  <a:srgbClr val="FFFFFF"/>
                </a:highlight>
                <a:latin typeface="+mj-lt"/>
              </a:rPr>
              <a:t>"Item: {0}"</a:t>
            </a:r>
            <a:r>
              <a:rPr lang="en-US" sz="1800" dirty="0">
                <a:solidFill>
                  <a:srgbClr val="000000"/>
                </a:solidFill>
                <a:highlight>
                  <a:srgbClr val="FFFFFF"/>
                </a:highlight>
                <a:latin typeface="+mj-lt"/>
              </a:rPr>
              <a:t>, s);</a:t>
            </a:r>
          </a:p>
          <a:p>
            <a:pPr marL="0" indent="0">
              <a:buNone/>
            </a:pPr>
            <a:r>
              <a:rPr lang="en-IN" sz="1800" dirty="0">
                <a:solidFill>
                  <a:srgbClr val="000000"/>
                </a:solidFill>
                <a:highlight>
                  <a:srgbClr val="FFFFFF"/>
                </a:highlight>
                <a:latin typeface="+mj-lt"/>
              </a:rPr>
              <a:t>        }</a:t>
            </a:r>
            <a:endParaRPr lang="en-IN" dirty="0">
              <a:latin typeface="+mj-lt"/>
            </a:endParaRPr>
          </a:p>
        </p:txBody>
      </p:sp>
    </p:spTree>
    <p:extLst>
      <p:ext uri="{BB962C8B-B14F-4D97-AF65-F5344CB8AC3E}">
        <p14:creationId xmlns:p14="http://schemas.microsoft.com/office/powerpoint/2010/main" val="251740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EF3B-4732-4EF6-A5FC-336D31E3F13E}"/>
              </a:ext>
            </a:extLst>
          </p:cNvPr>
          <p:cNvSpPr>
            <a:spLocks noGrp="1"/>
          </p:cNvSpPr>
          <p:nvPr>
            <p:ph type="title"/>
          </p:nvPr>
        </p:nvSpPr>
        <p:spPr>
          <a:xfrm>
            <a:off x="1143000" y="29497"/>
            <a:ext cx="7391400" cy="457199"/>
          </a:xfrm>
        </p:spPr>
        <p:txBody>
          <a:bodyPr>
            <a:normAutofit fontScale="90000"/>
          </a:bodyPr>
          <a:lstStyle/>
          <a:p>
            <a:r>
              <a:rPr lang="en-IN" dirty="0"/>
              <a:t>Lets see if you do not use </a:t>
            </a:r>
            <a:r>
              <a:rPr lang="en-IN" dirty="0" err="1"/>
              <a:t>linQ</a:t>
            </a:r>
            <a:r>
              <a:rPr lang="en-IN" dirty="0"/>
              <a:t> </a:t>
            </a:r>
          </a:p>
        </p:txBody>
      </p:sp>
      <p:sp>
        <p:nvSpPr>
          <p:cNvPr id="3" name="Content Placeholder 2">
            <a:extLst>
              <a:ext uri="{FF2B5EF4-FFF2-40B4-BE49-F238E27FC236}">
                <a16:creationId xmlns:a16="http://schemas.microsoft.com/office/drawing/2014/main" id="{87C8A69B-5986-4983-B98D-3541A2886FEB}"/>
              </a:ext>
            </a:extLst>
          </p:cNvPr>
          <p:cNvSpPr>
            <a:spLocks noGrp="1"/>
          </p:cNvSpPr>
          <p:nvPr>
            <p:ph idx="1"/>
          </p:nvPr>
        </p:nvSpPr>
        <p:spPr>
          <a:xfrm>
            <a:off x="152400" y="506361"/>
            <a:ext cx="8534400" cy="6477000"/>
          </a:xfrm>
        </p:spPr>
        <p:txBody>
          <a:bodyPr>
            <a:noAutofit/>
          </a:bodyPr>
          <a:lstStyle/>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ConsoleApplication9</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QueryOverStringsLongHand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QueryOverStringsLongHand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Assume we have an array of strings.</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currentVideoGames</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Morrowind</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"Uncharted 2"</a:t>
            </a:r>
            <a:r>
              <a:rPr lang="en-US"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"Fallout 3"</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"Daxter"</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"System Shock 2"</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gamesWithSpaces</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[5];</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for</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0,j=0;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&lt; </a:t>
            </a:r>
            <a:r>
              <a:rPr lang="en-IN" sz="1100" dirty="0" err="1">
                <a:solidFill>
                  <a:srgbClr val="000000"/>
                </a:solidFill>
                <a:highlight>
                  <a:srgbClr val="FFFFFF"/>
                </a:highlight>
                <a:latin typeface="Consolas" panose="020B0609020204030204" pitchFamily="49" charset="0"/>
              </a:rPr>
              <a:t>currentVideoGames.Length</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currentVideoGames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].Contains(</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gamesWithSpaces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j++</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currentVideoGames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sort them.</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Array</a:t>
            </a:r>
            <a:r>
              <a:rPr lang="en-IN" sz="1100" dirty="0" err="1">
                <a:solidFill>
                  <a:srgbClr val="000000"/>
                </a:solidFill>
                <a:highlight>
                  <a:srgbClr val="FFFFFF"/>
                </a:highlight>
                <a:latin typeface="Consolas" panose="020B0609020204030204" pitchFamily="49" charset="0"/>
              </a:rPr>
              <a:t>.Sort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gamesWithSpaces</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Print out the results.</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foreach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s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gamesWithSpaces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(s != </a:t>
            </a:r>
            <a:r>
              <a:rPr lang="en-IN" sz="1100" dirty="0">
                <a:solidFill>
                  <a:srgbClr val="0000FF"/>
                </a:solidFill>
                <a:highlight>
                  <a:srgbClr val="FFFFFF"/>
                </a:highlight>
                <a:latin typeface="Consolas" panose="020B0609020204030204" pitchFamily="49" charset="0"/>
              </a:rPr>
              <a:t>null</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"Item: {0}"</a:t>
            </a:r>
            <a:r>
              <a:rPr lang="en-US" sz="1100" dirty="0">
                <a:solidFill>
                  <a:srgbClr val="000000"/>
                </a:solidFill>
                <a:highlight>
                  <a:srgbClr val="FFFFFF"/>
                </a:highlight>
                <a:latin typeface="Consolas" panose="020B0609020204030204" pitchFamily="49" charset="0"/>
              </a:rPr>
              <a:t>, s);</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    </a:t>
            </a:r>
          </a:p>
          <a:p>
            <a:pPr marL="0" indent="0">
              <a:buNone/>
            </a:pPr>
            <a:r>
              <a:rPr lang="en-IN" sz="1100" dirty="0">
                <a:solidFill>
                  <a:srgbClr val="000000"/>
                </a:solidFill>
                <a:highlight>
                  <a:srgbClr val="FFFFFF"/>
                </a:highlight>
                <a:latin typeface="Consolas" panose="020B0609020204030204" pitchFamily="49" charset="0"/>
              </a:rPr>
              <a:t> }</a:t>
            </a:r>
            <a:endParaRPr lang="en-IN" sz="1100" dirty="0"/>
          </a:p>
        </p:txBody>
      </p:sp>
      <p:sp>
        <p:nvSpPr>
          <p:cNvPr id="4" name="TextBox 3">
            <a:extLst>
              <a:ext uri="{FF2B5EF4-FFF2-40B4-BE49-F238E27FC236}">
                <a16:creationId xmlns:a16="http://schemas.microsoft.com/office/drawing/2014/main" id="{FDA8BD4C-52C0-4151-8008-729B58D17C09}"/>
              </a:ext>
            </a:extLst>
          </p:cNvPr>
          <p:cNvSpPr txBox="1"/>
          <p:nvPr/>
        </p:nvSpPr>
        <p:spPr>
          <a:xfrm>
            <a:off x="4156587" y="685800"/>
            <a:ext cx="4871884" cy="1200329"/>
          </a:xfrm>
          <a:prstGeom prst="rect">
            <a:avLst/>
          </a:prstGeom>
          <a:noFill/>
        </p:spPr>
        <p:txBody>
          <a:bodyPr wrap="square" rtlCol="0">
            <a:spAutoFit/>
          </a:bodyPr>
          <a:lstStyle/>
          <a:p>
            <a:r>
              <a:rPr lang="en-US" sz="1200" dirty="0"/>
              <a:t>To be sure, LINQ is never mandatory. If you so choose, you could have found the same result set by forgoing LINQ altogether and making use of programming primitives such as if statements and for loops.</a:t>
            </a:r>
          </a:p>
          <a:p>
            <a:r>
              <a:rPr lang="en-US" sz="1200" dirty="0"/>
              <a:t> Here is a method that yields the same result as the </a:t>
            </a:r>
            <a:r>
              <a:rPr lang="en-US" sz="1200" dirty="0" err="1"/>
              <a:t>QueryOverStrings</a:t>
            </a:r>
            <a:r>
              <a:rPr lang="en-US" sz="1200" dirty="0"/>
              <a:t>() method, but in a much more verbose manner:</a:t>
            </a:r>
            <a:endParaRPr lang="en-IN" sz="1200" dirty="0"/>
          </a:p>
        </p:txBody>
      </p:sp>
    </p:spTree>
    <p:extLst>
      <p:ext uri="{BB962C8B-B14F-4D97-AF65-F5344CB8AC3E}">
        <p14:creationId xmlns:p14="http://schemas.microsoft.com/office/powerpoint/2010/main" val="278955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AAEB-AD4E-481D-8866-334EE6D88AE2}"/>
              </a:ext>
            </a:extLst>
          </p:cNvPr>
          <p:cNvSpPr>
            <a:spLocks noGrp="1"/>
          </p:cNvSpPr>
          <p:nvPr>
            <p:ph type="title"/>
          </p:nvPr>
        </p:nvSpPr>
        <p:spPr>
          <a:xfrm>
            <a:off x="1248697" y="117321"/>
            <a:ext cx="7467600" cy="609600"/>
          </a:xfrm>
        </p:spPr>
        <p:txBody>
          <a:bodyPr>
            <a:normAutofit fontScale="90000"/>
          </a:bodyPr>
          <a:lstStyle/>
          <a:p>
            <a:r>
              <a:rPr lang="en-IN" dirty="0"/>
              <a:t>For better understanding</a:t>
            </a:r>
          </a:p>
        </p:txBody>
      </p:sp>
      <p:sp>
        <p:nvSpPr>
          <p:cNvPr id="3" name="Content Placeholder 2">
            <a:extLst>
              <a:ext uri="{FF2B5EF4-FFF2-40B4-BE49-F238E27FC236}">
                <a16:creationId xmlns:a16="http://schemas.microsoft.com/office/drawing/2014/main" id="{3D563D33-D590-42EA-97AE-6045309DA812}"/>
              </a:ext>
            </a:extLst>
          </p:cNvPr>
          <p:cNvSpPr>
            <a:spLocks noGrp="1"/>
          </p:cNvSpPr>
          <p:nvPr>
            <p:ph idx="1"/>
          </p:nvPr>
        </p:nvSpPr>
        <p:spPr>
          <a:xfrm>
            <a:off x="0" y="720879"/>
            <a:ext cx="9296400" cy="6019800"/>
          </a:xfrm>
        </p:spPr>
        <p:txBody>
          <a:bodyPr>
            <a:noAutofit/>
          </a:bodyPr>
          <a:lstStyle/>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QueryStringsWithEnumerableAndLambdas2()</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Using Enumerable / Lambda Expressions (version 2) *****"</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currentVideoGames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Morrowind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"Uncharted 2"</a:t>
            </a:r>
            <a:r>
              <a:rPr lang="en-US"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"Fallout 3"</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"Daxter"</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"System Shock 2"</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Break it down!</a:t>
            </a: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gamesWithSpaces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currentVideoGames.Where</a:t>
            </a:r>
            <a:r>
              <a:rPr lang="en-US" sz="1400" dirty="0">
                <a:solidFill>
                  <a:srgbClr val="000000"/>
                </a:solidFill>
                <a:highlight>
                  <a:srgbClr val="FFFFFF"/>
                </a:highlight>
                <a:latin typeface="Consolas" panose="020B0609020204030204" pitchFamily="49" charset="0"/>
              </a:rPr>
              <a:t>(game =&gt; </a:t>
            </a:r>
            <a:r>
              <a:rPr lang="en-US" sz="1400" dirty="0" err="1">
                <a:solidFill>
                  <a:srgbClr val="000000"/>
                </a:solidFill>
                <a:highlight>
                  <a:srgbClr val="FFFFFF"/>
                </a:highlight>
                <a:latin typeface="Consolas" panose="020B0609020204030204" pitchFamily="49" charset="0"/>
              </a:rPr>
              <a:t>game.Contains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"-----1"</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gamesWithSpaces</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//-----1System.Linq.Enumerable+WhereArrayIterator`1[</a:t>
            </a:r>
            <a:r>
              <a:rPr lang="en-IN" sz="1400" dirty="0" err="1">
                <a:solidFill>
                  <a:srgbClr val="008000"/>
                </a:solidFill>
                <a:highlight>
                  <a:srgbClr val="FFFFFF"/>
                </a:highlight>
                <a:latin typeface="Consolas" panose="020B0609020204030204" pitchFamily="49" charset="0"/>
              </a:rPr>
              <a:t>System.String</a:t>
            </a:r>
            <a:r>
              <a:rPr lang="en-IN" sz="1400" dirty="0">
                <a:solidFill>
                  <a:srgbClr val="008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orderedGames</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gamesWithSpaces.OrderBy</a:t>
            </a:r>
            <a:r>
              <a:rPr lang="en-IN" sz="1400" dirty="0">
                <a:solidFill>
                  <a:srgbClr val="000000"/>
                </a:solidFill>
                <a:highlight>
                  <a:srgbClr val="FFFFFF"/>
                </a:highlight>
                <a:latin typeface="Consolas" panose="020B0609020204030204" pitchFamily="49" charset="0"/>
              </a:rPr>
              <a:t>(game =&gt;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"-----2"</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orderedGames</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////-----2System.Linq.OrderedEnumerable`2[</a:t>
            </a:r>
            <a:r>
              <a:rPr lang="en-IN" sz="1400" dirty="0" err="1">
                <a:solidFill>
                  <a:srgbClr val="008000"/>
                </a:solidFill>
                <a:highlight>
                  <a:srgbClr val="FFFFFF"/>
                </a:highlight>
                <a:latin typeface="Consolas" panose="020B0609020204030204" pitchFamily="49" charset="0"/>
              </a:rPr>
              <a:t>System.String,System.String</a:t>
            </a:r>
            <a:r>
              <a:rPr lang="en-IN" sz="1400" dirty="0">
                <a:solidFill>
                  <a:srgbClr val="008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subset = </a:t>
            </a:r>
            <a:r>
              <a:rPr lang="en-IN" sz="1400" dirty="0" err="1">
                <a:solidFill>
                  <a:srgbClr val="000000"/>
                </a:solidFill>
                <a:highlight>
                  <a:srgbClr val="FFFFFF"/>
                </a:highlight>
                <a:latin typeface="Consolas" panose="020B0609020204030204" pitchFamily="49" charset="0"/>
              </a:rPr>
              <a:t>orderedGames.Select</a:t>
            </a:r>
            <a:r>
              <a:rPr lang="en-IN" sz="1400" dirty="0">
                <a:solidFill>
                  <a:srgbClr val="000000"/>
                </a:solidFill>
                <a:highlight>
                  <a:srgbClr val="FFFFFF"/>
                </a:highlight>
                <a:latin typeface="Consolas" panose="020B0609020204030204" pitchFamily="49" charset="0"/>
              </a:rPr>
              <a:t>(game =&gt;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"-----3"</a:t>
            </a:r>
            <a:r>
              <a:rPr lang="en-IN" sz="1400" dirty="0">
                <a:solidFill>
                  <a:srgbClr val="000000"/>
                </a:solidFill>
                <a:highlight>
                  <a:srgbClr val="FFFFFF"/>
                </a:highlight>
                <a:latin typeface="Consolas" panose="020B0609020204030204" pitchFamily="49" charset="0"/>
              </a:rPr>
              <a:t> + subset);</a:t>
            </a:r>
            <a:r>
              <a:rPr lang="en-IN" sz="1400" dirty="0">
                <a:solidFill>
                  <a:srgbClr val="008000"/>
                </a:solidFill>
                <a:highlight>
                  <a:srgbClr val="FFFFFF"/>
                </a:highlight>
                <a:latin typeface="Consolas" panose="020B0609020204030204" pitchFamily="49" charset="0"/>
              </a:rPr>
              <a:t>//-----3System.Linq.Enumerable+WhereSelectEnumerableIterator`2[</a:t>
            </a:r>
            <a:r>
              <a:rPr lang="en-IN" sz="1400" dirty="0" err="1">
                <a:solidFill>
                  <a:srgbClr val="008000"/>
                </a:solidFill>
                <a:highlight>
                  <a:srgbClr val="FFFFFF"/>
                </a:highlight>
                <a:latin typeface="Consolas" panose="020B0609020204030204" pitchFamily="49" charset="0"/>
              </a:rPr>
              <a:t>System.String,System.String</a:t>
            </a:r>
            <a:r>
              <a:rPr lang="en-IN" sz="1400" dirty="0">
                <a:solidFill>
                  <a:srgbClr val="008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game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subset)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"Item: {0}"</a:t>
            </a:r>
            <a:r>
              <a:rPr lang="en-US" sz="1400" dirty="0">
                <a:solidFill>
                  <a:srgbClr val="000000"/>
                </a:solidFill>
                <a:highlight>
                  <a:srgbClr val="FFFFFF"/>
                </a:highlight>
                <a:latin typeface="Consolas" panose="020B0609020204030204" pitchFamily="49" charset="0"/>
              </a:rPr>
              <a: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endParaRPr lang="en-IN" sz="1400" dirty="0"/>
          </a:p>
        </p:txBody>
      </p:sp>
    </p:spTree>
    <p:extLst>
      <p:ext uri="{BB962C8B-B14F-4D97-AF65-F5344CB8AC3E}">
        <p14:creationId xmlns:p14="http://schemas.microsoft.com/office/powerpoint/2010/main" val="404431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TotalTime>
  <Words>2972</Words>
  <Application>Microsoft Office PowerPoint</Application>
  <PresentationFormat>On-screen Show (4:3)</PresentationFormat>
  <Paragraphs>324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Consolas</vt:lpstr>
      <vt:lpstr>Garamond</vt:lpstr>
      <vt:lpstr>Trebuchet MS</vt:lpstr>
      <vt:lpstr>Office Theme</vt:lpstr>
      <vt:lpstr>PowerPoint Presentation</vt:lpstr>
      <vt:lpstr>LinQ</vt:lpstr>
      <vt:lpstr>PowerPoint Presentation</vt:lpstr>
      <vt:lpstr>Why extension method</vt:lpstr>
      <vt:lpstr>Extension method</vt:lpstr>
      <vt:lpstr>PowerPoint Presentation</vt:lpstr>
      <vt:lpstr>Demo1</vt:lpstr>
      <vt:lpstr>Lets see if you do not use linQ </vt:lpstr>
      <vt:lpstr>For better understanding</vt:lpstr>
      <vt:lpstr>Each method return collection of object you can chain it using dot operator</vt:lpstr>
      <vt:lpstr>PowerPoint Presentation</vt:lpstr>
      <vt:lpstr>The Role of Deferred Execution</vt:lpstr>
      <vt:lpstr>Deferred Execution</vt:lpstr>
      <vt:lpstr>The Role of Immediate Execution</vt:lpstr>
      <vt:lpstr>You might wonder exactly how you could return a query result to an external caller. The answer is, it depends.   If you have a result set consisting of strongly typed data, such as   an array of strings or  a List&lt;T&gt; of Cars,   you could abandon the use of the var keyword and use a proper IEnumerable&lt;T&gt; or IEnumerable type (again, as IEnumerable&lt;T&gt; extends IEnumerable). Consider the  following example for a new Console Application named LinqRetValues: </vt:lpstr>
      <vt:lpstr>Because it is a bit inconvenient to operate on IEnumerable&lt;T&gt;, you could make use of immediate execution. For example, rather than returning IEnumerable&lt;string&gt;, you could simply return a string[], provided that you transform the sequence to a strongly typed array. Consider this new method of the Program class, which does this very thing: </vt:lpstr>
      <vt:lpstr>PowerPoint Presentation</vt:lpstr>
      <vt:lpstr>Lets solve following query after reading above array data</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117</cp:revision>
  <dcterms:created xsi:type="dcterms:W3CDTF">2012-05-24T05:32:28Z</dcterms:created>
  <dcterms:modified xsi:type="dcterms:W3CDTF">2020-11-04T08:06:41Z</dcterms:modified>
</cp:coreProperties>
</file>