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93" r:id="rId19"/>
    <p:sldId id="286" r:id="rId20"/>
    <p:sldId id="294" r:id="rId21"/>
    <p:sldId id="284" r:id="rId22"/>
    <p:sldId id="287" r:id="rId23"/>
    <p:sldId id="289" r:id="rId24"/>
    <p:sldId id="290" r:id="rId25"/>
    <p:sldId id="288" r:id="rId26"/>
    <p:sldId id="291" r:id="rId27"/>
    <p:sldId id="29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6EF39-D1FC-40B1-BE8A-02C36AE0A7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8D8A46-B53F-4B6A-9A61-671A9744C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EDBCCA-CD10-479C-88BE-A44429E0809E}"/>
              </a:ext>
            </a:extLst>
          </p:cNvPr>
          <p:cNvSpPr>
            <a:spLocks noGrp="1"/>
          </p:cNvSpPr>
          <p:nvPr>
            <p:ph type="dt" sz="half" idx="10"/>
          </p:nvPr>
        </p:nvSpPr>
        <p:spPr/>
        <p:txBody>
          <a:bodyPr/>
          <a:lstStyle/>
          <a:p>
            <a:fld id="{B91BA4CB-0F74-44A2-829D-B4CCC7BC9FB4}" type="datetimeFigureOut">
              <a:rPr lang="en-IN" smtClean="0"/>
              <a:t>05-11-2020</a:t>
            </a:fld>
            <a:endParaRPr lang="en-IN"/>
          </a:p>
        </p:txBody>
      </p:sp>
      <p:sp>
        <p:nvSpPr>
          <p:cNvPr id="5" name="Footer Placeholder 4">
            <a:extLst>
              <a:ext uri="{FF2B5EF4-FFF2-40B4-BE49-F238E27FC236}">
                <a16:creationId xmlns:a16="http://schemas.microsoft.com/office/drawing/2014/main" id="{3018C30C-A3A1-4121-8BF5-E70F46D902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E42C71-9093-4121-8CFE-8939F5DE1DF4}"/>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168086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322D-A9B7-48CB-B678-E813B8A7F1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6BC1D8-735D-4522-8745-B1DBFAFD54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933B5-5F4C-4E66-A10C-57A80CBF9258}"/>
              </a:ext>
            </a:extLst>
          </p:cNvPr>
          <p:cNvSpPr>
            <a:spLocks noGrp="1"/>
          </p:cNvSpPr>
          <p:nvPr>
            <p:ph type="dt" sz="half" idx="10"/>
          </p:nvPr>
        </p:nvSpPr>
        <p:spPr/>
        <p:txBody>
          <a:bodyPr/>
          <a:lstStyle/>
          <a:p>
            <a:fld id="{B91BA4CB-0F74-44A2-829D-B4CCC7BC9FB4}" type="datetimeFigureOut">
              <a:rPr lang="en-IN" smtClean="0"/>
              <a:t>05-11-2020</a:t>
            </a:fld>
            <a:endParaRPr lang="en-IN"/>
          </a:p>
        </p:txBody>
      </p:sp>
      <p:sp>
        <p:nvSpPr>
          <p:cNvPr id="5" name="Footer Placeholder 4">
            <a:extLst>
              <a:ext uri="{FF2B5EF4-FFF2-40B4-BE49-F238E27FC236}">
                <a16:creationId xmlns:a16="http://schemas.microsoft.com/office/drawing/2014/main" id="{D853482F-DEF1-42CB-AE6D-0B5373E7F9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F500C-CAC4-4A27-9B1B-9252B4CFAFAC}"/>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323273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F6B78-D089-48F2-B4C1-5CF52514AA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F6421C-3385-4AA7-8E0D-052FC5245C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7539D1-8466-4F83-BBF7-C92DE2F01DE0}"/>
              </a:ext>
            </a:extLst>
          </p:cNvPr>
          <p:cNvSpPr>
            <a:spLocks noGrp="1"/>
          </p:cNvSpPr>
          <p:nvPr>
            <p:ph type="dt" sz="half" idx="10"/>
          </p:nvPr>
        </p:nvSpPr>
        <p:spPr/>
        <p:txBody>
          <a:bodyPr/>
          <a:lstStyle/>
          <a:p>
            <a:fld id="{B91BA4CB-0F74-44A2-829D-B4CCC7BC9FB4}" type="datetimeFigureOut">
              <a:rPr lang="en-IN" smtClean="0"/>
              <a:t>05-11-2020</a:t>
            </a:fld>
            <a:endParaRPr lang="en-IN"/>
          </a:p>
        </p:txBody>
      </p:sp>
      <p:sp>
        <p:nvSpPr>
          <p:cNvPr id="5" name="Footer Placeholder 4">
            <a:extLst>
              <a:ext uri="{FF2B5EF4-FFF2-40B4-BE49-F238E27FC236}">
                <a16:creationId xmlns:a16="http://schemas.microsoft.com/office/drawing/2014/main" id="{1536AEB7-3A57-494B-A7DF-C0F879F806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CF4807-B3E8-4864-A9C8-C97970BA4A41}"/>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47451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6EF3-5C34-4451-BDBA-69D7867CE7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0FD6FF-9CF3-4FDD-964E-940E008E8C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DBD7AC-A188-45C8-A9D4-A1EBF5B71386}"/>
              </a:ext>
            </a:extLst>
          </p:cNvPr>
          <p:cNvSpPr>
            <a:spLocks noGrp="1"/>
          </p:cNvSpPr>
          <p:nvPr>
            <p:ph type="dt" sz="half" idx="10"/>
          </p:nvPr>
        </p:nvSpPr>
        <p:spPr/>
        <p:txBody>
          <a:bodyPr/>
          <a:lstStyle/>
          <a:p>
            <a:fld id="{B91BA4CB-0F74-44A2-829D-B4CCC7BC9FB4}" type="datetimeFigureOut">
              <a:rPr lang="en-IN" smtClean="0"/>
              <a:t>05-11-2020</a:t>
            </a:fld>
            <a:endParaRPr lang="en-IN"/>
          </a:p>
        </p:txBody>
      </p:sp>
      <p:sp>
        <p:nvSpPr>
          <p:cNvPr id="5" name="Footer Placeholder 4">
            <a:extLst>
              <a:ext uri="{FF2B5EF4-FFF2-40B4-BE49-F238E27FC236}">
                <a16:creationId xmlns:a16="http://schemas.microsoft.com/office/drawing/2014/main" id="{6F042DFF-BFB3-451D-9DDB-5F9EA2551B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8C89FC-0D52-4DEF-95F8-C4D9BCB87787}"/>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1387464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053D-4DEF-495E-86B6-76D4EFEBDC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A1CE29-D48F-4A10-BA6E-B3E5DCF3F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465802-0406-4F8C-80B0-71F66C349B54}"/>
              </a:ext>
            </a:extLst>
          </p:cNvPr>
          <p:cNvSpPr>
            <a:spLocks noGrp="1"/>
          </p:cNvSpPr>
          <p:nvPr>
            <p:ph type="dt" sz="half" idx="10"/>
          </p:nvPr>
        </p:nvSpPr>
        <p:spPr/>
        <p:txBody>
          <a:bodyPr/>
          <a:lstStyle/>
          <a:p>
            <a:fld id="{B91BA4CB-0F74-44A2-829D-B4CCC7BC9FB4}" type="datetimeFigureOut">
              <a:rPr lang="en-IN" smtClean="0"/>
              <a:t>05-11-2020</a:t>
            </a:fld>
            <a:endParaRPr lang="en-IN"/>
          </a:p>
        </p:txBody>
      </p:sp>
      <p:sp>
        <p:nvSpPr>
          <p:cNvPr id="5" name="Footer Placeholder 4">
            <a:extLst>
              <a:ext uri="{FF2B5EF4-FFF2-40B4-BE49-F238E27FC236}">
                <a16:creationId xmlns:a16="http://schemas.microsoft.com/office/drawing/2014/main" id="{A13D397F-2E8E-4BCA-BCA6-4CB673671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571F2-1AAB-4B2F-9A31-EFE4930DDA22}"/>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77564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7B4B-DAAD-45EB-82A8-B2A90D8E9B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D6ADCE-35A8-464D-8E5F-8E8CD86388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012C31-3CC2-4CD7-B15E-AFD498EF1C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CF18D8-A886-44AB-AEAC-81C51C5FE5EA}"/>
              </a:ext>
            </a:extLst>
          </p:cNvPr>
          <p:cNvSpPr>
            <a:spLocks noGrp="1"/>
          </p:cNvSpPr>
          <p:nvPr>
            <p:ph type="dt" sz="half" idx="10"/>
          </p:nvPr>
        </p:nvSpPr>
        <p:spPr/>
        <p:txBody>
          <a:bodyPr/>
          <a:lstStyle/>
          <a:p>
            <a:fld id="{B91BA4CB-0F74-44A2-829D-B4CCC7BC9FB4}" type="datetimeFigureOut">
              <a:rPr lang="en-IN" smtClean="0"/>
              <a:t>05-11-2020</a:t>
            </a:fld>
            <a:endParaRPr lang="en-IN"/>
          </a:p>
        </p:txBody>
      </p:sp>
      <p:sp>
        <p:nvSpPr>
          <p:cNvPr id="6" name="Footer Placeholder 5">
            <a:extLst>
              <a:ext uri="{FF2B5EF4-FFF2-40B4-BE49-F238E27FC236}">
                <a16:creationId xmlns:a16="http://schemas.microsoft.com/office/drawing/2014/main" id="{415EC71A-F03E-4A60-889C-7A2C9C6F02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4F4C31-2CC1-444E-B98A-163403686EB5}"/>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04305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D1CF-0F89-43C8-BF80-D1E30C7732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F018DC-D9CF-46C5-B722-D1D7702531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75B423-4AF8-4532-8421-CA00F690D3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3207ED-F174-4BE7-853A-403AC35D98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5CE366-053A-4D17-B97C-DEF70DAA2C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D9A1B1-1E6E-43EF-9679-A9BDE812C754}"/>
              </a:ext>
            </a:extLst>
          </p:cNvPr>
          <p:cNvSpPr>
            <a:spLocks noGrp="1"/>
          </p:cNvSpPr>
          <p:nvPr>
            <p:ph type="dt" sz="half" idx="10"/>
          </p:nvPr>
        </p:nvSpPr>
        <p:spPr/>
        <p:txBody>
          <a:bodyPr/>
          <a:lstStyle/>
          <a:p>
            <a:fld id="{B91BA4CB-0F74-44A2-829D-B4CCC7BC9FB4}" type="datetimeFigureOut">
              <a:rPr lang="en-IN" smtClean="0"/>
              <a:t>05-11-2020</a:t>
            </a:fld>
            <a:endParaRPr lang="en-IN"/>
          </a:p>
        </p:txBody>
      </p:sp>
      <p:sp>
        <p:nvSpPr>
          <p:cNvPr id="8" name="Footer Placeholder 7">
            <a:extLst>
              <a:ext uri="{FF2B5EF4-FFF2-40B4-BE49-F238E27FC236}">
                <a16:creationId xmlns:a16="http://schemas.microsoft.com/office/drawing/2014/main" id="{F2341A7E-988A-4F7C-9B73-C0B73628DF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2B3EC2-60B1-4D60-848F-2B4C1D3D4987}"/>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213826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93B40-0D0D-49F8-B53E-0780A6BFD0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814C2F-34FA-4297-8F50-3C16B014C243}"/>
              </a:ext>
            </a:extLst>
          </p:cNvPr>
          <p:cNvSpPr>
            <a:spLocks noGrp="1"/>
          </p:cNvSpPr>
          <p:nvPr>
            <p:ph type="dt" sz="half" idx="10"/>
          </p:nvPr>
        </p:nvSpPr>
        <p:spPr/>
        <p:txBody>
          <a:bodyPr/>
          <a:lstStyle/>
          <a:p>
            <a:fld id="{B91BA4CB-0F74-44A2-829D-B4CCC7BC9FB4}" type="datetimeFigureOut">
              <a:rPr lang="en-IN" smtClean="0"/>
              <a:t>05-11-2020</a:t>
            </a:fld>
            <a:endParaRPr lang="en-IN"/>
          </a:p>
        </p:txBody>
      </p:sp>
      <p:sp>
        <p:nvSpPr>
          <p:cNvPr id="4" name="Footer Placeholder 3">
            <a:extLst>
              <a:ext uri="{FF2B5EF4-FFF2-40B4-BE49-F238E27FC236}">
                <a16:creationId xmlns:a16="http://schemas.microsoft.com/office/drawing/2014/main" id="{D0891D7C-3827-4938-9AB0-198E0E9C26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CCC3C4-253B-41D0-886D-F865C2F2F44C}"/>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988208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79B399-DE0D-464F-972B-490B6CE95041}"/>
              </a:ext>
            </a:extLst>
          </p:cNvPr>
          <p:cNvSpPr>
            <a:spLocks noGrp="1"/>
          </p:cNvSpPr>
          <p:nvPr>
            <p:ph type="dt" sz="half" idx="10"/>
          </p:nvPr>
        </p:nvSpPr>
        <p:spPr/>
        <p:txBody>
          <a:bodyPr/>
          <a:lstStyle/>
          <a:p>
            <a:fld id="{B91BA4CB-0F74-44A2-829D-B4CCC7BC9FB4}" type="datetimeFigureOut">
              <a:rPr lang="en-IN" smtClean="0"/>
              <a:t>05-11-2020</a:t>
            </a:fld>
            <a:endParaRPr lang="en-IN"/>
          </a:p>
        </p:txBody>
      </p:sp>
      <p:sp>
        <p:nvSpPr>
          <p:cNvPr id="3" name="Footer Placeholder 2">
            <a:extLst>
              <a:ext uri="{FF2B5EF4-FFF2-40B4-BE49-F238E27FC236}">
                <a16:creationId xmlns:a16="http://schemas.microsoft.com/office/drawing/2014/main" id="{B11B0EC6-34CD-493D-AAA5-11D0FD2779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093A12-C0A5-4F5C-B5A4-E8D11352C2BF}"/>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362230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E8F6-BDE7-4837-978F-9EA1089B79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D1CAC3-492A-4348-92CF-9C25B3436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E0D8A4-253D-4F30-B8D3-07E749215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410EA-35B4-4CE5-8DA7-21A1BF54B123}"/>
              </a:ext>
            </a:extLst>
          </p:cNvPr>
          <p:cNvSpPr>
            <a:spLocks noGrp="1"/>
          </p:cNvSpPr>
          <p:nvPr>
            <p:ph type="dt" sz="half" idx="10"/>
          </p:nvPr>
        </p:nvSpPr>
        <p:spPr/>
        <p:txBody>
          <a:bodyPr/>
          <a:lstStyle/>
          <a:p>
            <a:fld id="{B91BA4CB-0F74-44A2-829D-B4CCC7BC9FB4}" type="datetimeFigureOut">
              <a:rPr lang="en-IN" smtClean="0"/>
              <a:t>05-11-2020</a:t>
            </a:fld>
            <a:endParaRPr lang="en-IN"/>
          </a:p>
        </p:txBody>
      </p:sp>
      <p:sp>
        <p:nvSpPr>
          <p:cNvPr id="6" name="Footer Placeholder 5">
            <a:extLst>
              <a:ext uri="{FF2B5EF4-FFF2-40B4-BE49-F238E27FC236}">
                <a16:creationId xmlns:a16="http://schemas.microsoft.com/office/drawing/2014/main" id="{06E7118A-798A-428D-BC88-7660D06DC3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C0518D-D767-420A-86B5-9D95241E064F}"/>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892269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3178-9590-40C1-B2F1-05F471B41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DCC618-F4CE-4519-B240-0AC4F49623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85F754-A87F-4241-B6A7-224840AAB0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35E51-90D8-4376-A924-0035D5BC6654}"/>
              </a:ext>
            </a:extLst>
          </p:cNvPr>
          <p:cNvSpPr>
            <a:spLocks noGrp="1"/>
          </p:cNvSpPr>
          <p:nvPr>
            <p:ph type="dt" sz="half" idx="10"/>
          </p:nvPr>
        </p:nvSpPr>
        <p:spPr/>
        <p:txBody>
          <a:bodyPr/>
          <a:lstStyle/>
          <a:p>
            <a:fld id="{B91BA4CB-0F74-44A2-829D-B4CCC7BC9FB4}" type="datetimeFigureOut">
              <a:rPr lang="en-IN" smtClean="0"/>
              <a:t>05-11-2020</a:t>
            </a:fld>
            <a:endParaRPr lang="en-IN"/>
          </a:p>
        </p:txBody>
      </p:sp>
      <p:sp>
        <p:nvSpPr>
          <p:cNvPr id="6" name="Footer Placeholder 5">
            <a:extLst>
              <a:ext uri="{FF2B5EF4-FFF2-40B4-BE49-F238E27FC236}">
                <a16:creationId xmlns:a16="http://schemas.microsoft.com/office/drawing/2014/main" id="{AB5DDB92-B073-442B-BB2D-96003F2EF1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E271E3-F007-4AA6-B6D0-DDA78B29C657}"/>
              </a:ext>
            </a:extLst>
          </p:cNvPr>
          <p:cNvSpPr>
            <a:spLocks noGrp="1"/>
          </p:cNvSpPr>
          <p:nvPr>
            <p:ph type="sldNum" sz="quarter" idx="12"/>
          </p:nvPr>
        </p:nvSpPr>
        <p:spPr/>
        <p:txBody>
          <a:bodyPr/>
          <a:lstStyle/>
          <a:p>
            <a:fld id="{D379F6D3-6DD0-4128-8797-E6204F0872DA}" type="slidenum">
              <a:rPr lang="en-IN" smtClean="0"/>
              <a:t>‹#›</a:t>
            </a:fld>
            <a:endParaRPr lang="en-IN"/>
          </a:p>
        </p:txBody>
      </p:sp>
    </p:spTree>
    <p:extLst>
      <p:ext uri="{BB962C8B-B14F-4D97-AF65-F5344CB8AC3E}">
        <p14:creationId xmlns:p14="http://schemas.microsoft.com/office/powerpoint/2010/main" val="272221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AB51B6-6528-489F-A23B-56028F3FE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ADC108-41BE-4C15-AEF5-CB9A01F67D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EDBEA7-6E3D-49B1-B66B-B3F4937E74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1BA4CB-0F74-44A2-829D-B4CCC7BC9FB4}" type="datetimeFigureOut">
              <a:rPr lang="en-IN" smtClean="0"/>
              <a:t>05-11-2020</a:t>
            </a:fld>
            <a:endParaRPr lang="en-IN"/>
          </a:p>
        </p:txBody>
      </p:sp>
      <p:sp>
        <p:nvSpPr>
          <p:cNvPr id="5" name="Footer Placeholder 4">
            <a:extLst>
              <a:ext uri="{FF2B5EF4-FFF2-40B4-BE49-F238E27FC236}">
                <a16:creationId xmlns:a16="http://schemas.microsoft.com/office/drawing/2014/main" id="{DD1A7F8A-8857-4663-A65A-ACD5488F40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EED417-C552-4526-B3D8-D383EB6FCB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9F6D3-6DD0-4128-8797-E6204F0872DA}" type="slidenum">
              <a:rPr lang="en-IN" smtClean="0"/>
              <a:t>‹#›</a:t>
            </a:fld>
            <a:endParaRPr lang="en-IN"/>
          </a:p>
        </p:txBody>
      </p:sp>
      <p:pic>
        <p:nvPicPr>
          <p:cNvPr id="8" name="Picture 7">
            <a:extLst>
              <a:ext uri="{FF2B5EF4-FFF2-40B4-BE49-F238E27FC236}">
                <a16:creationId xmlns:a16="http://schemas.microsoft.com/office/drawing/2014/main" id="{DA8F7841-54A1-48A4-9ABF-F0A339A77F6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9BBDE119-AA6A-40F8-BD1C-D62CE110EF8E}"/>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052580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2838450" y="971550"/>
            <a:ext cx="6343650" cy="50292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3067050" y="3886202"/>
            <a:ext cx="2457450" cy="715581"/>
          </a:xfrm>
          <a:prstGeom prst="rect">
            <a:avLst/>
          </a:prstGeom>
          <a:noFill/>
        </p:spPr>
        <p:txBody>
          <a:bodyPr wrap="square" rtlCol="0">
            <a:spAutoFit/>
          </a:bodyPr>
          <a:lstStyle/>
          <a:p>
            <a:r>
              <a:rPr lang="en-IN" sz="1350" dirty="0" err="1"/>
              <a:t>Ketki</a:t>
            </a:r>
            <a:r>
              <a:rPr lang="en-IN" sz="1350" dirty="0"/>
              <a:t> Acharya</a:t>
            </a:r>
          </a:p>
          <a:p>
            <a:r>
              <a:rPr lang="en-IN" sz="1350" dirty="0"/>
              <a:t>From: SM VITA ATC of CDAC</a:t>
            </a:r>
          </a:p>
          <a:p>
            <a:r>
              <a:rPr lang="en-IN" sz="1350"/>
              <a:t>ketkiacharya</a:t>
            </a:r>
            <a:r>
              <a:rPr lang="en-IN" sz="1350" dirty="0"/>
              <a:t>.net@gmail.com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38371B-B16C-496E-B220-2C59D57E7D3C}"/>
              </a:ext>
            </a:extLst>
          </p:cNvPr>
          <p:cNvSpPr>
            <a:spLocks noGrp="1"/>
          </p:cNvSpPr>
          <p:nvPr>
            <p:ph idx="1"/>
          </p:nvPr>
        </p:nvSpPr>
        <p:spPr>
          <a:xfrm>
            <a:off x="1091380" y="98323"/>
            <a:ext cx="10262419" cy="6078640"/>
          </a:xfrm>
        </p:spPr>
        <p:txBody>
          <a:bodyPr>
            <a:normAutofit fontScale="55000" lnSpcReduction="20000"/>
          </a:bodyPr>
          <a:lstStyle/>
          <a:p>
            <a:pPr marL="0" indent="0">
              <a:buNone/>
            </a:pPr>
            <a:r>
              <a:rPr lang="en-US" sz="2800" dirty="0"/>
              <a:t>Main thread starting.</a:t>
            </a:r>
          </a:p>
          <a:p>
            <a:pPr marL="0" indent="0">
              <a:buNone/>
            </a:pPr>
            <a:r>
              <a:rPr lang="en-US" sz="2800" dirty="0"/>
              <a:t> Child #1 starting</a:t>
            </a:r>
          </a:p>
          <a:p>
            <a:pPr marL="0" indent="0">
              <a:buNone/>
            </a:pPr>
            <a:r>
              <a:rPr lang="en-US" sz="2800" dirty="0"/>
              <a:t>. .....In Child #1, Count is 0</a:t>
            </a:r>
          </a:p>
          <a:p>
            <a:pPr marL="0" indent="0">
              <a:buNone/>
            </a:pPr>
            <a:r>
              <a:rPr lang="en-US" sz="2800" dirty="0"/>
              <a:t> .....In Child #1, Count is 1 </a:t>
            </a:r>
          </a:p>
          <a:p>
            <a:pPr marL="0" indent="0">
              <a:buNone/>
            </a:pPr>
            <a:r>
              <a:rPr lang="en-US" sz="2800" dirty="0"/>
              <a:t>.....In Child #1, Count is 2 </a:t>
            </a:r>
          </a:p>
          <a:p>
            <a:pPr marL="0" indent="0">
              <a:buNone/>
            </a:pPr>
            <a:r>
              <a:rPr lang="en-US" sz="2800" dirty="0"/>
              <a:t>.....In Child #1, Count is 3</a:t>
            </a:r>
          </a:p>
          <a:p>
            <a:pPr marL="0" indent="0">
              <a:buNone/>
            </a:pPr>
            <a:r>
              <a:rPr lang="en-US" sz="2800" dirty="0"/>
              <a:t> .....In Child #1, Count is 4</a:t>
            </a:r>
          </a:p>
          <a:p>
            <a:pPr marL="0" indent="0">
              <a:buNone/>
            </a:pPr>
            <a:r>
              <a:rPr lang="en-US" sz="2800" dirty="0"/>
              <a:t> .....In Child #1, Count is 5 </a:t>
            </a:r>
          </a:p>
          <a:p>
            <a:pPr marL="0" indent="0">
              <a:buNone/>
            </a:pPr>
            <a:r>
              <a:rPr lang="en-US" sz="2800" dirty="0"/>
              <a:t>.....In Child #1, Count is 6</a:t>
            </a:r>
          </a:p>
          <a:p>
            <a:pPr marL="0" indent="0">
              <a:buNone/>
            </a:pPr>
            <a:r>
              <a:rPr lang="en-US" sz="2800" dirty="0"/>
              <a:t> .....In Child #1, Count is 7</a:t>
            </a:r>
          </a:p>
          <a:p>
            <a:pPr marL="0" indent="0">
              <a:buNone/>
            </a:pPr>
            <a:r>
              <a:rPr lang="en-US" sz="2800" dirty="0"/>
              <a:t> .....In Child #1, Count is 8 </a:t>
            </a:r>
          </a:p>
          <a:p>
            <a:pPr marL="0" indent="0">
              <a:buNone/>
            </a:pPr>
            <a:r>
              <a:rPr lang="en-US" sz="2800" dirty="0"/>
              <a:t>.....In Child #1, Count is 9 </a:t>
            </a:r>
          </a:p>
          <a:p>
            <a:pPr marL="0" indent="0">
              <a:buNone/>
            </a:pPr>
            <a:r>
              <a:rPr lang="en-US" sz="2800" dirty="0"/>
              <a:t>Child #1 terminating.</a:t>
            </a:r>
          </a:p>
          <a:p>
            <a:pPr marL="0" indent="0">
              <a:buNone/>
            </a:pPr>
            <a:endParaRPr lang="en-US" sz="2800" dirty="0"/>
          </a:p>
          <a:p>
            <a:pPr marL="0" indent="0">
              <a:buNone/>
            </a:pPr>
            <a:r>
              <a:rPr lang="en-US" sz="2800" dirty="0"/>
              <a:t> Main thread ending. Often in a multithreaded program, you will want the main thread to be the last thread to finish running. </a:t>
            </a:r>
          </a:p>
          <a:p>
            <a:pPr marL="0" indent="0">
              <a:buNone/>
            </a:pPr>
            <a:r>
              <a:rPr lang="en-US" sz="2800" dirty="0"/>
              <a:t>Technically, a program continues to run until all of its foreground threads have finished. Thus, having the main thread finish last is not a requirement. It is, however, good practice to follow because it clearly defines your program’s endpoint</a:t>
            </a:r>
          </a:p>
          <a:p>
            <a:pPr marL="0" indent="0">
              <a:buNone/>
            </a:pPr>
            <a:r>
              <a:rPr lang="en-US" sz="2800" dirty="0"/>
              <a:t>. The preceding program tries to ensure that the main thread will finish last by checking the value of Count within Main( )’s do loop, stopping when Count equals 10, and through the use of calls to Sleep( ). However, this is an imperfect approach., you will see better ways for one thread to wait until another finishes.</a:t>
            </a:r>
            <a:endParaRPr lang="en-IN" sz="2800" dirty="0"/>
          </a:p>
          <a:p>
            <a:pPr marL="0" indent="0">
              <a:buNone/>
            </a:pPr>
            <a:endParaRPr lang="en-IN" dirty="0"/>
          </a:p>
        </p:txBody>
      </p:sp>
    </p:spTree>
    <p:extLst>
      <p:ext uri="{BB962C8B-B14F-4D97-AF65-F5344CB8AC3E}">
        <p14:creationId xmlns:p14="http://schemas.microsoft.com/office/powerpoint/2010/main" val="1584818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A7FDC-EAB8-4798-9751-8C512B3A6033}"/>
              </a:ext>
            </a:extLst>
          </p:cNvPr>
          <p:cNvSpPr>
            <a:spLocks noGrp="1"/>
          </p:cNvSpPr>
          <p:nvPr>
            <p:ph idx="1"/>
          </p:nvPr>
        </p:nvSpPr>
        <p:spPr>
          <a:xfrm>
            <a:off x="6390968" y="130277"/>
            <a:ext cx="6135329" cy="6597445"/>
          </a:xfrm>
        </p:spPr>
        <p:txBody>
          <a:bodyPr>
            <a:noAutofit/>
          </a:bodyPr>
          <a:lstStyle/>
          <a:p>
            <a:pPr marL="0" indent="0">
              <a:buNone/>
            </a:pPr>
            <a:r>
              <a:rPr lang="en-US" sz="1200" dirty="0">
                <a:solidFill>
                  <a:srgbClr val="008000"/>
                </a:solidFill>
                <a:highlight>
                  <a:srgbClr val="FFFFFF"/>
                </a:highlight>
                <a:latin typeface="Consolas" panose="020B0609020204030204" pitchFamily="49" charset="0"/>
              </a:rPr>
              <a:t>// An alternate way to start a thread.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 </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System.Threading</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MyThread</a:t>
            </a:r>
            <a:r>
              <a:rPr lang="en-IN" sz="1200" dirty="0">
                <a:solidFill>
                  <a:srgbClr val="000000"/>
                </a:solidFill>
                <a:highlight>
                  <a:srgbClr val="FFFFFF"/>
                </a:highlight>
                <a:latin typeface="Consolas" panose="020B0609020204030204" pitchFamily="49" charset="0"/>
              </a:rPr>
              <a:t> {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count;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Thread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MyThread</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name) { </a:t>
            </a:r>
          </a:p>
          <a:p>
            <a:pPr marL="0" indent="0">
              <a:buNone/>
            </a:pPr>
            <a:r>
              <a:rPr lang="en-IN" sz="1200" dirty="0">
                <a:solidFill>
                  <a:srgbClr val="000000"/>
                </a:solidFill>
                <a:highlight>
                  <a:srgbClr val="FFFFFF"/>
                </a:highlight>
                <a:latin typeface="Consolas" panose="020B0609020204030204" pitchFamily="49" charset="0"/>
              </a:rPr>
              <a:t>    count = 0;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thrd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.run</a:t>
            </a:r>
            <a:r>
              <a:rPr lang="en-US"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thrd.Name</a:t>
            </a:r>
            <a:r>
              <a:rPr lang="en-US" sz="1200" dirty="0">
                <a:solidFill>
                  <a:srgbClr val="000000"/>
                </a:solidFill>
                <a:highlight>
                  <a:srgbClr val="FFFFFF"/>
                </a:highlight>
                <a:latin typeface="Consolas" panose="020B0609020204030204" pitchFamily="49" charset="0"/>
              </a:rPr>
              <a:t> = name; </a:t>
            </a:r>
            <a:r>
              <a:rPr lang="en-US" sz="1200" dirty="0">
                <a:solidFill>
                  <a:srgbClr val="008000"/>
                </a:solidFill>
                <a:highlight>
                  <a:srgbClr val="FFFFFF"/>
                </a:highlight>
                <a:latin typeface="Consolas" panose="020B0609020204030204" pitchFamily="49" charset="0"/>
              </a:rPr>
              <a:t>// set the name of the thread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thrd.Start</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start the thread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Entry point of thread.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run() {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thrd.Name</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 starting."</a:t>
            </a:r>
            <a:r>
              <a:rPr lang="en-US"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a:t>
            </a:r>
            <a:r>
              <a:rPr lang="en-IN" sz="1200" dirty="0">
                <a:solidFill>
                  <a:srgbClr val="000000"/>
                </a:solidFill>
                <a:highlight>
                  <a:srgbClr val="FFFFFF"/>
                </a:highlight>
                <a:latin typeface="Consolas" panose="020B0609020204030204" pitchFamily="49" charset="0"/>
              </a:rPr>
              <a:t> {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.Sleep</a:t>
            </a:r>
            <a:r>
              <a:rPr lang="en-IN" sz="1200" dirty="0">
                <a:solidFill>
                  <a:srgbClr val="000000"/>
                </a:solidFill>
                <a:highlight>
                  <a:srgbClr val="FFFFFF"/>
                </a:highlight>
                <a:latin typeface="Consolas" panose="020B0609020204030204" pitchFamily="49" charset="0"/>
              </a:rPr>
              <a:t>(500);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"In "</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 count is "</a:t>
            </a:r>
            <a:r>
              <a:rPr lang="en-IN" sz="1200" dirty="0">
                <a:solidFill>
                  <a:srgbClr val="000000"/>
                </a:solidFill>
                <a:highlight>
                  <a:srgbClr val="FFFFFF"/>
                </a:highlight>
                <a:latin typeface="Consolas" panose="020B0609020204030204" pitchFamily="49" charset="0"/>
              </a:rPr>
              <a:t> + count); </a:t>
            </a:r>
          </a:p>
          <a:p>
            <a:pPr marL="0" indent="0">
              <a:buNone/>
            </a:pPr>
            <a:r>
              <a:rPr lang="en-IN" sz="1200" dirty="0">
                <a:solidFill>
                  <a:srgbClr val="000000"/>
                </a:solidFill>
                <a:highlight>
                  <a:srgbClr val="FFFFFF"/>
                </a:highlight>
                <a:latin typeface="Consolas" panose="020B0609020204030204" pitchFamily="49" charset="0"/>
              </a:rPr>
              <a:t>      count++; </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while</a:t>
            </a:r>
            <a:r>
              <a:rPr lang="en-IN" sz="1200" dirty="0">
                <a:solidFill>
                  <a:srgbClr val="000000"/>
                </a:solidFill>
                <a:highlight>
                  <a:srgbClr val="FFFFFF"/>
                </a:highlight>
                <a:latin typeface="Consolas" panose="020B0609020204030204" pitchFamily="49" charset="0"/>
              </a:rPr>
              <a:t>(count &lt; 10);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 terminating."</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4" name="TextBox 3">
            <a:extLst>
              <a:ext uri="{FF2B5EF4-FFF2-40B4-BE49-F238E27FC236}">
                <a16:creationId xmlns:a16="http://schemas.microsoft.com/office/drawing/2014/main" id="{458A5B6B-EE3E-41AC-B37A-8B1F8EB25307}"/>
              </a:ext>
            </a:extLst>
          </p:cNvPr>
          <p:cNvSpPr txBox="1"/>
          <p:nvPr/>
        </p:nvSpPr>
        <p:spPr>
          <a:xfrm>
            <a:off x="806246" y="-88490"/>
            <a:ext cx="4778478" cy="3539430"/>
          </a:xfrm>
          <a:prstGeom prst="rect">
            <a:avLst/>
          </a:prstGeom>
          <a:noFill/>
        </p:spPr>
        <p:txBody>
          <a:bodyPr wrap="square" rtlCol="0">
            <a:spAutoFit/>
          </a:bodyPr>
          <a:lstStyle/>
          <a:p>
            <a:r>
              <a:rPr lang="en-IN" sz="1400" dirty="0">
                <a:solidFill>
                  <a:srgbClr val="000000"/>
                </a:solidFill>
                <a:highlight>
                  <a:srgbClr val="FFFFFF"/>
                </a:highlight>
                <a:latin typeface="Consolas" panose="020B0609020204030204" pitchFamily="49" charset="0"/>
              </a:rPr>
              <a:t> </a:t>
            </a:r>
          </a:p>
          <a:p>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MultiThreadImproved</a:t>
            </a:r>
            <a:r>
              <a:rPr lang="en-IN" sz="1400" dirty="0">
                <a:solidFill>
                  <a:srgbClr val="000000"/>
                </a:solidFill>
                <a:highlight>
                  <a:srgbClr val="FFFFFF"/>
                </a:highlight>
                <a:latin typeface="Consolas" panose="020B0609020204030204" pitchFamily="49" charset="0"/>
              </a:rPr>
              <a:t> {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 { </a:t>
            </a: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"Main thread starting."</a:t>
            </a:r>
            <a:r>
              <a:rPr lang="en-US"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First, construct a </a:t>
            </a:r>
            <a:r>
              <a:rPr lang="en-US" sz="1400" dirty="0" err="1">
                <a:solidFill>
                  <a:srgbClr val="008000"/>
                </a:solidFill>
                <a:highlight>
                  <a:srgbClr val="FFFFFF"/>
                </a:highlight>
                <a:latin typeface="Consolas" panose="020B0609020204030204" pitchFamily="49" charset="0"/>
              </a:rPr>
              <a:t>MyThread</a:t>
            </a:r>
            <a:r>
              <a:rPr lang="en-US" sz="1400" dirty="0">
                <a:solidFill>
                  <a:srgbClr val="008000"/>
                </a:solidFill>
                <a:highlight>
                  <a:srgbClr val="FFFFFF"/>
                </a:highlight>
                <a:latin typeface="Consolas" panose="020B0609020204030204" pitchFamily="49" charset="0"/>
              </a:rPr>
              <a:t> object. </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MyThread</a:t>
            </a:r>
            <a:r>
              <a:rPr lang="en-US" sz="1400" dirty="0">
                <a:solidFill>
                  <a:srgbClr val="000000"/>
                </a:solidFill>
                <a:highlight>
                  <a:srgbClr val="FFFFFF"/>
                </a:highlight>
                <a:latin typeface="Consolas" panose="020B0609020204030204" pitchFamily="49" charset="0"/>
              </a:rPr>
              <a:t> mt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MyThread</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"Child #1"</a:t>
            </a:r>
            <a:r>
              <a:rPr lang="en-US"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do</a:t>
            </a:r>
            <a:r>
              <a:rPr lang="en-IN" sz="1400" dirty="0">
                <a:solidFill>
                  <a:srgbClr val="000000"/>
                </a:solidFill>
                <a:highlight>
                  <a:srgbClr val="FFFFFF"/>
                </a:highlight>
                <a:latin typeface="Consolas" panose="020B0609020204030204" pitchFamily="49" charset="0"/>
              </a:rPr>
              <a:t> { </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Thread</a:t>
            </a:r>
            <a:r>
              <a:rPr lang="en-IN" sz="1400" dirty="0" err="1">
                <a:solidFill>
                  <a:srgbClr val="000000"/>
                </a:solidFill>
                <a:highlight>
                  <a:srgbClr val="FFFFFF"/>
                </a:highlight>
                <a:latin typeface="Consolas" panose="020B0609020204030204" pitchFamily="49" charset="0"/>
              </a:rPr>
              <a:t>.Sleep</a:t>
            </a:r>
            <a:r>
              <a:rPr lang="en-IN" sz="1400" dirty="0">
                <a:solidFill>
                  <a:srgbClr val="000000"/>
                </a:solidFill>
                <a:highlight>
                  <a:srgbClr val="FFFFFF"/>
                </a:highlight>
                <a:latin typeface="Consolas" panose="020B0609020204030204" pitchFamily="49" charset="0"/>
              </a:rPr>
              <a:t>(100); </a:t>
            </a:r>
          </a:p>
          <a:p>
            <a:r>
              <a:rPr lang="en-IN" sz="1400" dirty="0">
                <a:solidFill>
                  <a:srgbClr val="000000"/>
                </a:solidFill>
                <a:highlight>
                  <a:srgbClr val="FFFFFF"/>
                </a:highlight>
                <a:latin typeface="Consolas" panose="020B0609020204030204" pitchFamily="49" charset="0"/>
              </a:rPr>
              <a:t>    } </a:t>
            </a:r>
            <a:r>
              <a:rPr lang="en-IN" sz="1400" dirty="0">
                <a:solidFill>
                  <a:srgbClr val="0000FF"/>
                </a:solidFill>
                <a:highlight>
                  <a:srgbClr val="FFFFFF"/>
                </a:highlight>
                <a:latin typeface="Consolas" panose="020B0609020204030204" pitchFamily="49" charset="0"/>
              </a:rPr>
              <a:t>while</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mt.count</a:t>
            </a:r>
            <a:r>
              <a:rPr lang="en-IN" sz="1400" dirty="0">
                <a:solidFill>
                  <a:srgbClr val="000000"/>
                </a:solidFill>
                <a:highlight>
                  <a:srgbClr val="FFFFFF"/>
                </a:highlight>
                <a:latin typeface="Consolas" panose="020B0609020204030204" pitchFamily="49" charset="0"/>
              </a:rPr>
              <a:t> != 10); </a:t>
            </a:r>
          </a:p>
          <a:p>
            <a:r>
              <a:rPr lang="en-IN"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"Main thread ending."</a:t>
            </a:r>
            <a:r>
              <a:rPr lang="en-US"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 </a:t>
            </a:r>
            <a:endParaRPr lang="en-IN" sz="1400" dirty="0"/>
          </a:p>
        </p:txBody>
      </p:sp>
      <p:sp>
        <p:nvSpPr>
          <p:cNvPr id="5" name="TextBox 4">
            <a:extLst>
              <a:ext uri="{FF2B5EF4-FFF2-40B4-BE49-F238E27FC236}">
                <a16:creationId xmlns:a16="http://schemas.microsoft.com/office/drawing/2014/main" id="{DD9B9502-B63F-496A-9FFC-F661934DDC9D}"/>
              </a:ext>
            </a:extLst>
          </p:cNvPr>
          <p:cNvSpPr txBox="1"/>
          <p:nvPr/>
        </p:nvSpPr>
        <p:spPr>
          <a:xfrm>
            <a:off x="0" y="3235497"/>
            <a:ext cx="6400800" cy="3539430"/>
          </a:xfrm>
          <a:prstGeom prst="rect">
            <a:avLst/>
          </a:prstGeom>
          <a:noFill/>
        </p:spPr>
        <p:txBody>
          <a:bodyPr wrap="square" rtlCol="0">
            <a:spAutoFit/>
          </a:bodyPr>
          <a:lstStyle/>
          <a:p>
            <a:r>
              <a:rPr lang="en-US" sz="1600" dirty="0"/>
              <a:t>Some Simple Improvements While the preceding program is perfectly valid, some easy improvements will make it more efficient</a:t>
            </a:r>
          </a:p>
          <a:p>
            <a:r>
              <a:rPr lang="en-US" sz="1600" dirty="0"/>
              <a:t>. First, it is possible to have a thread begin execution as soon as it is created. In the case of </a:t>
            </a:r>
            <a:r>
              <a:rPr lang="en-US" sz="1600" dirty="0" err="1"/>
              <a:t>MyThread</a:t>
            </a:r>
            <a:r>
              <a:rPr lang="en-US" sz="1600" dirty="0"/>
              <a:t>, this is done by instantiating a Thread object inside </a:t>
            </a:r>
            <a:r>
              <a:rPr lang="en-US" sz="1600" dirty="0" err="1"/>
              <a:t>MyThread’s</a:t>
            </a:r>
            <a:r>
              <a:rPr lang="en-US" sz="1600" dirty="0"/>
              <a:t> constructor.</a:t>
            </a:r>
          </a:p>
          <a:p>
            <a:endParaRPr lang="en-US" sz="1600" dirty="0"/>
          </a:p>
          <a:p>
            <a:r>
              <a:rPr lang="en-US" sz="1600" dirty="0"/>
              <a:t> Second, there is no need for </a:t>
            </a:r>
            <a:r>
              <a:rPr lang="en-US" sz="1600" dirty="0" err="1"/>
              <a:t>MyThread</a:t>
            </a:r>
            <a:r>
              <a:rPr lang="en-US" sz="1600" dirty="0"/>
              <a:t> to store the name of the thread since Thread defines a property called Name that can be used for this purpose</a:t>
            </a:r>
          </a:p>
          <a:p>
            <a:r>
              <a:rPr lang="en-US" sz="1600" dirty="0"/>
              <a:t>. Name is defined like this: public string Name { get; set; } </a:t>
            </a:r>
          </a:p>
          <a:p>
            <a:r>
              <a:rPr lang="en-US" sz="1600" dirty="0"/>
              <a:t>Since Name is a read-write property, you can use it to set the name of a thread or to retrieve the thread’s name. </a:t>
            </a:r>
          </a:p>
          <a:p>
            <a:endParaRPr lang="en-US" sz="1600" dirty="0"/>
          </a:p>
          <a:p>
            <a:r>
              <a:rPr lang="en-US" sz="1600" dirty="0"/>
              <a:t>Here is a version of the preceding program that makes these three improvements:</a:t>
            </a:r>
            <a:endParaRPr lang="en-IN" sz="1600" dirty="0"/>
          </a:p>
        </p:txBody>
      </p:sp>
    </p:spTree>
    <p:extLst>
      <p:ext uri="{BB962C8B-B14F-4D97-AF65-F5344CB8AC3E}">
        <p14:creationId xmlns:p14="http://schemas.microsoft.com/office/powerpoint/2010/main" val="94984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0D1A9D-2494-4573-85CA-56B099B6262F}"/>
              </a:ext>
            </a:extLst>
          </p:cNvPr>
          <p:cNvSpPr>
            <a:spLocks noGrp="1"/>
          </p:cNvSpPr>
          <p:nvPr>
            <p:ph idx="1"/>
          </p:nvPr>
        </p:nvSpPr>
        <p:spPr>
          <a:xfrm>
            <a:off x="934065" y="0"/>
            <a:ext cx="11395587" cy="452284"/>
          </a:xfrm>
        </p:spPr>
        <p:txBody>
          <a:bodyPr>
            <a:normAutofit/>
          </a:bodyPr>
          <a:lstStyle/>
          <a:p>
            <a:pPr marL="0" indent="0">
              <a:buNone/>
            </a:pPr>
            <a:r>
              <a:rPr lang="en-US" sz="1200" b="1" dirty="0"/>
              <a:t>The preceding examples have created only one child thread. However, your program can spawn as many threads as it needs. For example, the following program creates three child threads </a:t>
            </a:r>
            <a:endParaRPr lang="en-IN" sz="1200" b="1" dirty="0"/>
          </a:p>
        </p:txBody>
      </p:sp>
      <p:sp>
        <p:nvSpPr>
          <p:cNvPr id="4" name="TextBox 3">
            <a:extLst>
              <a:ext uri="{FF2B5EF4-FFF2-40B4-BE49-F238E27FC236}">
                <a16:creationId xmlns:a16="http://schemas.microsoft.com/office/drawing/2014/main" id="{D18DC075-EBD9-4A27-83DF-D9F89EC8D62D}"/>
              </a:ext>
            </a:extLst>
          </p:cNvPr>
          <p:cNvSpPr txBox="1"/>
          <p:nvPr/>
        </p:nvSpPr>
        <p:spPr>
          <a:xfrm>
            <a:off x="6096000" y="452284"/>
            <a:ext cx="5889523" cy="5847755"/>
          </a:xfrm>
          <a:prstGeom prst="rect">
            <a:avLst/>
          </a:prstGeom>
          <a:noFill/>
        </p:spPr>
        <p:txBody>
          <a:bodyPr wrap="square" rtlCol="0">
            <a:spAutoFit/>
          </a:bodyPr>
          <a:lstStyle/>
          <a:p>
            <a:r>
              <a:rPr lang="en-US" sz="1100" dirty="0">
                <a:solidFill>
                  <a:srgbClr val="008000"/>
                </a:solidFill>
                <a:highlight>
                  <a:srgbClr val="FFFFFF"/>
                </a:highlight>
                <a:latin typeface="Consolas" panose="020B0609020204030204" pitchFamily="49" charset="0"/>
              </a:rPr>
              <a:t>// Create multiple threads of execution. </a:t>
            </a:r>
            <a:endParaRPr lang="en-US" sz="1100" dirty="0">
              <a:solidFill>
                <a:srgbClr val="000000"/>
              </a:solidFill>
              <a:highlight>
                <a:srgbClr val="FFFFFF"/>
              </a:highlight>
              <a:latin typeface="Consolas" panose="020B0609020204030204" pitchFamily="49" charset="0"/>
            </a:endParaRPr>
          </a:p>
          <a:p>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System;</a:t>
            </a:r>
          </a:p>
          <a:p>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System.Threading</a:t>
            </a:r>
            <a:r>
              <a:rPr lang="en-IN" sz="1100" dirty="0">
                <a:solidFill>
                  <a:srgbClr val="000000"/>
                </a:solidFill>
                <a:highlight>
                  <a:srgbClr val="FFFFFF"/>
                </a:highlight>
                <a:latin typeface="Consolas" panose="020B0609020204030204" pitchFamily="49" charset="0"/>
              </a:rPr>
              <a:t>;</a:t>
            </a:r>
          </a:p>
          <a:p>
            <a:endParaRPr lang="en-IN" sz="1100" dirty="0">
              <a:solidFill>
                <a:srgbClr val="000000"/>
              </a:solidFill>
              <a:highlight>
                <a:srgbClr val="FFFFFF"/>
              </a:highlight>
              <a:latin typeface="Consolas" panose="020B0609020204030204" pitchFamily="49" charset="0"/>
            </a:endParaRPr>
          </a:p>
          <a:p>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MyThread</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count;</a:t>
            </a: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Thread</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thrd</a:t>
            </a:r>
            <a:r>
              <a:rPr lang="en-IN" sz="1100" dirty="0">
                <a:solidFill>
                  <a:srgbClr val="000000"/>
                </a:solidFill>
                <a:highlight>
                  <a:srgbClr val="FFFFFF"/>
                </a:highlight>
                <a:latin typeface="Consolas" panose="020B0609020204030204" pitchFamily="49" charset="0"/>
              </a:rPr>
              <a:t>;</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MyThread</a:t>
            </a:r>
            <a:r>
              <a:rPr lang="en-IN" sz="1100" dirty="0">
                <a:solidFill>
                  <a:srgbClr val="000000"/>
                </a:solidFill>
                <a:highlight>
                  <a:srgbClr val="FFFFFF"/>
                </a:highlight>
                <a:latin typeface="Consolas" panose="020B0609020204030204" pitchFamily="49" charset="0"/>
              </a:rPr>
              <a:t>(</a:t>
            </a:r>
            <a:r>
              <a:rPr lang="en-IN" sz="1100" dirty="0">
                <a:solidFill>
                  <a:srgbClr val="0000FF"/>
                </a:solidFill>
                <a:highlight>
                  <a:srgbClr val="FFFFFF"/>
                </a:highlight>
                <a:latin typeface="Consolas" panose="020B0609020204030204" pitchFamily="49" charset="0"/>
              </a:rPr>
              <a:t>string</a:t>
            </a:r>
            <a:r>
              <a:rPr lang="en-IN" sz="1100" dirty="0">
                <a:solidFill>
                  <a:srgbClr val="000000"/>
                </a:solidFill>
                <a:highlight>
                  <a:srgbClr val="FFFFFF"/>
                </a:highlight>
                <a:latin typeface="Consolas" panose="020B0609020204030204" pitchFamily="49" charset="0"/>
              </a:rPr>
              <a:t> name)</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count = 0;</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thrd</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Thread</a:t>
            </a:r>
            <a:r>
              <a:rPr lang="en-US" sz="1100" dirty="0">
                <a:solidFill>
                  <a:srgbClr val="000000"/>
                </a:solidFill>
                <a:highlight>
                  <a:srgbClr val="FFFFFF"/>
                </a:highlight>
                <a:latin typeface="Consolas" panose="020B0609020204030204" pitchFamily="49" charset="0"/>
              </a:rPr>
              <a:t>(</a:t>
            </a:r>
            <a:r>
              <a:rPr lang="en-US" sz="1100" dirty="0" err="1">
                <a:solidFill>
                  <a:srgbClr val="0000FF"/>
                </a:solidFill>
                <a:highlight>
                  <a:srgbClr val="FFFFFF"/>
                </a:highlight>
                <a:latin typeface="Consolas" panose="020B0609020204030204" pitchFamily="49" charset="0"/>
              </a:rPr>
              <a:t>this</a:t>
            </a:r>
            <a:r>
              <a:rPr lang="en-US" sz="1100" dirty="0" err="1">
                <a:solidFill>
                  <a:srgbClr val="000000"/>
                </a:solidFill>
                <a:highlight>
                  <a:srgbClr val="FFFFFF"/>
                </a:highlight>
                <a:latin typeface="Consolas" panose="020B0609020204030204" pitchFamily="49" charset="0"/>
              </a:rPr>
              <a:t>.run</a:t>
            </a:r>
            <a:r>
              <a:rPr lang="en-US"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thrd.Name</a:t>
            </a:r>
            <a:r>
              <a:rPr lang="en-IN" sz="1100" dirty="0">
                <a:solidFill>
                  <a:srgbClr val="000000"/>
                </a:solidFill>
                <a:highlight>
                  <a:srgbClr val="FFFFFF"/>
                </a:highlight>
                <a:latin typeface="Consolas" panose="020B0609020204030204" pitchFamily="49" charset="0"/>
              </a:rPr>
              <a:t> = name;</a:t>
            </a:r>
          </a:p>
          <a:p>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thrd.Start</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Entry point of thread. </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run()</a:t>
            </a:r>
          </a:p>
          <a:p>
            <a:r>
              <a:rPr lang="en-IN"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thrd.Name</a:t>
            </a:r>
            <a:r>
              <a:rPr lang="en-US" sz="1100" dirty="0">
                <a:solidFill>
                  <a:srgbClr val="000000"/>
                </a:solidFill>
                <a:highlight>
                  <a:srgbClr val="FFFFFF"/>
                </a:highlight>
                <a:latin typeface="Consolas" panose="020B0609020204030204" pitchFamily="49" charset="0"/>
              </a:rPr>
              <a:t> + </a:t>
            </a:r>
            <a:r>
              <a:rPr lang="en-US" sz="1100" dirty="0">
                <a:solidFill>
                  <a:srgbClr val="A31515"/>
                </a:solidFill>
                <a:highlight>
                  <a:srgbClr val="FFFFFF"/>
                </a:highlight>
                <a:latin typeface="Consolas" panose="020B0609020204030204" pitchFamily="49" charset="0"/>
              </a:rPr>
              <a:t>" starting."</a:t>
            </a:r>
            <a:r>
              <a:rPr lang="en-US" sz="1100" dirty="0">
                <a:solidFill>
                  <a:srgbClr val="000000"/>
                </a:solidFill>
                <a:highlight>
                  <a:srgbClr val="FFFFFF"/>
                </a:highlight>
                <a:latin typeface="Consolas" panose="020B0609020204030204" pitchFamily="49" charset="0"/>
              </a:rPr>
              <a:t>);</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do</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Thread</a:t>
            </a:r>
            <a:r>
              <a:rPr lang="en-IN" sz="1100" dirty="0" err="1">
                <a:solidFill>
                  <a:srgbClr val="000000"/>
                </a:solidFill>
                <a:highlight>
                  <a:srgbClr val="FFFFFF"/>
                </a:highlight>
                <a:latin typeface="Consolas" panose="020B0609020204030204" pitchFamily="49" charset="0"/>
              </a:rPr>
              <a:t>.Sleep</a:t>
            </a:r>
            <a:r>
              <a:rPr lang="en-IN" sz="1100" dirty="0">
                <a:solidFill>
                  <a:srgbClr val="000000"/>
                </a:solidFill>
                <a:highlight>
                  <a:srgbClr val="FFFFFF"/>
                </a:highlight>
                <a:latin typeface="Consolas" panose="020B0609020204030204" pitchFamily="49" charset="0"/>
              </a:rPr>
              <a:t>(500);</a:t>
            </a: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"In "</a:t>
            </a:r>
            <a:r>
              <a:rPr lang="en-IN" sz="1100" dirty="0">
                <a:solidFill>
                  <a:srgbClr val="000000"/>
                </a:solidFill>
                <a:highlight>
                  <a:srgbClr val="FFFFFF"/>
                </a:highlight>
                <a:latin typeface="Consolas" panose="020B0609020204030204" pitchFamily="49" charset="0"/>
              </a:rPr>
              <a:t> + </a:t>
            </a:r>
            <a:r>
              <a:rPr lang="en-IN" sz="1100" dirty="0" err="1">
                <a:solidFill>
                  <a:srgbClr val="000000"/>
                </a:solidFill>
                <a:highlight>
                  <a:srgbClr val="FFFFFF"/>
                </a:highlight>
                <a:latin typeface="Consolas" panose="020B0609020204030204" pitchFamily="49" charset="0"/>
              </a:rPr>
              <a:t>thrd.Name</a:t>
            </a:r>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r>
              <a:rPr lang="en-IN" sz="1100" dirty="0">
                <a:solidFill>
                  <a:srgbClr val="A31515"/>
                </a:solidFill>
                <a:highlight>
                  <a:srgbClr val="FFFFFF"/>
                </a:highlight>
                <a:latin typeface="Consolas" panose="020B0609020204030204" pitchFamily="49" charset="0"/>
              </a:rPr>
              <a:t>", count is "</a:t>
            </a:r>
            <a:r>
              <a:rPr lang="en-IN" sz="1100" dirty="0">
                <a:solidFill>
                  <a:srgbClr val="000000"/>
                </a:solidFill>
                <a:highlight>
                  <a:srgbClr val="FFFFFF"/>
                </a:highlight>
                <a:latin typeface="Consolas" panose="020B0609020204030204" pitchFamily="49" charset="0"/>
              </a:rPr>
              <a:t> + count);</a:t>
            </a:r>
          </a:p>
          <a:p>
            <a:r>
              <a:rPr lang="en-IN" sz="1100" dirty="0">
                <a:solidFill>
                  <a:srgbClr val="000000"/>
                </a:solidFill>
                <a:highlight>
                  <a:srgbClr val="FFFFFF"/>
                </a:highlight>
                <a:latin typeface="Consolas" panose="020B0609020204030204" pitchFamily="49" charset="0"/>
              </a:rPr>
              <a:t>            count++;</a:t>
            </a:r>
          </a:p>
          <a:p>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while</a:t>
            </a:r>
            <a:r>
              <a:rPr lang="en-IN" sz="1100" dirty="0">
                <a:solidFill>
                  <a:srgbClr val="000000"/>
                </a:solidFill>
                <a:highlight>
                  <a:srgbClr val="FFFFFF"/>
                </a:highlight>
                <a:latin typeface="Consolas" panose="020B0609020204030204" pitchFamily="49" charset="0"/>
              </a:rPr>
              <a:t> (count &lt; 10);</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thrd.Name</a:t>
            </a:r>
            <a:r>
              <a:rPr lang="en-IN" sz="1100" dirty="0">
                <a:solidFill>
                  <a:srgbClr val="000000"/>
                </a:solidFill>
                <a:highlight>
                  <a:srgbClr val="FFFFFF"/>
                </a:highlight>
                <a:latin typeface="Consolas" panose="020B0609020204030204" pitchFamily="49" charset="0"/>
              </a:rPr>
              <a:t> + </a:t>
            </a:r>
            <a:r>
              <a:rPr lang="en-IN" sz="1100" dirty="0">
                <a:solidFill>
                  <a:srgbClr val="A31515"/>
                </a:solidFill>
                <a:highlight>
                  <a:srgbClr val="FFFFFF"/>
                </a:highlight>
                <a:latin typeface="Consolas" panose="020B0609020204030204" pitchFamily="49" charset="0"/>
              </a:rPr>
              <a:t>" terminating."</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a:t>
            </a:r>
            <a:endParaRPr lang="en-IN" sz="1100" dirty="0"/>
          </a:p>
        </p:txBody>
      </p:sp>
      <p:sp>
        <p:nvSpPr>
          <p:cNvPr id="5" name="TextBox 4">
            <a:extLst>
              <a:ext uri="{FF2B5EF4-FFF2-40B4-BE49-F238E27FC236}">
                <a16:creationId xmlns:a16="http://schemas.microsoft.com/office/drawing/2014/main" id="{D754F8E7-A63D-49AA-94D5-7CF168E05ADD}"/>
              </a:ext>
            </a:extLst>
          </p:cNvPr>
          <p:cNvSpPr txBox="1"/>
          <p:nvPr/>
        </p:nvSpPr>
        <p:spPr>
          <a:xfrm>
            <a:off x="324465" y="796413"/>
            <a:ext cx="5201264" cy="4154984"/>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MoreThreads</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"Main thread starting."</a:t>
            </a:r>
            <a:r>
              <a:rPr lang="en-US"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Construct three threads. </a:t>
            </a:r>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mt1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#1"</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mt2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#2"</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mt3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#3"</a:t>
            </a:r>
            <a:r>
              <a:rPr lang="en-US"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.Sleep</a:t>
            </a:r>
            <a:r>
              <a:rPr lang="en-IN" sz="1200" dirty="0">
                <a:solidFill>
                  <a:srgbClr val="000000"/>
                </a:solidFill>
                <a:highlight>
                  <a:srgbClr val="FFFFFF"/>
                </a:highlight>
                <a:latin typeface="Consolas" panose="020B0609020204030204" pitchFamily="49" charset="0"/>
              </a:rPr>
              <a:t>(100);</a:t>
            </a:r>
          </a:p>
          <a:p>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while</a:t>
            </a:r>
            <a:r>
              <a:rPr lang="en-IN" sz="1200" dirty="0">
                <a:solidFill>
                  <a:srgbClr val="000000"/>
                </a:solidFill>
                <a:highlight>
                  <a:srgbClr val="FFFFFF"/>
                </a:highlight>
                <a:latin typeface="Consolas" panose="020B0609020204030204" pitchFamily="49" charset="0"/>
              </a:rPr>
              <a:t> (mt1.count &lt; 10 ||</a:t>
            </a:r>
          </a:p>
          <a:p>
            <a:r>
              <a:rPr lang="en-IN" sz="1200" dirty="0">
                <a:solidFill>
                  <a:srgbClr val="000000"/>
                </a:solidFill>
                <a:highlight>
                  <a:srgbClr val="FFFFFF"/>
                </a:highlight>
                <a:latin typeface="Consolas" panose="020B0609020204030204" pitchFamily="49" charset="0"/>
              </a:rPr>
              <a:t>                 mt2.count &lt; 10 ||</a:t>
            </a:r>
          </a:p>
          <a:p>
            <a:r>
              <a:rPr lang="en-IN" sz="1200" dirty="0">
                <a:solidFill>
                  <a:srgbClr val="000000"/>
                </a:solidFill>
                <a:highlight>
                  <a:srgbClr val="FFFFFF"/>
                </a:highlight>
                <a:latin typeface="Consolas" panose="020B0609020204030204" pitchFamily="49" charset="0"/>
              </a:rPr>
              <a:t>                 mt3.count &lt; 10);</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"Main thread ending."</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endParaRPr lang="en-IN" sz="1200" dirty="0"/>
          </a:p>
        </p:txBody>
      </p:sp>
      <p:sp>
        <p:nvSpPr>
          <p:cNvPr id="6" name="TextBox 5">
            <a:extLst>
              <a:ext uri="{FF2B5EF4-FFF2-40B4-BE49-F238E27FC236}">
                <a16:creationId xmlns:a16="http://schemas.microsoft.com/office/drawing/2014/main" id="{13F2F334-02C7-4C1E-9197-1546874D661D}"/>
              </a:ext>
            </a:extLst>
          </p:cNvPr>
          <p:cNvSpPr txBox="1"/>
          <p:nvPr/>
        </p:nvSpPr>
        <p:spPr>
          <a:xfrm>
            <a:off x="324465" y="5034116"/>
            <a:ext cx="5427406" cy="1465007"/>
          </a:xfrm>
          <a:prstGeom prst="rect">
            <a:avLst/>
          </a:prstGeom>
          <a:noFill/>
        </p:spPr>
        <p:txBody>
          <a:bodyPr wrap="square" rtlCol="0">
            <a:spAutoFit/>
          </a:bodyPr>
          <a:lstStyle/>
          <a:p>
            <a:r>
              <a:rPr lang="en-US" dirty="0"/>
              <a:t>As you can see, once started, all three child threads share the CPU. Again, because of differences among system configurations, operating systems, and other environmental factors, when you run the program, the output you see may differ slightly</a:t>
            </a:r>
            <a:endParaRPr lang="en-IN" dirty="0"/>
          </a:p>
        </p:txBody>
      </p:sp>
    </p:spTree>
    <p:extLst>
      <p:ext uri="{BB962C8B-B14F-4D97-AF65-F5344CB8AC3E}">
        <p14:creationId xmlns:p14="http://schemas.microsoft.com/office/powerpoint/2010/main" val="342496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CEF7-E99E-4B57-864C-618C576AFBC9}"/>
              </a:ext>
            </a:extLst>
          </p:cNvPr>
          <p:cNvSpPr>
            <a:spLocks noGrp="1"/>
          </p:cNvSpPr>
          <p:nvPr>
            <p:ph type="title"/>
          </p:nvPr>
        </p:nvSpPr>
        <p:spPr>
          <a:xfrm>
            <a:off x="1221658" y="188145"/>
            <a:ext cx="10596716" cy="421456"/>
          </a:xfrm>
        </p:spPr>
        <p:txBody>
          <a:bodyPr>
            <a:normAutofit fontScale="90000"/>
          </a:bodyPr>
          <a:lstStyle/>
          <a:p>
            <a:r>
              <a:rPr lang="en-IN" dirty="0" err="1"/>
              <a:t>IsAlive</a:t>
            </a:r>
            <a:endParaRPr lang="en-IN" dirty="0"/>
          </a:p>
        </p:txBody>
      </p:sp>
      <p:sp>
        <p:nvSpPr>
          <p:cNvPr id="3" name="Content Placeholder 2">
            <a:extLst>
              <a:ext uri="{FF2B5EF4-FFF2-40B4-BE49-F238E27FC236}">
                <a16:creationId xmlns:a16="http://schemas.microsoft.com/office/drawing/2014/main" id="{B93196A6-A902-4714-809E-9FC4E0A71FB3}"/>
              </a:ext>
            </a:extLst>
          </p:cNvPr>
          <p:cNvSpPr>
            <a:spLocks noGrp="1"/>
          </p:cNvSpPr>
          <p:nvPr>
            <p:ph idx="1"/>
          </p:nvPr>
        </p:nvSpPr>
        <p:spPr>
          <a:xfrm>
            <a:off x="658761" y="884903"/>
            <a:ext cx="10596716" cy="4869273"/>
          </a:xfrm>
        </p:spPr>
        <p:txBody>
          <a:bodyPr/>
          <a:lstStyle/>
          <a:p>
            <a:r>
              <a:rPr lang="en-US" dirty="0"/>
              <a:t>Often it is useful to know when a thread has ended. In the preceding examples, this was accomplished by watching the Count variable—hardly a satisfactory or generalizable solution. Fortunately, Thread provides two means by which you can determine whether a thread has ended. First, you can interrogate the read-only </a:t>
            </a:r>
            <a:r>
              <a:rPr lang="en-US" dirty="0" err="1"/>
              <a:t>IsAlive</a:t>
            </a:r>
            <a:r>
              <a:rPr lang="en-US" dirty="0"/>
              <a:t> property for the thread. It is defined like this</a:t>
            </a:r>
          </a:p>
          <a:p>
            <a:r>
              <a:rPr lang="en-US" dirty="0"/>
              <a:t>public bool </a:t>
            </a:r>
            <a:r>
              <a:rPr lang="en-US" dirty="0" err="1"/>
              <a:t>IsAlive</a:t>
            </a:r>
            <a:r>
              <a:rPr lang="en-US" dirty="0"/>
              <a:t> { get; } </a:t>
            </a:r>
          </a:p>
          <a:p>
            <a:r>
              <a:rPr lang="en-US" dirty="0" err="1"/>
              <a:t>IsAlive</a:t>
            </a:r>
            <a:r>
              <a:rPr lang="en-US" dirty="0"/>
              <a:t> returns true if the thread upon which it is called is still running. It returns false otherwise. To try </a:t>
            </a:r>
            <a:r>
              <a:rPr lang="en-US" dirty="0" err="1"/>
              <a:t>IsAlive</a:t>
            </a:r>
            <a:r>
              <a:rPr lang="en-US" dirty="0"/>
              <a:t>, substitute this version of </a:t>
            </a:r>
            <a:r>
              <a:rPr lang="en-US" dirty="0" err="1"/>
              <a:t>MoreThreads</a:t>
            </a:r>
            <a:r>
              <a:rPr lang="en-US" dirty="0"/>
              <a:t> for the one shown in the preceding program</a:t>
            </a:r>
            <a:endParaRPr lang="en-IN" dirty="0"/>
          </a:p>
        </p:txBody>
      </p:sp>
    </p:spTree>
    <p:extLst>
      <p:ext uri="{BB962C8B-B14F-4D97-AF65-F5344CB8AC3E}">
        <p14:creationId xmlns:p14="http://schemas.microsoft.com/office/powerpoint/2010/main" val="1040935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FE9772-3032-4B11-B8E9-81CAFEA0E5A2}"/>
              </a:ext>
            </a:extLst>
          </p:cNvPr>
          <p:cNvSpPr>
            <a:spLocks noGrp="1"/>
          </p:cNvSpPr>
          <p:nvPr>
            <p:ph idx="1"/>
          </p:nvPr>
        </p:nvSpPr>
        <p:spPr>
          <a:xfrm>
            <a:off x="6557249" y="0"/>
            <a:ext cx="5732208" cy="6858000"/>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 </a:t>
            </a:r>
            <a:r>
              <a:rPr lang="en-US" sz="1200" dirty="0">
                <a:solidFill>
                  <a:srgbClr val="008000"/>
                </a:solidFill>
                <a:highlight>
                  <a:srgbClr val="FFFFFF"/>
                </a:highlight>
                <a:latin typeface="Consolas" panose="020B0609020204030204" pitchFamily="49" charset="0"/>
              </a:rPr>
              <a:t>//Create multiple threads of execution.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System.Threading</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MyThread</a:t>
            </a:r>
            <a:r>
              <a:rPr lang="en-IN" sz="1200" dirty="0">
                <a:solidFill>
                  <a:srgbClr val="000000"/>
                </a:solidFill>
                <a:highlight>
                  <a:srgbClr val="FFFFFF"/>
                </a:highlight>
                <a:latin typeface="Consolas" panose="020B0609020204030204" pitchFamily="49" charset="0"/>
              </a:rPr>
              <a:t> {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count;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Thread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MyThread</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name) { </a:t>
            </a:r>
          </a:p>
          <a:p>
            <a:pPr marL="0" indent="0">
              <a:buNone/>
            </a:pPr>
            <a:r>
              <a:rPr lang="en-IN" sz="1200" dirty="0">
                <a:solidFill>
                  <a:srgbClr val="000000"/>
                </a:solidFill>
                <a:highlight>
                  <a:srgbClr val="FFFFFF"/>
                </a:highlight>
                <a:latin typeface="Consolas" panose="020B0609020204030204" pitchFamily="49" charset="0"/>
              </a:rPr>
              <a:t>    count = 0;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thrd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.run</a:t>
            </a:r>
            <a:r>
              <a:rPr lang="en-US"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name;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thrd.Start</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Entry point of thread.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run() {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thrd.Name</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 starting."</a:t>
            </a:r>
            <a:r>
              <a:rPr lang="en-US"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a:t>
            </a:r>
            <a:r>
              <a:rPr lang="en-IN" sz="1200" dirty="0">
                <a:solidFill>
                  <a:srgbClr val="000000"/>
                </a:solidFill>
                <a:highlight>
                  <a:srgbClr val="FFFFFF"/>
                </a:highlight>
                <a:latin typeface="Consolas" panose="020B0609020204030204" pitchFamily="49" charset="0"/>
              </a:rPr>
              <a:t> {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.Sleep</a:t>
            </a:r>
            <a:r>
              <a:rPr lang="en-IN" sz="1200" dirty="0">
                <a:solidFill>
                  <a:srgbClr val="000000"/>
                </a:solidFill>
                <a:highlight>
                  <a:srgbClr val="FFFFFF"/>
                </a:highlight>
                <a:latin typeface="Consolas" panose="020B0609020204030204" pitchFamily="49" charset="0"/>
              </a:rPr>
              <a:t>(500);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"In "</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 count is "</a:t>
            </a:r>
            <a:r>
              <a:rPr lang="en-IN" sz="1200" dirty="0">
                <a:solidFill>
                  <a:srgbClr val="000000"/>
                </a:solidFill>
                <a:highlight>
                  <a:srgbClr val="FFFFFF"/>
                </a:highlight>
                <a:latin typeface="Consolas" panose="020B0609020204030204" pitchFamily="49" charset="0"/>
              </a:rPr>
              <a:t> + count); </a:t>
            </a:r>
          </a:p>
          <a:p>
            <a:pPr marL="0" indent="0">
              <a:buNone/>
            </a:pPr>
            <a:r>
              <a:rPr lang="en-IN" sz="1200" dirty="0">
                <a:solidFill>
                  <a:srgbClr val="000000"/>
                </a:solidFill>
                <a:highlight>
                  <a:srgbClr val="FFFFFF"/>
                </a:highlight>
                <a:latin typeface="Consolas" panose="020B0609020204030204" pitchFamily="49" charset="0"/>
              </a:rPr>
              <a:t>      count++; </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while</a:t>
            </a:r>
            <a:r>
              <a:rPr lang="en-IN" sz="1200" dirty="0">
                <a:solidFill>
                  <a:srgbClr val="000000"/>
                </a:solidFill>
                <a:highlight>
                  <a:srgbClr val="FFFFFF"/>
                </a:highlight>
                <a:latin typeface="Consolas" panose="020B0609020204030204" pitchFamily="49" charset="0"/>
              </a:rPr>
              <a:t>(count &lt; 10);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 terminating."</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 </a:t>
            </a:r>
          </a:p>
          <a:p>
            <a:pPr marL="0" indent="0">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4" name="TextBox 3">
            <a:extLst>
              <a:ext uri="{FF2B5EF4-FFF2-40B4-BE49-F238E27FC236}">
                <a16:creationId xmlns:a16="http://schemas.microsoft.com/office/drawing/2014/main" id="{32EEEB5D-6644-4C18-A0B5-43FBA26F5C5B}"/>
              </a:ext>
            </a:extLst>
          </p:cNvPr>
          <p:cNvSpPr txBox="1"/>
          <p:nvPr/>
        </p:nvSpPr>
        <p:spPr>
          <a:xfrm>
            <a:off x="1150374" y="314632"/>
            <a:ext cx="4827639" cy="3785652"/>
          </a:xfrm>
          <a:prstGeom prst="rect">
            <a:avLst/>
          </a:prstGeom>
          <a:noFill/>
        </p:spPr>
        <p:txBody>
          <a:bodyPr wrap="square" rtlCol="0">
            <a:spAutoFit/>
          </a:bodyPr>
          <a:lstStyle/>
          <a:p>
            <a:r>
              <a:rPr lang="en-US" sz="1200" dirty="0">
                <a:solidFill>
                  <a:srgbClr val="008000"/>
                </a:solidFill>
                <a:highlight>
                  <a:srgbClr val="FFFFFF"/>
                </a:highlight>
                <a:latin typeface="Consolas" panose="020B0609020204030204" pitchFamily="49" charset="0"/>
              </a:rPr>
              <a:t>// Use </a:t>
            </a:r>
            <a:r>
              <a:rPr lang="en-US" sz="1200" dirty="0" err="1">
                <a:solidFill>
                  <a:srgbClr val="008000"/>
                </a:solidFill>
                <a:highlight>
                  <a:srgbClr val="FFFFFF"/>
                </a:highlight>
                <a:latin typeface="Consolas" panose="020B0609020204030204" pitchFamily="49" charset="0"/>
              </a:rPr>
              <a:t>IsAlive</a:t>
            </a:r>
            <a:r>
              <a:rPr lang="en-US" sz="1200" dirty="0">
                <a:solidFill>
                  <a:srgbClr val="008000"/>
                </a:solidFill>
                <a:highlight>
                  <a:srgbClr val="FFFFFF"/>
                </a:highlight>
                <a:latin typeface="Consolas" panose="020B0609020204030204" pitchFamily="49" charset="0"/>
              </a:rPr>
              <a:t> to wait for threads to end. </a:t>
            </a:r>
            <a:endParaRPr lang="en-US" sz="1200" dirty="0">
              <a:solidFill>
                <a:srgbClr val="000000"/>
              </a:solidFill>
              <a:highlight>
                <a:srgbClr val="FFFFFF"/>
              </a:highlight>
              <a:latin typeface="Consolas" panose="020B0609020204030204" pitchFamily="49" charset="0"/>
            </a:endParaRPr>
          </a:p>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MoreThreads</a:t>
            </a:r>
            <a:r>
              <a:rPr lang="en-IN" sz="1200" dirty="0">
                <a:solidFill>
                  <a:srgbClr val="000000"/>
                </a:solidFill>
                <a:highlight>
                  <a:srgbClr val="FFFFFF"/>
                </a:highlight>
                <a:latin typeface="Consolas" panose="020B0609020204030204" pitchFamily="49" charset="0"/>
              </a:rPr>
              <a:t> {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 { </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"Main thread starting."</a:t>
            </a:r>
            <a:r>
              <a:rPr lang="en-US"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Construct three threads. </a:t>
            </a:r>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mt1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#1"</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mt2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#2"</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mt3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#3"</a:t>
            </a:r>
            <a:r>
              <a:rPr lang="en-US"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a:t>
            </a:r>
            <a:r>
              <a:rPr lang="en-IN" sz="1200" dirty="0">
                <a:solidFill>
                  <a:srgbClr val="000000"/>
                </a:solidFill>
                <a:highlight>
                  <a:srgbClr val="FFFFFF"/>
                </a:highlight>
                <a:latin typeface="Consolas" panose="020B0609020204030204" pitchFamily="49" charset="0"/>
              </a:rPr>
              <a:t> {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.Sleep</a:t>
            </a:r>
            <a:r>
              <a:rPr lang="en-IN" sz="1200" dirty="0">
                <a:solidFill>
                  <a:srgbClr val="000000"/>
                </a:solidFill>
                <a:highlight>
                  <a:srgbClr val="FFFFFF"/>
                </a:highlight>
                <a:latin typeface="Consolas" panose="020B0609020204030204" pitchFamily="49" charset="0"/>
              </a:rPr>
              <a:t>(100); </a:t>
            </a:r>
          </a:p>
          <a:p>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while</a:t>
            </a:r>
            <a:r>
              <a:rPr lang="en-IN" sz="1200" dirty="0">
                <a:solidFill>
                  <a:srgbClr val="000000"/>
                </a:solidFill>
                <a:highlight>
                  <a:srgbClr val="FFFFFF"/>
                </a:highlight>
                <a:latin typeface="Consolas" panose="020B0609020204030204" pitchFamily="49" charset="0"/>
              </a:rPr>
              <a:t> (mt1.thrd.IsAlive ||</a:t>
            </a:r>
          </a:p>
          <a:p>
            <a:r>
              <a:rPr lang="en-IN" sz="1200" dirty="0">
                <a:solidFill>
                  <a:srgbClr val="000000"/>
                </a:solidFill>
                <a:highlight>
                  <a:srgbClr val="FFFFFF"/>
                </a:highlight>
                <a:latin typeface="Consolas" panose="020B0609020204030204" pitchFamily="49" charset="0"/>
              </a:rPr>
              <a:t>             mt2.thrd.IsAlive ||</a:t>
            </a:r>
          </a:p>
          <a:p>
            <a:r>
              <a:rPr lang="en-IN" sz="1200" dirty="0">
                <a:solidFill>
                  <a:srgbClr val="000000"/>
                </a:solidFill>
                <a:highlight>
                  <a:srgbClr val="FFFFFF"/>
                </a:highlight>
                <a:latin typeface="Consolas" panose="020B0609020204030204" pitchFamily="49" charset="0"/>
              </a:rPr>
              <a:t>             mt3.thrd.IsAlive); </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"Main thread ending."</a:t>
            </a:r>
            <a:r>
              <a:rPr lang="en-US"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 </a:t>
            </a:r>
          </a:p>
          <a:p>
            <a:r>
              <a:rPr lang="en-IN" sz="1200" dirty="0">
                <a:solidFill>
                  <a:srgbClr val="000000"/>
                </a:solidFill>
                <a:highlight>
                  <a:srgbClr val="FFFFFF"/>
                </a:highlight>
                <a:latin typeface="Consolas" panose="020B0609020204030204" pitchFamily="49" charset="0"/>
              </a:rPr>
              <a:t>}</a:t>
            </a:r>
            <a:endParaRPr lang="en-IN" sz="1200" dirty="0"/>
          </a:p>
        </p:txBody>
      </p:sp>
    </p:spTree>
    <p:extLst>
      <p:ext uri="{BB962C8B-B14F-4D97-AF65-F5344CB8AC3E}">
        <p14:creationId xmlns:p14="http://schemas.microsoft.com/office/powerpoint/2010/main" val="2548439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E51DC-5D07-4526-B418-9D289074C476}"/>
              </a:ext>
            </a:extLst>
          </p:cNvPr>
          <p:cNvSpPr>
            <a:spLocks noGrp="1"/>
          </p:cNvSpPr>
          <p:nvPr>
            <p:ph type="title"/>
          </p:nvPr>
        </p:nvSpPr>
        <p:spPr>
          <a:xfrm>
            <a:off x="1319980" y="-126488"/>
            <a:ext cx="10515600" cy="1325563"/>
          </a:xfrm>
        </p:spPr>
        <p:txBody>
          <a:bodyPr/>
          <a:lstStyle/>
          <a:p>
            <a:r>
              <a:rPr lang="en-IN" dirty="0"/>
              <a:t>join</a:t>
            </a:r>
          </a:p>
        </p:txBody>
      </p:sp>
      <p:sp>
        <p:nvSpPr>
          <p:cNvPr id="3" name="Content Placeholder 2">
            <a:extLst>
              <a:ext uri="{FF2B5EF4-FFF2-40B4-BE49-F238E27FC236}">
                <a16:creationId xmlns:a16="http://schemas.microsoft.com/office/drawing/2014/main" id="{DE4C31D9-6BD4-4B62-9950-429DF660BF28}"/>
              </a:ext>
            </a:extLst>
          </p:cNvPr>
          <p:cNvSpPr>
            <a:spLocks noGrp="1"/>
          </p:cNvSpPr>
          <p:nvPr>
            <p:ph idx="1"/>
          </p:nvPr>
        </p:nvSpPr>
        <p:spPr>
          <a:xfrm>
            <a:off x="356420" y="1199075"/>
            <a:ext cx="10997380" cy="4977888"/>
          </a:xfrm>
        </p:spPr>
        <p:txBody>
          <a:bodyPr>
            <a:normAutofit fontScale="92500"/>
          </a:bodyPr>
          <a:lstStyle/>
          <a:p>
            <a:r>
              <a:rPr lang="en-US" dirty="0"/>
              <a:t>Another way to wait for a thread to finish is to call Join( ). </a:t>
            </a:r>
          </a:p>
          <a:p>
            <a:endParaRPr lang="en-US" dirty="0"/>
          </a:p>
          <a:p>
            <a:r>
              <a:rPr lang="en-US" dirty="0"/>
              <a:t>Its simplest form is shown here:</a:t>
            </a:r>
          </a:p>
          <a:p>
            <a:r>
              <a:rPr lang="en-US" dirty="0"/>
              <a:t>public void Join( )</a:t>
            </a:r>
          </a:p>
          <a:p>
            <a:endParaRPr lang="en-US" dirty="0"/>
          </a:p>
          <a:p>
            <a:r>
              <a:rPr lang="en-US" dirty="0"/>
              <a:t>Join( ) waits until the thread on which it is called terminates. Its name comes from the concept of the calling thread waiting until the specified thread joins it.</a:t>
            </a:r>
          </a:p>
          <a:p>
            <a:endParaRPr lang="en-US" dirty="0"/>
          </a:p>
          <a:p>
            <a:r>
              <a:rPr lang="en-US" dirty="0"/>
              <a:t> A </a:t>
            </a:r>
            <a:r>
              <a:rPr lang="en-US" dirty="0" err="1"/>
              <a:t>ThreadStateException</a:t>
            </a:r>
            <a:r>
              <a:rPr lang="en-US" dirty="0"/>
              <a:t> will be thrown if the thread has not been started. Additional forms of Join() allow you to specify a maximum amount of time that you want to wait for the specified thread to terminate.</a:t>
            </a:r>
            <a:endParaRPr lang="en-IN" dirty="0"/>
          </a:p>
        </p:txBody>
      </p:sp>
    </p:spTree>
    <p:extLst>
      <p:ext uri="{BB962C8B-B14F-4D97-AF65-F5344CB8AC3E}">
        <p14:creationId xmlns:p14="http://schemas.microsoft.com/office/powerpoint/2010/main" val="1865674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CD3CA-EE67-4F8A-80BD-F3364DADBE92}"/>
              </a:ext>
            </a:extLst>
          </p:cNvPr>
          <p:cNvSpPr>
            <a:spLocks noGrp="1"/>
          </p:cNvSpPr>
          <p:nvPr>
            <p:ph idx="1"/>
          </p:nvPr>
        </p:nvSpPr>
        <p:spPr>
          <a:xfrm>
            <a:off x="6213986" y="98322"/>
            <a:ext cx="6508955" cy="6115664"/>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System.Threading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MyThread</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count;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Thread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MyThread</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name)</a:t>
            </a:r>
          </a:p>
          <a:p>
            <a:pPr marL="0" indent="0">
              <a:buNone/>
            </a:pPr>
            <a:r>
              <a:rPr lang="en-IN" sz="1200" dirty="0">
                <a:solidFill>
                  <a:srgbClr val="000000"/>
                </a:solidFill>
                <a:highlight>
                  <a:srgbClr val="FFFFFF"/>
                </a:highlight>
                <a:latin typeface="Consolas" panose="020B0609020204030204" pitchFamily="49" charset="0"/>
              </a:rPr>
              <a:t>    {     count = 0;</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thrd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ThreadStart</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.run</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name;</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thrd.Start</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Entry point of thread.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run()</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thrd.Name</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 starting."</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.Sleep</a:t>
            </a:r>
            <a:r>
              <a:rPr lang="en-IN" sz="1200" dirty="0">
                <a:solidFill>
                  <a:srgbClr val="000000"/>
                </a:solidFill>
                <a:highlight>
                  <a:srgbClr val="FFFFFF"/>
                </a:highlight>
                <a:latin typeface="Consolas" panose="020B0609020204030204" pitchFamily="49" charset="0"/>
              </a:rPr>
              <a:t>(500);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"In "</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 count is "</a:t>
            </a:r>
            <a:r>
              <a:rPr lang="en-IN" sz="1200" dirty="0">
                <a:solidFill>
                  <a:srgbClr val="000000"/>
                </a:solidFill>
                <a:highlight>
                  <a:srgbClr val="FFFFFF"/>
                </a:highlight>
                <a:latin typeface="Consolas" panose="020B0609020204030204" pitchFamily="49" charset="0"/>
              </a:rPr>
              <a:t> + count);</a:t>
            </a:r>
          </a:p>
          <a:p>
            <a:pPr marL="0" indent="0">
              <a:buNone/>
            </a:pPr>
            <a:r>
              <a:rPr lang="en-IN" sz="1200" dirty="0">
                <a:solidFill>
                  <a:srgbClr val="000000"/>
                </a:solidFill>
                <a:highlight>
                  <a:srgbClr val="FFFFFF"/>
                </a:highlight>
                <a:latin typeface="Consolas" panose="020B0609020204030204" pitchFamily="49" charset="0"/>
              </a:rPr>
              <a:t>            count++;</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while</a:t>
            </a:r>
            <a:r>
              <a:rPr lang="en-IN" sz="1200" dirty="0">
                <a:solidFill>
                  <a:srgbClr val="000000"/>
                </a:solidFill>
                <a:highlight>
                  <a:srgbClr val="FFFFFF"/>
                </a:highlight>
                <a:latin typeface="Consolas" panose="020B0609020204030204" pitchFamily="49" charset="0"/>
              </a:rPr>
              <a:t> (count &lt; 10);</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 terminating."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4" name="TextBox 3">
            <a:extLst>
              <a:ext uri="{FF2B5EF4-FFF2-40B4-BE49-F238E27FC236}">
                <a16:creationId xmlns:a16="http://schemas.microsoft.com/office/drawing/2014/main" id="{90FA9848-8DA8-4B14-A768-742657F3AA7C}"/>
              </a:ext>
            </a:extLst>
          </p:cNvPr>
          <p:cNvSpPr txBox="1"/>
          <p:nvPr/>
        </p:nvSpPr>
        <p:spPr>
          <a:xfrm>
            <a:off x="540774" y="757083"/>
            <a:ext cx="4945626" cy="4339650"/>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JoinThreads</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"Main thread starting."</a:t>
            </a:r>
            <a:r>
              <a:rPr lang="en-US"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Construct three threads. </a:t>
            </a:r>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mt1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#1"</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mt2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#2"</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mt3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#3"</a:t>
            </a:r>
            <a:r>
              <a:rPr lang="en-US"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mt1.thrd.Join();</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#1 joined."</a:t>
            </a:r>
            <a:r>
              <a:rPr lang="en-US"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mt2.thrd.Join();</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#2 joined."</a:t>
            </a:r>
            <a:r>
              <a:rPr lang="en-US"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mt3.thrd.Join();</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#3 joined."</a:t>
            </a:r>
            <a:r>
              <a:rPr lang="en-US"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"Main thread ending."</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endParaRPr lang="en-IN" sz="1200" dirty="0"/>
          </a:p>
        </p:txBody>
      </p:sp>
    </p:spTree>
    <p:extLst>
      <p:ext uri="{BB962C8B-B14F-4D97-AF65-F5344CB8AC3E}">
        <p14:creationId xmlns:p14="http://schemas.microsoft.com/office/powerpoint/2010/main" val="1329324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49161-701E-4FB5-BEAB-675F96522508}"/>
              </a:ext>
            </a:extLst>
          </p:cNvPr>
          <p:cNvSpPr>
            <a:spLocks noGrp="1"/>
          </p:cNvSpPr>
          <p:nvPr>
            <p:ph type="title"/>
          </p:nvPr>
        </p:nvSpPr>
        <p:spPr>
          <a:xfrm>
            <a:off x="1251155" y="0"/>
            <a:ext cx="10515600" cy="681037"/>
          </a:xfrm>
        </p:spPr>
        <p:txBody>
          <a:bodyPr>
            <a:normAutofit/>
          </a:bodyPr>
          <a:lstStyle/>
          <a:p>
            <a:r>
              <a:rPr lang="en-US" sz="2000" b="1" dirty="0" err="1"/>
              <a:t>ParameterizedThreadStart</a:t>
            </a:r>
            <a:r>
              <a:rPr lang="en-US" sz="2000" b="1" dirty="0"/>
              <a:t> start to pass argument to thread</a:t>
            </a:r>
            <a:endParaRPr lang="en-IN" sz="2000" dirty="0"/>
          </a:p>
        </p:txBody>
      </p:sp>
      <p:sp>
        <p:nvSpPr>
          <p:cNvPr id="3" name="Content Placeholder 2">
            <a:extLst>
              <a:ext uri="{FF2B5EF4-FFF2-40B4-BE49-F238E27FC236}">
                <a16:creationId xmlns:a16="http://schemas.microsoft.com/office/drawing/2014/main" id="{BA818FAB-C377-4971-A2BC-7C6F3A053559}"/>
              </a:ext>
            </a:extLst>
          </p:cNvPr>
          <p:cNvSpPr>
            <a:spLocks noGrp="1"/>
          </p:cNvSpPr>
          <p:nvPr>
            <p:ph idx="1"/>
          </p:nvPr>
        </p:nvSpPr>
        <p:spPr>
          <a:xfrm>
            <a:off x="540774" y="816077"/>
            <a:ext cx="10813026" cy="5360886"/>
          </a:xfrm>
        </p:spPr>
        <p:txBody>
          <a:bodyPr>
            <a:normAutofit fontScale="85000" lnSpcReduction="20000"/>
          </a:bodyPr>
          <a:lstStyle/>
          <a:p>
            <a:r>
              <a:rPr lang="en-US" dirty="0"/>
              <a:t> it is possible to pass an argument to a thread. To do so, you must use different forms of Start( ), the Thread constructor, and the entry point method. </a:t>
            </a:r>
          </a:p>
          <a:p>
            <a:r>
              <a:rPr lang="en-US" dirty="0"/>
              <a:t>An argument is passed to a thread through this version of Start( ): </a:t>
            </a:r>
          </a:p>
          <a:p>
            <a:r>
              <a:rPr lang="en-US" dirty="0"/>
              <a:t>public void Start(object parameter) The object passed to parameter is automatically passed to the thread’s entry point method. </a:t>
            </a:r>
          </a:p>
          <a:p>
            <a:r>
              <a:rPr lang="en-US" dirty="0"/>
              <a:t>Thus, to pass an argument to a thread, you pass it to Start( ). To make use of the parameterized version of Start( ), you must use the following form of the Thread constructor: </a:t>
            </a:r>
            <a:r>
              <a:rPr lang="en-US" b="1" dirty="0"/>
              <a:t>public Thread(</a:t>
            </a:r>
            <a:r>
              <a:rPr lang="en-US" b="1" dirty="0" err="1"/>
              <a:t>ParameterizedThreadStart</a:t>
            </a:r>
            <a:r>
              <a:rPr lang="en-US" b="1" dirty="0"/>
              <a:t> start) </a:t>
            </a:r>
          </a:p>
          <a:p>
            <a:r>
              <a:rPr lang="en-US" dirty="0"/>
              <a:t>Here, start specifies the method that will be called to begin execution of the thread. Notice in this version, the type of start is </a:t>
            </a:r>
            <a:r>
              <a:rPr lang="en-US" dirty="0" err="1"/>
              <a:t>ParameterizedThreadStart</a:t>
            </a:r>
            <a:r>
              <a:rPr lang="en-US" dirty="0"/>
              <a:t> rather than </a:t>
            </a:r>
            <a:r>
              <a:rPr lang="en-US" dirty="0" err="1"/>
              <a:t>ThreadStart</a:t>
            </a:r>
            <a:r>
              <a:rPr lang="en-US" dirty="0"/>
              <a:t>,  used by the preceding examples.</a:t>
            </a:r>
          </a:p>
          <a:p>
            <a:r>
              <a:rPr lang="en-US" dirty="0"/>
              <a:t> </a:t>
            </a:r>
            <a:r>
              <a:rPr lang="en-US" dirty="0" err="1"/>
              <a:t>ParameterizedThreadStart</a:t>
            </a:r>
            <a:r>
              <a:rPr lang="en-US" dirty="0"/>
              <a:t> is a </a:t>
            </a:r>
            <a:r>
              <a:rPr lang="en-US" b="1" dirty="0"/>
              <a:t>delegate</a:t>
            </a:r>
            <a:r>
              <a:rPr lang="en-US" dirty="0"/>
              <a:t> that is declared as shown here: </a:t>
            </a:r>
          </a:p>
          <a:p>
            <a:r>
              <a:rPr lang="en-US" dirty="0"/>
              <a:t>public delegate void </a:t>
            </a:r>
            <a:r>
              <a:rPr lang="en-US" dirty="0" err="1"/>
              <a:t>ParameterizedThreadStart</a:t>
            </a:r>
            <a:r>
              <a:rPr lang="en-US" dirty="0"/>
              <a:t>(object obj) </a:t>
            </a:r>
          </a:p>
          <a:p>
            <a:r>
              <a:rPr lang="en-US" dirty="0"/>
              <a:t>As you can see, this delegate takes an argument of type object. Therefore, to use this form of the Thread constructor, the thread entry point method must have an object parameter.</a:t>
            </a:r>
            <a:endParaRPr lang="en-IN" dirty="0"/>
          </a:p>
        </p:txBody>
      </p:sp>
    </p:spTree>
    <p:extLst>
      <p:ext uri="{BB962C8B-B14F-4D97-AF65-F5344CB8AC3E}">
        <p14:creationId xmlns:p14="http://schemas.microsoft.com/office/powerpoint/2010/main" val="4279838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DBC25-95E7-440E-9EA0-0457FEBFF662}"/>
              </a:ext>
            </a:extLst>
          </p:cNvPr>
          <p:cNvSpPr>
            <a:spLocks noGrp="1"/>
          </p:cNvSpPr>
          <p:nvPr>
            <p:ph idx="1"/>
          </p:nvPr>
        </p:nvSpPr>
        <p:spPr>
          <a:xfrm>
            <a:off x="0" y="983226"/>
            <a:ext cx="4778479" cy="5754176"/>
          </a:xfrm>
        </p:spPr>
        <p:txBody>
          <a:bodyPr>
            <a:noAutofit/>
          </a:bodyPr>
          <a:lstStyle/>
          <a:p>
            <a:pPr marL="0" indent="0">
              <a:lnSpc>
                <a:spcPct val="100000"/>
              </a:lnSpc>
              <a:spcBef>
                <a:spcPts val="0"/>
              </a:spcBef>
              <a:buNone/>
            </a:pPr>
            <a:r>
              <a:rPr lang="en-US" sz="1400" dirty="0">
                <a:solidFill>
                  <a:srgbClr val="008000"/>
                </a:solidFill>
                <a:highlight>
                  <a:srgbClr val="FFFFFF"/>
                </a:highlight>
                <a:latin typeface="Consolas" panose="020B0609020204030204" pitchFamily="49" charset="0"/>
              </a:rPr>
              <a:t>// Passing an argument to the thread method. </a:t>
            </a: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System.Threading</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MyThread</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int</a:t>
            </a:r>
            <a:r>
              <a:rPr lang="en-IN" sz="1400" dirty="0">
                <a:solidFill>
                  <a:srgbClr val="000000"/>
                </a:solidFill>
                <a:highlight>
                  <a:srgbClr val="FFFFFF"/>
                </a:highlight>
                <a:latin typeface="Consolas" panose="020B0609020204030204" pitchFamily="49" charset="0"/>
              </a:rPr>
              <a:t> Count;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Thread</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Thrd</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Notice that </a:t>
            </a:r>
            <a:r>
              <a:rPr lang="en-US" sz="1400" dirty="0" err="1">
                <a:solidFill>
                  <a:srgbClr val="008000"/>
                </a:solidFill>
                <a:highlight>
                  <a:srgbClr val="FFFFFF"/>
                </a:highlight>
                <a:latin typeface="Consolas" panose="020B0609020204030204" pitchFamily="49" charset="0"/>
              </a:rPr>
              <a:t>MyThread</a:t>
            </a:r>
            <a:r>
              <a:rPr lang="en-US" sz="1400" dirty="0">
                <a:solidFill>
                  <a:srgbClr val="008000"/>
                </a:solidFill>
                <a:highlight>
                  <a:srgbClr val="FFFFFF"/>
                </a:highlight>
                <a:latin typeface="Consolas" panose="020B0609020204030204" pitchFamily="49" charset="0"/>
              </a:rPr>
              <a:t> is also pass an int value. </a:t>
            </a: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MyThread</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name, </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num)</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Count = 0;</a:t>
            </a:r>
          </a:p>
          <a:p>
            <a:pPr marL="0" indent="0">
              <a:lnSpc>
                <a:spcPct val="100000"/>
              </a:lnSpc>
              <a:spcBef>
                <a:spcPts val="0"/>
              </a:spcBef>
              <a:buNone/>
            </a:pPr>
            <a:r>
              <a:rPr lang="en-IN" sz="1400" dirty="0">
                <a:solidFill>
                  <a:srgbClr val="008000"/>
                </a:solidFill>
                <a:highlight>
                  <a:srgbClr val="FFFFFF"/>
                </a:highlight>
                <a:latin typeface="Consolas" panose="020B0609020204030204" pitchFamily="49" charset="0"/>
              </a:rPr>
              <a:t>// Explicitly invoke </a:t>
            </a:r>
            <a:r>
              <a:rPr lang="en-IN" sz="1400" dirty="0" err="1">
                <a:solidFill>
                  <a:srgbClr val="008000"/>
                </a:solidFill>
                <a:highlight>
                  <a:srgbClr val="FFFFFF"/>
                </a:highlight>
                <a:latin typeface="Consolas" panose="020B0609020204030204" pitchFamily="49" charset="0"/>
              </a:rPr>
              <a:t>ParameterizedThreadStart</a:t>
            </a:r>
            <a:r>
              <a:rPr lang="en-IN" sz="1400" dirty="0">
                <a:solidFill>
                  <a:srgbClr val="008000"/>
                </a:solidFill>
                <a:highlight>
                  <a:srgbClr val="FFFFFF"/>
                </a:highlight>
                <a:latin typeface="Consolas" panose="020B0609020204030204" pitchFamily="49" charset="0"/>
              </a:rPr>
              <a:t> constructor </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for the sake of illustration. </a:t>
            </a: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Thrd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Thread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this</a:t>
            </a:r>
            <a:r>
              <a:rPr lang="en-US" sz="1400" dirty="0" err="1">
                <a:solidFill>
                  <a:srgbClr val="000000"/>
                </a:solidFill>
                <a:highlight>
                  <a:srgbClr val="FFFFFF"/>
                </a:highlight>
                <a:latin typeface="Consolas" panose="020B0609020204030204" pitchFamily="49" charset="0"/>
              </a:rPr>
              <a:t>.Run</a:t>
            </a:r>
            <a:r>
              <a:rPr lang="en-US"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Thrd.Name</a:t>
            </a:r>
            <a:r>
              <a:rPr lang="en-IN" sz="1400" dirty="0">
                <a:solidFill>
                  <a:srgbClr val="000000"/>
                </a:solidFill>
                <a:highlight>
                  <a:srgbClr val="FFFFFF"/>
                </a:highlight>
                <a:latin typeface="Consolas" panose="020B0609020204030204" pitchFamily="49" charset="0"/>
              </a:rPr>
              <a:t> = name;</a:t>
            </a: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Here, Start() is passed num as an argument. </a:t>
            </a: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Thrd.Start</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num</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400" dirty="0">
                <a:solidFill>
                  <a:srgbClr val="008000"/>
                </a:solidFill>
                <a:highlight>
                  <a:srgbClr val="FFFFFF"/>
                </a:highlight>
                <a:latin typeface="Consolas" panose="020B0609020204030204" pitchFamily="49" charset="0"/>
              </a:rPr>
              <a:t>// Notice that this version of Run() has// a parameter of type object. </a:t>
            </a: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1400" dirty="0"/>
          </a:p>
        </p:txBody>
      </p:sp>
      <p:sp>
        <p:nvSpPr>
          <p:cNvPr id="4" name="TextBox 3">
            <a:extLst>
              <a:ext uri="{FF2B5EF4-FFF2-40B4-BE49-F238E27FC236}">
                <a16:creationId xmlns:a16="http://schemas.microsoft.com/office/drawing/2014/main" id="{FF8F880D-629E-4F6C-B751-39F2466133BE}"/>
              </a:ext>
            </a:extLst>
          </p:cNvPr>
          <p:cNvSpPr txBox="1"/>
          <p:nvPr/>
        </p:nvSpPr>
        <p:spPr>
          <a:xfrm>
            <a:off x="5388078" y="243512"/>
            <a:ext cx="6066503" cy="6370975"/>
          </a:xfrm>
          <a:prstGeom prst="rect">
            <a:avLst/>
          </a:prstGeom>
          <a:noFill/>
        </p:spPr>
        <p:txBody>
          <a:bodyPr wrap="square" rtlCol="0">
            <a:spAutoFit/>
          </a:bodyPr>
          <a:lstStyle/>
          <a:p>
            <a:pPr marL="0" indent="0">
              <a:lnSpc>
                <a:spcPct val="100000"/>
              </a:lnSpc>
              <a:spcBef>
                <a:spcPts val="0"/>
              </a:spcBef>
              <a:buNone/>
            </a:pPr>
            <a:r>
              <a:rPr lang="en-IN" sz="1200">
                <a:solidFill>
                  <a:srgbClr val="000000"/>
                </a:solidFill>
                <a:highlight>
                  <a:srgbClr val="FFFFFF"/>
                </a:highlight>
                <a:latin typeface="Consolas" panose="020B0609020204030204" pitchFamily="49" charset="0"/>
              </a:rPr>
              <a:t> </a:t>
            </a:r>
            <a:r>
              <a:rPr lang="en-IN" sz="1200">
                <a:solidFill>
                  <a:srgbClr val="0000FF"/>
                </a:solidFill>
                <a:highlight>
                  <a:srgbClr val="FFFFFF"/>
                </a:highlight>
                <a:latin typeface="Consolas" panose="020B0609020204030204" pitchFamily="49" charset="0"/>
              </a:rPr>
              <a:t>void</a:t>
            </a:r>
            <a:r>
              <a:rPr lang="en-IN" sz="1200">
                <a:solidFill>
                  <a:srgbClr val="000000"/>
                </a:solidFill>
                <a:highlight>
                  <a:srgbClr val="FFFFFF"/>
                </a:highlight>
                <a:latin typeface="Consolas" panose="020B0609020204030204" pitchFamily="49" charset="0"/>
              </a:rPr>
              <a:t> Run(</a:t>
            </a:r>
            <a:r>
              <a:rPr lang="en-IN" sz="1200">
                <a:solidFill>
                  <a:srgbClr val="0000FF"/>
                </a:solidFill>
                <a:highlight>
                  <a:srgbClr val="FFFFFF"/>
                </a:highlight>
                <a:latin typeface="Consolas" panose="020B0609020204030204" pitchFamily="49" charset="0"/>
              </a:rPr>
              <a:t>object</a:t>
            </a:r>
            <a:r>
              <a:rPr lang="en-IN" sz="1200">
                <a:solidFill>
                  <a:srgbClr val="000000"/>
                </a:solidFill>
                <a:highlight>
                  <a:srgbClr val="FFFFFF"/>
                </a:highlight>
                <a:latin typeface="Consolas" panose="020B0609020204030204" pitchFamily="49" charset="0"/>
              </a:rPr>
              <a:t> num)</a:t>
            </a:r>
          </a:p>
          <a:p>
            <a:pPr marL="0" indent="0">
              <a:lnSpc>
                <a:spcPct val="100000"/>
              </a:lnSpc>
              <a:spcBef>
                <a:spcPts val="0"/>
              </a:spcBef>
              <a:buNone/>
            </a:pPr>
            <a:r>
              <a:rPr lang="en-IN" sz="1200">
                <a:solidFill>
                  <a:srgbClr val="000000"/>
                </a:solidFill>
                <a:highlight>
                  <a:srgbClr val="FFFFFF"/>
                </a:highlight>
                <a:latin typeface="Consolas" panose="020B0609020204030204" pitchFamily="49" charset="0"/>
              </a:rPr>
              <a:t>    {   </a:t>
            </a:r>
            <a:r>
              <a:rPr lang="en-IN" sz="1200">
                <a:solidFill>
                  <a:srgbClr val="2B91AF"/>
                </a:solidFill>
                <a:highlight>
                  <a:srgbClr val="FFFFFF"/>
                </a:highlight>
                <a:latin typeface="Consolas" panose="020B0609020204030204" pitchFamily="49" charset="0"/>
              </a:rPr>
              <a:t>Console</a:t>
            </a:r>
            <a:r>
              <a:rPr lang="en-IN" sz="1200">
                <a:solidFill>
                  <a:srgbClr val="000000"/>
                </a:solidFill>
                <a:highlight>
                  <a:srgbClr val="FFFFFF"/>
                </a:highlight>
                <a:latin typeface="Consolas" panose="020B0609020204030204" pitchFamily="49" charset="0"/>
              </a:rPr>
              <a:t>.WriteLine(Thrd.Name +</a:t>
            </a:r>
          </a:p>
          <a:p>
            <a:pPr marL="0" indent="0">
              <a:lnSpc>
                <a:spcPct val="100000"/>
              </a:lnSpc>
              <a:spcBef>
                <a:spcPts val="0"/>
              </a:spcBef>
              <a:buNone/>
            </a:pPr>
            <a:r>
              <a:rPr lang="en-US" sz="1200">
                <a:solidFill>
                  <a:srgbClr val="000000"/>
                </a:solidFill>
                <a:highlight>
                  <a:srgbClr val="FFFFFF"/>
                </a:highlight>
                <a:latin typeface="Consolas" panose="020B0609020204030204" pitchFamily="49" charset="0"/>
              </a:rPr>
              <a:t>                          </a:t>
            </a:r>
            <a:r>
              <a:rPr lang="en-US" sz="1200">
                <a:solidFill>
                  <a:srgbClr val="A31515"/>
                </a:solidFill>
                <a:highlight>
                  <a:srgbClr val="FFFFFF"/>
                </a:highlight>
                <a:latin typeface="Consolas" panose="020B0609020204030204" pitchFamily="49" charset="0"/>
              </a:rPr>
              <a:t>" starting with count of "</a:t>
            </a:r>
            <a:r>
              <a:rPr lang="en-US" sz="1200">
                <a:solidFill>
                  <a:srgbClr val="000000"/>
                </a:solidFill>
                <a:highlight>
                  <a:srgbClr val="FFFFFF"/>
                </a:highlight>
                <a:latin typeface="Consolas" panose="020B0609020204030204" pitchFamily="49" charset="0"/>
              </a:rPr>
              <a:t> + num);</a:t>
            </a:r>
          </a:p>
          <a:p>
            <a:pPr marL="0" indent="0">
              <a:lnSpc>
                <a:spcPct val="100000"/>
              </a:lnSpc>
              <a:spcBef>
                <a:spcPts val="0"/>
              </a:spcBef>
              <a:buNone/>
            </a:pPr>
            <a:endParaRPr lang="en-IN" sz="120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a:solidFill>
                  <a:srgbClr val="000000"/>
                </a:solidFill>
                <a:highlight>
                  <a:srgbClr val="FFFFFF"/>
                </a:highlight>
                <a:latin typeface="Consolas" panose="020B0609020204030204" pitchFamily="49" charset="0"/>
              </a:rPr>
              <a:t>        </a:t>
            </a:r>
            <a:r>
              <a:rPr lang="en-IN" sz="1200">
                <a:solidFill>
                  <a:srgbClr val="0000FF"/>
                </a:solidFill>
                <a:highlight>
                  <a:srgbClr val="FFFFFF"/>
                </a:highlight>
                <a:latin typeface="Consolas" panose="020B0609020204030204" pitchFamily="49" charset="0"/>
              </a:rPr>
              <a:t>do</a:t>
            </a:r>
            <a:endParaRPr lang="en-IN" sz="120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a:solidFill>
                  <a:srgbClr val="000000"/>
                </a:solidFill>
                <a:highlight>
                  <a:srgbClr val="FFFFFF"/>
                </a:highlight>
                <a:latin typeface="Consolas" panose="020B0609020204030204" pitchFamily="49" charset="0"/>
              </a:rPr>
              <a:t>            </a:t>
            </a:r>
            <a:r>
              <a:rPr lang="en-IN" sz="1200">
                <a:solidFill>
                  <a:srgbClr val="2B91AF"/>
                </a:solidFill>
                <a:highlight>
                  <a:srgbClr val="FFFFFF"/>
                </a:highlight>
                <a:latin typeface="Consolas" panose="020B0609020204030204" pitchFamily="49" charset="0"/>
              </a:rPr>
              <a:t>Thread</a:t>
            </a:r>
            <a:r>
              <a:rPr lang="en-IN" sz="1200">
                <a:solidFill>
                  <a:srgbClr val="000000"/>
                </a:solidFill>
                <a:highlight>
                  <a:srgbClr val="FFFFFF"/>
                </a:highlight>
                <a:latin typeface="Consolas" panose="020B0609020204030204" pitchFamily="49" charset="0"/>
              </a:rPr>
              <a:t>.Sleep(500);</a:t>
            </a:r>
          </a:p>
          <a:p>
            <a:pPr marL="0" indent="0">
              <a:lnSpc>
                <a:spcPct val="100000"/>
              </a:lnSpc>
              <a:spcBef>
                <a:spcPts val="0"/>
              </a:spcBef>
              <a:buNone/>
            </a:pPr>
            <a:r>
              <a:rPr lang="en-US" sz="1200">
                <a:solidFill>
                  <a:srgbClr val="000000"/>
                </a:solidFill>
                <a:highlight>
                  <a:srgbClr val="FFFFFF"/>
                </a:highlight>
                <a:latin typeface="Consolas" panose="020B0609020204030204" pitchFamily="49" charset="0"/>
              </a:rPr>
              <a:t>            </a:t>
            </a:r>
            <a:r>
              <a:rPr lang="en-US" sz="1200">
                <a:solidFill>
                  <a:srgbClr val="2B91AF"/>
                </a:solidFill>
                <a:highlight>
                  <a:srgbClr val="FFFFFF"/>
                </a:highlight>
                <a:latin typeface="Consolas" panose="020B0609020204030204" pitchFamily="49" charset="0"/>
              </a:rPr>
              <a:t>Console</a:t>
            </a:r>
            <a:r>
              <a:rPr lang="en-US" sz="1200">
                <a:solidFill>
                  <a:srgbClr val="000000"/>
                </a:solidFill>
                <a:highlight>
                  <a:srgbClr val="FFFFFF"/>
                </a:highlight>
                <a:latin typeface="Consolas" panose="020B0609020204030204" pitchFamily="49" charset="0"/>
              </a:rPr>
              <a:t>.WriteLine(</a:t>
            </a:r>
            <a:r>
              <a:rPr lang="en-US" sz="1200">
                <a:solidFill>
                  <a:srgbClr val="A31515"/>
                </a:solidFill>
                <a:highlight>
                  <a:srgbClr val="FFFFFF"/>
                </a:highlight>
                <a:latin typeface="Consolas" panose="020B0609020204030204" pitchFamily="49" charset="0"/>
              </a:rPr>
              <a:t>"In "</a:t>
            </a:r>
            <a:r>
              <a:rPr lang="en-US" sz="1200">
                <a:solidFill>
                  <a:srgbClr val="000000"/>
                </a:solidFill>
                <a:highlight>
                  <a:srgbClr val="FFFFFF"/>
                </a:highlight>
                <a:latin typeface="Consolas" panose="020B0609020204030204" pitchFamily="49" charset="0"/>
              </a:rPr>
              <a:t> + Thrd.Name +</a:t>
            </a:r>
            <a:r>
              <a:rPr lang="en-US" sz="1200">
                <a:solidFill>
                  <a:srgbClr val="A31515"/>
                </a:solidFill>
                <a:highlight>
                  <a:srgbClr val="FFFFFF"/>
                </a:highlight>
                <a:latin typeface="Consolas" panose="020B0609020204030204" pitchFamily="49" charset="0"/>
              </a:rPr>
              <a:t>", Count is "</a:t>
            </a:r>
            <a:r>
              <a:rPr lang="en-US" sz="1200">
                <a:solidFill>
                  <a:srgbClr val="000000"/>
                </a:solidFill>
                <a:highlight>
                  <a:srgbClr val="FFFFFF"/>
                </a:highlight>
                <a:latin typeface="Consolas" panose="020B0609020204030204" pitchFamily="49" charset="0"/>
              </a:rPr>
              <a:t> + Count);</a:t>
            </a:r>
          </a:p>
          <a:p>
            <a:pPr marL="0" indent="0">
              <a:lnSpc>
                <a:spcPct val="100000"/>
              </a:lnSpc>
              <a:spcBef>
                <a:spcPts val="0"/>
              </a:spcBef>
              <a:buNone/>
            </a:pPr>
            <a:r>
              <a:rPr lang="en-IN" sz="1200">
                <a:solidFill>
                  <a:srgbClr val="000000"/>
                </a:solidFill>
                <a:highlight>
                  <a:srgbClr val="FFFFFF"/>
                </a:highlight>
                <a:latin typeface="Consolas" panose="020B0609020204030204" pitchFamily="49" charset="0"/>
              </a:rPr>
              <a:t>            Count++;</a:t>
            </a:r>
          </a:p>
          <a:p>
            <a:pPr marL="0" indent="0">
              <a:lnSpc>
                <a:spcPct val="100000"/>
              </a:lnSpc>
              <a:spcBef>
                <a:spcPts val="0"/>
              </a:spcBef>
              <a:buNone/>
            </a:pPr>
            <a:r>
              <a:rPr lang="en-IN" sz="1200">
                <a:solidFill>
                  <a:srgbClr val="000000"/>
                </a:solidFill>
                <a:highlight>
                  <a:srgbClr val="FFFFFF"/>
                </a:highlight>
                <a:latin typeface="Consolas" panose="020B0609020204030204" pitchFamily="49" charset="0"/>
              </a:rPr>
              <a:t>        } </a:t>
            </a:r>
            <a:r>
              <a:rPr lang="en-IN" sz="1200">
                <a:solidFill>
                  <a:srgbClr val="0000FF"/>
                </a:solidFill>
                <a:highlight>
                  <a:srgbClr val="FFFFFF"/>
                </a:highlight>
                <a:latin typeface="Consolas" panose="020B0609020204030204" pitchFamily="49" charset="0"/>
              </a:rPr>
              <a:t>while</a:t>
            </a:r>
            <a:r>
              <a:rPr lang="en-IN" sz="1200">
                <a:solidFill>
                  <a:srgbClr val="000000"/>
                </a:solidFill>
                <a:highlight>
                  <a:srgbClr val="FFFFFF"/>
                </a:highlight>
                <a:latin typeface="Consolas" panose="020B0609020204030204" pitchFamily="49" charset="0"/>
              </a:rPr>
              <a:t> (Count &lt; (</a:t>
            </a:r>
            <a:r>
              <a:rPr lang="en-IN" sz="1200">
                <a:solidFill>
                  <a:srgbClr val="0000FF"/>
                </a:solidFill>
                <a:highlight>
                  <a:srgbClr val="FFFFFF"/>
                </a:highlight>
                <a:latin typeface="Consolas" panose="020B0609020204030204" pitchFamily="49" charset="0"/>
              </a:rPr>
              <a:t>int</a:t>
            </a:r>
            <a:r>
              <a:rPr lang="en-IN" sz="1200">
                <a:solidFill>
                  <a:srgbClr val="000000"/>
                </a:solidFill>
                <a:highlight>
                  <a:srgbClr val="FFFFFF"/>
                </a:highlight>
                <a:latin typeface="Consolas" panose="020B0609020204030204" pitchFamily="49" charset="0"/>
              </a:rPr>
              <a:t>)num);</a:t>
            </a:r>
          </a:p>
          <a:p>
            <a:pPr marL="0" indent="0">
              <a:lnSpc>
                <a:spcPct val="100000"/>
              </a:lnSpc>
              <a:spcBef>
                <a:spcPts val="0"/>
              </a:spcBef>
              <a:buNone/>
            </a:pPr>
            <a:endParaRPr lang="en-IN" sz="120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a:solidFill>
                  <a:srgbClr val="000000"/>
                </a:solidFill>
                <a:highlight>
                  <a:srgbClr val="FFFFFF"/>
                </a:highlight>
                <a:latin typeface="Consolas" panose="020B0609020204030204" pitchFamily="49" charset="0"/>
              </a:rPr>
              <a:t>        </a:t>
            </a:r>
            <a:r>
              <a:rPr lang="en-IN" sz="1200">
                <a:solidFill>
                  <a:srgbClr val="2B91AF"/>
                </a:solidFill>
                <a:highlight>
                  <a:srgbClr val="FFFFFF"/>
                </a:highlight>
                <a:latin typeface="Consolas" panose="020B0609020204030204" pitchFamily="49" charset="0"/>
              </a:rPr>
              <a:t>Console</a:t>
            </a:r>
            <a:r>
              <a:rPr lang="en-IN" sz="1200">
                <a:solidFill>
                  <a:srgbClr val="000000"/>
                </a:solidFill>
                <a:highlight>
                  <a:srgbClr val="FFFFFF"/>
                </a:highlight>
                <a:latin typeface="Consolas" panose="020B0609020204030204" pitchFamily="49" charset="0"/>
              </a:rPr>
              <a:t>.WriteLine(Thrd.Name + </a:t>
            </a:r>
            <a:r>
              <a:rPr lang="en-IN" sz="1200">
                <a:solidFill>
                  <a:srgbClr val="A31515"/>
                </a:solidFill>
                <a:highlight>
                  <a:srgbClr val="FFFFFF"/>
                </a:highlight>
                <a:latin typeface="Consolas" panose="020B0609020204030204" pitchFamily="49" charset="0"/>
              </a:rPr>
              <a:t>" terminating."</a:t>
            </a:r>
            <a:r>
              <a:rPr lang="en-IN" sz="120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a:solidFill>
                  <a:srgbClr val="0000FF"/>
                </a:solidFill>
                <a:highlight>
                  <a:srgbClr val="FFFFFF"/>
                </a:highlight>
                <a:latin typeface="Consolas" panose="020B0609020204030204" pitchFamily="49" charset="0"/>
              </a:rPr>
              <a:t>class</a:t>
            </a:r>
            <a:r>
              <a:rPr lang="en-IN" sz="1200">
                <a:solidFill>
                  <a:srgbClr val="000000"/>
                </a:solidFill>
                <a:highlight>
                  <a:srgbClr val="FFFFFF"/>
                </a:highlight>
                <a:latin typeface="Consolas" panose="020B0609020204030204" pitchFamily="49" charset="0"/>
              </a:rPr>
              <a:t> </a:t>
            </a:r>
            <a:r>
              <a:rPr lang="en-IN" sz="1200">
                <a:solidFill>
                  <a:srgbClr val="2B91AF"/>
                </a:solidFill>
                <a:highlight>
                  <a:srgbClr val="FFFFFF"/>
                </a:highlight>
                <a:latin typeface="Consolas" panose="020B0609020204030204" pitchFamily="49" charset="0"/>
              </a:rPr>
              <a:t>PassArgDemo</a:t>
            </a:r>
            <a:endParaRPr lang="en-IN" sz="120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a:solidFill>
                  <a:srgbClr val="000000"/>
                </a:solidFill>
                <a:highlight>
                  <a:srgbClr val="FFFFFF"/>
                </a:highlight>
                <a:latin typeface="Consolas" panose="020B0609020204030204" pitchFamily="49" charset="0"/>
              </a:rPr>
              <a:t>    </a:t>
            </a:r>
            <a:r>
              <a:rPr lang="en-IN" sz="1200">
                <a:solidFill>
                  <a:srgbClr val="0000FF"/>
                </a:solidFill>
                <a:highlight>
                  <a:srgbClr val="FFFFFF"/>
                </a:highlight>
                <a:latin typeface="Consolas" panose="020B0609020204030204" pitchFamily="49" charset="0"/>
              </a:rPr>
              <a:t>static</a:t>
            </a:r>
            <a:r>
              <a:rPr lang="en-IN" sz="1200">
                <a:solidFill>
                  <a:srgbClr val="000000"/>
                </a:solidFill>
                <a:highlight>
                  <a:srgbClr val="FFFFFF"/>
                </a:highlight>
                <a:latin typeface="Consolas" panose="020B0609020204030204" pitchFamily="49" charset="0"/>
              </a:rPr>
              <a:t> </a:t>
            </a:r>
            <a:r>
              <a:rPr lang="en-IN" sz="1200">
                <a:solidFill>
                  <a:srgbClr val="0000FF"/>
                </a:solidFill>
                <a:highlight>
                  <a:srgbClr val="FFFFFF"/>
                </a:highlight>
                <a:latin typeface="Consolas" panose="020B0609020204030204" pitchFamily="49" charset="0"/>
              </a:rPr>
              <a:t>void</a:t>
            </a:r>
            <a:r>
              <a:rPr lang="en-IN" sz="1200">
                <a:solidFill>
                  <a:srgbClr val="000000"/>
                </a:solidFill>
                <a:highlight>
                  <a:srgbClr val="FFFFFF"/>
                </a:highlight>
                <a:latin typeface="Consolas" panose="020B0609020204030204" pitchFamily="49" charset="0"/>
              </a:rPr>
              <a:t> Main()</a:t>
            </a:r>
          </a:p>
          <a:p>
            <a:pPr marL="0" indent="0">
              <a:lnSpc>
                <a:spcPct val="100000"/>
              </a:lnSpc>
              <a:spcBef>
                <a:spcPts val="0"/>
              </a:spcBef>
              <a:buNone/>
            </a:pPr>
            <a:r>
              <a:rPr lang="en-IN" sz="120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20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a:solidFill>
                  <a:srgbClr val="000000"/>
                </a:solidFill>
                <a:highlight>
                  <a:srgbClr val="FFFFFF"/>
                </a:highlight>
                <a:latin typeface="Consolas" panose="020B0609020204030204" pitchFamily="49" charset="0"/>
              </a:rPr>
              <a:t>        </a:t>
            </a:r>
            <a:r>
              <a:rPr lang="en-US" sz="1200">
                <a:solidFill>
                  <a:srgbClr val="008000"/>
                </a:solidFill>
                <a:highlight>
                  <a:srgbClr val="FFFFFF"/>
                </a:highlight>
                <a:latin typeface="Consolas" panose="020B0609020204030204" pitchFamily="49" charset="0"/>
              </a:rPr>
              <a:t>// Notice that the iteration count is passed </a:t>
            </a:r>
            <a:endParaRPr lang="en-US" sz="120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a:solidFill>
                  <a:srgbClr val="000000"/>
                </a:solidFill>
                <a:highlight>
                  <a:srgbClr val="FFFFFF"/>
                </a:highlight>
                <a:latin typeface="Consolas" panose="020B0609020204030204" pitchFamily="49" charset="0"/>
              </a:rPr>
              <a:t>        </a:t>
            </a:r>
            <a:r>
              <a:rPr lang="en-US" sz="1200">
                <a:solidFill>
                  <a:srgbClr val="008000"/>
                </a:solidFill>
                <a:highlight>
                  <a:srgbClr val="FFFFFF"/>
                </a:highlight>
                <a:latin typeface="Consolas" panose="020B0609020204030204" pitchFamily="49" charset="0"/>
              </a:rPr>
              <a:t>// to these two MyThread objects. </a:t>
            </a:r>
            <a:endParaRPr lang="en-US" sz="120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a:solidFill>
                  <a:srgbClr val="000000"/>
                </a:solidFill>
                <a:highlight>
                  <a:srgbClr val="FFFFFF"/>
                </a:highlight>
                <a:latin typeface="Consolas" panose="020B0609020204030204" pitchFamily="49" charset="0"/>
              </a:rPr>
              <a:t>        </a:t>
            </a:r>
            <a:r>
              <a:rPr lang="en-US" sz="1200">
                <a:solidFill>
                  <a:srgbClr val="2B91AF"/>
                </a:solidFill>
                <a:highlight>
                  <a:srgbClr val="FFFFFF"/>
                </a:highlight>
                <a:latin typeface="Consolas" panose="020B0609020204030204" pitchFamily="49" charset="0"/>
              </a:rPr>
              <a:t>MyThread</a:t>
            </a:r>
            <a:r>
              <a:rPr lang="en-US" sz="1200">
                <a:solidFill>
                  <a:srgbClr val="000000"/>
                </a:solidFill>
                <a:highlight>
                  <a:srgbClr val="FFFFFF"/>
                </a:highlight>
                <a:latin typeface="Consolas" panose="020B0609020204030204" pitchFamily="49" charset="0"/>
              </a:rPr>
              <a:t> mt = </a:t>
            </a:r>
            <a:r>
              <a:rPr lang="en-US" sz="1200">
                <a:solidFill>
                  <a:srgbClr val="0000FF"/>
                </a:solidFill>
                <a:highlight>
                  <a:srgbClr val="FFFFFF"/>
                </a:highlight>
                <a:latin typeface="Consolas" panose="020B0609020204030204" pitchFamily="49" charset="0"/>
              </a:rPr>
              <a:t>new</a:t>
            </a:r>
            <a:r>
              <a:rPr lang="en-US" sz="1200">
                <a:solidFill>
                  <a:srgbClr val="000000"/>
                </a:solidFill>
                <a:highlight>
                  <a:srgbClr val="FFFFFF"/>
                </a:highlight>
                <a:latin typeface="Consolas" panose="020B0609020204030204" pitchFamily="49" charset="0"/>
              </a:rPr>
              <a:t> </a:t>
            </a:r>
            <a:r>
              <a:rPr lang="en-US" sz="1200">
                <a:solidFill>
                  <a:srgbClr val="2B91AF"/>
                </a:solidFill>
                <a:highlight>
                  <a:srgbClr val="FFFFFF"/>
                </a:highlight>
                <a:latin typeface="Consolas" panose="020B0609020204030204" pitchFamily="49" charset="0"/>
              </a:rPr>
              <a:t>MyThread</a:t>
            </a:r>
            <a:r>
              <a:rPr lang="en-US" sz="1200">
                <a:solidFill>
                  <a:srgbClr val="000000"/>
                </a:solidFill>
                <a:highlight>
                  <a:srgbClr val="FFFFFF"/>
                </a:highlight>
                <a:latin typeface="Consolas" panose="020B0609020204030204" pitchFamily="49" charset="0"/>
              </a:rPr>
              <a:t>(</a:t>
            </a:r>
            <a:r>
              <a:rPr lang="en-US" sz="1200">
                <a:solidFill>
                  <a:srgbClr val="A31515"/>
                </a:solidFill>
                <a:highlight>
                  <a:srgbClr val="FFFFFF"/>
                </a:highlight>
                <a:latin typeface="Consolas" panose="020B0609020204030204" pitchFamily="49" charset="0"/>
              </a:rPr>
              <a:t>"Child #1"</a:t>
            </a:r>
            <a:r>
              <a:rPr lang="en-US" sz="1200">
                <a:solidFill>
                  <a:srgbClr val="000000"/>
                </a:solidFill>
                <a:highlight>
                  <a:srgbClr val="FFFFFF"/>
                </a:highlight>
                <a:latin typeface="Consolas" panose="020B0609020204030204" pitchFamily="49" charset="0"/>
              </a:rPr>
              <a:t>, 5);</a:t>
            </a:r>
          </a:p>
          <a:p>
            <a:pPr marL="0" indent="0">
              <a:lnSpc>
                <a:spcPct val="100000"/>
              </a:lnSpc>
              <a:spcBef>
                <a:spcPts val="0"/>
              </a:spcBef>
              <a:buNone/>
            </a:pPr>
            <a:r>
              <a:rPr lang="en-US" sz="1200">
                <a:solidFill>
                  <a:srgbClr val="000000"/>
                </a:solidFill>
                <a:highlight>
                  <a:srgbClr val="FFFFFF"/>
                </a:highlight>
                <a:latin typeface="Consolas" panose="020B0609020204030204" pitchFamily="49" charset="0"/>
              </a:rPr>
              <a:t>        </a:t>
            </a:r>
            <a:r>
              <a:rPr lang="en-US" sz="1200">
                <a:solidFill>
                  <a:srgbClr val="2B91AF"/>
                </a:solidFill>
                <a:highlight>
                  <a:srgbClr val="FFFFFF"/>
                </a:highlight>
                <a:latin typeface="Consolas" panose="020B0609020204030204" pitchFamily="49" charset="0"/>
              </a:rPr>
              <a:t>MyThread</a:t>
            </a:r>
            <a:r>
              <a:rPr lang="en-US" sz="1200">
                <a:solidFill>
                  <a:srgbClr val="000000"/>
                </a:solidFill>
                <a:highlight>
                  <a:srgbClr val="FFFFFF"/>
                </a:highlight>
                <a:latin typeface="Consolas" panose="020B0609020204030204" pitchFamily="49" charset="0"/>
              </a:rPr>
              <a:t> mt2 = </a:t>
            </a:r>
            <a:r>
              <a:rPr lang="en-US" sz="1200">
                <a:solidFill>
                  <a:srgbClr val="0000FF"/>
                </a:solidFill>
                <a:highlight>
                  <a:srgbClr val="FFFFFF"/>
                </a:highlight>
                <a:latin typeface="Consolas" panose="020B0609020204030204" pitchFamily="49" charset="0"/>
              </a:rPr>
              <a:t>new</a:t>
            </a:r>
            <a:r>
              <a:rPr lang="en-US" sz="1200">
                <a:solidFill>
                  <a:srgbClr val="000000"/>
                </a:solidFill>
                <a:highlight>
                  <a:srgbClr val="FFFFFF"/>
                </a:highlight>
                <a:latin typeface="Consolas" panose="020B0609020204030204" pitchFamily="49" charset="0"/>
              </a:rPr>
              <a:t> </a:t>
            </a:r>
            <a:r>
              <a:rPr lang="en-US" sz="1200">
                <a:solidFill>
                  <a:srgbClr val="2B91AF"/>
                </a:solidFill>
                <a:highlight>
                  <a:srgbClr val="FFFFFF"/>
                </a:highlight>
                <a:latin typeface="Consolas" panose="020B0609020204030204" pitchFamily="49" charset="0"/>
              </a:rPr>
              <a:t>MyThread</a:t>
            </a:r>
            <a:r>
              <a:rPr lang="en-US" sz="1200">
                <a:solidFill>
                  <a:srgbClr val="000000"/>
                </a:solidFill>
                <a:highlight>
                  <a:srgbClr val="FFFFFF"/>
                </a:highlight>
                <a:latin typeface="Consolas" panose="020B0609020204030204" pitchFamily="49" charset="0"/>
              </a:rPr>
              <a:t>(</a:t>
            </a:r>
            <a:r>
              <a:rPr lang="en-US" sz="1200">
                <a:solidFill>
                  <a:srgbClr val="A31515"/>
                </a:solidFill>
                <a:highlight>
                  <a:srgbClr val="FFFFFF"/>
                </a:highlight>
                <a:latin typeface="Consolas" panose="020B0609020204030204" pitchFamily="49" charset="0"/>
              </a:rPr>
              <a:t>"Child #2"</a:t>
            </a:r>
            <a:r>
              <a:rPr lang="en-US" sz="1200">
                <a:solidFill>
                  <a:srgbClr val="000000"/>
                </a:solidFill>
                <a:highlight>
                  <a:srgbClr val="FFFFFF"/>
                </a:highlight>
                <a:latin typeface="Consolas" panose="020B0609020204030204" pitchFamily="49" charset="0"/>
              </a:rPr>
              <a:t>, 3);</a:t>
            </a:r>
          </a:p>
          <a:p>
            <a:pPr marL="0" indent="0">
              <a:lnSpc>
                <a:spcPct val="100000"/>
              </a:lnSpc>
              <a:spcBef>
                <a:spcPts val="0"/>
              </a:spcBef>
              <a:buNone/>
            </a:pPr>
            <a:endParaRPr lang="en-IN" sz="120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a:solidFill>
                  <a:srgbClr val="000000"/>
                </a:solidFill>
                <a:highlight>
                  <a:srgbClr val="FFFFFF"/>
                </a:highlight>
                <a:latin typeface="Consolas" panose="020B0609020204030204" pitchFamily="49" charset="0"/>
              </a:rPr>
              <a:t>        </a:t>
            </a:r>
            <a:r>
              <a:rPr lang="en-IN" sz="1200">
                <a:solidFill>
                  <a:srgbClr val="0000FF"/>
                </a:solidFill>
                <a:highlight>
                  <a:srgbClr val="FFFFFF"/>
                </a:highlight>
                <a:latin typeface="Consolas" panose="020B0609020204030204" pitchFamily="49" charset="0"/>
              </a:rPr>
              <a:t>do</a:t>
            </a:r>
            <a:endParaRPr lang="en-IN" sz="120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a:solidFill>
                  <a:srgbClr val="000000"/>
                </a:solidFill>
                <a:highlight>
                  <a:srgbClr val="FFFFFF"/>
                </a:highlight>
                <a:latin typeface="Consolas" panose="020B0609020204030204" pitchFamily="49" charset="0"/>
              </a:rPr>
              <a:t>            </a:t>
            </a:r>
            <a:r>
              <a:rPr lang="en-IN" sz="1200">
                <a:solidFill>
                  <a:srgbClr val="2B91AF"/>
                </a:solidFill>
                <a:highlight>
                  <a:srgbClr val="FFFFFF"/>
                </a:highlight>
                <a:latin typeface="Consolas" panose="020B0609020204030204" pitchFamily="49" charset="0"/>
              </a:rPr>
              <a:t>Thread</a:t>
            </a:r>
            <a:r>
              <a:rPr lang="en-IN" sz="1200">
                <a:solidFill>
                  <a:srgbClr val="000000"/>
                </a:solidFill>
                <a:highlight>
                  <a:srgbClr val="FFFFFF"/>
                </a:highlight>
                <a:latin typeface="Consolas" panose="020B0609020204030204" pitchFamily="49" charset="0"/>
              </a:rPr>
              <a:t>.Sleep(100);</a:t>
            </a:r>
          </a:p>
          <a:p>
            <a:pPr marL="0" indent="0">
              <a:lnSpc>
                <a:spcPct val="100000"/>
              </a:lnSpc>
              <a:spcBef>
                <a:spcPts val="0"/>
              </a:spcBef>
              <a:buNone/>
            </a:pPr>
            <a:r>
              <a:rPr lang="en-IN" sz="1200">
                <a:solidFill>
                  <a:srgbClr val="000000"/>
                </a:solidFill>
                <a:highlight>
                  <a:srgbClr val="FFFFFF"/>
                </a:highlight>
                <a:latin typeface="Consolas" panose="020B0609020204030204" pitchFamily="49" charset="0"/>
              </a:rPr>
              <a:t>        } </a:t>
            </a:r>
            <a:r>
              <a:rPr lang="en-IN" sz="1200">
                <a:solidFill>
                  <a:srgbClr val="0000FF"/>
                </a:solidFill>
                <a:highlight>
                  <a:srgbClr val="FFFFFF"/>
                </a:highlight>
                <a:latin typeface="Consolas" panose="020B0609020204030204" pitchFamily="49" charset="0"/>
              </a:rPr>
              <a:t>while</a:t>
            </a:r>
            <a:r>
              <a:rPr lang="en-IN" sz="1200">
                <a:solidFill>
                  <a:srgbClr val="000000"/>
                </a:solidFill>
                <a:highlight>
                  <a:srgbClr val="FFFFFF"/>
                </a:highlight>
                <a:latin typeface="Consolas" panose="020B0609020204030204" pitchFamily="49" charset="0"/>
              </a:rPr>
              <a:t> (mt.Thrd.IsAlive | mt2.Thrd.IsAlive);</a:t>
            </a:r>
          </a:p>
          <a:p>
            <a:pPr marL="0" indent="0">
              <a:lnSpc>
                <a:spcPct val="100000"/>
              </a:lnSpc>
              <a:spcBef>
                <a:spcPts val="0"/>
              </a:spcBef>
              <a:buNone/>
            </a:pPr>
            <a:endParaRPr lang="en-IN" sz="120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a:solidFill>
                  <a:srgbClr val="000000"/>
                </a:solidFill>
                <a:highlight>
                  <a:srgbClr val="FFFFFF"/>
                </a:highlight>
                <a:latin typeface="Consolas" panose="020B0609020204030204" pitchFamily="49" charset="0"/>
              </a:rPr>
              <a:t>        </a:t>
            </a:r>
            <a:r>
              <a:rPr lang="en-US" sz="1200">
                <a:solidFill>
                  <a:srgbClr val="2B91AF"/>
                </a:solidFill>
                <a:highlight>
                  <a:srgbClr val="FFFFFF"/>
                </a:highlight>
                <a:latin typeface="Consolas" panose="020B0609020204030204" pitchFamily="49" charset="0"/>
              </a:rPr>
              <a:t>Console</a:t>
            </a:r>
            <a:r>
              <a:rPr lang="en-US" sz="1200">
                <a:solidFill>
                  <a:srgbClr val="000000"/>
                </a:solidFill>
                <a:highlight>
                  <a:srgbClr val="FFFFFF"/>
                </a:highlight>
                <a:latin typeface="Consolas" panose="020B0609020204030204" pitchFamily="49" charset="0"/>
              </a:rPr>
              <a:t>.WriteLine(</a:t>
            </a:r>
            <a:r>
              <a:rPr lang="en-US" sz="1200">
                <a:solidFill>
                  <a:srgbClr val="A31515"/>
                </a:solidFill>
                <a:highlight>
                  <a:srgbClr val="FFFFFF"/>
                </a:highlight>
                <a:latin typeface="Consolas" panose="020B0609020204030204" pitchFamily="49" charset="0"/>
              </a:rPr>
              <a:t>"Main thread ending."</a:t>
            </a:r>
            <a:r>
              <a:rPr lang="en-US" sz="120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a:solidFill>
                  <a:srgbClr val="000000"/>
                </a:solidFill>
                <a:highlight>
                  <a:srgbClr val="FFFFFF"/>
                </a:highlight>
                <a:latin typeface="Consolas" panose="020B0609020204030204" pitchFamily="49" charset="0"/>
              </a:rPr>
              <a:t>}</a:t>
            </a:r>
            <a:endParaRPr lang="en-IN" sz="1200"/>
          </a:p>
        </p:txBody>
      </p:sp>
      <p:sp>
        <p:nvSpPr>
          <p:cNvPr id="5" name="TextBox 4">
            <a:extLst>
              <a:ext uri="{FF2B5EF4-FFF2-40B4-BE49-F238E27FC236}">
                <a16:creationId xmlns:a16="http://schemas.microsoft.com/office/drawing/2014/main" id="{8F2733B6-EB01-4EEC-B817-2E79727311DD}"/>
              </a:ext>
            </a:extLst>
          </p:cNvPr>
          <p:cNvSpPr txBox="1"/>
          <p:nvPr/>
        </p:nvSpPr>
        <p:spPr>
          <a:xfrm>
            <a:off x="1288026" y="120598"/>
            <a:ext cx="3952568" cy="369332"/>
          </a:xfrm>
          <a:prstGeom prst="rect">
            <a:avLst/>
          </a:prstGeom>
          <a:noFill/>
        </p:spPr>
        <p:txBody>
          <a:bodyPr wrap="square" rtlCol="0">
            <a:spAutoFit/>
          </a:bodyPr>
          <a:lstStyle/>
          <a:p>
            <a:r>
              <a:rPr lang="en-IN" dirty="0"/>
              <a:t>Passing data to start() method</a:t>
            </a:r>
          </a:p>
        </p:txBody>
      </p:sp>
    </p:spTree>
    <p:extLst>
      <p:ext uri="{BB962C8B-B14F-4D97-AF65-F5344CB8AC3E}">
        <p14:creationId xmlns:p14="http://schemas.microsoft.com/office/powerpoint/2010/main" val="388147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7E868-4894-4DED-8666-24454C725D20}"/>
              </a:ext>
            </a:extLst>
          </p:cNvPr>
          <p:cNvSpPr>
            <a:spLocks noGrp="1"/>
          </p:cNvSpPr>
          <p:nvPr>
            <p:ph type="title"/>
          </p:nvPr>
        </p:nvSpPr>
        <p:spPr>
          <a:xfrm>
            <a:off x="975852" y="-165816"/>
            <a:ext cx="10515600" cy="846854"/>
          </a:xfrm>
        </p:spPr>
        <p:txBody>
          <a:bodyPr/>
          <a:lstStyle/>
          <a:p>
            <a:r>
              <a:rPr lang="en-IN" dirty="0"/>
              <a:t>Lock</a:t>
            </a:r>
          </a:p>
        </p:txBody>
      </p:sp>
      <p:sp>
        <p:nvSpPr>
          <p:cNvPr id="3" name="Content Placeholder 2">
            <a:extLst>
              <a:ext uri="{FF2B5EF4-FFF2-40B4-BE49-F238E27FC236}">
                <a16:creationId xmlns:a16="http://schemas.microsoft.com/office/drawing/2014/main" id="{62FE28E7-9AE8-4648-8EE6-C7CCF15580B4}"/>
              </a:ext>
            </a:extLst>
          </p:cNvPr>
          <p:cNvSpPr>
            <a:spLocks noGrp="1"/>
          </p:cNvSpPr>
          <p:nvPr>
            <p:ph idx="1"/>
          </p:nvPr>
        </p:nvSpPr>
        <p:spPr>
          <a:xfrm>
            <a:off x="373626" y="511277"/>
            <a:ext cx="11384526" cy="5958349"/>
          </a:xfrm>
        </p:spPr>
        <p:txBody>
          <a:bodyPr>
            <a:normAutofit fontScale="55000" lnSpcReduction="20000"/>
          </a:bodyPr>
          <a:lstStyle/>
          <a:p>
            <a:r>
              <a:rPr lang="en-US" dirty="0"/>
              <a:t>When using multiple threads, you will sometimes need to coordinate the activities of two or more of the threads. </a:t>
            </a:r>
          </a:p>
          <a:p>
            <a:r>
              <a:rPr lang="en-US" dirty="0"/>
              <a:t>The process by which this is achieved is called synchronization. </a:t>
            </a:r>
          </a:p>
          <a:p>
            <a:r>
              <a:rPr lang="en-US" dirty="0"/>
              <a:t>The most common reason for using synchronization is when two or more threads need access to a shared resource that can be used by only one thread at a time. </a:t>
            </a:r>
          </a:p>
          <a:p>
            <a:r>
              <a:rPr lang="en-US" dirty="0"/>
              <a:t>For example, when one thread is writing to a file, a second thread must be prevented from doing so at the same time. Another situation in which synchronization is needed is when one thread is waiting for an event that is caused by another thread. In this case, there must be some means by which the first thread is held in a suspended state until the event has occurred. Then the waiting thread must resume execution. The key to synchronization is the concept of a lock, which controls access to a block of code within an object. When an object is locked by one thread, no other thread can gain access to the locked block of code.</a:t>
            </a:r>
          </a:p>
          <a:p>
            <a:r>
              <a:rPr lang="en-US" dirty="0"/>
              <a:t> When the thread releases the lock, the object is available for use by another thread. The lock feature is built into the C# language. Thus, all objects can be synchronized. Synchronization is supported by the keyword lock. Since synchronization was designed into C# from the start, it is much easier to use than you might first expect. </a:t>
            </a:r>
          </a:p>
          <a:p>
            <a:r>
              <a:rPr lang="en-US" dirty="0"/>
              <a:t>In fact, for many programs, the synchronization of objects is almost transparent. The general form of lock is shown here: </a:t>
            </a:r>
          </a:p>
          <a:p>
            <a:r>
              <a:rPr lang="en-US" dirty="0"/>
              <a:t>lock(</a:t>
            </a:r>
            <a:r>
              <a:rPr lang="en-US" dirty="0" err="1"/>
              <a:t>lockObj</a:t>
            </a:r>
            <a:r>
              <a:rPr lang="en-US" dirty="0"/>
              <a:t>) { // statements to be synchronized } </a:t>
            </a:r>
          </a:p>
          <a:p>
            <a:r>
              <a:rPr lang="en-US" dirty="0"/>
              <a:t>Here, </a:t>
            </a:r>
            <a:r>
              <a:rPr lang="en-US" dirty="0" err="1"/>
              <a:t>lockObj</a:t>
            </a:r>
            <a:r>
              <a:rPr lang="en-US" dirty="0"/>
              <a:t> is a reference to the object being synchronized. If you want to synchronize only a single statement, the curly braces are not needed. </a:t>
            </a:r>
          </a:p>
          <a:p>
            <a:r>
              <a:rPr lang="en-US" dirty="0"/>
              <a:t>A lock statement ensures that the section of code protected by the lock for the given object can be used only by the thread that obtains the lock.</a:t>
            </a:r>
          </a:p>
          <a:p>
            <a:r>
              <a:rPr lang="en-US" dirty="0"/>
              <a:t> All other threads are blocked until the lock is removed. The lock is released when the block is exited. The object you lock on is an object that represents the resource being synchronized. In some cases, this will be an instance of the resource itself or simply an arbitrary instance of object that is being used to provide synchronization. </a:t>
            </a:r>
          </a:p>
          <a:p>
            <a:r>
              <a:rPr lang="en-US" dirty="0"/>
              <a:t>A key point to understand about lock is that the lock-on object should not be </a:t>
            </a:r>
            <a:r>
              <a:rPr lang="en-US" dirty="0" err="1"/>
              <a:t>publically</a:t>
            </a:r>
            <a:r>
              <a:rPr lang="en-US" dirty="0"/>
              <a:t> accessible. Why? Because it is possible that another piece of code that is outside your control could lock on the object and never release it. In the past, it was common to use a construct such as lock(this).</a:t>
            </a:r>
          </a:p>
          <a:p>
            <a:r>
              <a:rPr lang="en-US" dirty="0"/>
              <a:t> However, this only works if this refers to a private object. Because of the potential for error and conceptual mistakes in this regard, lock(this) is no longer recommended for general use. Instead, it is better to simply create a private object on which to lock. This is the approach used by the examples</a:t>
            </a:r>
          </a:p>
          <a:p>
            <a:r>
              <a:rPr lang="en-US" dirty="0"/>
              <a:t>. Be aware that you will still find many examples of lock(this) in legacy C# code. In some cases, it will be safe. In others, it will need to be changed to avoid problems. The following program demonstrates synchronization by controlling access to a method called </a:t>
            </a:r>
            <a:r>
              <a:rPr lang="en-US" dirty="0" err="1"/>
              <a:t>SumIt</a:t>
            </a:r>
            <a:r>
              <a:rPr lang="en-US" dirty="0"/>
              <a:t>( ), which sums the elements of an integer array</a:t>
            </a:r>
            <a:endParaRPr lang="en-IN" dirty="0"/>
          </a:p>
        </p:txBody>
      </p:sp>
    </p:spTree>
    <p:extLst>
      <p:ext uri="{BB962C8B-B14F-4D97-AF65-F5344CB8AC3E}">
        <p14:creationId xmlns:p14="http://schemas.microsoft.com/office/powerpoint/2010/main" val="2235512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47D24-01E6-4736-AB79-B6C22AC33CD7}"/>
              </a:ext>
            </a:extLst>
          </p:cNvPr>
          <p:cNvSpPr>
            <a:spLocks noGrp="1"/>
          </p:cNvSpPr>
          <p:nvPr>
            <p:ph type="title"/>
          </p:nvPr>
        </p:nvSpPr>
        <p:spPr>
          <a:xfrm>
            <a:off x="1101214" y="79990"/>
            <a:ext cx="10144432" cy="716423"/>
          </a:xfrm>
        </p:spPr>
        <p:txBody>
          <a:bodyPr/>
          <a:lstStyle/>
          <a:p>
            <a:r>
              <a:rPr lang="en-IN" dirty="0"/>
              <a:t>Thread</a:t>
            </a:r>
          </a:p>
        </p:txBody>
      </p:sp>
      <p:sp>
        <p:nvSpPr>
          <p:cNvPr id="3" name="Content Placeholder 2">
            <a:extLst>
              <a:ext uri="{FF2B5EF4-FFF2-40B4-BE49-F238E27FC236}">
                <a16:creationId xmlns:a16="http://schemas.microsoft.com/office/drawing/2014/main" id="{8C30F644-33BD-4C2E-9E71-F065DC89709A}"/>
              </a:ext>
            </a:extLst>
          </p:cNvPr>
          <p:cNvSpPr>
            <a:spLocks noGrp="1"/>
          </p:cNvSpPr>
          <p:nvPr>
            <p:ph idx="1"/>
          </p:nvPr>
        </p:nvSpPr>
        <p:spPr>
          <a:xfrm>
            <a:off x="521110" y="993058"/>
            <a:ext cx="10832690" cy="5183905"/>
          </a:xfrm>
        </p:spPr>
        <p:txBody>
          <a:bodyPr/>
          <a:lstStyle/>
          <a:p>
            <a:pPr marL="0" indent="0">
              <a:buNone/>
            </a:pPr>
            <a:r>
              <a:rPr lang="en-IN" sz="1800" b="1" dirty="0">
                <a:solidFill>
                  <a:srgbClr val="333333"/>
                </a:solidFill>
                <a:effectLst/>
                <a:latin typeface="+mj-lt"/>
                <a:ea typeface="Calibri" panose="020F0502020204030204" pitchFamily="34" charset="0"/>
              </a:rPr>
              <a:t>Before we discuss multithreading, first let's understand the following terms </a:t>
            </a:r>
          </a:p>
          <a:p>
            <a:pPr marL="0" indent="0">
              <a:buNone/>
            </a:pPr>
            <a:br>
              <a:rPr lang="en-IN" sz="1800" dirty="0">
                <a:solidFill>
                  <a:srgbClr val="333333"/>
                </a:solidFill>
                <a:effectLst/>
                <a:latin typeface="+mj-lt"/>
                <a:ea typeface="Calibri" panose="020F0502020204030204" pitchFamily="34" charset="0"/>
              </a:rPr>
            </a:br>
            <a:r>
              <a:rPr lang="en-IN" sz="1800" b="1" dirty="0">
                <a:solidFill>
                  <a:srgbClr val="333333"/>
                </a:solidFill>
                <a:effectLst/>
                <a:latin typeface="+mj-lt"/>
                <a:ea typeface="Calibri" panose="020F0502020204030204" pitchFamily="34" charset="0"/>
              </a:rPr>
              <a:t>1. Process </a:t>
            </a:r>
            <a:r>
              <a:rPr lang="en-IN" sz="1800" dirty="0">
                <a:solidFill>
                  <a:srgbClr val="333333"/>
                </a:solidFill>
                <a:effectLst/>
                <a:latin typeface="+mj-lt"/>
                <a:ea typeface="Calibri" panose="020F0502020204030204" pitchFamily="34" charset="0"/>
              </a:rPr>
              <a:t>- Process is what the operating system uses to facilitate the execution of a program by providing the resources required. Each process has a unique process Id associated with it. You can view the process within which a program is being executed using windows task manager.</a:t>
            </a:r>
          </a:p>
          <a:p>
            <a:pPr marL="0" indent="0">
              <a:buNone/>
            </a:pPr>
            <a:br>
              <a:rPr lang="en-IN" sz="1800" dirty="0">
                <a:solidFill>
                  <a:srgbClr val="333333"/>
                </a:solidFill>
                <a:effectLst/>
                <a:latin typeface="+mj-lt"/>
                <a:ea typeface="Calibri" panose="020F0502020204030204" pitchFamily="34" charset="0"/>
              </a:rPr>
            </a:br>
            <a:r>
              <a:rPr lang="en-IN" sz="1800" b="1" dirty="0">
                <a:solidFill>
                  <a:srgbClr val="333333"/>
                </a:solidFill>
                <a:effectLst/>
                <a:latin typeface="+mj-lt"/>
                <a:ea typeface="Calibri" panose="020F0502020204030204" pitchFamily="34" charset="0"/>
              </a:rPr>
              <a:t>2. Thread </a:t>
            </a:r>
            <a:r>
              <a:rPr lang="en-IN" sz="1800" dirty="0">
                <a:solidFill>
                  <a:srgbClr val="333333"/>
                </a:solidFill>
                <a:effectLst/>
                <a:latin typeface="+mj-lt"/>
                <a:ea typeface="Calibri" panose="020F0502020204030204" pitchFamily="34" charset="0"/>
              </a:rPr>
              <a:t>- Thread is a light weight process. A process has at least one thread which is commonly called as main thread which actually executes the application code. A single process can have multiple threads</a:t>
            </a:r>
          </a:p>
          <a:p>
            <a:pPr marL="0" indent="0">
              <a:buNone/>
            </a:pPr>
            <a:endParaRPr lang="en-IN" sz="1800" dirty="0">
              <a:solidFill>
                <a:srgbClr val="333333"/>
              </a:solidFill>
              <a:latin typeface="+mj-lt"/>
            </a:endParaRPr>
          </a:p>
          <a:p>
            <a:pPr>
              <a:lnSpc>
                <a:spcPct val="115000"/>
              </a:lnSpc>
              <a:spcAft>
                <a:spcPts val="1000"/>
              </a:spcAft>
            </a:pPr>
            <a:r>
              <a:rPr lang="en-IN" sz="1800" b="1" dirty="0">
                <a:solidFill>
                  <a:srgbClr val="333333"/>
                </a:solidFill>
                <a:effectLst/>
                <a:latin typeface="+mj-lt"/>
                <a:ea typeface="Calibri" panose="020F0502020204030204" pitchFamily="34" charset="0"/>
                <a:cs typeface="Times New Roman" panose="02020603050405020304" pitchFamily="18" charset="0"/>
              </a:rPr>
              <a:t>Please Note: </a:t>
            </a:r>
            <a:r>
              <a:rPr lang="en-IN" sz="1800" dirty="0">
                <a:solidFill>
                  <a:srgbClr val="333333"/>
                </a:solidFill>
                <a:effectLst/>
                <a:latin typeface="+mj-lt"/>
                <a:ea typeface="Calibri" panose="020F0502020204030204" pitchFamily="34" charset="0"/>
                <a:cs typeface="Times New Roman" panose="02020603050405020304" pitchFamily="18" charset="0"/>
              </a:rPr>
              <a:t>All the threading related classes are present in </a:t>
            </a:r>
            <a:r>
              <a:rPr lang="en-IN" sz="1800" dirty="0" err="1">
                <a:solidFill>
                  <a:srgbClr val="333333"/>
                </a:solidFill>
                <a:effectLst/>
                <a:latin typeface="+mj-lt"/>
                <a:ea typeface="Calibri" panose="020F0502020204030204" pitchFamily="34" charset="0"/>
                <a:cs typeface="Times New Roman" panose="02020603050405020304" pitchFamily="18" charset="0"/>
              </a:rPr>
              <a:t>System.Threading</a:t>
            </a:r>
            <a:r>
              <a:rPr lang="en-IN" sz="1800" dirty="0">
                <a:solidFill>
                  <a:srgbClr val="333333"/>
                </a:solidFill>
                <a:effectLst/>
                <a:latin typeface="+mj-lt"/>
                <a:ea typeface="Calibri" panose="020F0502020204030204" pitchFamily="34" charset="0"/>
                <a:cs typeface="Times New Roman" panose="02020603050405020304" pitchFamily="18" charset="0"/>
              </a:rPr>
              <a:t> namespace.</a:t>
            </a:r>
            <a:endParaRPr lang="en-IN" sz="1800" dirty="0">
              <a:effectLst/>
              <a:latin typeface="+mj-lt"/>
              <a:ea typeface="Calibri" panose="020F0502020204030204" pitchFamily="34" charset="0"/>
              <a:cs typeface="Times New Roman" panose="02020603050405020304" pitchFamily="18" charset="0"/>
            </a:endParaRPr>
          </a:p>
          <a:p>
            <a:pPr marL="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8754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95E7-311E-4397-9905-9D494F3C5560}"/>
              </a:ext>
            </a:extLst>
          </p:cNvPr>
          <p:cNvSpPr>
            <a:spLocks noGrp="1"/>
          </p:cNvSpPr>
          <p:nvPr>
            <p:ph type="title"/>
          </p:nvPr>
        </p:nvSpPr>
        <p:spPr>
          <a:xfrm>
            <a:off x="2054942" y="0"/>
            <a:ext cx="9220200" cy="706591"/>
          </a:xfrm>
        </p:spPr>
        <p:txBody>
          <a:bodyPr/>
          <a:lstStyle/>
          <a:p>
            <a:r>
              <a:rPr lang="en-IN" dirty="0"/>
              <a:t>Simple Lock Demo</a:t>
            </a:r>
          </a:p>
        </p:txBody>
      </p:sp>
      <p:sp>
        <p:nvSpPr>
          <p:cNvPr id="3" name="Content Placeholder 2">
            <a:extLst>
              <a:ext uri="{FF2B5EF4-FFF2-40B4-BE49-F238E27FC236}">
                <a16:creationId xmlns:a16="http://schemas.microsoft.com/office/drawing/2014/main" id="{57314578-F776-44FE-A0ED-A20B4F1913B6}"/>
              </a:ext>
            </a:extLst>
          </p:cNvPr>
          <p:cNvSpPr>
            <a:spLocks noGrp="1"/>
          </p:cNvSpPr>
          <p:nvPr>
            <p:ph idx="1"/>
          </p:nvPr>
        </p:nvSpPr>
        <p:spPr>
          <a:xfrm>
            <a:off x="0" y="332299"/>
            <a:ext cx="5702710" cy="6864914"/>
          </a:xfrm>
        </p:spPr>
        <p:txBody>
          <a:bodyPr>
            <a:noAutofit/>
          </a:bodyPr>
          <a:lstStyle/>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System.Threading</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System.Windows.Forms</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namespace</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SimpleMultiThreadApp</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    #region</a:t>
            </a:r>
            <a:r>
              <a:rPr lang="en-IN" sz="1400" dirty="0">
                <a:solidFill>
                  <a:srgbClr val="000000"/>
                </a:solidFill>
                <a:highlight>
                  <a:srgbClr val="FFFFFF"/>
                </a:highlight>
                <a:latin typeface="Consolas" panose="020B0609020204030204" pitchFamily="49" charset="0"/>
              </a:rPr>
              <a:t> The Printer class</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Printer</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PrintNumbers</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Object</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obj</a:t>
            </a:r>
            <a:r>
              <a:rPr lang="en-IN" sz="1400" dirty="0">
                <a:solidFill>
                  <a:srgbClr val="000000"/>
                </a:solidFill>
                <a:highlight>
                  <a:srgbClr val="FFFFFF"/>
                </a:highlight>
                <a:latin typeface="Consolas" panose="020B0609020204030204" pitchFamily="49" charset="0"/>
              </a:rPr>
              <a:t> = </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object</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lock</a:t>
            </a:r>
            <a:r>
              <a:rPr lang="en-IN" sz="1400" dirty="0">
                <a:solidFill>
                  <a:srgbClr val="000000"/>
                </a:solidFill>
                <a:highlight>
                  <a:srgbClr val="FFFFFF"/>
                </a:highlight>
                <a:latin typeface="Consolas" panose="020B0609020204030204" pitchFamily="49" charset="0"/>
              </a:rPr>
              <a:t> (</a:t>
            </a:r>
            <a:r>
              <a:rPr lang="en-IN" sz="1400" dirty="0" err="1">
                <a:solidFill>
                  <a:srgbClr val="0000FF"/>
                </a:solidFill>
                <a:highlight>
                  <a:srgbClr val="FFFFFF"/>
                </a:highlight>
                <a:latin typeface="Consolas" panose="020B0609020204030204" pitchFamily="49" charset="0"/>
              </a:rPr>
              <a:t>obj</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Display Thread info.</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"-&gt; {0} is executing </a:t>
            </a:r>
            <a:r>
              <a:rPr lang="en-US" sz="1400" dirty="0" err="1">
                <a:solidFill>
                  <a:srgbClr val="A31515"/>
                </a:solidFill>
                <a:highlight>
                  <a:srgbClr val="FFFFFF"/>
                </a:highlight>
                <a:latin typeface="Consolas" panose="020B0609020204030204" pitchFamily="49" charset="0"/>
              </a:rPr>
              <a:t>PrintNumbers</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Thread</a:t>
            </a:r>
            <a:r>
              <a:rPr lang="en-IN" sz="1400" dirty="0" err="1">
                <a:solidFill>
                  <a:srgbClr val="000000"/>
                </a:solidFill>
                <a:highlight>
                  <a:srgbClr val="FFFFFF"/>
                </a:highlight>
                <a:latin typeface="Consolas" panose="020B0609020204030204" pitchFamily="49" charset="0"/>
              </a:rPr>
              <a:t>.CurrentThread.Name</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Print out numbers.</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"Your numbers: "</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i = 0; i &lt; 10; i++)</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"{0}, "</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i</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Thread</a:t>
            </a:r>
            <a:r>
              <a:rPr lang="en-IN" sz="1400" dirty="0" err="1">
                <a:solidFill>
                  <a:srgbClr val="000000"/>
                </a:solidFill>
                <a:highlight>
                  <a:srgbClr val="FFFFFF"/>
                </a:highlight>
                <a:latin typeface="Consolas" panose="020B0609020204030204" pitchFamily="49" charset="0"/>
              </a:rPr>
              <a:t>.Sleep</a:t>
            </a:r>
            <a:r>
              <a:rPr lang="en-IN" sz="1400" dirty="0">
                <a:solidFill>
                  <a:srgbClr val="000000"/>
                </a:solidFill>
                <a:highlight>
                  <a:srgbClr val="FFFFFF"/>
                </a:highlight>
                <a:latin typeface="Consolas" panose="020B0609020204030204" pitchFamily="49" charset="0"/>
              </a:rPr>
              <a:t>(200);</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endParaRPr lang="en-IN" sz="1400" dirty="0"/>
          </a:p>
        </p:txBody>
      </p:sp>
      <p:sp>
        <p:nvSpPr>
          <p:cNvPr id="4" name="TextBox 3">
            <a:extLst>
              <a:ext uri="{FF2B5EF4-FFF2-40B4-BE49-F238E27FC236}">
                <a16:creationId xmlns:a16="http://schemas.microsoft.com/office/drawing/2014/main" id="{6C7919A6-512C-42F7-9406-DE1BD5F009DE}"/>
              </a:ext>
            </a:extLst>
          </p:cNvPr>
          <p:cNvSpPr txBox="1"/>
          <p:nvPr/>
        </p:nvSpPr>
        <p:spPr>
          <a:xfrm>
            <a:off x="6174657" y="1"/>
            <a:ext cx="5909187" cy="6971139"/>
          </a:xfrm>
          <a:prstGeom prst="rect">
            <a:avLst/>
          </a:prstGeom>
          <a:noFill/>
        </p:spPr>
        <p:txBody>
          <a:bodyPr wrap="square" rtlCol="0">
            <a:spAutoFit/>
          </a:bodyPr>
          <a:lstStyle/>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Program</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static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void</a:t>
            </a:r>
            <a:r>
              <a:rPr lang="en-US" sz="1100" dirty="0">
                <a:solidFill>
                  <a:srgbClr val="000000"/>
                </a:solidFill>
                <a:highlight>
                  <a:srgbClr val="FFFFFF"/>
                </a:highlight>
                <a:latin typeface="Consolas" panose="020B0609020204030204" pitchFamily="49" charset="0"/>
              </a:rPr>
              <a:t> Main(</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args</a:t>
            </a:r>
            <a:r>
              <a:rPr lang="en-US"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Name the current thread.</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Thread</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primaryThread</a:t>
            </a:r>
            <a:r>
              <a:rPr lang="en-IN" sz="1100" dirty="0">
                <a:solidFill>
                  <a:srgbClr val="000000"/>
                </a:solidFill>
                <a:highlight>
                  <a:srgbClr val="FFFFFF"/>
                </a:highlight>
                <a:latin typeface="Consolas" panose="020B0609020204030204" pitchFamily="49" charset="0"/>
              </a:rPr>
              <a:t> = </a:t>
            </a:r>
            <a:r>
              <a:rPr lang="en-IN" sz="1100" dirty="0" err="1">
                <a:solidFill>
                  <a:srgbClr val="2B91AF"/>
                </a:solidFill>
                <a:highlight>
                  <a:srgbClr val="FFFFFF"/>
                </a:highlight>
                <a:latin typeface="Consolas" panose="020B0609020204030204" pitchFamily="49" charset="0"/>
              </a:rPr>
              <a:t>Thread</a:t>
            </a:r>
            <a:r>
              <a:rPr lang="en-IN" sz="1100" dirty="0" err="1">
                <a:solidFill>
                  <a:srgbClr val="000000"/>
                </a:solidFill>
                <a:highlight>
                  <a:srgbClr val="FFFFFF"/>
                </a:highlight>
                <a:latin typeface="Consolas" panose="020B0609020204030204" pitchFamily="49" charset="0"/>
              </a:rPr>
              <a:t>.CurrentThread</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primaryThread.Name</a:t>
            </a:r>
            <a:r>
              <a:rPr lang="en-IN" sz="1100" dirty="0">
                <a:solidFill>
                  <a:srgbClr val="000000"/>
                </a:solidFill>
                <a:highlight>
                  <a:srgbClr val="FFFFFF"/>
                </a:highlight>
                <a:latin typeface="Consolas" panose="020B0609020204030204" pitchFamily="49" charset="0"/>
              </a:rPr>
              <a:t> = </a:t>
            </a:r>
            <a:r>
              <a:rPr lang="en-IN" sz="1100" dirty="0">
                <a:solidFill>
                  <a:srgbClr val="A31515"/>
                </a:solidFill>
                <a:highlight>
                  <a:srgbClr val="FFFFFF"/>
                </a:highlight>
                <a:latin typeface="Consolas" panose="020B0609020204030204" pitchFamily="49" charset="0"/>
              </a:rPr>
              <a:t>"Primary"</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Display Thread info.</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"-&gt; {0} is executing Main()"</a:t>
            </a:r>
            <a:r>
              <a:rPr lang="en-US"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Thread</a:t>
            </a:r>
            <a:r>
              <a:rPr lang="en-IN" sz="1100" dirty="0" err="1">
                <a:solidFill>
                  <a:srgbClr val="000000"/>
                </a:solidFill>
                <a:highlight>
                  <a:srgbClr val="FFFFFF"/>
                </a:highlight>
                <a:latin typeface="Consolas" panose="020B0609020204030204" pitchFamily="49" charset="0"/>
              </a:rPr>
              <a:t>.CurrentThread.Name</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Make worker class.</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Printer</a:t>
            </a:r>
            <a:r>
              <a:rPr lang="en-IN" sz="1100" dirty="0">
                <a:solidFill>
                  <a:srgbClr val="000000"/>
                </a:solidFill>
                <a:highlight>
                  <a:srgbClr val="FFFFFF"/>
                </a:highlight>
                <a:latin typeface="Consolas" panose="020B0609020204030204" pitchFamily="49" charset="0"/>
              </a:rPr>
              <a:t> p = </a:t>
            </a:r>
            <a:r>
              <a:rPr lang="en-IN" sz="1100" dirty="0">
                <a:solidFill>
                  <a:srgbClr val="0000FF"/>
                </a:solidFill>
                <a:highlight>
                  <a:srgbClr val="FFFFFF"/>
                </a:highlight>
                <a:latin typeface="Consolas" panose="020B0609020204030204" pitchFamily="49" charset="0"/>
              </a:rPr>
              <a:t>new</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Printer</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Now make the thread.</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Thread</a:t>
            </a:r>
            <a:r>
              <a:rPr lang="en-US" sz="1100" dirty="0">
                <a:solidFill>
                  <a:srgbClr val="000000"/>
                </a:solidFill>
                <a:highlight>
                  <a:srgbClr val="FFFFFF"/>
                </a:highlight>
                <a:latin typeface="Consolas" panose="020B0609020204030204" pitchFamily="49" charset="0"/>
              </a:rPr>
              <a:t> t1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Thread</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ThreadStart</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p.PrintNumbers</a:t>
            </a:r>
            <a:r>
              <a:rPr lang="en-US"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t1.Name = </a:t>
            </a:r>
            <a:r>
              <a:rPr lang="en-IN" sz="1100" dirty="0">
                <a:solidFill>
                  <a:srgbClr val="A31515"/>
                </a:solidFill>
                <a:highlight>
                  <a:srgbClr val="FFFFFF"/>
                </a:highlight>
                <a:latin typeface="Consolas" panose="020B0609020204030204" pitchFamily="49" charset="0"/>
              </a:rPr>
              <a:t>"1st"</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t1.Start();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Now make the thread.</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Thread</a:t>
            </a:r>
            <a:r>
              <a:rPr lang="en-US" sz="1100" dirty="0">
                <a:solidFill>
                  <a:srgbClr val="000000"/>
                </a:solidFill>
                <a:highlight>
                  <a:srgbClr val="FFFFFF"/>
                </a:highlight>
                <a:latin typeface="Consolas" panose="020B0609020204030204" pitchFamily="49" charset="0"/>
              </a:rPr>
              <a:t> t2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Thread</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ThreadStart</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p.PrintNumbers</a:t>
            </a:r>
            <a:r>
              <a:rPr lang="en-US"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t2.Name = </a:t>
            </a:r>
            <a:r>
              <a:rPr lang="en-IN" sz="1100" dirty="0">
                <a:solidFill>
                  <a:srgbClr val="A31515"/>
                </a:solidFill>
                <a:highlight>
                  <a:srgbClr val="FFFFFF"/>
                </a:highlight>
                <a:latin typeface="Consolas" panose="020B0609020204030204" pitchFamily="49" charset="0"/>
              </a:rPr>
              <a:t>"2nd"</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t2.Start();</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Thread</a:t>
            </a:r>
            <a:r>
              <a:rPr lang="en-US" sz="1100" dirty="0">
                <a:solidFill>
                  <a:srgbClr val="000000"/>
                </a:solidFill>
                <a:highlight>
                  <a:srgbClr val="FFFFFF"/>
                </a:highlight>
                <a:latin typeface="Consolas" panose="020B0609020204030204" pitchFamily="49" charset="0"/>
              </a:rPr>
              <a:t> t3=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Thread</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ThreadStart</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p.PrintNumbers</a:t>
            </a:r>
            <a:r>
              <a:rPr lang="en-US"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t3.Name = </a:t>
            </a:r>
            <a:r>
              <a:rPr lang="en-IN" sz="1100" dirty="0">
                <a:solidFill>
                  <a:srgbClr val="A31515"/>
                </a:solidFill>
                <a:highlight>
                  <a:srgbClr val="FFFFFF"/>
                </a:highlight>
                <a:latin typeface="Consolas" panose="020B0609020204030204" pitchFamily="49" charset="0"/>
              </a:rPr>
              <a:t>"3rd"</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t3.Start();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.ReadLine</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a:t>
            </a:r>
          </a:p>
          <a:p>
            <a:r>
              <a:rPr lang="en-IN" dirty="0"/>
              <a:t>Run this code without lock</a:t>
            </a:r>
          </a:p>
          <a:p>
            <a:pPr marL="0" indent="0">
              <a:lnSpc>
                <a:spcPct val="100000"/>
              </a:lnSpc>
              <a:spcBef>
                <a:spcPts val="0"/>
              </a:spcBef>
              <a:buNone/>
            </a:pPr>
            <a:endParaRPr lang="en-IN" sz="1100" dirty="0"/>
          </a:p>
        </p:txBody>
      </p:sp>
    </p:spTree>
    <p:extLst>
      <p:ext uri="{BB962C8B-B14F-4D97-AF65-F5344CB8AC3E}">
        <p14:creationId xmlns:p14="http://schemas.microsoft.com/office/powerpoint/2010/main" val="3282551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4E128-A3AB-4B43-86A9-1A61CB39D21C}"/>
              </a:ext>
            </a:extLst>
          </p:cNvPr>
          <p:cNvSpPr>
            <a:spLocks noGrp="1"/>
          </p:cNvSpPr>
          <p:nvPr>
            <p:ph idx="1"/>
          </p:nvPr>
        </p:nvSpPr>
        <p:spPr>
          <a:xfrm>
            <a:off x="5545394" y="0"/>
            <a:ext cx="6555658" cy="5901660"/>
          </a:xfrm>
        </p:spPr>
        <p:txBody>
          <a:bodyPr>
            <a:noAutofit/>
          </a:bodyPr>
          <a:lstStyle/>
          <a:p>
            <a:pPr marL="0" indent="0">
              <a:buNone/>
            </a:pPr>
            <a:r>
              <a:rPr lang="en-US" sz="1200" dirty="0">
                <a:solidFill>
                  <a:srgbClr val="008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System.Threading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SumArray</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sum;</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object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lockOn</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object</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a private object to lock on</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SumIt</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nums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lock</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lockOn</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8000"/>
                </a:solidFill>
                <a:highlight>
                  <a:srgbClr val="FFFFFF"/>
                </a:highlight>
                <a:latin typeface="Consolas" panose="020B0609020204030204" pitchFamily="49" charset="0"/>
              </a:rPr>
              <a:t>// lock the entire method</a:t>
            </a: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.sum</a:t>
            </a:r>
            <a:r>
              <a:rPr lang="en-US" sz="1200" dirty="0">
                <a:solidFill>
                  <a:srgbClr val="000000"/>
                </a:solidFill>
                <a:highlight>
                  <a:srgbClr val="FFFFFF"/>
                </a:highlight>
                <a:latin typeface="Consolas" panose="020B0609020204030204" pitchFamily="49" charset="0"/>
              </a:rPr>
              <a:t> = 0; </a:t>
            </a:r>
            <a:r>
              <a:rPr lang="en-US" sz="1200" dirty="0">
                <a:solidFill>
                  <a:srgbClr val="008000"/>
                </a:solidFill>
                <a:highlight>
                  <a:srgbClr val="FFFFFF"/>
                </a:highlight>
                <a:latin typeface="Consolas" panose="020B0609020204030204" pitchFamily="49" charset="0"/>
              </a:rPr>
              <a:t>// reset sum</a:t>
            </a:r>
            <a:endParaRPr lang="en-US" sz="1200" dirty="0">
              <a:solidFill>
                <a:srgbClr val="000000"/>
              </a:solidFill>
              <a:highlight>
                <a:srgbClr val="FFFFFF"/>
              </a:highlight>
              <a:latin typeface="Consolas" panose="020B0609020204030204" pitchFamily="49" charset="0"/>
            </a:endParaRPr>
          </a:p>
          <a:p>
            <a:pPr marL="0" indent="0">
              <a:buNone/>
            </a:pP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int</a:t>
            </a:r>
            <a:r>
              <a:rPr lang="nn-NO" sz="1200" dirty="0">
                <a:solidFill>
                  <a:srgbClr val="000000"/>
                </a:solidFill>
                <a:highlight>
                  <a:srgbClr val="FFFFFF"/>
                </a:highlight>
                <a:latin typeface="Consolas" panose="020B0609020204030204" pitchFamily="49" charset="0"/>
              </a:rPr>
              <a:t> i = 0; i &lt; nums.Length; i++)</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sum += </a:t>
            </a:r>
            <a:r>
              <a:rPr lang="en-IN" sz="1200" dirty="0" err="1">
                <a:solidFill>
                  <a:srgbClr val="000000"/>
                </a:solidFill>
                <a:highlight>
                  <a:srgbClr val="FFFFFF"/>
                </a:highlight>
                <a:latin typeface="Consolas" panose="020B0609020204030204" pitchFamily="49" charset="0"/>
              </a:rPr>
              <a:t>nums</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pPr marL="0" indent="0">
              <a:buNone/>
            </a:pP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"Running </a:t>
            </a:r>
            <a:r>
              <a:rPr lang="en-US" sz="1200" dirty="0" err="1">
                <a:solidFill>
                  <a:srgbClr val="A31515"/>
                </a:solidFill>
                <a:highlight>
                  <a:srgbClr val="FFFFFF"/>
                </a:highlight>
                <a:latin typeface="Consolas" panose="020B0609020204030204" pitchFamily="49" charset="0"/>
              </a:rPr>
              <a:t>totalfor</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Thread</a:t>
            </a:r>
            <a:r>
              <a:rPr lang="en-US" sz="1200" dirty="0" err="1">
                <a:solidFill>
                  <a:srgbClr val="000000"/>
                </a:solidFill>
                <a:highlight>
                  <a:srgbClr val="FFFFFF"/>
                </a:highlight>
                <a:latin typeface="Consolas" panose="020B0609020204030204" pitchFamily="49" charset="0"/>
              </a:rPr>
              <a:t>.CurrentThread.Name+</a:t>
            </a:r>
            <a:r>
              <a:rPr lang="en-US" sz="1200" dirty="0" err="1">
                <a:solidFill>
                  <a:srgbClr val="A31515"/>
                </a:solidFill>
                <a:highlight>
                  <a:srgbClr val="FFFFFF"/>
                </a:highlight>
                <a:latin typeface="Consolas" panose="020B0609020204030204" pitchFamily="49" charset="0"/>
              </a:rPr>
              <a:t>"is</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+sum);</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Thread</a:t>
            </a:r>
            <a:r>
              <a:rPr lang="en-US" sz="1200" dirty="0" err="1">
                <a:solidFill>
                  <a:srgbClr val="000000"/>
                </a:solidFill>
                <a:highlight>
                  <a:srgbClr val="FFFFFF"/>
                </a:highlight>
                <a:latin typeface="Consolas" panose="020B0609020204030204" pitchFamily="49" charset="0"/>
              </a:rPr>
              <a:t>.Sleep</a:t>
            </a:r>
            <a:r>
              <a:rPr lang="en-US" sz="1200" dirty="0">
                <a:solidFill>
                  <a:srgbClr val="000000"/>
                </a:solidFill>
                <a:highlight>
                  <a:srgbClr val="FFFFFF"/>
                </a:highlight>
                <a:latin typeface="Consolas" panose="020B0609020204030204" pitchFamily="49" charset="0"/>
              </a:rPr>
              <a:t>(10); </a:t>
            </a:r>
            <a:r>
              <a:rPr lang="en-US" sz="1200" dirty="0">
                <a:solidFill>
                  <a:srgbClr val="008000"/>
                </a:solidFill>
                <a:highlight>
                  <a:srgbClr val="FFFFFF"/>
                </a:highlight>
                <a:latin typeface="Consolas" panose="020B0609020204030204" pitchFamily="49" charset="0"/>
              </a:rPr>
              <a:t>// allow task-switch</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sum;</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4" name="TextBox 3">
            <a:extLst>
              <a:ext uri="{FF2B5EF4-FFF2-40B4-BE49-F238E27FC236}">
                <a16:creationId xmlns:a16="http://schemas.microsoft.com/office/drawing/2014/main" id="{24387182-5AB9-4E06-9E5E-B560AF5FFB0B}"/>
              </a:ext>
            </a:extLst>
          </p:cNvPr>
          <p:cNvSpPr txBox="1"/>
          <p:nvPr/>
        </p:nvSpPr>
        <p:spPr>
          <a:xfrm>
            <a:off x="314634" y="764024"/>
            <a:ext cx="4886632" cy="6093976"/>
          </a:xfrm>
          <a:prstGeom prst="rect">
            <a:avLst/>
          </a:prstGeom>
          <a:noFill/>
        </p:spPr>
        <p:txBody>
          <a:bodyPr wrap="square" rtlCol="0">
            <a:spAutoFit/>
          </a:bodyPr>
          <a:lstStyle/>
          <a:p>
            <a:r>
              <a:rPr lang="en-IN" sz="1000" dirty="0">
                <a:solidFill>
                  <a:srgbClr val="0000FF"/>
                </a:solidFill>
                <a:highlight>
                  <a:srgbClr val="FFFFFF"/>
                </a:highlight>
                <a:latin typeface="Consolas" panose="020B0609020204030204" pitchFamily="49" charset="0"/>
              </a:rPr>
              <a:t>class</a:t>
            </a:r>
            <a:r>
              <a:rPr lang="en-IN" sz="1000" dirty="0">
                <a:solidFill>
                  <a:srgbClr val="000000"/>
                </a:solidFill>
                <a:highlight>
                  <a:srgbClr val="FFFFFF"/>
                </a:highlight>
                <a:latin typeface="Consolas" panose="020B0609020204030204" pitchFamily="49" charset="0"/>
              </a:rPr>
              <a:t> </a:t>
            </a:r>
            <a:r>
              <a:rPr lang="en-IN" sz="1000" dirty="0" err="1">
                <a:solidFill>
                  <a:srgbClr val="2B91AF"/>
                </a:solidFill>
                <a:highlight>
                  <a:srgbClr val="FFFFFF"/>
                </a:highlight>
                <a:latin typeface="Consolas" panose="020B0609020204030204" pitchFamily="49" charset="0"/>
              </a:rPr>
              <a:t>MyThread</a:t>
            </a:r>
            <a:endParaRPr lang="en-IN" sz="1000" dirty="0">
              <a:solidFill>
                <a:srgbClr val="000000"/>
              </a:solidFill>
              <a:highlight>
                <a:srgbClr val="FFFFFF"/>
              </a:highlight>
              <a:latin typeface="Consolas" panose="020B0609020204030204" pitchFamily="49" charset="0"/>
            </a:endParaRPr>
          </a:p>
          <a:p>
            <a:r>
              <a:rPr lang="en-IN"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public</a:t>
            </a:r>
            <a:r>
              <a:rPr lang="en-IN" sz="1000" dirty="0">
                <a:solidFill>
                  <a:srgbClr val="000000"/>
                </a:solidFill>
                <a:highlight>
                  <a:srgbClr val="FFFFFF"/>
                </a:highlight>
                <a:latin typeface="Consolas" panose="020B0609020204030204" pitchFamily="49" charset="0"/>
              </a:rPr>
              <a:t> </a:t>
            </a:r>
            <a:r>
              <a:rPr lang="en-IN" sz="1000" dirty="0">
                <a:solidFill>
                  <a:srgbClr val="2B91AF"/>
                </a:solidFill>
                <a:highlight>
                  <a:srgbClr val="FFFFFF"/>
                </a:highlight>
                <a:latin typeface="Consolas" panose="020B0609020204030204" pitchFamily="49" charset="0"/>
              </a:rPr>
              <a:t>Thread</a:t>
            </a:r>
            <a:r>
              <a:rPr lang="en-IN" sz="1000" dirty="0">
                <a:solidFill>
                  <a:srgbClr val="000000"/>
                </a:solidFill>
                <a:highlight>
                  <a:srgbClr val="FFFFFF"/>
                </a:highlight>
                <a:latin typeface="Consolas" panose="020B0609020204030204" pitchFamily="49" charset="0"/>
              </a:rPr>
              <a:t> </a:t>
            </a:r>
            <a:r>
              <a:rPr lang="en-IN" sz="1000" dirty="0" err="1">
                <a:solidFill>
                  <a:srgbClr val="000000"/>
                </a:solidFill>
                <a:highlight>
                  <a:srgbClr val="FFFFFF"/>
                </a:highlight>
                <a:latin typeface="Consolas" panose="020B0609020204030204" pitchFamily="49" charset="0"/>
              </a:rPr>
              <a:t>Thrd</a:t>
            </a:r>
            <a:r>
              <a:rPr lang="en-IN"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int</a:t>
            </a:r>
            <a:r>
              <a:rPr lang="en-IN" sz="1000" dirty="0">
                <a:solidFill>
                  <a:srgbClr val="000000"/>
                </a:solidFill>
                <a:highlight>
                  <a:srgbClr val="FFFFFF"/>
                </a:highlight>
                <a:latin typeface="Consolas" panose="020B0609020204030204" pitchFamily="49" charset="0"/>
              </a:rPr>
              <a:t>[] a;</a:t>
            </a:r>
          </a:p>
          <a:p>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int</a:t>
            </a:r>
            <a:r>
              <a:rPr lang="en-IN" sz="1000" dirty="0">
                <a:solidFill>
                  <a:srgbClr val="000000"/>
                </a:solidFill>
                <a:highlight>
                  <a:srgbClr val="FFFFFF"/>
                </a:highlight>
                <a:latin typeface="Consolas" panose="020B0609020204030204" pitchFamily="49" charset="0"/>
              </a:rPr>
              <a:t> answer;</a:t>
            </a:r>
          </a:p>
          <a:p>
            <a:r>
              <a:rPr lang="en-US" sz="1000" dirty="0">
                <a:solidFill>
                  <a:srgbClr val="000000"/>
                </a:solidFill>
                <a:highlight>
                  <a:srgbClr val="FFFFFF"/>
                </a:highlight>
                <a:latin typeface="Consolas" panose="020B0609020204030204" pitchFamily="49" charset="0"/>
              </a:rPr>
              <a:t>    </a:t>
            </a:r>
            <a:r>
              <a:rPr lang="en-US" sz="1000" dirty="0">
                <a:solidFill>
                  <a:srgbClr val="008000"/>
                </a:solidFill>
                <a:highlight>
                  <a:srgbClr val="FFFFFF"/>
                </a:highlight>
                <a:latin typeface="Consolas" panose="020B0609020204030204" pitchFamily="49" charset="0"/>
              </a:rPr>
              <a:t>// Create one </a:t>
            </a:r>
            <a:r>
              <a:rPr lang="en-US" sz="1000" dirty="0" err="1">
                <a:solidFill>
                  <a:srgbClr val="008000"/>
                </a:solidFill>
                <a:highlight>
                  <a:srgbClr val="FFFFFF"/>
                </a:highlight>
                <a:latin typeface="Consolas" panose="020B0609020204030204" pitchFamily="49" charset="0"/>
              </a:rPr>
              <a:t>SumArray</a:t>
            </a:r>
            <a:r>
              <a:rPr lang="en-US" sz="1000" dirty="0">
                <a:solidFill>
                  <a:srgbClr val="008000"/>
                </a:solidFill>
                <a:highlight>
                  <a:srgbClr val="FFFFFF"/>
                </a:highlight>
                <a:latin typeface="Consolas" panose="020B0609020204030204" pitchFamily="49" charset="0"/>
              </a:rPr>
              <a:t> object for all instances of </a:t>
            </a:r>
            <a:r>
              <a:rPr lang="en-US" sz="1000" dirty="0" err="1">
                <a:solidFill>
                  <a:srgbClr val="008000"/>
                </a:solidFill>
                <a:highlight>
                  <a:srgbClr val="FFFFFF"/>
                </a:highlight>
                <a:latin typeface="Consolas" panose="020B0609020204030204" pitchFamily="49" charset="0"/>
              </a:rPr>
              <a:t>MyThread</a:t>
            </a:r>
            <a:r>
              <a:rPr lang="en-US" sz="1000" dirty="0">
                <a:solidFill>
                  <a:srgbClr val="008000"/>
                </a:solidFill>
                <a:highlight>
                  <a:srgbClr val="FFFFFF"/>
                </a:highlight>
                <a:latin typeface="Consolas" panose="020B0609020204030204" pitchFamily="49" charset="0"/>
              </a:rPr>
              <a:t>.</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static</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SumArray</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sa</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SumArray</a:t>
            </a:r>
            <a:r>
              <a:rPr lang="en-US"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t>
            </a:r>
            <a:r>
              <a:rPr lang="en-IN" sz="1000" dirty="0">
                <a:solidFill>
                  <a:srgbClr val="008000"/>
                </a:solidFill>
                <a:highlight>
                  <a:srgbClr val="FFFFFF"/>
                </a:highlight>
                <a:latin typeface="Consolas" panose="020B0609020204030204" pitchFamily="49" charset="0"/>
              </a:rPr>
              <a:t>// Construct a new thread.</a:t>
            </a:r>
            <a:endParaRPr lang="en-IN"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public</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MyThread</a:t>
            </a:r>
            <a:r>
              <a:rPr lang="en-US" sz="1000" dirty="0">
                <a:solidFill>
                  <a:srgbClr val="000000"/>
                </a:solidFill>
                <a:highlight>
                  <a:srgbClr val="FFFFFF"/>
                </a:highlight>
                <a:latin typeface="Consolas" panose="020B0609020204030204" pitchFamily="49" charset="0"/>
              </a:rPr>
              <a:t>(</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name, </a:t>
            </a:r>
            <a:r>
              <a:rPr lang="en-US" sz="1000" dirty="0">
                <a:solidFill>
                  <a:srgbClr val="0000FF"/>
                </a:solidFill>
                <a:highlight>
                  <a:srgbClr val="FFFFFF"/>
                </a:highlight>
                <a:latin typeface="Consolas" panose="020B0609020204030204" pitchFamily="49" charset="0"/>
              </a:rPr>
              <a:t>int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nums</a:t>
            </a:r>
            <a:r>
              <a:rPr lang="en-US"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t>
            </a:r>
          </a:p>
          <a:p>
            <a:r>
              <a:rPr lang="en-IN" sz="1000" dirty="0">
                <a:solidFill>
                  <a:srgbClr val="000000"/>
                </a:solidFill>
                <a:highlight>
                  <a:srgbClr val="FFFFFF"/>
                </a:highlight>
                <a:latin typeface="Consolas" panose="020B0609020204030204" pitchFamily="49" charset="0"/>
              </a:rPr>
              <a:t>        </a:t>
            </a:r>
            <a:r>
              <a:rPr lang="en-IN" sz="1000" dirty="0" err="1">
                <a:solidFill>
                  <a:srgbClr val="0000FF"/>
                </a:solidFill>
                <a:highlight>
                  <a:srgbClr val="FFFFFF"/>
                </a:highlight>
                <a:latin typeface="Consolas" panose="020B0609020204030204" pitchFamily="49" charset="0"/>
              </a:rPr>
              <a:t>this</a:t>
            </a:r>
            <a:r>
              <a:rPr lang="en-IN" sz="1000" dirty="0" err="1">
                <a:solidFill>
                  <a:srgbClr val="000000"/>
                </a:solidFill>
                <a:highlight>
                  <a:srgbClr val="FFFFFF"/>
                </a:highlight>
                <a:latin typeface="Consolas" panose="020B0609020204030204" pitchFamily="49" charset="0"/>
              </a:rPr>
              <a:t>.a</a:t>
            </a:r>
            <a:r>
              <a:rPr lang="en-IN" sz="1000" dirty="0">
                <a:solidFill>
                  <a:srgbClr val="000000"/>
                </a:solidFill>
                <a:highlight>
                  <a:srgbClr val="FFFFFF"/>
                </a:highlight>
                <a:latin typeface="Consolas" panose="020B0609020204030204" pitchFamily="49" charset="0"/>
              </a:rPr>
              <a:t> = </a:t>
            </a:r>
            <a:r>
              <a:rPr lang="en-IN" sz="1000" dirty="0" err="1">
                <a:solidFill>
                  <a:srgbClr val="000000"/>
                </a:solidFill>
                <a:highlight>
                  <a:srgbClr val="FFFFFF"/>
                </a:highlight>
                <a:latin typeface="Consolas" panose="020B0609020204030204" pitchFamily="49" charset="0"/>
              </a:rPr>
              <a:t>nums</a:t>
            </a:r>
            <a:r>
              <a:rPr lang="en-IN"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Thrd</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Thread</a:t>
            </a:r>
            <a:r>
              <a:rPr lang="en-US" sz="1000" dirty="0">
                <a:solidFill>
                  <a:srgbClr val="000000"/>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this</a:t>
            </a:r>
            <a:r>
              <a:rPr lang="en-US" sz="1000" dirty="0" err="1">
                <a:solidFill>
                  <a:srgbClr val="000000"/>
                </a:solidFill>
                <a:highlight>
                  <a:srgbClr val="FFFFFF"/>
                </a:highlight>
                <a:latin typeface="Consolas" panose="020B0609020204030204" pitchFamily="49" charset="0"/>
              </a:rPr>
              <a:t>.Run</a:t>
            </a:r>
            <a:r>
              <a:rPr lang="en-US"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t>
            </a:r>
            <a:r>
              <a:rPr lang="en-IN" sz="1000" dirty="0" err="1">
                <a:solidFill>
                  <a:srgbClr val="000000"/>
                </a:solidFill>
                <a:highlight>
                  <a:srgbClr val="FFFFFF"/>
                </a:highlight>
                <a:latin typeface="Consolas" panose="020B0609020204030204" pitchFamily="49" charset="0"/>
              </a:rPr>
              <a:t>Thrd.Name</a:t>
            </a:r>
            <a:r>
              <a:rPr lang="en-IN" sz="1000" dirty="0">
                <a:solidFill>
                  <a:srgbClr val="000000"/>
                </a:solidFill>
                <a:highlight>
                  <a:srgbClr val="FFFFFF"/>
                </a:highlight>
                <a:latin typeface="Consolas" panose="020B0609020204030204" pitchFamily="49" charset="0"/>
              </a:rPr>
              <a:t> = name;</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Thrd.Start</a:t>
            </a:r>
            <a:r>
              <a:rPr lang="en-US" sz="1000" dirty="0">
                <a:solidFill>
                  <a:srgbClr val="000000"/>
                </a:solidFill>
                <a:highlight>
                  <a:srgbClr val="FFFFFF"/>
                </a:highlight>
                <a:latin typeface="Consolas" panose="020B0609020204030204" pitchFamily="49" charset="0"/>
              </a:rPr>
              <a:t>(); </a:t>
            </a:r>
            <a:r>
              <a:rPr lang="en-US" sz="1000" dirty="0">
                <a:solidFill>
                  <a:srgbClr val="008000"/>
                </a:solidFill>
                <a:highlight>
                  <a:srgbClr val="FFFFFF"/>
                </a:highlight>
                <a:latin typeface="Consolas" panose="020B0609020204030204" pitchFamily="49" charset="0"/>
              </a:rPr>
              <a:t>// start the thread</a:t>
            </a:r>
            <a:endParaRPr lang="en-US" sz="1000" dirty="0">
              <a:solidFill>
                <a:srgbClr val="000000"/>
              </a:solidFill>
              <a:highlight>
                <a:srgbClr val="FFFFFF"/>
              </a:highlight>
              <a:latin typeface="Consolas" panose="020B0609020204030204" pitchFamily="49" charset="0"/>
            </a:endParaRPr>
          </a:p>
          <a:p>
            <a:r>
              <a:rPr lang="en-IN"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8000"/>
                </a:solidFill>
                <a:highlight>
                  <a:srgbClr val="FFFFFF"/>
                </a:highlight>
                <a:latin typeface="Consolas" panose="020B0609020204030204" pitchFamily="49" charset="0"/>
              </a:rPr>
              <a:t>// Begin execution of new thread.</a:t>
            </a:r>
            <a:endParaRPr lang="en-US" sz="1000" dirty="0">
              <a:solidFill>
                <a:srgbClr val="000000"/>
              </a:solidFill>
              <a:highlight>
                <a:srgbClr val="FFFFFF"/>
              </a:highlight>
              <a:latin typeface="Consolas" panose="020B0609020204030204" pitchFamily="49" charset="0"/>
            </a:endParaRPr>
          </a:p>
          <a:p>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void</a:t>
            </a:r>
            <a:r>
              <a:rPr lang="en-IN" sz="1000" dirty="0">
                <a:solidFill>
                  <a:srgbClr val="000000"/>
                </a:solidFill>
                <a:highlight>
                  <a:srgbClr val="FFFFFF"/>
                </a:highlight>
                <a:latin typeface="Consolas" panose="020B0609020204030204" pitchFamily="49" charset="0"/>
              </a:rPr>
              <a:t> Run()</a:t>
            </a:r>
          </a:p>
          <a:p>
            <a:r>
              <a:rPr lang="en-IN"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Console</a:t>
            </a:r>
            <a:r>
              <a:rPr lang="en-US" sz="1000" dirty="0" err="1">
                <a:solidFill>
                  <a:srgbClr val="000000"/>
                </a:solidFill>
                <a:highlight>
                  <a:srgbClr val="FFFFFF"/>
                </a:highlight>
                <a:latin typeface="Consolas" panose="020B0609020204030204" pitchFamily="49" charset="0"/>
              </a:rPr>
              <a:t>.WriteLine</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Thrd.Name</a:t>
            </a:r>
            <a:r>
              <a:rPr lang="en-US" sz="1000" dirty="0">
                <a:solidFill>
                  <a:srgbClr val="000000"/>
                </a:solidFill>
                <a:highlight>
                  <a:srgbClr val="FFFFFF"/>
                </a:highlight>
                <a:latin typeface="Consolas" panose="020B0609020204030204" pitchFamily="49" charset="0"/>
              </a:rPr>
              <a:t> + </a:t>
            </a:r>
            <a:r>
              <a:rPr lang="en-US" sz="1000" dirty="0">
                <a:solidFill>
                  <a:srgbClr val="A31515"/>
                </a:solidFill>
                <a:highlight>
                  <a:srgbClr val="FFFFFF"/>
                </a:highlight>
                <a:latin typeface="Consolas" panose="020B0609020204030204" pitchFamily="49" charset="0"/>
              </a:rPr>
              <a:t>" starting."</a:t>
            </a:r>
            <a:r>
              <a:rPr lang="en-US"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answer = </a:t>
            </a:r>
            <a:r>
              <a:rPr lang="en-IN" sz="1000" dirty="0" err="1">
                <a:solidFill>
                  <a:srgbClr val="000000"/>
                </a:solidFill>
                <a:highlight>
                  <a:srgbClr val="FFFFFF"/>
                </a:highlight>
                <a:latin typeface="Consolas" panose="020B0609020204030204" pitchFamily="49" charset="0"/>
              </a:rPr>
              <a:t>sa.SumIt</a:t>
            </a:r>
            <a:r>
              <a:rPr lang="en-IN" sz="1000" dirty="0">
                <a:solidFill>
                  <a:srgbClr val="000000"/>
                </a:solidFill>
                <a:highlight>
                  <a:srgbClr val="FFFFFF"/>
                </a:highlight>
                <a:latin typeface="Consolas" panose="020B0609020204030204" pitchFamily="49" charset="0"/>
              </a:rPr>
              <a:t>(a);</a:t>
            </a:r>
          </a:p>
          <a:p>
            <a:r>
              <a:rPr lang="en-IN" sz="1000" dirty="0">
                <a:solidFill>
                  <a:srgbClr val="000000"/>
                </a:solidFill>
                <a:highlight>
                  <a:srgbClr val="FFFFFF"/>
                </a:highlight>
                <a:latin typeface="Consolas" panose="020B0609020204030204" pitchFamily="49" charset="0"/>
              </a:rPr>
              <a:t>        </a:t>
            </a:r>
            <a:r>
              <a:rPr lang="en-IN" sz="1000" dirty="0" err="1">
                <a:solidFill>
                  <a:srgbClr val="2B91AF"/>
                </a:solidFill>
                <a:highlight>
                  <a:srgbClr val="FFFFFF"/>
                </a:highlight>
                <a:latin typeface="Consolas" panose="020B0609020204030204" pitchFamily="49" charset="0"/>
              </a:rPr>
              <a:t>Console</a:t>
            </a:r>
            <a:r>
              <a:rPr lang="en-IN" sz="1000" dirty="0" err="1">
                <a:solidFill>
                  <a:srgbClr val="000000"/>
                </a:solidFill>
                <a:highlight>
                  <a:srgbClr val="FFFFFF"/>
                </a:highlight>
                <a:latin typeface="Consolas" panose="020B0609020204030204" pitchFamily="49" charset="0"/>
              </a:rPr>
              <a:t>.WriteLine</a:t>
            </a:r>
            <a:r>
              <a:rPr lang="en-IN" sz="1000" dirty="0">
                <a:solidFill>
                  <a:srgbClr val="000000"/>
                </a:solidFill>
                <a:highlight>
                  <a:srgbClr val="FFFFFF"/>
                </a:highlight>
                <a:latin typeface="Consolas" panose="020B0609020204030204" pitchFamily="49" charset="0"/>
              </a:rPr>
              <a:t>(</a:t>
            </a:r>
            <a:r>
              <a:rPr lang="en-IN" sz="1000" dirty="0">
                <a:solidFill>
                  <a:srgbClr val="A31515"/>
                </a:solidFill>
                <a:highlight>
                  <a:srgbClr val="FFFFFF"/>
                </a:highlight>
                <a:latin typeface="Consolas" panose="020B0609020204030204" pitchFamily="49" charset="0"/>
              </a:rPr>
              <a:t>"Sum for "</a:t>
            </a:r>
            <a:r>
              <a:rPr lang="en-IN" sz="1000" dirty="0">
                <a:solidFill>
                  <a:srgbClr val="000000"/>
                </a:solidFill>
                <a:highlight>
                  <a:srgbClr val="FFFFFF"/>
                </a:highlight>
                <a:latin typeface="Consolas" panose="020B0609020204030204" pitchFamily="49" charset="0"/>
              </a:rPr>
              <a:t> + </a:t>
            </a:r>
            <a:r>
              <a:rPr lang="en-IN" sz="1000" dirty="0" err="1">
                <a:solidFill>
                  <a:srgbClr val="000000"/>
                </a:solidFill>
                <a:highlight>
                  <a:srgbClr val="FFFFFF"/>
                </a:highlight>
                <a:latin typeface="Consolas" panose="020B0609020204030204" pitchFamily="49" charset="0"/>
              </a:rPr>
              <a:t>Thrd.Name</a:t>
            </a:r>
            <a:r>
              <a:rPr lang="en-IN" sz="1000" dirty="0">
                <a:solidFill>
                  <a:srgbClr val="000000"/>
                </a:solidFill>
                <a:highlight>
                  <a:srgbClr val="FFFFFF"/>
                </a:highlight>
                <a:latin typeface="Consolas" panose="020B0609020204030204" pitchFamily="49" charset="0"/>
              </a:rPr>
              <a:t> +</a:t>
            </a:r>
          </a:p>
          <a:p>
            <a:r>
              <a:rPr lang="en-IN" sz="1000" dirty="0">
                <a:solidFill>
                  <a:srgbClr val="000000"/>
                </a:solidFill>
                <a:highlight>
                  <a:srgbClr val="FFFFFF"/>
                </a:highlight>
                <a:latin typeface="Consolas" panose="020B0609020204030204" pitchFamily="49" charset="0"/>
              </a:rPr>
              <a:t>        </a:t>
            </a:r>
            <a:r>
              <a:rPr lang="en-IN" sz="1000" dirty="0">
                <a:solidFill>
                  <a:srgbClr val="A31515"/>
                </a:solidFill>
                <a:highlight>
                  <a:srgbClr val="FFFFFF"/>
                </a:highlight>
                <a:latin typeface="Consolas" panose="020B0609020204030204" pitchFamily="49" charset="0"/>
              </a:rPr>
              <a:t>" is "</a:t>
            </a:r>
            <a:r>
              <a:rPr lang="en-IN" sz="1000" dirty="0">
                <a:solidFill>
                  <a:srgbClr val="000000"/>
                </a:solidFill>
                <a:highlight>
                  <a:srgbClr val="FFFFFF"/>
                </a:highlight>
                <a:latin typeface="Consolas" panose="020B0609020204030204" pitchFamily="49" charset="0"/>
              </a:rPr>
              <a:t> + answer);</a:t>
            </a:r>
          </a:p>
          <a:p>
            <a:r>
              <a:rPr lang="en-IN" sz="1000" dirty="0">
                <a:solidFill>
                  <a:srgbClr val="000000"/>
                </a:solidFill>
                <a:highlight>
                  <a:srgbClr val="FFFFFF"/>
                </a:highlight>
                <a:latin typeface="Consolas" panose="020B0609020204030204" pitchFamily="49" charset="0"/>
              </a:rPr>
              <a:t>        </a:t>
            </a:r>
            <a:r>
              <a:rPr lang="en-IN" sz="1000" dirty="0" err="1">
                <a:solidFill>
                  <a:srgbClr val="2B91AF"/>
                </a:solidFill>
                <a:highlight>
                  <a:srgbClr val="FFFFFF"/>
                </a:highlight>
                <a:latin typeface="Consolas" panose="020B0609020204030204" pitchFamily="49" charset="0"/>
              </a:rPr>
              <a:t>Console</a:t>
            </a:r>
            <a:r>
              <a:rPr lang="en-IN" sz="1000" dirty="0" err="1">
                <a:solidFill>
                  <a:srgbClr val="000000"/>
                </a:solidFill>
                <a:highlight>
                  <a:srgbClr val="FFFFFF"/>
                </a:highlight>
                <a:latin typeface="Consolas" panose="020B0609020204030204" pitchFamily="49" charset="0"/>
              </a:rPr>
              <a:t>.WriteLine</a:t>
            </a:r>
            <a:r>
              <a:rPr lang="en-IN" sz="1000" dirty="0">
                <a:solidFill>
                  <a:srgbClr val="000000"/>
                </a:solidFill>
                <a:highlight>
                  <a:srgbClr val="FFFFFF"/>
                </a:highlight>
                <a:latin typeface="Consolas" panose="020B0609020204030204" pitchFamily="49" charset="0"/>
              </a:rPr>
              <a:t>(</a:t>
            </a:r>
            <a:r>
              <a:rPr lang="en-IN" sz="1000" dirty="0" err="1">
                <a:solidFill>
                  <a:srgbClr val="000000"/>
                </a:solidFill>
                <a:highlight>
                  <a:srgbClr val="FFFFFF"/>
                </a:highlight>
                <a:latin typeface="Consolas" panose="020B0609020204030204" pitchFamily="49" charset="0"/>
              </a:rPr>
              <a:t>Thrd.Name</a:t>
            </a:r>
            <a:r>
              <a:rPr lang="en-IN" sz="1000" dirty="0">
                <a:solidFill>
                  <a:srgbClr val="000000"/>
                </a:solidFill>
                <a:highlight>
                  <a:srgbClr val="FFFFFF"/>
                </a:highlight>
                <a:latin typeface="Consolas" panose="020B0609020204030204" pitchFamily="49" charset="0"/>
              </a:rPr>
              <a:t> + </a:t>
            </a:r>
            <a:r>
              <a:rPr lang="en-IN" sz="1000" dirty="0">
                <a:solidFill>
                  <a:srgbClr val="A31515"/>
                </a:solidFill>
                <a:highlight>
                  <a:srgbClr val="FFFFFF"/>
                </a:highlight>
                <a:latin typeface="Consolas" panose="020B0609020204030204" pitchFamily="49" charset="0"/>
              </a:rPr>
              <a:t>" terminating."</a:t>
            </a:r>
            <a:r>
              <a:rPr lang="en-IN"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t>
            </a:r>
          </a:p>
          <a:p>
            <a:r>
              <a:rPr lang="en-IN" sz="1000" dirty="0">
                <a:solidFill>
                  <a:srgbClr val="000000"/>
                </a:solidFill>
                <a:highlight>
                  <a:srgbClr val="FFFFFF"/>
                </a:highlight>
                <a:latin typeface="Consolas" panose="020B0609020204030204" pitchFamily="49" charset="0"/>
              </a:rPr>
              <a:t>}</a:t>
            </a:r>
          </a:p>
          <a:p>
            <a:endParaRPr lang="en-IN" sz="1000" dirty="0">
              <a:solidFill>
                <a:srgbClr val="000000"/>
              </a:solidFill>
              <a:highlight>
                <a:srgbClr val="FFFFFF"/>
              </a:highlight>
              <a:latin typeface="Consolas" panose="020B0609020204030204" pitchFamily="49" charset="0"/>
            </a:endParaRPr>
          </a:p>
          <a:p>
            <a:r>
              <a:rPr lang="en-IN" sz="1000" dirty="0">
                <a:solidFill>
                  <a:srgbClr val="0000FF"/>
                </a:solidFill>
                <a:highlight>
                  <a:srgbClr val="FFFFFF"/>
                </a:highlight>
                <a:latin typeface="Consolas" panose="020B0609020204030204" pitchFamily="49" charset="0"/>
              </a:rPr>
              <a:t>class</a:t>
            </a:r>
            <a:r>
              <a:rPr lang="en-IN" sz="1000" dirty="0">
                <a:solidFill>
                  <a:srgbClr val="000000"/>
                </a:solidFill>
                <a:highlight>
                  <a:srgbClr val="FFFFFF"/>
                </a:highlight>
                <a:latin typeface="Consolas" panose="020B0609020204030204" pitchFamily="49" charset="0"/>
              </a:rPr>
              <a:t> </a:t>
            </a:r>
            <a:r>
              <a:rPr lang="en-IN" sz="1000" dirty="0">
                <a:solidFill>
                  <a:srgbClr val="2B91AF"/>
                </a:solidFill>
                <a:highlight>
                  <a:srgbClr val="FFFFFF"/>
                </a:highlight>
                <a:latin typeface="Consolas" panose="020B0609020204030204" pitchFamily="49" charset="0"/>
              </a:rPr>
              <a:t>Sync</a:t>
            </a:r>
            <a:endParaRPr lang="en-IN" sz="1000" dirty="0">
              <a:solidFill>
                <a:srgbClr val="000000"/>
              </a:solidFill>
              <a:highlight>
                <a:srgbClr val="FFFFFF"/>
              </a:highlight>
              <a:latin typeface="Consolas" panose="020B0609020204030204" pitchFamily="49" charset="0"/>
            </a:endParaRPr>
          </a:p>
          <a:p>
            <a:r>
              <a:rPr lang="en-IN" sz="1000" dirty="0">
                <a:solidFill>
                  <a:srgbClr val="000000"/>
                </a:solidFill>
                <a:highlight>
                  <a:srgbClr val="FFFFFF"/>
                </a:highlight>
                <a:latin typeface="Consolas" panose="020B0609020204030204" pitchFamily="49" charset="0"/>
              </a:rPr>
              <a:t>{</a:t>
            </a:r>
          </a:p>
          <a:p>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static</a:t>
            </a:r>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void</a:t>
            </a:r>
            <a:r>
              <a:rPr lang="en-IN" sz="1000" dirty="0">
                <a:solidFill>
                  <a:srgbClr val="000000"/>
                </a:solidFill>
                <a:highlight>
                  <a:srgbClr val="FFFFFF"/>
                </a:highlight>
                <a:latin typeface="Consolas" panose="020B0609020204030204" pitchFamily="49" charset="0"/>
              </a:rPr>
              <a:t> Main()</a:t>
            </a:r>
          </a:p>
          <a:p>
            <a:r>
              <a:rPr lang="en-IN" sz="1000" dirty="0">
                <a:solidFill>
                  <a:srgbClr val="000000"/>
                </a:solidFill>
                <a:highlight>
                  <a:srgbClr val="FFFFFF"/>
                </a:highlight>
                <a:latin typeface="Consolas" panose="020B0609020204030204" pitchFamily="49" charset="0"/>
              </a:rPr>
              <a:t>    {</a:t>
            </a:r>
          </a:p>
          <a:p>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int</a:t>
            </a:r>
            <a:r>
              <a:rPr lang="en-IN" sz="1000" dirty="0">
                <a:solidFill>
                  <a:srgbClr val="000000"/>
                </a:solidFill>
                <a:highlight>
                  <a:srgbClr val="FFFFFF"/>
                </a:highlight>
                <a:latin typeface="Consolas" panose="020B0609020204030204" pitchFamily="49" charset="0"/>
              </a:rPr>
              <a:t>[] a = { 1, 2, 3, 4, 5 };</a:t>
            </a: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MyThread</a:t>
            </a:r>
            <a:r>
              <a:rPr lang="en-US" sz="1000" dirty="0">
                <a:solidFill>
                  <a:srgbClr val="000000"/>
                </a:solidFill>
                <a:highlight>
                  <a:srgbClr val="FFFFFF"/>
                </a:highlight>
                <a:latin typeface="Consolas" panose="020B0609020204030204" pitchFamily="49" charset="0"/>
              </a:rPr>
              <a:t> mt1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MyThread</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"Child #1"</a:t>
            </a:r>
            <a:r>
              <a:rPr lang="en-US" sz="1000" dirty="0">
                <a:solidFill>
                  <a:srgbClr val="000000"/>
                </a:solidFill>
                <a:highlight>
                  <a:srgbClr val="FFFFFF"/>
                </a:highlight>
                <a:latin typeface="Consolas" panose="020B0609020204030204" pitchFamily="49" charset="0"/>
              </a:rPr>
              <a:t>, a);</a:t>
            </a:r>
          </a:p>
          <a:p>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MyThread</a:t>
            </a:r>
            <a:r>
              <a:rPr lang="en-US" sz="1000" dirty="0">
                <a:solidFill>
                  <a:srgbClr val="000000"/>
                </a:solidFill>
                <a:highlight>
                  <a:srgbClr val="FFFFFF"/>
                </a:highlight>
                <a:latin typeface="Consolas" panose="020B0609020204030204" pitchFamily="49" charset="0"/>
              </a:rPr>
              <a:t> mt2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MyThread</a:t>
            </a:r>
            <a:r>
              <a:rPr lang="en-US" sz="1000" dirty="0">
                <a:solidFill>
                  <a:srgbClr val="000000"/>
                </a:solidFill>
                <a:highlight>
                  <a:srgbClr val="FFFFFF"/>
                </a:highlight>
                <a:latin typeface="Consolas" panose="020B0609020204030204" pitchFamily="49" charset="0"/>
              </a:rPr>
              <a:t>(</a:t>
            </a:r>
            <a:r>
              <a:rPr lang="en-US" sz="1000" dirty="0">
                <a:solidFill>
                  <a:srgbClr val="A31515"/>
                </a:solidFill>
                <a:highlight>
                  <a:srgbClr val="FFFFFF"/>
                </a:highlight>
                <a:latin typeface="Consolas" panose="020B0609020204030204" pitchFamily="49" charset="0"/>
              </a:rPr>
              <a:t>"Child #2"</a:t>
            </a:r>
            <a:r>
              <a:rPr lang="en-US" sz="1000" dirty="0">
                <a:solidFill>
                  <a:srgbClr val="000000"/>
                </a:solidFill>
                <a:highlight>
                  <a:srgbClr val="FFFFFF"/>
                </a:highlight>
                <a:latin typeface="Consolas" panose="020B0609020204030204" pitchFamily="49" charset="0"/>
              </a:rPr>
              <a:t>, a);</a:t>
            </a:r>
          </a:p>
          <a:p>
            <a:r>
              <a:rPr lang="en-IN" sz="1000" dirty="0">
                <a:solidFill>
                  <a:srgbClr val="000000"/>
                </a:solidFill>
                <a:highlight>
                  <a:srgbClr val="FFFFFF"/>
                </a:highlight>
                <a:latin typeface="Consolas" panose="020B0609020204030204" pitchFamily="49" charset="0"/>
              </a:rPr>
              <a:t>        mt1.Thrd.Join();</a:t>
            </a:r>
          </a:p>
          <a:p>
            <a:r>
              <a:rPr lang="en-IN" sz="1000" dirty="0">
                <a:solidFill>
                  <a:srgbClr val="000000"/>
                </a:solidFill>
                <a:highlight>
                  <a:srgbClr val="FFFFFF"/>
                </a:highlight>
                <a:latin typeface="Consolas" panose="020B0609020204030204" pitchFamily="49" charset="0"/>
              </a:rPr>
              <a:t>        mt2.Thrd.Join();</a:t>
            </a:r>
          </a:p>
          <a:p>
            <a:r>
              <a:rPr lang="en-IN" sz="1000" dirty="0">
                <a:solidFill>
                  <a:srgbClr val="000000"/>
                </a:solidFill>
                <a:highlight>
                  <a:srgbClr val="FFFFFF"/>
                </a:highlight>
                <a:latin typeface="Consolas" panose="020B0609020204030204" pitchFamily="49" charset="0"/>
              </a:rPr>
              <a:t>    }</a:t>
            </a:r>
          </a:p>
          <a:p>
            <a:r>
              <a:rPr lang="en-IN" sz="1000" dirty="0">
                <a:solidFill>
                  <a:srgbClr val="000000"/>
                </a:solidFill>
                <a:highlight>
                  <a:srgbClr val="FFFFFF"/>
                </a:highlight>
                <a:latin typeface="Consolas" panose="020B0609020204030204" pitchFamily="49" charset="0"/>
              </a:rPr>
              <a:t>}</a:t>
            </a:r>
          </a:p>
          <a:p>
            <a:endParaRPr lang="en-IN" sz="1000" dirty="0">
              <a:solidFill>
                <a:srgbClr val="000000"/>
              </a:solidFill>
              <a:highlight>
                <a:srgbClr val="FFFFFF"/>
              </a:highlight>
              <a:latin typeface="Consolas" panose="020B0609020204030204" pitchFamily="49" charset="0"/>
            </a:endParaRPr>
          </a:p>
        </p:txBody>
      </p:sp>
      <p:sp>
        <p:nvSpPr>
          <p:cNvPr id="2" name="TextBox 1">
            <a:extLst>
              <a:ext uri="{FF2B5EF4-FFF2-40B4-BE49-F238E27FC236}">
                <a16:creationId xmlns:a16="http://schemas.microsoft.com/office/drawing/2014/main" id="{26D28DCD-AE92-466E-BDE9-71A3A8068CCE}"/>
              </a:ext>
            </a:extLst>
          </p:cNvPr>
          <p:cNvSpPr txBox="1"/>
          <p:nvPr/>
        </p:nvSpPr>
        <p:spPr>
          <a:xfrm>
            <a:off x="1543665" y="137652"/>
            <a:ext cx="3657601" cy="369332"/>
          </a:xfrm>
          <a:prstGeom prst="rect">
            <a:avLst/>
          </a:prstGeom>
          <a:noFill/>
        </p:spPr>
        <p:txBody>
          <a:bodyPr wrap="square" rtlCol="0">
            <a:spAutoFit/>
          </a:bodyPr>
          <a:lstStyle/>
          <a:p>
            <a:r>
              <a:rPr lang="en-IN" dirty="0"/>
              <a:t>Class Level Lock</a:t>
            </a:r>
          </a:p>
        </p:txBody>
      </p:sp>
    </p:spTree>
    <p:extLst>
      <p:ext uri="{BB962C8B-B14F-4D97-AF65-F5344CB8AC3E}">
        <p14:creationId xmlns:p14="http://schemas.microsoft.com/office/powerpoint/2010/main" val="2893059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ABE9CC-6996-4D1F-BBBB-B06ADAE33EF8}"/>
              </a:ext>
            </a:extLst>
          </p:cNvPr>
          <p:cNvSpPr>
            <a:spLocks noGrp="1"/>
          </p:cNvSpPr>
          <p:nvPr>
            <p:ph idx="1"/>
          </p:nvPr>
        </p:nvSpPr>
        <p:spPr>
          <a:xfrm>
            <a:off x="1189704" y="68826"/>
            <a:ext cx="10164096" cy="6108137"/>
          </a:xfrm>
        </p:spPr>
        <p:txBody>
          <a:bodyPr>
            <a:normAutofit fontScale="70000" lnSpcReduction="20000"/>
          </a:bodyPr>
          <a:lstStyle/>
          <a:p>
            <a:r>
              <a:rPr lang="en-US" dirty="0"/>
              <a:t>Let’s examine this program in detail. </a:t>
            </a:r>
          </a:p>
          <a:p>
            <a:r>
              <a:rPr lang="en-US" dirty="0"/>
              <a:t>The program creates three classes. </a:t>
            </a:r>
          </a:p>
          <a:p>
            <a:r>
              <a:rPr lang="en-US" dirty="0"/>
              <a:t>The first is </a:t>
            </a:r>
            <a:r>
              <a:rPr lang="en-US" dirty="0" err="1"/>
              <a:t>SumArray</a:t>
            </a:r>
            <a:r>
              <a:rPr lang="en-US" dirty="0"/>
              <a:t>. It defines the method </a:t>
            </a:r>
            <a:r>
              <a:rPr lang="en-US" dirty="0" err="1"/>
              <a:t>SumIt</a:t>
            </a:r>
            <a:r>
              <a:rPr lang="en-US" dirty="0"/>
              <a:t>( ), which sums an integer array.</a:t>
            </a:r>
          </a:p>
          <a:p>
            <a:r>
              <a:rPr lang="en-US" dirty="0"/>
              <a:t> The second class is </a:t>
            </a:r>
            <a:r>
              <a:rPr lang="en-US" dirty="0" err="1"/>
              <a:t>MyThread</a:t>
            </a:r>
            <a:r>
              <a:rPr lang="en-US" dirty="0"/>
              <a:t>, which uses a static object called </a:t>
            </a:r>
            <a:r>
              <a:rPr lang="en-US" dirty="0" err="1"/>
              <a:t>sa</a:t>
            </a:r>
            <a:r>
              <a:rPr lang="en-US" dirty="0"/>
              <a:t> that is of type </a:t>
            </a:r>
            <a:r>
              <a:rPr lang="en-US" dirty="0" err="1"/>
              <a:t>SumArray</a:t>
            </a:r>
            <a:r>
              <a:rPr lang="en-US" dirty="0"/>
              <a:t>. Thus, only one object of </a:t>
            </a:r>
            <a:r>
              <a:rPr lang="en-US" dirty="0" err="1"/>
              <a:t>SumArray</a:t>
            </a:r>
            <a:r>
              <a:rPr lang="en-US" dirty="0"/>
              <a:t> is shared by all objects of type </a:t>
            </a:r>
            <a:r>
              <a:rPr lang="en-US" dirty="0" err="1"/>
              <a:t>MyThread</a:t>
            </a:r>
            <a:r>
              <a:rPr lang="en-US" dirty="0"/>
              <a:t>. This object is used to obtain the sum of an integer array. </a:t>
            </a:r>
          </a:p>
          <a:p>
            <a:r>
              <a:rPr lang="en-US" dirty="0"/>
              <a:t>Notice that </a:t>
            </a:r>
            <a:r>
              <a:rPr lang="en-US" dirty="0" err="1"/>
              <a:t>SumArray</a:t>
            </a:r>
            <a:r>
              <a:rPr lang="en-US" dirty="0"/>
              <a:t> stores the running total in a field called sum. Thus, if two threads use </a:t>
            </a:r>
            <a:r>
              <a:rPr lang="en-US" dirty="0" err="1"/>
              <a:t>SumIt</a:t>
            </a:r>
            <a:r>
              <a:rPr lang="en-US" dirty="0"/>
              <a:t>( ) concurrently, both will be attempting to use sum to hold the running total. Because this will cause errors, access to </a:t>
            </a:r>
            <a:r>
              <a:rPr lang="en-US" dirty="0" err="1"/>
              <a:t>SumIt</a:t>
            </a:r>
            <a:r>
              <a:rPr lang="en-US" dirty="0"/>
              <a:t>( ) must be synchronized. </a:t>
            </a:r>
          </a:p>
          <a:p>
            <a:r>
              <a:rPr lang="en-US" dirty="0"/>
              <a:t>Finally, the class Sync creates two threads and has them compute the sum of an integer array. Inside </a:t>
            </a:r>
            <a:r>
              <a:rPr lang="en-US" dirty="0" err="1"/>
              <a:t>SumIt</a:t>
            </a:r>
            <a:r>
              <a:rPr lang="en-US" dirty="0"/>
              <a:t>( ), the lock statement prevents simultaneous use of the method by different threads. </a:t>
            </a:r>
          </a:p>
          <a:p>
            <a:r>
              <a:rPr lang="en-US" dirty="0"/>
              <a:t>Notice that lock uses </a:t>
            </a:r>
            <a:r>
              <a:rPr lang="en-US" dirty="0" err="1"/>
              <a:t>lockOn</a:t>
            </a:r>
            <a:r>
              <a:rPr lang="en-US" dirty="0"/>
              <a:t> as the object being synchronized. This is a private object that is used solely for synchronization. Sleep( ) is called to purposely allow a task-switch to occur, if one can—but it can’t in this case. Because the code within </a:t>
            </a:r>
            <a:r>
              <a:rPr lang="en-US" dirty="0" err="1"/>
              <a:t>SumIt</a:t>
            </a:r>
            <a:r>
              <a:rPr lang="en-US" dirty="0"/>
              <a:t>( ) is locked, it can be used by only one thread at a time. </a:t>
            </a:r>
          </a:p>
          <a:p>
            <a:r>
              <a:rPr lang="en-US" dirty="0"/>
              <a:t>Thus, when the second child thread begins execution, it does not enter </a:t>
            </a:r>
            <a:r>
              <a:rPr lang="en-US" dirty="0" err="1"/>
              <a:t>SumIt</a:t>
            </a:r>
            <a:r>
              <a:rPr lang="en-US" dirty="0"/>
              <a:t>( ) until after the first child thread is done with it. This ensures the correct result is produced. To understand the effects of lock fully, try removing it from the body of </a:t>
            </a:r>
            <a:r>
              <a:rPr lang="en-US" dirty="0" err="1"/>
              <a:t>SumIt</a:t>
            </a:r>
            <a:r>
              <a:rPr lang="en-US" dirty="0"/>
              <a:t>( ). After doing this, </a:t>
            </a:r>
            <a:r>
              <a:rPr lang="en-US" dirty="0" err="1"/>
              <a:t>SumIt</a:t>
            </a:r>
            <a:r>
              <a:rPr lang="en-US" dirty="0"/>
              <a:t>( ) is no longer synchronized, and any number of threads can use it concurrently on the same object. </a:t>
            </a:r>
          </a:p>
          <a:p>
            <a:r>
              <a:rPr lang="en-US" dirty="0"/>
              <a:t>The problem with this is that the running total is stored in sum, which will be changed by each thread that calls </a:t>
            </a:r>
            <a:r>
              <a:rPr lang="en-US" dirty="0" err="1"/>
              <a:t>SumIt</a:t>
            </a:r>
            <a:r>
              <a:rPr lang="en-US" dirty="0"/>
              <a:t>( ). Thus, when two threads call </a:t>
            </a:r>
            <a:r>
              <a:rPr lang="en-US" dirty="0" err="1"/>
              <a:t>SumIt</a:t>
            </a:r>
            <a:r>
              <a:rPr lang="en-US" dirty="0"/>
              <a:t>( ) at the same time on the same object, incorrect results are produced because sum reflects the summation of both threads, mixed together. For example, check output after  removing lock  from </a:t>
            </a:r>
            <a:r>
              <a:rPr lang="en-US" dirty="0" err="1"/>
              <a:t>SumIt</a:t>
            </a:r>
            <a:r>
              <a:rPr lang="en-US" dirty="0"/>
              <a:t>( ):</a:t>
            </a:r>
            <a:endParaRPr lang="en-IN" dirty="0"/>
          </a:p>
        </p:txBody>
      </p:sp>
    </p:spTree>
    <p:extLst>
      <p:ext uri="{BB962C8B-B14F-4D97-AF65-F5344CB8AC3E}">
        <p14:creationId xmlns:p14="http://schemas.microsoft.com/office/powerpoint/2010/main" val="3007557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A5AB-52FC-4D3D-AC95-08DEF8D140C9}"/>
              </a:ext>
            </a:extLst>
          </p:cNvPr>
          <p:cNvSpPr>
            <a:spLocks noGrp="1"/>
          </p:cNvSpPr>
          <p:nvPr>
            <p:ph type="title"/>
          </p:nvPr>
        </p:nvSpPr>
        <p:spPr>
          <a:xfrm>
            <a:off x="1152832" y="-77326"/>
            <a:ext cx="10515600" cy="758364"/>
          </a:xfrm>
        </p:spPr>
        <p:txBody>
          <a:bodyPr/>
          <a:lstStyle/>
          <a:p>
            <a:r>
              <a:rPr lang="en-IN" dirty="0"/>
              <a:t>Effect of Lock</a:t>
            </a:r>
          </a:p>
        </p:txBody>
      </p:sp>
      <p:sp>
        <p:nvSpPr>
          <p:cNvPr id="3" name="Content Placeholder 2">
            <a:extLst>
              <a:ext uri="{FF2B5EF4-FFF2-40B4-BE49-F238E27FC236}">
                <a16:creationId xmlns:a16="http://schemas.microsoft.com/office/drawing/2014/main" id="{D1343D18-B8ED-4E18-8C49-EFA25E2CB4F0}"/>
              </a:ext>
            </a:extLst>
          </p:cNvPr>
          <p:cNvSpPr>
            <a:spLocks noGrp="1"/>
          </p:cNvSpPr>
          <p:nvPr>
            <p:ph idx="1"/>
          </p:nvPr>
        </p:nvSpPr>
        <p:spPr>
          <a:xfrm>
            <a:off x="501445" y="1101213"/>
            <a:ext cx="10852355" cy="5075750"/>
          </a:xfrm>
        </p:spPr>
        <p:txBody>
          <a:bodyPr/>
          <a:lstStyle/>
          <a:p>
            <a:r>
              <a:rPr lang="en-US" dirty="0"/>
              <a:t>The effects of lock are summarized here: </a:t>
            </a:r>
          </a:p>
          <a:p>
            <a:r>
              <a:rPr lang="en-US" dirty="0"/>
              <a:t> For any given object, once a lock has been acquired, the object is locked and no other thread can acquire the lock. </a:t>
            </a:r>
          </a:p>
          <a:p>
            <a:r>
              <a:rPr lang="en-US" dirty="0"/>
              <a:t> Other threads trying to acquire the lock on the same object will enter a wait state until the code is unlocked.</a:t>
            </a:r>
          </a:p>
          <a:p>
            <a:r>
              <a:rPr lang="en-US" dirty="0"/>
              <a:t> When a thread leaves the locked block, the object is unlocked.</a:t>
            </a:r>
            <a:endParaRPr lang="en-IN" dirty="0"/>
          </a:p>
        </p:txBody>
      </p:sp>
    </p:spTree>
    <p:extLst>
      <p:ext uri="{BB962C8B-B14F-4D97-AF65-F5344CB8AC3E}">
        <p14:creationId xmlns:p14="http://schemas.microsoft.com/office/powerpoint/2010/main" val="1368530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B5B79-7FC3-40BA-B08C-FE92C2C7D993}"/>
              </a:ext>
            </a:extLst>
          </p:cNvPr>
          <p:cNvSpPr>
            <a:spLocks noGrp="1"/>
          </p:cNvSpPr>
          <p:nvPr>
            <p:ph type="title"/>
          </p:nvPr>
        </p:nvSpPr>
        <p:spPr>
          <a:xfrm>
            <a:off x="1189703" y="0"/>
            <a:ext cx="10360742" cy="934065"/>
          </a:xfrm>
        </p:spPr>
        <p:txBody>
          <a:bodyPr/>
          <a:lstStyle/>
          <a:p>
            <a:r>
              <a:rPr lang="en-IN" dirty="0"/>
              <a:t>Class level lock</a:t>
            </a:r>
          </a:p>
        </p:txBody>
      </p:sp>
      <p:sp>
        <p:nvSpPr>
          <p:cNvPr id="3" name="Content Placeholder 2">
            <a:extLst>
              <a:ext uri="{FF2B5EF4-FFF2-40B4-BE49-F238E27FC236}">
                <a16:creationId xmlns:a16="http://schemas.microsoft.com/office/drawing/2014/main" id="{A36B5477-C677-457A-8CDD-BB673BF44DB9}"/>
              </a:ext>
            </a:extLst>
          </p:cNvPr>
          <p:cNvSpPr>
            <a:spLocks noGrp="1"/>
          </p:cNvSpPr>
          <p:nvPr>
            <p:ph idx="1"/>
          </p:nvPr>
        </p:nvSpPr>
        <p:spPr>
          <a:xfrm>
            <a:off x="356420" y="839041"/>
            <a:ext cx="10645877" cy="4486275"/>
          </a:xfrm>
        </p:spPr>
        <p:txBody>
          <a:bodyPr>
            <a:normAutofit fontScale="85000" lnSpcReduction="20000"/>
          </a:bodyPr>
          <a:lstStyle/>
          <a:p>
            <a:r>
              <a:rPr lang="en-US" dirty="0"/>
              <a:t>An Alternative Approach Although locking a method’s code, as shown in the previous example, is an easy and effective means of achieving synchronization, it will not work in all cases.</a:t>
            </a:r>
          </a:p>
          <a:p>
            <a:endParaRPr lang="en-US" dirty="0"/>
          </a:p>
          <a:p>
            <a:r>
              <a:rPr lang="en-US" dirty="0"/>
              <a:t> For example, you might want to synchronize access to a method of a class you did not create, which is itself not synchronized. This can occur if you want to use a class that was written by a third party and for which you do not have access to the source code. Thus, it is not possible for you to add a lock statement to the appropriate method within the class. How can access to an object of this class be synchronized? Fortunately, the solution to this problem is simple: Lock access to the object from code outside the object by specifying the object in a lock statement.</a:t>
            </a:r>
          </a:p>
          <a:p>
            <a:endParaRPr lang="en-US" dirty="0"/>
          </a:p>
          <a:p>
            <a:r>
              <a:rPr lang="en-US" dirty="0"/>
              <a:t> For example, here is an alternative implementation of the preceding program. Notice that the code within </a:t>
            </a:r>
            <a:r>
              <a:rPr lang="en-US" dirty="0" err="1"/>
              <a:t>SumIt</a:t>
            </a:r>
            <a:r>
              <a:rPr lang="en-US" dirty="0"/>
              <a:t>( ) is no longer locked and no longer declares the </a:t>
            </a:r>
            <a:r>
              <a:rPr lang="en-US" dirty="0" err="1"/>
              <a:t>lockOn</a:t>
            </a:r>
            <a:r>
              <a:rPr lang="en-US" dirty="0"/>
              <a:t> object. Instead, calls to </a:t>
            </a:r>
            <a:r>
              <a:rPr lang="en-US" dirty="0" err="1"/>
              <a:t>SumIt</a:t>
            </a:r>
            <a:r>
              <a:rPr lang="en-US" dirty="0"/>
              <a:t>( ) are locked within </a:t>
            </a:r>
            <a:r>
              <a:rPr lang="en-US" dirty="0" err="1"/>
              <a:t>MyThread</a:t>
            </a:r>
            <a:endParaRPr lang="en-IN" dirty="0"/>
          </a:p>
        </p:txBody>
      </p:sp>
    </p:spTree>
    <p:extLst>
      <p:ext uri="{BB962C8B-B14F-4D97-AF65-F5344CB8AC3E}">
        <p14:creationId xmlns:p14="http://schemas.microsoft.com/office/powerpoint/2010/main" val="1806654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CB151A-9A07-4229-AAB5-0B1D4E9E318C}"/>
              </a:ext>
            </a:extLst>
          </p:cNvPr>
          <p:cNvSpPr>
            <a:spLocks noGrp="1"/>
          </p:cNvSpPr>
          <p:nvPr>
            <p:ph idx="1"/>
          </p:nvPr>
        </p:nvSpPr>
        <p:spPr>
          <a:xfrm>
            <a:off x="4866967" y="100780"/>
            <a:ext cx="7649498" cy="6656439"/>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 </a:t>
            </a:r>
            <a:r>
              <a:rPr lang="en-US" sz="1200" dirty="0">
                <a:solidFill>
                  <a:srgbClr val="008000"/>
                </a:solidFill>
                <a:highlight>
                  <a:srgbClr val="FFFFFF"/>
                </a:highlight>
                <a:latin typeface="Consolas" panose="020B0609020204030204" pitchFamily="49" charset="0"/>
              </a:rPr>
              <a:t>// Another way to use lock to synchronize access to an object.</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System.Threading</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SumArray</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sum;</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SumIt</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nums</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sum = 0; </a:t>
            </a:r>
            <a:r>
              <a:rPr lang="en-IN" sz="1200" dirty="0">
                <a:solidFill>
                  <a:srgbClr val="008000"/>
                </a:solidFill>
                <a:highlight>
                  <a:srgbClr val="FFFFFF"/>
                </a:highlight>
                <a:latin typeface="Consolas" panose="020B0609020204030204" pitchFamily="49" charset="0"/>
              </a:rPr>
              <a:t>// reset sum</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int</a:t>
            </a:r>
            <a:r>
              <a:rPr lang="nn-NO" sz="1200" dirty="0">
                <a:solidFill>
                  <a:srgbClr val="000000"/>
                </a:solidFill>
                <a:highlight>
                  <a:srgbClr val="FFFFFF"/>
                </a:highlight>
                <a:latin typeface="Consolas" panose="020B0609020204030204" pitchFamily="49" charset="0"/>
              </a:rPr>
              <a:t> i = 0; i &lt; nums.Length; i++)</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sum += </a:t>
            </a:r>
            <a:r>
              <a:rPr lang="en-IN" sz="1200" dirty="0" err="1">
                <a:solidFill>
                  <a:srgbClr val="000000"/>
                </a:solidFill>
                <a:highlight>
                  <a:srgbClr val="FFFFFF"/>
                </a:highlight>
                <a:latin typeface="Consolas" panose="020B0609020204030204" pitchFamily="49" charset="0"/>
              </a:rPr>
              <a:t>nums</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"Running total for "</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.CurrentThread.Name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 is "</a:t>
            </a:r>
            <a:r>
              <a:rPr lang="en-IN" sz="1200" dirty="0">
                <a:solidFill>
                  <a:srgbClr val="000000"/>
                </a:solidFill>
                <a:highlight>
                  <a:srgbClr val="FFFFFF"/>
                </a:highlight>
                <a:latin typeface="Consolas" panose="020B0609020204030204" pitchFamily="49" charset="0"/>
              </a:rPr>
              <a:t> + sum);</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Thread</a:t>
            </a:r>
            <a:r>
              <a:rPr lang="en-US" sz="1200" dirty="0" err="1">
                <a:solidFill>
                  <a:srgbClr val="000000"/>
                </a:solidFill>
                <a:highlight>
                  <a:srgbClr val="FFFFFF"/>
                </a:highlight>
                <a:latin typeface="Consolas" panose="020B0609020204030204" pitchFamily="49" charset="0"/>
              </a:rPr>
              <a:t>.Sleep</a:t>
            </a:r>
            <a:r>
              <a:rPr lang="en-US" sz="1200" dirty="0">
                <a:solidFill>
                  <a:srgbClr val="000000"/>
                </a:solidFill>
                <a:highlight>
                  <a:srgbClr val="FFFFFF"/>
                </a:highlight>
                <a:latin typeface="Consolas" panose="020B0609020204030204" pitchFamily="49" charset="0"/>
              </a:rPr>
              <a:t>(10); </a:t>
            </a:r>
            <a:r>
              <a:rPr lang="en-US" sz="1200" dirty="0">
                <a:solidFill>
                  <a:srgbClr val="008000"/>
                </a:solidFill>
                <a:highlight>
                  <a:srgbClr val="FFFFFF"/>
                </a:highlight>
                <a:latin typeface="Consolas" panose="020B0609020204030204" pitchFamily="49" charset="0"/>
              </a:rPr>
              <a:t>// allow task-switch</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sum;</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MyThread</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Thread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answer;</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Create one </a:t>
            </a:r>
            <a:r>
              <a:rPr lang="en-US" sz="1200" dirty="0" err="1">
                <a:solidFill>
                  <a:srgbClr val="008000"/>
                </a:solidFill>
                <a:highlight>
                  <a:srgbClr val="FFFFFF"/>
                </a:highlight>
                <a:latin typeface="Consolas" panose="020B0609020204030204" pitchFamily="49" charset="0"/>
              </a:rPr>
              <a:t>SumArray</a:t>
            </a:r>
            <a:r>
              <a:rPr lang="en-US" sz="1200" dirty="0">
                <a:solidFill>
                  <a:srgbClr val="008000"/>
                </a:solidFill>
                <a:highlight>
                  <a:srgbClr val="FFFFFF"/>
                </a:highlight>
                <a:latin typeface="Consolas" panose="020B0609020204030204" pitchFamily="49" charset="0"/>
              </a:rPr>
              <a:t> object for all</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8000"/>
                </a:solidFill>
                <a:highlight>
                  <a:srgbClr val="FFFFFF"/>
                </a:highlight>
                <a:latin typeface="Consolas" panose="020B0609020204030204" pitchFamily="49" charset="0"/>
              </a:rPr>
              <a:t>    instances of </a:t>
            </a:r>
            <a:r>
              <a:rPr lang="en-IN" sz="1200" dirty="0" err="1">
                <a:solidFill>
                  <a:srgbClr val="008000"/>
                </a:solidFill>
                <a:highlight>
                  <a:srgbClr val="FFFFFF"/>
                </a:highlight>
                <a:latin typeface="Consolas" panose="020B0609020204030204" pitchFamily="49" charset="0"/>
              </a:rPr>
              <a:t>MyThread</a:t>
            </a:r>
            <a:r>
              <a:rPr lang="en-IN" sz="1200" dirty="0">
                <a:solidFill>
                  <a:srgbClr val="008000"/>
                </a:solidFill>
                <a:highlight>
                  <a:srgbClr val="FFFFFF"/>
                </a:highlight>
                <a:latin typeface="Consolas" panose="020B0609020204030204" pitchFamily="49" charset="0"/>
              </a:rPr>
              <a:t>.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SumArray</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sa</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SumArray</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Construct a new thread.</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name,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nums</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 = </a:t>
            </a:r>
            <a:r>
              <a:rPr lang="en-IN" sz="1200" dirty="0" err="1">
                <a:solidFill>
                  <a:srgbClr val="000000"/>
                </a:solidFill>
                <a:highlight>
                  <a:srgbClr val="FFFFFF"/>
                </a:highlight>
                <a:latin typeface="Consolas" panose="020B0609020204030204" pitchFamily="49" charset="0"/>
              </a:rPr>
              <a:t>nums</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Thrd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.Run</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name;</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Thrd.Start</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start the thread</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endParaRPr lang="en-IN" sz="1200" dirty="0"/>
          </a:p>
        </p:txBody>
      </p:sp>
      <p:sp>
        <p:nvSpPr>
          <p:cNvPr id="4" name="TextBox 3">
            <a:extLst>
              <a:ext uri="{FF2B5EF4-FFF2-40B4-BE49-F238E27FC236}">
                <a16:creationId xmlns:a16="http://schemas.microsoft.com/office/drawing/2014/main" id="{9D99D555-B297-48EC-995B-104014009889}"/>
              </a:ext>
            </a:extLst>
          </p:cNvPr>
          <p:cNvSpPr txBox="1"/>
          <p:nvPr/>
        </p:nvSpPr>
        <p:spPr>
          <a:xfrm>
            <a:off x="294966" y="235974"/>
            <a:ext cx="5191433" cy="4154984"/>
          </a:xfrm>
          <a:prstGeom prst="rect">
            <a:avLst/>
          </a:prstGeom>
          <a:noFill/>
        </p:spPr>
        <p:txBody>
          <a:bodyPr wrap="square" rtlCol="0">
            <a:spAutoFit/>
          </a:bodyPr>
          <a:lstStyle/>
          <a:p>
            <a:pPr marL="0" indent="0">
              <a:lnSpc>
                <a:spcPct val="100000"/>
              </a:lnSpc>
              <a:spcBef>
                <a:spcPts val="0"/>
              </a:spcBef>
              <a:buNone/>
            </a:pPr>
            <a:r>
              <a:rPr lang="en-US" sz="1200" dirty="0">
                <a:solidFill>
                  <a:srgbClr val="008000"/>
                </a:solidFill>
                <a:highlight>
                  <a:srgbClr val="FFFFFF"/>
                </a:highlight>
                <a:latin typeface="Consolas" panose="020B0609020204030204" pitchFamily="49" charset="0"/>
              </a:rPr>
              <a:t>// Begin execution of new thread.</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Run()</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Thrd.Name</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 starting."</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Lock calls to </a:t>
            </a:r>
            <a:r>
              <a:rPr lang="en-IN" sz="1200" dirty="0" err="1">
                <a:solidFill>
                  <a:srgbClr val="008000"/>
                </a:solidFill>
                <a:highlight>
                  <a:srgbClr val="FFFFFF"/>
                </a:highlight>
                <a:latin typeface="Consolas" panose="020B0609020204030204" pitchFamily="49" charset="0"/>
              </a:rPr>
              <a:t>SumIt</a:t>
            </a:r>
            <a:r>
              <a:rPr lang="en-IN" sz="1200" dirty="0">
                <a:solidFill>
                  <a:srgbClr val="008000"/>
                </a:solidFill>
                <a:highlight>
                  <a:srgbClr val="FFFFFF"/>
                </a:highlight>
                <a:latin typeface="Consolas" panose="020B0609020204030204" pitchFamily="49" charset="0"/>
              </a:rPr>
              <a:t>().</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lock</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sa</a:t>
            </a:r>
            <a:r>
              <a:rPr lang="en-US" sz="1200" dirty="0">
                <a:solidFill>
                  <a:srgbClr val="000000"/>
                </a:solidFill>
                <a:highlight>
                  <a:srgbClr val="FFFFFF"/>
                </a:highlight>
                <a:latin typeface="Consolas" panose="020B0609020204030204" pitchFamily="49" charset="0"/>
              </a:rPr>
              <a:t>) answer = </a:t>
            </a:r>
            <a:r>
              <a:rPr lang="en-US" sz="1200" dirty="0" err="1">
                <a:solidFill>
                  <a:srgbClr val="000000"/>
                </a:solidFill>
                <a:highlight>
                  <a:srgbClr val="FFFFFF"/>
                </a:highlight>
                <a:latin typeface="Consolas" panose="020B0609020204030204" pitchFamily="49" charset="0"/>
              </a:rPr>
              <a:t>sa.SumIt</a:t>
            </a:r>
            <a:r>
              <a:rPr lang="en-US" sz="1200" dirty="0">
                <a:solidFill>
                  <a:srgbClr val="000000"/>
                </a:solidFill>
                <a:highlight>
                  <a:srgbClr val="FFFFFF"/>
                </a:highlight>
                <a:latin typeface="Consolas" panose="020B0609020204030204" pitchFamily="49" charset="0"/>
              </a:rPr>
              <a:t>(a);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"Sum for "</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 is "</a:t>
            </a:r>
            <a:r>
              <a:rPr lang="en-IN" sz="1200" dirty="0">
                <a:solidFill>
                  <a:srgbClr val="000000"/>
                </a:solidFill>
                <a:highlight>
                  <a:srgbClr val="FFFFFF"/>
                </a:highlight>
                <a:latin typeface="Consolas" panose="020B0609020204030204" pitchFamily="49" charset="0"/>
              </a:rPr>
              <a:t> + answer);</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 terminating."</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Sync</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 = { 1, 2, 3, 4, 5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mt1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#1"</a:t>
            </a:r>
            <a:r>
              <a:rPr lang="en-US" sz="1200" dirty="0">
                <a:solidFill>
                  <a:srgbClr val="000000"/>
                </a:solidFill>
                <a:highlight>
                  <a:srgbClr val="FFFFFF"/>
                </a:highlight>
                <a:latin typeface="Consolas" panose="020B0609020204030204" pitchFamily="49" charset="0"/>
              </a:rPr>
              <a:t>, a);</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mt2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#2"</a:t>
            </a:r>
            <a:r>
              <a:rPr lang="en-US" sz="1200" dirty="0">
                <a:solidFill>
                  <a:srgbClr val="000000"/>
                </a:solidFill>
                <a:highlight>
                  <a:srgbClr val="FFFFFF"/>
                </a:highlight>
                <a:latin typeface="Consolas" panose="020B0609020204030204" pitchFamily="49" charset="0"/>
              </a:rPr>
              <a:t>, 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mt1.Thrd.Join();</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mt2.Thrd.Join();</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2" name="TextBox 1">
            <a:extLst>
              <a:ext uri="{FF2B5EF4-FFF2-40B4-BE49-F238E27FC236}">
                <a16:creationId xmlns:a16="http://schemas.microsoft.com/office/drawing/2014/main" id="{B948BB35-87C7-483D-9A45-FDD8A7A8C599}"/>
              </a:ext>
            </a:extLst>
          </p:cNvPr>
          <p:cNvSpPr txBox="1"/>
          <p:nvPr/>
        </p:nvSpPr>
        <p:spPr>
          <a:xfrm>
            <a:off x="294966" y="4591665"/>
            <a:ext cx="3982066" cy="369332"/>
          </a:xfrm>
          <a:prstGeom prst="rect">
            <a:avLst/>
          </a:prstGeom>
          <a:noFill/>
        </p:spPr>
        <p:txBody>
          <a:bodyPr wrap="square" rtlCol="0">
            <a:spAutoFit/>
          </a:bodyPr>
          <a:lstStyle/>
          <a:p>
            <a:r>
              <a:rPr lang="en-IN"/>
              <a:t>Observe method is not locked</a:t>
            </a:r>
          </a:p>
        </p:txBody>
      </p:sp>
    </p:spTree>
    <p:extLst>
      <p:ext uri="{BB962C8B-B14F-4D97-AF65-F5344CB8AC3E}">
        <p14:creationId xmlns:p14="http://schemas.microsoft.com/office/powerpoint/2010/main" val="2980794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8FE899-819F-4BC4-95A7-B335DDCE7410}"/>
              </a:ext>
            </a:extLst>
          </p:cNvPr>
          <p:cNvSpPr>
            <a:spLocks noGrp="1"/>
          </p:cNvSpPr>
          <p:nvPr>
            <p:ph idx="1"/>
          </p:nvPr>
        </p:nvSpPr>
        <p:spPr>
          <a:xfrm>
            <a:off x="1170038" y="196645"/>
            <a:ext cx="10183761" cy="5980318"/>
          </a:xfrm>
        </p:spPr>
        <p:txBody>
          <a:bodyPr>
            <a:normAutofit fontScale="55000" lnSpcReduction="20000"/>
          </a:bodyPr>
          <a:lstStyle/>
          <a:p>
            <a:r>
              <a:rPr lang="en-US" dirty="0"/>
              <a:t>Here, the call to </a:t>
            </a:r>
            <a:r>
              <a:rPr lang="en-US" dirty="0" err="1"/>
              <a:t>sa.SumIt</a:t>
            </a:r>
            <a:r>
              <a:rPr lang="en-US" dirty="0"/>
              <a:t>( ) is locked, rather than the code inside </a:t>
            </a:r>
            <a:r>
              <a:rPr lang="en-US" dirty="0" err="1"/>
              <a:t>SumIt</a:t>
            </a:r>
            <a:r>
              <a:rPr lang="en-US" dirty="0"/>
              <a:t>( ) itself.</a:t>
            </a:r>
          </a:p>
          <a:p>
            <a:r>
              <a:rPr lang="en-US" dirty="0"/>
              <a:t> The code that accomplishes this is shown here: </a:t>
            </a:r>
          </a:p>
          <a:p>
            <a:r>
              <a:rPr lang="en-US" dirty="0"/>
              <a:t>// Lock calls to </a:t>
            </a:r>
            <a:r>
              <a:rPr lang="en-US" dirty="0" err="1"/>
              <a:t>SumIt</a:t>
            </a:r>
            <a:r>
              <a:rPr lang="en-US" dirty="0"/>
              <a:t>().</a:t>
            </a:r>
          </a:p>
          <a:p>
            <a:r>
              <a:rPr lang="en-US" dirty="0"/>
              <a:t> lock(</a:t>
            </a:r>
            <a:r>
              <a:rPr lang="en-US" dirty="0" err="1"/>
              <a:t>sa</a:t>
            </a:r>
            <a:r>
              <a:rPr lang="en-US" dirty="0"/>
              <a:t>) answer = </a:t>
            </a:r>
            <a:r>
              <a:rPr lang="en-US" dirty="0" err="1"/>
              <a:t>sa.SumIt</a:t>
            </a:r>
            <a:r>
              <a:rPr lang="en-US" dirty="0"/>
              <a:t>(a); </a:t>
            </a:r>
          </a:p>
          <a:p>
            <a:r>
              <a:rPr lang="en-US" dirty="0"/>
              <a:t>Because </a:t>
            </a:r>
            <a:r>
              <a:rPr lang="en-US" dirty="0" err="1"/>
              <a:t>sa</a:t>
            </a:r>
            <a:r>
              <a:rPr lang="en-US" dirty="0"/>
              <a:t> is a private object, it is safe to lock on. </a:t>
            </a:r>
          </a:p>
          <a:p>
            <a:r>
              <a:rPr lang="en-US" dirty="0"/>
              <a:t>Using this approach, the program produces the same correct results as the original approach. </a:t>
            </a:r>
          </a:p>
          <a:p>
            <a:r>
              <a:rPr lang="en-US" dirty="0"/>
              <a:t>The Monitor Class and lock The C# keyword lock is really just shorthand for using the synchronization features defined by the Monitor class, which is defined in the </a:t>
            </a:r>
            <a:r>
              <a:rPr lang="en-US" dirty="0" err="1"/>
              <a:t>System.Threading</a:t>
            </a:r>
            <a:r>
              <a:rPr lang="en-US" dirty="0"/>
              <a:t> namespace.</a:t>
            </a:r>
          </a:p>
          <a:p>
            <a:r>
              <a:rPr lang="en-US" dirty="0"/>
              <a:t> Monitor defines several methods that control or manage synchronization. For example, to obtain a lock on an object, call Enter( ). </a:t>
            </a:r>
          </a:p>
          <a:p>
            <a:r>
              <a:rPr lang="en-US" dirty="0"/>
              <a:t>To release a lock, call Exit( ). The simplest form of Enter( ) is shown here, along with the Exit( ) method: </a:t>
            </a:r>
          </a:p>
          <a:p>
            <a:r>
              <a:rPr lang="en-US" dirty="0"/>
              <a:t>public static void Enter(object obj) </a:t>
            </a:r>
          </a:p>
          <a:p>
            <a:r>
              <a:rPr lang="en-US" dirty="0"/>
              <a:t>public static void Exit(object obj) </a:t>
            </a:r>
          </a:p>
          <a:p>
            <a:r>
              <a:rPr lang="en-US" dirty="0"/>
              <a:t>Here, obj is the object being synchronized. If the object is not available when Enter( ) is called, the calling thread will wait until it becomes available. </a:t>
            </a:r>
          </a:p>
          <a:p>
            <a:r>
              <a:rPr lang="en-US" dirty="0"/>
              <a:t>You will seldom use Enter( ) or Exit( ), however, because a lock block automatically provides the equivalent. For this reason, lock is the preferred method of obtaining a lock on an object when programming in C#. </a:t>
            </a:r>
          </a:p>
          <a:p>
            <a:r>
              <a:rPr lang="en-US" dirty="0"/>
              <a:t>One method in Monitor that you may find useful on occasion is </a:t>
            </a:r>
            <a:r>
              <a:rPr lang="en-US" dirty="0" err="1"/>
              <a:t>TryEnter</a:t>
            </a:r>
            <a:r>
              <a:rPr lang="en-US" dirty="0"/>
              <a:t>( ).</a:t>
            </a:r>
          </a:p>
          <a:p>
            <a:r>
              <a:rPr lang="en-US" dirty="0"/>
              <a:t> One of its forms is shown here: public static bool </a:t>
            </a:r>
          </a:p>
          <a:p>
            <a:r>
              <a:rPr lang="en-US" dirty="0"/>
              <a:t>It returns true if the calling thread obtains a lock on obj and false if it doesn’t. </a:t>
            </a:r>
          </a:p>
          <a:p>
            <a:r>
              <a:rPr lang="en-US" dirty="0"/>
              <a:t>In no case does the calling thread wait. </a:t>
            </a:r>
          </a:p>
          <a:p>
            <a:r>
              <a:rPr lang="en-US" dirty="0"/>
              <a:t>You could use this method to implement an alternative if the desired object is unavailable. Monitor also defines these three methods: Wait( ), Pulse( ), and </a:t>
            </a:r>
            <a:r>
              <a:rPr lang="en-US" dirty="0" err="1"/>
              <a:t>PulseAll</a:t>
            </a:r>
            <a:r>
              <a:rPr lang="en-US" dirty="0"/>
              <a:t>( ).</a:t>
            </a:r>
            <a:endParaRPr lang="en-IN" dirty="0"/>
          </a:p>
        </p:txBody>
      </p:sp>
    </p:spTree>
    <p:extLst>
      <p:ext uri="{BB962C8B-B14F-4D97-AF65-F5344CB8AC3E}">
        <p14:creationId xmlns:p14="http://schemas.microsoft.com/office/powerpoint/2010/main" val="4049165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5FBC-E33A-4A2C-A4DF-C022C939363C}"/>
              </a:ext>
            </a:extLst>
          </p:cNvPr>
          <p:cNvSpPr>
            <a:spLocks noGrp="1"/>
          </p:cNvSpPr>
          <p:nvPr>
            <p:ph type="title"/>
          </p:nvPr>
        </p:nvSpPr>
        <p:spPr>
          <a:xfrm>
            <a:off x="1386348" y="0"/>
            <a:ext cx="9967452" cy="589935"/>
          </a:xfrm>
        </p:spPr>
        <p:txBody>
          <a:bodyPr>
            <a:normAutofit fontScale="90000"/>
          </a:bodyPr>
          <a:lstStyle/>
          <a:p>
            <a:r>
              <a:rPr lang="en-IN" dirty="0"/>
              <a:t>Wait Pulse </a:t>
            </a:r>
            <a:r>
              <a:rPr lang="en-IN" dirty="0" err="1"/>
              <a:t>PulseAll</a:t>
            </a:r>
            <a:r>
              <a:rPr lang="en-IN" dirty="0"/>
              <a:t> method</a:t>
            </a:r>
          </a:p>
        </p:txBody>
      </p:sp>
      <p:sp>
        <p:nvSpPr>
          <p:cNvPr id="3" name="Content Placeholder 2">
            <a:extLst>
              <a:ext uri="{FF2B5EF4-FFF2-40B4-BE49-F238E27FC236}">
                <a16:creationId xmlns:a16="http://schemas.microsoft.com/office/drawing/2014/main" id="{7748D104-553C-41AD-8822-B09479D84B4A}"/>
              </a:ext>
            </a:extLst>
          </p:cNvPr>
          <p:cNvSpPr>
            <a:spLocks noGrp="1"/>
          </p:cNvSpPr>
          <p:nvPr>
            <p:ph idx="1"/>
          </p:nvPr>
        </p:nvSpPr>
        <p:spPr>
          <a:xfrm>
            <a:off x="393289" y="776748"/>
            <a:ext cx="11169445" cy="5820697"/>
          </a:xfrm>
        </p:spPr>
        <p:txBody>
          <a:bodyPr>
            <a:noAutofit/>
          </a:bodyPr>
          <a:lstStyle/>
          <a:p>
            <a:r>
              <a:rPr lang="en-US" sz="1600" dirty="0"/>
              <a:t>The Wait( ), Pulse( ), and </a:t>
            </a:r>
            <a:r>
              <a:rPr lang="en-US" sz="1600" dirty="0" err="1"/>
              <a:t>PulseAll</a:t>
            </a:r>
            <a:r>
              <a:rPr lang="en-US" sz="1600" dirty="0"/>
              <a:t>( ) methods are defined by the Monitor class. </a:t>
            </a:r>
          </a:p>
          <a:p>
            <a:r>
              <a:rPr lang="en-US" sz="1600" dirty="0"/>
              <a:t>These methods can be called only from within a locked block of code. </a:t>
            </a:r>
          </a:p>
          <a:p>
            <a:r>
              <a:rPr lang="en-US" sz="1600" dirty="0"/>
              <a:t>Here is how they are used. When a thread is temporarily blocked from running, it calls  Wait( ). This causes the thread to go to sleep and the lock for that object to be released, allowing another thread to acquire the lock. </a:t>
            </a:r>
          </a:p>
          <a:p>
            <a:r>
              <a:rPr lang="en-US" sz="1600" dirty="0"/>
              <a:t>At a later point, the sleeping thread is awakened when some other thread enters the same lock and calls Pulse( ) or </a:t>
            </a:r>
            <a:r>
              <a:rPr lang="en-US" sz="1600" dirty="0" err="1"/>
              <a:t>PulseAll</a:t>
            </a:r>
            <a:r>
              <a:rPr lang="en-US" sz="1600" dirty="0"/>
              <a:t>( ). </a:t>
            </a:r>
          </a:p>
          <a:p>
            <a:r>
              <a:rPr lang="en-US" sz="1600" dirty="0"/>
              <a:t>A call to Pulse( ) resumes the first thread in the queue of threads waiting for the lock.</a:t>
            </a:r>
          </a:p>
          <a:p>
            <a:r>
              <a:rPr lang="en-US" sz="1600" dirty="0"/>
              <a:t> A call to </a:t>
            </a:r>
            <a:r>
              <a:rPr lang="en-US" sz="1600" dirty="0" err="1"/>
              <a:t>PulseAll</a:t>
            </a:r>
            <a:r>
              <a:rPr lang="en-US" sz="1600" dirty="0"/>
              <a:t>( ) signals the release of the lock to all waiting threads. </a:t>
            </a:r>
          </a:p>
          <a:p>
            <a:r>
              <a:rPr lang="en-US" sz="1600" dirty="0"/>
              <a:t>Here are two commonly used forms of Wait( ): </a:t>
            </a:r>
          </a:p>
          <a:p>
            <a:r>
              <a:rPr lang="en-US" sz="1600" dirty="0"/>
              <a:t>public static bool Wait(object obj) </a:t>
            </a:r>
          </a:p>
          <a:p>
            <a:r>
              <a:rPr lang="en-US" sz="1600" dirty="0"/>
              <a:t>public static bool Wait(object obj, int </a:t>
            </a:r>
            <a:r>
              <a:rPr lang="en-US" sz="1600" dirty="0" err="1"/>
              <a:t>millisecondsTimeout</a:t>
            </a:r>
            <a:r>
              <a:rPr lang="en-US" sz="1600" dirty="0"/>
              <a:t>) </a:t>
            </a:r>
          </a:p>
          <a:p>
            <a:r>
              <a:rPr lang="en-US" sz="1600" dirty="0"/>
              <a:t>The first form waits until notified. The second form waits until notified or until the specified period of milliseconds has expired. For both, obj specifies the object upon which to wait</a:t>
            </a:r>
          </a:p>
          <a:p>
            <a:r>
              <a:rPr lang="en-US" sz="1600" dirty="0"/>
              <a:t>. Here are the general forms for Pulse( ) and </a:t>
            </a:r>
            <a:r>
              <a:rPr lang="en-US" sz="1600" dirty="0" err="1"/>
              <a:t>PulseAll</a:t>
            </a:r>
            <a:r>
              <a:rPr lang="en-US" sz="1600" dirty="0"/>
              <a:t>( ): </a:t>
            </a:r>
          </a:p>
          <a:p>
            <a:r>
              <a:rPr lang="en-US" sz="1600" dirty="0"/>
              <a:t>public static void Pulse(object obj)</a:t>
            </a:r>
          </a:p>
          <a:p>
            <a:r>
              <a:rPr lang="en-US" sz="1600" dirty="0"/>
              <a:t> public static void </a:t>
            </a:r>
            <a:r>
              <a:rPr lang="en-US" sz="1600" dirty="0" err="1"/>
              <a:t>PulseAll</a:t>
            </a:r>
            <a:r>
              <a:rPr lang="en-US" sz="1600" dirty="0"/>
              <a:t>(object obj) </a:t>
            </a:r>
          </a:p>
          <a:p>
            <a:r>
              <a:rPr lang="en-US" sz="1600" dirty="0"/>
              <a:t>Here, obj is the object being released. A </a:t>
            </a:r>
            <a:r>
              <a:rPr lang="en-US" sz="1600" dirty="0" err="1"/>
              <a:t>SynchronizationLockException</a:t>
            </a:r>
            <a:r>
              <a:rPr lang="en-US" sz="1600" dirty="0"/>
              <a:t> will be thrown if Wait( ), Pulse( ), or </a:t>
            </a:r>
            <a:r>
              <a:rPr lang="en-US" sz="1600" dirty="0" err="1"/>
              <a:t>PulseAll</a:t>
            </a:r>
            <a:r>
              <a:rPr lang="en-US" sz="1600" dirty="0"/>
              <a:t>( ) is called from code that is not within synchronized code, such as a lock block</a:t>
            </a:r>
            <a:endParaRPr lang="en-IN" sz="1600" dirty="0"/>
          </a:p>
        </p:txBody>
      </p:sp>
    </p:spTree>
    <p:extLst>
      <p:ext uri="{BB962C8B-B14F-4D97-AF65-F5344CB8AC3E}">
        <p14:creationId xmlns:p14="http://schemas.microsoft.com/office/powerpoint/2010/main" val="160708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6BC56B-9CDC-4650-8D54-8E7488DC5D39}"/>
              </a:ext>
            </a:extLst>
          </p:cNvPr>
          <p:cNvSpPr>
            <a:spLocks noGrp="1"/>
          </p:cNvSpPr>
          <p:nvPr>
            <p:ph idx="1"/>
          </p:nvPr>
        </p:nvSpPr>
        <p:spPr>
          <a:xfrm>
            <a:off x="1081548" y="275303"/>
            <a:ext cx="10272252" cy="5901660"/>
          </a:xfrm>
        </p:spPr>
        <p:txBody>
          <a:bodyPr>
            <a:normAutofit/>
          </a:bodyPr>
          <a:lstStyle/>
          <a:p>
            <a:pPr>
              <a:lnSpc>
                <a:spcPct val="115000"/>
              </a:lnSpc>
              <a:spcAft>
                <a:spcPts val="1000"/>
              </a:spcAft>
            </a:pP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Advantages of multithreading:</a:t>
            </a:r>
            <a:b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b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1.</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To maintain a responsive user interface</a:t>
            </a:r>
            <a:b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b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2.</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To make efficient use of processor time while waiting for I/O operations to complete.</a:t>
            </a:r>
            <a:b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b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3.</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To split large, CPU-bound tasks to be processed simultaneously on a machine that has multiple CPUs/cores. </a:t>
            </a:r>
          </a:p>
          <a:p>
            <a:pPr marL="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Disadvantages of multithreading:</a:t>
            </a:r>
            <a:b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b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1.</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On a single-core/processor machine threading can affect performance negatively as there is overhead involved with context-switching.</a:t>
            </a:r>
            <a:b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b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2.</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Have to write more lines of code to accomplish the same task.</a:t>
            </a:r>
            <a:b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b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3.</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Multithreaded applications are difficult to write, understand, debug and maintain.</a:t>
            </a:r>
            <a:b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br>
            <a:b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br>
            <a:r>
              <a:rPr lang="en-IN" sz="1800" b="1"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Please Note:</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Only use multithreading when the advantages of doing so outweigh the disadvantages.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1568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B5EB-6ED1-40D9-AC0B-B5DD9BCAA4B1}"/>
              </a:ext>
            </a:extLst>
          </p:cNvPr>
          <p:cNvSpPr>
            <a:spLocks noGrp="1"/>
          </p:cNvSpPr>
          <p:nvPr>
            <p:ph type="title"/>
          </p:nvPr>
        </p:nvSpPr>
        <p:spPr>
          <a:xfrm>
            <a:off x="1179870" y="43272"/>
            <a:ext cx="9328355" cy="637765"/>
          </a:xfrm>
        </p:spPr>
        <p:txBody>
          <a:bodyPr>
            <a:normAutofit fontScale="90000"/>
          </a:bodyPr>
          <a:lstStyle/>
          <a:p>
            <a:r>
              <a:rPr lang="en-IN" dirty="0"/>
              <a:t>Main it self is one thread</a:t>
            </a:r>
          </a:p>
        </p:txBody>
      </p:sp>
      <p:sp>
        <p:nvSpPr>
          <p:cNvPr id="3" name="Content Placeholder 2">
            <a:extLst>
              <a:ext uri="{FF2B5EF4-FFF2-40B4-BE49-F238E27FC236}">
                <a16:creationId xmlns:a16="http://schemas.microsoft.com/office/drawing/2014/main" id="{77C16320-2536-4046-BB96-B48ADCB91BC7}"/>
              </a:ext>
            </a:extLst>
          </p:cNvPr>
          <p:cNvSpPr>
            <a:spLocks noGrp="1"/>
          </p:cNvSpPr>
          <p:nvPr>
            <p:ph idx="1"/>
          </p:nvPr>
        </p:nvSpPr>
        <p:spPr>
          <a:xfrm>
            <a:off x="373626" y="681037"/>
            <a:ext cx="10980174" cy="5495926"/>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System.Threading</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ThreadStats</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 Primary Thread stats *****\n"</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Obtain and name the current thread.</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Thread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primaryThread</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.CurrentThread</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primaryThread.Name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ThePrimaryThread</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a:t>
            </a:r>
            <a:r>
              <a:rPr lang="en-IN" sz="1200" dirty="0" err="1">
                <a:solidFill>
                  <a:srgbClr val="008000"/>
                </a:solidFill>
                <a:highlight>
                  <a:srgbClr val="FFFFFF"/>
                </a:highlight>
                <a:latin typeface="Consolas" panose="020B0609020204030204" pitchFamily="49" charset="0"/>
              </a:rPr>
              <a:t>primaryThread</a:t>
            </a:r>
            <a:r>
              <a:rPr lang="en-IN" sz="1200" dirty="0">
                <a:solidFill>
                  <a:srgbClr val="008000"/>
                </a:solidFill>
                <a:highlight>
                  <a:srgbClr val="FFFFFF"/>
                </a:highlight>
                <a:latin typeface="Consolas" panose="020B0609020204030204" pitchFamily="49" charset="0"/>
              </a:rPr>
              <a:t>=</a:t>
            </a:r>
            <a:r>
              <a:rPr lang="en-IN" sz="1200" dirty="0" err="1">
                <a:solidFill>
                  <a:srgbClr val="008000"/>
                </a:solidFill>
                <a:highlight>
                  <a:srgbClr val="FFFFFF"/>
                </a:highlight>
                <a:latin typeface="Consolas" panose="020B0609020204030204" pitchFamily="49" charset="0"/>
              </a:rPr>
              <a:t>ThreadPriority</a:t>
            </a:r>
            <a:r>
              <a:rPr lang="en-IN" sz="1200" dirty="0">
                <a:solidFill>
                  <a:srgbClr val="008000"/>
                </a:solidFill>
                <a:highlight>
                  <a:srgbClr val="FFFFFF"/>
                </a:highlight>
                <a:latin typeface="Consolas" panose="020B0609020204030204" pitchFamily="49" charset="0"/>
              </a:rPr>
              <a:t> .Highest</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Print out some stats about this thread.</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"Thread Name: {0}"</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primaryThread.Name</a:t>
            </a:r>
            <a:r>
              <a:rPr lang="en-US"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 </a:t>
            </a:r>
            <a:r>
              <a:rPr lang="en-IN" sz="1200" dirty="0" err="1">
                <a:solidFill>
                  <a:srgbClr val="A31515"/>
                </a:solidFill>
                <a:highlight>
                  <a:srgbClr val="FFFFFF"/>
                </a:highlight>
                <a:latin typeface="Consolas" panose="020B0609020204030204" pitchFamily="49" charset="0"/>
              </a:rPr>
              <a:t>ThePrimaryThread</a:t>
            </a:r>
            <a:endParaRPr lang="en-IN" sz="1200" dirty="0">
              <a:solidFill>
                <a:srgbClr val="A31515"/>
              </a:solidFill>
              <a:highlight>
                <a:srgbClr val="FFFFFF"/>
              </a:highlight>
              <a:latin typeface="Consolas" panose="020B0609020204030204" pitchFamily="49" charset="0"/>
            </a:endParaRPr>
          </a:p>
          <a:p>
            <a:pPr marL="0" indent="0">
              <a:lnSpc>
                <a:spcPct val="100000"/>
              </a:lnSpc>
              <a:spcBef>
                <a:spcPts val="0"/>
              </a:spcBef>
              <a:buNone/>
            </a:pP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"Has thread started?: {0}"</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primaryThread.IsAlive</a:t>
            </a:r>
            <a:r>
              <a:rPr lang="en-US" sz="1200" dirty="0">
                <a:solidFill>
                  <a:srgbClr val="000000"/>
                </a:solidFill>
                <a:highlight>
                  <a:srgbClr val="FFFFFF"/>
                </a:highlight>
                <a:latin typeface="Consolas" panose="020B0609020204030204" pitchFamily="49" charset="0"/>
              </a:rPr>
              <a:t>);//true</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"Priority Level: {0}"</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primaryThread.Priority</a:t>
            </a:r>
            <a:r>
              <a:rPr lang="en-US" sz="1200" dirty="0">
                <a:solidFill>
                  <a:srgbClr val="000000"/>
                </a:solidFill>
                <a:highlight>
                  <a:srgbClr val="FFFFFF"/>
                </a:highlight>
                <a:latin typeface="Consolas" panose="020B0609020204030204" pitchFamily="49" charset="0"/>
              </a:rPr>
              <a:t>);//default is normal</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"Thread State: {0}"</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primaryThread.ThreadState</a:t>
            </a:r>
            <a:r>
              <a:rPr lang="en-US" sz="1200" dirty="0">
                <a:solidFill>
                  <a:srgbClr val="000000"/>
                </a:solidFill>
                <a:highlight>
                  <a:srgbClr val="FFFFFF"/>
                </a:highlight>
                <a:latin typeface="Consolas" panose="020B0609020204030204" pitchFamily="49" charset="0"/>
              </a:rPr>
              <a:t>);// Running</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p>
        </p:txBody>
      </p:sp>
    </p:spTree>
    <p:extLst>
      <p:ext uri="{BB962C8B-B14F-4D97-AF65-F5344CB8AC3E}">
        <p14:creationId xmlns:p14="http://schemas.microsoft.com/office/powerpoint/2010/main" val="2939067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421-C713-4C2E-9DCD-FDF199BDEC71}"/>
              </a:ext>
            </a:extLst>
          </p:cNvPr>
          <p:cNvSpPr>
            <a:spLocks noGrp="1"/>
          </p:cNvSpPr>
          <p:nvPr>
            <p:ph type="title"/>
          </p:nvPr>
        </p:nvSpPr>
        <p:spPr>
          <a:xfrm>
            <a:off x="1122107" y="0"/>
            <a:ext cx="4600268" cy="845574"/>
          </a:xfrm>
        </p:spPr>
        <p:txBody>
          <a:bodyPr/>
          <a:lstStyle/>
          <a:p>
            <a:r>
              <a:rPr lang="en-IN" dirty="0" err="1"/>
              <a:t>MultiThreadApp</a:t>
            </a:r>
            <a:endParaRPr lang="en-IN" dirty="0"/>
          </a:p>
        </p:txBody>
      </p:sp>
      <p:sp>
        <p:nvSpPr>
          <p:cNvPr id="3" name="Content Placeholder 2">
            <a:extLst>
              <a:ext uri="{FF2B5EF4-FFF2-40B4-BE49-F238E27FC236}">
                <a16:creationId xmlns:a16="http://schemas.microsoft.com/office/drawing/2014/main" id="{BA6BDDEA-D4BE-4502-ADEB-3020BFD12660}"/>
              </a:ext>
            </a:extLst>
          </p:cNvPr>
          <p:cNvSpPr>
            <a:spLocks noGrp="1"/>
          </p:cNvSpPr>
          <p:nvPr>
            <p:ph idx="1"/>
          </p:nvPr>
        </p:nvSpPr>
        <p:spPr>
          <a:xfrm>
            <a:off x="169607" y="586761"/>
            <a:ext cx="5995219" cy="6364646"/>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System.Threading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System.Windows.Forms</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SimpleMultiThreadApp</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 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Printer</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PrintNumbers</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Display Thread info.</a:t>
            </a: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"-&gt; {0} is executing </a:t>
            </a:r>
            <a:r>
              <a:rPr lang="en-US" sz="1200" dirty="0" err="1">
                <a:solidFill>
                  <a:srgbClr val="A31515"/>
                </a:solidFill>
                <a:highlight>
                  <a:srgbClr val="FFFFFF"/>
                </a:highlight>
                <a:latin typeface="Consolas" panose="020B0609020204030204" pitchFamily="49" charset="0"/>
              </a:rPr>
              <a:t>PrintNumbers</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.CurrentThread.Name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Print out numbers.</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"Your numbers: "</a:t>
            </a:r>
            <a:r>
              <a:rPr lang="en-IN" sz="1200" dirty="0">
                <a:solidFill>
                  <a:srgbClr val="000000"/>
                </a:solidFill>
                <a:highlight>
                  <a:srgbClr val="FFFFFF"/>
                </a:highlight>
                <a:latin typeface="Consolas" panose="020B0609020204030204" pitchFamily="49" charset="0"/>
              </a:rPr>
              <a:t>);</a:t>
            </a:r>
          </a:p>
          <a:p>
            <a:pPr marL="0" indent="0">
              <a:buNone/>
            </a:pP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int</a:t>
            </a:r>
            <a:r>
              <a:rPr lang="nn-NO" sz="1200" dirty="0">
                <a:solidFill>
                  <a:srgbClr val="000000"/>
                </a:solidFill>
                <a:highlight>
                  <a:srgbClr val="FFFFFF"/>
                </a:highlight>
                <a:latin typeface="Consolas" panose="020B0609020204030204" pitchFamily="49" charset="0"/>
              </a:rPr>
              <a:t> i = 0; i &lt; 10; i++)</a:t>
            </a:r>
          </a:p>
          <a:p>
            <a:pPr marL="0" indent="0">
              <a:buNone/>
            </a:pP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"{0}, "</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.Sleep</a:t>
            </a:r>
            <a:r>
              <a:rPr lang="en-IN" sz="1200" dirty="0">
                <a:solidFill>
                  <a:srgbClr val="000000"/>
                </a:solidFill>
                <a:highlight>
                  <a:srgbClr val="FFFFFF"/>
                </a:highlight>
                <a:latin typeface="Consolas" panose="020B0609020204030204" pitchFamily="49" charset="0"/>
              </a:rPr>
              <a:t>(2000);</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4" name="TextBox 3">
            <a:extLst>
              <a:ext uri="{FF2B5EF4-FFF2-40B4-BE49-F238E27FC236}">
                <a16:creationId xmlns:a16="http://schemas.microsoft.com/office/drawing/2014/main" id="{3B5ABDBA-49B3-4B09-848B-71352FB1A737}"/>
              </a:ext>
            </a:extLst>
          </p:cNvPr>
          <p:cNvSpPr txBox="1"/>
          <p:nvPr/>
        </p:nvSpPr>
        <p:spPr>
          <a:xfrm>
            <a:off x="5879690" y="9832"/>
            <a:ext cx="6312310" cy="7478970"/>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 The Amazing Thread App *****\n"</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"Do you want [1] or [2] threads? "</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threadCount</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Name the current thread.</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Thread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primaryThread</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.CurrentThread</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primaryThread.Name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"Primary"</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Display Thread info.</a:t>
            </a:r>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"-&gt; {0} is executing Main()"</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.CurrentThread.Name</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Make worker class.</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Printer</a:t>
            </a:r>
            <a:r>
              <a:rPr lang="en-IN" sz="1200" dirty="0">
                <a:solidFill>
                  <a:srgbClr val="000000"/>
                </a:solidFill>
                <a:highlight>
                  <a:srgbClr val="FFFFFF"/>
                </a:highlight>
                <a:latin typeface="Consolas" panose="020B0609020204030204" pitchFamily="49" charset="0"/>
              </a:rPr>
              <a:t> p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Printer</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switch</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threadCount</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Now make the thread.</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case</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"2"</a:t>
            </a:r>
            <a:r>
              <a:rPr lang="en-IN" sz="1200" dirty="0">
                <a:solidFill>
                  <a:srgbClr val="000000"/>
                </a:solidFill>
                <a:highlight>
                  <a:srgbClr val="FFFFFF"/>
                </a:highlight>
                <a:latin typeface="Consolas" panose="020B0609020204030204" pitchFamily="49" charset="0"/>
              </a:rPr>
              <a:t>:</a:t>
            </a:r>
          </a:p>
          <a:p>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backgroundThread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ThreadStart</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p.PrintNumbers</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backgroundThread.Name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"Secondary"</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backgroundThread.Start</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break</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case</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"1"</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p.PrintNumbers</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break</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default</a:t>
            </a:r>
            <a:r>
              <a:rPr lang="en-IN"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 don't know what you want...you get 1 thread."</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0000FF"/>
                </a:solidFill>
                <a:highlight>
                  <a:srgbClr val="FFFFFF"/>
                </a:highlight>
                <a:latin typeface="Consolas" panose="020B0609020204030204" pitchFamily="49" charset="0"/>
              </a:rPr>
              <a:t>goto</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case</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"1"</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Do some additional work.</a:t>
            </a:r>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MessageBox</a:t>
            </a:r>
            <a:r>
              <a:rPr lang="en-US" sz="1200" dirty="0" err="1">
                <a:solidFill>
                  <a:srgbClr val="000000"/>
                </a:solidFill>
                <a:highlight>
                  <a:srgbClr val="FFFFFF"/>
                </a:highlight>
                <a:latin typeface="Consolas" panose="020B0609020204030204" pitchFamily="49" charset="0"/>
              </a:rPr>
              <a:t>.Show</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"I'm busy!"</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"Work on main thread..."</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endParaRPr lang="en-IN" sz="1200" dirty="0"/>
          </a:p>
        </p:txBody>
      </p:sp>
    </p:spTree>
    <p:extLst>
      <p:ext uri="{BB962C8B-B14F-4D97-AF65-F5344CB8AC3E}">
        <p14:creationId xmlns:p14="http://schemas.microsoft.com/office/powerpoint/2010/main" val="42877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7FDC31-7B8B-4381-B259-F6DCEF6A772B}"/>
              </a:ext>
            </a:extLst>
          </p:cNvPr>
          <p:cNvSpPr>
            <a:spLocks noGrp="1"/>
          </p:cNvSpPr>
          <p:nvPr>
            <p:ph idx="1"/>
          </p:nvPr>
        </p:nvSpPr>
        <p:spPr>
          <a:xfrm>
            <a:off x="324465" y="737419"/>
            <a:ext cx="11029335" cy="5439544"/>
          </a:xfrm>
        </p:spPr>
        <p:txBody>
          <a:bodyPr>
            <a:normAutofit fontScale="77500" lnSpcReduction="20000"/>
          </a:bodyPr>
          <a:lstStyle/>
          <a:p>
            <a:pPr marL="0" indent="0">
              <a:buNone/>
            </a:pPr>
            <a:r>
              <a:rPr lang="en-IN" dirty="0"/>
              <a:t>In the above example if user enter 1 </a:t>
            </a:r>
          </a:p>
          <a:p>
            <a:pPr marL="0" indent="0">
              <a:buNone/>
            </a:pPr>
            <a:r>
              <a:rPr lang="en-IN" dirty="0"/>
              <a:t>then your application will run only one thread that is main so it will call method </a:t>
            </a:r>
            <a:r>
              <a:rPr lang="en-IN" sz="2800" dirty="0">
                <a:solidFill>
                  <a:srgbClr val="0000FF"/>
                </a:solidFill>
                <a:highlight>
                  <a:srgbClr val="FFFFFF"/>
                </a:highlight>
              </a:rPr>
              <a:t>void</a:t>
            </a:r>
            <a:r>
              <a:rPr lang="en-IN" sz="2800" dirty="0">
                <a:solidFill>
                  <a:srgbClr val="000000"/>
                </a:solidFill>
                <a:highlight>
                  <a:srgbClr val="FFFFFF"/>
                </a:highlight>
              </a:rPr>
              <a:t> </a:t>
            </a:r>
            <a:r>
              <a:rPr lang="en-IN" sz="2800" dirty="0" err="1">
                <a:solidFill>
                  <a:srgbClr val="000000"/>
                </a:solidFill>
                <a:highlight>
                  <a:srgbClr val="FFFFFF"/>
                </a:highlight>
              </a:rPr>
              <a:t>PrintNumbers</a:t>
            </a:r>
            <a:r>
              <a:rPr lang="en-IN" sz="2800" dirty="0">
                <a:solidFill>
                  <a:srgbClr val="000000"/>
                </a:solidFill>
                <a:highlight>
                  <a:srgbClr val="FFFFFF"/>
                </a:highlight>
              </a:rPr>
              <a:t>() once this method complete </a:t>
            </a:r>
            <a:r>
              <a:rPr lang="en-IN" sz="2800" dirty="0" err="1">
                <a:solidFill>
                  <a:srgbClr val="000000"/>
                </a:solidFill>
                <a:highlight>
                  <a:srgbClr val="FFFFFF"/>
                </a:highlight>
              </a:rPr>
              <a:t>it,s</a:t>
            </a:r>
            <a:r>
              <a:rPr lang="en-IN" sz="2800" dirty="0">
                <a:solidFill>
                  <a:srgbClr val="000000"/>
                </a:solidFill>
                <a:highlight>
                  <a:srgbClr val="FFFFFF"/>
                </a:highlight>
              </a:rPr>
              <a:t> task control come back to calling and then </a:t>
            </a:r>
            <a:r>
              <a:rPr lang="en-IN" dirty="0">
                <a:solidFill>
                  <a:srgbClr val="000000"/>
                </a:solidFill>
                <a:highlight>
                  <a:srgbClr val="FFFFFF"/>
                </a:highlight>
              </a:rPr>
              <a:t>execute</a:t>
            </a:r>
            <a:r>
              <a:rPr lang="en-IN" sz="2800" dirty="0">
                <a:solidFill>
                  <a:srgbClr val="000000"/>
                </a:solidFill>
                <a:highlight>
                  <a:srgbClr val="FFFFFF"/>
                </a:highlight>
              </a:rPr>
              <a:t> the line written in main </a:t>
            </a:r>
          </a:p>
          <a:p>
            <a:pPr marL="0" indent="0">
              <a:buNone/>
            </a:pPr>
            <a:r>
              <a:rPr lang="en-US" sz="2800" dirty="0" err="1">
                <a:solidFill>
                  <a:srgbClr val="2B91AF"/>
                </a:solidFill>
                <a:highlight>
                  <a:srgbClr val="FFFFFF"/>
                </a:highlight>
              </a:rPr>
              <a:t>MessageBox</a:t>
            </a:r>
            <a:r>
              <a:rPr lang="en-US" sz="2800" dirty="0" err="1">
                <a:solidFill>
                  <a:srgbClr val="000000"/>
                </a:solidFill>
                <a:highlight>
                  <a:srgbClr val="FFFFFF"/>
                </a:highlight>
              </a:rPr>
              <a:t>.Show</a:t>
            </a:r>
            <a:r>
              <a:rPr lang="en-US" sz="2800" dirty="0">
                <a:solidFill>
                  <a:srgbClr val="000000"/>
                </a:solidFill>
                <a:highlight>
                  <a:srgbClr val="FFFFFF"/>
                </a:highlight>
              </a:rPr>
              <a:t>(</a:t>
            </a:r>
            <a:r>
              <a:rPr lang="en-US" sz="2800" dirty="0">
                <a:solidFill>
                  <a:srgbClr val="A31515"/>
                </a:solidFill>
                <a:highlight>
                  <a:srgbClr val="FFFFFF"/>
                </a:highlight>
              </a:rPr>
              <a:t>"I'm busy!"</a:t>
            </a:r>
            <a:r>
              <a:rPr lang="en-US" sz="2800" dirty="0">
                <a:solidFill>
                  <a:srgbClr val="000000"/>
                </a:solidFill>
                <a:highlight>
                  <a:srgbClr val="FFFFFF"/>
                </a:highlight>
              </a:rPr>
              <a:t>, </a:t>
            </a:r>
            <a:r>
              <a:rPr lang="en-US" sz="2800" dirty="0">
                <a:solidFill>
                  <a:srgbClr val="A31515"/>
                </a:solidFill>
                <a:highlight>
                  <a:srgbClr val="FFFFFF"/>
                </a:highlight>
              </a:rPr>
              <a:t>"Work on main thread..."</a:t>
            </a:r>
            <a:r>
              <a:rPr lang="en-US" sz="2800" dirty="0">
                <a:solidFill>
                  <a:srgbClr val="000000"/>
                </a:solidFill>
                <a:highlight>
                  <a:srgbClr val="FFFFFF"/>
                </a:highlight>
              </a:rPr>
              <a:t>);</a:t>
            </a:r>
          </a:p>
          <a:p>
            <a:pPr marL="0" indent="0">
              <a:buNone/>
            </a:pPr>
            <a:r>
              <a:rPr lang="en-IN" dirty="0"/>
              <a:t>if user enter 2 </a:t>
            </a:r>
          </a:p>
          <a:p>
            <a:pPr marL="0" indent="0">
              <a:buNone/>
            </a:pPr>
            <a:r>
              <a:rPr lang="en-IN" dirty="0"/>
              <a:t>Then your application will run 2 thread that is main and </a:t>
            </a:r>
            <a:r>
              <a:rPr lang="en-US" dirty="0" err="1">
                <a:solidFill>
                  <a:srgbClr val="000000"/>
                </a:solidFill>
                <a:highlight>
                  <a:srgbClr val="FFFFFF"/>
                </a:highlight>
              </a:rPr>
              <a:t>backgroundThread</a:t>
            </a:r>
            <a:r>
              <a:rPr lang="en-US" dirty="0">
                <a:solidFill>
                  <a:srgbClr val="000000"/>
                </a:solidFill>
                <a:highlight>
                  <a:srgbClr val="FFFFFF"/>
                </a:highlight>
              </a:rPr>
              <a:t>.</a:t>
            </a:r>
          </a:p>
          <a:p>
            <a:pPr marL="0" indent="0">
              <a:buNone/>
            </a:pPr>
            <a:r>
              <a:rPr lang="en-US" dirty="0">
                <a:solidFill>
                  <a:srgbClr val="000000"/>
                </a:solidFill>
                <a:highlight>
                  <a:srgbClr val="FFFFFF"/>
                </a:highlight>
              </a:rPr>
              <a:t>So it will start method </a:t>
            </a:r>
            <a:r>
              <a:rPr lang="en-IN" sz="2800" dirty="0">
                <a:solidFill>
                  <a:srgbClr val="0000FF"/>
                </a:solidFill>
                <a:highlight>
                  <a:srgbClr val="FFFFFF"/>
                </a:highlight>
              </a:rPr>
              <a:t>void</a:t>
            </a:r>
            <a:r>
              <a:rPr lang="en-IN" sz="2800" dirty="0">
                <a:solidFill>
                  <a:srgbClr val="000000"/>
                </a:solidFill>
                <a:highlight>
                  <a:srgbClr val="FFFFFF"/>
                </a:highlight>
              </a:rPr>
              <a:t> </a:t>
            </a:r>
            <a:r>
              <a:rPr lang="en-IN" sz="2800" dirty="0" err="1">
                <a:solidFill>
                  <a:srgbClr val="000000"/>
                </a:solidFill>
                <a:highlight>
                  <a:srgbClr val="FFFFFF"/>
                </a:highlight>
              </a:rPr>
              <a:t>PrintNumbers</a:t>
            </a:r>
            <a:r>
              <a:rPr lang="en-IN" sz="2800" dirty="0">
                <a:solidFill>
                  <a:srgbClr val="000000"/>
                </a:solidFill>
                <a:highlight>
                  <a:srgbClr val="FFFFFF"/>
                </a:highlight>
              </a:rPr>
              <a:t>() once the </a:t>
            </a:r>
            <a:r>
              <a:rPr lang="en-IN" dirty="0">
                <a:solidFill>
                  <a:srgbClr val="000000"/>
                </a:solidFill>
                <a:highlight>
                  <a:srgbClr val="FFFFFF"/>
                </a:highlight>
              </a:rPr>
              <a:t>thread which has call </a:t>
            </a:r>
            <a:r>
              <a:rPr lang="en-IN" sz="2800" dirty="0">
                <a:solidFill>
                  <a:srgbClr val="000000"/>
                </a:solidFill>
                <a:highlight>
                  <a:srgbClr val="FFFFFF"/>
                </a:highlight>
              </a:rPr>
              <a:t>this method sleep  main thread will continue its execution and  execute the line written in main</a:t>
            </a:r>
          </a:p>
          <a:p>
            <a:pPr marL="0" indent="0">
              <a:buNone/>
            </a:pPr>
            <a:r>
              <a:rPr lang="en-US" sz="2800" dirty="0" err="1">
                <a:solidFill>
                  <a:srgbClr val="2B91AF"/>
                </a:solidFill>
                <a:highlight>
                  <a:srgbClr val="FFFFFF"/>
                </a:highlight>
              </a:rPr>
              <a:t>MessageBox</a:t>
            </a:r>
            <a:r>
              <a:rPr lang="en-US" sz="2800" dirty="0" err="1">
                <a:solidFill>
                  <a:srgbClr val="000000"/>
                </a:solidFill>
                <a:highlight>
                  <a:srgbClr val="FFFFFF"/>
                </a:highlight>
              </a:rPr>
              <a:t>.Show</a:t>
            </a:r>
            <a:r>
              <a:rPr lang="en-US" sz="2800" dirty="0">
                <a:solidFill>
                  <a:srgbClr val="000000"/>
                </a:solidFill>
                <a:highlight>
                  <a:srgbClr val="FFFFFF"/>
                </a:highlight>
              </a:rPr>
              <a:t>(</a:t>
            </a:r>
            <a:r>
              <a:rPr lang="en-US" sz="2800" dirty="0">
                <a:solidFill>
                  <a:srgbClr val="A31515"/>
                </a:solidFill>
                <a:highlight>
                  <a:srgbClr val="FFFFFF"/>
                </a:highlight>
              </a:rPr>
              <a:t>"I'm busy!"</a:t>
            </a:r>
            <a:r>
              <a:rPr lang="en-US" sz="2800" dirty="0">
                <a:solidFill>
                  <a:srgbClr val="000000"/>
                </a:solidFill>
                <a:highlight>
                  <a:srgbClr val="FFFFFF"/>
                </a:highlight>
              </a:rPr>
              <a:t>, </a:t>
            </a:r>
            <a:r>
              <a:rPr lang="en-US" sz="2800" dirty="0">
                <a:solidFill>
                  <a:srgbClr val="A31515"/>
                </a:solidFill>
                <a:highlight>
                  <a:srgbClr val="FFFFFF"/>
                </a:highlight>
              </a:rPr>
              <a:t>"Work on main thread..."</a:t>
            </a:r>
            <a:r>
              <a:rPr lang="en-US" sz="2800" dirty="0">
                <a:solidFill>
                  <a:srgbClr val="000000"/>
                </a:solidFill>
                <a:highlight>
                  <a:srgbClr val="FFFFFF"/>
                </a:highlight>
              </a:rPr>
              <a:t>);</a:t>
            </a:r>
          </a:p>
          <a:p>
            <a:pPr marL="0" indent="0">
              <a:buNone/>
            </a:pPr>
            <a:r>
              <a:rPr lang="en-US" dirty="0">
                <a:solidFill>
                  <a:srgbClr val="000000"/>
                </a:solidFill>
                <a:highlight>
                  <a:srgbClr val="FFFFFF"/>
                </a:highlight>
              </a:rPr>
              <a:t>Then </a:t>
            </a:r>
            <a:r>
              <a:rPr lang="en-US" dirty="0" err="1">
                <a:solidFill>
                  <a:srgbClr val="000000"/>
                </a:solidFill>
                <a:highlight>
                  <a:srgbClr val="FFFFFF"/>
                </a:highlight>
              </a:rPr>
              <a:t>backgroundThread</a:t>
            </a:r>
            <a:r>
              <a:rPr lang="en-US" dirty="0">
                <a:solidFill>
                  <a:srgbClr val="000000"/>
                </a:solidFill>
                <a:highlight>
                  <a:srgbClr val="FFFFFF"/>
                </a:highlight>
              </a:rPr>
              <a:t> will again resume back and complete it’s task.</a:t>
            </a:r>
          </a:p>
          <a:p>
            <a:pPr marL="0" indent="0">
              <a:buNone/>
            </a:pPr>
            <a:r>
              <a:rPr lang="en-US" sz="2800" dirty="0">
                <a:solidFill>
                  <a:srgbClr val="000000"/>
                </a:solidFill>
                <a:highlight>
                  <a:srgbClr val="FFFFFF"/>
                </a:highlight>
              </a:rPr>
              <a:t>So you can see the advantage of thread programing.</a:t>
            </a:r>
          </a:p>
          <a:p>
            <a:pPr marL="0" indent="0">
              <a:buNone/>
            </a:pPr>
            <a:r>
              <a:rPr lang="en-US" dirty="0">
                <a:solidFill>
                  <a:srgbClr val="000000"/>
                </a:solidFill>
                <a:highlight>
                  <a:srgbClr val="FFFFFF"/>
                </a:highlight>
              </a:rPr>
              <a:t>Here user feel that application is running fast and doing better job.</a:t>
            </a:r>
          </a:p>
          <a:p>
            <a:pPr marL="0" indent="0">
              <a:buNone/>
            </a:pPr>
            <a:r>
              <a:rPr lang="en-US" sz="2800" dirty="0">
                <a:solidFill>
                  <a:srgbClr val="000000"/>
                </a:solidFill>
                <a:highlight>
                  <a:srgbClr val="FFFFFF"/>
                </a:highlight>
              </a:rPr>
              <a:t>But in reality at a time only one thread is executing so it is not fast. But it try to optimize the </a:t>
            </a:r>
            <a:r>
              <a:rPr lang="en-US" sz="2800" dirty="0" err="1">
                <a:solidFill>
                  <a:srgbClr val="000000"/>
                </a:solidFill>
                <a:highlight>
                  <a:srgbClr val="FFFFFF"/>
                </a:highlight>
              </a:rPr>
              <a:t>cpu</a:t>
            </a:r>
            <a:r>
              <a:rPr lang="en-US" sz="2800" dirty="0">
                <a:solidFill>
                  <a:srgbClr val="000000"/>
                </a:solidFill>
                <a:highlight>
                  <a:srgbClr val="FFFFFF"/>
                </a:highlight>
              </a:rPr>
              <a:t> time if application is waiting for some input and can not proceed till input received in that scenario  </a:t>
            </a:r>
            <a:r>
              <a:rPr lang="en-US" dirty="0">
                <a:solidFill>
                  <a:srgbClr val="000000"/>
                </a:solidFill>
                <a:highlight>
                  <a:srgbClr val="FFFFFF"/>
                </a:highlight>
              </a:rPr>
              <a:t>you can make that thread to sleep and allow other thread to execute other task.</a:t>
            </a:r>
            <a:endParaRPr lang="en-US" sz="2800" dirty="0">
              <a:solidFill>
                <a:srgbClr val="000000"/>
              </a:solidFill>
              <a:highlight>
                <a:srgbClr val="FFFFFF"/>
              </a:highlight>
            </a:endParaRPr>
          </a:p>
          <a:p>
            <a:pPr marL="0" indent="0">
              <a:buNone/>
            </a:pPr>
            <a:endParaRPr lang="en-IN" sz="2800" dirty="0">
              <a:solidFill>
                <a:srgbClr val="000000"/>
              </a:solidFill>
              <a:highlight>
                <a:srgbClr val="FFFFFF"/>
              </a:highlight>
            </a:endParaRPr>
          </a:p>
          <a:p>
            <a:pPr marL="0" indent="0">
              <a:buNone/>
            </a:pPr>
            <a:endParaRPr lang="en-IN" dirty="0"/>
          </a:p>
        </p:txBody>
      </p:sp>
    </p:spTree>
    <p:extLst>
      <p:ext uri="{BB962C8B-B14F-4D97-AF65-F5344CB8AC3E}">
        <p14:creationId xmlns:p14="http://schemas.microsoft.com/office/powerpoint/2010/main" val="1067833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FD184-8A1C-4B1B-9760-BAA63802BEAC}"/>
              </a:ext>
            </a:extLst>
          </p:cNvPr>
          <p:cNvSpPr>
            <a:spLocks noGrp="1"/>
          </p:cNvSpPr>
          <p:nvPr>
            <p:ph idx="1"/>
          </p:nvPr>
        </p:nvSpPr>
        <p:spPr>
          <a:xfrm>
            <a:off x="1012722" y="186813"/>
            <a:ext cx="10341077" cy="5990150"/>
          </a:xfrm>
        </p:spPr>
        <p:txBody>
          <a:bodyPr/>
          <a:lstStyle/>
          <a:p>
            <a:pPr marL="0" indent="0">
              <a:buNone/>
            </a:pPr>
            <a:r>
              <a:rPr lang="en-IN" dirty="0"/>
              <a:t>Lets see the code line by line</a:t>
            </a:r>
          </a:p>
          <a:p>
            <a:pPr marL="0" indent="0">
              <a:buNone/>
            </a:pP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backgroundThread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ThreadStart</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p.PrintNumbers</a:t>
            </a:r>
            <a:r>
              <a:rPr lang="en-US" sz="1200" dirty="0">
                <a:solidFill>
                  <a:srgbClr val="000000"/>
                </a:solidFill>
                <a:highlight>
                  <a:srgbClr val="FFFFFF"/>
                </a:highlight>
                <a:latin typeface="Consolas" panose="020B0609020204030204" pitchFamily="49" charset="0"/>
              </a:rPr>
              <a:t>));</a:t>
            </a:r>
          </a:p>
          <a:p>
            <a:pPr marL="0" indent="0">
              <a:buNone/>
            </a:pP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This line is creating a thread. And calling constructor of Thread class and its parameter is “</a:t>
            </a:r>
            <a:r>
              <a:rPr lang="en-US" sz="1200" dirty="0" err="1">
                <a:solidFill>
                  <a:srgbClr val="2B91AF"/>
                </a:solidFill>
                <a:highlight>
                  <a:srgbClr val="FFFFFF"/>
                </a:highlight>
                <a:latin typeface="Consolas" panose="020B0609020204030204" pitchFamily="49" charset="0"/>
              </a:rPr>
              <a:t>ThreadStart</a:t>
            </a:r>
            <a:r>
              <a:rPr lang="en-US" sz="1200" dirty="0">
                <a:solidFill>
                  <a:srgbClr val="000000"/>
                </a:solidFill>
                <a:highlight>
                  <a:srgbClr val="FFFFFF"/>
                </a:highlight>
                <a:latin typeface="Consolas" panose="020B0609020204030204" pitchFamily="49" charset="0"/>
              </a:rPr>
              <a:t>” delegate.</a:t>
            </a:r>
          </a:p>
          <a:p>
            <a:pPr marL="0" indent="0">
              <a:buNone/>
            </a:pPr>
            <a:r>
              <a:rPr lang="en-US" sz="1200" dirty="0">
                <a:solidFill>
                  <a:srgbClr val="000000"/>
                </a:solidFill>
                <a:highlight>
                  <a:srgbClr val="FFFFFF"/>
                </a:highlight>
                <a:latin typeface="Consolas" panose="020B0609020204030204" pitchFamily="49" charset="0"/>
              </a:rPr>
              <a:t>This delegate will point to method </a:t>
            </a:r>
            <a:r>
              <a:rPr lang="en-US" sz="1200" dirty="0" err="1">
                <a:solidFill>
                  <a:srgbClr val="000000"/>
                </a:solidFill>
                <a:highlight>
                  <a:srgbClr val="FFFFFF"/>
                </a:highlight>
                <a:latin typeface="Consolas" panose="020B0609020204030204" pitchFamily="49" charset="0"/>
              </a:rPr>
              <a:t>PrintNumbers</a:t>
            </a:r>
            <a:r>
              <a:rPr lang="en-US" sz="1200" dirty="0">
                <a:solidFill>
                  <a:srgbClr val="000000"/>
                </a:solidFill>
                <a:highlight>
                  <a:srgbClr val="FFFFFF"/>
                </a:highlight>
                <a:latin typeface="Consolas" panose="020B0609020204030204" pitchFamily="49" charset="0"/>
              </a:rPr>
              <a:t>. Above one line can be also written as</a:t>
            </a:r>
          </a:p>
          <a:p>
            <a:pPr marL="0" indent="0">
              <a:buNone/>
            </a:pPr>
            <a:endParaRPr lang="en-US" sz="1200" dirty="0">
              <a:solidFill>
                <a:srgbClr val="000000"/>
              </a:solidFill>
              <a:highlight>
                <a:srgbClr val="FFFFFF"/>
              </a:highlight>
              <a:latin typeface="Consolas" panose="020B0609020204030204" pitchFamily="49" charset="0"/>
            </a:endParaRPr>
          </a:p>
          <a:p>
            <a:pPr marL="0" indent="0">
              <a:buNone/>
            </a:pPr>
            <a:r>
              <a:rPr lang="en-US" sz="1200" dirty="0" err="1">
                <a:solidFill>
                  <a:srgbClr val="2B91AF"/>
                </a:solidFill>
                <a:highlight>
                  <a:srgbClr val="FFFFFF"/>
                </a:highlight>
                <a:latin typeface="Consolas" panose="020B0609020204030204" pitchFamily="49" charset="0"/>
              </a:rPr>
              <a:t>ThreadStart</a:t>
            </a:r>
            <a:r>
              <a:rPr lang="en-US" sz="1200" dirty="0">
                <a:solidFill>
                  <a:srgbClr val="2B91AF"/>
                </a:solidFill>
                <a:highlight>
                  <a:srgbClr val="FFFFFF"/>
                </a:highlight>
                <a:latin typeface="Consolas" panose="020B0609020204030204" pitchFamily="49" charset="0"/>
              </a:rPr>
              <a:t>  </a:t>
            </a:r>
            <a:r>
              <a:rPr lang="en-US" sz="1200" dirty="0">
                <a:highlight>
                  <a:srgbClr val="FFFFFF"/>
                </a:highlight>
                <a:latin typeface="Consolas" panose="020B0609020204030204" pitchFamily="49" charset="0"/>
              </a:rPr>
              <a:t>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ThreadStart</a:t>
            </a:r>
            <a:r>
              <a:rPr lang="en-US" sz="1200" dirty="0">
                <a:solidFill>
                  <a:srgbClr val="2B91AF"/>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p.PrintNumbers</a:t>
            </a:r>
            <a:r>
              <a:rPr lang="en-US" sz="1200" dirty="0">
                <a:solidFill>
                  <a:srgbClr val="2B91AF"/>
                </a:solidFill>
                <a:highlight>
                  <a:srgbClr val="FFFFFF"/>
                </a:highlight>
                <a:latin typeface="Consolas" panose="020B0609020204030204" pitchFamily="49" charset="0"/>
              </a:rPr>
              <a:t>);</a:t>
            </a:r>
          </a:p>
          <a:p>
            <a:pPr marL="0" indent="0">
              <a:buNone/>
            </a:pP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backgroundThread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(t);</a:t>
            </a:r>
          </a:p>
          <a:p>
            <a:pPr marL="0" indent="0">
              <a:buNone/>
            </a:pPr>
            <a:endParaRPr lang="en-US" sz="1200" dirty="0">
              <a:solidFill>
                <a:srgbClr val="000000"/>
              </a:solidFill>
              <a:highlight>
                <a:srgbClr val="FFFFFF"/>
              </a:highlight>
              <a:latin typeface="Consolas" panose="020B0609020204030204" pitchFamily="49" charset="0"/>
            </a:endParaRPr>
          </a:p>
          <a:p>
            <a:pPr marL="0" indent="0">
              <a:buNone/>
            </a:pPr>
            <a:r>
              <a:rPr lang="en-IN" sz="1200" dirty="0" err="1">
                <a:solidFill>
                  <a:srgbClr val="000000"/>
                </a:solidFill>
                <a:highlight>
                  <a:srgbClr val="FFFFFF"/>
                </a:highlight>
                <a:latin typeface="Consolas" panose="020B0609020204030204" pitchFamily="49" charset="0"/>
              </a:rPr>
              <a:t>backgroundThread.Name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"Secondary"</a:t>
            </a:r>
            <a:r>
              <a:rPr lang="en-IN" sz="1200" dirty="0">
                <a:solidFill>
                  <a:srgbClr val="000000"/>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sym typeface="Wingdings" panose="05000000000000000000" pitchFamily="2" charset="2"/>
              </a:rPr>
              <a:t></a:t>
            </a:r>
            <a:r>
              <a:rPr lang="en-IN" sz="1200" dirty="0">
                <a:solidFill>
                  <a:srgbClr val="000000"/>
                </a:solidFill>
                <a:highlight>
                  <a:srgbClr val="FFFFFF"/>
                </a:highlight>
                <a:latin typeface="Consolas" panose="020B0609020204030204" pitchFamily="49" charset="0"/>
              </a:rPr>
              <a:t>   This line is setting name for a new thread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err="1">
                <a:solidFill>
                  <a:srgbClr val="000000"/>
                </a:solidFill>
                <a:highlight>
                  <a:srgbClr val="FFFFFF"/>
                </a:highlight>
                <a:latin typeface="Consolas" panose="020B0609020204030204" pitchFamily="49" charset="0"/>
              </a:rPr>
              <a:t>backgroundThread.Start</a:t>
            </a:r>
            <a:r>
              <a:rPr lang="en-IN" sz="1200" dirty="0">
                <a:solidFill>
                  <a:srgbClr val="000000"/>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sym typeface="Wingdings" panose="05000000000000000000" pitchFamily="2" charset="2"/>
              </a:rPr>
              <a:t></a:t>
            </a:r>
            <a:r>
              <a:rPr lang="en-IN" sz="1200" dirty="0">
                <a:solidFill>
                  <a:srgbClr val="000000"/>
                </a:solidFill>
                <a:highlight>
                  <a:srgbClr val="FFFFFF"/>
                </a:highlight>
                <a:latin typeface="Consolas" panose="020B0609020204030204" pitchFamily="49" charset="0"/>
              </a:rPr>
              <a:t> This line is starting a new Thread. </a:t>
            </a:r>
          </a:p>
          <a:p>
            <a:pPr marL="0" indent="0">
              <a:buNone/>
            </a:pPr>
            <a:endParaRPr lang="en-IN" sz="1200" dirty="0">
              <a:solidFill>
                <a:srgbClr val="2B91AF"/>
              </a:solidFill>
              <a:highlight>
                <a:srgbClr val="FFFFFF"/>
              </a:highlight>
              <a:latin typeface="Consolas" panose="020B0609020204030204" pitchFamily="49" charset="0"/>
            </a:endParaRPr>
          </a:p>
          <a:p>
            <a:pPr marL="0" indent="0">
              <a:buNone/>
            </a:pP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.Sleep</a:t>
            </a:r>
            <a:r>
              <a:rPr lang="en-IN" sz="1200" dirty="0">
                <a:solidFill>
                  <a:srgbClr val="000000"/>
                </a:solidFill>
                <a:highlight>
                  <a:srgbClr val="FFFFFF"/>
                </a:highlight>
                <a:latin typeface="Consolas" panose="020B0609020204030204" pitchFamily="49" charset="0"/>
              </a:rPr>
              <a:t>(2000); </a:t>
            </a:r>
            <a:r>
              <a:rPr lang="en-IN" sz="1200" dirty="0">
                <a:solidFill>
                  <a:srgbClr val="000000"/>
                </a:solidFill>
                <a:highlight>
                  <a:srgbClr val="FFFFFF"/>
                </a:highlight>
                <a:latin typeface="Consolas" panose="020B0609020204030204" pitchFamily="49" charset="0"/>
                <a:sym typeface="Wingdings" panose="05000000000000000000" pitchFamily="2" charset="2"/>
              </a:rPr>
              <a:t>   sleep is static method in a Thread class. Job of this method is to stop execution of current thread for few millisecond </a:t>
            </a:r>
            <a:r>
              <a:rPr lang="en-IN" sz="1200" dirty="0" err="1">
                <a:solidFill>
                  <a:srgbClr val="000000"/>
                </a:solidFill>
                <a:highlight>
                  <a:srgbClr val="FFFFFF"/>
                </a:highlight>
                <a:latin typeface="Consolas" panose="020B0609020204030204" pitchFamily="49" charset="0"/>
                <a:sym typeface="Wingdings" panose="05000000000000000000" pitchFamily="2" charset="2"/>
              </a:rPr>
              <a:t>ie</a:t>
            </a:r>
            <a:r>
              <a:rPr lang="en-IN" sz="1200" dirty="0">
                <a:solidFill>
                  <a:srgbClr val="000000"/>
                </a:solidFill>
                <a:highlight>
                  <a:srgbClr val="FFFFFF"/>
                </a:highlight>
                <a:latin typeface="Consolas" panose="020B0609020204030204" pitchFamily="49" charset="0"/>
                <a:sym typeface="Wingdings" panose="05000000000000000000" pitchFamily="2" charset="2"/>
              </a:rPr>
              <a:t>. In our example 2000 millisecond.</a:t>
            </a:r>
            <a:endParaRPr lang="en-IN" sz="1200" dirty="0">
              <a:solidFill>
                <a:srgbClr val="000000"/>
              </a:solidFill>
              <a:highlight>
                <a:srgbClr val="FFFFFF"/>
              </a:highlight>
              <a:latin typeface="Consolas" panose="020B0609020204030204" pitchFamily="49" charset="0"/>
            </a:endParaRP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387317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B4FC0-324B-43A9-BCE4-6C8D99BB40E3}"/>
              </a:ext>
            </a:extLst>
          </p:cNvPr>
          <p:cNvSpPr>
            <a:spLocks noGrp="1"/>
          </p:cNvSpPr>
          <p:nvPr>
            <p:ph idx="1"/>
          </p:nvPr>
        </p:nvSpPr>
        <p:spPr>
          <a:xfrm>
            <a:off x="4404852" y="255639"/>
            <a:ext cx="4227871" cy="6176963"/>
          </a:xfrm>
        </p:spPr>
        <p:txBody>
          <a:bodyPr>
            <a:noAutofit/>
          </a:bodyPr>
          <a:lstStyle/>
          <a:p>
            <a:pPr marL="0" indent="0">
              <a:lnSpc>
                <a:spcPct val="100000"/>
              </a:lnSpc>
              <a:spcBef>
                <a:spcPts val="0"/>
              </a:spcBef>
              <a:buNone/>
            </a:pPr>
            <a:r>
              <a:rPr lang="en-US" sz="1200" dirty="0">
                <a:solidFill>
                  <a:srgbClr val="008000"/>
                </a:solidFill>
                <a:highlight>
                  <a:srgbClr val="FFFFFF"/>
                </a:highlight>
                <a:latin typeface="Consolas" panose="020B0609020204030204" pitchFamily="49" charset="0"/>
              </a:rPr>
              <a:t>// Create a thread of execution.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System.Threading</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MyThread</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count;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MyThread</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name)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count = 0;</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name;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Entry point of thread.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run()</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 starting."</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Thread</a:t>
            </a:r>
            <a:r>
              <a:rPr lang="en-US" sz="1200" dirty="0" err="1">
                <a:solidFill>
                  <a:srgbClr val="000000"/>
                </a:solidFill>
                <a:highlight>
                  <a:srgbClr val="FFFFFF"/>
                </a:highlight>
                <a:latin typeface="Consolas" panose="020B0609020204030204" pitchFamily="49" charset="0"/>
              </a:rPr>
              <a:t>.Sleep</a:t>
            </a:r>
            <a:r>
              <a:rPr lang="en-US" sz="1200" dirty="0">
                <a:solidFill>
                  <a:srgbClr val="000000"/>
                </a:solidFill>
                <a:highlight>
                  <a:srgbClr val="FFFFFF"/>
                </a:highlight>
                <a:latin typeface="Consolas" panose="020B0609020204030204" pitchFamily="49" charset="0"/>
              </a:rPr>
              <a:t>(500);  </a:t>
            </a:r>
            <a:r>
              <a:rPr lang="en-US" sz="1200" dirty="0">
                <a:solidFill>
                  <a:srgbClr val="008000"/>
                </a:solidFill>
                <a:highlight>
                  <a:srgbClr val="FFFFFF"/>
                </a:highlight>
                <a:latin typeface="Consolas" panose="020B0609020204030204" pitchFamily="49" charset="0"/>
              </a:rPr>
              <a:t>//static method</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"In "</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 count is "</a:t>
            </a:r>
            <a:r>
              <a:rPr lang="en-IN" sz="1200" dirty="0">
                <a:solidFill>
                  <a:srgbClr val="000000"/>
                </a:solidFill>
                <a:highlight>
                  <a:srgbClr val="FFFFFF"/>
                </a:highlight>
                <a:latin typeface="Consolas" panose="020B0609020204030204" pitchFamily="49" charset="0"/>
              </a:rPr>
              <a:t> + count);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count++;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while</a:t>
            </a:r>
            <a:r>
              <a:rPr lang="en-IN" sz="1200" dirty="0">
                <a:solidFill>
                  <a:srgbClr val="000000"/>
                </a:solidFill>
                <a:highlight>
                  <a:srgbClr val="FFFFFF"/>
                </a:highlight>
                <a:latin typeface="Consolas" panose="020B0609020204030204" pitchFamily="49" charset="0"/>
              </a:rPr>
              <a:t> (count &lt; 10);</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thrdName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 terminating."</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1200" dirty="0"/>
          </a:p>
        </p:txBody>
      </p:sp>
      <p:sp>
        <p:nvSpPr>
          <p:cNvPr id="4" name="TextBox 3">
            <a:extLst>
              <a:ext uri="{FF2B5EF4-FFF2-40B4-BE49-F238E27FC236}">
                <a16:creationId xmlns:a16="http://schemas.microsoft.com/office/drawing/2014/main" id="{7F041D4E-88C6-4756-BD3E-9BDF1C35F0B4}"/>
              </a:ext>
            </a:extLst>
          </p:cNvPr>
          <p:cNvSpPr txBox="1"/>
          <p:nvPr/>
        </p:nvSpPr>
        <p:spPr>
          <a:xfrm>
            <a:off x="176981" y="117988"/>
            <a:ext cx="4227871" cy="5447645"/>
          </a:xfrm>
          <a:prstGeom prst="rect">
            <a:avLst/>
          </a:prstGeom>
          <a:noFill/>
        </p:spPr>
        <p:txBody>
          <a:bodyPr wrap="square" rtlCol="0">
            <a:sp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MultiThread</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"Main thread starting."</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First, construct a </a:t>
            </a:r>
            <a:r>
              <a:rPr lang="en-US" sz="1200" dirty="0" err="1">
                <a:solidFill>
                  <a:srgbClr val="008000"/>
                </a:solidFill>
                <a:highlight>
                  <a:srgbClr val="FFFFFF"/>
                </a:highlight>
                <a:latin typeface="Consolas" panose="020B0609020204030204" pitchFamily="49" charset="0"/>
              </a:rPr>
              <a:t>MyThread</a:t>
            </a:r>
            <a:r>
              <a:rPr lang="en-US" sz="1200" dirty="0">
                <a:solidFill>
                  <a:srgbClr val="008000"/>
                </a:solidFill>
                <a:highlight>
                  <a:srgbClr val="FFFFFF"/>
                </a:highlight>
                <a:latin typeface="Consolas" panose="020B0609020204030204" pitchFamily="49" charset="0"/>
              </a:rPr>
              <a:t> object.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 mt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MyThread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 #1"</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//Thread is sealed class</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Next, construct a thread from that object.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newThrd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Thread</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mt.run</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a:t>
            </a:r>
            <a:r>
              <a:rPr lang="en-IN" sz="1200" dirty="0" err="1">
                <a:solidFill>
                  <a:srgbClr val="008000"/>
                </a:solidFill>
                <a:highlight>
                  <a:srgbClr val="FFFFFF"/>
                </a:highlight>
                <a:latin typeface="Consolas" panose="020B0609020204030204" pitchFamily="49" charset="0"/>
              </a:rPr>
              <a:t>ThreadStart</a:t>
            </a:r>
            <a:r>
              <a:rPr lang="en-IN" sz="1200" dirty="0">
                <a:solidFill>
                  <a:srgbClr val="008000"/>
                </a:solidFill>
                <a:highlight>
                  <a:srgbClr val="FFFFFF"/>
                </a:highlight>
                <a:latin typeface="Consolas" panose="020B0609020204030204" pitchFamily="49" charset="0"/>
              </a:rPr>
              <a:t> is </a:t>
            </a:r>
            <a:r>
              <a:rPr lang="en-IN" sz="1200" dirty="0" err="1">
                <a:solidFill>
                  <a:srgbClr val="008000"/>
                </a:solidFill>
                <a:highlight>
                  <a:srgbClr val="FFFFFF"/>
                </a:highlight>
                <a:latin typeface="Consolas" panose="020B0609020204030204" pitchFamily="49" charset="0"/>
              </a:rPr>
              <a:t>deligate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Finally, start execution of the thread.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newThrd.Start</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Thread</a:t>
            </a:r>
            <a:r>
              <a:rPr lang="en-IN" sz="1200" dirty="0" err="1">
                <a:solidFill>
                  <a:srgbClr val="000000"/>
                </a:solidFill>
                <a:highlight>
                  <a:srgbClr val="FFFFFF"/>
                </a:highlight>
                <a:latin typeface="Consolas" panose="020B0609020204030204" pitchFamily="49" charset="0"/>
              </a:rPr>
              <a:t>.Sleep</a:t>
            </a:r>
            <a:r>
              <a:rPr lang="en-IN" sz="1200" dirty="0">
                <a:solidFill>
                  <a:srgbClr val="000000"/>
                </a:solidFill>
                <a:highlight>
                  <a:srgbClr val="FFFFFF"/>
                </a:highlight>
                <a:latin typeface="Consolas" panose="020B0609020204030204" pitchFamily="49" charset="0"/>
              </a:rPr>
              <a:t>(100);</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while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mt.count</a:t>
            </a:r>
            <a:r>
              <a:rPr lang="en-IN" sz="1200" dirty="0">
                <a:solidFill>
                  <a:srgbClr val="000000"/>
                </a:solidFill>
                <a:highlight>
                  <a:srgbClr val="FFFFFF"/>
                </a:highlight>
                <a:latin typeface="Consolas" panose="020B0609020204030204" pitchFamily="49" charset="0"/>
              </a:rPr>
              <a:t> != 10);</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"Main thread ending."</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5" name="TextBox 4">
            <a:extLst>
              <a:ext uri="{FF2B5EF4-FFF2-40B4-BE49-F238E27FC236}">
                <a16:creationId xmlns:a16="http://schemas.microsoft.com/office/drawing/2014/main" id="{B70ECF1F-C5AF-4D4A-94EB-443CE541158B}"/>
              </a:ext>
            </a:extLst>
          </p:cNvPr>
          <p:cNvSpPr txBox="1"/>
          <p:nvPr/>
        </p:nvSpPr>
        <p:spPr>
          <a:xfrm>
            <a:off x="7678995" y="975540"/>
            <a:ext cx="471948" cy="369332"/>
          </a:xfrm>
          <a:prstGeom prst="rect">
            <a:avLst/>
          </a:prstGeom>
          <a:noFill/>
        </p:spPr>
        <p:txBody>
          <a:bodyPr wrap="square">
            <a:spAutoFit/>
          </a:bodyPr>
          <a:lstStyle/>
          <a:p>
            <a:r>
              <a:rPr lang="en-US" sz="1800" dirty="0">
                <a:solidFill>
                  <a:srgbClr val="000000"/>
                </a:solidFill>
                <a:highlight>
                  <a:srgbClr val="FFFFFF"/>
                </a:highlight>
                <a:latin typeface="Consolas" panose="020B0609020204030204" pitchFamily="49" charset="0"/>
              </a:rPr>
              <a:t>mt</a:t>
            </a:r>
            <a:endParaRPr lang="en-IN" dirty="0"/>
          </a:p>
        </p:txBody>
      </p:sp>
      <p:sp>
        <p:nvSpPr>
          <p:cNvPr id="6" name="Rectangle 5">
            <a:extLst>
              <a:ext uri="{FF2B5EF4-FFF2-40B4-BE49-F238E27FC236}">
                <a16:creationId xmlns:a16="http://schemas.microsoft.com/office/drawing/2014/main" id="{33480FD7-5744-42D5-A8C9-B32734B2594B}"/>
              </a:ext>
            </a:extLst>
          </p:cNvPr>
          <p:cNvSpPr/>
          <p:nvPr/>
        </p:nvSpPr>
        <p:spPr>
          <a:xfrm>
            <a:off x="8160775" y="511277"/>
            <a:ext cx="2703870" cy="1081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thrdName</a:t>
            </a:r>
            <a:r>
              <a:rPr lang="en-IN" dirty="0"/>
              <a:t>=“</a:t>
            </a:r>
            <a:r>
              <a:rPr lang="en-US" sz="1800" dirty="0">
                <a:solidFill>
                  <a:srgbClr val="A31515"/>
                </a:solidFill>
                <a:highlight>
                  <a:srgbClr val="FFFFFF"/>
                </a:highlight>
                <a:latin typeface="Consolas" panose="020B0609020204030204" pitchFamily="49" charset="0"/>
              </a:rPr>
              <a:t>Child #1</a:t>
            </a:r>
            <a:r>
              <a:rPr lang="en-IN" dirty="0"/>
              <a:t>”</a:t>
            </a:r>
          </a:p>
          <a:p>
            <a:pPr algn="ctr"/>
            <a:r>
              <a:rPr lang="en-IN" dirty="0"/>
              <a:t>Count=0</a:t>
            </a:r>
          </a:p>
        </p:txBody>
      </p:sp>
      <p:sp>
        <p:nvSpPr>
          <p:cNvPr id="8" name="TextBox 7">
            <a:extLst>
              <a:ext uri="{FF2B5EF4-FFF2-40B4-BE49-F238E27FC236}">
                <a16:creationId xmlns:a16="http://schemas.microsoft.com/office/drawing/2014/main" id="{5709CE68-F755-4CB2-A3DD-DA7B632ACC57}"/>
              </a:ext>
            </a:extLst>
          </p:cNvPr>
          <p:cNvSpPr txBox="1"/>
          <p:nvPr/>
        </p:nvSpPr>
        <p:spPr>
          <a:xfrm>
            <a:off x="10456606" y="1990410"/>
            <a:ext cx="1091380" cy="369332"/>
          </a:xfrm>
          <a:prstGeom prst="rect">
            <a:avLst/>
          </a:prstGeom>
          <a:noFill/>
        </p:spPr>
        <p:txBody>
          <a:bodyPr wrap="square">
            <a:spAutoFit/>
          </a:bodyPr>
          <a:lstStyle/>
          <a:p>
            <a:r>
              <a:rPr lang="en-IN" sz="1800" dirty="0">
                <a:solidFill>
                  <a:srgbClr val="000000"/>
                </a:solidFill>
                <a:highlight>
                  <a:srgbClr val="FFFFFF"/>
                </a:highlight>
                <a:latin typeface="Consolas" panose="020B0609020204030204" pitchFamily="49" charset="0"/>
              </a:rPr>
              <a:t>run()</a:t>
            </a:r>
            <a:endParaRPr lang="en-IN" dirty="0"/>
          </a:p>
        </p:txBody>
      </p:sp>
      <p:sp>
        <p:nvSpPr>
          <p:cNvPr id="9" name="Rectangle 8">
            <a:extLst>
              <a:ext uri="{FF2B5EF4-FFF2-40B4-BE49-F238E27FC236}">
                <a16:creationId xmlns:a16="http://schemas.microsoft.com/office/drawing/2014/main" id="{04EA0626-59E2-4D57-858C-B580AE70B12D}"/>
              </a:ext>
            </a:extLst>
          </p:cNvPr>
          <p:cNvSpPr/>
          <p:nvPr/>
        </p:nvSpPr>
        <p:spPr>
          <a:xfrm>
            <a:off x="10225547" y="2453435"/>
            <a:ext cx="1553497" cy="776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80778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66D6A-4A85-4D46-8869-6FB3C37AE093}"/>
              </a:ext>
            </a:extLst>
          </p:cNvPr>
          <p:cNvSpPr>
            <a:spLocks noGrp="1"/>
          </p:cNvSpPr>
          <p:nvPr>
            <p:ph idx="1"/>
          </p:nvPr>
        </p:nvSpPr>
        <p:spPr>
          <a:xfrm>
            <a:off x="1170039" y="389603"/>
            <a:ext cx="10744200" cy="6078794"/>
          </a:xfrm>
        </p:spPr>
        <p:txBody>
          <a:bodyPr>
            <a:noAutofit/>
          </a:bodyPr>
          <a:lstStyle/>
          <a:p>
            <a:pPr marL="0" indent="0">
              <a:buNone/>
            </a:pPr>
            <a:r>
              <a:rPr lang="en-US" sz="1600" dirty="0" err="1"/>
              <a:t>MyThread</a:t>
            </a:r>
            <a:r>
              <a:rPr lang="en-US" sz="1600" dirty="0"/>
              <a:t> defines a class that will be used to create a second thread of execution. </a:t>
            </a:r>
          </a:p>
          <a:p>
            <a:pPr marL="0" indent="0">
              <a:buNone/>
            </a:pPr>
            <a:r>
              <a:rPr lang="en-US" sz="1600" dirty="0"/>
              <a:t>Inside its Run( ) method, a loop is established that counts from 0 to 9. Notice the call to Sleep( ), which is a static method defined by Thread. </a:t>
            </a:r>
          </a:p>
          <a:p>
            <a:pPr marL="0" indent="0">
              <a:buNone/>
            </a:pPr>
            <a:r>
              <a:rPr lang="en-US" sz="1600" dirty="0"/>
              <a:t>The Sleep( ) method causes the thread from which it is called to suspend execution for the specified period of milliseconds. </a:t>
            </a:r>
          </a:p>
          <a:p>
            <a:pPr marL="0" indent="0">
              <a:buNone/>
            </a:pPr>
            <a:r>
              <a:rPr lang="en-US" sz="1600" dirty="0"/>
              <a:t>The form used by the program is shown here: public static void Sleep(int </a:t>
            </a:r>
            <a:r>
              <a:rPr lang="en-US" sz="1600" dirty="0" err="1"/>
              <a:t>millisecondsTimeout</a:t>
            </a:r>
            <a:r>
              <a:rPr lang="en-US" sz="1600" dirty="0"/>
              <a:t>) The number of milliseconds to suspend is specified in </a:t>
            </a:r>
            <a:r>
              <a:rPr lang="en-US" sz="1600" dirty="0" err="1"/>
              <a:t>millisecondsTimeout</a:t>
            </a:r>
            <a:r>
              <a:rPr lang="en-US" sz="1600" dirty="0"/>
              <a:t>. </a:t>
            </a:r>
          </a:p>
          <a:p>
            <a:pPr marL="0" indent="0">
              <a:buNone/>
            </a:pPr>
            <a:r>
              <a:rPr lang="en-US" sz="1600" dirty="0"/>
              <a:t>If </a:t>
            </a:r>
            <a:r>
              <a:rPr lang="en-US" sz="1600" dirty="0" err="1"/>
              <a:t>millisecondsTimeout</a:t>
            </a:r>
            <a:r>
              <a:rPr lang="en-US" sz="1600" dirty="0"/>
              <a:t> is zero, the calling thread is suspended only to allow a waiting thread to execute. </a:t>
            </a:r>
          </a:p>
          <a:p>
            <a:pPr marL="0" indent="0">
              <a:buNone/>
            </a:pPr>
            <a:r>
              <a:rPr lang="en-US" sz="1600" dirty="0"/>
              <a:t>Inside Main( ), a new Thread object is created by the following sequence of statements: </a:t>
            </a:r>
          </a:p>
          <a:p>
            <a:pPr marL="0" indent="0">
              <a:buNone/>
            </a:pPr>
            <a:r>
              <a:rPr lang="en-US" sz="1600" dirty="0"/>
              <a:t>// First, construct a </a:t>
            </a:r>
            <a:r>
              <a:rPr lang="en-US" sz="1600" dirty="0" err="1"/>
              <a:t>MyThread</a:t>
            </a:r>
            <a:r>
              <a:rPr lang="en-US" sz="1600" dirty="0"/>
              <a:t> object. </a:t>
            </a:r>
            <a:r>
              <a:rPr lang="en-US" sz="1600" dirty="0" err="1"/>
              <a:t>MyThread</a:t>
            </a:r>
            <a:r>
              <a:rPr lang="en-US" sz="1600" dirty="0"/>
              <a:t> mt = new </a:t>
            </a:r>
            <a:r>
              <a:rPr lang="en-US" sz="1600" dirty="0" err="1"/>
              <a:t>MyThread</a:t>
            </a:r>
            <a:r>
              <a:rPr lang="en-US" sz="1600" dirty="0"/>
              <a:t>("Child #1"); </a:t>
            </a:r>
          </a:p>
          <a:p>
            <a:pPr marL="0" indent="0">
              <a:buNone/>
            </a:pPr>
            <a:r>
              <a:rPr lang="en-US" sz="1600" dirty="0"/>
              <a:t>// Next, construct a thread from that object. Thread </a:t>
            </a:r>
            <a:r>
              <a:rPr lang="en-US" sz="1600" dirty="0" err="1"/>
              <a:t>newThrd</a:t>
            </a:r>
            <a:r>
              <a:rPr lang="en-US" sz="1600" dirty="0"/>
              <a:t> = new Thread(</a:t>
            </a:r>
            <a:r>
              <a:rPr lang="en-US" sz="1600" dirty="0" err="1"/>
              <a:t>mt.Run</a:t>
            </a:r>
            <a:r>
              <a:rPr lang="en-US" sz="1600" dirty="0"/>
              <a:t>); </a:t>
            </a:r>
          </a:p>
          <a:p>
            <a:pPr marL="0" indent="0">
              <a:buNone/>
            </a:pPr>
            <a:r>
              <a:rPr lang="en-US" sz="1600" dirty="0"/>
              <a:t>// Finally, start execution of the thread. </a:t>
            </a:r>
            <a:r>
              <a:rPr lang="en-US" sz="1600" dirty="0" err="1"/>
              <a:t>newThrd.Start</a:t>
            </a:r>
            <a:r>
              <a:rPr lang="en-US" sz="1600" dirty="0"/>
              <a:t>(); </a:t>
            </a:r>
          </a:p>
          <a:p>
            <a:pPr marL="0" indent="0">
              <a:buNone/>
            </a:pPr>
            <a:r>
              <a:rPr lang="en-US" sz="1600" dirty="0"/>
              <a:t>As the comments suggest, first an object of </a:t>
            </a:r>
            <a:r>
              <a:rPr lang="en-US" sz="1600" dirty="0" err="1"/>
              <a:t>MyThread</a:t>
            </a:r>
            <a:r>
              <a:rPr lang="en-US" sz="1600" dirty="0"/>
              <a:t> is created. This object is then used to construct a Thread object by passing the </a:t>
            </a:r>
            <a:r>
              <a:rPr lang="en-US" sz="1600" dirty="0" err="1"/>
              <a:t>mt.Run</a:t>
            </a:r>
            <a:r>
              <a:rPr lang="en-US" sz="1600" dirty="0"/>
              <a:t>( ) method as the entry point. </a:t>
            </a:r>
          </a:p>
          <a:p>
            <a:pPr marL="0" indent="0">
              <a:buNone/>
            </a:pPr>
            <a:r>
              <a:rPr lang="en-US" sz="1600" dirty="0"/>
              <a:t>Finally, execution of the new thread is started by calling Start( ). This causes </a:t>
            </a:r>
            <a:r>
              <a:rPr lang="en-US" sz="1600" dirty="0" err="1"/>
              <a:t>mt.Run</a:t>
            </a:r>
            <a:r>
              <a:rPr lang="en-US" sz="1600" dirty="0"/>
              <a:t>( ) to begin executing in its own thread. </a:t>
            </a:r>
          </a:p>
          <a:p>
            <a:pPr marL="0" indent="0">
              <a:buNone/>
            </a:pPr>
            <a:r>
              <a:rPr lang="en-US" sz="1600" dirty="0"/>
              <a:t>After calling Start( ), execution of the main thread returns to Main( ), and it enters Main( )’s do loop.</a:t>
            </a:r>
          </a:p>
          <a:p>
            <a:pPr marL="0" indent="0">
              <a:buNone/>
            </a:pPr>
            <a:r>
              <a:rPr lang="en-US" sz="1600" dirty="0"/>
              <a:t> Both threads continue running, sharing the CPU, until their loops finish.</a:t>
            </a:r>
          </a:p>
          <a:p>
            <a:pPr marL="0" indent="0">
              <a:buNone/>
            </a:pPr>
            <a:r>
              <a:rPr lang="en-US" sz="1600" dirty="0"/>
              <a:t> The output produced by this program is as follows. (The precise output that you see may vary slightly because of differences in your execution environment, operating system, and task load.) </a:t>
            </a:r>
          </a:p>
        </p:txBody>
      </p:sp>
    </p:spTree>
    <p:extLst>
      <p:ext uri="{BB962C8B-B14F-4D97-AF65-F5344CB8AC3E}">
        <p14:creationId xmlns:p14="http://schemas.microsoft.com/office/powerpoint/2010/main" val="1514680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1780</TotalTime>
  <Words>6942</Words>
  <Application>Microsoft Office PowerPoint</Application>
  <PresentationFormat>Widescreen</PresentationFormat>
  <Paragraphs>741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vt:lpstr>
      <vt:lpstr>Consolas</vt:lpstr>
      <vt:lpstr>Garamond</vt:lpstr>
      <vt:lpstr>Office Theme</vt:lpstr>
      <vt:lpstr>PowerPoint Presentation</vt:lpstr>
      <vt:lpstr>Thread</vt:lpstr>
      <vt:lpstr>PowerPoint Presentation</vt:lpstr>
      <vt:lpstr>Main it self is one thread</vt:lpstr>
      <vt:lpstr>MultiThreadApp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IsAlive</vt:lpstr>
      <vt:lpstr>PowerPoint Presentation</vt:lpstr>
      <vt:lpstr>join</vt:lpstr>
      <vt:lpstr>PowerPoint Presentation</vt:lpstr>
      <vt:lpstr>ParameterizedThreadStart start to pass argument to thread</vt:lpstr>
      <vt:lpstr>PowerPoint Presentation</vt:lpstr>
      <vt:lpstr>Lock</vt:lpstr>
      <vt:lpstr>Simple Lock Demo</vt:lpstr>
      <vt:lpstr>PowerPoint Presentation</vt:lpstr>
      <vt:lpstr>PowerPoint Presentation</vt:lpstr>
      <vt:lpstr>Effect of Lock</vt:lpstr>
      <vt:lpstr>Class level lock</vt:lpstr>
      <vt:lpstr>PowerPoint Presentation</vt:lpstr>
      <vt:lpstr>PowerPoint Presentation</vt:lpstr>
      <vt:lpstr>Wait Pulse PulseAll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66</cp:revision>
  <dcterms:created xsi:type="dcterms:W3CDTF">2020-09-03T13:39:42Z</dcterms:created>
  <dcterms:modified xsi:type="dcterms:W3CDTF">2020-11-05T09:07:24Z</dcterms:modified>
</cp:coreProperties>
</file>