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8" r:id="rId3"/>
    <p:sldId id="269" r:id="rId4"/>
    <p:sldId id="271" r:id="rId5"/>
    <p:sldId id="270" r:id="rId6"/>
    <p:sldId id="272" r:id="rId7"/>
    <p:sldId id="273" r:id="rId8"/>
    <p:sldId id="274" r:id="rId9"/>
    <p:sldId id="275" r:id="rId10"/>
    <p:sldId id="277" r:id="rId11"/>
    <p:sldId id="276" r:id="rId12"/>
    <p:sldId id="278" r:id="rId13"/>
    <p:sldId id="279" r:id="rId14"/>
    <p:sldId id="280" r:id="rId15"/>
    <p:sldId id="281" r:id="rId16"/>
    <p:sldId id="282" r:id="rId17"/>
    <p:sldId id="283" r:id="rId18"/>
    <p:sldId id="284" r:id="rId19"/>
    <p:sldId id="285" r:id="rId20"/>
    <p:sldId id="28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07" y="10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049FE38-F050-47FC-972A-2C62A7FE0238}" type="datetimeFigureOut">
              <a:rPr lang="en-US" smtClean="0"/>
              <a:pPr/>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49FE38-F050-47FC-972A-2C62A7FE0238}" type="datetimeFigureOut">
              <a:rPr lang="en-US" smtClean="0"/>
              <a:pPr/>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49FE38-F050-47FC-972A-2C62A7FE0238}" type="datetimeFigureOut">
              <a:rPr lang="en-US" smtClean="0"/>
              <a:pPr/>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49FE38-F050-47FC-972A-2C62A7FE0238}" type="datetimeFigureOut">
              <a:rPr lang="en-US" smtClean="0"/>
              <a:pPr/>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49FE38-F050-47FC-972A-2C62A7FE0238}" type="datetimeFigureOut">
              <a:rPr lang="en-US" smtClean="0"/>
              <a:pPr/>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049FE38-F050-47FC-972A-2C62A7FE0238}" type="datetimeFigureOut">
              <a:rPr lang="en-US" smtClean="0"/>
              <a:pPr/>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049FE38-F050-47FC-972A-2C62A7FE0238}" type="datetimeFigureOut">
              <a:rPr lang="en-US" smtClean="0"/>
              <a:pPr/>
              <a:t>11/5/2020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49FE38-F050-47FC-972A-2C62A7FE0238}" type="datetimeFigureOut">
              <a:rPr lang="en-US" smtClean="0"/>
              <a:pPr/>
              <a:t>11/5/2020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49FE38-F050-47FC-972A-2C62A7FE0238}" type="datetimeFigureOut">
              <a:rPr lang="en-US" smtClean="0"/>
              <a:pPr/>
              <a:t>11/5/2020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49FE38-F050-47FC-972A-2C62A7FE0238}" type="datetimeFigureOut">
              <a:rPr lang="en-US" smtClean="0"/>
              <a:pPr/>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49FE38-F050-47FC-972A-2C62A7FE0238}" type="datetimeFigureOut">
              <a:rPr lang="en-US" smtClean="0"/>
              <a:pPr/>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750578-D8D6-4767-8C49-4EFFCBD988B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49FE38-F050-47FC-972A-2C62A7FE0238}" type="datetimeFigureOut">
              <a:rPr lang="en-US" smtClean="0"/>
              <a:pPr/>
              <a:t>11/5/2020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750578-D8D6-4767-8C49-4EFFCBD988B0}" type="slidenum">
              <a:rPr lang="en-US" smtClean="0"/>
              <a:pPr/>
              <a:t>‹#›</a:t>
            </a:fld>
            <a:endParaRPr lang="en-US"/>
          </a:p>
        </p:txBody>
      </p:sp>
      <p:pic>
        <p:nvPicPr>
          <p:cNvPr id="8" name="Picture 7">
            <a:extLst>
              <a:ext uri="{FF2B5EF4-FFF2-40B4-BE49-F238E27FC236}">
                <a16:creationId xmlns:a16="http://schemas.microsoft.com/office/drawing/2014/main" id="{5F35BFC4-6EE2-4A43-98E9-146BD6B5190C}"/>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126806"/>
            <a:ext cx="1282699" cy="857534"/>
          </a:xfrm>
          <a:prstGeom prst="rect">
            <a:avLst/>
          </a:prstGeom>
        </p:spPr>
      </p:pic>
      <p:sp>
        <p:nvSpPr>
          <p:cNvPr id="10" name="Rectangle 9">
            <a:extLst>
              <a:ext uri="{FF2B5EF4-FFF2-40B4-BE49-F238E27FC236}">
                <a16:creationId xmlns:a16="http://schemas.microsoft.com/office/drawing/2014/main" id="{1DC139F7-30EE-4C3C-BBF4-BAD32D2B5D66}"/>
              </a:ext>
            </a:extLst>
          </p:cNvPr>
          <p:cNvSpPr/>
          <p:nvPr userDrawn="1"/>
        </p:nvSpPr>
        <p:spPr>
          <a:xfrm>
            <a:off x="0" y="6567586"/>
            <a:ext cx="12192000" cy="307777"/>
          </a:xfrm>
          <a:prstGeom prst="rect">
            <a:avLst/>
          </a:prstGeom>
        </p:spPr>
        <p:txBody>
          <a:bodyPr wrap="square">
            <a:spAutoFit/>
          </a:bodyPr>
          <a:lstStyle/>
          <a:p>
            <a:pPr algn="ctr"/>
            <a:r>
              <a:rPr lang="en-US" sz="1400" b="1" dirty="0">
                <a:solidFill>
                  <a:prstClr val="black"/>
                </a:solidFill>
                <a:latin typeface="Cambria" panose="02040503050406030204" pitchFamily="18" charset="0"/>
              </a:rPr>
              <a:t>USM’s </a:t>
            </a:r>
            <a:r>
              <a:rPr lang="en-US" sz="1400" b="1" dirty="0" err="1">
                <a:solidFill>
                  <a:prstClr val="black"/>
                </a:solidFill>
                <a:latin typeface="Cambria" panose="02040503050406030204" pitchFamily="18" charset="0"/>
              </a:rPr>
              <a:t>Shriram</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Mantri</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Vidyanidhi</a:t>
            </a:r>
            <a:r>
              <a:rPr lang="en-US" sz="1400" b="1" dirty="0">
                <a:solidFill>
                  <a:prstClr val="black"/>
                </a:solidFill>
                <a:latin typeface="Cambria" panose="02040503050406030204" pitchFamily="18" charset="0"/>
              </a:rPr>
              <a:t> Info Tech Academy </a:t>
            </a:r>
            <a:endParaRPr lang="en-IN" sz="1400" dirty="0">
              <a:solidFill>
                <a:prstClr val="black"/>
              </a:solidFill>
              <a:latin typeface="Cambria" panose="020405030504060302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vidyanidhi.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DFEADA-E901-4302-A497-05D33C2B29A4}"/>
              </a:ext>
            </a:extLst>
          </p:cNvPr>
          <p:cNvSpPr>
            <a:spLocks noGrp="1"/>
          </p:cNvSpPr>
          <p:nvPr>
            <p:ph idx="1"/>
          </p:nvPr>
        </p:nvSpPr>
        <p:spPr>
          <a:xfrm>
            <a:off x="1314450" y="971550"/>
            <a:ext cx="6343650" cy="5029200"/>
          </a:xfrm>
        </p:spPr>
        <p:txBody>
          <a:bodyPr/>
          <a:lstStyle/>
          <a:p>
            <a:pPr marL="0" indent="0" algn="ctr">
              <a:buNone/>
            </a:pPr>
            <a:r>
              <a:rPr lang="en-IN" dirty="0">
                <a:hlinkClick r:id="rId2"/>
              </a:rPr>
              <a:t>http://www.vidyanidhi.com/</a:t>
            </a:r>
            <a:endParaRPr lang="en-IN" dirty="0"/>
          </a:p>
          <a:p>
            <a:pPr marL="0" indent="0" algn="ctr">
              <a:buNone/>
            </a:pPr>
            <a:r>
              <a:rPr lang="en-IN" dirty="0"/>
              <a:t>ketkiacharya.net@gmail.com</a:t>
            </a:r>
          </a:p>
        </p:txBody>
      </p:sp>
      <p:sp>
        <p:nvSpPr>
          <p:cNvPr id="4" name="TextBox 3">
            <a:extLst>
              <a:ext uri="{FF2B5EF4-FFF2-40B4-BE49-F238E27FC236}">
                <a16:creationId xmlns:a16="http://schemas.microsoft.com/office/drawing/2014/main" id="{E8DE8A8E-ED85-4B70-916D-ED56E0E40BBC}"/>
              </a:ext>
            </a:extLst>
          </p:cNvPr>
          <p:cNvSpPr txBox="1"/>
          <p:nvPr/>
        </p:nvSpPr>
        <p:spPr>
          <a:xfrm>
            <a:off x="1543050" y="3886201"/>
            <a:ext cx="2457450" cy="715581"/>
          </a:xfrm>
          <a:prstGeom prst="rect">
            <a:avLst/>
          </a:prstGeom>
          <a:noFill/>
        </p:spPr>
        <p:txBody>
          <a:bodyPr wrap="square" rtlCol="0">
            <a:spAutoFit/>
          </a:bodyPr>
          <a:lstStyle/>
          <a:p>
            <a:r>
              <a:rPr lang="en-IN" sz="1350" dirty="0" err="1"/>
              <a:t>Ketki</a:t>
            </a:r>
            <a:r>
              <a:rPr lang="en-IN" sz="1350" dirty="0"/>
              <a:t> Acharya</a:t>
            </a:r>
          </a:p>
          <a:p>
            <a:r>
              <a:rPr lang="en-IN" sz="1350" dirty="0"/>
              <a:t>From: SM VITA ATC of CDAC</a:t>
            </a:r>
          </a:p>
          <a:p>
            <a:r>
              <a:rPr lang="en-IN" sz="1350"/>
              <a:t>ketkiacharya</a:t>
            </a:r>
            <a:r>
              <a:rPr lang="en-IN" sz="1350" dirty="0"/>
              <a:t>.net@gmail.com</a:t>
            </a:r>
          </a:p>
        </p:txBody>
      </p:sp>
    </p:spTree>
    <p:extLst>
      <p:ext uri="{BB962C8B-B14F-4D97-AF65-F5344CB8AC3E}">
        <p14:creationId xmlns:p14="http://schemas.microsoft.com/office/powerpoint/2010/main" val="3303597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23FC4-9521-49FE-8D12-F0EBF4AF7AC2}"/>
              </a:ext>
            </a:extLst>
          </p:cNvPr>
          <p:cNvSpPr>
            <a:spLocks noGrp="1"/>
          </p:cNvSpPr>
          <p:nvPr>
            <p:ph type="title"/>
          </p:nvPr>
        </p:nvSpPr>
        <p:spPr>
          <a:xfrm>
            <a:off x="685800" y="0"/>
            <a:ext cx="7924800" cy="533400"/>
          </a:xfrm>
        </p:spPr>
        <p:txBody>
          <a:bodyPr>
            <a:normAutofit/>
          </a:bodyPr>
          <a:lstStyle/>
          <a:p>
            <a:r>
              <a:rPr lang="en-IN" sz="1800" dirty="0"/>
              <a:t>Each method return collection of object you can chain it using dot operator</a:t>
            </a:r>
          </a:p>
        </p:txBody>
      </p:sp>
      <p:sp>
        <p:nvSpPr>
          <p:cNvPr id="3" name="Content Placeholder 2">
            <a:extLst>
              <a:ext uri="{FF2B5EF4-FFF2-40B4-BE49-F238E27FC236}">
                <a16:creationId xmlns:a16="http://schemas.microsoft.com/office/drawing/2014/main" id="{B330C2D3-4909-4A9B-9330-D4D9C8CDB840}"/>
              </a:ext>
            </a:extLst>
          </p:cNvPr>
          <p:cNvSpPr>
            <a:spLocks noGrp="1"/>
          </p:cNvSpPr>
          <p:nvPr>
            <p:ph idx="1"/>
          </p:nvPr>
        </p:nvSpPr>
        <p:spPr>
          <a:xfrm>
            <a:off x="228600" y="609600"/>
            <a:ext cx="8458200" cy="5867400"/>
          </a:xfrm>
        </p:spPr>
        <p:txBody>
          <a:bodyPr>
            <a:noAutofit/>
          </a:bodyPr>
          <a:lstStyle/>
          <a:p>
            <a:pPr marL="0" indent="0">
              <a:buNone/>
            </a:pP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static</a:t>
            </a: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void</a:t>
            </a: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QueryStringsWithEnumerableAndLambdas</a:t>
            </a:r>
            <a:r>
              <a:rPr lang="en-IN"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p>
          <a:p>
            <a:pPr marL="0" indent="0">
              <a:buNone/>
            </a:pPr>
            <a:r>
              <a:rPr lang="en-US" sz="1800" dirty="0" err="1">
                <a:solidFill>
                  <a:srgbClr val="2B91AF"/>
                </a:solidFill>
                <a:highlight>
                  <a:srgbClr val="FFFFFF"/>
                </a:highlight>
                <a:latin typeface="Consolas" panose="020B0609020204030204" pitchFamily="49" charset="0"/>
              </a:rPr>
              <a:t>Console</a:t>
            </a:r>
            <a:r>
              <a:rPr lang="en-US" sz="1800" dirty="0" err="1">
                <a:solidFill>
                  <a:srgbClr val="000000"/>
                </a:solidFill>
                <a:highlight>
                  <a:srgbClr val="FFFFFF"/>
                </a:highlight>
                <a:latin typeface="Consolas" panose="020B0609020204030204" pitchFamily="49" charset="0"/>
              </a:rPr>
              <a:t>.WriteLine</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 Using Enumerable / Lambda Expressions *****"</a:t>
            </a:r>
            <a:r>
              <a:rPr lang="en-US" sz="1800" dirty="0">
                <a:solidFill>
                  <a:srgbClr val="000000"/>
                </a:solidFill>
                <a:highlight>
                  <a:srgbClr val="FFFFFF"/>
                </a:highlight>
                <a:latin typeface="Consolas" panose="020B0609020204030204" pitchFamily="49" charset="0"/>
              </a:rPr>
              <a:t>);</a:t>
            </a:r>
          </a:p>
          <a:p>
            <a:pPr marL="0" indent="0">
              <a:buNone/>
            </a:pPr>
            <a:endParaRPr lang="en-IN" sz="1800" dirty="0">
              <a:solidFill>
                <a:srgbClr val="000000"/>
              </a:solidFill>
              <a:highlight>
                <a:srgbClr val="FFFFFF"/>
              </a:highlight>
              <a:latin typeface="Consolas" panose="020B0609020204030204" pitchFamily="49" charset="0"/>
            </a:endParaRP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string</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currentVideoGames</a:t>
            </a:r>
            <a:r>
              <a:rPr lang="en-US" sz="1800" dirty="0">
                <a:solidFill>
                  <a:srgbClr val="000000"/>
                </a:solidFill>
                <a:highlight>
                  <a:srgbClr val="FFFFFF"/>
                </a:highlight>
                <a:latin typeface="Consolas" panose="020B0609020204030204" pitchFamily="49" charset="0"/>
              </a:rPr>
              <a:t> = {</a:t>
            </a:r>
            <a:r>
              <a:rPr lang="en-US" sz="1800" dirty="0">
                <a:solidFill>
                  <a:srgbClr val="A31515"/>
                </a:solidFill>
                <a:highlight>
                  <a:srgbClr val="FFFFFF"/>
                </a:highlight>
                <a:latin typeface="Consolas" panose="020B0609020204030204" pitchFamily="49" charset="0"/>
              </a:rPr>
              <a:t>"</a:t>
            </a:r>
            <a:r>
              <a:rPr lang="en-US" sz="1800" dirty="0" err="1">
                <a:solidFill>
                  <a:srgbClr val="A31515"/>
                </a:solidFill>
                <a:highlight>
                  <a:srgbClr val="FFFFFF"/>
                </a:highlight>
                <a:latin typeface="Consolas" panose="020B0609020204030204" pitchFamily="49" charset="0"/>
              </a:rPr>
              <a:t>Morrowind</a:t>
            </a:r>
            <a:r>
              <a:rPr lang="en-US" sz="1800" dirty="0">
                <a:solidFill>
                  <a:srgbClr val="A31515"/>
                </a:solidFill>
                <a:highlight>
                  <a:srgbClr val="FFFFFF"/>
                </a:highlight>
                <a:latin typeface="Consolas" panose="020B0609020204030204" pitchFamily="49" charset="0"/>
              </a:rPr>
              <a:t>"</a:t>
            </a:r>
            <a:r>
              <a:rPr lang="en-US" sz="1800" dirty="0">
                <a:solidFill>
                  <a:srgbClr val="000000"/>
                </a:solidFill>
                <a:highlight>
                  <a:srgbClr val="FFFFFF"/>
                </a:highlight>
                <a:latin typeface="Consolas" panose="020B0609020204030204" pitchFamily="49" charset="0"/>
              </a:rPr>
              <a:t>, </a:t>
            </a:r>
            <a:r>
              <a:rPr lang="en-US" sz="1800" dirty="0">
                <a:solidFill>
                  <a:srgbClr val="A31515"/>
                </a:solidFill>
                <a:highlight>
                  <a:srgbClr val="FFFFFF"/>
                </a:highlight>
                <a:latin typeface="Consolas" panose="020B0609020204030204" pitchFamily="49" charset="0"/>
              </a:rPr>
              <a:t>"Uncharted 2"</a:t>
            </a:r>
            <a:r>
              <a:rPr lang="en-US"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r>
              <a:rPr lang="en-IN" sz="1800" dirty="0">
                <a:solidFill>
                  <a:srgbClr val="A31515"/>
                </a:solidFill>
                <a:highlight>
                  <a:srgbClr val="FFFFFF"/>
                </a:highlight>
                <a:latin typeface="Consolas" panose="020B0609020204030204" pitchFamily="49" charset="0"/>
              </a:rPr>
              <a:t>"Fallout 3"</a:t>
            </a:r>
            <a:r>
              <a:rPr lang="en-IN" sz="1800" dirty="0">
                <a:solidFill>
                  <a:srgbClr val="000000"/>
                </a:solidFill>
                <a:highlight>
                  <a:srgbClr val="FFFFFF"/>
                </a:highlight>
                <a:latin typeface="Consolas" panose="020B0609020204030204" pitchFamily="49" charset="0"/>
              </a:rPr>
              <a:t>, </a:t>
            </a:r>
            <a:r>
              <a:rPr lang="en-IN" sz="1800" dirty="0">
                <a:solidFill>
                  <a:srgbClr val="A31515"/>
                </a:solidFill>
                <a:highlight>
                  <a:srgbClr val="FFFFFF"/>
                </a:highlight>
                <a:latin typeface="Consolas" panose="020B0609020204030204" pitchFamily="49" charset="0"/>
              </a:rPr>
              <a:t>"Daxter"</a:t>
            </a:r>
            <a:r>
              <a:rPr lang="en-IN" sz="1800" dirty="0">
                <a:solidFill>
                  <a:srgbClr val="000000"/>
                </a:solidFill>
                <a:highlight>
                  <a:srgbClr val="FFFFFF"/>
                </a:highlight>
                <a:latin typeface="Consolas" panose="020B0609020204030204" pitchFamily="49" charset="0"/>
              </a:rPr>
              <a:t>, </a:t>
            </a:r>
            <a:r>
              <a:rPr lang="en-IN" sz="1800" dirty="0">
                <a:solidFill>
                  <a:srgbClr val="A31515"/>
                </a:solidFill>
                <a:highlight>
                  <a:srgbClr val="FFFFFF"/>
                </a:highlight>
                <a:latin typeface="Consolas" panose="020B0609020204030204" pitchFamily="49" charset="0"/>
              </a:rPr>
              <a:t>"System Shock 2"</a:t>
            </a:r>
            <a:r>
              <a:rPr lang="en-IN" sz="1800" dirty="0">
                <a:solidFill>
                  <a:srgbClr val="000000"/>
                </a:solidFill>
                <a:highlight>
                  <a:srgbClr val="FFFFFF"/>
                </a:highlight>
                <a:latin typeface="Consolas" panose="020B0609020204030204" pitchFamily="49" charset="0"/>
              </a:rPr>
              <a:t>};</a:t>
            </a: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8000"/>
                </a:solidFill>
                <a:highlight>
                  <a:srgbClr val="FFFFFF"/>
                </a:highlight>
                <a:latin typeface="Consolas" panose="020B0609020204030204" pitchFamily="49" charset="0"/>
              </a:rPr>
              <a:t>// Build a query expression using extension methods</a:t>
            </a:r>
            <a:endParaRPr lang="en-US" sz="1800" dirty="0">
              <a:solidFill>
                <a:srgbClr val="000000"/>
              </a:solidFill>
              <a:highlight>
                <a:srgbClr val="FFFFFF"/>
              </a:highlight>
              <a:latin typeface="Consolas" panose="020B0609020204030204" pitchFamily="49" charset="0"/>
            </a:endParaRP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8000"/>
                </a:solidFill>
                <a:highlight>
                  <a:srgbClr val="FFFFFF"/>
                </a:highlight>
                <a:latin typeface="Consolas" panose="020B0609020204030204" pitchFamily="49" charset="0"/>
              </a:rPr>
              <a:t>// granted to the Array via the Enumerable type.</a:t>
            </a:r>
            <a:endParaRPr lang="en-US" sz="1800" dirty="0">
              <a:solidFill>
                <a:srgbClr val="000000"/>
              </a:solidFill>
              <a:highlight>
                <a:srgbClr val="FFFFFF"/>
              </a:highlight>
              <a:latin typeface="Consolas" panose="020B0609020204030204" pitchFamily="49" charset="0"/>
            </a:endParaRP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var</a:t>
            </a:r>
            <a:r>
              <a:rPr lang="en-US" sz="1800" dirty="0">
                <a:solidFill>
                  <a:srgbClr val="000000"/>
                </a:solidFill>
                <a:highlight>
                  <a:srgbClr val="FFFFFF"/>
                </a:highlight>
                <a:latin typeface="Consolas" panose="020B0609020204030204" pitchFamily="49" charset="0"/>
              </a:rPr>
              <a:t> subset = </a:t>
            </a:r>
            <a:r>
              <a:rPr lang="en-US" sz="1800" dirty="0" err="1">
                <a:solidFill>
                  <a:srgbClr val="000000"/>
                </a:solidFill>
                <a:highlight>
                  <a:srgbClr val="FFFFFF"/>
                </a:highlight>
                <a:latin typeface="Consolas" panose="020B0609020204030204" pitchFamily="49" charset="0"/>
              </a:rPr>
              <a:t>currentVideoGames.Where</a:t>
            </a:r>
            <a:r>
              <a:rPr lang="en-US" sz="1800" dirty="0">
                <a:solidFill>
                  <a:srgbClr val="000000"/>
                </a:solidFill>
                <a:highlight>
                  <a:srgbClr val="FFFFFF"/>
                </a:highlight>
                <a:latin typeface="Consolas" panose="020B0609020204030204" pitchFamily="49" charset="0"/>
              </a:rPr>
              <a:t>(game =&gt; </a:t>
            </a:r>
            <a:r>
              <a:rPr lang="en-US" sz="1800" dirty="0" err="1">
                <a:solidFill>
                  <a:srgbClr val="000000"/>
                </a:solidFill>
                <a:highlight>
                  <a:srgbClr val="FFFFFF"/>
                </a:highlight>
                <a:latin typeface="Consolas" panose="020B0609020204030204" pitchFamily="49" charset="0"/>
              </a:rPr>
              <a:t>game.Contains</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OrderBy</a:t>
            </a:r>
            <a:r>
              <a:rPr lang="en-US" sz="1800" dirty="0">
                <a:solidFill>
                  <a:srgbClr val="000000"/>
                </a:solidFill>
                <a:highlight>
                  <a:srgbClr val="FFFFFF"/>
                </a:highlight>
                <a:latin typeface="Consolas" panose="020B0609020204030204" pitchFamily="49" charset="0"/>
              </a:rPr>
              <a:t>(game =&gt; game).Select(game =&gt; game);</a:t>
            </a:r>
          </a:p>
          <a:p>
            <a:pPr marL="0" indent="0">
              <a:buNone/>
            </a:pPr>
            <a:endParaRPr lang="en-IN"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            </a:t>
            </a:r>
            <a:r>
              <a:rPr lang="en-IN" sz="1800" dirty="0">
                <a:solidFill>
                  <a:srgbClr val="008000"/>
                </a:solidFill>
                <a:highlight>
                  <a:srgbClr val="FFFFFF"/>
                </a:highlight>
                <a:latin typeface="Consolas" panose="020B0609020204030204" pitchFamily="49" charset="0"/>
              </a:rPr>
              <a:t>// Print out the results.</a:t>
            </a:r>
            <a:endParaRPr lang="en-IN"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foreach</a:t>
            </a: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var</a:t>
            </a:r>
            <a:r>
              <a:rPr lang="en-IN" sz="1800" dirty="0">
                <a:solidFill>
                  <a:srgbClr val="000000"/>
                </a:solidFill>
                <a:highlight>
                  <a:srgbClr val="FFFFFF"/>
                </a:highlight>
                <a:latin typeface="Consolas" panose="020B0609020204030204" pitchFamily="49" charset="0"/>
              </a:rPr>
              <a:t> game </a:t>
            </a:r>
            <a:r>
              <a:rPr lang="en-IN" sz="1800" dirty="0">
                <a:solidFill>
                  <a:srgbClr val="0000FF"/>
                </a:solidFill>
                <a:highlight>
                  <a:srgbClr val="FFFFFF"/>
                </a:highlight>
                <a:latin typeface="Consolas" panose="020B0609020204030204" pitchFamily="49" charset="0"/>
              </a:rPr>
              <a:t>in</a:t>
            </a:r>
            <a:r>
              <a:rPr lang="en-IN" sz="1800" dirty="0">
                <a:solidFill>
                  <a:srgbClr val="000000"/>
                </a:solidFill>
                <a:highlight>
                  <a:srgbClr val="FFFFFF"/>
                </a:highlight>
                <a:latin typeface="Consolas" panose="020B0609020204030204" pitchFamily="49" charset="0"/>
              </a:rPr>
              <a:t> subset)</a:t>
            </a:r>
          </a:p>
          <a:p>
            <a:pPr marL="0" indent="0">
              <a:buNone/>
            </a:pP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Console</a:t>
            </a:r>
            <a:r>
              <a:rPr lang="en-US" sz="1800" dirty="0" err="1">
                <a:solidFill>
                  <a:srgbClr val="000000"/>
                </a:solidFill>
                <a:highlight>
                  <a:srgbClr val="FFFFFF"/>
                </a:highlight>
                <a:latin typeface="Consolas" panose="020B0609020204030204" pitchFamily="49" charset="0"/>
              </a:rPr>
              <a:t>.WriteLine</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"Item: {0}"</a:t>
            </a:r>
            <a:r>
              <a:rPr lang="en-US" sz="1800" dirty="0">
                <a:solidFill>
                  <a:srgbClr val="000000"/>
                </a:solidFill>
                <a:highlight>
                  <a:srgbClr val="FFFFFF"/>
                </a:highlight>
                <a:latin typeface="Consolas" panose="020B0609020204030204" pitchFamily="49" charset="0"/>
              </a:rPr>
              <a:t>, game);</a:t>
            </a: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2B91AF"/>
                </a:solidFill>
                <a:highlight>
                  <a:srgbClr val="FFFFFF"/>
                </a:highlight>
                <a:latin typeface="Consolas" panose="020B0609020204030204" pitchFamily="49" charset="0"/>
              </a:rPr>
              <a:t>Console</a:t>
            </a:r>
            <a:r>
              <a:rPr lang="en-IN" sz="1800" dirty="0" err="1">
                <a:solidFill>
                  <a:srgbClr val="000000"/>
                </a:solidFill>
                <a:highlight>
                  <a:srgbClr val="FFFFFF"/>
                </a:highlight>
                <a:latin typeface="Consolas" panose="020B0609020204030204" pitchFamily="49" charset="0"/>
              </a:rPr>
              <a:t>.WriteLine</a:t>
            </a:r>
            <a:r>
              <a:rPr lang="en-IN"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endParaRPr lang="en-IN" sz="1800" dirty="0"/>
          </a:p>
        </p:txBody>
      </p:sp>
    </p:spTree>
    <p:extLst>
      <p:ext uri="{BB962C8B-B14F-4D97-AF65-F5344CB8AC3E}">
        <p14:creationId xmlns:p14="http://schemas.microsoft.com/office/powerpoint/2010/main" val="542926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19BD44-43D0-44CA-AE18-DF107AD21EE4}"/>
              </a:ext>
            </a:extLst>
          </p:cNvPr>
          <p:cNvSpPr>
            <a:spLocks noGrp="1"/>
          </p:cNvSpPr>
          <p:nvPr>
            <p:ph idx="1"/>
          </p:nvPr>
        </p:nvSpPr>
        <p:spPr>
          <a:xfrm>
            <a:off x="457200" y="685800"/>
            <a:ext cx="8229600" cy="5440363"/>
          </a:xfrm>
        </p:spPr>
        <p:txBody>
          <a:bodyPr>
            <a:normAutofit/>
          </a:bodyPr>
          <a:lstStyle/>
          <a:p>
            <a:pPr marL="0" indent="0">
              <a:buNone/>
            </a:pPr>
            <a:r>
              <a:rPr lang="en-IN" sz="1400" dirty="0"/>
              <a:t>So here we have understood that internally</a:t>
            </a:r>
          </a:p>
          <a:p>
            <a:pPr marL="0" indent="0">
              <a:buNone/>
            </a:pPr>
            <a:r>
              <a:rPr lang="en-IN" sz="1400" dirty="0"/>
              <a:t>Where, </a:t>
            </a:r>
            <a:r>
              <a:rPr lang="en-IN" sz="1400" dirty="0" err="1"/>
              <a:t>OrderBy</a:t>
            </a:r>
            <a:r>
              <a:rPr lang="en-IN" sz="1400" dirty="0"/>
              <a:t>, select are nothing but extension methods, </a:t>
            </a:r>
            <a:r>
              <a:rPr lang="en-IN" sz="1400" dirty="0" err="1"/>
              <a:t>linQ</a:t>
            </a:r>
            <a:r>
              <a:rPr lang="en-IN" sz="1400" dirty="0"/>
              <a:t> has given you a way to use it as operator.</a:t>
            </a:r>
          </a:p>
          <a:p>
            <a:pPr marL="0" indent="0">
              <a:buNone/>
            </a:pPr>
            <a:endParaRPr lang="en-IN" sz="1400" dirty="0"/>
          </a:p>
          <a:p>
            <a:pPr marL="0" indent="0">
              <a:buNone/>
            </a:pPr>
            <a:r>
              <a:rPr lang="en-IN" sz="1400" dirty="0"/>
              <a:t>You can use what ever syntax is easy for you.</a:t>
            </a:r>
          </a:p>
          <a:p>
            <a:pPr marL="0" indent="0">
              <a:buNone/>
            </a:pPr>
            <a:endParaRPr lang="en-IN" sz="1400" dirty="0"/>
          </a:p>
          <a:p>
            <a:pPr marL="0" indent="0">
              <a:buNone/>
            </a:pPr>
            <a:r>
              <a:rPr lang="en-IN" sz="1400" dirty="0"/>
              <a:t>Observe </a:t>
            </a:r>
            <a:r>
              <a:rPr lang="en-IN" sz="1400" b="1" dirty="0"/>
              <a:t>var</a:t>
            </a:r>
            <a:r>
              <a:rPr lang="en-IN" sz="1400" dirty="0"/>
              <a:t> key word , programmer do not have to worry about the return type of query as var key word able to resolves the type automatically.</a:t>
            </a:r>
          </a:p>
          <a:p>
            <a:pPr marL="0" indent="0">
              <a:buNone/>
            </a:pPr>
            <a:endParaRPr lang="en-IN" sz="1400" dirty="0"/>
          </a:p>
        </p:txBody>
      </p:sp>
    </p:spTree>
    <p:extLst>
      <p:ext uri="{BB962C8B-B14F-4D97-AF65-F5344CB8AC3E}">
        <p14:creationId xmlns:p14="http://schemas.microsoft.com/office/powerpoint/2010/main" val="1074670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984DF-C7F1-4456-B38E-98A041F770B9}"/>
              </a:ext>
            </a:extLst>
          </p:cNvPr>
          <p:cNvSpPr>
            <a:spLocks noGrp="1"/>
          </p:cNvSpPr>
          <p:nvPr>
            <p:ph type="title"/>
          </p:nvPr>
        </p:nvSpPr>
        <p:spPr>
          <a:xfrm>
            <a:off x="533400" y="19665"/>
            <a:ext cx="8229600" cy="457199"/>
          </a:xfrm>
        </p:spPr>
        <p:txBody>
          <a:bodyPr>
            <a:normAutofit fontScale="90000"/>
          </a:bodyPr>
          <a:lstStyle/>
          <a:p>
            <a:r>
              <a:rPr lang="en-US" dirty="0"/>
              <a:t>The Role of Deferred Execution</a:t>
            </a:r>
            <a:endParaRPr lang="en-IN" dirty="0"/>
          </a:p>
        </p:txBody>
      </p:sp>
      <p:sp>
        <p:nvSpPr>
          <p:cNvPr id="3" name="Content Placeholder 2">
            <a:extLst>
              <a:ext uri="{FF2B5EF4-FFF2-40B4-BE49-F238E27FC236}">
                <a16:creationId xmlns:a16="http://schemas.microsoft.com/office/drawing/2014/main" id="{1A378248-083B-4999-BBD4-BE6FD54F1426}"/>
              </a:ext>
            </a:extLst>
          </p:cNvPr>
          <p:cNvSpPr>
            <a:spLocks noGrp="1"/>
          </p:cNvSpPr>
          <p:nvPr>
            <p:ph idx="1"/>
          </p:nvPr>
        </p:nvSpPr>
        <p:spPr>
          <a:xfrm>
            <a:off x="304800" y="685800"/>
            <a:ext cx="8382000" cy="5440363"/>
          </a:xfrm>
        </p:spPr>
        <p:txBody>
          <a:bodyPr>
            <a:normAutofit/>
          </a:bodyPr>
          <a:lstStyle/>
          <a:p>
            <a:r>
              <a:rPr lang="en-US" sz="1800" dirty="0"/>
              <a:t>Another important point regarding LINQ query expressions is that they are not actually evaluated until you iterate over the sequence. </a:t>
            </a:r>
          </a:p>
          <a:p>
            <a:endParaRPr lang="en-US" sz="1800" dirty="0"/>
          </a:p>
          <a:p>
            <a:r>
              <a:rPr lang="en-US" sz="1800" dirty="0"/>
              <a:t>Formally speaking, this is termed deferred execution. The benefit of this approach is that you are able to apply the same LINQ query multiple times to the same container, and rest assured you are obtaining the latest and greatest results. Consider the following update to the </a:t>
            </a:r>
            <a:r>
              <a:rPr lang="en-US" sz="1800" dirty="0" err="1"/>
              <a:t>QueryOverInts</a:t>
            </a:r>
            <a:r>
              <a:rPr lang="en-US" sz="1800" dirty="0"/>
              <a:t>() method:</a:t>
            </a:r>
            <a:endParaRPr lang="en-IN" sz="1800" dirty="0"/>
          </a:p>
        </p:txBody>
      </p:sp>
    </p:spTree>
    <p:extLst>
      <p:ext uri="{BB962C8B-B14F-4D97-AF65-F5344CB8AC3E}">
        <p14:creationId xmlns:p14="http://schemas.microsoft.com/office/powerpoint/2010/main" val="925934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D6DD2-B9BA-4F9C-A885-2D9B4C88F446}"/>
              </a:ext>
            </a:extLst>
          </p:cNvPr>
          <p:cNvSpPr>
            <a:spLocks noGrp="1"/>
          </p:cNvSpPr>
          <p:nvPr>
            <p:ph type="title"/>
          </p:nvPr>
        </p:nvSpPr>
        <p:spPr>
          <a:xfrm>
            <a:off x="1219200" y="76200"/>
            <a:ext cx="7162800" cy="457199"/>
          </a:xfrm>
        </p:spPr>
        <p:txBody>
          <a:bodyPr>
            <a:normAutofit fontScale="90000"/>
          </a:bodyPr>
          <a:lstStyle/>
          <a:p>
            <a:r>
              <a:rPr lang="en-US" dirty="0"/>
              <a:t>Deferred Execution</a:t>
            </a:r>
            <a:endParaRPr lang="en-IN" dirty="0"/>
          </a:p>
        </p:txBody>
      </p:sp>
      <p:sp>
        <p:nvSpPr>
          <p:cNvPr id="3" name="Content Placeholder 2">
            <a:extLst>
              <a:ext uri="{FF2B5EF4-FFF2-40B4-BE49-F238E27FC236}">
                <a16:creationId xmlns:a16="http://schemas.microsoft.com/office/drawing/2014/main" id="{078C9CF5-7F61-4998-AF35-7F7429571751}"/>
              </a:ext>
            </a:extLst>
          </p:cNvPr>
          <p:cNvSpPr>
            <a:spLocks noGrp="1"/>
          </p:cNvSpPr>
          <p:nvPr>
            <p:ph idx="1"/>
          </p:nvPr>
        </p:nvSpPr>
        <p:spPr>
          <a:xfrm>
            <a:off x="4419600" y="685799"/>
            <a:ext cx="4648200" cy="5440363"/>
          </a:xfrm>
        </p:spPr>
        <p:txBody>
          <a:bodyPr>
            <a:noAutofit/>
          </a:bodyPr>
          <a:lstStyle/>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QueryOverInts</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a:t>
            </a:r>
          </a:p>
          <a:p>
            <a:pPr marL="0" indent="0">
              <a:buNone/>
            </a:pPr>
            <a:r>
              <a:rPr lang="en-US" sz="1200" dirty="0">
                <a:solidFill>
                  <a:srgbClr val="0000FF"/>
                </a:solidFill>
                <a:highlight>
                  <a:srgbClr val="FFFFFF"/>
                </a:highlight>
                <a:latin typeface="Consolas" panose="020B0609020204030204" pitchFamily="49" charset="0"/>
              </a:rPr>
              <a:t>   int</a:t>
            </a:r>
            <a:r>
              <a:rPr lang="en-US" sz="1200" dirty="0">
                <a:solidFill>
                  <a:srgbClr val="000000"/>
                </a:solidFill>
                <a:highlight>
                  <a:srgbClr val="FFFFFF"/>
                </a:highlight>
                <a:latin typeface="Consolas" panose="020B0609020204030204" pitchFamily="49" charset="0"/>
              </a:rPr>
              <a:t>[] numbers = { 10, 20, 30, 40, 1, 2, 3, 8 };</a:t>
            </a:r>
          </a:p>
          <a:p>
            <a:pPr marL="0" indent="0">
              <a:buNone/>
            </a:pPr>
            <a:r>
              <a:rPr lang="en-US" sz="1200" dirty="0">
                <a:solidFill>
                  <a:srgbClr val="008000"/>
                </a:solidFill>
                <a:highlight>
                  <a:srgbClr val="FFFFFF"/>
                </a:highlight>
                <a:latin typeface="Consolas" panose="020B0609020204030204" pitchFamily="49" charset="0"/>
              </a:rPr>
              <a:t>// Get numbers less than ten.</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var subset = from </a:t>
            </a:r>
            <a:r>
              <a:rPr lang="en-US" sz="1200" dirty="0" err="1">
                <a:solidFill>
                  <a:srgbClr val="000000"/>
                </a:solidFill>
                <a:highlight>
                  <a:srgbClr val="FFFFFF"/>
                </a:highlight>
                <a:latin typeface="Consolas" panose="020B0609020204030204" pitchFamily="49" charset="0"/>
              </a:rPr>
              <a:t>i</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in</a:t>
            </a:r>
            <a:r>
              <a:rPr lang="en-US" sz="1200" dirty="0">
                <a:solidFill>
                  <a:srgbClr val="000000"/>
                </a:solidFill>
                <a:highlight>
                  <a:srgbClr val="FFFFFF"/>
                </a:highlight>
                <a:latin typeface="Consolas" panose="020B0609020204030204" pitchFamily="49" charset="0"/>
              </a:rPr>
              <a:t> numbers where </a:t>
            </a:r>
            <a:r>
              <a:rPr lang="en-US" sz="1200" dirty="0" err="1">
                <a:solidFill>
                  <a:srgbClr val="000000"/>
                </a:solidFill>
                <a:highlight>
                  <a:srgbClr val="FFFFFF"/>
                </a:highlight>
                <a:latin typeface="Consolas" panose="020B0609020204030204" pitchFamily="49" charset="0"/>
              </a:rPr>
              <a:t>i</a:t>
            </a:r>
            <a:r>
              <a:rPr lang="en-US" sz="1200" dirty="0">
                <a:solidFill>
                  <a:srgbClr val="000000"/>
                </a:solidFill>
                <a:highlight>
                  <a:srgbClr val="FFFFFF"/>
                </a:highlight>
                <a:latin typeface="Consolas" panose="020B0609020204030204" pitchFamily="49" charset="0"/>
              </a:rPr>
              <a:t> &lt; 10 select </a:t>
            </a:r>
            <a:r>
              <a:rPr lang="en-US" sz="1200" dirty="0" err="1">
                <a:solidFill>
                  <a:srgbClr val="000000"/>
                </a:solidFill>
                <a:highlight>
                  <a:srgbClr val="FFFFFF"/>
                </a:highlight>
                <a:latin typeface="Consolas" panose="020B0609020204030204" pitchFamily="49" charset="0"/>
              </a:rPr>
              <a:t>i</a:t>
            </a:r>
            <a:r>
              <a:rPr lang="en-US"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8000"/>
                </a:solidFill>
                <a:highlight>
                  <a:srgbClr val="FFFFFF"/>
                </a:highlight>
                <a:latin typeface="Consolas" panose="020B0609020204030204" pitchFamily="49" charset="0"/>
              </a:rPr>
              <a:t>// LINQ statement evaluated here!</a:t>
            </a:r>
            <a:endParaRPr lang="en-IN" sz="1200" dirty="0">
              <a:solidFill>
                <a:srgbClr val="000000"/>
              </a:solidFill>
              <a:highlight>
                <a:srgbClr val="FFFFFF"/>
              </a:highlight>
              <a:latin typeface="Consolas" panose="020B0609020204030204" pitchFamily="49" charset="0"/>
            </a:endParaRPr>
          </a:p>
          <a:p>
            <a:pPr marL="0" indent="0">
              <a:buNone/>
            </a:pPr>
            <a:r>
              <a:rPr lang="sv-SE" sz="1200" dirty="0">
                <a:solidFill>
                  <a:srgbClr val="0000FF"/>
                </a:solidFill>
                <a:highlight>
                  <a:srgbClr val="FFFFFF"/>
                </a:highlight>
                <a:latin typeface="Consolas" panose="020B0609020204030204" pitchFamily="49" charset="0"/>
              </a:rPr>
              <a:t>foreach</a:t>
            </a:r>
            <a:r>
              <a:rPr lang="sv-SE" sz="1200" dirty="0">
                <a:solidFill>
                  <a:srgbClr val="000000"/>
                </a:solidFill>
                <a:highlight>
                  <a:srgbClr val="FFFFFF"/>
                </a:highlight>
                <a:latin typeface="Consolas" panose="020B0609020204030204" pitchFamily="49" charset="0"/>
              </a:rPr>
              <a:t> (var i </a:t>
            </a:r>
            <a:r>
              <a:rPr lang="sv-SE" sz="1200" dirty="0">
                <a:solidFill>
                  <a:srgbClr val="0000FF"/>
                </a:solidFill>
                <a:highlight>
                  <a:srgbClr val="FFFFFF"/>
                </a:highlight>
                <a:latin typeface="Consolas" panose="020B0609020204030204" pitchFamily="49" charset="0"/>
              </a:rPr>
              <a:t>in</a:t>
            </a:r>
            <a:r>
              <a:rPr lang="sv-SE" sz="1200" dirty="0">
                <a:solidFill>
                  <a:srgbClr val="000000"/>
                </a:solidFill>
                <a:highlight>
                  <a:srgbClr val="FFFFFF"/>
                </a:highlight>
                <a:latin typeface="Consolas" panose="020B0609020204030204" pitchFamily="49" charset="0"/>
              </a:rPr>
              <a:t> subset)</a:t>
            </a:r>
          </a:p>
          <a:p>
            <a:pPr marL="0" indent="0">
              <a:buNone/>
            </a:pPr>
            <a:r>
              <a:rPr lang="en-IN" sz="1200" dirty="0" err="1">
                <a:solidFill>
                  <a:srgbClr val="000000"/>
                </a:solidFill>
                <a:highlight>
                  <a:srgbClr val="FFFFFF"/>
                </a:highlight>
                <a:latin typeface="Consolas" panose="020B0609020204030204" pitchFamily="49" charset="0"/>
              </a:rPr>
              <a:t>Console.WriteLine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"{0} &lt; 10"</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i</a:t>
            </a:r>
            <a:r>
              <a:rPr lang="en-IN" sz="1200" dirty="0">
                <a:solidFill>
                  <a:srgbClr val="000000"/>
                </a:solidFill>
                <a:highlight>
                  <a:srgbClr val="FFFFFF"/>
                </a:highlight>
                <a:latin typeface="Consolas" panose="020B0609020204030204" pitchFamily="49" charset="0"/>
              </a:rPr>
              <a:t>);</a:t>
            </a:r>
          </a:p>
          <a:p>
            <a:pPr marL="0" indent="0">
              <a:buNone/>
            </a:pPr>
            <a:r>
              <a:rPr lang="en-IN" sz="1200" dirty="0" err="1">
                <a:solidFill>
                  <a:srgbClr val="000000"/>
                </a:solidFill>
                <a:highlight>
                  <a:srgbClr val="FFFFFF"/>
                </a:highlight>
                <a:latin typeface="Consolas" panose="020B0609020204030204" pitchFamily="49" charset="0"/>
              </a:rPr>
              <a:t>Console.WriteLine</a:t>
            </a:r>
            <a:r>
              <a:rPr lang="en-IN"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8000"/>
                </a:solidFill>
                <a:highlight>
                  <a:srgbClr val="FFFFFF"/>
                </a:highlight>
                <a:latin typeface="Consolas" panose="020B0609020204030204" pitchFamily="49" charset="0"/>
              </a:rPr>
              <a:t>// Change some data in the array.</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numbers[0] = 4;</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8000"/>
                </a:solidFill>
                <a:highlight>
                  <a:srgbClr val="FFFFFF"/>
                </a:highlight>
                <a:latin typeface="Consolas" panose="020B0609020204030204" pitchFamily="49" charset="0"/>
              </a:rPr>
              <a:t>// Evaluated again!</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FF"/>
                </a:solidFill>
                <a:highlight>
                  <a:srgbClr val="FFFFFF"/>
                </a:highlight>
                <a:latin typeface="Consolas" panose="020B0609020204030204" pitchFamily="49" charset="0"/>
              </a:rPr>
              <a:t>foreach</a:t>
            </a:r>
            <a:r>
              <a:rPr lang="en-IN" sz="1200" dirty="0">
                <a:solidFill>
                  <a:srgbClr val="000000"/>
                </a:solidFill>
                <a:highlight>
                  <a:srgbClr val="FFFFFF"/>
                </a:highlight>
                <a:latin typeface="Consolas" panose="020B0609020204030204" pitchFamily="49" charset="0"/>
              </a:rPr>
              <a:t> (var j </a:t>
            </a:r>
            <a:r>
              <a:rPr lang="en-IN" sz="1200" dirty="0">
                <a:solidFill>
                  <a:srgbClr val="0000FF"/>
                </a:solidFill>
                <a:highlight>
                  <a:srgbClr val="FFFFFF"/>
                </a:highlight>
                <a:latin typeface="Consolas" panose="020B0609020204030204" pitchFamily="49" charset="0"/>
              </a:rPr>
              <a:t>in</a:t>
            </a:r>
            <a:r>
              <a:rPr lang="en-IN" sz="1200" dirty="0">
                <a:solidFill>
                  <a:srgbClr val="000000"/>
                </a:solidFill>
                <a:highlight>
                  <a:srgbClr val="FFFFFF"/>
                </a:highlight>
                <a:latin typeface="Consolas" panose="020B0609020204030204" pitchFamily="49" charset="0"/>
              </a:rPr>
              <a:t> subset)</a:t>
            </a:r>
          </a:p>
          <a:p>
            <a:pPr marL="0" indent="0">
              <a:buNone/>
            </a:pPr>
            <a:r>
              <a:rPr lang="en-IN" sz="1200" dirty="0" err="1">
                <a:solidFill>
                  <a:srgbClr val="000000"/>
                </a:solidFill>
                <a:highlight>
                  <a:srgbClr val="FFFFFF"/>
                </a:highlight>
                <a:latin typeface="Consolas" panose="020B0609020204030204" pitchFamily="49" charset="0"/>
              </a:rPr>
              <a:t>Console.WriteLine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"{0} &lt; 10"</a:t>
            </a:r>
            <a:r>
              <a:rPr lang="en-IN" sz="1200" dirty="0">
                <a:solidFill>
                  <a:srgbClr val="000000"/>
                </a:solidFill>
                <a:highlight>
                  <a:srgbClr val="FFFFFF"/>
                </a:highlight>
                <a:latin typeface="Consolas" panose="020B0609020204030204" pitchFamily="49" charset="0"/>
              </a:rPr>
              <a:t>, j);</a:t>
            </a:r>
          </a:p>
          <a:p>
            <a:pPr marL="0" indent="0">
              <a:buNone/>
            </a:pPr>
            <a:r>
              <a:rPr lang="en-IN" sz="1200" dirty="0" err="1">
                <a:solidFill>
                  <a:srgbClr val="000000"/>
                </a:solidFill>
                <a:highlight>
                  <a:srgbClr val="FFFFFF"/>
                </a:highlight>
                <a:latin typeface="Consolas" panose="020B0609020204030204" pitchFamily="49" charset="0"/>
              </a:rPr>
              <a:t>Console.WriteLine</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a:t>
            </a:r>
          </a:p>
          <a:p>
            <a:pPr marL="0" indent="0">
              <a:buNone/>
            </a:pPr>
            <a:endParaRPr lang="en-IN" sz="1200" dirty="0">
              <a:latin typeface="+mj-lt"/>
            </a:endParaRPr>
          </a:p>
        </p:txBody>
      </p:sp>
      <p:sp>
        <p:nvSpPr>
          <p:cNvPr id="4" name="TextBox 3">
            <a:extLst>
              <a:ext uri="{FF2B5EF4-FFF2-40B4-BE49-F238E27FC236}">
                <a16:creationId xmlns:a16="http://schemas.microsoft.com/office/drawing/2014/main" id="{4A5C0B33-89E5-4E87-AB80-CE6B109C82BC}"/>
              </a:ext>
            </a:extLst>
          </p:cNvPr>
          <p:cNvSpPr txBox="1"/>
          <p:nvPr/>
        </p:nvSpPr>
        <p:spPr>
          <a:xfrm>
            <a:off x="103238" y="805180"/>
            <a:ext cx="4038600" cy="6232475"/>
          </a:xfrm>
          <a:prstGeom prst="rect">
            <a:avLst/>
          </a:prstGeom>
          <a:noFill/>
        </p:spPr>
        <p:txBody>
          <a:bodyPr wrap="square" rtlCol="0">
            <a:spAutoFit/>
          </a:bodyPr>
          <a:lstStyle/>
          <a:p>
            <a:r>
              <a:rPr lang="en-IN" dirty="0"/>
              <a:t>Observe here </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Following line of code will fire a query.</a:t>
            </a:r>
          </a:p>
          <a:p>
            <a:endParaRPr lang="en-IN" sz="1100" dirty="0"/>
          </a:p>
          <a:p>
            <a:pPr marL="0" indent="0">
              <a:buNone/>
            </a:pPr>
            <a:r>
              <a:rPr lang="sv-SE" sz="1100" dirty="0">
                <a:solidFill>
                  <a:srgbClr val="0000FF"/>
                </a:solidFill>
                <a:highlight>
                  <a:srgbClr val="FFFFFF"/>
                </a:highlight>
                <a:latin typeface="Consolas" panose="020B0609020204030204" pitchFamily="49" charset="0"/>
              </a:rPr>
              <a:t>foreach</a:t>
            </a:r>
            <a:r>
              <a:rPr lang="sv-SE" sz="1100" dirty="0">
                <a:solidFill>
                  <a:srgbClr val="000000"/>
                </a:solidFill>
                <a:highlight>
                  <a:srgbClr val="FFFFFF"/>
                </a:highlight>
                <a:latin typeface="Consolas" panose="020B0609020204030204" pitchFamily="49" charset="0"/>
              </a:rPr>
              <a:t> (var i </a:t>
            </a:r>
            <a:r>
              <a:rPr lang="sv-SE" sz="1100" dirty="0">
                <a:solidFill>
                  <a:srgbClr val="0000FF"/>
                </a:solidFill>
                <a:highlight>
                  <a:srgbClr val="FFFFFF"/>
                </a:highlight>
                <a:latin typeface="Consolas" panose="020B0609020204030204" pitchFamily="49" charset="0"/>
              </a:rPr>
              <a:t>in</a:t>
            </a:r>
            <a:r>
              <a:rPr lang="sv-SE" sz="1100" dirty="0">
                <a:solidFill>
                  <a:srgbClr val="000000"/>
                </a:solidFill>
                <a:highlight>
                  <a:srgbClr val="FFFFFF"/>
                </a:highlight>
                <a:latin typeface="Consolas" panose="020B0609020204030204" pitchFamily="49" charset="0"/>
              </a:rPr>
              <a:t> subset)</a:t>
            </a:r>
          </a:p>
          <a:p>
            <a:pPr marL="0" indent="0">
              <a:buNone/>
            </a:pPr>
            <a:r>
              <a:rPr lang="en-IN" sz="1100" dirty="0" err="1">
                <a:solidFill>
                  <a:srgbClr val="000000"/>
                </a:solidFill>
                <a:highlight>
                  <a:srgbClr val="FFFFFF"/>
                </a:highlight>
                <a:latin typeface="Consolas" panose="020B0609020204030204" pitchFamily="49" charset="0"/>
              </a:rPr>
              <a:t>Console.WriteLine</a:t>
            </a:r>
            <a:r>
              <a:rPr lang="en-IN"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"{0} &lt; 10"</a:t>
            </a: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i</a:t>
            </a:r>
            <a:r>
              <a:rPr lang="en-IN" sz="1100" dirty="0">
                <a:solidFill>
                  <a:srgbClr val="000000"/>
                </a:solidFill>
                <a:highlight>
                  <a:srgbClr val="FFFFFF"/>
                </a:highlight>
                <a:latin typeface="Consolas" panose="020B0609020204030204" pitchFamily="49" charset="0"/>
              </a:rPr>
              <a:t>);</a:t>
            </a:r>
          </a:p>
          <a:p>
            <a:pPr marL="0" indent="0">
              <a:buNone/>
            </a:pPr>
            <a:endParaRPr lang="en-IN" sz="1100" dirty="0">
              <a:solidFill>
                <a:srgbClr val="000000"/>
              </a:solidFill>
              <a:highlight>
                <a:srgbClr val="FFFFFF"/>
              </a:highlight>
              <a:latin typeface="Consolas" panose="020B0609020204030204" pitchFamily="49" charset="0"/>
            </a:endParaRPr>
          </a:p>
          <a:p>
            <a:pPr marL="0" indent="0">
              <a:buNone/>
            </a:pPr>
            <a:endParaRPr lang="en-IN" sz="1100" dirty="0">
              <a:solidFill>
                <a:srgbClr val="000000"/>
              </a:solidFill>
              <a:highlight>
                <a:srgbClr val="FFFFFF"/>
              </a:highlight>
              <a:latin typeface="Consolas" panose="020B0609020204030204" pitchFamily="49" charset="0"/>
            </a:endParaRPr>
          </a:p>
          <a:p>
            <a:pPr marL="0" indent="0">
              <a:buNone/>
            </a:pPr>
            <a:endParaRPr lang="en-IN"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numbers[0] = 4;</a:t>
            </a:r>
          </a:p>
          <a:p>
            <a:r>
              <a:rPr lang="en-IN" sz="1100" dirty="0">
                <a:solidFill>
                  <a:srgbClr val="000000"/>
                </a:solidFill>
                <a:highlight>
                  <a:srgbClr val="FFFFFF"/>
                </a:highlight>
                <a:latin typeface="Consolas" panose="020B0609020204030204" pitchFamily="49" charset="0"/>
              </a:rPr>
              <a:t>After this line 10 will be replace with 4.</a:t>
            </a:r>
          </a:p>
          <a:p>
            <a:endParaRPr lang="en-IN"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Observe you have not written query again.</a:t>
            </a:r>
          </a:p>
          <a:p>
            <a:r>
              <a:rPr lang="en-IN" sz="1100" dirty="0">
                <a:solidFill>
                  <a:srgbClr val="000000"/>
                </a:solidFill>
                <a:highlight>
                  <a:srgbClr val="FFFFFF"/>
                </a:highlight>
                <a:latin typeface="Consolas" panose="020B0609020204030204" pitchFamily="49" charset="0"/>
              </a:rPr>
              <a:t>Subset is pointing to data and when you iterate at that time only it fires the query. </a:t>
            </a:r>
          </a:p>
          <a:p>
            <a:pPr marL="0" indent="0">
              <a:buNone/>
            </a:pPr>
            <a:endParaRPr lang="en-IN" sz="1100" dirty="0">
              <a:solidFill>
                <a:srgbClr val="000000"/>
              </a:solidFill>
              <a:highlight>
                <a:srgbClr val="FFFFFF"/>
              </a:highlight>
              <a:latin typeface="Consolas" panose="020B0609020204030204" pitchFamily="49" charset="0"/>
            </a:endParaRPr>
          </a:p>
          <a:p>
            <a:pPr marL="0" indent="0">
              <a:buNone/>
            </a:pPr>
            <a:endParaRPr lang="en-IN" sz="1100" dirty="0">
              <a:solidFill>
                <a:srgbClr val="000000"/>
              </a:solidFill>
              <a:highlight>
                <a:srgbClr val="FFFFFF"/>
              </a:highlight>
              <a:latin typeface="Consolas" panose="020B0609020204030204" pitchFamily="49" charset="0"/>
            </a:endParaRPr>
          </a:p>
          <a:p>
            <a:pPr marL="0" indent="0">
              <a:buNone/>
            </a:pPr>
            <a:endParaRPr lang="en-IN" sz="1100" dirty="0">
              <a:solidFill>
                <a:srgbClr val="000000"/>
              </a:solidFill>
              <a:highlight>
                <a:srgbClr val="FFFFFF"/>
              </a:highlight>
              <a:latin typeface="Consolas" panose="020B0609020204030204" pitchFamily="49" charset="0"/>
            </a:endParaRPr>
          </a:p>
          <a:p>
            <a:endParaRPr lang="en-IN" dirty="0"/>
          </a:p>
        </p:txBody>
      </p:sp>
      <p:graphicFrame>
        <p:nvGraphicFramePr>
          <p:cNvPr id="5" name="Table 5">
            <a:extLst>
              <a:ext uri="{FF2B5EF4-FFF2-40B4-BE49-F238E27FC236}">
                <a16:creationId xmlns:a16="http://schemas.microsoft.com/office/drawing/2014/main" id="{991A5480-6FF3-4627-8E1B-243B11EE2563}"/>
              </a:ext>
            </a:extLst>
          </p:cNvPr>
          <p:cNvGraphicFramePr>
            <a:graphicFrameLocks noGrp="1"/>
          </p:cNvGraphicFramePr>
          <p:nvPr>
            <p:extLst>
              <p:ext uri="{D42A27DB-BD31-4B8C-83A1-F6EECF244321}">
                <p14:modId xmlns:p14="http://schemas.microsoft.com/office/powerpoint/2010/main" val="1184392153"/>
              </p:ext>
            </p:extLst>
          </p:nvPr>
        </p:nvGraphicFramePr>
        <p:xfrm>
          <a:off x="86032" y="1682343"/>
          <a:ext cx="4181168" cy="640080"/>
        </p:xfrm>
        <a:graphic>
          <a:graphicData uri="http://schemas.openxmlformats.org/drawingml/2006/table">
            <a:tbl>
              <a:tblPr firstRow="1" bandRow="1">
                <a:tableStyleId>{5C22544A-7EE6-4342-B048-85BDC9FD1C3A}</a:tableStyleId>
              </a:tblPr>
              <a:tblGrid>
                <a:gridCol w="522646">
                  <a:extLst>
                    <a:ext uri="{9D8B030D-6E8A-4147-A177-3AD203B41FA5}">
                      <a16:colId xmlns:a16="http://schemas.microsoft.com/office/drawing/2014/main" val="4086914973"/>
                    </a:ext>
                  </a:extLst>
                </a:gridCol>
                <a:gridCol w="522646">
                  <a:extLst>
                    <a:ext uri="{9D8B030D-6E8A-4147-A177-3AD203B41FA5}">
                      <a16:colId xmlns:a16="http://schemas.microsoft.com/office/drawing/2014/main" val="3466511470"/>
                    </a:ext>
                  </a:extLst>
                </a:gridCol>
                <a:gridCol w="522646">
                  <a:extLst>
                    <a:ext uri="{9D8B030D-6E8A-4147-A177-3AD203B41FA5}">
                      <a16:colId xmlns:a16="http://schemas.microsoft.com/office/drawing/2014/main" val="279339177"/>
                    </a:ext>
                  </a:extLst>
                </a:gridCol>
                <a:gridCol w="522646">
                  <a:extLst>
                    <a:ext uri="{9D8B030D-6E8A-4147-A177-3AD203B41FA5}">
                      <a16:colId xmlns:a16="http://schemas.microsoft.com/office/drawing/2014/main" val="3711411356"/>
                    </a:ext>
                  </a:extLst>
                </a:gridCol>
                <a:gridCol w="522646">
                  <a:extLst>
                    <a:ext uri="{9D8B030D-6E8A-4147-A177-3AD203B41FA5}">
                      <a16:colId xmlns:a16="http://schemas.microsoft.com/office/drawing/2014/main" val="2702665137"/>
                    </a:ext>
                  </a:extLst>
                </a:gridCol>
                <a:gridCol w="522646">
                  <a:extLst>
                    <a:ext uri="{9D8B030D-6E8A-4147-A177-3AD203B41FA5}">
                      <a16:colId xmlns:a16="http://schemas.microsoft.com/office/drawing/2014/main" val="3622893897"/>
                    </a:ext>
                  </a:extLst>
                </a:gridCol>
                <a:gridCol w="522646">
                  <a:extLst>
                    <a:ext uri="{9D8B030D-6E8A-4147-A177-3AD203B41FA5}">
                      <a16:colId xmlns:a16="http://schemas.microsoft.com/office/drawing/2014/main" val="1247392143"/>
                    </a:ext>
                  </a:extLst>
                </a:gridCol>
                <a:gridCol w="522646">
                  <a:extLst>
                    <a:ext uri="{9D8B030D-6E8A-4147-A177-3AD203B41FA5}">
                      <a16:colId xmlns:a16="http://schemas.microsoft.com/office/drawing/2014/main" val="2376667751"/>
                    </a:ext>
                  </a:extLst>
                </a:gridCol>
              </a:tblGrid>
              <a:tr h="457199">
                <a:tc>
                  <a:txBody>
                    <a:bodyPr/>
                    <a:lstStyle/>
                    <a:p>
                      <a:r>
                        <a:rPr lang="en-IN" dirty="0"/>
                        <a:t>10</a:t>
                      </a:r>
                    </a:p>
                    <a:p>
                      <a:r>
                        <a:rPr lang="en-IN" dirty="0"/>
                        <a:t>4</a:t>
                      </a:r>
                    </a:p>
                  </a:txBody>
                  <a:tcPr/>
                </a:tc>
                <a:tc>
                  <a:txBody>
                    <a:bodyPr/>
                    <a:lstStyle/>
                    <a:p>
                      <a:r>
                        <a:rPr lang="en-IN" dirty="0"/>
                        <a:t>20</a:t>
                      </a:r>
                    </a:p>
                  </a:txBody>
                  <a:tcPr/>
                </a:tc>
                <a:tc>
                  <a:txBody>
                    <a:bodyPr/>
                    <a:lstStyle/>
                    <a:p>
                      <a:r>
                        <a:rPr lang="en-IN" dirty="0"/>
                        <a:t>30</a:t>
                      </a:r>
                    </a:p>
                  </a:txBody>
                  <a:tcPr/>
                </a:tc>
                <a:tc>
                  <a:txBody>
                    <a:bodyPr/>
                    <a:lstStyle/>
                    <a:p>
                      <a:r>
                        <a:rPr lang="en-IN" dirty="0"/>
                        <a:t>40</a:t>
                      </a:r>
                    </a:p>
                  </a:txBody>
                  <a:tcPr/>
                </a:tc>
                <a:tc>
                  <a:txBody>
                    <a:bodyPr/>
                    <a:lstStyle/>
                    <a:p>
                      <a:r>
                        <a:rPr lang="en-IN" dirty="0"/>
                        <a:t>1</a:t>
                      </a:r>
                    </a:p>
                  </a:txBody>
                  <a:tcPr/>
                </a:tc>
                <a:tc>
                  <a:txBody>
                    <a:bodyPr/>
                    <a:lstStyle/>
                    <a:p>
                      <a:r>
                        <a:rPr lang="en-IN" dirty="0"/>
                        <a:t>2</a:t>
                      </a:r>
                    </a:p>
                  </a:txBody>
                  <a:tcPr/>
                </a:tc>
                <a:tc>
                  <a:txBody>
                    <a:bodyPr/>
                    <a:lstStyle/>
                    <a:p>
                      <a:r>
                        <a:rPr lang="en-IN" dirty="0"/>
                        <a:t>3</a:t>
                      </a:r>
                    </a:p>
                  </a:txBody>
                  <a:tcPr/>
                </a:tc>
                <a:tc>
                  <a:txBody>
                    <a:bodyPr/>
                    <a:lstStyle/>
                    <a:p>
                      <a:r>
                        <a:rPr lang="en-IN" dirty="0"/>
                        <a:t>8</a:t>
                      </a:r>
                    </a:p>
                  </a:txBody>
                  <a:tcPr/>
                </a:tc>
                <a:extLst>
                  <a:ext uri="{0D108BD9-81ED-4DB2-BD59-A6C34878D82A}">
                    <a16:rowId xmlns:a16="http://schemas.microsoft.com/office/drawing/2014/main" val="814576755"/>
                  </a:ext>
                </a:extLst>
              </a:tr>
            </a:tbl>
          </a:graphicData>
        </a:graphic>
      </p:graphicFrame>
      <p:sp>
        <p:nvSpPr>
          <p:cNvPr id="6" name="TextBox 5">
            <a:extLst>
              <a:ext uri="{FF2B5EF4-FFF2-40B4-BE49-F238E27FC236}">
                <a16:creationId xmlns:a16="http://schemas.microsoft.com/office/drawing/2014/main" id="{568B47C5-E332-4CF3-95DB-017FDFA8716A}"/>
              </a:ext>
            </a:extLst>
          </p:cNvPr>
          <p:cNvSpPr txBox="1"/>
          <p:nvPr/>
        </p:nvSpPr>
        <p:spPr>
          <a:xfrm>
            <a:off x="1" y="2508122"/>
            <a:ext cx="852948" cy="276999"/>
          </a:xfrm>
          <a:prstGeom prst="rect">
            <a:avLst/>
          </a:prstGeom>
          <a:noFill/>
        </p:spPr>
        <p:txBody>
          <a:bodyPr wrap="square" rtlCol="0">
            <a:spAutoFit/>
          </a:bodyPr>
          <a:lstStyle/>
          <a:p>
            <a:r>
              <a:rPr lang="en-IN" sz="1200" dirty="0"/>
              <a:t>subset</a:t>
            </a:r>
          </a:p>
        </p:txBody>
      </p:sp>
      <p:cxnSp>
        <p:nvCxnSpPr>
          <p:cNvPr id="8" name="Straight Connector 7">
            <a:extLst>
              <a:ext uri="{FF2B5EF4-FFF2-40B4-BE49-F238E27FC236}">
                <a16:creationId xmlns:a16="http://schemas.microsoft.com/office/drawing/2014/main" id="{80F6CE12-9B7A-4B79-9BAD-84FB83D6D6E5}"/>
              </a:ext>
            </a:extLst>
          </p:cNvPr>
          <p:cNvCxnSpPr/>
          <p:nvPr/>
        </p:nvCxnSpPr>
        <p:spPr>
          <a:xfrm>
            <a:off x="228600" y="1682343"/>
            <a:ext cx="152400" cy="375057"/>
          </a:xfrm>
          <a:prstGeom prst="line">
            <a:avLst/>
          </a:prstGeom>
        </p:spPr>
        <p:style>
          <a:lnRef idx="2">
            <a:schemeClr val="accent6"/>
          </a:lnRef>
          <a:fillRef idx="0">
            <a:schemeClr val="accent6"/>
          </a:fillRef>
          <a:effectRef idx="1">
            <a:schemeClr val="accent6"/>
          </a:effectRef>
          <a:fontRef idx="minor">
            <a:schemeClr val="tx1"/>
          </a:fontRef>
        </p:style>
      </p:cxnSp>
      <p:sp>
        <p:nvSpPr>
          <p:cNvPr id="9" name="TextBox 8">
            <a:extLst>
              <a:ext uri="{FF2B5EF4-FFF2-40B4-BE49-F238E27FC236}">
                <a16:creationId xmlns:a16="http://schemas.microsoft.com/office/drawing/2014/main" id="{7A10CEDE-993C-442E-9A15-3F3D58822830}"/>
              </a:ext>
            </a:extLst>
          </p:cNvPr>
          <p:cNvSpPr txBox="1"/>
          <p:nvPr/>
        </p:nvSpPr>
        <p:spPr>
          <a:xfrm>
            <a:off x="228600" y="1174512"/>
            <a:ext cx="1143000" cy="369332"/>
          </a:xfrm>
          <a:prstGeom prst="rect">
            <a:avLst/>
          </a:prstGeom>
          <a:noFill/>
        </p:spPr>
        <p:txBody>
          <a:bodyPr wrap="square" rtlCol="0">
            <a:spAutoFit/>
          </a:bodyPr>
          <a:lstStyle/>
          <a:p>
            <a:r>
              <a:rPr lang="en-US" sz="1800" dirty="0">
                <a:solidFill>
                  <a:srgbClr val="000000"/>
                </a:solidFill>
                <a:highlight>
                  <a:srgbClr val="FFFFFF"/>
                </a:highlight>
                <a:latin typeface="Consolas" panose="020B0609020204030204" pitchFamily="49" charset="0"/>
              </a:rPr>
              <a:t>numbers</a:t>
            </a:r>
            <a:endParaRPr lang="en-IN" dirty="0"/>
          </a:p>
        </p:txBody>
      </p:sp>
      <p:sp>
        <p:nvSpPr>
          <p:cNvPr id="10" name="Rectangle 9">
            <a:extLst>
              <a:ext uri="{FF2B5EF4-FFF2-40B4-BE49-F238E27FC236}">
                <a16:creationId xmlns:a16="http://schemas.microsoft.com/office/drawing/2014/main" id="{9D2D3910-00F2-4D9B-8E4A-80C1BC7B8CB4}"/>
              </a:ext>
            </a:extLst>
          </p:cNvPr>
          <p:cNvSpPr/>
          <p:nvPr/>
        </p:nvSpPr>
        <p:spPr>
          <a:xfrm>
            <a:off x="1005348" y="2508122"/>
            <a:ext cx="3261852" cy="7684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1400" dirty="0">
                <a:solidFill>
                  <a:srgbClr val="000000"/>
                </a:solidFill>
                <a:highlight>
                  <a:srgbClr val="FFFFFF"/>
                </a:highlight>
                <a:latin typeface="Consolas" panose="020B0609020204030204" pitchFamily="49" charset="0"/>
              </a:rPr>
              <a:t>from </a:t>
            </a:r>
            <a:r>
              <a:rPr lang="en-US" sz="1400" dirty="0" err="1">
                <a:solidFill>
                  <a:srgbClr val="00000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in</a:t>
            </a:r>
            <a:r>
              <a:rPr lang="en-US" sz="1400" dirty="0">
                <a:solidFill>
                  <a:srgbClr val="000000"/>
                </a:solidFill>
                <a:highlight>
                  <a:srgbClr val="FFFFFF"/>
                </a:highlight>
                <a:latin typeface="Consolas" panose="020B0609020204030204" pitchFamily="49" charset="0"/>
              </a:rPr>
              <a:t> numbers where </a:t>
            </a:r>
            <a:r>
              <a:rPr lang="en-US" sz="1400" dirty="0" err="1">
                <a:solidFill>
                  <a:srgbClr val="00000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&lt; 10 select </a:t>
            </a:r>
            <a:r>
              <a:rPr lang="en-US" sz="1400" dirty="0" err="1">
                <a:solidFill>
                  <a:srgbClr val="00000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a:t>
            </a:r>
          </a:p>
        </p:txBody>
      </p:sp>
      <p:cxnSp>
        <p:nvCxnSpPr>
          <p:cNvPr id="12" name="Straight Arrow Connector 11">
            <a:extLst>
              <a:ext uri="{FF2B5EF4-FFF2-40B4-BE49-F238E27FC236}">
                <a16:creationId xmlns:a16="http://schemas.microsoft.com/office/drawing/2014/main" id="{C4F80390-702B-4FF9-B308-C0C2436DBCE6}"/>
              </a:ext>
            </a:extLst>
          </p:cNvPr>
          <p:cNvCxnSpPr/>
          <p:nvPr/>
        </p:nvCxnSpPr>
        <p:spPr>
          <a:xfrm>
            <a:off x="714068" y="2667000"/>
            <a:ext cx="2777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B6CEDD3-F94D-419C-8B2A-83ECB1355D6B}"/>
              </a:ext>
            </a:extLst>
          </p:cNvPr>
          <p:cNvCxnSpPr/>
          <p:nvPr/>
        </p:nvCxnSpPr>
        <p:spPr>
          <a:xfrm>
            <a:off x="1005348" y="1445260"/>
            <a:ext cx="213852" cy="237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8179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C3AE3-6841-47B9-82D2-BA69D46B4676}"/>
              </a:ext>
            </a:extLst>
          </p:cNvPr>
          <p:cNvSpPr>
            <a:spLocks noGrp="1"/>
          </p:cNvSpPr>
          <p:nvPr>
            <p:ph type="title"/>
          </p:nvPr>
        </p:nvSpPr>
        <p:spPr>
          <a:xfrm>
            <a:off x="1219200" y="0"/>
            <a:ext cx="7772400" cy="457200"/>
          </a:xfrm>
        </p:spPr>
        <p:txBody>
          <a:bodyPr>
            <a:normAutofit fontScale="90000"/>
          </a:bodyPr>
          <a:lstStyle/>
          <a:p>
            <a:r>
              <a:rPr lang="en-US" dirty="0"/>
              <a:t>The Role of Immediate Execution</a:t>
            </a:r>
            <a:endParaRPr lang="en-IN" dirty="0"/>
          </a:p>
        </p:txBody>
      </p:sp>
      <p:sp>
        <p:nvSpPr>
          <p:cNvPr id="3" name="Content Placeholder 2">
            <a:extLst>
              <a:ext uri="{FF2B5EF4-FFF2-40B4-BE49-F238E27FC236}">
                <a16:creationId xmlns:a16="http://schemas.microsoft.com/office/drawing/2014/main" id="{E2EA68DC-AF20-4A4D-8FEC-D334704E8556}"/>
              </a:ext>
            </a:extLst>
          </p:cNvPr>
          <p:cNvSpPr>
            <a:spLocks noGrp="1"/>
          </p:cNvSpPr>
          <p:nvPr>
            <p:ph idx="1"/>
          </p:nvPr>
        </p:nvSpPr>
        <p:spPr>
          <a:xfrm>
            <a:off x="228600" y="990600"/>
            <a:ext cx="8458200" cy="5135563"/>
          </a:xfrm>
        </p:spPr>
        <p:txBody>
          <a:bodyPr>
            <a:normAutofit fontScale="92500" lnSpcReduction="10000"/>
          </a:bodyPr>
          <a:lstStyle/>
          <a:p>
            <a:pPr marL="0" indent="0">
              <a:buNone/>
            </a:pPr>
            <a:r>
              <a:rPr lang="en-US" sz="1600" dirty="0"/>
              <a:t>When you need to evaluate a LINQ expression from outside the confines of foreach logic, you are able to call any number of extension methods defined by the Enumerable type as</a:t>
            </a:r>
          </a:p>
          <a:p>
            <a:r>
              <a:rPr lang="en-US" sz="1600" dirty="0" err="1"/>
              <a:t>ToArray</a:t>
            </a:r>
            <a:r>
              <a:rPr lang="en-US" sz="1600" dirty="0"/>
              <a:t>&lt;T&gt;(),</a:t>
            </a:r>
          </a:p>
          <a:p>
            <a:r>
              <a:rPr lang="en-US" sz="1600" dirty="0" err="1"/>
              <a:t>ToDictionary</a:t>
            </a:r>
            <a:r>
              <a:rPr lang="en-US" sz="1600" dirty="0"/>
              <a:t>&lt;</a:t>
            </a:r>
            <a:r>
              <a:rPr lang="en-US" sz="1600" dirty="0" err="1"/>
              <a:t>TSource,TKey</a:t>
            </a:r>
            <a:r>
              <a:rPr lang="en-US" sz="1600" dirty="0"/>
              <a:t>&gt;(), and</a:t>
            </a:r>
          </a:p>
          <a:p>
            <a:r>
              <a:rPr lang="en-US" sz="1600" dirty="0" err="1"/>
              <a:t>ToList</a:t>
            </a:r>
            <a:r>
              <a:rPr lang="en-US" sz="1600" dirty="0"/>
              <a:t>&lt;T&gt;(). </a:t>
            </a:r>
          </a:p>
          <a:p>
            <a:r>
              <a:rPr lang="en-US" sz="1600" dirty="0"/>
              <a:t>These methods will cause a LINQ query to execute at the exact moment you call them, to obtain a snapshot of the data. </a:t>
            </a:r>
          </a:p>
          <a:p>
            <a:pPr marL="0" indent="0">
              <a:buNone/>
            </a:pP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static</a:t>
            </a: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void</a:t>
            </a: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ImmediateExecution</a:t>
            </a:r>
            <a:r>
              <a:rPr lang="en-IN"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int</a:t>
            </a:r>
            <a:r>
              <a:rPr lang="en-US" sz="1800" dirty="0">
                <a:solidFill>
                  <a:srgbClr val="000000"/>
                </a:solidFill>
                <a:highlight>
                  <a:srgbClr val="FFFFFF"/>
                </a:highlight>
                <a:latin typeface="Consolas" panose="020B0609020204030204" pitchFamily="49" charset="0"/>
              </a:rPr>
              <a:t>[] numbers = { 10, 20, 30, 40, 1, 2, 3, 8 };</a:t>
            </a: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8000"/>
                </a:solidFill>
                <a:highlight>
                  <a:srgbClr val="FFFFFF"/>
                </a:highlight>
                <a:latin typeface="Consolas" panose="020B0609020204030204" pitchFamily="49" charset="0"/>
              </a:rPr>
              <a:t>// Get data RIGHT NOW as int[].</a:t>
            </a:r>
            <a:endParaRPr lang="en-US"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int</a:t>
            </a: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subsetAsIntArray</a:t>
            </a:r>
            <a:r>
              <a:rPr lang="en-IN" sz="1800" dirty="0">
                <a:solidFill>
                  <a:srgbClr val="000000"/>
                </a:solidFill>
                <a:highlight>
                  <a:srgbClr val="FFFFFF"/>
                </a:highlight>
                <a:latin typeface="Consolas" panose="020B0609020204030204" pitchFamily="49" charset="0"/>
              </a:rPr>
              <a:t> =</a:t>
            </a:r>
          </a:p>
          <a:p>
            <a:pPr marL="0" indent="0">
              <a:buNone/>
            </a:pPr>
            <a:r>
              <a:rPr lang="en-US" sz="1800" b="1" dirty="0">
                <a:solidFill>
                  <a:srgbClr val="FF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from</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in</a:t>
            </a:r>
            <a:r>
              <a:rPr lang="en-US" sz="1800" dirty="0">
                <a:solidFill>
                  <a:srgbClr val="000000"/>
                </a:solidFill>
                <a:highlight>
                  <a:srgbClr val="FFFFFF"/>
                </a:highlight>
                <a:latin typeface="Consolas" panose="020B0609020204030204" pitchFamily="49" charset="0"/>
              </a:rPr>
              <a:t> numbers </a:t>
            </a:r>
            <a:r>
              <a:rPr lang="en-US" sz="1800" dirty="0">
                <a:solidFill>
                  <a:srgbClr val="0000FF"/>
                </a:solidFill>
                <a:highlight>
                  <a:srgbClr val="FFFFFF"/>
                </a:highlight>
                <a:latin typeface="Consolas" panose="020B0609020204030204" pitchFamily="49" charset="0"/>
              </a:rPr>
              <a:t>where</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&lt; 10 </a:t>
            </a:r>
            <a:r>
              <a:rPr lang="en-US" sz="1800" dirty="0">
                <a:solidFill>
                  <a:srgbClr val="0000FF"/>
                </a:solidFill>
                <a:highlight>
                  <a:srgbClr val="FFFFFF"/>
                </a:highlight>
                <a:latin typeface="Consolas" panose="020B0609020204030204" pitchFamily="49" charset="0"/>
              </a:rPr>
              <a:t>select</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i</a:t>
            </a:r>
            <a:r>
              <a:rPr lang="en-US" sz="1800" b="1" dirty="0">
                <a:solidFill>
                  <a:srgbClr val="FF0000"/>
                </a:solidFill>
                <a:highlight>
                  <a:srgbClr val="FFFFFF"/>
                </a:highlight>
                <a:latin typeface="Consolas" panose="020B0609020204030204" pitchFamily="49" charset="0"/>
              </a:rPr>
              <a:t>)</a:t>
            </a:r>
            <a:r>
              <a:rPr lang="en-US" sz="1800" b="1" dirty="0">
                <a:solidFill>
                  <a:schemeClr val="tx2"/>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ToArray</a:t>
            </a:r>
            <a:r>
              <a:rPr lang="en-US" sz="1800" dirty="0">
                <a:solidFill>
                  <a:srgbClr val="000000"/>
                </a:solidFill>
                <a:highlight>
                  <a:srgbClr val="FFFFFF"/>
                </a:highlight>
                <a:latin typeface="Consolas" panose="020B0609020204030204" pitchFamily="49" charset="0"/>
              </a:rPr>
              <a:t>&lt;</a:t>
            </a:r>
            <a:r>
              <a:rPr lang="en-US" sz="1800" dirty="0">
                <a:solidFill>
                  <a:srgbClr val="0000FF"/>
                </a:solidFill>
                <a:highlight>
                  <a:srgbClr val="FFFFFF"/>
                </a:highlight>
                <a:latin typeface="Consolas" panose="020B0609020204030204" pitchFamily="49" charset="0"/>
              </a:rPr>
              <a:t>int</a:t>
            </a:r>
            <a:r>
              <a:rPr lang="en-US" sz="1800" dirty="0">
                <a:solidFill>
                  <a:srgbClr val="000000"/>
                </a:solidFill>
                <a:highlight>
                  <a:srgbClr val="FFFFFF"/>
                </a:highlight>
                <a:latin typeface="Consolas" panose="020B0609020204030204" pitchFamily="49" charset="0"/>
              </a:rPr>
              <a:t>&gt;();</a:t>
            </a:r>
          </a:p>
          <a:p>
            <a:pPr marL="0" indent="0">
              <a:buNone/>
            </a:pPr>
            <a:endParaRPr lang="en-IN" sz="1800" dirty="0">
              <a:solidFill>
                <a:srgbClr val="000000"/>
              </a:solidFill>
              <a:highlight>
                <a:srgbClr val="FFFFFF"/>
              </a:highlight>
              <a:latin typeface="Consolas" panose="020B0609020204030204" pitchFamily="49" charset="0"/>
            </a:endParaRP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8000"/>
                </a:solidFill>
                <a:highlight>
                  <a:srgbClr val="FFFFFF"/>
                </a:highlight>
                <a:latin typeface="Consolas" panose="020B0609020204030204" pitchFamily="49" charset="0"/>
              </a:rPr>
              <a:t>// Get data RIGHT NOW as List&lt;int&gt;.</a:t>
            </a:r>
            <a:endParaRPr lang="en-US"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     </a:t>
            </a:r>
            <a:r>
              <a:rPr lang="en-IN" sz="1800" dirty="0">
                <a:solidFill>
                  <a:srgbClr val="2B91AF"/>
                </a:solidFill>
                <a:highlight>
                  <a:srgbClr val="FFFFFF"/>
                </a:highlight>
                <a:latin typeface="Consolas" panose="020B0609020204030204" pitchFamily="49" charset="0"/>
              </a:rPr>
              <a:t>List</a:t>
            </a:r>
            <a:r>
              <a:rPr lang="en-IN" sz="1800" dirty="0">
                <a:solidFill>
                  <a:srgbClr val="000000"/>
                </a:solidFill>
                <a:highlight>
                  <a:srgbClr val="FFFFFF"/>
                </a:highlight>
                <a:latin typeface="Consolas" panose="020B0609020204030204" pitchFamily="49" charset="0"/>
              </a:rPr>
              <a:t>&lt;</a:t>
            </a:r>
            <a:r>
              <a:rPr lang="en-IN" sz="1800" dirty="0">
                <a:solidFill>
                  <a:srgbClr val="0000FF"/>
                </a:solidFill>
                <a:highlight>
                  <a:srgbClr val="FFFFFF"/>
                </a:highlight>
                <a:latin typeface="Consolas" panose="020B0609020204030204" pitchFamily="49" charset="0"/>
              </a:rPr>
              <a:t>int</a:t>
            </a:r>
            <a:r>
              <a:rPr lang="en-IN" sz="1800" dirty="0">
                <a:solidFill>
                  <a:srgbClr val="000000"/>
                </a:solidFill>
                <a:highlight>
                  <a:srgbClr val="FFFFFF"/>
                </a:highlight>
                <a:latin typeface="Consolas" panose="020B0609020204030204" pitchFamily="49" charset="0"/>
              </a:rPr>
              <a:t>&gt; </a:t>
            </a:r>
            <a:r>
              <a:rPr lang="en-IN" sz="1800" dirty="0" err="1">
                <a:solidFill>
                  <a:srgbClr val="000000"/>
                </a:solidFill>
                <a:highlight>
                  <a:srgbClr val="FFFFFF"/>
                </a:highlight>
                <a:latin typeface="Consolas" panose="020B0609020204030204" pitchFamily="49" charset="0"/>
              </a:rPr>
              <a:t>subsetAsListOfInts</a:t>
            </a:r>
            <a:r>
              <a:rPr lang="en-IN" sz="1800" dirty="0">
                <a:solidFill>
                  <a:srgbClr val="000000"/>
                </a:solidFill>
                <a:highlight>
                  <a:srgbClr val="FFFFFF"/>
                </a:highlight>
                <a:latin typeface="Consolas" panose="020B0609020204030204" pitchFamily="49" charset="0"/>
              </a:rPr>
              <a:t> =</a:t>
            </a:r>
          </a:p>
          <a:p>
            <a:pPr marL="0" indent="0">
              <a:buNone/>
            </a:pPr>
            <a:r>
              <a:rPr lang="en-US" sz="1800" dirty="0">
                <a:solidFill>
                  <a:srgbClr val="000000"/>
                </a:solidFill>
                <a:highlight>
                  <a:srgbClr val="FFFFFF"/>
                </a:highlight>
                <a:latin typeface="Consolas" panose="020B0609020204030204" pitchFamily="49" charset="0"/>
              </a:rPr>
              <a:t>            </a:t>
            </a:r>
            <a:r>
              <a:rPr lang="en-US" sz="1800" b="1" dirty="0">
                <a:solidFill>
                  <a:srgbClr val="FF0000"/>
                </a:solidFill>
                <a:highlight>
                  <a:srgbClr val="FFFFFF"/>
                </a:highlight>
                <a:latin typeface="Consolas" panose="020B0609020204030204" pitchFamily="49" charset="0"/>
              </a:rPr>
              <a:t>(</a:t>
            </a:r>
            <a:r>
              <a:rPr lang="en-US" sz="1800" dirty="0">
                <a:solidFill>
                  <a:srgbClr val="0000FF"/>
                </a:solidFill>
                <a:highlight>
                  <a:srgbClr val="FFFFFF"/>
                </a:highlight>
                <a:latin typeface="Consolas" panose="020B0609020204030204" pitchFamily="49" charset="0"/>
              </a:rPr>
              <a:t>from</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in</a:t>
            </a:r>
            <a:r>
              <a:rPr lang="en-US" sz="1800" dirty="0">
                <a:solidFill>
                  <a:srgbClr val="000000"/>
                </a:solidFill>
                <a:highlight>
                  <a:srgbClr val="FFFFFF"/>
                </a:highlight>
                <a:latin typeface="Consolas" panose="020B0609020204030204" pitchFamily="49" charset="0"/>
              </a:rPr>
              <a:t> numbers </a:t>
            </a:r>
            <a:r>
              <a:rPr lang="en-US" sz="1800" dirty="0">
                <a:solidFill>
                  <a:srgbClr val="0000FF"/>
                </a:solidFill>
                <a:highlight>
                  <a:srgbClr val="FFFFFF"/>
                </a:highlight>
                <a:latin typeface="Consolas" panose="020B0609020204030204" pitchFamily="49" charset="0"/>
              </a:rPr>
              <a:t>where</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&lt; 10 </a:t>
            </a:r>
            <a:r>
              <a:rPr lang="en-US" sz="1800" dirty="0">
                <a:solidFill>
                  <a:srgbClr val="0000FF"/>
                </a:solidFill>
                <a:highlight>
                  <a:srgbClr val="FFFFFF"/>
                </a:highlight>
                <a:latin typeface="Consolas" panose="020B0609020204030204" pitchFamily="49" charset="0"/>
              </a:rPr>
              <a:t>select</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i</a:t>
            </a:r>
            <a:r>
              <a:rPr lang="en-US" sz="1800" b="1" dirty="0">
                <a:solidFill>
                  <a:srgbClr val="FF0000"/>
                </a:solidFill>
                <a:highlight>
                  <a:srgbClr val="FFFFFF"/>
                </a:highlight>
                <a:latin typeface="Consolas" panose="020B0609020204030204" pitchFamily="49" charset="0"/>
              </a:rPr>
              <a:t>)</a:t>
            </a:r>
            <a:r>
              <a:rPr lang="en-US" sz="1800" b="1" dirty="0">
                <a:solidFill>
                  <a:schemeClr val="tx2"/>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ToList</a:t>
            </a:r>
            <a:r>
              <a:rPr lang="en-US" sz="1800" dirty="0">
                <a:solidFill>
                  <a:srgbClr val="000000"/>
                </a:solidFill>
                <a:highlight>
                  <a:srgbClr val="FFFFFF"/>
                </a:highlight>
                <a:latin typeface="Consolas" panose="020B0609020204030204" pitchFamily="49" charset="0"/>
              </a:rPr>
              <a:t>&lt;</a:t>
            </a:r>
            <a:r>
              <a:rPr lang="en-US" sz="1800" dirty="0">
                <a:solidFill>
                  <a:srgbClr val="0000FF"/>
                </a:solidFill>
                <a:highlight>
                  <a:srgbClr val="FFFFFF"/>
                </a:highlight>
                <a:latin typeface="Consolas" panose="020B0609020204030204" pitchFamily="49" charset="0"/>
              </a:rPr>
              <a:t>int</a:t>
            </a:r>
            <a:r>
              <a:rPr lang="en-US" sz="1800" dirty="0">
                <a:solidFill>
                  <a:srgbClr val="000000"/>
                </a:solidFill>
                <a:highlight>
                  <a:srgbClr val="FFFFFF"/>
                </a:highlight>
                <a:latin typeface="Consolas" panose="020B0609020204030204" pitchFamily="49" charset="0"/>
              </a:rPr>
              <a:t>&gt;();</a:t>
            </a:r>
          </a:p>
          <a:p>
            <a:pPr marL="0" indent="0">
              <a:buNone/>
            </a:pPr>
            <a:r>
              <a:rPr lang="en-IN" sz="1800" dirty="0">
                <a:solidFill>
                  <a:srgbClr val="000000"/>
                </a:solidFill>
                <a:highlight>
                  <a:srgbClr val="FFFFFF"/>
                </a:highlight>
                <a:latin typeface="Consolas" panose="020B0609020204030204" pitchFamily="49" charset="0"/>
              </a:rPr>
              <a:t>        }</a:t>
            </a:r>
            <a:endParaRPr lang="en-IN" sz="1600" dirty="0"/>
          </a:p>
        </p:txBody>
      </p:sp>
    </p:spTree>
    <p:extLst>
      <p:ext uri="{BB962C8B-B14F-4D97-AF65-F5344CB8AC3E}">
        <p14:creationId xmlns:p14="http://schemas.microsoft.com/office/powerpoint/2010/main" val="2050941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1222C-8D31-40D4-B9B4-96AA395169E4}"/>
              </a:ext>
            </a:extLst>
          </p:cNvPr>
          <p:cNvSpPr>
            <a:spLocks noGrp="1"/>
          </p:cNvSpPr>
          <p:nvPr>
            <p:ph type="title"/>
          </p:nvPr>
        </p:nvSpPr>
        <p:spPr>
          <a:xfrm>
            <a:off x="1143000" y="-19665"/>
            <a:ext cx="7696200" cy="2133600"/>
          </a:xfrm>
        </p:spPr>
        <p:txBody>
          <a:bodyPr>
            <a:noAutofit/>
          </a:bodyPr>
          <a:lstStyle/>
          <a:p>
            <a:pPr algn="l"/>
            <a:r>
              <a:rPr lang="en-US" sz="1400" dirty="0"/>
              <a:t>You might wonder exactly how you could return a query result to an external caller.</a:t>
            </a:r>
            <a:br>
              <a:rPr lang="en-US" sz="1400" dirty="0"/>
            </a:br>
            <a:r>
              <a:rPr lang="en-US" sz="1400" dirty="0"/>
              <a:t>The answer is, it depends. </a:t>
            </a:r>
            <a:br>
              <a:rPr lang="en-US" sz="1400" dirty="0"/>
            </a:br>
            <a:br>
              <a:rPr lang="en-US" sz="1400" dirty="0"/>
            </a:br>
            <a:r>
              <a:rPr lang="en-US" sz="1400" dirty="0"/>
              <a:t>If you have a result set consisting of strongly typed data, such as</a:t>
            </a:r>
            <a:br>
              <a:rPr lang="en-US" sz="1400" dirty="0"/>
            </a:br>
            <a:r>
              <a:rPr lang="en-US" sz="1400" dirty="0"/>
              <a:t>  an array of strings or </a:t>
            </a:r>
            <a:br>
              <a:rPr lang="en-US" sz="1400" dirty="0"/>
            </a:br>
            <a:r>
              <a:rPr lang="en-US" sz="1400" dirty="0"/>
              <a:t>a List&lt;T&gt; of Cars,  </a:t>
            </a:r>
            <a:br>
              <a:rPr lang="en-US" sz="1400" dirty="0"/>
            </a:br>
            <a:r>
              <a:rPr lang="en-US" sz="1400" dirty="0"/>
              <a:t>you could abandon the use of the var keyword and use a proper </a:t>
            </a:r>
            <a:r>
              <a:rPr lang="en-US" sz="1400" dirty="0" err="1"/>
              <a:t>IEnumerable</a:t>
            </a:r>
            <a:r>
              <a:rPr lang="en-US" sz="1400" dirty="0"/>
              <a:t>&lt;T&gt; or </a:t>
            </a:r>
            <a:r>
              <a:rPr lang="en-US" sz="1400" dirty="0" err="1"/>
              <a:t>IEnumerable</a:t>
            </a:r>
            <a:r>
              <a:rPr lang="en-US" sz="1400" dirty="0"/>
              <a:t> type (again, as </a:t>
            </a:r>
            <a:r>
              <a:rPr lang="en-US" sz="1400" dirty="0" err="1"/>
              <a:t>IEnumerable</a:t>
            </a:r>
            <a:r>
              <a:rPr lang="en-US" sz="1400" dirty="0"/>
              <a:t>&lt;T&gt; extends </a:t>
            </a:r>
            <a:r>
              <a:rPr lang="en-US" sz="1400" dirty="0" err="1"/>
              <a:t>IEnumerable</a:t>
            </a:r>
            <a:r>
              <a:rPr lang="en-US" sz="1400" dirty="0"/>
              <a:t>). Consider the  following example for a new Console Application named </a:t>
            </a:r>
            <a:r>
              <a:rPr lang="en-US" sz="1400" dirty="0" err="1"/>
              <a:t>LinqRetValues</a:t>
            </a:r>
            <a:r>
              <a:rPr lang="en-US" sz="1400" dirty="0"/>
              <a:t>:</a:t>
            </a:r>
            <a:br>
              <a:rPr lang="en-US" sz="1400" dirty="0"/>
            </a:br>
            <a:endParaRPr lang="en-IN" sz="1400" dirty="0"/>
          </a:p>
        </p:txBody>
      </p:sp>
      <p:sp>
        <p:nvSpPr>
          <p:cNvPr id="3" name="Content Placeholder 2">
            <a:extLst>
              <a:ext uri="{FF2B5EF4-FFF2-40B4-BE49-F238E27FC236}">
                <a16:creationId xmlns:a16="http://schemas.microsoft.com/office/drawing/2014/main" id="{8A0E5A0E-E2A6-4AF6-8234-12967D908DB7}"/>
              </a:ext>
            </a:extLst>
          </p:cNvPr>
          <p:cNvSpPr>
            <a:spLocks noGrp="1"/>
          </p:cNvSpPr>
          <p:nvPr>
            <p:ph idx="1"/>
          </p:nvPr>
        </p:nvSpPr>
        <p:spPr>
          <a:xfrm>
            <a:off x="304800" y="2101645"/>
            <a:ext cx="8077200" cy="3613355"/>
          </a:xfrm>
        </p:spPr>
        <p:txBody>
          <a:bodyPr/>
          <a:lstStyle/>
          <a:p>
            <a:pPr marL="0" indent="0">
              <a:buNone/>
            </a:pPr>
            <a:r>
              <a:rPr lang="en-IN" sz="1800" dirty="0">
                <a:solidFill>
                  <a:srgbClr val="0000FF"/>
                </a:solidFill>
                <a:highlight>
                  <a:srgbClr val="FFFFFF"/>
                </a:highlight>
                <a:latin typeface="Consolas" panose="020B0609020204030204" pitchFamily="49" charset="0"/>
              </a:rPr>
              <a:t>static</a:t>
            </a:r>
            <a:r>
              <a:rPr lang="en-IN" sz="1800" dirty="0">
                <a:solidFill>
                  <a:srgbClr val="000000"/>
                </a:solidFill>
                <a:highlight>
                  <a:srgbClr val="FFFFFF"/>
                </a:highlight>
                <a:latin typeface="Consolas" panose="020B0609020204030204" pitchFamily="49" charset="0"/>
              </a:rPr>
              <a:t> </a:t>
            </a:r>
            <a:r>
              <a:rPr lang="en-IN" sz="1800" dirty="0" err="1">
                <a:solidFill>
                  <a:srgbClr val="2B91AF"/>
                </a:solidFill>
                <a:highlight>
                  <a:srgbClr val="FFFFFF"/>
                </a:highlight>
                <a:latin typeface="Consolas" panose="020B0609020204030204" pitchFamily="49" charset="0"/>
              </a:rPr>
              <a:t>IEnumerable</a:t>
            </a:r>
            <a:r>
              <a:rPr lang="en-IN" sz="1800" dirty="0">
                <a:solidFill>
                  <a:srgbClr val="000000"/>
                </a:solidFill>
                <a:highlight>
                  <a:srgbClr val="FFFFFF"/>
                </a:highlight>
                <a:latin typeface="Consolas" panose="020B0609020204030204" pitchFamily="49" charset="0"/>
              </a:rPr>
              <a:t>&lt;</a:t>
            </a:r>
            <a:r>
              <a:rPr lang="en-IN" sz="1800" dirty="0">
                <a:solidFill>
                  <a:srgbClr val="0000FF"/>
                </a:solidFill>
                <a:highlight>
                  <a:srgbClr val="FFFFFF"/>
                </a:highlight>
                <a:latin typeface="Consolas" panose="020B0609020204030204" pitchFamily="49" charset="0"/>
              </a:rPr>
              <a:t>string</a:t>
            </a:r>
            <a:r>
              <a:rPr lang="en-IN" sz="1800" dirty="0">
                <a:solidFill>
                  <a:srgbClr val="000000"/>
                </a:solidFill>
                <a:highlight>
                  <a:srgbClr val="FFFFFF"/>
                </a:highlight>
                <a:latin typeface="Consolas" panose="020B0609020204030204" pitchFamily="49" charset="0"/>
              </a:rPr>
              <a:t>&gt; </a:t>
            </a:r>
            <a:r>
              <a:rPr lang="en-IN" sz="1800" dirty="0" err="1">
                <a:solidFill>
                  <a:srgbClr val="000000"/>
                </a:solidFill>
                <a:highlight>
                  <a:srgbClr val="FFFFFF"/>
                </a:highlight>
                <a:latin typeface="Consolas" panose="020B0609020204030204" pitchFamily="49" charset="0"/>
              </a:rPr>
              <a:t>GetStringSubset</a:t>
            </a:r>
            <a:r>
              <a:rPr lang="en-IN"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string</a:t>
            </a:r>
            <a:r>
              <a:rPr lang="en-US" sz="1800" dirty="0">
                <a:solidFill>
                  <a:srgbClr val="000000"/>
                </a:solidFill>
                <a:highlight>
                  <a:srgbClr val="FFFFFF"/>
                </a:highlight>
                <a:latin typeface="Consolas" panose="020B0609020204030204" pitchFamily="49" charset="0"/>
              </a:rPr>
              <a:t>[] colors = { </a:t>
            </a:r>
            <a:r>
              <a:rPr lang="en-US" sz="1800" dirty="0">
                <a:solidFill>
                  <a:srgbClr val="A31515"/>
                </a:solidFill>
                <a:highlight>
                  <a:srgbClr val="FFFFFF"/>
                </a:highlight>
                <a:latin typeface="Consolas" panose="020B0609020204030204" pitchFamily="49" charset="0"/>
              </a:rPr>
              <a:t>"Light Red"</a:t>
            </a:r>
            <a:r>
              <a:rPr lang="en-US" sz="1800" dirty="0">
                <a:solidFill>
                  <a:srgbClr val="000000"/>
                </a:solidFill>
                <a:highlight>
                  <a:srgbClr val="FFFFFF"/>
                </a:highlight>
                <a:latin typeface="Consolas" panose="020B0609020204030204" pitchFamily="49" charset="0"/>
              </a:rPr>
              <a:t>, </a:t>
            </a:r>
            <a:r>
              <a:rPr lang="en-US" sz="1800" dirty="0">
                <a:solidFill>
                  <a:srgbClr val="A31515"/>
                </a:solidFill>
                <a:highlight>
                  <a:srgbClr val="FFFFFF"/>
                </a:highlight>
                <a:latin typeface="Consolas" panose="020B0609020204030204" pitchFamily="49" charset="0"/>
              </a:rPr>
              <a:t>"Green"</a:t>
            </a:r>
            <a:r>
              <a:rPr lang="en-US" sz="1800" dirty="0">
                <a:solidFill>
                  <a:srgbClr val="000000"/>
                </a:solidFill>
                <a:highlight>
                  <a:srgbClr val="FFFFFF"/>
                </a:highlight>
                <a:latin typeface="Consolas" panose="020B0609020204030204" pitchFamily="49" charset="0"/>
              </a:rPr>
              <a:t>, </a:t>
            </a:r>
            <a:r>
              <a:rPr lang="en-US" sz="1800" dirty="0">
                <a:solidFill>
                  <a:srgbClr val="A31515"/>
                </a:solidFill>
                <a:highlight>
                  <a:srgbClr val="FFFFFF"/>
                </a:highlight>
                <a:latin typeface="Consolas" panose="020B0609020204030204" pitchFamily="49" charset="0"/>
              </a:rPr>
              <a:t>"Yellow"</a:t>
            </a:r>
            <a:r>
              <a:rPr lang="en-US" sz="1800" dirty="0">
                <a:solidFill>
                  <a:srgbClr val="000000"/>
                </a:solidFill>
                <a:highlight>
                  <a:srgbClr val="FFFFFF"/>
                </a:highlight>
                <a:latin typeface="Consolas" panose="020B0609020204030204" pitchFamily="49" charset="0"/>
              </a:rPr>
              <a:t>, </a:t>
            </a:r>
            <a:r>
              <a:rPr lang="en-US" sz="1800" dirty="0">
                <a:solidFill>
                  <a:srgbClr val="A31515"/>
                </a:solidFill>
                <a:highlight>
                  <a:srgbClr val="FFFFFF"/>
                </a:highlight>
                <a:latin typeface="Consolas" panose="020B0609020204030204" pitchFamily="49" charset="0"/>
              </a:rPr>
              <a:t>"Dark Red"</a:t>
            </a:r>
            <a:r>
              <a:rPr lang="en-US" sz="1800" dirty="0">
                <a:solidFill>
                  <a:srgbClr val="000000"/>
                </a:solidFill>
                <a:highlight>
                  <a:srgbClr val="FFFFFF"/>
                </a:highlight>
                <a:latin typeface="Consolas" panose="020B0609020204030204" pitchFamily="49" charset="0"/>
              </a:rPr>
              <a:t>, </a:t>
            </a:r>
            <a:r>
              <a:rPr lang="en-US" sz="1800" dirty="0">
                <a:solidFill>
                  <a:srgbClr val="A31515"/>
                </a:solidFill>
                <a:highlight>
                  <a:srgbClr val="FFFFFF"/>
                </a:highlight>
                <a:latin typeface="Consolas" panose="020B0609020204030204" pitchFamily="49" charset="0"/>
              </a:rPr>
              <a:t>"Red"</a:t>
            </a:r>
            <a:r>
              <a:rPr lang="en-US" sz="1800" dirty="0">
                <a:solidFill>
                  <a:srgbClr val="000000"/>
                </a:solidFill>
                <a:highlight>
                  <a:srgbClr val="FFFFFF"/>
                </a:highlight>
                <a:latin typeface="Consolas" panose="020B0609020204030204" pitchFamily="49" charset="0"/>
              </a:rPr>
              <a:t>, </a:t>
            </a:r>
            <a:r>
              <a:rPr lang="en-US" sz="1800" dirty="0">
                <a:solidFill>
                  <a:srgbClr val="A31515"/>
                </a:solidFill>
                <a:highlight>
                  <a:srgbClr val="FFFFFF"/>
                </a:highlight>
                <a:latin typeface="Consolas" panose="020B0609020204030204" pitchFamily="49" charset="0"/>
              </a:rPr>
              <a:t>"Purple"</a:t>
            </a:r>
            <a:r>
              <a:rPr lang="en-US" sz="1800" dirty="0">
                <a:solidFill>
                  <a:srgbClr val="000000"/>
                </a:solidFill>
                <a:highlight>
                  <a:srgbClr val="FFFFFF"/>
                </a:highlight>
                <a:latin typeface="Consolas" panose="020B0609020204030204" pitchFamily="49" charset="0"/>
              </a:rPr>
              <a:t> };</a:t>
            </a: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8000"/>
                </a:solidFill>
                <a:highlight>
                  <a:srgbClr val="FFFFFF"/>
                </a:highlight>
                <a:latin typeface="Consolas" panose="020B0609020204030204" pitchFamily="49" charset="0"/>
              </a:rPr>
              <a:t>// Note subset is an </a:t>
            </a:r>
            <a:r>
              <a:rPr lang="en-US" sz="1800" dirty="0" err="1">
                <a:solidFill>
                  <a:srgbClr val="008000"/>
                </a:solidFill>
                <a:highlight>
                  <a:srgbClr val="FFFFFF"/>
                </a:highlight>
                <a:latin typeface="Consolas" panose="020B0609020204030204" pitchFamily="49" charset="0"/>
              </a:rPr>
              <a:t>IEnumerable</a:t>
            </a:r>
            <a:r>
              <a:rPr lang="en-US" sz="1800" dirty="0">
                <a:solidFill>
                  <a:srgbClr val="008000"/>
                </a:solidFill>
                <a:highlight>
                  <a:srgbClr val="FFFFFF"/>
                </a:highlight>
                <a:latin typeface="Consolas" panose="020B0609020204030204" pitchFamily="49" charset="0"/>
              </a:rPr>
              <a:t>&lt;string&gt;-compatible object.</a:t>
            </a:r>
            <a:endParaRPr lang="en-US" sz="1800" dirty="0">
              <a:solidFill>
                <a:srgbClr val="000000"/>
              </a:solidFill>
              <a:highlight>
                <a:srgbClr val="FFFFFF"/>
              </a:highlight>
              <a:latin typeface="Consolas" panose="020B0609020204030204" pitchFamily="49" charset="0"/>
            </a:endParaRPr>
          </a:p>
          <a:p>
            <a:pPr marL="0" indent="0">
              <a:buNone/>
            </a:pP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IEnumerable</a:t>
            </a:r>
            <a:r>
              <a:rPr lang="en-US" sz="1800" dirty="0">
                <a:solidFill>
                  <a:srgbClr val="000000"/>
                </a:solidFill>
                <a:highlight>
                  <a:srgbClr val="FFFFFF"/>
                </a:highlight>
                <a:latin typeface="Consolas" panose="020B0609020204030204" pitchFamily="49" charset="0"/>
              </a:rPr>
              <a:t>&lt;</a:t>
            </a:r>
            <a:r>
              <a:rPr lang="en-US" sz="1800" dirty="0">
                <a:solidFill>
                  <a:srgbClr val="0000FF"/>
                </a:solidFill>
                <a:highlight>
                  <a:srgbClr val="FFFFFF"/>
                </a:highlight>
                <a:latin typeface="Consolas" panose="020B0609020204030204" pitchFamily="49" charset="0"/>
              </a:rPr>
              <a:t>string</a:t>
            </a:r>
            <a:r>
              <a:rPr lang="en-US" sz="1800" dirty="0">
                <a:solidFill>
                  <a:srgbClr val="000000"/>
                </a:solidFill>
                <a:highlight>
                  <a:srgbClr val="FFFFFF"/>
                </a:highlight>
                <a:latin typeface="Consolas" panose="020B0609020204030204" pitchFamily="49" charset="0"/>
              </a:rPr>
              <a:t>&gt; </a:t>
            </a:r>
            <a:r>
              <a:rPr lang="en-US" sz="1800" dirty="0" err="1">
                <a:solidFill>
                  <a:srgbClr val="000000"/>
                </a:solidFill>
                <a:highlight>
                  <a:srgbClr val="FFFFFF"/>
                </a:highlight>
                <a:latin typeface="Consolas" panose="020B0609020204030204" pitchFamily="49" charset="0"/>
              </a:rPr>
              <a:t>theRedColors</a:t>
            </a:r>
            <a:r>
              <a:rPr lang="en-US" sz="1800" dirty="0">
                <a:solidFill>
                  <a:srgbClr val="000000"/>
                </a:solidFill>
                <a:highlight>
                  <a:srgbClr val="FFFFFF"/>
                </a:highlight>
                <a:latin typeface="Consolas" panose="020B0609020204030204" pitchFamily="49" charset="0"/>
              </a:rPr>
              <a:t> = </a:t>
            </a:r>
            <a:r>
              <a:rPr lang="en-US" sz="1800" dirty="0">
                <a:solidFill>
                  <a:srgbClr val="0000FF"/>
                </a:solidFill>
                <a:highlight>
                  <a:srgbClr val="FFFFFF"/>
                </a:highlight>
                <a:latin typeface="Consolas" panose="020B0609020204030204" pitchFamily="49" charset="0"/>
              </a:rPr>
              <a:t>from</a:t>
            </a:r>
            <a:r>
              <a:rPr lang="en-US" sz="1800" dirty="0">
                <a:solidFill>
                  <a:srgbClr val="000000"/>
                </a:solidFill>
                <a:highlight>
                  <a:srgbClr val="FFFFFF"/>
                </a:highlight>
                <a:latin typeface="Consolas" panose="020B0609020204030204" pitchFamily="49" charset="0"/>
              </a:rPr>
              <a:t> c </a:t>
            </a:r>
            <a:r>
              <a:rPr lang="en-US" sz="1800" dirty="0">
                <a:solidFill>
                  <a:srgbClr val="0000FF"/>
                </a:solidFill>
                <a:highlight>
                  <a:srgbClr val="FFFFFF"/>
                </a:highlight>
                <a:latin typeface="Consolas" panose="020B0609020204030204" pitchFamily="49" charset="0"/>
              </a:rPr>
              <a:t>in</a:t>
            </a:r>
            <a:r>
              <a:rPr lang="en-US" sz="1800" dirty="0">
                <a:solidFill>
                  <a:srgbClr val="000000"/>
                </a:solidFill>
                <a:highlight>
                  <a:srgbClr val="FFFFFF"/>
                </a:highlight>
                <a:latin typeface="Consolas" panose="020B0609020204030204" pitchFamily="49" charset="0"/>
              </a:rPr>
              <a:t> colors </a:t>
            </a:r>
            <a:r>
              <a:rPr lang="en-US" sz="1800" dirty="0">
                <a:solidFill>
                  <a:srgbClr val="0000FF"/>
                </a:solidFill>
                <a:highlight>
                  <a:srgbClr val="FFFFFF"/>
                </a:highlight>
                <a:latin typeface="Consolas" panose="020B0609020204030204" pitchFamily="49" charset="0"/>
              </a:rPr>
              <a:t>where</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c.Contains</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"Red"</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select</a:t>
            </a:r>
            <a:r>
              <a:rPr lang="en-US" sz="1800" dirty="0">
                <a:solidFill>
                  <a:srgbClr val="000000"/>
                </a:solidFill>
                <a:highlight>
                  <a:srgbClr val="FFFFFF"/>
                </a:highlight>
                <a:latin typeface="Consolas" panose="020B0609020204030204" pitchFamily="49" charset="0"/>
              </a:rPr>
              <a:t> c;</a:t>
            </a:r>
          </a:p>
          <a:p>
            <a:pPr marL="0" indent="0">
              <a:buNone/>
            </a:pPr>
            <a:endParaRPr lang="en-US"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return</a:t>
            </a: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theRedColors</a:t>
            </a:r>
            <a:r>
              <a:rPr lang="en-IN"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endParaRPr lang="en-IN" dirty="0"/>
          </a:p>
        </p:txBody>
      </p:sp>
      <p:sp>
        <p:nvSpPr>
          <p:cNvPr id="5" name="TextBox 4">
            <a:extLst>
              <a:ext uri="{FF2B5EF4-FFF2-40B4-BE49-F238E27FC236}">
                <a16:creationId xmlns:a16="http://schemas.microsoft.com/office/drawing/2014/main" id="{B835882A-56AD-458A-958C-C2BAB837403E}"/>
              </a:ext>
            </a:extLst>
          </p:cNvPr>
          <p:cNvSpPr txBox="1"/>
          <p:nvPr/>
        </p:nvSpPr>
        <p:spPr>
          <a:xfrm>
            <a:off x="381000" y="5715000"/>
            <a:ext cx="8305800" cy="538609"/>
          </a:xfrm>
          <a:prstGeom prst="rect">
            <a:avLst/>
          </a:prstGeom>
          <a:noFill/>
        </p:spPr>
        <p:txBody>
          <a:bodyPr wrap="square" rtlCol="0">
            <a:spAutoFit/>
          </a:bodyPr>
          <a:lstStyle/>
          <a:p>
            <a:r>
              <a:rPr lang="en-US" sz="1100" dirty="0">
                <a:solidFill>
                  <a:srgbClr val="000000"/>
                </a:solidFill>
                <a:highlight>
                  <a:srgbClr val="FFFFFF"/>
                </a:highlight>
                <a:latin typeface="Consolas" panose="020B0609020204030204" pitchFamily="49" charset="0"/>
              </a:rPr>
              <a:t> </a:t>
            </a:r>
            <a:r>
              <a:rPr lang="en-US" sz="1100" dirty="0" err="1">
                <a:solidFill>
                  <a:srgbClr val="2B91AF"/>
                </a:solidFill>
                <a:highlight>
                  <a:srgbClr val="FFFFFF"/>
                </a:highlight>
                <a:latin typeface="Consolas" panose="020B0609020204030204" pitchFamily="49" charset="0"/>
              </a:rPr>
              <a:t>IEnumerable</a:t>
            </a:r>
            <a:r>
              <a:rPr lang="en-US" sz="1100" dirty="0">
                <a:solidFill>
                  <a:srgbClr val="000000"/>
                </a:solidFill>
                <a:highlight>
                  <a:srgbClr val="FFFFFF"/>
                </a:highlight>
                <a:latin typeface="Consolas" panose="020B0609020204030204" pitchFamily="49" charset="0"/>
              </a:rPr>
              <a:t>&lt;</a:t>
            </a:r>
            <a:r>
              <a:rPr lang="en-US" sz="1100" dirty="0">
                <a:solidFill>
                  <a:srgbClr val="0000FF"/>
                </a:solidFill>
                <a:highlight>
                  <a:srgbClr val="FFFFFF"/>
                </a:highlight>
                <a:latin typeface="Consolas" panose="020B0609020204030204" pitchFamily="49" charset="0"/>
              </a:rPr>
              <a:t>string</a:t>
            </a:r>
            <a:r>
              <a:rPr lang="en-US" sz="1100" dirty="0">
                <a:solidFill>
                  <a:srgbClr val="000000"/>
                </a:solidFill>
                <a:highlight>
                  <a:srgbClr val="FFFFFF"/>
                </a:highlight>
                <a:latin typeface="Consolas" panose="020B0609020204030204" pitchFamily="49" charset="0"/>
              </a:rPr>
              <a:t>&gt; </a:t>
            </a:r>
            <a:r>
              <a:rPr lang="en-US" sz="1100" dirty="0" err="1">
                <a:solidFill>
                  <a:srgbClr val="000000"/>
                </a:solidFill>
                <a:highlight>
                  <a:srgbClr val="FFFFFF"/>
                </a:highlight>
                <a:latin typeface="Consolas" panose="020B0609020204030204" pitchFamily="49" charset="0"/>
              </a:rPr>
              <a:t>theRedColors</a:t>
            </a:r>
            <a:r>
              <a:rPr lang="en-US" sz="1100" dirty="0">
                <a:solidFill>
                  <a:srgbClr val="000000"/>
                </a:solidFill>
                <a:highlight>
                  <a:srgbClr val="FFFFFF"/>
                </a:highlight>
                <a:latin typeface="Consolas" panose="020B0609020204030204" pitchFamily="49" charset="0"/>
              </a:rPr>
              <a:t> = </a:t>
            </a:r>
            <a:r>
              <a:rPr lang="en-US" sz="1100" dirty="0">
                <a:solidFill>
                  <a:srgbClr val="0000FF"/>
                </a:solidFill>
                <a:highlight>
                  <a:srgbClr val="FFFFFF"/>
                </a:highlight>
                <a:latin typeface="Consolas" panose="020B0609020204030204" pitchFamily="49" charset="0"/>
              </a:rPr>
              <a:t>from</a:t>
            </a:r>
            <a:r>
              <a:rPr lang="en-US" sz="1100" dirty="0">
                <a:solidFill>
                  <a:srgbClr val="000000"/>
                </a:solidFill>
                <a:highlight>
                  <a:srgbClr val="FFFFFF"/>
                </a:highlight>
                <a:latin typeface="Consolas" panose="020B0609020204030204" pitchFamily="49" charset="0"/>
              </a:rPr>
              <a:t> c </a:t>
            </a:r>
            <a:r>
              <a:rPr lang="en-US" sz="1100" dirty="0">
                <a:solidFill>
                  <a:srgbClr val="0000FF"/>
                </a:solidFill>
                <a:highlight>
                  <a:srgbClr val="FFFFFF"/>
                </a:highlight>
                <a:latin typeface="Consolas" panose="020B0609020204030204" pitchFamily="49" charset="0"/>
              </a:rPr>
              <a:t>in</a:t>
            </a:r>
            <a:r>
              <a:rPr lang="en-US" sz="1100" dirty="0">
                <a:solidFill>
                  <a:srgbClr val="000000"/>
                </a:solidFill>
                <a:highlight>
                  <a:srgbClr val="FFFFFF"/>
                </a:highlight>
                <a:latin typeface="Consolas" panose="020B0609020204030204" pitchFamily="49" charset="0"/>
              </a:rPr>
              <a:t> colors </a:t>
            </a:r>
            <a:r>
              <a:rPr lang="en-US" sz="1100" dirty="0">
                <a:solidFill>
                  <a:srgbClr val="0000FF"/>
                </a:solidFill>
                <a:highlight>
                  <a:srgbClr val="FFFFFF"/>
                </a:highlight>
                <a:latin typeface="Consolas" panose="020B0609020204030204" pitchFamily="49" charset="0"/>
              </a:rPr>
              <a:t>where</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c.Contains</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"Red"</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select</a:t>
            </a:r>
            <a:r>
              <a:rPr lang="en-US" sz="1100" dirty="0">
                <a:solidFill>
                  <a:srgbClr val="000000"/>
                </a:solidFill>
                <a:highlight>
                  <a:srgbClr val="FFFFFF"/>
                </a:highlight>
                <a:latin typeface="Consolas" panose="020B0609020204030204" pitchFamily="49" charset="0"/>
              </a:rPr>
              <a:t> c;</a:t>
            </a:r>
          </a:p>
          <a:p>
            <a:r>
              <a:rPr lang="en-IN" dirty="0"/>
              <a:t>Is this line firing query? No.</a:t>
            </a:r>
          </a:p>
        </p:txBody>
      </p:sp>
    </p:spTree>
    <p:extLst>
      <p:ext uri="{BB962C8B-B14F-4D97-AF65-F5344CB8AC3E}">
        <p14:creationId xmlns:p14="http://schemas.microsoft.com/office/powerpoint/2010/main" val="1872648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78BFE-D192-4FC2-BD86-DBD5ABC2D759}"/>
              </a:ext>
            </a:extLst>
          </p:cNvPr>
          <p:cNvSpPr>
            <a:spLocks noGrp="1"/>
          </p:cNvSpPr>
          <p:nvPr>
            <p:ph type="title"/>
          </p:nvPr>
        </p:nvSpPr>
        <p:spPr>
          <a:xfrm>
            <a:off x="1066800" y="160337"/>
            <a:ext cx="8229600" cy="1143000"/>
          </a:xfrm>
        </p:spPr>
        <p:txBody>
          <a:bodyPr>
            <a:noAutofit/>
          </a:bodyPr>
          <a:lstStyle/>
          <a:p>
            <a:pPr algn="l"/>
            <a:r>
              <a:rPr lang="en-US" sz="1400" dirty="0"/>
              <a:t>Because it is a bit inconvenient to operate on </a:t>
            </a:r>
            <a:r>
              <a:rPr lang="en-US" sz="1400" dirty="0" err="1"/>
              <a:t>IEnumerable</a:t>
            </a:r>
            <a:r>
              <a:rPr lang="en-US" sz="1400" dirty="0"/>
              <a:t>&lt;T&gt;, you could make use of immediate</a:t>
            </a:r>
            <a:br>
              <a:rPr lang="en-US" sz="1400" dirty="0"/>
            </a:br>
            <a:r>
              <a:rPr lang="en-US" sz="1400" dirty="0"/>
              <a:t>execution. For example, rather than returning </a:t>
            </a:r>
            <a:r>
              <a:rPr lang="en-US" sz="1400" dirty="0" err="1"/>
              <a:t>IEnumerable</a:t>
            </a:r>
            <a:r>
              <a:rPr lang="en-US" sz="1400" dirty="0"/>
              <a:t>&lt;string&gt;, you could simply return a string[],</a:t>
            </a:r>
            <a:br>
              <a:rPr lang="en-US" sz="1400" dirty="0"/>
            </a:br>
            <a:r>
              <a:rPr lang="en-US" sz="1400" dirty="0"/>
              <a:t>provided that you transform the sequence to a strongly typed array. Consider this new method of the</a:t>
            </a:r>
            <a:br>
              <a:rPr lang="en-US" sz="1400" dirty="0"/>
            </a:br>
            <a:r>
              <a:rPr lang="en-US" sz="1400" dirty="0"/>
              <a:t>Program class, which does this very thing:</a:t>
            </a:r>
            <a:br>
              <a:rPr lang="en-US" sz="1400" dirty="0"/>
            </a:br>
            <a:endParaRPr lang="en-IN" sz="1400" dirty="0"/>
          </a:p>
        </p:txBody>
      </p:sp>
      <p:sp>
        <p:nvSpPr>
          <p:cNvPr id="3" name="Content Placeholder 2">
            <a:extLst>
              <a:ext uri="{FF2B5EF4-FFF2-40B4-BE49-F238E27FC236}">
                <a16:creationId xmlns:a16="http://schemas.microsoft.com/office/drawing/2014/main" id="{F38FF435-47DE-4F19-A9B4-FD12BB458D39}"/>
              </a:ext>
            </a:extLst>
          </p:cNvPr>
          <p:cNvSpPr>
            <a:spLocks noGrp="1"/>
          </p:cNvSpPr>
          <p:nvPr>
            <p:ph idx="1"/>
          </p:nvPr>
        </p:nvSpPr>
        <p:spPr>
          <a:xfrm>
            <a:off x="304800" y="1066800"/>
            <a:ext cx="8382000" cy="5059363"/>
          </a:xfrm>
        </p:spPr>
        <p:txBody>
          <a:bodyPr/>
          <a:lstStyle/>
          <a:p>
            <a:pPr marL="0" indent="0">
              <a:buNone/>
            </a:pPr>
            <a:r>
              <a:rPr lang="en-IN" sz="18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GetStringSubsetAsArray</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colors = {</a:t>
            </a:r>
            <a:r>
              <a:rPr lang="en-US" sz="1200" dirty="0">
                <a:solidFill>
                  <a:srgbClr val="A31515"/>
                </a:solidFill>
                <a:highlight>
                  <a:srgbClr val="FFFFFF"/>
                </a:highlight>
                <a:latin typeface="Consolas" panose="020B0609020204030204" pitchFamily="49" charset="0"/>
              </a:rPr>
              <a:t>"Light Red"</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"Green"</a:t>
            </a:r>
            <a:r>
              <a:rPr lang="en-US" sz="1200" dirty="0">
                <a:solidFill>
                  <a:srgbClr val="000000"/>
                </a:solidFill>
                <a:highlight>
                  <a:srgbClr val="FFFFFF"/>
                </a:highlight>
                <a:latin typeface="Consolas" panose="020B0609020204030204" pitchFamily="49" charset="0"/>
              </a:rPr>
              <a:t>, </a:t>
            </a:r>
            <a:r>
              <a:rPr lang="en-IN" sz="1200" dirty="0">
                <a:solidFill>
                  <a:srgbClr val="A31515"/>
                </a:solidFill>
                <a:highlight>
                  <a:srgbClr val="FFFFFF"/>
                </a:highlight>
                <a:latin typeface="Consolas" panose="020B0609020204030204" pitchFamily="49" charset="0"/>
              </a:rPr>
              <a:t>"Yellow"</a:t>
            </a:r>
            <a:r>
              <a:rPr lang="en-IN" sz="1200" dirty="0">
                <a:solidFill>
                  <a:srgbClr val="000000"/>
                </a:solidFill>
                <a:highlight>
                  <a:srgbClr val="FFFFFF"/>
                </a:highlight>
                <a:latin typeface="Consolas" panose="020B0609020204030204" pitchFamily="49" charset="0"/>
              </a:rPr>
              <a:t>, </a:t>
            </a:r>
            <a:r>
              <a:rPr lang="en-IN" sz="1200" dirty="0">
                <a:solidFill>
                  <a:srgbClr val="A31515"/>
                </a:solidFill>
                <a:highlight>
                  <a:srgbClr val="FFFFFF"/>
                </a:highlight>
                <a:latin typeface="Consolas" panose="020B0609020204030204" pitchFamily="49" charset="0"/>
              </a:rPr>
              <a:t>"Dark Red"</a:t>
            </a:r>
            <a:r>
              <a:rPr lang="en-IN" sz="1200" dirty="0">
                <a:solidFill>
                  <a:srgbClr val="000000"/>
                </a:solidFill>
                <a:highlight>
                  <a:srgbClr val="FFFFFF"/>
                </a:highlight>
                <a:latin typeface="Consolas" panose="020B0609020204030204" pitchFamily="49" charset="0"/>
              </a:rPr>
              <a:t>, </a:t>
            </a:r>
            <a:r>
              <a:rPr lang="en-IN" sz="1200" dirty="0">
                <a:solidFill>
                  <a:srgbClr val="A31515"/>
                </a:solidFill>
                <a:highlight>
                  <a:srgbClr val="FFFFFF"/>
                </a:highlight>
                <a:latin typeface="Consolas" panose="020B0609020204030204" pitchFamily="49" charset="0"/>
              </a:rPr>
              <a:t>"Red"</a:t>
            </a:r>
            <a:r>
              <a:rPr lang="en-IN" sz="1200" dirty="0">
                <a:solidFill>
                  <a:srgbClr val="000000"/>
                </a:solidFill>
                <a:highlight>
                  <a:srgbClr val="FFFFFF"/>
                </a:highlight>
                <a:latin typeface="Consolas" panose="020B0609020204030204" pitchFamily="49" charset="0"/>
              </a:rPr>
              <a:t>, </a:t>
            </a:r>
            <a:r>
              <a:rPr lang="en-IN" sz="1200" dirty="0">
                <a:solidFill>
                  <a:srgbClr val="A31515"/>
                </a:solidFill>
                <a:highlight>
                  <a:srgbClr val="FFFFFF"/>
                </a:highlight>
                <a:latin typeface="Consolas" panose="020B0609020204030204" pitchFamily="49" charset="0"/>
              </a:rPr>
              <a:t>"Purple"</a:t>
            </a:r>
            <a:r>
              <a:rPr lang="en-IN"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var</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theRedColors</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from</a:t>
            </a:r>
            <a:r>
              <a:rPr lang="en-US" sz="1200" dirty="0">
                <a:solidFill>
                  <a:srgbClr val="000000"/>
                </a:solidFill>
                <a:highlight>
                  <a:srgbClr val="FFFFFF"/>
                </a:highlight>
                <a:latin typeface="Consolas" panose="020B0609020204030204" pitchFamily="49" charset="0"/>
              </a:rPr>
              <a:t> c </a:t>
            </a:r>
            <a:r>
              <a:rPr lang="en-US" sz="1200" dirty="0">
                <a:solidFill>
                  <a:srgbClr val="0000FF"/>
                </a:solidFill>
                <a:highlight>
                  <a:srgbClr val="FFFFFF"/>
                </a:highlight>
                <a:latin typeface="Consolas" panose="020B0609020204030204" pitchFamily="49" charset="0"/>
              </a:rPr>
              <a:t>in</a:t>
            </a:r>
            <a:r>
              <a:rPr lang="en-US" sz="1200" dirty="0">
                <a:solidFill>
                  <a:srgbClr val="000000"/>
                </a:solidFill>
                <a:highlight>
                  <a:srgbClr val="FFFFFF"/>
                </a:highlight>
                <a:latin typeface="Consolas" panose="020B0609020204030204" pitchFamily="49" charset="0"/>
              </a:rPr>
              <a:t> colors</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where</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c.Contains</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"Red"</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select</a:t>
            </a:r>
            <a:r>
              <a:rPr lang="en-IN" sz="1200" dirty="0">
                <a:solidFill>
                  <a:srgbClr val="000000"/>
                </a:solidFill>
                <a:highlight>
                  <a:srgbClr val="FFFFFF"/>
                </a:highlight>
                <a:latin typeface="Consolas" panose="020B0609020204030204" pitchFamily="49" charset="0"/>
              </a:rPr>
              <a:t> c;</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Map results into an array.</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theRedColors.ToArray</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In the above code which line is firing Query?</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err="1">
                <a:solidFill>
                  <a:srgbClr val="000000"/>
                </a:solidFill>
                <a:highlight>
                  <a:srgbClr val="FFFFFF"/>
                </a:highlight>
                <a:latin typeface="Consolas" panose="020B0609020204030204" pitchFamily="49" charset="0"/>
              </a:rPr>
              <a:t>theRedColors.ToArray</a:t>
            </a:r>
            <a:r>
              <a:rPr lang="en-IN" sz="1200" dirty="0">
                <a:solidFill>
                  <a:srgbClr val="000000"/>
                </a:solidFill>
                <a:highlight>
                  <a:srgbClr val="FFFFFF"/>
                </a:highlight>
                <a:latin typeface="Consolas" panose="020B0609020204030204" pitchFamily="49" charset="0"/>
              </a:rPr>
              <a:t>(); yes this line will executer query and return Array of String. </a:t>
            </a:r>
            <a:endParaRPr lang="en-IN" sz="1200" dirty="0"/>
          </a:p>
        </p:txBody>
      </p:sp>
    </p:spTree>
    <p:extLst>
      <p:ext uri="{BB962C8B-B14F-4D97-AF65-F5344CB8AC3E}">
        <p14:creationId xmlns:p14="http://schemas.microsoft.com/office/powerpoint/2010/main" val="952759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BD443A-5030-458B-BBD7-CC5C5B2EB07C}"/>
              </a:ext>
            </a:extLst>
          </p:cNvPr>
          <p:cNvSpPr>
            <a:spLocks noGrp="1"/>
          </p:cNvSpPr>
          <p:nvPr>
            <p:ph idx="1"/>
          </p:nvPr>
        </p:nvSpPr>
        <p:spPr>
          <a:xfrm>
            <a:off x="990600" y="0"/>
            <a:ext cx="8763000" cy="6781800"/>
          </a:xfrm>
        </p:spPr>
        <p:txBody>
          <a:bodyPr>
            <a:noAutofit/>
          </a:bodyPr>
          <a:lstStyle/>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System.Linq</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ProductInfo</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Name { </a:t>
            </a:r>
            <a:r>
              <a:rPr lang="en-US" sz="1200" dirty="0">
                <a:solidFill>
                  <a:srgbClr val="0000FF"/>
                </a:solidFill>
                <a:highlight>
                  <a:srgbClr val="FFFFFF"/>
                </a:highlight>
                <a:latin typeface="Consolas" panose="020B0609020204030204" pitchFamily="49" charset="0"/>
              </a:rPr>
              <a:t>get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set</a:t>
            </a:r>
            <a:r>
              <a:rPr lang="en-US"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Description { </a:t>
            </a:r>
            <a:r>
              <a:rPr lang="en-US" sz="1200" dirty="0">
                <a:solidFill>
                  <a:srgbClr val="0000FF"/>
                </a:solidFill>
                <a:highlight>
                  <a:srgbClr val="FFFFFF"/>
                </a:highlight>
                <a:latin typeface="Consolas" panose="020B0609020204030204" pitchFamily="49" charset="0"/>
              </a:rPr>
              <a:t>get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set</a:t>
            </a:r>
            <a:r>
              <a:rPr lang="en-US"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NumberInStock</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get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set</a:t>
            </a:r>
            <a:r>
              <a:rPr lang="en-US"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override</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ToString</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string</a:t>
            </a:r>
            <a:r>
              <a:rPr lang="en-US" sz="1200" dirty="0" err="1">
                <a:solidFill>
                  <a:srgbClr val="000000"/>
                </a:solidFill>
                <a:highlight>
                  <a:srgbClr val="FFFFFF"/>
                </a:highlight>
                <a:latin typeface="Consolas" panose="020B0609020204030204" pitchFamily="49" charset="0"/>
              </a:rPr>
              <a:t>.Format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"Name={0}, Description={1}, Number in Stock={2}"</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Name, Description, </a:t>
            </a:r>
            <a:r>
              <a:rPr lang="en-IN" sz="1200" dirty="0" err="1">
                <a:solidFill>
                  <a:srgbClr val="000000"/>
                </a:solidFill>
                <a:highlight>
                  <a:srgbClr val="FFFFFF"/>
                </a:highlight>
                <a:latin typeface="Consolas" panose="020B0609020204030204" pitchFamily="49" charset="0"/>
              </a:rPr>
              <a:t>NumberInStock</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entry</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Main(</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args</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 Fun with Query Expressions *****\n"</a:t>
            </a:r>
            <a:r>
              <a:rPr lang="en-US" sz="1200" dirty="0">
                <a:solidFill>
                  <a:srgbClr val="000000"/>
                </a:solidFill>
                <a:highlight>
                  <a:srgbClr val="FFFFFF"/>
                </a:highlight>
                <a:latin typeface="Consolas" panose="020B0609020204030204" pitchFamily="49" charset="0"/>
              </a:rPr>
              <a:t>);</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This array will be the basis of our testing...</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ProductInfo</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itemsInStock</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new</a:t>
            </a: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ProductInfo</a:t>
            </a:r>
            <a:r>
              <a:rPr lang="en-US" sz="1200" dirty="0">
                <a:solidFill>
                  <a:srgbClr val="000000"/>
                </a:solidFill>
                <a:highlight>
                  <a:srgbClr val="FFFFFF"/>
                </a:highlight>
                <a:latin typeface="Consolas" panose="020B0609020204030204" pitchFamily="49" charset="0"/>
              </a:rPr>
              <a:t>{ Name = </a:t>
            </a:r>
            <a:r>
              <a:rPr lang="en-US" sz="1200" dirty="0">
                <a:solidFill>
                  <a:srgbClr val="A31515"/>
                </a:solidFill>
                <a:highlight>
                  <a:srgbClr val="FFFFFF"/>
                </a:highlight>
                <a:latin typeface="Consolas" panose="020B0609020204030204" pitchFamily="49" charset="0"/>
              </a:rPr>
              <a:t>"Mac's Coffee"</a:t>
            </a:r>
            <a:r>
              <a:rPr lang="en-US" sz="1200" dirty="0">
                <a:solidFill>
                  <a:srgbClr val="000000"/>
                </a:solidFill>
                <a:highlight>
                  <a:srgbClr val="FFFFFF"/>
                </a:highlight>
                <a:latin typeface="Consolas" panose="020B0609020204030204" pitchFamily="49" charset="0"/>
              </a:rPr>
              <a:t>,</a:t>
            </a:r>
            <a:r>
              <a:rPr lang="en-IN" sz="1200" dirty="0">
                <a:solidFill>
                  <a:srgbClr val="000000"/>
                </a:solidFill>
                <a:highlight>
                  <a:srgbClr val="FFFFFF"/>
                </a:highlight>
                <a:latin typeface="Consolas" panose="020B0609020204030204" pitchFamily="49" charset="0"/>
              </a:rPr>
              <a:t> Description = </a:t>
            </a:r>
            <a:r>
              <a:rPr lang="en-IN" sz="1200" dirty="0">
                <a:solidFill>
                  <a:srgbClr val="A31515"/>
                </a:solidFill>
                <a:highlight>
                  <a:srgbClr val="FFFFFF"/>
                </a:highlight>
                <a:latin typeface="Consolas" panose="020B0609020204030204" pitchFamily="49" charset="0"/>
              </a:rPr>
              <a:t>"Coffee with TEETH"</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NumberInStock</a:t>
            </a:r>
            <a:r>
              <a:rPr lang="en-IN" sz="1200" dirty="0">
                <a:solidFill>
                  <a:srgbClr val="000000"/>
                </a:solidFill>
                <a:highlight>
                  <a:srgbClr val="FFFFFF"/>
                </a:highlight>
                <a:latin typeface="Consolas" panose="020B0609020204030204" pitchFamily="49" charset="0"/>
              </a:rPr>
              <a:t> = 24},</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ProductInfo</a:t>
            </a:r>
            <a:r>
              <a:rPr lang="en-US" sz="1200" dirty="0">
                <a:solidFill>
                  <a:srgbClr val="000000"/>
                </a:solidFill>
                <a:highlight>
                  <a:srgbClr val="FFFFFF"/>
                </a:highlight>
                <a:latin typeface="Consolas" panose="020B0609020204030204" pitchFamily="49" charset="0"/>
              </a:rPr>
              <a:t> { Name = </a:t>
            </a:r>
            <a:r>
              <a:rPr lang="en-US" sz="1200" dirty="0">
                <a:solidFill>
                  <a:srgbClr val="A31515"/>
                </a:solidFill>
                <a:highlight>
                  <a:srgbClr val="FFFFFF"/>
                </a:highlight>
                <a:latin typeface="Consolas" panose="020B0609020204030204" pitchFamily="49" charset="0"/>
              </a:rPr>
              <a:t>"Milk Maid Milk"</a:t>
            </a:r>
            <a:r>
              <a:rPr lang="en-US" sz="1200" dirty="0">
                <a:solidFill>
                  <a:srgbClr val="000000"/>
                </a:solidFill>
                <a:highlight>
                  <a:srgbClr val="FFFFFF"/>
                </a:highlight>
                <a:latin typeface="Consolas" panose="020B0609020204030204" pitchFamily="49" charset="0"/>
              </a:rPr>
              <a:t>,</a:t>
            </a:r>
            <a:r>
              <a:rPr lang="en-IN" sz="1200" dirty="0">
                <a:solidFill>
                  <a:srgbClr val="000000"/>
                </a:solidFill>
                <a:highlight>
                  <a:srgbClr val="FFFFFF"/>
                </a:highlight>
                <a:latin typeface="Consolas" panose="020B0609020204030204" pitchFamily="49" charset="0"/>
              </a:rPr>
              <a:t>Description = </a:t>
            </a:r>
            <a:r>
              <a:rPr lang="en-IN" sz="1200" dirty="0">
                <a:solidFill>
                  <a:srgbClr val="A31515"/>
                </a:solidFill>
                <a:highlight>
                  <a:srgbClr val="FFFFFF"/>
                </a:highlight>
                <a:latin typeface="Consolas" panose="020B0609020204030204" pitchFamily="49" charset="0"/>
              </a:rPr>
              <a:t>"Milk cow's love"</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NumberInStock</a:t>
            </a:r>
            <a:r>
              <a:rPr lang="en-IN" sz="1200" dirty="0">
                <a:solidFill>
                  <a:srgbClr val="000000"/>
                </a:solidFill>
                <a:highlight>
                  <a:srgbClr val="FFFFFF"/>
                </a:highlight>
                <a:latin typeface="Consolas" panose="020B0609020204030204" pitchFamily="49" charset="0"/>
              </a:rPr>
              <a:t> = 100},</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ProductInfo</a:t>
            </a:r>
            <a:r>
              <a:rPr lang="en-US" sz="1200" dirty="0">
                <a:solidFill>
                  <a:srgbClr val="000000"/>
                </a:solidFill>
                <a:highlight>
                  <a:srgbClr val="FFFFFF"/>
                </a:highlight>
                <a:latin typeface="Consolas" panose="020B0609020204030204" pitchFamily="49" charset="0"/>
              </a:rPr>
              <a:t>{ Name = </a:t>
            </a:r>
            <a:r>
              <a:rPr lang="en-US" sz="1200" dirty="0">
                <a:solidFill>
                  <a:srgbClr val="A31515"/>
                </a:solidFill>
                <a:highlight>
                  <a:srgbClr val="FFFFFF"/>
                </a:highlight>
                <a:latin typeface="Consolas" panose="020B0609020204030204" pitchFamily="49" charset="0"/>
              </a:rPr>
              <a:t>"Pure Silk Tofu"</a:t>
            </a:r>
            <a:r>
              <a:rPr lang="en-US" sz="1200" dirty="0">
                <a:solidFill>
                  <a:srgbClr val="000000"/>
                </a:solidFill>
                <a:highlight>
                  <a:srgbClr val="FFFFFF"/>
                </a:highlight>
                <a:latin typeface="Consolas" panose="020B0609020204030204" pitchFamily="49" charset="0"/>
              </a:rPr>
              <a:t>,</a:t>
            </a:r>
            <a:r>
              <a:rPr lang="en-IN" sz="1200" dirty="0">
                <a:solidFill>
                  <a:srgbClr val="000000"/>
                </a:solidFill>
                <a:highlight>
                  <a:srgbClr val="FFFFFF"/>
                </a:highlight>
                <a:latin typeface="Consolas" panose="020B0609020204030204" pitchFamily="49" charset="0"/>
              </a:rPr>
              <a:t>  Description = </a:t>
            </a:r>
            <a:r>
              <a:rPr lang="en-IN" sz="1200" dirty="0">
                <a:solidFill>
                  <a:srgbClr val="A31515"/>
                </a:solidFill>
                <a:highlight>
                  <a:srgbClr val="FFFFFF"/>
                </a:highlight>
                <a:latin typeface="Consolas" panose="020B0609020204030204" pitchFamily="49" charset="0"/>
              </a:rPr>
              <a:t>"Bland as Possible"</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NumberInStock</a:t>
            </a:r>
            <a:r>
              <a:rPr lang="en-IN" sz="1200" dirty="0">
                <a:solidFill>
                  <a:srgbClr val="000000"/>
                </a:solidFill>
                <a:highlight>
                  <a:srgbClr val="FFFFFF"/>
                </a:highlight>
                <a:latin typeface="Consolas" panose="020B0609020204030204" pitchFamily="49" charset="0"/>
              </a:rPr>
              <a:t> = 120},</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ProductInfo</a:t>
            </a:r>
            <a:r>
              <a:rPr lang="en-US" sz="1200" dirty="0">
                <a:solidFill>
                  <a:srgbClr val="000000"/>
                </a:solidFill>
                <a:highlight>
                  <a:srgbClr val="FFFFFF"/>
                </a:highlight>
                <a:latin typeface="Consolas" panose="020B0609020204030204" pitchFamily="49" charset="0"/>
              </a:rPr>
              <a:t>{ Name = </a:t>
            </a:r>
            <a:r>
              <a:rPr lang="en-US" sz="1200" dirty="0">
                <a:solidFill>
                  <a:srgbClr val="A31515"/>
                </a:solidFill>
                <a:highlight>
                  <a:srgbClr val="FFFFFF"/>
                </a:highlight>
                <a:latin typeface="Consolas" panose="020B0609020204030204" pitchFamily="49" charset="0"/>
              </a:rPr>
              <a:t>"</a:t>
            </a:r>
            <a:r>
              <a:rPr lang="en-US" sz="1200" dirty="0" err="1">
                <a:solidFill>
                  <a:srgbClr val="A31515"/>
                </a:solidFill>
                <a:highlight>
                  <a:srgbClr val="FFFFFF"/>
                </a:highlight>
                <a:latin typeface="Consolas" panose="020B0609020204030204" pitchFamily="49" charset="0"/>
              </a:rPr>
              <a:t>Cruchy</a:t>
            </a:r>
            <a:r>
              <a:rPr lang="en-US" sz="1200" dirty="0">
                <a:solidFill>
                  <a:srgbClr val="A31515"/>
                </a:solidFill>
                <a:highlight>
                  <a:srgbClr val="FFFFFF"/>
                </a:highlight>
                <a:latin typeface="Consolas" panose="020B0609020204030204" pitchFamily="49" charset="0"/>
              </a:rPr>
              <a:t> Pops"</a:t>
            </a:r>
            <a:r>
              <a:rPr lang="en-US" sz="1200" dirty="0">
                <a:solidFill>
                  <a:srgbClr val="000000"/>
                </a:solidFill>
                <a:highlight>
                  <a:srgbClr val="FFFFFF"/>
                </a:highlight>
                <a:latin typeface="Consolas" panose="020B0609020204030204" pitchFamily="49" charset="0"/>
              </a:rPr>
              <a:t>,</a:t>
            </a:r>
            <a:r>
              <a:rPr lang="en-IN" sz="1200" dirty="0">
                <a:solidFill>
                  <a:srgbClr val="000000"/>
                </a:solidFill>
                <a:highlight>
                  <a:srgbClr val="FFFFFF"/>
                </a:highlight>
                <a:latin typeface="Consolas" panose="020B0609020204030204" pitchFamily="49" charset="0"/>
              </a:rPr>
              <a:t>  Description = </a:t>
            </a:r>
            <a:r>
              <a:rPr lang="en-IN" sz="1200" dirty="0">
                <a:solidFill>
                  <a:srgbClr val="A31515"/>
                </a:solidFill>
                <a:highlight>
                  <a:srgbClr val="FFFFFF"/>
                </a:highlight>
                <a:latin typeface="Consolas" panose="020B0609020204030204" pitchFamily="49" charset="0"/>
              </a:rPr>
              <a:t>"</a:t>
            </a:r>
            <a:r>
              <a:rPr lang="en-IN" sz="1200" dirty="0" err="1">
                <a:solidFill>
                  <a:srgbClr val="A31515"/>
                </a:solidFill>
                <a:highlight>
                  <a:srgbClr val="FFFFFF"/>
                </a:highlight>
                <a:latin typeface="Consolas" panose="020B0609020204030204" pitchFamily="49" charset="0"/>
              </a:rPr>
              <a:t>Cheezy</a:t>
            </a:r>
            <a:r>
              <a:rPr lang="en-IN" sz="1200" dirty="0">
                <a:solidFill>
                  <a:srgbClr val="A31515"/>
                </a:solidFill>
                <a:highlight>
                  <a:srgbClr val="FFFFFF"/>
                </a:highlight>
                <a:latin typeface="Consolas" panose="020B0609020204030204" pitchFamily="49" charset="0"/>
              </a:rPr>
              <a:t>, peppery goodness"</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NumberInStock</a:t>
            </a:r>
            <a:r>
              <a:rPr lang="en-IN" sz="1200" dirty="0">
                <a:solidFill>
                  <a:srgbClr val="000000"/>
                </a:solidFill>
                <a:highlight>
                  <a:srgbClr val="FFFFFF"/>
                </a:highlight>
                <a:latin typeface="Consolas" panose="020B0609020204030204" pitchFamily="49" charset="0"/>
              </a:rPr>
              <a:t> = 2},</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ProductInfo</a:t>
            </a:r>
            <a:r>
              <a:rPr lang="en-US" sz="1200" dirty="0">
                <a:solidFill>
                  <a:srgbClr val="000000"/>
                </a:solidFill>
                <a:highlight>
                  <a:srgbClr val="FFFFFF"/>
                </a:highlight>
                <a:latin typeface="Consolas" panose="020B0609020204030204" pitchFamily="49" charset="0"/>
              </a:rPr>
              <a:t>{ Name = </a:t>
            </a:r>
            <a:r>
              <a:rPr lang="en-US" sz="1200" dirty="0">
                <a:solidFill>
                  <a:srgbClr val="A31515"/>
                </a:solidFill>
                <a:highlight>
                  <a:srgbClr val="FFFFFF"/>
                </a:highlight>
                <a:latin typeface="Consolas" panose="020B0609020204030204" pitchFamily="49" charset="0"/>
              </a:rPr>
              <a:t>"</a:t>
            </a:r>
            <a:r>
              <a:rPr lang="en-US" sz="1200" dirty="0" err="1">
                <a:solidFill>
                  <a:srgbClr val="A31515"/>
                </a:solidFill>
                <a:highlight>
                  <a:srgbClr val="FFFFFF"/>
                </a:highlight>
                <a:latin typeface="Consolas" panose="020B0609020204030204" pitchFamily="49" charset="0"/>
              </a:rPr>
              <a:t>RipOff</a:t>
            </a:r>
            <a:r>
              <a:rPr lang="en-US" sz="1200" dirty="0">
                <a:solidFill>
                  <a:srgbClr val="A31515"/>
                </a:solidFill>
                <a:highlight>
                  <a:srgbClr val="FFFFFF"/>
                </a:highlight>
                <a:latin typeface="Consolas" panose="020B0609020204030204" pitchFamily="49" charset="0"/>
              </a:rPr>
              <a:t> Water"</a:t>
            </a:r>
            <a:r>
              <a:rPr lang="en-US" sz="1200" dirty="0">
                <a:solidFill>
                  <a:srgbClr val="000000"/>
                </a:solidFill>
                <a:highlight>
                  <a:srgbClr val="FFFFFF"/>
                </a:highlight>
                <a:latin typeface="Consolas" panose="020B0609020204030204" pitchFamily="49" charset="0"/>
              </a:rPr>
              <a:t>,   Description = </a:t>
            </a:r>
            <a:r>
              <a:rPr lang="en-US" sz="1200" dirty="0">
                <a:solidFill>
                  <a:srgbClr val="A31515"/>
                </a:solidFill>
                <a:highlight>
                  <a:srgbClr val="FFFFFF"/>
                </a:highlight>
                <a:latin typeface="Consolas" panose="020B0609020204030204" pitchFamily="49" charset="0"/>
              </a:rPr>
              <a:t>"From the tap to your wallet"</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NumberInStock</a:t>
            </a:r>
            <a:r>
              <a:rPr lang="en-IN" sz="1200" dirty="0">
                <a:solidFill>
                  <a:srgbClr val="000000"/>
                </a:solidFill>
                <a:highlight>
                  <a:srgbClr val="FFFFFF"/>
                </a:highlight>
                <a:latin typeface="Consolas" panose="020B0609020204030204" pitchFamily="49" charset="0"/>
              </a:rPr>
              <a:t> = 100},</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ProductInfo</a:t>
            </a:r>
            <a:r>
              <a:rPr lang="en-US" sz="1200" dirty="0">
                <a:solidFill>
                  <a:srgbClr val="000000"/>
                </a:solidFill>
                <a:highlight>
                  <a:srgbClr val="FFFFFF"/>
                </a:highlight>
                <a:latin typeface="Consolas" panose="020B0609020204030204" pitchFamily="49" charset="0"/>
              </a:rPr>
              <a:t>{ Name = </a:t>
            </a:r>
            <a:r>
              <a:rPr lang="en-US" sz="1200" dirty="0">
                <a:solidFill>
                  <a:srgbClr val="A31515"/>
                </a:solidFill>
                <a:highlight>
                  <a:srgbClr val="FFFFFF"/>
                </a:highlight>
                <a:latin typeface="Consolas" panose="020B0609020204030204" pitchFamily="49" charset="0"/>
              </a:rPr>
              <a:t>"Classic Valpo Pizza"</a:t>
            </a:r>
            <a:r>
              <a:rPr lang="en-US" sz="1200" dirty="0">
                <a:solidFill>
                  <a:srgbClr val="000000"/>
                </a:solidFill>
                <a:highlight>
                  <a:srgbClr val="FFFFFF"/>
                </a:highlight>
                <a:latin typeface="Consolas" panose="020B0609020204030204" pitchFamily="49" charset="0"/>
              </a:rPr>
              <a:t>,</a:t>
            </a:r>
            <a:r>
              <a:rPr lang="en-IN" sz="1200" dirty="0">
                <a:solidFill>
                  <a:srgbClr val="000000"/>
                </a:solidFill>
                <a:highlight>
                  <a:srgbClr val="FFFFFF"/>
                </a:highlight>
                <a:latin typeface="Consolas" panose="020B0609020204030204" pitchFamily="49" charset="0"/>
              </a:rPr>
              <a:t> Description = </a:t>
            </a:r>
            <a:r>
              <a:rPr lang="en-IN" sz="1200" dirty="0">
                <a:solidFill>
                  <a:srgbClr val="A31515"/>
                </a:solidFill>
                <a:highlight>
                  <a:srgbClr val="FFFFFF"/>
                </a:highlight>
                <a:latin typeface="Consolas" panose="020B0609020204030204" pitchFamily="49" charset="0"/>
              </a:rPr>
              <a:t>"Everyone loves pizza!"</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NumberInStock</a:t>
            </a:r>
            <a:r>
              <a:rPr lang="en-IN" sz="1200" dirty="0">
                <a:solidFill>
                  <a:srgbClr val="000000"/>
                </a:solidFill>
                <a:highlight>
                  <a:srgbClr val="FFFFFF"/>
                </a:highlight>
                <a:latin typeface="Consolas" panose="020B0609020204030204" pitchFamily="49" charset="0"/>
              </a:rPr>
              <a:t> = 73}</a:t>
            </a:r>
          </a:p>
          <a:p>
            <a:pPr marL="0" indent="0">
              <a:buNone/>
            </a:pPr>
            <a:r>
              <a:rPr lang="en-IN" sz="1200" dirty="0">
                <a:solidFill>
                  <a:srgbClr val="000000"/>
                </a:solidFill>
                <a:highlight>
                  <a:srgbClr val="FFFFFF"/>
                </a:highlight>
                <a:latin typeface="Consolas" panose="020B0609020204030204" pitchFamily="49" charset="0"/>
              </a:rPr>
              <a:t>                                    };</a:t>
            </a:r>
            <a:endParaRPr lang="en-IN" sz="1200" dirty="0"/>
          </a:p>
        </p:txBody>
      </p:sp>
    </p:spTree>
    <p:extLst>
      <p:ext uri="{BB962C8B-B14F-4D97-AF65-F5344CB8AC3E}">
        <p14:creationId xmlns:p14="http://schemas.microsoft.com/office/powerpoint/2010/main" val="985401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3E7A5-1312-4E02-B919-D7A3C7DAC50D}"/>
              </a:ext>
            </a:extLst>
          </p:cNvPr>
          <p:cNvSpPr>
            <a:spLocks noGrp="1"/>
          </p:cNvSpPr>
          <p:nvPr>
            <p:ph type="title"/>
          </p:nvPr>
        </p:nvSpPr>
        <p:spPr>
          <a:xfrm>
            <a:off x="1066799" y="19665"/>
            <a:ext cx="5943601" cy="666135"/>
          </a:xfrm>
        </p:spPr>
        <p:txBody>
          <a:bodyPr>
            <a:normAutofit/>
          </a:bodyPr>
          <a:lstStyle/>
          <a:p>
            <a:r>
              <a:rPr lang="en-IN" sz="2000" dirty="0"/>
              <a:t>Lets solve following query after reading above array data</a:t>
            </a:r>
          </a:p>
        </p:txBody>
      </p:sp>
      <p:sp>
        <p:nvSpPr>
          <p:cNvPr id="5" name="TextBox 4">
            <a:extLst>
              <a:ext uri="{FF2B5EF4-FFF2-40B4-BE49-F238E27FC236}">
                <a16:creationId xmlns:a16="http://schemas.microsoft.com/office/drawing/2014/main" id="{411DD663-181A-4FC0-8BE8-6F0668FCACE1}"/>
              </a:ext>
            </a:extLst>
          </p:cNvPr>
          <p:cNvSpPr txBox="1"/>
          <p:nvPr/>
        </p:nvSpPr>
        <p:spPr>
          <a:xfrm>
            <a:off x="381000" y="685800"/>
            <a:ext cx="8305800" cy="4524315"/>
          </a:xfrm>
          <a:prstGeom prst="rect">
            <a:avLst/>
          </a:prstGeom>
          <a:noFill/>
        </p:spPr>
        <p:txBody>
          <a:bodyPr wrap="square">
            <a:spAutoFit/>
          </a:bodyPr>
          <a:lstStyle/>
          <a:p>
            <a:pPr marL="0" indent="0">
              <a:spcBef>
                <a:spcPts val="600"/>
              </a:spcBef>
              <a:spcAft>
                <a:spcPts val="600"/>
              </a:spcAft>
              <a:buNone/>
            </a:pPr>
            <a:r>
              <a:rPr lang="en-IN" sz="1800" dirty="0">
                <a:effectLst/>
                <a:highlight>
                  <a:srgbClr val="FFFFFF"/>
                </a:highlight>
                <a:latin typeface="Consolas" panose="020B0609020204030204" pitchFamily="49" charset="0"/>
                <a:ea typeface="Calibri" panose="020F0502020204030204" pitchFamily="34" charset="0"/>
                <a:cs typeface="Consolas" panose="020B0609020204030204" pitchFamily="49" charset="0"/>
              </a:rPr>
              <a:t>Q1. Display all product detail</a:t>
            </a:r>
          </a:p>
          <a:p>
            <a:pPr marL="0" indent="0">
              <a:spcBef>
                <a:spcPts val="600"/>
              </a:spcBef>
              <a:spcAft>
                <a:spcPts val="600"/>
              </a:spcAft>
              <a:buNone/>
            </a:pPr>
            <a:r>
              <a:rPr lang="en-IN" sz="1800" dirty="0">
                <a:effectLst/>
                <a:highlight>
                  <a:srgbClr val="FFFFFF"/>
                </a:highlight>
                <a:latin typeface="Consolas" panose="020B0609020204030204" pitchFamily="49" charset="0"/>
                <a:ea typeface="Calibri" panose="020F0502020204030204" pitchFamily="34" charset="0"/>
                <a:cs typeface="Consolas" panose="020B0609020204030204" pitchFamily="49" charset="0"/>
              </a:rPr>
              <a:t>Q2. Display all product name</a:t>
            </a:r>
          </a:p>
          <a:p>
            <a:pPr marL="0" indent="0">
              <a:spcBef>
                <a:spcPts val="600"/>
              </a:spcBef>
              <a:spcAft>
                <a:spcPts val="600"/>
              </a:spcAft>
              <a:buNone/>
            </a:pPr>
            <a:r>
              <a:rPr lang="en-IN" dirty="0">
                <a:highlight>
                  <a:srgbClr val="FFFFFF"/>
                </a:highlight>
                <a:latin typeface="Consolas" panose="020B0609020204030204" pitchFamily="49" charset="0"/>
                <a:ea typeface="Calibri" panose="020F0502020204030204" pitchFamily="34" charset="0"/>
                <a:cs typeface="Consolas" panose="020B0609020204030204" pitchFamily="49" charset="0"/>
              </a:rPr>
              <a:t>Q3.</a:t>
            </a:r>
            <a:r>
              <a:rPr lang="en-IN" sz="1800" dirty="0">
                <a:effectLst/>
                <a:highlight>
                  <a:srgbClr val="FFFFFF"/>
                </a:highlight>
                <a:latin typeface="Consolas" panose="020B0609020204030204" pitchFamily="49" charset="0"/>
                <a:ea typeface="Calibri" panose="020F0502020204030204" pitchFamily="34" charset="0"/>
                <a:cs typeface="Consolas" panose="020B0609020204030204" pitchFamily="49" charset="0"/>
              </a:rPr>
              <a:t>All product part of data as anonymous object</a:t>
            </a:r>
          </a:p>
          <a:p>
            <a:pPr marL="0" indent="0">
              <a:spcBef>
                <a:spcPts val="600"/>
              </a:spcBef>
              <a:spcAft>
                <a:spcPts val="600"/>
              </a:spcAft>
              <a:buNone/>
            </a:pPr>
            <a:r>
              <a:rPr lang="en-IN" sz="1800" dirty="0">
                <a:effectLst/>
                <a:highlight>
                  <a:srgbClr val="FFFFFF"/>
                </a:highlight>
                <a:latin typeface="Consolas" panose="020B0609020204030204" pitchFamily="49" charset="0"/>
                <a:ea typeface="Calibri" panose="020F0502020204030204" pitchFamily="34" charset="0"/>
                <a:cs typeface="Consolas" panose="020B0609020204030204" pitchFamily="49" charset="0"/>
              </a:rPr>
              <a:t>Q4.Display all product </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Name ,and Description</a:t>
            </a:r>
            <a:r>
              <a:rPr lang="en-IN" sz="1800" dirty="0">
                <a:effectLst/>
                <a:highlight>
                  <a:srgbClr val="FFFFFF"/>
                </a:highlight>
                <a:latin typeface="Consolas" panose="020B0609020204030204" pitchFamily="49" charset="0"/>
                <a:ea typeface="Calibri" panose="020F0502020204030204" pitchFamily="34" charset="0"/>
                <a:cs typeface="Consolas" panose="020B0609020204030204" pitchFamily="49" charset="0"/>
              </a:rPr>
              <a:t> where </a:t>
            </a:r>
          </a:p>
          <a:p>
            <a:pPr marL="0" indent="0">
              <a:spcBef>
                <a:spcPts val="600"/>
              </a:spcBef>
              <a:spcAft>
                <a:spcPts val="600"/>
              </a:spcAft>
              <a:buNone/>
            </a:pPr>
            <a:r>
              <a:rPr lang="en-IN" sz="1800" dirty="0">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err="1">
                <a:effectLst/>
                <a:highlight>
                  <a:srgbClr val="FFFFFF"/>
                </a:highlight>
                <a:latin typeface="Consolas" panose="020B0609020204030204" pitchFamily="49" charset="0"/>
                <a:ea typeface="Calibri" panose="020F0502020204030204" pitchFamily="34" charset="0"/>
                <a:cs typeface="Consolas" panose="020B0609020204030204" pitchFamily="49" charset="0"/>
              </a:rPr>
              <a:t>NumberInStock</a:t>
            </a:r>
            <a:r>
              <a:rPr lang="en-IN" sz="1800" dirty="0">
                <a:effectLst/>
                <a:highlight>
                  <a:srgbClr val="FFFFFF"/>
                </a:highlight>
                <a:latin typeface="Consolas" panose="020B0609020204030204" pitchFamily="49" charset="0"/>
                <a:ea typeface="Calibri" panose="020F0502020204030204" pitchFamily="34" charset="0"/>
                <a:cs typeface="Consolas" panose="020B0609020204030204" pitchFamily="49" charset="0"/>
              </a:rPr>
              <a:t>=100 as anonymous object</a:t>
            </a:r>
          </a:p>
          <a:p>
            <a:pPr marL="0" indent="0">
              <a:spcBef>
                <a:spcPts val="600"/>
              </a:spcBef>
              <a:spcAft>
                <a:spcPts val="600"/>
              </a:spcAft>
              <a:buNone/>
            </a:pPr>
            <a:r>
              <a:rPr lang="en-IN" dirty="0">
                <a:highlight>
                  <a:srgbClr val="FFFFFF"/>
                </a:highlight>
                <a:latin typeface="Consolas" panose="020B0609020204030204" pitchFamily="49" charset="0"/>
                <a:ea typeface="Calibri" panose="020F0502020204030204" pitchFamily="34" charset="0"/>
                <a:cs typeface="Consolas" panose="020B0609020204030204" pitchFamily="49" charset="0"/>
              </a:rPr>
              <a:t>Q5.D</a:t>
            </a:r>
            <a:r>
              <a:rPr lang="en-IN" sz="1800" dirty="0">
                <a:effectLst/>
                <a:highlight>
                  <a:srgbClr val="FFFFFF"/>
                </a:highlight>
                <a:latin typeface="Consolas" panose="020B0609020204030204" pitchFamily="49" charset="0"/>
                <a:ea typeface="Calibri" panose="020F0502020204030204" pitchFamily="34" charset="0"/>
                <a:cs typeface="Consolas" panose="020B0609020204030204" pitchFamily="49" charset="0"/>
              </a:rPr>
              <a:t>isplay all product name having </a:t>
            </a:r>
            <a:r>
              <a:rPr lang="en-IN" sz="1800" dirty="0">
                <a:highlight>
                  <a:srgbClr val="FFFFFF"/>
                </a:highlight>
                <a:latin typeface="Consolas" panose="020B0609020204030204" pitchFamily="49" charset="0"/>
                <a:ea typeface="Calibri" panose="020F0502020204030204" pitchFamily="34" charset="0"/>
                <a:cs typeface="Consolas" panose="020B0609020204030204" pitchFamily="49" charset="0"/>
              </a:rPr>
              <a:t>letter ‘s’ in it’s name in</a:t>
            </a:r>
          </a:p>
          <a:p>
            <a:pPr marL="0" indent="0">
              <a:spcBef>
                <a:spcPts val="600"/>
              </a:spcBef>
              <a:spcAft>
                <a:spcPts val="600"/>
              </a:spcAft>
              <a:buNone/>
            </a:pPr>
            <a:r>
              <a:rPr lang="en-IN" sz="1800" dirty="0">
                <a:highlight>
                  <a:srgbClr val="FFFFFF"/>
                </a:highlight>
                <a:latin typeface="Consolas" panose="020B0609020204030204" pitchFamily="49" charset="0"/>
                <a:ea typeface="Calibri" panose="020F0502020204030204" pitchFamily="34" charset="0"/>
                <a:cs typeface="Consolas" panose="020B0609020204030204" pitchFamily="49" charset="0"/>
              </a:rPr>
              <a:t> ascending order</a:t>
            </a:r>
          </a:p>
          <a:p>
            <a:pPr marL="0" indent="0">
              <a:spcBef>
                <a:spcPts val="600"/>
              </a:spcBef>
              <a:spcAft>
                <a:spcPts val="600"/>
              </a:spcAft>
              <a:buNone/>
            </a:pPr>
            <a:r>
              <a:rPr lang="en-IN" dirty="0">
                <a:highlight>
                  <a:srgbClr val="FFFFFF"/>
                </a:highlight>
                <a:latin typeface="Consolas" panose="020B0609020204030204" pitchFamily="49" charset="0"/>
                <a:ea typeface="Calibri" panose="020F0502020204030204" pitchFamily="34" charset="0"/>
                <a:cs typeface="Consolas" panose="020B0609020204030204" pitchFamily="49" charset="0"/>
              </a:rPr>
              <a:t>Q6. D</a:t>
            </a:r>
            <a:r>
              <a:rPr lang="en-IN" sz="1800" dirty="0">
                <a:effectLst/>
                <a:highlight>
                  <a:srgbClr val="FFFFFF"/>
                </a:highlight>
                <a:latin typeface="Consolas" panose="020B0609020204030204" pitchFamily="49" charset="0"/>
                <a:ea typeface="Calibri" panose="020F0502020204030204" pitchFamily="34" charset="0"/>
                <a:cs typeface="Consolas" panose="020B0609020204030204" pitchFamily="49" charset="0"/>
              </a:rPr>
              <a:t>isplay all product name having </a:t>
            </a:r>
            <a:r>
              <a:rPr lang="en-IN" sz="1800" dirty="0">
                <a:highlight>
                  <a:srgbClr val="FFFFFF"/>
                </a:highlight>
                <a:latin typeface="Consolas" panose="020B0609020204030204" pitchFamily="49" charset="0"/>
                <a:ea typeface="Calibri" panose="020F0502020204030204" pitchFamily="34" charset="0"/>
                <a:cs typeface="Consolas" panose="020B0609020204030204" pitchFamily="49" charset="0"/>
              </a:rPr>
              <a:t>letter ‘s’ in it’s name in descending order</a:t>
            </a:r>
          </a:p>
          <a:p>
            <a:pPr marL="0" indent="0">
              <a:spcBef>
                <a:spcPts val="600"/>
              </a:spcBef>
              <a:spcAft>
                <a:spcPts val="600"/>
              </a:spcAft>
              <a:buNone/>
            </a:pPr>
            <a:r>
              <a:rPr lang="en-IN" dirty="0">
                <a:highlight>
                  <a:srgbClr val="FFFFFF"/>
                </a:highlight>
                <a:latin typeface="Consolas" panose="020B0609020204030204" pitchFamily="49" charset="0"/>
                <a:ea typeface="Calibri" panose="020F0502020204030204" pitchFamily="34" charset="0"/>
                <a:cs typeface="Consolas" panose="020B0609020204030204" pitchFamily="49" charset="0"/>
              </a:rPr>
              <a:t>Q7.</a:t>
            </a:r>
            <a:r>
              <a:rPr lang="en-IN" sz="1800" dirty="0">
                <a:effectLst/>
                <a:highlight>
                  <a:srgbClr val="FFFFFF"/>
                </a:highlight>
                <a:latin typeface="Consolas" panose="020B0609020204030204" pitchFamily="49" charset="0"/>
                <a:ea typeface="Calibri" panose="020F0502020204030204" pitchFamily="34" charset="0"/>
                <a:cs typeface="Consolas" panose="020B0609020204030204" pitchFamily="49" charset="0"/>
              </a:rPr>
              <a:t>count all product who’s stock is &lt; 100</a:t>
            </a:r>
          </a:p>
          <a:p>
            <a:pPr marL="0" indent="0">
              <a:spcBef>
                <a:spcPts val="600"/>
              </a:spcBef>
              <a:spcAft>
                <a:spcPts val="600"/>
              </a:spcAft>
              <a:buNone/>
            </a:pPr>
            <a:r>
              <a:rPr lang="en-IN" sz="1800" dirty="0">
                <a:highlight>
                  <a:srgbClr val="FFFFFF"/>
                </a:highlight>
                <a:latin typeface="Consolas" panose="020B0609020204030204" pitchFamily="49" charset="0"/>
                <a:ea typeface="Calibri" panose="020F0502020204030204" pitchFamily="34" charset="0"/>
                <a:cs typeface="Consolas" panose="020B0609020204030204" pitchFamily="49" charset="0"/>
              </a:rPr>
              <a:t>Q9. show max min and average value of </a:t>
            </a:r>
            <a:r>
              <a:rPr lang="en-IN" sz="1800" dirty="0" err="1">
                <a:highlight>
                  <a:srgbClr val="FFFFFF"/>
                </a:highlight>
                <a:latin typeface="Consolas" panose="020B0609020204030204" pitchFamily="49" charset="0"/>
                <a:ea typeface="Calibri" panose="020F0502020204030204" pitchFamily="34" charset="0"/>
                <a:cs typeface="Consolas" panose="020B0609020204030204" pitchFamily="49" charset="0"/>
              </a:rPr>
              <a:t>numerinstock</a:t>
            </a:r>
            <a:r>
              <a:rPr lang="en-IN" sz="1800" dirty="0">
                <a:highlight>
                  <a:srgbClr val="FFFFFF"/>
                </a:highlight>
                <a:latin typeface="Consolas" panose="020B0609020204030204" pitchFamily="49" charset="0"/>
                <a:ea typeface="Calibri" panose="020F0502020204030204" pitchFamily="34" charset="0"/>
                <a:cs typeface="Consolas" panose="020B0609020204030204" pitchFamily="49" charset="0"/>
              </a:rPr>
              <a:t>.</a:t>
            </a:r>
          </a:p>
        </p:txBody>
      </p:sp>
    </p:spTree>
    <p:extLst>
      <p:ext uri="{BB962C8B-B14F-4D97-AF65-F5344CB8AC3E}">
        <p14:creationId xmlns:p14="http://schemas.microsoft.com/office/powerpoint/2010/main" val="2029032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45EEBD-225F-451B-8392-67436C10BB52}"/>
              </a:ext>
            </a:extLst>
          </p:cNvPr>
          <p:cNvSpPr>
            <a:spLocks noGrp="1"/>
          </p:cNvSpPr>
          <p:nvPr>
            <p:ph idx="1"/>
          </p:nvPr>
        </p:nvSpPr>
        <p:spPr>
          <a:xfrm>
            <a:off x="990600" y="457200"/>
            <a:ext cx="8458200" cy="5668963"/>
          </a:xfrm>
        </p:spPr>
        <p:txBody>
          <a:bodyPr>
            <a:normAutofit fontScale="62500" lnSpcReduction="20000"/>
          </a:bodyPr>
          <a:lstStyle/>
          <a:p>
            <a:pPr marL="0" indent="0">
              <a:lnSpc>
                <a:spcPct val="107000"/>
              </a:lnSpc>
              <a:spcAft>
                <a:spcPts val="800"/>
              </a:spcAft>
              <a:buNone/>
            </a:pPr>
            <a:r>
              <a:rPr lang="en-IN" sz="1800" dirty="0">
                <a:solidFill>
                  <a:srgbClr val="008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//All product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var</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query =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from</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r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in</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err="1">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itemsInStock</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select</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solidFill>
                  <a:srgbClr val="008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//All product name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var</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 =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from</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r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in</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err="1">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itemsInStock</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select</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err="1">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r.Name</a:t>
            </a:r>
            <a:endParaRPr lang="en-IN" sz="1800"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Aft>
                <a:spcPts val="800"/>
              </a:spcAft>
              <a:buNone/>
            </a:pP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a:solidFill>
                  <a:srgbClr val="008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//All product part of data as anonymous object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var</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b =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from</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r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in</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err="1">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itemsInStock</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select</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new</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{name=</a:t>
            </a:r>
            <a:r>
              <a:rPr lang="en-IN" sz="1800" dirty="0" err="1">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r.Name</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,des=</a:t>
            </a:r>
            <a:r>
              <a:rPr lang="en-IN" sz="1800" dirty="0" err="1">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r.Description</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IN" sz="1800" dirty="0">
                <a:solidFill>
                  <a:srgbClr val="008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/display all product where  </a:t>
            </a:r>
            <a:r>
              <a:rPr lang="en-IN" sz="1800" dirty="0" err="1">
                <a:solidFill>
                  <a:srgbClr val="008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NumberInStock</a:t>
            </a:r>
            <a:r>
              <a:rPr lang="en-IN" sz="1800" dirty="0">
                <a:solidFill>
                  <a:srgbClr val="008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=100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var</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p =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from</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r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in</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err="1">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itemsInStock</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where</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err="1">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r.NumberInStock</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 100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select</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r;</a:t>
            </a:r>
          </a:p>
          <a:p>
            <a:pPr marL="0" indent="0">
              <a:lnSpc>
                <a:spcPct val="107000"/>
              </a:lnSpc>
              <a:spcAft>
                <a:spcPts val="800"/>
              </a:spcAft>
              <a:buNone/>
            </a:pP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IN" sz="1800" dirty="0">
                <a:solidFill>
                  <a:srgbClr val="008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/display all product name having </a:t>
            </a:r>
            <a:r>
              <a:rPr lang="en-IN" sz="1800" dirty="0">
                <a:solidFill>
                  <a:srgbClr val="008000"/>
                </a:solidFill>
                <a:highlight>
                  <a:srgbClr val="FFFFFF"/>
                </a:highlight>
                <a:latin typeface="Consolas" panose="020B0609020204030204" pitchFamily="49" charset="0"/>
                <a:ea typeface="Calibri" panose="020F0502020204030204" pitchFamily="34" charset="0"/>
                <a:cs typeface="Consolas" panose="020B0609020204030204" pitchFamily="49" charset="0"/>
              </a:rPr>
              <a:t>letter s in it’s name in ascending order</a:t>
            </a:r>
          </a:p>
          <a:p>
            <a:pPr marL="0" indent="0">
              <a:lnSpc>
                <a:spcPct val="107000"/>
              </a:lnSpc>
              <a:spcAft>
                <a:spcPts val="800"/>
              </a:spcAft>
              <a:buNone/>
            </a:pP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var</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q =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from</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g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in</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err="1">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itemsInStock</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where</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err="1">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g.Name.Contains</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IN" sz="1800" dirty="0">
                <a:solidFill>
                  <a:srgbClr val="A31515"/>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"'s"</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err="1">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orderby</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g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select</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g;</a:t>
            </a:r>
          </a:p>
          <a:p>
            <a:pPr marL="0" indent="0">
              <a:lnSpc>
                <a:spcPct val="107000"/>
              </a:lnSpc>
              <a:spcAft>
                <a:spcPts val="800"/>
              </a:spcAft>
              <a:buNone/>
            </a:pP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IN" sz="1800" dirty="0">
                <a:solidFill>
                  <a:srgbClr val="008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/display all product name having </a:t>
            </a:r>
            <a:r>
              <a:rPr lang="en-IN" sz="1800" dirty="0">
                <a:solidFill>
                  <a:srgbClr val="008000"/>
                </a:solidFill>
                <a:highlight>
                  <a:srgbClr val="FFFFFF"/>
                </a:highlight>
                <a:latin typeface="Consolas" panose="020B0609020204030204" pitchFamily="49" charset="0"/>
                <a:ea typeface="Calibri" panose="020F0502020204030204" pitchFamily="34" charset="0"/>
                <a:cs typeface="Consolas" panose="020B0609020204030204" pitchFamily="49" charset="0"/>
              </a:rPr>
              <a:t>letter s in it’s name in </a:t>
            </a:r>
            <a:r>
              <a:rPr lang="en-IN" sz="1800" dirty="0" err="1">
                <a:solidFill>
                  <a:srgbClr val="008000"/>
                </a:solidFill>
                <a:highlight>
                  <a:srgbClr val="FFFFFF"/>
                </a:highlight>
                <a:latin typeface="Consolas" panose="020B0609020204030204" pitchFamily="49" charset="0"/>
                <a:ea typeface="Calibri" panose="020F0502020204030204" pitchFamily="34" charset="0"/>
                <a:cs typeface="Consolas" panose="020B0609020204030204" pitchFamily="49" charset="0"/>
              </a:rPr>
              <a:t>decending</a:t>
            </a:r>
            <a:r>
              <a:rPr lang="en-IN" sz="1800" dirty="0">
                <a:solidFill>
                  <a:srgbClr val="008000"/>
                </a:solidFill>
                <a:highlight>
                  <a:srgbClr val="FFFFFF"/>
                </a:highlight>
                <a:latin typeface="Consolas" panose="020B0609020204030204" pitchFamily="49" charset="0"/>
                <a:ea typeface="Calibri" panose="020F0502020204030204" pitchFamily="34" charset="0"/>
                <a:cs typeface="Consolas" panose="020B0609020204030204" pitchFamily="49" charset="0"/>
              </a:rPr>
              <a:t> order</a:t>
            </a:r>
          </a:p>
          <a:p>
            <a:pPr marL="0" indent="0">
              <a:lnSpc>
                <a:spcPct val="107000"/>
              </a:lnSpc>
              <a:spcAft>
                <a:spcPts val="800"/>
              </a:spcAft>
              <a:buNone/>
            </a:pP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var</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q1 =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from</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g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in</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err="1">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itemsInStock</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where</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err="1">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g.Name.Contains</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IN" sz="1800" dirty="0">
                <a:solidFill>
                  <a:srgbClr val="A31515"/>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"'s"</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err="1">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orderby</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g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descending</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select</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g;</a:t>
            </a:r>
            <a:endParaRPr lang="en-IN" sz="1800" dirty="0">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a:solidFill>
                  <a:srgbClr val="008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/count all product who’s stock is &lt; 100</a:t>
            </a:r>
            <a:endParaRPr lang="en-IN" sz="1800" dirty="0">
              <a:solidFill>
                <a:srgbClr val="008000"/>
              </a:solidFill>
              <a:highlight>
                <a:srgbClr val="FFFFFF"/>
              </a:highlight>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Aft>
                <a:spcPts val="800"/>
              </a:spcAft>
              <a:buNone/>
            </a:pP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var</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o =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from</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g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in</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err="1">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itemsInStock</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where</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err="1">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g.NumberInStock</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&lt; 100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select</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g).Count();</a:t>
            </a:r>
          </a:p>
          <a:p>
            <a:pPr marL="0" indent="0">
              <a:lnSpc>
                <a:spcPct val="107000"/>
              </a:lnSpc>
              <a:spcAft>
                <a:spcPts val="800"/>
              </a:spcAft>
              <a:buNone/>
            </a:pP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IN" sz="1800" dirty="0">
                <a:solidFill>
                  <a:srgbClr val="008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IN" sz="1800" dirty="0">
                <a:solidFill>
                  <a:srgbClr val="008000"/>
                </a:solidFill>
                <a:highlight>
                  <a:srgbClr val="FFFFFF"/>
                </a:highlight>
                <a:latin typeface="Consolas" panose="020B0609020204030204" pitchFamily="49" charset="0"/>
                <a:ea typeface="Calibri" panose="020F0502020204030204" pitchFamily="34" charset="0"/>
                <a:cs typeface="Consolas" panose="020B0609020204030204" pitchFamily="49" charset="0"/>
              </a:rPr>
              <a:t>max min and average value of </a:t>
            </a:r>
            <a:r>
              <a:rPr lang="en-IN" sz="1800" dirty="0" err="1">
                <a:solidFill>
                  <a:srgbClr val="008000"/>
                </a:solidFill>
                <a:highlight>
                  <a:srgbClr val="FFFFFF"/>
                </a:highlight>
                <a:latin typeface="Consolas" panose="020B0609020204030204" pitchFamily="49" charset="0"/>
                <a:ea typeface="Calibri" panose="020F0502020204030204" pitchFamily="34" charset="0"/>
                <a:cs typeface="Consolas" panose="020B0609020204030204" pitchFamily="49" charset="0"/>
              </a:rPr>
              <a:t>numerinstock</a:t>
            </a:r>
            <a:r>
              <a:rPr lang="en-IN" sz="1800" dirty="0">
                <a:solidFill>
                  <a:srgbClr val="008000"/>
                </a:solidFill>
                <a:highlight>
                  <a:srgbClr val="FFFFFF"/>
                </a:highlight>
                <a:latin typeface="Consolas" panose="020B0609020204030204" pitchFamily="49" charset="0"/>
                <a:ea typeface="Calibri" panose="020F0502020204030204" pitchFamily="34" charset="0"/>
                <a:cs typeface="Consolas" panose="020B0609020204030204" pitchFamily="49" charset="0"/>
              </a:rPr>
              <a:t> variable.</a:t>
            </a:r>
          </a:p>
          <a:p>
            <a:pPr marL="0" indent="0">
              <a:lnSpc>
                <a:spcPct val="107000"/>
              </a:lnSpc>
              <a:spcAft>
                <a:spcPts val="800"/>
              </a:spcAft>
              <a:buNone/>
            </a:pP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var</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m =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from</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g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in</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err="1">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itemsInStock</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select</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err="1">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g.NumberInStock</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).Max();</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var</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min =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from</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g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in</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err="1">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itemsInStock</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select</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err="1">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g.NumberInStock</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).Min();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var</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err="1">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avg</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from</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g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in</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err="1">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itemsInStock</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a:solidFill>
                  <a:srgbClr val="0000FF"/>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select</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IN" sz="1800" dirty="0" err="1">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g.NumberInStock</a:t>
            </a:r>
            <a:r>
              <a:rPr lang="en-IN" sz="18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).Average();</a:t>
            </a:r>
            <a:endParaRPr lang="en-IN" dirty="0"/>
          </a:p>
        </p:txBody>
      </p:sp>
    </p:spTree>
    <p:extLst>
      <p:ext uri="{BB962C8B-B14F-4D97-AF65-F5344CB8AC3E}">
        <p14:creationId xmlns:p14="http://schemas.microsoft.com/office/powerpoint/2010/main" val="2741977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063E1-BF08-43CD-858A-C993B40756A3}"/>
              </a:ext>
            </a:extLst>
          </p:cNvPr>
          <p:cNvSpPr>
            <a:spLocks noGrp="1"/>
          </p:cNvSpPr>
          <p:nvPr>
            <p:ph type="title"/>
          </p:nvPr>
        </p:nvSpPr>
        <p:spPr>
          <a:xfrm>
            <a:off x="685800" y="-93406"/>
            <a:ext cx="8229600" cy="779206"/>
          </a:xfrm>
        </p:spPr>
        <p:txBody>
          <a:bodyPr/>
          <a:lstStyle/>
          <a:p>
            <a:r>
              <a:rPr lang="en-IN" dirty="0" err="1"/>
              <a:t>LinQ</a:t>
            </a:r>
            <a:endParaRPr lang="en-IN" dirty="0"/>
          </a:p>
        </p:txBody>
      </p:sp>
      <p:pic>
        <p:nvPicPr>
          <p:cNvPr id="4" name="Content Placeholder 3" descr="LINQ Architecture">
            <a:extLst>
              <a:ext uri="{FF2B5EF4-FFF2-40B4-BE49-F238E27FC236}">
                <a16:creationId xmlns:a16="http://schemas.microsoft.com/office/drawing/2014/main" id="{CB1D3CCB-789E-4FC2-9D01-D4310D2A359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58551" y="561438"/>
            <a:ext cx="6291262" cy="4450556"/>
          </a:xfrm>
          <a:prstGeom prst="rect">
            <a:avLst/>
          </a:prstGeom>
          <a:noFill/>
          <a:ln>
            <a:noFill/>
          </a:ln>
        </p:spPr>
      </p:pic>
      <p:sp>
        <p:nvSpPr>
          <p:cNvPr id="5" name="TextBox 4">
            <a:extLst>
              <a:ext uri="{FF2B5EF4-FFF2-40B4-BE49-F238E27FC236}">
                <a16:creationId xmlns:a16="http://schemas.microsoft.com/office/drawing/2014/main" id="{FDDFB201-D6C2-423F-9F8C-555DE4E7915E}"/>
              </a:ext>
            </a:extLst>
          </p:cNvPr>
          <p:cNvSpPr txBox="1"/>
          <p:nvPr/>
        </p:nvSpPr>
        <p:spPr>
          <a:xfrm>
            <a:off x="381000" y="4800600"/>
            <a:ext cx="8332839" cy="1754326"/>
          </a:xfrm>
          <a:prstGeom prst="rect">
            <a:avLst/>
          </a:prstGeom>
          <a:noFill/>
        </p:spPr>
        <p:txBody>
          <a:bodyPr wrap="square" rtlCol="0">
            <a:spAutoFit/>
          </a:bodyPr>
          <a:lstStyle/>
          <a:p>
            <a:r>
              <a:rPr lang="en-US" dirty="0"/>
              <a:t>What is LINQ</a:t>
            </a:r>
          </a:p>
          <a:p>
            <a:r>
              <a:rPr lang="en-US" dirty="0" err="1"/>
              <a:t>LanguageIntegrated</a:t>
            </a:r>
            <a:r>
              <a:rPr lang="en-US" dirty="0"/>
              <a:t> Query</a:t>
            </a:r>
          </a:p>
          <a:p>
            <a:r>
              <a:rPr lang="en-US" dirty="0"/>
              <a:t>It helps us to query any type of datastore (</a:t>
            </a:r>
            <a:r>
              <a:rPr lang="en-US" dirty="0" err="1"/>
              <a:t>sql,XML,Object</a:t>
            </a:r>
            <a:r>
              <a:rPr lang="en-US" dirty="0"/>
              <a:t> in Memory)</a:t>
            </a:r>
          </a:p>
          <a:p>
            <a:r>
              <a:rPr lang="en-US" dirty="0"/>
              <a:t>without having the need to know the syntax specific to the data source. It also provides intelligence and compile time error</a:t>
            </a:r>
          </a:p>
          <a:p>
            <a:r>
              <a:rPr lang="en-IN" sz="1800" dirty="0">
                <a:effectLst/>
                <a:latin typeface="Calibri" panose="020F0502020204030204" pitchFamily="34" charset="0"/>
                <a:ea typeface="Calibri" panose="020F0502020204030204" pitchFamily="34" charset="0"/>
              </a:rPr>
              <a:t>LINQ was first introduced to the .NET platform in version 3.5,</a:t>
            </a:r>
            <a:endParaRPr lang="en-IN" dirty="0"/>
          </a:p>
        </p:txBody>
      </p:sp>
    </p:spTree>
    <p:extLst>
      <p:ext uri="{BB962C8B-B14F-4D97-AF65-F5344CB8AC3E}">
        <p14:creationId xmlns:p14="http://schemas.microsoft.com/office/powerpoint/2010/main" val="2183854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C59F6-D76E-47FF-A311-E84976EAD82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6657EA6-53A8-4D00-A366-C47BDDE7A27F}"/>
              </a:ext>
            </a:extLst>
          </p:cNvPr>
          <p:cNvSpPr>
            <a:spLocks noGrp="1"/>
          </p:cNvSpPr>
          <p:nvPr>
            <p:ph idx="1"/>
          </p:nvPr>
        </p:nvSpPr>
        <p:spPr>
          <a:xfrm>
            <a:off x="0" y="1600200"/>
            <a:ext cx="9067800" cy="4525963"/>
          </a:xfrm>
        </p:spPr>
        <p:txBody>
          <a:bodyPr/>
          <a:lstStyle/>
          <a:p>
            <a:r>
              <a:rPr lang="en-IN" dirty="0"/>
              <a:t>Display name of product who’s  </a:t>
            </a:r>
            <a:r>
              <a:rPr lang="en-IN" sz="3200" dirty="0" err="1">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NumberInStock</a:t>
            </a:r>
            <a:r>
              <a:rPr lang="en-IN" sz="3200" dirty="0">
                <a:solidFill>
                  <a:srgbClr val="000000"/>
                </a:solidFill>
                <a:effectLst/>
                <a:highlight>
                  <a:srgbClr val="FFFFFF"/>
                </a:highlight>
                <a:latin typeface="Consolas" panose="020B0609020204030204" pitchFamily="49" charset="0"/>
                <a:ea typeface="Calibri" panose="020F0502020204030204" pitchFamily="34" charset="0"/>
                <a:cs typeface="Consolas" panose="020B0609020204030204" pitchFamily="49" charset="0"/>
              </a:rPr>
              <a:t> is max</a:t>
            </a:r>
          </a:p>
          <a:p>
            <a:pPr marL="0" indent="0">
              <a:buNone/>
            </a:pPr>
            <a:endParaRPr lang="en-IN" sz="1800" dirty="0">
              <a:solidFill>
                <a:srgbClr val="000000"/>
              </a:solidFill>
              <a:highlight>
                <a:srgbClr val="FFFFFF"/>
              </a:highlight>
              <a:latin typeface="Consolas" panose="020B0609020204030204" pitchFamily="49" charset="0"/>
            </a:endParaRP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var</a:t>
            </a:r>
            <a:r>
              <a:rPr lang="en-US" sz="1800" dirty="0">
                <a:solidFill>
                  <a:srgbClr val="000000"/>
                </a:solidFill>
                <a:highlight>
                  <a:srgbClr val="FFFFFF"/>
                </a:highlight>
                <a:latin typeface="Consolas" panose="020B0609020204030204" pitchFamily="49" charset="0"/>
              </a:rPr>
              <a:t> result=  (</a:t>
            </a:r>
            <a:r>
              <a:rPr lang="en-US" sz="1800" dirty="0">
                <a:solidFill>
                  <a:srgbClr val="0000FF"/>
                </a:solidFill>
                <a:highlight>
                  <a:srgbClr val="FFFFFF"/>
                </a:highlight>
                <a:latin typeface="Consolas" panose="020B0609020204030204" pitchFamily="49" charset="0"/>
              </a:rPr>
              <a:t>from</a:t>
            </a:r>
            <a:r>
              <a:rPr lang="en-US" sz="1800" dirty="0">
                <a:solidFill>
                  <a:srgbClr val="000000"/>
                </a:solidFill>
                <a:highlight>
                  <a:srgbClr val="FFFFFF"/>
                </a:highlight>
                <a:latin typeface="Consolas" panose="020B0609020204030204" pitchFamily="49" charset="0"/>
              </a:rPr>
              <a:t> r </a:t>
            </a:r>
            <a:r>
              <a:rPr lang="en-US" sz="1800" dirty="0">
                <a:solidFill>
                  <a:srgbClr val="0000FF"/>
                </a:solidFill>
                <a:highlight>
                  <a:srgbClr val="FFFFFF"/>
                </a:highlight>
                <a:latin typeface="Consolas" panose="020B0609020204030204" pitchFamily="49" charset="0"/>
              </a:rPr>
              <a:t>in</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itemsInStock</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select</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r.NumberInStock</a:t>
            </a:r>
            <a:r>
              <a:rPr lang="en-US" sz="1800" dirty="0">
                <a:solidFill>
                  <a:srgbClr val="000000"/>
                </a:solidFill>
                <a:highlight>
                  <a:srgbClr val="FFFFFF"/>
                </a:highlight>
                <a:latin typeface="Consolas" panose="020B0609020204030204" pitchFamily="49" charset="0"/>
              </a:rPr>
              <a:t>).Max();</a:t>
            </a:r>
          </a:p>
          <a:p>
            <a:pPr marL="0" indent="0">
              <a:buNone/>
            </a:pPr>
            <a:endParaRPr lang="en-IN" sz="1800" dirty="0">
              <a:solidFill>
                <a:srgbClr val="000000"/>
              </a:solidFill>
              <a:highlight>
                <a:srgbClr val="FFFFFF"/>
              </a:highlight>
              <a:latin typeface="Consolas" panose="020B0609020204030204" pitchFamily="49" charset="0"/>
            </a:endParaRP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var</a:t>
            </a:r>
            <a:r>
              <a:rPr lang="en-US" sz="1800" dirty="0">
                <a:solidFill>
                  <a:srgbClr val="000000"/>
                </a:solidFill>
                <a:highlight>
                  <a:srgbClr val="FFFFFF"/>
                </a:highlight>
                <a:latin typeface="Consolas" panose="020B0609020204030204" pitchFamily="49" charset="0"/>
              </a:rPr>
              <a:t> emp = </a:t>
            </a:r>
            <a:r>
              <a:rPr lang="en-US" sz="1800" dirty="0">
                <a:solidFill>
                  <a:srgbClr val="0000FF"/>
                </a:solidFill>
                <a:highlight>
                  <a:srgbClr val="FFFFFF"/>
                </a:highlight>
                <a:latin typeface="Consolas" panose="020B0609020204030204" pitchFamily="49" charset="0"/>
              </a:rPr>
              <a:t>from</a:t>
            </a:r>
            <a:r>
              <a:rPr lang="en-US" sz="1800" dirty="0">
                <a:solidFill>
                  <a:srgbClr val="000000"/>
                </a:solidFill>
                <a:highlight>
                  <a:srgbClr val="FFFFFF"/>
                </a:highlight>
                <a:latin typeface="Consolas" panose="020B0609020204030204" pitchFamily="49" charset="0"/>
              </a:rPr>
              <a:t> r </a:t>
            </a:r>
            <a:r>
              <a:rPr lang="en-US" sz="1800" dirty="0">
                <a:solidFill>
                  <a:srgbClr val="0000FF"/>
                </a:solidFill>
                <a:highlight>
                  <a:srgbClr val="FFFFFF"/>
                </a:highlight>
                <a:latin typeface="Consolas" panose="020B0609020204030204" pitchFamily="49" charset="0"/>
              </a:rPr>
              <a:t>in</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itemsInStock</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where</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r.NumberInStock</a:t>
            </a:r>
            <a:r>
              <a:rPr lang="en-US" sz="1800" dirty="0">
                <a:solidFill>
                  <a:srgbClr val="000000"/>
                </a:solidFill>
                <a:highlight>
                  <a:srgbClr val="FFFFFF"/>
                </a:highlight>
                <a:latin typeface="Consolas" panose="020B0609020204030204" pitchFamily="49" charset="0"/>
              </a:rPr>
              <a:t> == result </a:t>
            </a:r>
            <a:r>
              <a:rPr lang="en-US" sz="1800" dirty="0">
                <a:solidFill>
                  <a:srgbClr val="0000FF"/>
                </a:solidFill>
                <a:highlight>
                  <a:srgbClr val="FFFFFF"/>
                </a:highlight>
                <a:latin typeface="Consolas" panose="020B0609020204030204" pitchFamily="49" charset="0"/>
              </a:rPr>
              <a:t>select</a:t>
            </a:r>
            <a:r>
              <a:rPr lang="en-US" sz="1800" dirty="0">
                <a:solidFill>
                  <a:srgbClr val="000000"/>
                </a:solidFill>
                <a:highlight>
                  <a:srgbClr val="FFFFFF"/>
                </a:highlight>
                <a:latin typeface="Consolas" panose="020B0609020204030204" pitchFamily="49" charset="0"/>
              </a:rPr>
              <a:t> r;</a:t>
            </a:r>
          </a:p>
          <a:p>
            <a:pPr marL="0" indent="0">
              <a:buNone/>
            </a:pPr>
            <a:r>
              <a:rPr lang="sv-SE" sz="1800" dirty="0">
                <a:solidFill>
                  <a:srgbClr val="000000"/>
                </a:solidFill>
                <a:highlight>
                  <a:srgbClr val="FFFFFF"/>
                </a:highlight>
                <a:latin typeface="Consolas" panose="020B0609020204030204" pitchFamily="49" charset="0"/>
              </a:rPr>
              <a:t>      </a:t>
            </a:r>
            <a:r>
              <a:rPr lang="sv-SE" sz="1800" dirty="0">
                <a:solidFill>
                  <a:srgbClr val="0000FF"/>
                </a:solidFill>
                <a:highlight>
                  <a:srgbClr val="FFFFFF"/>
                </a:highlight>
                <a:latin typeface="Consolas" panose="020B0609020204030204" pitchFamily="49" charset="0"/>
              </a:rPr>
              <a:t>foreach</a:t>
            </a:r>
            <a:r>
              <a:rPr lang="sv-SE" sz="1800" dirty="0">
                <a:solidFill>
                  <a:srgbClr val="000000"/>
                </a:solidFill>
                <a:highlight>
                  <a:srgbClr val="FFFFFF"/>
                </a:highlight>
                <a:latin typeface="Consolas" panose="020B0609020204030204" pitchFamily="49" charset="0"/>
              </a:rPr>
              <a:t> (</a:t>
            </a:r>
            <a:r>
              <a:rPr lang="sv-SE" sz="1800" dirty="0">
                <a:solidFill>
                  <a:srgbClr val="0000FF"/>
                </a:solidFill>
                <a:highlight>
                  <a:srgbClr val="FFFFFF"/>
                </a:highlight>
                <a:latin typeface="Consolas" panose="020B0609020204030204" pitchFamily="49" charset="0"/>
              </a:rPr>
              <a:t>var</a:t>
            </a:r>
            <a:r>
              <a:rPr lang="sv-SE" sz="1800" dirty="0">
                <a:solidFill>
                  <a:srgbClr val="000000"/>
                </a:solidFill>
                <a:highlight>
                  <a:srgbClr val="FFFFFF"/>
                </a:highlight>
                <a:latin typeface="Consolas" panose="020B0609020204030204" pitchFamily="49" charset="0"/>
              </a:rPr>
              <a:t> n </a:t>
            </a:r>
            <a:r>
              <a:rPr lang="sv-SE" sz="1800" dirty="0">
                <a:solidFill>
                  <a:srgbClr val="0000FF"/>
                </a:solidFill>
                <a:highlight>
                  <a:srgbClr val="FFFFFF"/>
                </a:highlight>
                <a:latin typeface="Consolas" panose="020B0609020204030204" pitchFamily="49" charset="0"/>
              </a:rPr>
              <a:t>in</a:t>
            </a:r>
            <a:r>
              <a:rPr lang="sv-SE" sz="1800" dirty="0">
                <a:solidFill>
                  <a:srgbClr val="000000"/>
                </a:solidFill>
                <a:highlight>
                  <a:srgbClr val="FFFFFF"/>
                </a:highlight>
                <a:latin typeface="Consolas" panose="020B0609020204030204" pitchFamily="49" charset="0"/>
              </a:rPr>
              <a:t> emp)</a:t>
            </a: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2B91AF"/>
                </a:solidFill>
                <a:highlight>
                  <a:srgbClr val="FFFFFF"/>
                </a:highlight>
                <a:latin typeface="Consolas" panose="020B0609020204030204" pitchFamily="49" charset="0"/>
              </a:rPr>
              <a:t>Console</a:t>
            </a:r>
            <a:r>
              <a:rPr lang="en-IN" sz="1800" dirty="0" err="1">
                <a:solidFill>
                  <a:srgbClr val="000000"/>
                </a:solidFill>
                <a:highlight>
                  <a:srgbClr val="FFFFFF"/>
                </a:highlight>
                <a:latin typeface="Consolas" panose="020B0609020204030204" pitchFamily="49" charset="0"/>
              </a:rPr>
              <a:t>.WriteLine</a:t>
            </a:r>
            <a:r>
              <a:rPr lang="en-IN" sz="1800" dirty="0">
                <a:solidFill>
                  <a:srgbClr val="000000"/>
                </a:solidFill>
                <a:highlight>
                  <a:srgbClr val="FFFFFF"/>
                </a:highlight>
                <a:latin typeface="Consolas" panose="020B0609020204030204" pitchFamily="49" charset="0"/>
              </a:rPr>
              <a:t>(</a:t>
            </a:r>
            <a:r>
              <a:rPr lang="en-IN" sz="1800" dirty="0">
                <a:solidFill>
                  <a:srgbClr val="A31515"/>
                </a:solidFill>
                <a:highlight>
                  <a:srgbClr val="FFFFFF"/>
                </a:highlight>
                <a:latin typeface="Consolas" panose="020B0609020204030204" pitchFamily="49" charset="0"/>
              </a:rPr>
              <a:t>"{0} {1} {2}"</a:t>
            </a:r>
            <a:r>
              <a:rPr lang="en-IN" sz="1800" dirty="0">
                <a:solidFill>
                  <a:srgbClr val="000000"/>
                </a:solidFill>
                <a:highlight>
                  <a:srgbClr val="FFFFFF"/>
                </a:highlight>
                <a:latin typeface="Consolas" panose="020B0609020204030204" pitchFamily="49" charset="0"/>
              </a:rPr>
              <a:t>,</a:t>
            </a:r>
            <a:r>
              <a:rPr lang="en-IN" sz="1800" dirty="0" err="1">
                <a:solidFill>
                  <a:srgbClr val="000000"/>
                </a:solidFill>
                <a:highlight>
                  <a:srgbClr val="FFFFFF"/>
                </a:highlight>
                <a:latin typeface="Consolas" panose="020B0609020204030204" pitchFamily="49" charset="0"/>
              </a:rPr>
              <a:t>n.Name</a:t>
            </a: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n.NumberInStock</a:t>
            </a:r>
            <a:r>
              <a:rPr lang="en-IN" sz="1800" dirty="0">
                <a:solidFill>
                  <a:srgbClr val="000000"/>
                </a:solidFill>
                <a:highlight>
                  <a:srgbClr val="FFFFFF"/>
                </a:highlight>
                <a:latin typeface="Consolas" panose="020B0609020204030204" pitchFamily="49" charset="0"/>
              </a:rPr>
              <a:t>, result  );</a:t>
            </a:r>
            <a:endParaRPr lang="en-IN" dirty="0"/>
          </a:p>
        </p:txBody>
      </p:sp>
    </p:spTree>
    <p:extLst>
      <p:ext uri="{BB962C8B-B14F-4D97-AF65-F5344CB8AC3E}">
        <p14:creationId xmlns:p14="http://schemas.microsoft.com/office/powerpoint/2010/main" val="2242408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5ECDF8-D896-45D7-BF9F-25C2BE2374F3}"/>
              </a:ext>
            </a:extLst>
          </p:cNvPr>
          <p:cNvSpPr>
            <a:spLocks noGrp="1"/>
          </p:cNvSpPr>
          <p:nvPr>
            <p:ph idx="1"/>
          </p:nvPr>
        </p:nvSpPr>
        <p:spPr/>
        <p:txBody>
          <a:bodyPr/>
          <a:lstStyle/>
          <a:p>
            <a:pPr>
              <a:lnSpc>
                <a:spcPct val="115000"/>
              </a:lnSpc>
              <a:spcAft>
                <a:spcPts val="1000"/>
              </a:spcAft>
            </a:pPr>
            <a:r>
              <a:rPr lang="en-IN" sz="1800" dirty="0">
                <a:effectLst/>
                <a:latin typeface="Calibri" panose="020F0502020204030204" pitchFamily="34" charset="0"/>
                <a:ea typeface="Calibri" panose="020F0502020204030204" pitchFamily="34" charset="0"/>
                <a:cs typeface="Calibri" panose="020F0502020204030204" pitchFamily="34" charset="0"/>
              </a:rPr>
              <a:t>to support the LINQ technology set</a:t>
            </a:r>
            <a:r>
              <a:rPr lang="en-IN" sz="1800" dirty="0">
                <a:latin typeface="Calibri" panose="020F0502020204030204" pitchFamily="34" charset="0"/>
                <a:ea typeface="Calibri" panose="020F0502020204030204" pitchFamily="34" charset="0"/>
                <a:cs typeface="Calibri" panose="020F0502020204030204" pitchFamily="34" charset="0"/>
              </a:rPr>
              <a:t>,</a:t>
            </a:r>
            <a:r>
              <a:rPr lang="en-IN" sz="1800" dirty="0">
                <a:effectLst/>
                <a:latin typeface="Calibri" panose="020F0502020204030204" pitchFamily="34" charset="0"/>
                <a:ea typeface="Calibri" panose="020F0502020204030204" pitchFamily="34" charset="0"/>
                <a:cs typeface="Calibri" panose="020F0502020204030204" pitchFamily="34" charset="0"/>
              </a:rPr>
              <a:t> the C# language uses the following core LINQ-centric features: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libri" panose="020F0502020204030204" pitchFamily="34" charset="0"/>
                <a:ea typeface="Calibri" panose="020F0502020204030204" pitchFamily="34" charset="0"/>
                <a:cs typeface="Calibri" panose="020F0502020204030204" pitchFamily="34" charset="0"/>
              </a:rPr>
              <a:t>implicitly typed local variables [ var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libri" panose="020F0502020204030204" pitchFamily="34" charset="0"/>
                <a:ea typeface="Calibri" panose="020F0502020204030204" pitchFamily="34" charset="0"/>
                <a:cs typeface="Calibri" panose="020F0502020204030204" pitchFamily="34" charset="0"/>
              </a:rPr>
              <a:t>Object/collection initialization syntax [new Employee{Name=“Raj”}</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libri" panose="020F0502020204030204" pitchFamily="34" charset="0"/>
                <a:ea typeface="Calibri" panose="020F0502020204030204" pitchFamily="34" charset="0"/>
                <a:cs typeface="Calibri" panose="020F0502020204030204" pitchFamily="34" charset="0"/>
              </a:rPr>
              <a:t>Lambda expressions  [ n=&gt;n%2==0]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libri" panose="020F0502020204030204" pitchFamily="34" charset="0"/>
                <a:ea typeface="Calibri" panose="020F0502020204030204" pitchFamily="34" charset="0"/>
                <a:cs typeface="Calibri" panose="020F0502020204030204" pitchFamily="34" charset="0"/>
              </a:rPr>
              <a:t>Extension methods [ now we will study]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libri" panose="020F0502020204030204" pitchFamily="34" charset="0"/>
                <a:ea typeface="Calibri" panose="020F0502020204030204" pitchFamily="34" charset="0"/>
                <a:cs typeface="Calibri" panose="020F0502020204030204" pitchFamily="34" charset="0"/>
              </a:rPr>
              <a:t>Anonymous types [var </a:t>
            </a:r>
            <a:r>
              <a:rPr lang="en-IN" sz="1800" dirty="0" err="1">
                <a:effectLst/>
                <a:latin typeface="Calibri" panose="020F0502020204030204" pitchFamily="34" charset="0"/>
                <a:ea typeface="Calibri" panose="020F0502020204030204" pitchFamily="34" charset="0"/>
                <a:cs typeface="Calibri" panose="020F0502020204030204" pitchFamily="34" charset="0"/>
              </a:rPr>
              <a:t>obj</a:t>
            </a:r>
            <a:r>
              <a:rPr lang="en-IN" sz="1800" dirty="0">
                <a:effectLst/>
                <a:latin typeface="Calibri" panose="020F0502020204030204" pitchFamily="34" charset="0"/>
                <a:ea typeface="Calibri" panose="020F0502020204030204" pitchFamily="34" charset="0"/>
                <a:cs typeface="Calibri" panose="020F0502020204030204" pitchFamily="34" charset="0"/>
              </a:rPr>
              <a:t>=new {car=“BMW”, Speed=130}]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48583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25316-2227-4E4F-8115-27ECDC1B52FE}"/>
              </a:ext>
            </a:extLst>
          </p:cNvPr>
          <p:cNvSpPr>
            <a:spLocks noGrp="1"/>
          </p:cNvSpPr>
          <p:nvPr>
            <p:ph type="title"/>
          </p:nvPr>
        </p:nvSpPr>
        <p:spPr>
          <a:xfrm>
            <a:off x="1524000" y="0"/>
            <a:ext cx="6553200" cy="411162"/>
          </a:xfrm>
        </p:spPr>
        <p:txBody>
          <a:bodyPr>
            <a:normAutofit fontScale="90000"/>
          </a:bodyPr>
          <a:lstStyle/>
          <a:p>
            <a:r>
              <a:rPr lang="en-IN" dirty="0"/>
              <a:t>Why extension method</a:t>
            </a:r>
          </a:p>
        </p:txBody>
      </p:sp>
      <p:sp>
        <p:nvSpPr>
          <p:cNvPr id="3" name="Content Placeholder 2">
            <a:extLst>
              <a:ext uri="{FF2B5EF4-FFF2-40B4-BE49-F238E27FC236}">
                <a16:creationId xmlns:a16="http://schemas.microsoft.com/office/drawing/2014/main" id="{EF80D616-28D5-4107-9BA7-C7A4ABBECCDA}"/>
              </a:ext>
            </a:extLst>
          </p:cNvPr>
          <p:cNvSpPr>
            <a:spLocks noGrp="1"/>
          </p:cNvSpPr>
          <p:nvPr>
            <p:ph idx="1"/>
          </p:nvPr>
        </p:nvSpPr>
        <p:spPr>
          <a:xfrm>
            <a:off x="152400" y="990600"/>
            <a:ext cx="8534400" cy="5135563"/>
          </a:xfrm>
        </p:spPr>
        <p:txBody>
          <a:bodyPr>
            <a:normAutofit fontScale="85000" lnSpcReduction="10000"/>
          </a:bodyPr>
          <a:lstStyle/>
          <a:p>
            <a:pPr>
              <a:lnSpc>
                <a:spcPct val="115000"/>
              </a:lnSpc>
              <a:spcAft>
                <a:spcPts val="1000"/>
              </a:spcAft>
            </a:pPr>
            <a:r>
              <a:rPr lang="en-IN" sz="1800" dirty="0">
                <a:effectLst/>
                <a:latin typeface="Cambria" panose="02040503050406030204" pitchFamily="18" charset="0"/>
                <a:ea typeface="Calibri" panose="020F0502020204030204" pitchFamily="34" charset="0"/>
                <a:cs typeface="Utopia-Regular"/>
              </a:rPr>
              <a:t>where might this be helpful?     Consider the following possibilities.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mbria" panose="02040503050406030204" pitchFamily="18" charset="0"/>
                <a:ea typeface="Calibri" panose="020F0502020204030204" pitchFamily="34" charset="0"/>
                <a:cs typeface="Utopia-Regular"/>
              </a:rPr>
              <a:t>First off, say you have a given class that is in production. It becomes clear over time that this class should support a handful of new members. If you were to modify the current class definition directly, you risk the possibility of breaking backward compatibility with older code bases making use of it, as they might not have been compiled with the latest and greatest class definition. One way to ensure backward compatibility would be to create a new derived class from the existing parent; however, now you have two classes to maintain. As we all know, code maintenance is least glamorous part of a software engineer’s job description.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mbria" panose="02040503050406030204" pitchFamily="18" charset="0"/>
                <a:ea typeface="Calibri" panose="020F0502020204030204" pitchFamily="34" charset="0"/>
                <a:cs typeface="Utopia-Regular"/>
              </a:rPr>
              <a:t>Now consider this situation. Let’s say you have a structure (or maybe a sealed class) and would like to add new members so that it behaves polymorphically in your system. Since structures and sealed classes cannot be extended, your only choice is to add the members to the type, once again risking backward compatibility!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mbria" panose="02040503050406030204" pitchFamily="18" charset="0"/>
                <a:ea typeface="Calibri" panose="020F0502020204030204" pitchFamily="34" charset="0"/>
                <a:cs typeface="Utopia-Regular"/>
              </a:rPr>
              <a:t>Using extension methods, you are able to modify types without </a:t>
            </a:r>
            <a:r>
              <a:rPr lang="en-IN" sz="1800" dirty="0" err="1">
                <a:effectLst/>
                <a:latin typeface="Cambria" panose="02040503050406030204" pitchFamily="18" charset="0"/>
                <a:ea typeface="Calibri" panose="020F0502020204030204" pitchFamily="34" charset="0"/>
                <a:cs typeface="Utopia-Regular"/>
              </a:rPr>
              <a:t>subclassing</a:t>
            </a:r>
            <a:r>
              <a:rPr lang="en-IN" sz="1800" dirty="0">
                <a:effectLst/>
                <a:latin typeface="Cambria" panose="02040503050406030204" pitchFamily="18" charset="0"/>
                <a:ea typeface="Calibri" panose="020F0502020204030204" pitchFamily="34" charset="0"/>
                <a:cs typeface="Utopia-Regular"/>
              </a:rPr>
              <a:t> and without modifying the type directly.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mbria" panose="02040503050406030204" pitchFamily="18" charset="0"/>
                <a:ea typeface="Calibri" panose="020F0502020204030204" pitchFamily="34" charset="0"/>
                <a:cs typeface="Utopia-Regular"/>
              </a:rPr>
              <a:t>To be sure, this technique is essentially a smoke and mirror show. The new functionality is only offered to a type if the extension methods have been referenced for use in your current project.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37540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A5BA3-B1C9-4968-B049-BBBA806B2072}"/>
              </a:ext>
            </a:extLst>
          </p:cNvPr>
          <p:cNvSpPr>
            <a:spLocks noGrp="1"/>
          </p:cNvSpPr>
          <p:nvPr>
            <p:ph type="title"/>
          </p:nvPr>
        </p:nvSpPr>
        <p:spPr>
          <a:xfrm>
            <a:off x="479323" y="-17206"/>
            <a:ext cx="8131277" cy="626806"/>
          </a:xfrm>
        </p:spPr>
        <p:txBody>
          <a:bodyPr>
            <a:normAutofit fontScale="90000"/>
          </a:bodyPr>
          <a:lstStyle/>
          <a:p>
            <a:r>
              <a:rPr lang="en-IN" dirty="0"/>
              <a:t>Extension method</a:t>
            </a:r>
          </a:p>
        </p:txBody>
      </p:sp>
      <p:sp>
        <p:nvSpPr>
          <p:cNvPr id="3" name="Content Placeholder 2">
            <a:extLst>
              <a:ext uri="{FF2B5EF4-FFF2-40B4-BE49-F238E27FC236}">
                <a16:creationId xmlns:a16="http://schemas.microsoft.com/office/drawing/2014/main" id="{7B9F2F0E-DD61-4DC1-9C52-B680E5556DC7}"/>
              </a:ext>
            </a:extLst>
          </p:cNvPr>
          <p:cNvSpPr>
            <a:spLocks noGrp="1"/>
          </p:cNvSpPr>
          <p:nvPr>
            <p:ph idx="1"/>
          </p:nvPr>
        </p:nvSpPr>
        <p:spPr>
          <a:xfrm>
            <a:off x="381000" y="838200"/>
            <a:ext cx="8305800" cy="5287963"/>
          </a:xfrm>
        </p:spPr>
        <p:txBody>
          <a:bodyPr/>
          <a:lstStyle/>
          <a:p>
            <a:r>
              <a:rPr lang="en-IN" sz="1800" dirty="0">
                <a:effectLst/>
                <a:latin typeface="Cambria" panose="02040503050406030204" pitchFamily="18" charset="0"/>
                <a:ea typeface="Calibri" panose="020F0502020204030204" pitchFamily="34" charset="0"/>
                <a:cs typeface="Utopia-Regular"/>
              </a:rPr>
              <a:t>.NET 3.5 introduced the concept of </a:t>
            </a:r>
            <a:r>
              <a:rPr lang="en-IN" sz="1800" i="1" dirty="0">
                <a:effectLst/>
                <a:latin typeface="Cambria" panose="02040503050406030204" pitchFamily="18" charset="0"/>
                <a:ea typeface="Calibri" panose="020F0502020204030204" pitchFamily="34" charset="0"/>
                <a:cs typeface="Utopia-Italic"/>
              </a:rPr>
              <a:t>extension methods</a:t>
            </a:r>
            <a:r>
              <a:rPr lang="en-IN" sz="1800" dirty="0">
                <a:effectLst/>
                <a:latin typeface="Cambria" panose="02040503050406030204" pitchFamily="18" charset="0"/>
                <a:ea typeface="Calibri" panose="020F0502020204030204" pitchFamily="34" charset="0"/>
                <a:cs typeface="Utopia-Regular"/>
              </a:rPr>
              <a:t>, which allow you to add new methods or properties to a class or structure, without modifying the original type in any direct manner. </a:t>
            </a:r>
          </a:p>
          <a:p>
            <a:pPr>
              <a:lnSpc>
                <a:spcPct val="115000"/>
              </a:lnSpc>
              <a:spcAft>
                <a:spcPts val="1000"/>
              </a:spcAft>
            </a:pPr>
            <a:r>
              <a:rPr lang="en-IN" sz="1800" b="1" dirty="0">
                <a:effectLst/>
                <a:latin typeface="Cambria" panose="02040503050406030204" pitchFamily="18" charset="0"/>
                <a:ea typeface="Calibri" panose="020F0502020204030204" pitchFamily="34" charset="0"/>
                <a:cs typeface="Utopia-Regular"/>
              </a:rPr>
              <a:t>Defining Extension Methods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mbria" panose="02040503050406030204" pitchFamily="18" charset="0"/>
                <a:ea typeface="Calibri" panose="020F0502020204030204" pitchFamily="34" charset="0"/>
                <a:cs typeface="Utopia-Regular"/>
              </a:rPr>
              <a:t>When you define extension methods, the first restriction is that they must be defined within </a:t>
            </a:r>
            <a:r>
              <a:rPr lang="en-IN" sz="1800" b="1" dirty="0">
                <a:effectLst/>
                <a:latin typeface="Cambria" panose="02040503050406030204" pitchFamily="18" charset="0"/>
                <a:ea typeface="Calibri" panose="020F0502020204030204" pitchFamily="34" charset="0"/>
                <a:cs typeface="Utopia-Regular"/>
              </a:rPr>
              <a:t>a static class</a:t>
            </a:r>
            <a:r>
              <a:rPr lang="en-IN" sz="1800" dirty="0">
                <a:effectLst/>
                <a:latin typeface="Cambria" panose="02040503050406030204" pitchFamily="18" charset="0"/>
                <a:ea typeface="Calibri" panose="020F0502020204030204" pitchFamily="34" charset="0"/>
                <a:cs typeface="Utopia-Regular"/>
              </a:rPr>
              <a:t>, therefore, each extension method must be declared with the </a:t>
            </a:r>
            <a:r>
              <a:rPr lang="en-IN" sz="1800" dirty="0">
                <a:effectLst/>
                <a:latin typeface="Cambria" panose="02040503050406030204" pitchFamily="18" charset="0"/>
                <a:ea typeface="Calibri" panose="020F0502020204030204" pitchFamily="34" charset="0"/>
                <a:cs typeface="TheSansMonoConNormal"/>
              </a:rPr>
              <a:t>static </a:t>
            </a:r>
            <a:r>
              <a:rPr lang="en-IN" sz="1800" dirty="0">
                <a:effectLst/>
                <a:latin typeface="Cambria" panose="02040503050406030204" pitchFamily="18" charset="0"/>
                <a:ea typeface="Calibri" panose="020F0502020204030204" pitchFamily="34" charset="0"/>
                <a:cs typeface="Utopia-Regular"/>
              </a:rPr>
              <a:t>keyword.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mbria" panose="02040503050406030204" pitchFamily="18" charset="0"/>
                <a:ea typeface="Calibri" panose="020F0502020204030204" pitchFamily="34" charset="0"/>
                <a:cs typeface="Utopia-Regular"/>
              </a:rPr>
              <a:t>  The second point is that all extension methods are marked as such by using </a:t>
            </a:r>
            <a:r>
              <a:rPr lang="en-IN" sz="1800" b="1" dirty="0">
                <a:effectLst/>
                <a:latin typeface="Cambria" panose="02040503050406030204" pitchFamily="18" charset="0"/>
                <a:ea typeface="Calibri" panose="020F0502020204030204" pitchFamily="34" charset="0"/>
                <a:cs typeface="Utopia-Regular"/>
              </a:rPr>
              <a:t>the </a:t>
            </a:r>
            <a:r>
              <a:rPr lang="en-IN" sz="1800" b="1" dirty="0">
                <a:effectLst/>
                <a:latin typeface="Cambria" panose="02040503050406030204" pitchFamily="18" charset="0"/>
                <a:ea typeface="Calibri" panose="020F0502020204030204" pitchFamily="34" charset="0"/>
                <a:cs typeface="TheSansMonoConNormal"/>
              </a:rPr>
              <a:t>this </a:t>
            </a:r>
            <a:r>
              <a:rPr lang="en-IN" sz="1800" b="1" dirty="0">
                <a:effectLst/>
                <a:latin typeface="Cambria" panose="02040503050406030204" pitchFamily="18" charset="0"/>
                <a:ea typeface="Calibri" panose="020F0502020204030204" pitchFamily="34" charset="0"/>
                <a:cs typeface="Utopia-Regular"/>
              </a:rPr>
              <a:t>keyword as a modifier </a:t>
            </a:r>
            <a:r>
              <a:rPr lang="en-IN" sz="1800" dirty="0">
                <a:effectLst/>
                <a:latin typeface="Cambria" panose="02040503050406030204" pitchFamily="18" charset="0"/>
                <a:ea typeface="Calibri" panose="020F0502020204030204" pitchFamily="34" charset="0"/>
                <a:cs typeface="Utopia-Regular"/>
              </a:rPr>
              <a:t>on the </a:t>
            </a:r>
            <a:r>
              <a:rPr lang="en-IN" sz="1800" b="1" dirty="0">
                <a:effectLst/>
                <a:latin typeface="Cambria" panose="02040503050406030204" pitchFamily="18" charset="0"/>
                <a:ea typeface="Calibri" panose="020F0502020204030204" pitchFamily="34" charset="0"/>
                <a:cs typeface="Utopia-Regular"/>
              </a:rPr>
              <a:t>first</a:t>
            </a:r>
            <a:r>
              <a:rPr lang="en-IN" sz="1800" dirty="0">
                <a:effectLst/>
                <a:latin typeface="Cambria" panose="02040503050406030204" pitchFamily="18" charset="0"/>
                <a:ea typeface="Calibri" panose="020F0502020204030204" pitchFamily="34" charset="0"/>
                <a:cs typeface="Utopia-Regular"/>
              </a:rPr>
              <a:t> (and only the first) parameter of the method in question.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mbria" panose="02040503050406030204" pitchFamily="18" charset="0"/>
                <a:ea typeface="Calibri" panose="020F0502020204030204" pitchFamily="34" charset="0"/>
                <a:cs typeface="Utopia-Regular"/>
              </a:rPr>
              <a:t>The “this qualified” parameter represents the item being extended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59972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0C14E-1342-4A6C-B7F8-13A46481B80F}"/>
              </a:ext>
            </a:extLst>
          </p:cNvPr>
          <p:cNvSpPr>
            <a:spLocks noGrp="1"/>
          </p:cNvSpPr>
          <p:nvPr>
            <p:ph type="title"/>
          </p:nvPr>
        </p:nvSpPr>
        <p:spPr>
          <a:xfrm>
            <a:off x="1066800" y="0"/>
            <a:ext cx="7620000" cy="25876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3C6C3582-C4CD-48D8-9B08-CF85FC8F8240}"/>
              </a:ext>
            </a:extLst>
          </p:cNvPr>
          <p:cNvSpPr>
            <a:spLocks noGrp="1"/>
          </p:cNvSpPr>
          <p:nvPr>
            <p:ph idx="1"/>
          </p:nvPr>
        </p:nvSpPr>
        <p:spPr>
          <a:xfrm>
            <a:off x="4191000" y="258762"/>
            <a:ext cx="5791200" cy="5943600"/>
          </a:xfrm>
        </p:spPr>
        <p:txBody>
          <a:bodyPr>
            <a:noAutofit/>
          </a:bodyPr>
          <a:lstStyle/>
          <a:p>
            <a:pPr marL="0" indent="0">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System;</a:t>
            </a:r>
          </a:p>
          <a:p>
            <a:pPr marL="0" indent="0">
              <a:buNone/>
            </a:pPr>
            <a:r>
              <a:rPr lang="en-IN" sz="1400" dirty="0">
                <a:solidFill>
                  <a:srgbClr val="0000FF"/>
                </a:solidFill>
                <a:highlight>
                  <a:srgbClr val="FFFFFF"/>
                </a:highlight>
                <a:latin typeface="Consolas" panose="020B0609020204030204" pitchFamily="49" charset="0"/>
              </a:rPr>
              <a:t>using</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System.Collections.Generic</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FF"/>
                </a:solidFill>
                <a:highlight>
                  <a:srgbClr val="FFFFFF"/>
                </a:highlight>
                <a:latin typeface="Consolas" panose="020B0609020204030204" pitchFamily="49" charset="0"/>
              </a:rPr>
              <a:t>namespace</a:t>
            </a:r>
            <a:r>
              <a:rPr lang="en-IN" sz="1400" dirty="0">
                <a:solidFill>
                  <a:srgbClr val="000000"/>
                </a:solidFill>
                <a:highlight>
                  <a:srgbClr val="FFFFFF"/>
                </a:highlight>
                <a:latin typeface="Consolas" panose="020B0609020204030204" pitchFamily="49" charset="0"/>
              </a:rPr>
              <a:t> ConsoleApplication20</a:t>
            </a:r>
          </a:p>
          <a:p>
            <a:pPr marL="0" indent="0">
              <a:buNone/>
            </a:pP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Program</a:t>
            </a:r>
            <a:endParaRPr lang="en-IN"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Main(</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args</a:t>
            </a:r>
            <a:r>
              <a:rPr lang="en-US"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string</a:t>
            </a:r>
            <a:r>
              <a:rPr lang="en-IN" sz="1400" dirty="0">
                <a:solidFill>
                  <a:srgbClr val="000000"/>
                </a:solidFill>
                <a:highlight>
                  <a:srgbClr val="FFFFFF"/>
                </a:highlight>
                <a:latin typeface="Consolas" panose="020B0609020204030204" pitchFamily="49" charset="0"/>
              </a:rPr>
              <a:t> str = </a:t>
            </a:r>
            <a:r>
              <a:rPr lang="en-IN" sz="1400" dirty="0">
                <a:solidFill>
                  <a:srgbClr val="A31515"/>
                </a:solidFill>
                <a:highlight>
                  <a:srgbClr val="FFFFFF"/>
                </a:highlight>
                <a:latin typeface="Consolas" panose="020B0609020204030204" pitchFamily="49" charset="0"/>
              </a:rPr>
              <a:t>“</a:t>
            </a:r>
            <a:r>
              <a:rPr lang="en-IN" sz="1400" dirty="0" err="1">
                <a:solidFill>
                  <a:srgbClr val="A31515"/>
                </a:solidFill>
                <a:highlight>
                  <a:srgbClr val="FFFFFF"/>
                </a:highlight>
                <a:latin typeface="Consolas" panose="020B0609020204030204" pitchFamily="49" charset="0"/>
              </a:rPr>
              <a:t>edac</a:t>
            </a:r>
            <a:r>
              <a:rPr lang="en-IN" sz="1400" dirty="0">
                <a:solidFill>
                  <a:srgbClr val="A31515"/>
                </a:solidFill>
                <a:highlight>
                  <a:srgbClr val="FFFFFF"/>
                </a:highlight>
                <a:latin typeface="Consolas" panose="020B0609020204030204" pitchFamily="49" charset="0"/>
              </a:rPr>
              <a:t>"</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string</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rs</a:t>
            </a:r>
            <a:r>
              <a:rPr lang="en-IN" sz="1400" dirty="0">
                <a:solidFill>
                  <a:srgbClr val="000000"/>
                </a:solidFill>
                <a:highlight>
                  <a:srgbClr val="FFFFFF"/>
                </a:highlight>
                <a:latin typeface="Consolas" panose="020B0609020204030204" pitchFamily="49" charset="0"/>
              </a:rPr>
              <a:t> = </a:t>
            </a:r>
            <a:r>
              <a:rPr lang="en-IN" sz="1400" dirty="0" err="1">
                <a:solidFill>
                  <a:srgbClr val="000000"/>
                </a:solidFill>
                <a:highlight>
                  <a:srgbClr val="FFFFFF"/>
                </a:highlight>
                <a:latin typeface="Consolas" panose="020B0609020204030204" pitchFamily="49" charset="0"/>
              </a:rPr>
              <a:t>str.changefirstlett</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err="1">
                <a:solidFill>
                  <a:srgbClr val="000000"/>
                </a:solidFill>
                <a:highlight>
                  <a:srgbClr val="FFFFFF"/>
                </a:highlight>
                <a:latin typeface="Consolas" panose="020B0609020204030204" pitchFamily="49" charset="0"/>
              </a:rPr>
              <a:t>rs</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.ReadLine</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chk</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a:t>
            </a:r>
            <a:r>
              <a:rPr lang="en-US" sz="1400" dirty="0" err="1">
                <a:solidFill>
                  <a:srgbClr val="008000"/>
                </a:solidFill>
                <a:highlight>
                  <a:srgbClr val="FFFFFF"/>
                </a:highlight>
                <a:latin typeface="Consolas" panose="020B0609020204030204" pitchFamily="49" charset="0"/>
              </a:rPr>
              <a:t>obsereve</a:t>
            </a:r>
            <a:r>
              <a:rPr lang="en-US" sz="1400" dirty="0">
                <a:solidFill>
                  <a:srgbClr val="008000"/>
                </a:solidFill>
                <a:highlight>
                  <a:srgbClr val="FFFFFF"/>
                </a:highlight>
                <a:latin typeface="Consolas" panose="020B0609020204030204" pitchFamily="49" charset="0"/>
              </a:rPr>
              <a:t> class is  static and use of this key words</a:t>
            </a:r>
            <a:endParaRPr lang="en-US"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        </a:t>
            </a:r>
            <a:endParaRPr lang="en-IN" sz="1400" dirty="0"/>
          </a:p>
        </p:txBody>
      </p:sp>
      <p:sp>
        <p:nvSpPr>
          <p:cNvPr id="4" name="TextBox 3">
            <a:extLst>
              <a:ext uri="{FF2B5EF4-FFF2-40B4-BE49-F238E27FC236}">
                <a16:creationId xmlns:a16="http://schemas.microsoft.com/office/drawing/2014/main" id="{A5F8BDCC-47CD-439F-8903-07B3CE2BCC33}"/>
              </a:ext>
            </a:extLst>
          </p:cNvPr>
          <p:cNvSpPr txBox="1"/>
          <p:nvPr/>
        </p:nvSpPr>
        <p:spPr>
          <a:xfrm>
            <a:off x="297426" y="685800"/>
            <a:ext cx="3886200" cy="4154984"/>
          </a:xfrm>
          <a:prstGeom prst="rect">
            <a:avLst/>
          </a:prstGeom>
          <a:noFill/>
        </p:spPr>
        <p:txBody>
          <a:bodyPr wrap="square" rtlCol="0">
            <a:spAutoFit/>
          </a:bodyPr>
          <a:lstStyle/>
          <a:p>
            <a:pPr marL="0" indent="0">
              <a:buNone/>
            </a:pP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strhelp</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changefirstlett</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this</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inp</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if</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inp.Length</a:t>
            </a:r>
            <a:r>
              <a:rPr lang="en-IN" sz="1200" dirty="0">
                <a:solidFill>
                  <a:srgbClr val="000000"/>
                </a:solidFill>
                <a:highlight>
                  <a:srgbClr val="FFFFFF"/>
                </a:highlight>
                <a:latin typeface="Consolas" panose="020B0609020204030204" pitchFamily="49" charset="0"/>
              </a:rPr>
              <a:t> &gt; 0)</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char</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char_arr</a:t>
            </a:r>
            <a:r>
              <a:rPr lang="en-IN" sz="1200" dirty="0">
                <a:solidFill>
                  <a:srgbClr val="000000"/>
                </a:solidFill>
                <a:highlight>
                  <a:srgbClr val="FFFFFF"/>
                </a:highlight>
                <a:latin typeface="Consolas" panose="020B0609020204030204" pitchFamily="49" charset="0"/>
              </a:rPr>
              <a:t> = </a:t>
            </a:r>
            <a:r>
              <a:rPr lang="en-IN" sz="1200" dirty="0" err="1">
                <a:solidFill>
                  <a:srgbClr val="000000"/>
                </a:solidFill>
                <a:highlight>
                  <a:srgbClr val="FFFFFF"/>
                </a:highlight>
                <a:latin typeface="Consolas" panose="020B0609020204030204" pitchFamily="49" charset="0"/>
              </a:rPr>
              <a:t>inp.ToCharArray</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char_arr</a:t>
            </a:r>
            <a:r>
              <a:rPr lang="en-IN" sz="1200" dirty="0">
                <a:solidFill>
                  <a:srgbClr val="000000"/>
                </a:solidFill>
                <a:highlight>
                  <a:srgbClr val="FFFFFF"/>
                </a:highlight>
                <a:latin typeface="Consolas" panose="020B0609020204030204" pitchFamily="49" charset="0"/>
              </a:rPr>
              <a:t>[0] = </a:t>
            </a:r>
            <a:r>
              <a:rPr lang="en-IN" sz="1200" dirty="0" err="1">
                <a:solidFill>
                  <a:srgbClr val="0000FF"/>
                </a:solidFill>
                <a:highlight>
                  <a:srgbClr val="FFFFFF"/>
                </a:highlight>
                <a:latin typeface="Consolas" panose="020B0609020204030204" pitchFamily="49" charset="0"/>
              </a:rPr>
              <a:t>char</a:t>
            </a:r>
            <a:r>
              <a:rPr lang="en-IN" sz="1200" dirty="0" err="1">
                <a:solidFill>
                  <a:srgbClr val="000000"/>
                </a:solidFill>
                <a:highlight>
                  <a:srgbClr val="FFFFFF"/>
                </a:highlight>
                <a:latin typeface="Consolas" panose="020B0609020204030204" pitchFamily="49" charset="0"/>
              </a:rPr>
              <a:t>.IsUpper</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char_arr</a:t>
            </a:r>
            <a:r>
              <a:rPr lang="en-IN" sz="1200" dirty="0">
                <a:solidFill>
                  <a:srgbClr val="000000"/>
                </a:solidFill>
                <a:highlight>
                  <a:srgbClr val="FFFFFF"/>
                </a:highlight>
                <a:latin typeface="Consolas" panose="020B0609020204030204" pitchFamily="49" charset="0"/>
              </a:rPr>
              <a:t>[0]) ? </a:t>
            </a:r>
            <a:r>
              <a:rPr lang="en-IN" sz="1200" dirty="0" err="1">
                <a:solidFill>
                  <a:srgbClr val="0000FF"/>
                </a:solidFill>
                <a:highlight>
                  <a:srgbClr val="FFFFFF"/>
                </a:highlight>
                <a:latin typeface="Consolas" panose="020B0609020204030204" pitchFamily="49" charset="0"/>
              </a:rPr>
              <a:t>char</a:t>
            </a:r>
            <a:r>
              <a:rPr lang="en-IN" sz="1200" dirty="0" err="1">
                <a:solidFill>
                  <a:srgbClr val="000000"/>
                </a:solidFill>
                <a:highlight>
                  <a:srgbClr val="FFFFFF"/>
                </a:highlight>
                <a:latin typeface="Consolas" panose="020B0609020204030204" pitchFamily="49" charset="0"/>
              </a:rPr>
              <a:t>.ToLower</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char_arr</a:t>
            </a:r>
            <a:r>
              <a:rPr lang="en-IN" sz="1200" dirty="0">
                <a:solidFill>
                  <a:srgbClr val="000000"/>
                </a:solidFill>
                <a:highlight>
                  <a:srgbClr val="FFFFFF"/>
                </a:highlight>
                <a:latin typeface="Consolas" panose="020B0609020204030204" pitchFamily="49" charset="0"/>
              </a:rPr>
              <a:t>[0]) : </a:t>
            </a:r>
            <a:r>
              <a:rPr lang="en-IN" sz="1200" dirty="0" err="1">
                <a:solidFill>
                  <a:srgbClr val="0000FF"/>
                </a:solidFill>
                <a:highlight>
                  <a:srgbClr val="FFFFFF"/>
                </a:highlight>
                <a:latin typeface="Consolas" panose="020B0609020204030204" pitchFamily="49" charset="0"/>
              </a:rPr>
              <a:t>char</a:t>
            </a:r>
            <a:r>
              <a:rPr lang="en-IN" sz="1200" dirty="0" err="1">
                <a:solidFill>
                  <a:srgbClr val="000000"/>
                </a:solidFill>
                <a:highlight>
                  <a:srgbClr val="FFFFFF"/>
                </a:highlight>
                <a:latin typeface="Consolas" panose="020B0609020204030204" pitchFamily="49" charset="0"/>
              </a:rPr>
              <a:t>.ToUpper</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char_arr</a:t>
            </a:r>
            <a:r>
              <a:rPr lang="en-IN" sz="1200" dirty="0">
                <a:solidFill>
                  <a:srgbClr val="000000"/>
                </a:solidFill>
                <a:highlight>
                  <a:srgbClr val="FFFFFF"/>
                </a:highlight>
                <a:latin typeface="Consolas" panose="020B0609020204030204" pitchFamily="49" charset="0"/>
              </a:rPr>
              <a:t>[0]);</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char_arr</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             </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inp</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2750431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49BF7-37E7-4E1B-A6A6-0292C53BB37D}"/>
              </a:ext>
            </a:extLst>
          </p:cNvPr>
          <p:cNvSpPr>
            <a:spLocks noGrp="1"/>
          </p:cNvSpPr>
          <p:nvPr>
            <p:ph type="title"/>
          </p:nvPr>
        </p:nvSpPr>
        <p:spPr>
          <a:xfrm>
            <a:off x="990600" y="29497"/>
            <a:ext cx="7543800" cy="457199"/>
          </a:xfrm>
        </p:spPr>
        <p:txBody>
          <a:bodyPr>
            <a:normAutofit fontScale="90000"/>
          </a:bodyPr>
          <a:lstStyle/>
          <a:p>
            <a:r>
              <a:rPr lang="en-IN" dirty="0"/>
              <a:t>Demo1</a:t>
            </a:r>
          </a:p>
        </p:txBody>
      </p:sp>
      <p:sp>
        <p:nvSpPr>
          <p:cNvPr id="3" name="Content Placeholder 2">
            <a:extLst>
              <a:ext uri="{FF2B5EF4-FFF2-40B4-BE49-F238E27FC236}">
                <a16:creationId xmlns:a16="http://schemas.microsoft.com/office/drawing/2014/main" id="{4BEBCBA1-C623-4549-85E2-10362E82BDFE}"/>
              </a:ext>
            </a:extLst>
          </p:cNvPr>
          <p:cNvSpPr>
            <a:spLocks noGrp="1"/>
          </p:cNvSpPr>
          <p:nvPr>
            <p:ph idx="1"/>
          </p:nvPr>
        </p:nvSpPr>
        <p:spPr>
          <a:xfrm>
            <a:off x="152400" y="762000"/>
            <a:ext cx="8763000" cy="5791200"/>
          </a:xfrm>
        </p:spPr>
        <p:txBody>
          <a:bodyPr>
            <a:normAutofit fontScale="92500" lnSpcReduction="20000"/>
          </a:bodyPr>
          <a:lstStyle/>
          <a:p>
            <a:r>
              <a:rPr lang="en-IN" sz="1800" dirty="0">
                <a:solidFill>
                  <a:srgbClr val="0000FF"/>
                </a:solidFill>
                <a:highlight>
                  <a:srgbClr val="FFFFFF"/>
                </a:highlight>
                <a:latin typeface="Consolas" panose="020B0609020204030204" pitchFamily="49" charset="0"/>
              </a:rPr>
              <a:t>using</a:t>
            </a: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System.Linq</a:t>
            </a:r>
            <a:r>
              <a:rPr lang="en-IN" sz="1800" dirty="0">
                <a:solidFill>
                  <a:srgbClr val="000000"/>
                </a:solidFill>
                <a:highlight>
                  <a:srgbClr val="FFFFFF"/>
                </a:highlight>
                <a:latin typeface="Consolas" panose="020B0609020204030204" pitchFamily="49" charset="0"/>
              </a:rPr>
              <a:t>; is a name space which has all </a:t>
            </a:r>
            <a:r>
              <a:rPr lang="en-IN" sz="1800" dirty="0" err="1">
                <a:solidFill>
                  <a:srgbClr val="000000"/>
                </a:solidFill>
                <a:highlight>
                  <a:srgbClr val="FFFFFF"/>
                </a:highlight>
                <a:latin typeface="Consolas" panose="020B0609020204030204" pitchFamily="49" charset="0"/>
              </a:rPr>
              <a:t>LinQ</a:t>
            </a:r>
            <a:r>
              <a:rPr lang="en-IN" sz="1800" dirty="0">
                <a:solidFill>
                  <a:srgbClr val="000000"/>
                </a:solidFill>
                <a:highlight>
                  <a:srgbClr val="FFFFFF"/>
                </a:highlight>
                <a:latin typeface="Consolas" panose="020B0609020204030204" pitchFamily="49" charset="0"/>
              </a:rPr>
              <a:t> related classes. </a:t>
            </a:r>
          </a:p>
          <a:p>
            <a:pPr marL="0" indent="0">
              <a:buNone/>
            </a:pPr>
            <a:r>
              <a:rPr lang="en-IN" sz="1800" dirty="0">
                <a:solidFill>
                  <a:srgbClr val="000000"/>
                </a:solidFill>
                <a:highlight>
                  <a:srgbClr val="FFFFFF"/>
                </a:highlight>
                <a:latin typeface="+mj-lt"/>
              </a:rPr>
              <a:t> </a:t>
            </a:r>
            <a:r>
              <a:rPr lang="en-IN" sz="1800" dirty="0">
                <a:solidFill>
                  <a:srgbClr val="0000FF"/>
                </a:solidFill>
                <a:highlight>
                  <a:srgbClr val="FFFFFF"/>
                </a:highlight>
                <a:latin typeface="+mj-lt"/>
              </a:rPr>
              <a:t>static</a:t>
            </a:r>
            <a:r>
              <a:rPr lang="en-IN" sz="1800" dirty="0">
                <a:solidFill>
                  <a:srgbClr val="000000"/>
                </a:solidFill>
                <a:highlight>
                  <a:srgbClr val="FFFFFF"/>
                </a:highlight>
                <a:latin typeface="+mj-lt"/>
              </a:rPr>
              <a:t> </a:t>
            </a:r>
            <a:r>
              <a:rPr lang="en-IN" sz="1800" dirty="0">
                <a:solidFill>
                  <a:srgbClr val="0000FF"/>
                </a:solidFill>
                <a:highlight>
                  <a:srgbClr val="FFFFFF"/>
                </a:highlight>
                <a:latin typeface="+mj-lt"/>
              </a:rPr>
              <a:t>void</a:t>
            </a:r>
            <a:r>
              <a:rPr lang="en-IN" sz="1800" dirty="0">
                <a:solidFill>
                  <a:srgbClr val="000000"/>
                </a:solidFill>
                <a:highlight>
                  <a:srgbClr val="FFFFFF"/>
                </a:highlight>
                <a:latin typeface="+mj-lt"/>
              </a:rPr>
              <a:t> </a:t>
            </a:r>
            <a:r>
              <a:rPr lang="en-IN" sz="1800" dirty="0" err="1">
                <a:solidFill>
                  <a:srgbClr val="000000"/>
                </a:solidFill>
                <a:highlight>
                  <a:srgbClr val="FFFFFF"/>
                </a:highlight>
                <a:latin typeface="+mj-lt"/>
              </a:rPr>
              <a:t>QueryOverStrings</a:t>
            </a:r>
            <a:r>
              <a:rPr lang="en-IN" sz="1800" dirty="0">
                <a:solidFill>
                  <a:srgbClr val="000000"/>
                </a:solidFill>
                <a:highlight>
                  <a:srgbClr val="FFFFFF"/>
                </a:highlight>
                <a:latin typeface="+mj-lt"/>
              </a:rPr>
              <a:t>()</a:t>
            </a:r>
          </a:p>
          <a:p>
            <a:pPr marL="0" indent="0">
              <a:buNone/>
            </a:pPr>
            <a:r>
              <a:rPr lang="en-IN" sz="1800" dirty="0">
                <a:solidFill>
                  <a:srgbClr val="000000"/>
                </a:solidFill>
                <a:highlight>
                  <a:srgbClr val="FFFFFF"/>
                </a:highlight>
                <a:latin typeface="+mj-lt"/>
              </a:rPr>
              <a:t>        {</a:t>
            </a:r>
          </a:p>
          <a:p>
            <a:pPr marL="0" indent="0">
              <a:buNone/>
            </a:pPr>
            <a:r>
              <a:rPr lang="en-US" sz="1800" dirty="0">
                <a:solidFill>
                  <a:srgbClr val="000000"/>
                </a:solidFill>
                <a:highlight>
                  <a:srgbClr val="FFFFFF"/>
                </a:highlight>
                <a:latin typeface="+mj-lt"/>
              </a:rPr>
              <a:t>            </a:t>
            </a:r>
            <a:r>
              <a:rPr lang="en-US" sz="1800" dirty="0">
                <a:solidFill>
                  <a:srgbClr val="008000"/>
                </a:solidFill>
                <a:highlight>
                  <a:srgbClr val="FFFFFF"/>
                </a:highlight>
                <a:latin typeface="+mj-lt"/>
              </a:rPr>
              <a:t>// Assume we have an array of strings.</a:t>
            </a:r>
            <a:endParaRPr lang="en-US" sz="1800" dirty="0">
              <a:solidFill>
                <a:srgbClr val="000000"/>
              </a:solidFill>
              <a:highlight>
                <a:srgbClr val="FFFFFF"/>
              </a:highlight>
              <a:latin typeface="+mj-lt"/>
            </a:endParaRPr>
          </a:p>
          <a:p>
            <a:pPr marL="0" indent="0">
              <a:buNone/>
            </a:pPr>
            <a:r>
              <a:rPr lang="en-US" sz="1800" dirty="0">
                <a:solidFill>
                  <a:srgbClr val="000000"/>
                </a:solidFill>
                <a:highlight>
                  <a:srgbClr val="FFFFFF"/>
                </a:highlight>
                <a:latin typeface="+mj-lt"/>
              </a:rPr>
              <a:t>            </a:t>
            </a:r>
            <a:r>
              <a:rPr lang="en-US" sz="1800" dirty="0">
                <a:solidFill>
                  <a:srgbClr val="0000FF"/>
                </a:solidFill>
                <a:highlight>
                  <a:srgbClr val="FFFFFF"/>
                </a:highlight>
                <a:latin typeface="+mj-lt"/>
              </a:rPr>
              <a:t>string</a:t>
            </a:r>
            <a:r>
              <a:rPr lang="en-US" sz="1800" dirty="0">
                <a:solidFill>
                  <a:srgbClr val="000000"/>
                </a:solidFill>
                <a:highlight>
                  <a:srgbClr val="FFFFFF"/>
                </a:highlight>
                <a:latin typeface="+mj-lt"/>
              </a:rPr>
              <a:t>[] </a:t>
            </a:r>
            <a:r>
              <a:rPr lang="en-US" sz="1800" dirty="0" err="1">
                <a:solidFill>
                  <a:srgbClr val="000000"/>
                </a:solidFill>
                <a:highlight>
                  <a:srgbClr val="FFFFFF"/>
                </a:highlight>
                <a:latin typeface="+mj-lt"/>
              </a:rPr>
              <a:t>currentVideoGames</a:t>
            </a:r>
            <a:r>
              <a:rPr lang="en-US" sz="1800" dirty="0">
                <a:solidFill>
                  <a:srgbClr val="000000"/>
                </a:solidFill>
                <a:highlight>
                  <a:srgbClr val="FFFFFF"/>
                </a:highlight>
                <a:latin typeface="+mj-lt"/>
              </a:rPr>
              <a:t> = { </a:t>
            </a:r>
            <a:r>
              <a:rPr lang="en-US" sz="1800" dirty="0">
                <a:solidFill>
                  <a:srgbClr val="A31515"/>
                </a:solidFill>
                <a:highlight>
                  <a:srgbClr val="FFFFFF"/>
                </a:highlight>
                <a:latin typeface="+mj-lt"/>
              </a:rPr>
              <a:t>"</a:t>
            </a:r>
            <a:r>
              <a:rPr lang="en-US" sz="1800" dirty="0" err="1">
                <a:solidFill>
                  <a:srgbClr val="A31515"/>
                </a:solidFill>
                <a:highlight>
                  <a:srgbClr val="FFFFFF"/>
                </a:highlight>
                <a:latin typeface="+mj-lt"/>
              </a:rPr>
              <a:t>Morrowind</a:t>
            </a:r>
            <a:r>
              <a:rPr lang="en-US" sz="1800" dirty="0">
                <a:solidFill>
                  <a:srgbClr val="A31515"/>
                </a:solidFill>
                <a:highlight>
                  <a:srgbClr val="FFFFFF"/>
                </a:highlight>
                <a:latin typeface="+mj-lt"/>
              </a:rPr>
              <a:t>"</a:t>
            </a:r>
            <a:r>
              <a:rPr lang="en-US" sz="1800" dirty="0">
                <a:solidFill>
                  <a:srgbClr val="000000"/>
                </a:solidFill>
                <a:highlight>
                  <a:srgbClr val="FFFFFF"/>
                </a:highlight>
                <a:latin typeface="+mj-lt"/>
              </a:rPr>
              <a:t>, </a:t>
            </a:r>
            <a:r>
              <a:rPr lang="en-US" sz="1800" dirty="0">
                <a:solidFill>
                  <a:srgbClr val="A31515"/>
                </a:solidFill>
                <a:highlight>
                  <a:srgbClr val="FFFFFF"/>
                </a:highlight>
                <a:latin typeface="+mj-lt"/>
              </a:rPr>
              <a:t>"Uncharted 2"</a:t>
            </a:r>
            <a:r>
              <a:rPr lang="en-US" sz="1800" dirty="0">
                <a:solidFill>
                  <a:srgbClr val="000000"/>
                </a:solidFill>
                <a:highlight>
                  <a:srgbClr val="FFFFFF"/>
                </a:highlight>
                <a:latin typeface="+mj-lt"/>
              </a:rPr>
              <a:t>, </a:t>
            </a:r>
            <a:r>
              <a:rPr lang="en-US" sz="1800" dirty="0">
                <a:solidFill>
                  <a:srgbClr val="A31515"/>
                </a:solidFill>
                <a:highlight>
                  <a:srgbClr val="FFFFFF"/>
                </a:highlight>
                <a:latin typeface="+mj-lt"/>
              </a:rPr>
              <a:t>"Fallout 3"</a:t>
            </a:r>
            <a:r>
              <a:rPr lang="en-US" sz="1800" dirty="0">
                <a:solidFill>
                  <a:srgbClr val="000000"/>
                </a:solidFill>
                <a:highlight>
                  <a:srgbClr val="FFFFFF"/>
                </a:highlight>
                <a:latin typeface="+mj-lt"/>
              </a:rPr>
              <a:t>, </a:t>
            </a:r>
            <a:r>
              <a:rPr lang="en-US" sz="1800" dirty="0">
                <a:solidFill>
                  <a:srgbClr val="A31515"/>
                </a:solidFill>
                <a:highlight>
                  <a:srgbClr val="FFFFFF"/>
                </a:highlight>
                <a:latin typeface="+mj-lt"/>
              </a:rPr>
              <a:t>"Daxter"</a:t>
            </a:r>
            <a:r>
              <a:rPr lang="en-US" sz="1800" dirty="0">
                <a:solidFill>
                  <a:srgbClr val="000000"/>
                </a:solidFill>
                <a:highlight>
                  <a:srgbClr val="FFFFFF"/>
                </a:highlight>
                <a:latin typeface="+mj-lt"/>
              </a:rPr>
              <a:t>, </a:t>
            </a:r>
            <a:r>
              <a:rPr lang="en-US" sz="1800" dirty="0">
                <a:solidFill>
                  <a:srgbClr val="A31515"/>
                </a:solidFill>
                <a:highlight>
                  <a:srgbClr val="FFFFFF"/>
                </a:highlight>
                <a:latin typeface="+mj-lt"/>
              </a:rPr>
              <a:t>"System Shock 2"</a:t>
            </a:r>
            <a:r>
              <a:rPr lang="en-US" sz="1800" dirty="0">
                <a:solidFill>
                  <a:srgbClr val="000000"/>
                </a:solidFill>
                <a:highlight>
                  <a:srgbClr val="FFFFFF"/>
                </a:highlight>
                <a:latin typeface="+mj-lt"/>
              </a:rPr>
              <a:t> };</a:t>
            </a:r>
          </a:p>
          <a:p>
            <a:pPr marL="0" indent="0">
              <a:buNone/>
            </a:pPr>
            <a:endParaRPr lang="en-IN" sz="1800" dirty="0">
              <a:solidFill>
                <a:srgbClr val="000000"/>
              </a:solidFill>
              <a:highlight>
                <a:srgbClr val="FFFFFF"/>
              </a:highlight>
              <a:latin typeface="+mj-lt"/>
            </a:endParaRPr>
          </a:p>
          <a:p>
            <a:pPr marL="0" indent="0">
              <a:buNone/>
            </a:pPr>
            <a:r>
              <a:rPr lang="en-US" sz="1800" dirty="0">
                <a:solidFill>
                  <a:srgbClr val="000000"/>
                </a:solidFill>
                <a:highlight>
                  <a:srgbClr val="FFFFFF"/>
                </a:highlight>
                <a:latin typeface="+mj-lt"/>
              </a:rPr>
              <a:t>            </a:t>
            </a:r>
            <a:r>
              <a:rPr lang="en-US" sz="1800" dirty="0">
                <a:solidFill>
                  <a:srgbClr val="008000"/>
                </a:solidFill>
                <a:highlight>
                  <a:srgbClr val="FFFFFF"/>
                </a:highlight>
                <a:latin typeface="+mj-lt"/>
              </a:rPr>
              <a:t>// Build a query expression to find the items in the array</a:t>
            </a:r>
            <a:endParaRPr lang="en-US" sz="1800" dirty="0">
              <a:solidFill>
                <a:srgbClr val="000000"/>
              </a:solidFill>
              <a:highlight>
                <a:srgbClr val="FFFFFF"/>
              </a:highlight>
              <a:latin typeface="+mj-lt"/>
            </a:endParaRPr>
          </a:p>
          <a:p>
            <a:pPr marL="0" indent="0">
              <a:buNone/>
            </a:pPr>
            <a:r>
              <a:rPr lang="en-US" sz="1800" dirty="0">
                <a:solidFill>
                  <a:srgbClr val="000000"/>
                </a:solidFill>
                <a:highlight>
                  <a:srgbClr val="FFFFFF"/>
                </a:highlight>
                <a:latin typeface="+mj-lt"/>
              </a:rPr>
              <a:t>            </a:t>
            </a:r>
            <a:r>
              <a:rPr lang="en-US" sz="1800" dirty="0">
                <a:solidFill>
                  <a:srgbClr val="008000"/>
                </a:solidFill>
                <a:highlight>
                  <a:srgbClr val="FFFFFF"/>
                </a:highlight>
                <a:latin typeface="+mj-lt"/>
              </a:rPr>
              <a:t>// that have an embedded space.</a:t>
            </a:r>
            <a:endParaRPr lang="en-US" sz="1800" dirty="0">
              <a:solidFill>
                <a:srgbClr val="000000"/>
              </a:solidFill>
              <a:highlight>
                <a:srgbClr val="FFFFFF"/>
              </a:highlight>
              <a:latin typeface="+mj-lt"/>
            </a:endParaRPr>
          </a:p>
          <a:p>
            <a:pPr marL="0" indent="0">
              <a:buNone/>
            </a:pPr>
            <a:endParaRPr lang="en-IN" sz="1800" dirty="0">
              <a:solidFill>
                <a:srgbClr val="000000"/>
              </a:solidFill>
              <a:highlight>
                <a:srgbClr val="FFFFFF"/>
              </a:highlight>
              <a:latin typeface="+mj-lt"/>
            </a:endParaRPr>
          </a:p>
          <a:p>
            <a:pPr marL="0" indent="0">
              <a:buNone/>
            </a:pPr>
            <a:r>
              <a:rPr lang="en-US" sz="1800" dirty="0">
                <a:solidFill>
                  <a:srgbClr val="000000"/>
                </a:solidFill>
                <a:highlight>
                  <a:srgbClr val="FFFFFF"/>
                </a:highlight>
                <a:latin typeface="+mj-lt"/>
              </a:rPr>
              <a:t>            </a:t>
            </a:r>
            <a:r>
              <a:rPr lang="en-US" sz="1800" dirty="0" err="1">
                <a:solidFill>
                  <a:srgbClr val="2B91AF"/>
                </a:solidFill>
                <a:highlight>
                  <a:srgbClr val="FFFFFF"/>
                </a:highlight>
                <a:latin typeface="+mj-lt"/>
              </a:rPr>
              <a:t>IEnumerable</a:t>
            </a:r>
            <a:r>
              <a:rPr lang="en-US" sz="1800" dirty="0">
                <a:solidFill>
                  <a:srgbClr val="000000"/>
                </a:solidFill>
                <a:highlight>
                  <a:srgbClr val="FFFFFF"/>
                </a:highlight>
                <a:latin typeface="+mj-lt"/>
              </a:rPr>
              <a:t>&lt;</a:t>
            </a:r>
            <a:r>
              <a:rPr lang="en-US" sz="1800" dirty="0">
                <a:solidFill>
                  <a:srgbClr val="0000FF"/>
                </a:solidFill>
                <a:highlight>
                  <a:srgbClr val="FFFFFF"/>
                </a:highlight>
                <a:latin typeface="+mj-lt"/>
              </a:rPr>
              <a:t>string</a:t>
            </a:r>
            <a:r>
              <a:rPr lang="en-US" sz="1800" dirty="0">
                <a:solidFill>
                  <a:srgbClr val="000000"/>
                </a:solidFill>
                <a:highlight>
                  <a:srgbClr val="FFFFFF"/>
                </a:highlight>
                <a:latin typeface="+mj-lt"/>
              </a:rPr>
              <a:t>&gt; subset = </a:t>
            </a:r>
            <a:r>
              <a:rPr lang="en-US" sz="1800" dirty="0">
                <a:solidFill>
                  <a:srgbClr val="0000FF"/>
                </a:solidFill>
                <a:highlight>
                  <a:srgbClr val="FFFFFF"/>
                </a:highlight>
                <a:latin typeface="+mj-lt"/>
              </a:rPr>
              <a:t>from</a:t>
            </a:r>
            <a:r>
              <a:rPr lang="en-US" sz="1800" dirty="0">
                <a:solidFill>
                  <a:srgbClr val="000000"/>
                </a:solidFill>
                <a:highlight>
                  <a:srgbClr val="FFFFFF"/>
                </a:highlight>
                <a:latin typeface="+mj-lt"/>
              </a:rPr>
              <a:t> g </a:t>
            </a:r>
            <a:r>
              <a:rPr lang="en-US" sz="1800" dirty="0">
                <a:solidFill>
                  <a:srgbClr val="0000FF"/>
                </a:solidFill>
                <a:highlight>
                  <a:srgbClr val="FFFFFF"/>
                </a:highlight>
                <a:latin typeface="+mj-lt"/>
              </a:rPr>
              <a:t>in</a:t>
            </a:r>
            <a:r>
              <a:rPr lang="en-US" sz="1800" dirty="0">
                <a:solidFill>
                  <a:srgbClr val="000000"/>
                </a:solidFill>
                <a:highlight>
                  <a:srgbClr val="FFFFFF"/>
                </a:highlight>
                <a:latin typeface="+mj-lt"/>
              </a:rPr>
              <a:t> </a:t>
            </a:r>
            <a:r>
              <a:rPr lang="en-US" sz="1800" dirty="0" err="1">
                <a:solidFill>
                  <a:srgbClr val="000000"/>
                </a:solidFill>
                <a:highlight>
                  <a:srgbClr val="FFFFFF"/>
                </a:highlight>
                <a:latin typeface="+mj-lt"/>
              </a:rPr>
              <a:t>currentVideoGames</a:t>
            </a:r>
            <a:endParaRPr lang="en-US" sz="1800" dirty="0">
              <a:solidFill>
                <a:srgbClr val="000000"/>
              </a:solidFill>
              <a:highlight>
                <a:srgbClr val="FFFFFF"/>
              </a:highlight>
              <a:latin typeface="+mj-lt"/>
            </a:endParaRPr>
          </a:p>
          <a:p>
            <a:pPr marL="0" indent="0">
              <a:buNone/>
            </a:pPr>
            <a:r>
              <a:rPr lang="en-IN" sz="1800" dirty="0">
                <a:solidFill>
                  <a:srgbClr val="000000"/>
                </a:solidFill>
                <a:highlight>
                  <a:srgbClr val="FFFFFF"/>
                </a:highlight>
                <a:latin typeface="+mj-lt"/>
              </a:rPr>
              <a:t>                                         </a:t>
            </a:r>
            <a:r>
              <a:rPr lang="en-IN" sz="1800" dirty="0">
                <a:solidFill>
                  <a:srgbClr val="0000FF"/>
                </a:solidFill>
                <a:highlight>
                  <a:srgbClr val="FFFFFF"/>
                </a:highlight>
                <a:latin typeface="+mj-lt"/>
              </a:rPr>
              <a:t>where</a:t>
            </a:r>
            <a:r>
              <a:rPr lang="en-IN" sz="1800" dirty="0">
                <a:solidFill>
                  <a:srgbClr val="000000"/>
                </a:solidFill>
                <a:highlight>
                  <a:srgbClr val="FFFFFF"/>
                </a:highlight>
                <a:latin typeface="+mj-lt"/>
              </a:rPr>
              <a:t> </a:t>
            </a:r>
            <a:r>
              <a:rPr lang="en-IN" sz="1800" dirty="0" err="1">
                <a:solidFill>
                  <a:srgbClr val="000000"/>
                </a:solidFill>
                <a:highlight>
                  <a:srgbClr val="FFFFFF"/>
                </a:highlight>
                <a:latin typeface="+mj-lt"/>
              </a:rPr>
              <a:t>g.Contains</a:t>
            </a:r>
            <a:r>
              <a:rPr lang="en-IN" sz="1800" dirty="0">
                <a:solidFill>
                  <a:srgbClr val="000000"/>
                </a:solidFill>
                <a:highlight>
                  <a:srgbClr val="FFFFFF"/>
                </a:highlight>
                <a:latin typeface="+mj-lt"/>
              </a:rPr>
              <a:t>(</a:t>
            </a:r>
            <a:r>
              <a:rPr lang="en-IN" sz="1800" dirty="0">
                <a:solidFill>
                  <a:srgbClr val="A31515"/>
                </a:solidFill>
                <a:highlight>
                  <a:srgbClr val="FFFFFF"/>
                </a:highlight>
                <a:latin typeface="+mj-lt"/>
              </a:rPr>
              <a:t>" "</a:t>
            </a:r>
            <a:r>
              <a:rPr lang="en-IN" sz="1800" dirty="0">
                <a:solidFill>
                  <a:srgbClr val="000000"/>
                </a:solidFill>
                <a:highlight>
                  <a:srgbClr val="FFFFFF"/>
                </a:highlight>
                <a:latin typeface="+mj-lt"/>
              </a:rPr>
              <a:t>)</a:t>
            </a:r>
          </a:p>
          <a:p>
            <a:pPr marL="0" indent="0">
              <a:buNone/>
            </a:pPr>
            <a:r>
              <a:rPr lang="en-IN" sz="1800" dirty="0">
                <a:solidFill>
                  <a:srgbClr val="000000"/>
                </a:solidFill>
                <a:highlight>
                  <a:srgbClr val="FFFFFF"/>
                </a:highlight>
                <a:latin typeface="+mj-lt"/>
              </a:rPr>
              <a:t>                                         </a:t>
            </a:r>
            <a:r>
              <a:rPr lang="en-IN" sz="1800" dirty="0" err="1">
                <a:solidFill>
                  <a:srgbClr val="0000FF"/>
                </a:solidFill>
                <a:highlight>
                  <a:srgbClr val="FFFFFF"/>
                </a:highlight>
                <a:latin typeface="+mj-lt"/>
              </a:rPr>
              <a:t>orderby</a:t>
            </a:r>
            <a:r>
              <a:rPr lang="en-IN" sz="1800" dirty="0">
                <a:solidFill>
                  <a:srgbClr val="000000"/>
                </a:solidFill>
                <a:highlight>
                  <a:srgbClr val="FFFFFF"/>
                </a:highlight>
                <a:latin typeface="+mj-lt"/>
              </a:rPr>
              <a:t> g</a:t>
            </a:r>
          </a:p>
          <a:p>
            <a:pPr marL="0" indent="0">
              <a:buNone/>
            </a:pPr>
            <a:r>
              <a:rPr lang="en-IN" sz="1800" dirty="0">
                <a:solidFill>
                  <a:srgbClr val="000000"/>
                </a:solidFill>
                <a:highlight>
                  <a:srgbClr val="FFFFFF"/>
                </a:highlight>
                <a:latin typeface="+mj-lt"/>
              </a:rPr>
              <a:t>                                         </a:t>
            </a:r>
            <a:r>
              <a:rPr lang="en-IN" sz="1800" dirty="0">
                <a:solidFill>
                  <a:srgbClr val="0000FF"/>
                </a:solidFill>
                <a:highlight>
                  <a:srgbClr val="FFFFFF"/>
                </a:highlight>
                <a:latin typeface="+mj-lt"/>
              </a:rPr>
              <a:t>select</a:t>
            </a:r>
            <a:r>
              <a:rPr lang="en-IN" sz="1800" dirty="0">
                <a:solidFill>
                  <a:srgbClr val="000000"/>
                </a:solidFill>
                <a:highlight>
                  <a:srgbClr val="FFFFFF"/>
                </a:highlight>
                <a:latin typeface="+mj-lt"/>
              </a:rPr>
              <a:t> g;</a:t>
            </a:r>
          </a:p>
          <a:p>
            <a:pPr marL="0" indent="0">
              <a:buNone/>
            </a:pPr>
            <a:endParaRPr lang="en-IN" sz="1800" dirty="0">
              <a:solidFill>
                <a:srgbClr val="000000"/>
              </a:solidFill>
              <a:highlight>
                <a:srgbClr val="FFFFFF"/>
              </a:highlight>
              <a:latin typeface="+mj-lt"/>
            </a:endParaRPr>
          </a:p>
          <a:p>
            <a:pPr marL="0" indent="0">
              <a:buNone/>
            </a:pPr>
            <a:endParaRPr lang="en-IN" sz="1800" dirty="0">
              <a:solidFill>
                <a:srgbClr val="000000"/>
              </a:solidFill>
              <a:highlight>
                <a:srgbClr val="FFFFFF"/>
              </a:highlight>
              <a:latin typeface="+mj-lt"/>
            </a:endParaRPr>
          </a:p>
          <a:p>
            <a:pPr marL="0" indent="0">
              <a:buNone/>
            </a:pPr>
            <a:r>
              <a:rPr lang="en-IN" sz="1800" dirty="0">
                <a:solidFill>
                  <a:srgbClr val="000000"/>
                </a:solidFill>
                <a:highlight>
                  <a:srgbClr val="FFFFFF"/>
                </a:highlight>
                <a:latin typeface="+mj-lt"/>
              </a:rPr>
              <a:t>            </a:t>
            </a:r>
            <a:r>
              <a:rPr lang="en-IN" sz="1800" dirty="0">
                <a:solidFill>
                  <a:srgbClr val="008000"/>
                </a:solidFill>
                <a:highlight>
                  <a:srgbClr val="FFFFFF"/>
                </a:highlight>
                <a:latin typeface="+mj-lt"/>
              </a:rPr>
              <a:t>// Print out the results.</a:t>
            </a:r>
            <a:endParaRPr lang="en-IN" sz="1800" dirty="0">
              <a:solidFill>
                <a:srgbClr val="000000"/>
              </a:solidFill>
              <a:highlight>
                <a:srgbClr val="FFFFFF"/>
              </a:highlight>
              <a:latin typeface="+mj-lt"/>
            </a:endParaRPr>
          </a:p>
          <a:p>
            <a:pPr marL="0" indent="0">
              <a:buNone/>
            </a:pPr>
            <a:r>
              <a:rPr lang="en-US" sz="1800" dirty="0">
                <a:solidFill>
                  <a:srgbClr val="000000"/>
                </a:solidFill>
                <a:highlight>
                  <a:srgbClr val="FFFFFF"/>
                </a:highlight>
                <a:latin typeface="+mj-lt"/>
              </a:rPr>
              <a:t>            </a:t>
            </a:r>
            <a:r>
              <a:rPr lang="en-US" sz="1800" dirty="0">
                <a:solidFill>
                  <a:srgbClr val="0000FF"/>
                </a:solidFill>
                <a:highlight>
                  <a:srgbClr val="FFFFFF"/>
                </a:highlight>
                <a:latin typeface="+mj-lt"/>
              </a:rPr>
              <a:t>foreach</a:t>
            </a:r>
            <a:r>
              <a:rPr lang="en-US" sz="1800" dirty="0">
                <a:solidFill>
                  <a:srgbClr val="000000"/>
                </a:solidFill>
                <a:highlight>
                  <a:srgbClr val="FFFFFF"/>
                </a:highlight>
                <a:latin typeface="+mj-lt"/>
              </a:rPr>
              <a:t> (</a:t>
            </a:r>
            <a:r>
              <a:rPr lang="en-US" sz="1800" dirty="0">
                <a:solidFill>
                  <a:srgbClr val="0000FF"/>
                </a:solidFill>
                <a:highlight>
                  <a:srgbClr val="FFFFFF"/>
                </a:highlight>
                <a:latin typeface="+mj-lt"/>
              </a:rPr>
              <a:t>string</a:t>
            </a:r>
            <a:r>
              <a:rPr lang="en-US" sz="1800" dirty="0">
                <a:solidFill>
                  <a:srgbClr val="000000"/>
                </a:solidFill>
                <a:highlight>
                  <a:srgbClr val="FFFFFF"/>
                </a:highlight>
                <a:latin typeface="+mj-lt"/>
              </a:rPr>
              <a:t> s </a:t>
            </a:r>
            <a:r>
              <a:rPr lang="en-US" sz="1800" dirty="0">
                <a:solidFill>
                  <a:srgbClr val="0000FF"/>
                </a:solidFill>
                <a:highlight>
                  <a:srgbClr val="FFFFFF"/>
                </a:highlight>
                <a:latin typeface="+mj-lt"/>
              </a:rPr>
              <a:t>in</a:t>
            </a:r>
            <a:r>
              <a:rPr lang="en-US" sz="1800" dirty="0">
                <a:solidFill>
                  <a:srgbClr val="000000"/>
                </a:solidFill>
                <a:highlight>
                  <a:srgbClr val="FFFFFF"/>
                </a:highlight>
                <a:latin typeface="+mj-lt"/>
              </a:rPr>
              <a:t> subset)</a:t>
            </a:r>
          </a:p>
          <a:p>
            <a:pPr marL="0" indent="0">
              <a:buNone/>
            </a:pPr>
            <a:r>
              <a:rPr lang="en-US" sz="1800" dirty="0">
                <a:solidFill>
                  <a:srgbClr val="000000"/>
                </a:solidFill>
                <a:highlight>
                  <a:srgbClr val="FFFFFF"/>
                </a:highlight>
                <a:latin typeface="+mj-lt"/>
              </a:rPr>
              <a:t>                </a:t>
            </a:r>
            <a:r>
              <a:rPr lang="en-US" sz="1800" dirty="0" err="1">
                <a:solidFill>
                  <a:srgbClr val="2B91AF"/>
                </a:solidFill>
                <a:highlight>
                  <a:srgbClr val="FFFFFF"/>
                </a:highlight>
                <a:latin typeface="+mj-lt"/>
              </a:rPr>
              <a:t>Console</a:t>
            </a:r>
            <a:r>
              <a:rPr lang="en-US" sz="1800" dirty="0" err="1">
                <a:solidFill>
                  <a:srgbClr val="000000"/>
                </a:solidFill>
                <a:highlight>
                  <a:srgbClr val="FFFFFF"/>
                </a:highlight>
                <a:latin typeface="+mj-lt"/>
              </a:rPr>
              <a:t>.WriteLine</a:t>
            </a:r>
            <a:r>
              <a:rPr lang="en-US" sz="1800" dirty="0">
                <a:solidFill>
                  <a:srgbClr val="000000"/>
                </a:solidFill>
                <a:highlight>
                  <a:srgbClr val="FFFFFF"/>
                </a:highlight>
                <a:latin typeface="+mj-lt"/>
              </a:rPr>
              <a:t>(</a:t>
            </a:r>
            <a:r>
              <a:rPr lang="en-US" sz="1800" dirty="0">
                <a:solidFill>
                  <a:srgbClr val="A31515"/>
                </a:solidFill>
                <a:highlight>
                  <a:srgbClr val="FFFFFF"/>
                </a:highlight>
                <a:latin typeface="+mj-lt"/>
              </a:rPr>
              <a:t>"Item: {0}"</a:t>
            </a:r>
            <a:r>
              <a:rPr lang="en-US" sz="1800" dirty="0">
                <a:solidFill>
                  <a:srgbClr val="000000"/>
                </a:solidFill>
                <a:highlight>
                  <a:srgbClr val="FFFFFF"/>
                </a:highlight>
                <a:latin typeface="+mj-lt"/>
              </a:rPr>
              <a:t>, s);</a:t>
            </a:r>
          </a:p>
          <a:p>
            <a:pPr marL="0" indent="0">
              <a:buNone/>
            </a:pPr>
            <a:r>
              <a:rPr lang="en-IN" sz="1800" dirty="0">
                <a:solidFill>
                  <a:srgbClr val="000000"/>
                </a:solidFill>
                <a:highlight>
                  <a:srgbClr val="FFFFFF"/>
                </a:highlight>
                <a:latin typeface="+mj-lt"/>
              </a:rPr>
              <a:t>        }</a:t>
            </a:r>
            <a:endParaRPr lang="en-IN" dirty="0">
              <a:latin typeface="+mj-lt"/>
            </a:endParaRPr>
          </a:p>
        </p:txBody>
      </p:sp>
    </p:spTree>
    <p:extLst>
      <p:ext uri="{BB962C8B-B14F-4D97-AF65-F5344CB8AC3E}">
        <p14:creationId xmlns:p14="http://schemas.microsoft.com/office/powerpoint/2010/main" val="2517409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FEF3B-4732-4EF6-A5FC-336D31E3F13E}"/>
              </a:ext>
            </a:extLst>
          </p:cNvPr>
          <p:cNvSpPr>
            <a:spLocks noGrp="1"/>
          </p:cNvSpPr>
          <p:nvPr>
            <p:ph type="title"/>
          </p:nvPr>
        </p:nvSpPr>
        <p:spPr>
          <a:xfrm>
            <a:off x="1143000" y="29497"/>
            <a:ext cx="7391400" cy="457199"/>
          </a:xfrm>
        </p:spPr>
        <p:txBody>
          <a:bodyPr>
            <a:normAutofit fontScale="90000"/>
          </a:bodyPr>
          <a:lstStyle/>
          <a:p>
            <a:r>
              <a:rPr lang="en-IN" dirty="0"/>
              <a:t>Lets see if you do not use </a:t>
            </a:r>
            <a:r>
              <a:rPr lang="en-IN" dirty="0" err="1"/>
              <a:t>linQ</a:t>
            </a:r>
            <a:r>
              <a:rPr lang="en-IN" dirty="0"/>
              <a:t> </a:t>
            </a:r>
          </a:p>
        </p:txBody>
      </p:sp>
      <p:sp>
        <p:nvSpPr>
          <p:cNvPr id="3" name="Content Placeholder 2">
            <a:extLst>
              <a:ext uri="{FF2B5EF4-FFF2-40B4-BE49-F238E27FC236}">
                <a16:creationId xmlns:a16="http://schemas.microsoft.com/office/drawing/2014/main" id="{87C8A69B-5986-4983-B98D-3541A2886FEB}"/>
              </a:ext>
            </a:extLst>
          </p:cNvPr>
          <p:cNvSpPr>
            <a:spLocks noGrp="1"/>
          </p:cNvSpPr>
          <p:nvPr>
            <p:ph idx="1"/>
          </p:nvPr>
        </p:nvSpPr>
        <p:spPr>
          <a:xfrm>
            <a:off x="152400" y="506361"/>
            <a:ext cx="8534400" cy="6477000"/>
          </a:xfrm>
        </p:spPr>
        <p:txBody>
          <a:bodyPr>
            <a:noAutofit/>
          </a:bodyPr>
          <a:lstStyle/>
          <a:p>
            <a:pPr marL="0" indent="0">
              <a:buNone/>
            </a:pP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using</a:t>
            </a:r>
            <a:r>
              <a:rPr lang="en-IN" sz="1100" dirty="0">
                <a:solidFill>
                  <a:srgbClr val="000000"/>
                </a:solidFill>
                <a:highlight>
                  <a:srgbClr val="FFFFFF"/>
                </a:highlight>
                <a:latin typeface="Consolas" panose="020B0609020204030204" pitchFamily="49" charset="0"/>
              </a:rPr>
              <a:t> System;</a:t>
            </a:r>
          </a:p>
          <a:p>
            <a:pPr marL="0" indent="0">
              <a:buNone/>
            </a:pP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using</a:t>
            </a: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System.Collections.Generic</a:t>
            </a:r>
            <a:r>
              <a:rPr lang="en-IN" sz="1100" dirty="0">
                <a:solidFill>
                  <a:srgbClr val="000000"/>
                </a:solidFill>
                <a:highlight>
                  <a:srgbClr val="FFFFFF"/>
                </a:highlight>
                <a:latin typeface="Consolas" panose="020B0609020204030204" pitchFamily="49" charset="0"/>
              </a:rPr>
              <a:t>;</a:t>
            </a:r>
          </a:p>
          <a:p>
            <a:pPr marL="0" indent="0">
              <a:buNone/>
            </a:pPr>
            <a:endParaRPr lang="en-IN" sz="1100" dirty="0">
              <a:solidFill>
                <a:srgbClr val="000000"/>
              </a:solidFill>
              <a:highlight>
                <a:srgbClr val="FFFFFF"/>
              </a:highlight>
              <a:latin typeface="Consolas" panose="020B0609020204030204" pitchFamily="49" charset="0"/>
            </a:endParaRPr>
          </a:p>
          <a:p>
            <a:pPr marL="0" indent="0">
              <a:buNone/>
            </a:pP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namespace</a:t>
            </a:r>
            <a:r>
              <a:rPr lang="en-IN" sz="1100" dirty="0">
                <a:solidFill>
                  <a:srgbClr val="000000"/>
                </a:solidFill>
                <a:highlight>
                  <a:srgbClr val="FFFFFF"/>
                </a:highlight>
                <a:latin typeface="Consolas" panose="020B0609020204030204" pitchFamily="49" charset="0"/>
              </a:rPr>
              <a:t> ConsoleApplication9</a:t>
            </a:r>
          </a:p>
          <a:p>
            <a:pPr marL="0" indent="0">
              <a:buNone/>
            </a:pPr>
            <a:r>
              <a:rPr lang="en-IN" sz="1100" dirty="0">
                <a:solidFill>
                  <a:srgbClr val="000000"/>
                </a:solidFill>
                <a:highlight>
                  <a:srgbClr val="FFFFFF"/>
                </a:highlight>
                <a:latin typeface="Consolas" panose="020B0609020204030204" pitchFamily="49" charset="0"/>
              </a:rPr>
              <a:t>    {</a:t>
            </a:r>
          </a:p>
          <a:p>
            <a:pPr marL="0" indent="0">
              <a:buNone/>
            </a:pP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class</a:t>
            </a:r>
            <a:r>
              <a:rPr lang="en-IN" sz="1100" dirty="0">
                <a:solidFill>
                  <a:srgbClr val="000000"/>
                </a:solidFill>
                <a:highlight>
                  <a:srgbClr val="FFFFFF"/>
                </a:highlight>
                <a:latin typeface="Consolas" panose="020B0609020204030204" pitchFamily="49" charset="0"/>
              </a:rPr>
              <a:t> </a:t>
            </a:r>
            <a:r>
              <a:rPr lang="en-IN" sz="1100" dirty="0">
                <a:solidFill>
                  <a:srgbClr val="2B91AF"/>
                </a:solidFill>
                <a:highlight>
                  <a:srgbClr val="FFFFFF"/>
                </a:highlight>
                <a:latin typeface="Consolas" panose="020B0609020204030204" pitchFamily="49" charset="0"/>
              </a:rPr>
              <a:t>Program</a:t>
            </a:r>
            <a:endParaRPr lang="en-IN" sz="1100" dirty="0">
              <a:solidFill>
                <a:srgbClr val="000000"/>
              </a:solidFill>
              <a:highlight>
                <a:srgbClr val="FFFFFF"/>
              </a:highlight>
              <a:latin typeface="Consolas" panose="020B0609020204030204" pitchFamily="49" charset="0"/>
            </a:endParaRPr>
          </a:p>
          <a:p>
            <a:pPr marL="0" indent="0">
              <a:buNone/>
            </a:pPr>
            <a:r>
              <a:rPr lang="en-IN" sz="1100" dirty="0">
                <a:solidFill>
                  <a:srgbClr val="000000"/>
                </a:solidFill>
                <a:highlight>
                  <a:srgbClr val="FFFFFF"/>
                </a:highlight>
                <a:latin typeface="Consolas" panose="020B0609020204030204" pitchFamily="49" charset="0"/>
              </a:rPr>
              <a:t>        {</a:t>
            </a:r>
          </a:p>
          <a:p>
            <a:pPr marL="0" indent="0">
              <a:buNone/>
            </a:pP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static</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void</a:t>
            </a:r>
            <a:r>
              <a:rPr lang="en-US" sz="1100" dirty="0">
                <a:solidFill>
                  <a:srgbClr val="000000"/>
                </a:solidFill>
                <a:highlight>
                  <a:srgbClr val="FFFFFF"/>
                </a:highlight>
                <a:latin typeface="Consolas" panose="020B0609020204030204" pitchFamily="49" charset="0"/>
              </a:rPr>
              <a:t> Main(</a:t>
            </a:r>
            <a:r>
              <a:rPr lang="en-US" sz="1100" dirty="0">
                <a:solidFill>
                  <a:srgbClr val="0000FF"/>
                </a:solidFill>
                <a:highlight>
                  <a:srgbClr val="FFFFFF"/>
                </a:highlight>
                <a:latin typeface="Consolas" panose="020B0609020204030204" pitchFamily="49" charset="0"/>
              </a:rPr>
              <a:t>string</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args</a:t>
            </a:r>
            <a:r>
              <a:rPr lang="en-US"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00"/>
                </a:solidFill>
                <a:highlight>
                  <a:srgbClr val="FFFFFF"/>
                </a:highlight>
                <a:latin typeface="Consolas" panose="020B0609020204030204" pitchFamily="49" charset="0"/>
              </a:rPr>
              <a:t>            {</a:t>
            </a:r>
          </a:p>
          <a:p>
            <a:pPr marL="0" indent="0">
              <a:buNone/>
            </a:pP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QueryOverStringsLongHand</a:t>
            </a:r>
            <a:r>
              <a:rPr lang="en-IN"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00"/>
                </a:solidFill>
                <a:highlight>
                  <a:srgbClr val="FFFFFF"/>
                </a:highlight>
                <a:latin typeface="Consolas" panose="020B0609020204030204" pitchFamily="49" charset="0"/>
              </a:rPr>
              <a:t>            }</a:t>
            </a:r>
          </a:p>
          <a:p>
            <a:pPr marL="0" indent="0">
              <a:buNone/>
            </a:pP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static</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void</a:t>
            </a: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QueryOverStringsLongHand</a:t>
            </a:r>
            <a:r>
              <a:rPr lang="en-IN"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00"/>
                </a:solidFill>
                <a:highlight>
                  <a:srgbClr val="FFFFFF"/>
                </a:highlight>
                <a:latin typeface="Consolas" panose="020B0609020204030204" pitchFamily="49" charset="0"/>
              </a:rPr>
              <a:t>            {</a:t>
            </a:r>
          </a:p>
          <a:p>
            <a:pPr marL="0" indent="0">
              <a:buNone/>
            </a:pPr>
            <a:r>
              <a:rPr lang="en-US" sz="1100" dirty="0">
                <a:solidFill>
                  <a:srgbClr val="000000"/>
                </a:solidFill>
                <a:highlight>
                  <a:srgbClr val="FFFFFF"/>
                </a:highlight>
                <a:latin typeface="Consolas" panose="020B0609020204030204" pitchFamily="49" charset="0"/>
              </a:rPr>
              <a:t>                </a:t>
            </a:r>
            <a:r>
              <a:rPr lang="en-US" sz="1100" dirty="0">
                <a:solidFill>
                  <a:srgbClr val="008000"/>
                </a:solidFill>
                <a:highlight>
                  <a:srgbClr val="FFFFFF"/>
                </a:highlight>
                <a:latin typeface="Consolas" panose="020B0609020204030204" pitchFamily="49" charset="0"/>
              </a:rPr>
              <a:t>// Assume we have an array of strings.</a:t>
            </a:r>
            <a:endParaRPr lang="en-US" sz="1100" dirty="0">
              <a:solidFill>
                <a:srgbClr val="000000"/>
              </a:solidFill>
              <a:highlight>
                <a:srgbClr val="FFFFFF"/>
              </a:highlight>
              <a:latin typeface="Consolas" panose="020B0609020204030204" pitchFamily="49" charset="0"/>
            </a:endParaRPr>
          </a:p>
          <a:p>
            <a:pPr marL="0" indent="0">
              <a:buNone/>
            </a:pPr>
            <a:r>
              <a:rPr lang="en-US" sz="1100" dirty="0">
                <a:solidFill>
                  <a:srgbClr val="0000FF"/>
                </a:solidFill>
                <a:highlight>
                  <a:srgbClr val="FFFFFF"/>
                </a:highlight>
                <a:latin typeface="Consolas" panose="020B0609020204030204" pitchFamily="49" charset="0"/>
              </a:rPr>
              <a:t>string</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currentVideoGames</a:t>
            </a:r>
            <a:r>
              <a:rPr lang="en-US" sz="1100" dirty="0">
                <a:solidFill>
                  <a:srgbClr val="000000"/>
                </a:solidFill>
                <a:highlight>
                  <a:srgbClr val="FFFFFF"/>
                </a:highlight>
                <a:latin typeface="Consolas" panose="020B0609020204030204" pitchFamily="49" charset="0"/>
              </a:rPr>
              <a:t> = {</a:t>
            </a:r>
            <a:r>
              <a:rPr lang="en-US" sz="1100" dirty="0">
                <a:solidFill>
                  <a:srgbClr val="A31515"/>
                </a:solidFill>
                <a:highlight>
                  <a:srgbClr val="FFFFFF"/>
                </a:highlight>
                <a:latin typeface="Consolas" panose="020B0609020204030204" pitchFamily="49" charset="0"/>
              </a:rPr>
              <a:t>"</a:t>
            </a:r>
            <a:r>
              <a:rPr lang="en-US" sz="1100" dirty="0" err="1">
                <a:solidFill>
                  <a:srgbClr val="A31515"/>
                </a:solidFill>
                <a:highlight>
                  <a:srgbClr val="FFFFFF"/>
                </a:highlight>
                <a:latin typeface="Consolas" panose="020B0609020204030204" pitchFamily="49" charset="0"/>
              </a:rPr>
              <a:t>Morrowind</a:t>
            </a:r>
            <a:r>
              <a:rPr lang="en-US" sz="1100" dirty="0">
                <a:solidFill>
                  <a:srgbClr val="A31515"/>
                </a:solidFill>
                <a:highlight>
                  <a:srgbClr val="FFFFFF"/>
                </a:highlight>
                <a:latin typeface="Consolas" panose="020B0609020204030204" pitchFamily="49" charset="0"/>
              </a:rPr>
              <a:t>"</a:t>
            </a:r>
            <a:r>
              <a:rPr lang="en-US" sz="1100" dirty="0">
                <a:solidFill>
                  <a:srgbClr val="000000"/>
                </a:solidFill>
                <a:highlight>
                  <a:srgbClr val="FFFFFF"/>
                </a:highlight>
                <a:latin typeface="Consolas" panose="020B0609020204030204" pitchFamily="49" charset="0"/>
              </a:rPr>
              <a:t>, </a:t>
            </a:r>
            <a:r>
              <a:rPr lang="en-US" sz="1100" dirty="0">
                <a:solidFill>
                  <a:srgbClr val="A31515"/>
                </a:solidFill>
                <a:highlight>
                  <a:srgbClr val="FFFFFF"/>
                </a:highlight>
                <a:latin typeface="Consolas" panose="020B0609020204030204" pitchFamily="49" charset="0"/>
              </a:rPr>
              <a:t>"Uncharted 2"</a:t>
            </a:r>
            <a:r>
              <a:rPr lang="en-US" sz="1100" dirty="0">
                <a:solidFill>
                  <a:srgbClr val="000000"/>
                </a:solidFill>
                <a:highlight>
                  <a:srgbClr val="FFFFFF"/>
                </a:highlight>
                <a:latin typeface="Consolas" panose="020B0609020204030204" pitchFamily="49" charset="0"/>
              </a:rPr>
              <a:t>,</a:t>
            </a:r>
            <a:r>
              <a:rPr lang="en-IN" sz="1100" dirty="0">
                <a:solidFill>
                  <a:srgbClr val="A31515"/>
                </a:solidFill>
                <a:highlight>
                  <a:srgbClr val="FFFFFF"/>
                </a:highlight>
                <a:latin typeface="Consolas" panose="020B0609020204030204" pitchFamily="49" charset="0"/>
              </a:rPr>
              <a:t>"Fallout 3"</a:t>
            </a:r>
            <a:r>
              <a:rPr lang="en-IN" sz="1100" dirty="0">
                <a:solidFill>
                  <a:srgbClr val="000000"/>
                </a:solidFill>
                <a:highlight>
                  <a:srgbClr val="FFFFFF"/>
                </a:highlight>
                <a:latin typeface="Consolas" panose="020B0609020204030204" pitchFamily="49" charset="0"/>
              </a:rPr>
              <a:t>, </a:t>
            </a:r>
            <a:r>
              <a:rPr lang="en-IN" sz="1100" dirty="0">
                <a:solidFill>
                  <a:srgbClr val="A31515"/>
                </a:solidFill>
                <a:highlight>
                  <a:srgbClr val="FFFFFF"/>
                </a:highlight>
                <a:latin typeface="Consolas" panose="020B0609020204030204" pitchFamily="49" charset="0"/>
              </a:rPr>
              <a:t>"Daxter"</a:t>
            </a:r>
            <a:r>
              <a:rPr lang="en-IN" sz="1100" dirty="0">
                <a:solidFill>
                  <a:srgbClr val="000000"/>
                </a:solidFill>
                <a:highlight>
                  <a:srgbClr val="FFFFFF"/>
                </a:highlight>
                <a:latin typeface="Consolas" panose="020B0609020204030204" pitchFamily="49" charset="0"/>
              </a:rPr>
              <a:t>, </a:t>
            </a:r>
            <a:r>
              <a:rPr lang="en-IN" sz="1100" dirty="0">
                <a:solidFill>
                  <a:srgbClr val="A31515"/>
                </a:solidFill>
                <a:highlight>
                  <a:srgbClr val="FFFFFF"/>
                </a:highlight>
                <a:latin typeface="Consolas" panose="020B0609020204030204" pitchFamily="49" charset="0"/>
              </a:rPr>
              <a:t>"System Shock 2"</a:t>
            </a:r>
            <a:r>
              <a:rPr lang="en-IN" sz="1100" dirty="0">
                <a:solidFill>
                  <a:srgbClr val="000000"/>
                </a:solidFill>
                <a:highlight>
                  <a:srgbClr val="FFFFFF"/>
                </a:highlight>
                <a:latin typeface="Consolas" panose="020B0609020204030204" pitchFamily="49" charset="0"/>
              </a:rPr>
              <a:t>};</a:t>
            </a:r>
          </a:p>
          <a:p>
            <a:pPr marL="0" indent="0">
              <a:buNone/>
            </a:pP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string</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gamesWithSpaces</a:t>
            </a:r>
            <a:r>
              <a:rPr lang="en-US" sz="1100" dirty="0">
                <a:solidFill>
                  <a:srgbClr val="000000"/>
                </a:solidFill>
                <a:highlight>
                  <a:srgbClr val="FFFFFF"/>
                </a:highlight>
                <a:latin typeface="Consolas" panose="020B0609020204030204" pitchFamily="49" charset="0"/>
              </a:rPr>
              <a:t> = </a:t>
            </a:r>
            <a:r>
              <a:rPr lang="en-US" sz="1100" dirty="0">
                <a:solidFill>
                  <a:srgbClr val="0000FF"/>
                </a:solidFill>
                <a:highlight>
                  <a:srgbClr val="FFFFFF"/>
                </a:highlight>
                <a:latin typeface="Consolas" panose="020B0609020204030204" pitchFamily="49" charset="0"/>
              </a:rPr>
              <a:t>new</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string</a:t>
            </a:r>
            <a:r>
              <a:rPr lang="en-US" sz="1100" dirty="0">
                <a:solidFill>
                  <a:srgbClr val="000000"/>
                </a:solidFill>
                <a:highlight>
                  <a:srgbClr val="FFFFFF"/>
                </a:highlight>
                <a:latin typeface="Consolas" panose="020B0609020204030204" pitchFamily="49" charset="0"/>
              </a:rPr>
              <a:t>[5];</a:t>
            </a:r>
          </a:p>
          <a:p>
            <a:pPr marL="0" indent="0">
              <a:buNone/>
            </a:pP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for</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int</a:t>
            </a: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i</a:t>
            </a:r>
            <a:r>
              <a:rPr lang="en-IN" sz="1100" dirty="0">
                <a:solidFill>
                  <a:srgbClr val="000000"/>
                </a:solidFill>
                <a:highlight>
                  <a:srgbClr val="FFFFFF"/>
                </a:highlight>
                <a:latin typeface="Consolas" panose="020B0609020204030204" pitchFamily="49" charset="0"/>
              </a:rPr>
              <a:t> = 0,j=0; </a:t>
            </a:r>
            <a:r>
              <a:rPr lang="en-IN" sz="1100" dirty="0" err="1">
                <a:solidFill>
                  <a:srgbClr val="000000"/>
                </a:solidFill>
                <a:highlight>
                  <a:srgbClr val="FFFFFF"/>
                </a:highlight>
                <a:latin typeface="Consolas" panose="020B0609020204030204" pitchFamily="49" charset="0"/>
              </a:rPr>
              <a:t>i</a:t>
            </a:r>
            <a:r>
              <a:rPr lang="en-IN" sz="1100" dirty="0">
                <a:solidFill>
                  <a:srgbClr val="000000"/>
                </a:solidFill>
                <a:highlight>
                  <a:srgbClr val="FFFFFF"/>
                </a:highlight>
                <a:latin typeface="Consolas" panose="020B0609020204030204" pitchFamily="49" charset="0"/>
              </a:rPr>
              <a:t> &lt; </a:t>
            </a:r>
            <a:r>
              <a:rPr lang="en-IN" sz="1100" dirty="0" err="1">
                <a:solidFill>
                  <a:srgbClr val="000000"/>
                </a:solidFill>
                <a:highlight>
                  <a:srgbClr val="FFFFFF"/>
                </a:highlight>
                <a:latin typeface="Consolas" panose="020B0609020204030204" pitchFamily="49" charset="0"/>
              </a:rPr>
              <a:t>currentVideoGames.Length</a:t>
            </a: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i</a:t>
            </a:r>
            <a:r>
              <a:rPr lang="en-IN"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00"/>
                </a:solidFill>
                <a:highlight>
                  <a:srgbClr val="FFFFFF"/>
                </a:highlight>
                <a:latin typeface="Consolas" panose="020B0609020204030204" pitchFamily="49" charset="0"/>
              </a:rPr>
              <a:t>                {</a:t>
            </a:r>
          </a:p>
          <a:p>
            <a:pPr marL="0" indent="0">
              <a:buNone/>
            </a:pP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if</a:t>
            </a: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currentVideoGames</a:t>
            </a:r>
            <a:r>
              <a:rPr lang="en-IN" sz="1100" dirty="0">
                <a:solidFill>
                  <a:srgbClr val="000000"/>
                </a:solidFill>
                <a:highlight>
                  <a:srgbClr val="FFFFFF"/>
                </a:highlight>
                <a:latin typeface="Consolas" panose="020B0609020204030204" pitchFamily="49" charset="0"/>
              </a:rPr>
              <a:t>[</a:t>
            </a:r>
            <a:r>
              <a:rPr lang="en-IN" sz="1100" dirty="0" err="1">
                <a:solidFill>
                  <a:srgbClr val="000000"/>
                </a:solidFill>
                <a:highlight>
                  <a:srgbClr val="FFFFFF"/>
                </a:highlight>
                <a:latin typeface="Consolas" panose="020B0609020204030204" pitchFamily="49" charset="0"/>
              </a:rPr>
              <a:t>i</a:t>
            </a:r>
            <a:r>
              <a:rPr lang="en-IN" sz="1100" dirty="0">
                <a:solidFill>
                  <a:srgbClr val="000000"/>
                </a:solidFill>
                <a:highlight>
                  <a:srgbClr val="FFFFFF"/>
                </a:highlight>
                <a:latin typeface="Consolas" panose="020B0609020204030204" pitchFamily="49" charset="0"/>
              </a:rPr>
              <a:t>].Contains(</a:t>
            </a:r>
            <a:r>
              <a:rPr lang="en-IN" sz="1100" dirty="0">
                <a:solidFill>
                  <a:srgbClr val="A31515"/>
                </a:solidFill>
                <a:highlight>
                  <a:srgbClr val="FFFFFF"/>
                </a:highlight>
                <a:latin typeface="Consolas" panose="020B0609020204030204" pitchFamily="49" charset="0"/>
              </a:rPr>
              <a:t>" "</a:t>
            </a:r>
            <a:r>
              <a:rPr lang="en-IN"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gamesWithSpaces</a:t>
            </a:r>
            <a:r>
              <a:rPr lang="en-IN" sz="1100" dirty="0">
                <a:solidFill>
                  <a:srgbClr val="000000"/>
                </a:solidFill>
                <a:highlight>
                  <a:srgbClr val="FFFFFF"/>
                </a:highlight>
                <a:latin typeface="Consolas" panose="020B0609020204030204" pitchFamily="49" charset="0"/>
              </a:rPr>
              <a:t>[</a:t>
            </a:r>
            <a:r>
              <a:rPr lang="en-IN" sz="1100" dirty="0" err="1">
                <a:solidFill>
                  <a:srgbClr val="000000"/>
                </a:solidFill>
                <a:highlight>
                  <a:srgbClr val="FFFFFF"/>
                </a:highlight>
                <a:latin typeface="Consolas" panose="020B0609020204030204" pitchFamily="49" charset="0"/>
              </a:rPr>
              <a:t>j++</a:t>
            </a:r>
            <a:r>
              <a:rPr lang="en-IN" sz="1100" dirty="0">
                <a:solidFill>
                  <a:srgbClr val="000000"/>
                </a:solidFill>
                <a:highlight>
                  <a:srgbClr val="FFFFFF"/>
                </a:highlight>
                <a:latin typeface="Consolas" panose="020B0609020204030204" pitchFamily="49" charset="0"/>
              </a:rPr>
              <a:t>] = </a:t>
            </a:r>
            <a:r>
              <a:rPr lang="en-IN" sz="1100" dirty="0" err="1">
                <a:solidFill>
                  <a:srgbClr val="000000"/>
                </a:solidFill>
                <a:highlight>
                  <a:srgbClr val="FFFFFF"/>
                </a:highlight>
                <a:latin typeface="Consolas" panose="020B0609020204030204" pitchFamily="49" charset="0"/>
              </a:rPr>
              <a:t>currentVideoGames</a:t>
            </a:r>
            <a:r>
              <a:rPr lang="en-IN" sz="1100" dirty="0">
                <a:solidFill>
                  <a:srgbClr val="000000"/>
                </a:solidFill>
                <a:highlight>
                  <a:srgbClr val="FFFFFF"/>
                </a:highlight>
                <a:latin typeface="Consolas" panose="020B0609020204030204" pitchFamily="49" charset="0"/>
              </a:rPr>
              <a:t>[</a:t>
            </a:r>
            <a:r>
              <a:rPr lang="en-IN" sz="1100" dirty="0" err="1">
                <a:solidFill>
                  <a:srgbClr val="000000"/>
                </a:solidFill>
                <a:highlight>
                  <a:srgbClr val="FFFFFF"/>
                </a:highlight>
                <a:latin typeface="Consolas" panose="020B0609020204030204" pitchFamily="49" charset="0"/>
              </a:rPr>
              <a:t>i</a:t>
            </a:r>
            <a:r>
              <a:rPr lang="en-IN"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00"/>
                </a:solidFill>
                <a:highlight>
                  <a:srgbClr val="FFFFFF"/>
                </a:highlight>
                <a:latin typeface="Consolas" panose="020B0609020204030204" pitchFamily="49" charset="0"/>
              </a:rPr>
              <a:t>                }</a:t>
            </a:r>
          </a:p>
          <a:p>
            <a:pPr marL="0" indent="0">
              <a:buNone/>
            </a:pPr>
            <a:r>
              <a:rPr lang="en-IN" sz="1100" dirty="0">
                <a:solidFill>
                  <a:srgbClr val="000000"/>
                </a:solidFill>
                <a:highlight>
                  <a:srgbClr val="FFFFFF"/>
                </a:highlight>
                <a:latin typeface="Consolas" panose="020B0609020204030204" pitchFamily="49" charset="0"/>
              </a:rPr>
              <a:t>                </a:t>
            </a:r>
            <a:r>
              <a:rPr lang="en-IN" sz="1100" dirty="0">
                <a:solidFill>
                  <a:srgbClr val="008000"/>
                </a:solidFill>
                <a:highlight>
                  <a:srgbClr val="FFFFFF"/>
                </a:highlight>
                <a:latin typeface="Consolas" panose="020B0609020204030204" pitchFamily="49" charset="0"/>
              </a:rPr>
              <a:t>// Now sort them.</a:t>
            </a:r>
            <a:endParaRPr lang="en-IN" sz="1100" dirty="0">
              <a:solidFill>
                <a:srgbClr val="000000"/>
              </a:solidFill>
              <a:highlight>
                <a:srgbClr val="FFFFFF"/>
              </a:highlight>
              <a:latin typeface="Consolas" panose="020B0609020204030204" pitchFamily="49" charset="0"/>
            </a:endParaRPr>
          </a:p>
          <a:p>
            <a:pPr marL="0" indent="0">
              <a:buNone/>
            </a:pPr>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Array</a:t>
            </a:r>
            <a:r>
              <a:rPr lang="en-IN" sz="1100" dirty="0" err="1">
                <a:solidFill>
                  <a:srgbClr val="000000"/>
                </a:solidFill>
                <a:highlight>
                  <a:srgbClr val="FFFFFF"/>
                </a:highlight>
                <a:latin typeface="Consolas" panose="020B0609020204030204" pitchFamily="49" charset="0"/>
              </a:rPr>
              <a:t>.Sort</a:t>
            </a:r>
            <a:r>
              <a:rPr lang="en-IN" sz="1100" dirty="0">
                <a:solidFill>
                  <a:srgbClr val="000000"/>
                </a:solidFill>
                <a:highlight>
                  <a:srgbClr val="FFFFFF"/>
                </a:highlight>
                <a:latin typeface="Consolas" panose="020B0609020204030204" pitchFamily="49" charset="0"/>
              </a:rPr>
              <a:t>(</a:t>
            </a:r>
            <a:r>
              <a:rPr lang="en-IN" sz="1100" dirty="0" err="1">
                <a:solidFill>
                  <a:srgbClr val="000000"/>
                </a:solidFill>
                <a:highlight>
                  <a:srgbClr val="FFFFFF"/>
                </a:highlight>
                <a:latin typeface="Consolas" panose="020B0609020204030204" pitchFamily="49" charset="0"/>
              </a:rPr>
              <a:t>gamesWithSpaces</a:t>
            </a:r>
            <a:r>
              <a:rPr lang="en-IN"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00"/>
                </a:solidFill>
                <a:highlight>
                  <a:srgbClr val="FFFFFF"/>
                </a:highlight>
                <a:latin typeface="Consolas" panose="020B0609020204030204" pitchFamily="49" charset="0"/>
              </a:rPr>
              <a:t>                </a:t>
            </a:r>
            <a:r>
              <a:rPr lang="en-IN" sz="1100" dirty="0">
                <a:solidFill>
                  <a:srgbClr val="008000"/>
                </a:solidFill>
                <a:highlight>
                  <a:srgbClr val="FFFFFF"/>
                </a:highlight>
                <a:latin typeface="Consolas" panose="020B0609020204030204" pitchFamily="49" charset="0"/>
              </a:rPr>
              <a:t>// Print out the results.</a:t>
            </a:r>
            <a:endParaRPr lang="en-IN" sz="1100" dirty="0">
              <a:solidFill>
                <a:srgbClr val="000000"/>
              </a:solidFill>
              <a:highlight>
                <a:srgbClr val="FFFFFF"/>
              </a:highlight>
              <a:latin typeface="Consolas" panose="020B0609020204030204" pitchFamily="49" charset="0"/>
            </a:endParaRPr>
          </a:p>
          <a:p>
            <a:pPr marL="0" indent="0">
              <a:buNone/>
            </a:pP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foreach</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string</a:t>
            </a:r>
            <a:r>
              <a:rPr lang="en-US" sz="1100" dirty="0">
                <a:solidFill>
                  <a:srgbClr val="000000"/>
                </a:solidFill>
                <a:highlight>
                  <a:srgbClr val="FFFFFF"/>
                </a:highlight>
                <a:latin typeface="Consolas" panose="020B0609020204030204" pitchFamily="49" charset="0"/>
              </a:rPr>
              <a:t> s </a:t>
            </a:r>
            <a:r>
              <a:rPr lang="en-US" sz="1100" dirty="0">
                <a:solidFill>
                  <a:srgbClr val="0000FF"/>
                </a:solidFill>
                <a:highlight>
                  <a:srgbClr val="FFFFFF"/>
                </a:highlight>
                <a:latin typeface="Consolas" panose="020B0609020204030204" pitchFamily="49" charset="0"/>
              </a:rPr>
              <a:t>in</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gamesWithSpaces</a:t>
            </a:r>
            <a:r>
              <a:rPr lang="en-US"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00"/>
                </a:solidFill>
                <a:highlight>
                  <a:srgbClr val="FFFFFF"/>
                </a:highlight>
                <a:latin typeface="Consolas" panose="020B0609020204030204" pitchFamily="49" charset="0"/>
              </a:rPr>
              <a:t>                {             </a:t>
            </a:r>
            <a:r>
              <a:rPr lang="en-IN" sz="1100" dirty="0">
                <a:solidFill>
                  <a:srgbClr val="0000FF"/>
                </a:solidFill>
                <a:highlight>
                  <a:srgbClr val="FFFFFF"/>
                </a:highlight>
                <a:latin typeface="Consolas" panose="020B0609020204030204" pitchFamily="49" charset="0"/>
              </a:rPr>
              <a:t>if</a:t>
            </a:r>
            <a:r>
              <a:rPr lang="en-IN" sz="1100" dirty="0">
                <a:solidFill>
                  <a:srgbClr val="000000"/>
                </a:solidFill>
                <a:highlight>
                  <a:srgbClr val="FFFFFF"/>
                </a:highlight>
                <a:latin typeface="Consolas" panose="020B0609020204030204" pitchFamily="49" charset="0"/>
              </a:rPr>
              <a:t> (s != </a:t>
            </a:r>
            <a:r>
              <a:rPr lang="en-IN" sz="1100" dirty="0">
                <a:solidFill>
                  <a:srgbClr val="0000FF"/>
                </a:solidFill>
                <a:highlight>
                  <a:srgbClr val="FFFFFF"/>
                </a:highlight>
                <a:latin typeface="Consolas" panose="020B0609020204030204" pitchFamily="49" charset="0"/>
              </a:rPr>
              <a:t>null</a:t>
            </a:r>
            <a:r>
              <a:rPr lang="en-IN" sz="1100" dirty="0">
                <a:solidFill>
                  <a:srgbClr val="000000"/>
                </a:solidFill>
                <a:highlight>
                  <a:srgbClr val="FFFFFF"/>
                </a:highlight>
                <a:latin typeface="Consolas" panose="020B0609020204030204" pitchFamily="49" charset="0"/>
              </a:rPr>
              <a:t>)</a:t>
            </a:r>
          </a:p>
          <a:p>
            <a:pPr marL="0" indent="0">
              <a:buNone/>
            </a:pPr>
            <a:r>
              <a:rPr lang="en-US" sz="1100" dirty="0">
                <a:solidFill>
                  <a:srgbClr val="000000"/>
                </a:solidFill>
                <a:highlight>
                  <a:srgbClr val="FFFFFF"/>
                </a:highlight>
                <a:latin typeface="Consolas" panose="020B0609020204030204" pitchFamily="49" charset="0"/>
              </a:rPr>
              <a:t>                        </a:t>
            </a:r>
            <a:r>
              <a:rPr lang="en-US" sz="1100" dirty="0" err="1">
                <a:solidFill>
                  <a:srgbClr val="2B91AF"/>
                </a:solidFill>
                <a:highlight>
                  <a:srgbClr val="FFFFFF"/>
                </a:highlight>
                <a:latin typeface="Consolas" panose="020B0609020204030204" pitchFamily="49" charset="0"/>
              </a:rPr>
              <a:t>Console</a:t>
            </a:r>
            <a:r>
              <a:rPr lang="en-US" sz="1100" dirty="0" err="1">
                <a:solidFill>
                  <a:srgbClr val="000000"/>
                </a:solidFill>
                <a:highlight>
                  <a:srgbClr val="FFFFFF"/>
                </a:highlight>
                <a:latin typeface="Consolas" panose="020B0609020204030204" pitchFamily="49" charset="0"/>
              </a:rPr>
              <a:t>.WriteLine</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"Item: {0}"</a:t>
            </a:r>
            <a:r>
              <a:rPr lang="en-US" sz="1100" dirty="0">
                <a:solidFill>
                  <a:srgbClr val="000000"/>
                </a:solidFill>
                <a:highlight>
                  <a:srgbClr val="FFFFFF"/>
                </a:highlight>
                <a:latin typeface="Consolas" panose="020B0609020204030204" pitchFamily="49" charset="0"/>
              </a:rPr>
              <a:t>, s);</a:t>
            </a:r>
          </a:p>
          <a:p>
            <a:pPr marL="0" indent="0">
              <a:buNone/>
            </a:pPr>
            <a:r>
              <a:rPr lang="en-IN" sz="1100" dirty="0">
                <a:solidFill>
                  <a:srgbClr val="000000"/>
                </a:solidFill>
                <a:highlight>
                  <a:srgbClr val="FFFFFF"/>
                </a:highlight>
                <a:latin typeface="Consolas" panose="020B0609020204030204" pitchFamily="49" charset="0"/>
              </a:rPr>
              <a:t>                }</a:t>
            </a:r>
          </a:p>
          <a:p>
            <a:pPr marL="0" indent="0">
              <a:buNone/>
            </a:pPr>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Console</a:t>
            </a:r>
            <a:r>
              <a:rPr lang="en-IN" sz="1100" dirty="0" err="1">
                <a:solidFill>
                  <a:srgbClr val="000000"/>
                </a:solidFill>
                <a:highlight>
                  <a:srgbClr val="FFFFFF"/>
                </a:highlight>
                <a:latin typeface="Consolas" panose="020B0609020204030204" pitchFamily="49" charset="0"/>
              </a:rPr>
              <a:t>.WriteLine</a:t>
            </a:r>
            <a:r>
              <a:rPr lang="en-IN" sz="1100" dirty="0">
                <a:solidFill>
                  <a:srgbClr val="000000"/>
                </a:solidFill>
                <a:highlight>
                  <a:srgbClr val="FFFFFF"/>
                </a:highlight>
                <a:latin typeface="Consolas" panose="020B0609020204030204" pitchFamily="49" charset="0"/>
              </a:rPr>
              <a:t>();</a:t>
            </a:r>
          </a:p>
          <a:p>
            <a:pPr marL="0" indent="0">
              <a:buNone/>
            </a:pPr>
            <a:r>
              <a:rPr lang="en-IN" sz="1100" dirty="0">
                <a:solidFill>
                  <a:srgbClr val="000000"/>
                </a:solidFill>
                <a:highlight>
                  <a:srgbClr val="FFFFFF"/>
                </a:highlight>
                <a:latin typeface="Consolas" panose="020B0609020204030204" pitchFamily="49" charset="0"/>
              </a:rPr>
              <a:t>            }</a:t>
            </a:r>
          </a:p>
          <a:p>
            <a:pPr marL="0" indent="0">
              <a:buNone/>
            </a:pPr>
            <a:r>
              <a:rPr lang="en-IN" sz="1100" dirty="0">
                <a:solidFill>
                  <a:srgbClr val="000000"/>
                </a:solidFill>
                <a:highlight>
                  <a:srgbClr val="FFFFFF"/>
                </a:highlight>
                <a:latin typeface="Consolas" panose="020B0609020204030204" pitchFamily="49" charset="0"/>
              </a:rPr>
              <a:t>       }    </a:t>
            </a:r>
          </a:p>
          <a:p>
            <a:pPr marL="0" indent="0">
              <a:buNone/>
            </a:pPr>
            <a:r>
              <a:rPr lang="en-IN" sz="1100" dirty="0">
                <a:solidFill>
                  <a:srgbClr val="000000"/>
                </a:solidFill>
                <a:highlight>
                  <a:srgbClr val="FFFFFF"/>
                </a:highlight>
                <a:latin typeface="Consolas" panose="020B0609020204030204" pitchFamily="49" charset="0"/>
              </a:rPr>
              <a:t> }</a:t>
            </a:r>
            <a:endParaRPr lang="en-IN" sz="1100" dirty="0"/>
          </a:p>
        </p:txBody>
      </p:sp>
      <p:sp>
        <p:nvSpPr>
          <p:cNvPr id="4" name="TextBox 3">
            <a:extLst>
              <a:ext uri="{FF2B5EF4-FFF2-40B4-BE49-F238E27FC236}">
                <a16:creationId xmlns:a16="http://schemas.microsoft.com/office/drawing/2014/main" id="{FDA8BD4C-52C0-4151-8008-729B58D17C09}"/>
              </a:ext>
            </a:extLst>
          </p:cNvPr>
          <p:cNvSpPr txBox="1"/>
          <p:nvPr/>
        </p:nvSpPr>
        <p:spPr>
          <a:xfrm>
            <a:off x="4156587" y="685800"/>
            <a:ext cx="4871884" cy="1200329"/>
          </a:xfrm>
          <a:prstGeom prst="rect">
            <a:avLst/>
          </a:prstGeom>
          <a:noFill/>
        </p:spPr>
        <p:txBody>
          <a:bodyPr wrap="square" rtlCol="0">
            <a:spAutoFit/>
          </a:bodyPr>
          <a:lstStyle/>
          <a:p>
            <a:r>
              <a:rPr lang="en-US" sz="1200" dirty="0"/>
              <a:t>To be sure, LINQ is never mandatory. If you so choose, you could have found the same result set by forgoing LINQ altogether and making use of programming primitives such as if statements and for loops.</a:t>
            </a:r>
          </a:p>
          <a:p>
            <a:r>
              <a:rPr lang="en-US" sz="1200" dirty="0"/>
              <a:t> Here is a method that yields the same result as the </a:t>
            </a:r>
            <a:r>
              <a:rPr lang="en-US" sz="1200" dirty="0" err="1"/>
              <a:t>QueryOverStrings</a:t>
            </a:r>
            <a:r>
              <a:rPr lang="en-US" sz="1200" dirty="0"/>
              <a:t>() method, but in a much more verbose manner:</a:t>
            </a:r>
            <a:endParaRPr lang="en-IN" sz="1200" dirty="0"/>
          </a:p>
        </p:txBody>
      </p:sp>
    </p:spTree>
    <p:extLst>
      <p:ext uri="{BB962C8B-B14F-4D97-AF65-F5344CB8AC3E}">
        <p14:creationId xmlns:p14="http://schemas.microsoft.com/office/powerpoint/2010/main" val="2789552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8AAEB-AD4E-481D-8866-334EE6D88AE2}"/>
              </a:ext>
            </a:extLst>
          </p:cNvPr>
          <p:cNvSpPr>
            <a:spLocks noGrp="1"/>
          </p:cNvSpPr>
          <p:nvPr>
            <p:ph type="title"/>
          </p:nvPr>
        </p:nvSpPr>
        <p:spPr>
          <a:xfrm>
            <a:off x="1248697" y="117321"/>
            <a:ext cx="7467600" cy="609600"/>
          </a:xfrm>
        </p:spPr>
        <p:txBody>
          <a:bodyPr>
            <a:normAutofit fontScale="90000"/>
          </a:bodyPr>
          <a:lstStyle/>
          <a:p>
            <a:r>
              <a:rPr lang="en-IN" dirty="0"/>
              <a:t>For better understanding</a:t>
            </a:r>
          </a:p>
        </p:txBody>
      </p:sp>
      <p:sp>
        <p:nvSpPr>
          <p:cNvPr id="3" name="Content Placeholder 2">
            <a:extLst>
              <a:ext uri="{FF2B5EF4-FFF2-40B4-BE49-F238E27FC236}">
                <a16:creationId xmlns:a16="http://schemas.microsoft.com/office/drawing/2014/main" id="{3D563D33-D590-42EA-97AE-6045309DA812}"/>
              </a:ext>
            </a:extLst>
          </p:cNvPr>
          <p:cNvSpPr>
            <a:spLocks noGrp="1"/>
          </p:cNvSpPr>
          <p:nvPr>
            <p:ph idx="1"/>
          </p:nvPr>
        </p:nvSpPr>
        <p:spPr>
          <a:xfrm>
            <a:off x="0" y="720879"/>
            <a:ext cx="9296400" cy="6019800"/>
          </a:xfrm>
        </p:spPr>
        <p:txBody>
          <a:bodyPr>
            <a:noAutofit/>
          </a:bodyPr>
          <a:lstStyle/>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static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void</a:t>
            </a:r>
            <a:r>
              <a:rPr lang="en-IN" sz="1400" dirty="0">
                <a:solidFill>
                  <a:srgbClr val="000000"/>
                </a:solidFill>
                <a:highlight>
                  <a:srgbClr val="FFFFFF"/>
                </a:highlight>
                <a:latin typeface="Consolas" panose="020B0609020204030204" pitchFamily="49" charset="0"/>
              </a:rPr>
              <a:t> QueryStringsWithEnumerableAndLambdas2()</a:t>
            </a:r>
          </a:p>
          <a:p>
            <a:pPr marL="0" indent="0">
              <a:buNone/>
            </a:pPr>
            <a:r>
              <a:rPr lang="en-IN" sz="1400" dirty="0">
                <a:solidFill>
                  <a:srgbClr val="000000"/>
                </a:solidFill>
                <a:highlight>
                  <a:srgbClr val="FFFFFF"/>
                </a:highlight>
                <a:latin typeface="Consolas" panose="020B0609020204030204" pitchFamily="49" charset="0"/>
              </a:rPr>
              <a:t>        {</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 Using Enumerable / Lambda Expressions (version 2) *****"</a:t>
            </a:r>
            <a:r>
              <a:rPr lang="en-IN" sz="1400" dirty="0">
                <a:solidFill>
                  <a:srgbClr val="000000"/>
                </a:solidFill>
                <a:highlight>
                  <a:srgbClr val="FFFFFF"/>
                </a:highlight>
                <a:latin typeface="Consolas" panose="020B0609020204030204" pitchFamily="49" charset="0"/>
              </a:rPr>
              <a:t>);</a:t>
            </a: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currentVideoGames</a:t>
            </a:r>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Morrowind</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"Uncharted 2"</a:t>
            </a:r>
            <a:r>
              <a:rPr lang="en-US"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"Fallout 3"</a:t>
            </a:r>
            <a:r>
              <a:rPr lang="en-IN" sz="1400" dirty="0">
                <a:solidFill>
                  <a:srgbClr val="000000"/>
                </a:solidFill>
                <a:highlight>
                  <a:srgbClr val="FFFFFF"/>
                </a:highlight>
                <a:latin typeface="Consolas" panose="020B0609020204030204" pitchFamily="49" charset="0"/>
              </a:rPr>
              <a:t>, </a:t>
            </a:r>
            <a:r>
              <a:rPr lang="en-IN" sz="1400" dirty="0">
                <a:solidFill>
                  <a:srgbClr val="A31515"/>
                </a:solidFill>
                <a:highlight>
                  <a:srgbClr val="FFFFFF"/>
                </a:highlight>
                <a:latin typeface="Consolas" panose="020B0609020204030204" pitchFamily="49" charset="0"/>
              </a:rPr>
              <a:t>"Daxter"</a:t>
            </a:r>
            <a:r>
              <a:rPr lang="en-IN" sz="1400" dirty="0">
                <a:solidFill>
                  <a:srgbClr val="000000"/>
                </a:solidFill>
                <a:highlight>
                  <a:srgbClr val="FFFFFF"/>
                </a:highlight>
                <a:latin typeface="Consolas" panose="020B0609020204030204" pitchFamily="49" charset="0"/>
              </a:rPr>
              <a:t>, </a:t>
            </a:r>
            <a:r>
              <a:rPr lang="en-IN" sz="1400" dirty="0">
                <a:solidFill>
                  <a:srgbClr val="A31515"/>
                </a:solidFill>
                <a:highlight>
                  <a:srgbClr val="FFFFFF"/>
                </a:highlight>
                <a:latin typeface="Consolas" panose="020B0609020204030204" pitchFamily="49" charset="0"/>
              </a:rPr>
              <a:t>"System Shock 2"</a:t>
            </a:r>
            <a:r>
              <a:rPr lang="en-IN" sz="1400" dirty="0">
                <a:solidFill>
                  <a:srgbClr val="000000"/>
                </a:solidFill>
                <a:highlight>
                  <a:srgbClr val="FFFFFF"/>
                </a:highlight>
                <a:latin typeface="Consolas" panose="020B0609020204030204" pitchFamily="49" charset="0"/>
              </a:rPr>
              <a:t>};</a:t>
            </a: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8000"/>
                </a:solidFill>
                <a:highlight>
                  <a:srgbClr val="FFFFFF"/>
                </a:highlight>
                <a:latin typeface="Consolas" panose="020B0609020204030204" pitchFamily="49" charset="0"/>
              </a:rPr>
              <a:t>// Break it down!</a:t>
            </a:r>
            <a:endParaRPr lang="en-IN"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var</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gamesWithSpaces</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currentVideoGames.Where</a:t>
            </a:r>
            <a:r>
              <a:rPr lang="en-US" sz="1400" dirty="0">
                <a:solidFill>
                  <a:srgbClr val="000000"/>
                </a:solidFill>
                <a:highlight>
                  <a:srgbClr val="FFFFFF"/>
                </a:highlight>
                <a:latin typeface="Consolas" panose="020B0609020204030204" pitchFamily="49" charset="0"/>
              </a:rPr>
              <a:t>(game =&gt; </a:t>
            </a:r>
            <a:r>
              <a:rPr lang="en-US" sz="1400" dirty="0" err="1">
                <a:solidFill>
                  <a:srgbClr val="000000"/>
                </a:solidFill>
                <a:highlight>
                  <a:srgbClr val="FFFFFF"/>
                </a:highlight>
                <a:latin typeface="Consolas" panose="020B0609020204030204" pitchFamily="49" charset="0"/>
              </a:rPr>
              <a:t>game.Contains</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"-----1"</a:t>
            </a:r>
            <a:r>
              <a:rPr lang="en-IN" sz="1400" dirty="0">
                <a:solidFill>
                  <a:srgbClr val="000000"/>
                </a:solidFill>
                <a:highlight>
                  <a:srgbClr val="FFFFFF"/>
                </a:highlight>
                <a:latin typeface="Consolas" panose="020B0609020204030204" pitchFamily="49" charset="0"/>
              </a:rPr>
              <a:t> + </a:t>
            </a:r>
            <a:r>
              <a:rPr lang="en-IN" sz="1400" dirty="0" err="1">
                <a:solidFill>
                  <a:srgbClr val="000000"/>
                </a:solidFill>
                <a:highlight>
                  <a:srgbClr val="FFFFFF"/>
                </a:highlight>
                <a:latin typeface="Consolas" panose="020B0609020204030204" pitchFamily="49" charset="0"/>
              </a:rPr>
              <a:t>gamesWithSpaces</a:t>
            </a:r>
            <a:r>
              <a:rPr lang="en-IN" sz="1400" dirty="0">
                <a:solidFill>
                  <a:srgbClr val="000000"/>
                </a:solidFill>
                <a:highlight>
                  <a:srgbClr val="FFFFFF"/>
                </a:highlight>
                <a:latin typeface="Consolas" panose="020B0609020204030204" pitchFamily="49" charset="0"/>
              </a:rPr>
              <a:t>);</a:t>
            </a:r>
            <a:r>
              <a:rPr lang="en-IN" sz="1400" dirty="0">
                <a:solidFill>
                  <a:srgbClr val="008000"/>
                </a:solidFill>
                <a:highlight>
                  <a:srgbClr val="FFFFFF"/>
                </a:highlight>
                <a:latin typeface="Consolas" panose="020B0609020204030204" pitchFamily="49" charset="0"/>
              </a:rPr>
              <a:t>//-----1System.Linq.Enumerable+WhereArrayIterator`1[</a:t>
            </a:r>
            <a:r>
              <a:rPr lang="en-IN" sz="1400" dirty="0" err="1">
                <a:solidFill>
                  <a:srgbClr val="008000"/>
                </a:solidFill>
                <a:highlight>
                  <a:srgbClr val="FFFFFF"/>
                </a:highlight>
                <a:latin typeface="Consolas" panose="020B0609020204030204" pitchFamily="49" charset="0"/>
              </a:rPr>
              <a:t>System.String</a:t>
            </a:r>
            <a:r>
              <a:rPr lang="en-IN" sz="1400" dirty="0">
                <a:solidFill>
                  <a:srgbClr val="008000"/>
                </a:solidFill>
                <a:highlight>
                  <a:srgbClr val="FFFFFF"/>
                </a:highlight>
                <a:latin typeface="Consolas" panose="020B0609020204030204" pitchFamily="49" charset="0"/>
              </a:rPr>
              <a:t>]</a:t>
            </a:r>
            <a:endParaRPr lang="en-IN" sz="1400" dirty="0">
              <a:solidFill>
                <a:srgbClr val="000000"/>
              </a:solidFill>
              <a:highlight>
                <a:srgbClr val="FFFFFF"/>
              </a:highlight>
              <a:latin typeface="Consolas" panose="020B0609020204030204" pitchFamily="49" charset="0"/>
            </a:endParaRP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var</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orderedGames</a:t>
            </a:r>
            <a:r>
              <a:rPr lang="en-IN" sz="1400" dirty="0">
                <a:solidFill>
                  <a:srgbClr val="000000"/>
                </a:solidFill>
                <a:highlight>
                  <a:srgbClr val="FFFFFF"/>
                </a:highlight>
                <a:latin typeface="Consolas" panose="020B0609020204030204" pitchFamily="49" charset="0"/>
              </a:rPr>
              <a:t> = </a:t>
            </a:r>
            <a:r>
              <a:rPr lang="en-IN" sz="1400" dirty="0" err="1">
                <a:solidFill>
                  <a:srgbClr val="000000"/>
                </a:solidFill>
                <a:highlight>
                  <a:srgbClr val="FFFFFF"/>
                </a:highlight>
                <a:latin typeface="Consolas" panose="020B0609020204030204" pitchFamily="49" charset="0"/>
              </a:rPr>
              <a:t>gamesWithSpaces.OrderBy</a:t>
            </a:r>
            <a:r>
              <a:rPr lang="en-IN" sz="1400" dirty="0">
                <a:solidFill>
                  <a:srgbClr val="000000"/>
                </a:solidFill>
                <a:highlight>
                  <a:srgbClr val="FFFFFF"/>
                </a:highlight>
                <a:latin typeface="Consolas" panose="020B0609020204030204" pitchFamily="49" charset="0"/>
              </a:rPr>
              <a:t>(game =&gt; game);</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"-----2"</a:t>
            </a:r>
            <a:r>
              <a:rPr lang="en-IN" sz="1400" dirty="0">
                <a:solidFill>
                  <a:srgbClr val="000000"/>
                </a:solidFill>
                <a:highlight>
                  <a:srgbClr val="FFFFFF"/>
                </a:highlight>
                <a:latin typeface="Consolas" panose="020B0609020204030204" pitchFamily="49" charset="0"/>
              </a:rPr>
              <a:t> + </a:t>
            </a:r>
            <a:r>
              <a:rPr lang="en-IN" sz="1400" dirty="0" err="1">
                <a:solidFill>
                  <a:srgbClr val="000000"/>
                </a:solidFill>
                <a:highlight>
                  <a:srgbClr val="FFFFFF"/>
                </a:highlight>
                <a:latin typeface="Consolas" panose="020B0609020204030204" pitchFamily="49" charset="0"/>
              </a:rPr>
              <a:t>orderedGames</a:t>
            </a:r>
            <a:r>
              <a:rPr lang="en-IN" sz="1400" dirty="0">
                <a:solidFill>
                  <a:srgbClr val="000000"/>
                </a:solidFill>
                <a:highlight>
                  <a:srgbClr val="FFFFFF"/>
                </a:highlight>
                <a:latin typeface="Consolas" panose="020B0609020204030204" pitchFamily="49" charset="0"/>
              </a:rPr>
              <a:t>);</a:t>
            </a:r>
            <a:r>
              <a:rPr lang="en-IN" sz="1400" dirty="0">
                <a:solidFill>
                  <a:srgbClr val="008000"/>
                </a:solidFill>
                <a:highlight>
                  <a:srgbClr val="FFFFFF"/>
                </a:highlight>
                <a:latin typeface="Consolas" panose="020B0609020204030204" pitchFamily="49" charset="0"/>
              </a:rPr>
              <a:t>////-----2System.Linq.OrderedEnumerable`2[</a:t>
            </a:r>
            <a:r>
              <a:rPr lang="en-IN" sz="1400" dirty="0" err="1">
                <a:solidFill>
                  <a:srgbClr val="008000"/>
                </a:solidFill>
                <a:highlight>
                  <a:srgbClr val="FFFFFF"/>
                </a:highlight>
                <a:latin typeface="Consolas" panose="020B0609020204030204" pitchFamily="49" charset="0"/>
              </a:rPr>
              <a:t>System.String,System.String</a:t>
            </a:r>
            <a:r>
              <a:rPr lang="en-IN" sz="1400" dirty="0">
                <a:solidFill>
                  <a:srgbClr val="008000"/>
                </a:solidFill>
                <a:highlight>
                  <a:srgbClr val="FFFFFF"/>
                </a:highlight>
                <a:latin typeface="Consolas" panose="020B0609020204030204" pitchFamily="49" charset="0"/>
              </a:rPr>
              <a:t>]</a:t>
            </a: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var</a:t>
            </a:r>
            <a:r>
              <a:rPr lang="en-IN" sz="1400" dirty="0">
                <a:solidFill>
                  <a:srgbClr val="000000"/>
                </a:solidFill>
                <a:highlight>
                  <a:srgbClr val="FFFFFF"/>
                </a:highlight>
                <a:latin typeface="Consolas" panose="020B0609020204030204" pitchFamily="49" charset="0"/>
              </a:rPr>
              <a:t> subset = </a:t>
            </a:r>
            <a:r>
              <a:rPr lang="en-IN" sz="1400" dirty="0" err="1">
                <a:solidFill>
                  <a:srgbClr val="000000"/>
                </a:solidFill>
                <a:highlight>
                  <a:srgbClr val="FFFFFF"/>
                </a:highlight>
                <a:latin typeface="Consolas" panose="020B0609020204030204" pitchFamily="49" charset="0"/>
              </a:rPr>
              <a:t>orderedGames.Select</a:t>
            </a:r>
            <a:r>
              <a:rPr lang="en-IN" sz="1400" dirty="0">
                <a:solidFill>
                  <a:srgbClr val="000000"/>
                </a:solidFill>
                <a:highlight>
                  <a:srgbClr val="FFFFFF"/>
                </a:highlight>
                <a:latin typeface="Consolas" panose="020B0609020204030204" pitchFamily="49" charset="0"/>
              </a:rPr>
              <a:t>(game =&gt; game);</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"-----3"</a:t>
            </a:r>
            <a:r>
              <a:rPr lang="en-IN" sz="1400" dirty="0">
                <a:solidFill>
                  <a:srgbClr val="000000"/>
                </a:solidFill>
                <a:highlight>
                  <a:srgbClr val="FFFFFF"/>
                </a:highlight>
                <a:latin typeface="Consolas" panose="020B0609020204030204" pitchFamily="49" charset="0"/>
              </a:rPr>
              <a:t> + subset);</a:t>
            </a:r>
            <a:r>
              <a:rPr lang="en-IN" sz="1400" dirty="0">
                <a:solidFill>
                  <a:srgbClr val="008000"/>
                </a:solidFill>
                <a:highlight>
                  <a:srgbClr val="FFFFFF"/>
                </a:highlight>
                <a:latin typeface="Consolas" panose="020B0609020204030204" pitchFamily="49" charset="0"/>
              </a:rPr>
              <a:t>//-----3System.Linq.Enumerable+WhereSelectEnumerableIterator`2[</a:t>
            </a:r>
            <a:r>
              <a:rPr lang="en-IN" sz="1400" dirty="0" err="1">
                <a:solidFill>
                  <a:srgbClr val="008000"/>
                </a:solidFill>
                <a:highlight>
                  <a:srgbClr val="FFFFFF"/>
                </a:highlight>
                <a:latin typeface="Consolas" panose="020B0609020204030204" pitchFamily="49" charset="0"/>
              </a:rPr>
              <a:t>System.String,System.String</a:t>
            </a:r>
            <a:r>
              <a:rPr lang="en-IN" sz="1400" dirty="0">
                <a:solidFill>
                  <a:srgbClr val="008000"/>
                </a:solidFill>
                <a:highlight>
                  <a:srgbClr val="FFFFFF"/>
                </a:highlight>
                <a:latin typeface="Consolas" panose="020B0609020204030204" pitchFamily="49" charset="0"/>
              </a:rPr>
              <a:t>]</a:t>
            </a:r>
          </a:p>
          <a:p>
            <a:pPr marL="0" indent="0">
              <a:buNone/>
            </a:pPr>
            <a:endParaRPr lang="en-IN" sz="1400" dirty="0">
              <a:solidFill>
                <a:srgbClr val="000000"/>
              </a:solidFill>
              <a:highlight>
                <a:srgbClr val="FFFFFF"/>
              </a:highlight>
              <a:latin typeface="Consolas" panose="020B0609020204030204" pitchFamily="49" charset="0"/>
            </a:endParaRPr>
          </a:p>
          <a:p>
            <a:pPr marL="0" indent="0">
              <a:buNone/>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foreach</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var</a:t>
            </a:r>
            <a:r>
              <a:rPr lang="en-IN" sz="1400" dirty="0">
                <a:solidFill>
                  <a:srgbClr val="000000"/>
                </a:solidFill>
                <a:highlight>
                  <a:srgbClr val="FFFFFF"/>
                </a:highlight>
                <a:latin typeface="Consolas" panose="020B0609020204030204" pitchFamily="49" charset="0"/>
              </a:rPr>
              <a:t> game </a:t>
            </a:r>
            <a:r>
              <a:rPr lang="en-IN" sz="1400" dirty="0">
                <a:solidFill>
                  <a:srgbClr val="0000FF"/>
                </a:solidFill>
                <a:highlight>
                  <a:srgbClr val="FFFFFF"/>
                </a:highlight>
                <a:latin typeface="Consolas" panose="020B0609020204030204" pitchFamily="49" charset="0"/>
              </a:rPr>
              <a:t>in</a:t>
            </a:r>
            <a:r>
              <a:rPr lang="en-IN" sz="1400" dirty="0">
                <a:solidFill>
                  <a:srgbClr val="000000"/>
                </a:solidFill>
                <a:highlight>
                  <a:srgbClr val="FFFFFF"/>
                </a:highlight>
                <a:latin typeface="Consolas" panose="020B0609020204030204" pitchFamily="49" charset="0"/>
              </a:rPr>
              <a:t> subset)</a:t>
            </a:r>
          </a:p>
          <a:p>
            <a:pPr marL="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Console</a:t>
            </a:r>
            <a:r>
              <a:rPr lang="en-US" sz="1400" dirty="0" err="1">
                <a:solidFill>
                  <a:srgbClr val="000000"/>
                </a:solidFill>
                <a:highlight>
                  <a:srgbClr val="FFFFFF"/>
                </a:highlight>
                <a:latin typeface="Consolas" panose="020B0609020204030204" pitchFamily="49" charset="0"/>
              </a:rPr>
              <a:t>.WriteLine</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"Item: {0}"</a:t>
            </a:r>
            <a:r>
              <a:rPr lang="en-US" sz="1400" dirty="0">
                <a:solidFill>
                  <a:srgbClr val="000000"/>
                </a:solidFill>
                <a:highlight>
                  <a:srgbClr val="FFFFFF"/>
                </a:highlight>
                <a:latin typeface="Consolas" panose="020B0609020204030204" pitchFamily="49" charset="0"/>
              </a:rPr>
              <a:t>, game);</a:t>
            </a:r>
          </a:p>
          <a:p>
            <a:pPr marL="0" indent="0">
              <a:buNone/>
            </a:pPr>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p>
          <a:p>
            <a:pPr marL="0" indent="0">
              <a:buNone/>
            </a:pPr>
            <a:r>
              <a:rPr lang="en-IN" sz="1400" dirty="0">
                <a:solidFill>
                  <a:srgbClr val="000000"/>
                </a:solidFill>
                <a:highlight>
                  <a:srgbClr val="FFFFFF"/>
                </a:highlight>
                <a:latin typeface="Consolas" panose="020B0609020204030204" pitchFamily="49" charset="0"/>
              </a:rPr>
              <a:t>        }</a:t>
            </a:r>
            <a:endParaRPr lang="en-IN" sz="1400" dirty="0"/>
          </a:p>
        </p:txBody>
      </p:sp>
    </p:spTree>
    <p:extLst>
      <p:ext uri="{BB962C8B-B14F-4D97-AF65-F5344CB8AC3E}">
        <p14:creationId xmlns:p14="http://schemas.microsoft.com/office/powerpoint/2010/main" val="40443103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aramond-Trebuchet MS">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2260</TotalTime>
  <Words>3044</Words>
  <Application>Microsoft Office PowerPoint</Application>
  <PresentationFormat>On-screen Show (4:3)</PresentationFormat>
  <Paragraphs>331</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Cambria</vt:lpstr>
      <vt:lpstr>Consolas</vt:lpstr>
      <vt:lpstr>Garamond</vt:lpstr>
      <vt:lpstr>Trebuchet MS</vt:lpstr>
      <vt:lpstr>Office Theme</vt:lpstr>
      <vt:lpstr>PowerPoint Presentation</vt:lpstr>
      <vt:lpstr>LinQ</vt:lpstr>
      <vt:lpstr>PowerPoint Presentation</vt:lpstr>
      <vt:lpstr>Why extension method</vt:lpstr>
      <vt:lpstr>Extension method</vt:lpstr>
      <vt:lpstr>PowerPoint Presentation</vt:lpstr>
      <vt:lpstr>Demo1</vt:lpstr>
      <vt:lpstr>Lets see if you do not use linQ </vt:lpstr>
      <vt:lpstr>For better understanding</vt:lpstr>
      <vt:lpstr>Each method return collection of object you can chain it using dot operator</vt:lpstr>
      <vt:lpstr>PowerPoint Presentation</vt:lpstr>
      <vt:lpstr>The Role of Deferred Execution</vt:lpstr>
      <vt:lpstr>Deferred Execution</vt:lpstr>
      <vt:lpstr>The Role of Immediate Execution</vt:lpstr>
      <vt:lpstr>You might wonder exactly how you could return a query result to an external caller. The answer is, it depends.   If you have a result set consisting of strongly typed data, such as   an array of strings or  a List&lt;T&gt; of Cars,   you could abandon the use of the var keyword and use a proper IEnumerable&lt;T&gt; or IEnumerable type (again, as IEnumerable&lt;T&gt; extends IEnumerable). Consider the  following example for a new Console Application named LinqRetValues: </vt:lpstr>
      <vt:lpstr>Because it is a bit inconvenient to operate on IEnumerable&lt;T&gt;, you could make use of immediate execution. For example, rather than returning IEnumerable&lt;string&gt;, you could simply return a string[], provided that you transform the sequence to a strongly typed array. Consider this new method of the Program class, which does this very thing: </vt:lpstr>
      <vt:lpstr>PowerPoint Presentation</vt:lpstr>
      <vt:lpstr>Lets solve following query after reading above array data</vt:lpstr>
      <vt:lpstr>PowerPoint Presentation</vt:lpstr>
      <vt:lpstr>PowerPoint Presentation</vt:lpstr>
    </vt:vector>
  </TitlesOfParts>
  <Company>University at Buffalo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Handelling</dc:title>
  <dc:creator>Theory</dc:creator>
  <cp:lastModifiedBy>Sriram Mantri vidyanidhi infotech academy</cp:lastModifiedBy>
  <cp:revision>118</cp:revision>
  <dcterms:created xsi:type="dcterms:W3CDTF">2012-05-24T05:32:28Z</dcterms:created>
  <dcterms:modified xsi:type="dcterms:W3CDTF">2020-11-05T05:20:46Z</dcterms:modified>
</cp:coreProperties>
</file>