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3" r:id="rId7"/>
    <p:sldId id="275" r:id="rId8"/>
    <p:sldId id="272" r:id="rId9"/>
    <p:sldId id="276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07" y="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9FE38-F050-47FC-972A-2C62A7FE0238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35BFC4-6EE2-4A43-98E9-146BD6B5190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6806"/>
            <a:ext cx="1282699" cy="8575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DC139F7-30EE-4C3C-BBF4-BAD32D2B5D66}"/>
              </a:ext>
            </a:extLst>
          </p:cNvPr>
          <p:cNvSpPr/>
          <p:nvPr userDrawn="1"/>
        </p:nvSpPr>
        <p:spPr>
          <a:xfrm>
            <a:off x="0" y="6567586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dyanidhi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EADA-E901-4302-A497-05D33C2B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971550"/>
            <a:ext cx="6343650" cy="50292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hlinkClick r:id="rId2"/>
              </a:rPr>
              <a:t>http://www.vidyanidhi.com/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ketkiacharya.net@gmail.com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8A8E-ED85-4B70-916D-ED56E0E40BBC}"/>
              </a:ext>
            </a:extLst>
          </p:cNvPr>
          <p:cNvSpPr txBox="1"/>
          <p:nvPr/>
        </p:nvSpPr>
        <p:spPr>
          <a:xfrm>
            <a:off x="1543050" y="3886201"/>
            <a:ext cx="245745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 err="1"/>
              <a:t>Ketki</a:t>
            </a:r>
            <a:r>
              <a:rPr lang="en-IN" sz="1350" dirty="0"/>
              <a:t> Acharya</a:t>
            </a:r>
          </a:p>
          <a:p>
            <a:r>
              <a:rPr lang="en-IN" sz="1350" dirty="0"/>
              <a:t>From: SM VITA ATC of CDAC</a:t>
            </a:r>
          </a:p>
          <a:p>
            <a:r>
              <a:rPr lang="en-IN" sz="1350"/>
              <a:t>ketkiacharya</a:t>
            </a:r>
            <a:r>
              <a:rPr lang="en-IN" sz="1350" dirty="0"/>
              <a:t>.net@gmail.com</a:t>
            </a:r>
          </a:p>
        </p:txBody>
      </p:sp>
    </p:spTree>
    <p:extLst>
      <p:ext uri="{BB962C8B-B14F-4D97-AF65-F5344CB8AC3E}">
        <p14:creationId xmlns:p14="http://schemas.microsoft.com/office/powerpoint/2010/main" val="330359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5F94-6A35-45DA-BE11-D52F87589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228600"/>
            <a:ext cx="51816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words = { </a:t>
            </a:r>
            <a:r>
              <a:rPr lang="en-I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"blueberry"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"chimpanzee"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"abacus"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"banana"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"apple"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"cheese"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wordGroups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words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w[0]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FirstLetter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g.Key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Words = g };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wordGroups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"Words that start with the letter '{0}':"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g.FirstLetter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g.Words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(w);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2A8FBB-D8C0-4E9B-BF83-8BC45429F16E}"/>
              </a:ext>
            </a:extLst>
          </p:cNvPr>
          <p:cNvSpPr txBox="1"/>
          <p:nvPr/>
        </p:nvSpPr>
        <p:spPr>
          <a:xfrm>
            <a:off x="381000" y="990600"/>
            <a:ext cx="289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Words that start with the letter '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’: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blueberry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Banana</a:t>
            </a:r>
          </a:p>
          <a:p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Words that start with the letter '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’: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chimpanzee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</a:t>
            </a:r>
          </a:p>
          <a:p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Words that start with the letter '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’: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abacus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apple*/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098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4A5B-FA83-4903-A279-F176ACA2E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0" y="-1"/>
            <a:ext cx="838200" cy="609601"/>
          </a:xfrm>
        </p:spPr>
        <p:txBody>
          <a:bodyPr>
            <a:normAutofit/>
          </a:bodyPr>
          <a:lstStyle/>
          <a:p>
            <a:r>
              <a:rPr lang="en-IN" sz="2800" b="1" dirty="0"/>
              <a:t>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A933B-95FE-4C88-AEC8-CEECC72E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2400" y="29497"/>
            <a:ext cx="4699819" cy="72095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 </a:t>
            </a:r>
            <a:r>
              <a:rPr lang="en-I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Demonstrate join. 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 class that links an item name with its number.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ItemNumber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inum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Name = n;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ItemNumber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inum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 class that links an item number with its in-stock status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InStockStatus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ItemNumber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InStock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InStockStatus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ItemNumber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InStock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b;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 class that encapsulates a name with its status.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InStock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Name = n;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InStock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b;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27111-71E8-4358-B31C-F6A9CA1589D9}"/>
              </a:ext>
            </a:extLst>
          </p:cNvPr>
          <p:cNvSpPr txBox="1"/>
          <p:nvPr/>
        </p:nvSpPr>
        <p:spPr>
          <a:xfrm>
            <a:off x="4343400" y="-152400"/>
            <a:ext cx="4953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JoinDemo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items = { 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"Pliers"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1424), 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"Hammer"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7892), 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"Wrench"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8534), 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"Saw"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6411) 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InStockStatus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statusList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InStockStatus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(1424,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InStockStatus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(7892,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InStockStatus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(8534,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InStockStatus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(6411,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a query that joins Item with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InStockStatus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produce a list of item names and availability. Notice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that a sequence of Temp objects is produced.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inStockList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items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entry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statusList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item.ItemNumber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entry.ItemNumber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entry.InStock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"Item\</a:t>
            </a:r>
            <a:r>
              <a:rPr lang="en-IN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tAvailable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Execute the query and display the results.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inStockList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"{0}\t{1}"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t.Name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t.InStock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849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777C-0B29-4319-A99E-367E8A15B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7A0B3-D330-4CE3-BAD1-340AD6CB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Item    Available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Pliers  True</a:t>
            </a:r>
          </a:p>
          <a:p>
            <a:pPr marL="0" indent="0">
              <a:buNone/>
            </a:pPr>
            <a:r>
              <a:rPr lang="en-US" dirty="0"/>
              <a:t>Hammer  False</a:t>
            </a:r>
          </a:p>
          <a:p>
            <a:pPr marL="0" indent="0">
              <a:buNone/>
            </a:pPr>
            <a:r>
              <a:rPr lang="en-US" dirty="0"/>
              <a:t>Wrench  True</a:t>
            </a:r>
          </a:p>
          <a:p>
            <a:pPr marL="0" indent="0">
              <a:buNone/>
            </a:pPr>
            <a:r>
              <a:rPr lang="en-US" dirty="0"/>
              <a:t>Saw     True</a:t>
            </a:r>
          </a:p>
          <a:p>
            <a:pPr marL="0" indent="0">
              <a:buNone/>
            </a:pPr>
            <a:r>
              <a:rPr lang="en-US" dirty="0"/>
              <a:t>Press any key to continue . . 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973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9CD2-24B4-40F9-A774-5F627085A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9832"/>
            <a:ext cx="7543800" cy="762000"/>
          </a:xfrm>
        </p:spPr>
        <p:txBody>
          <a:bodyPr/>
          <a:lstStyle/>
          <a:p>
            <a:r>
              <a:rPr lang="en-IN" dirty="0" err="1"/>
              <a:t>GroupBy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86629-864D-4EDD-8DCE-4EEA673B5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71833"/>
            <a:ext cx="8382000" cy="27333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ProductName{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Category{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UnitPrice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UnitsInStock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0843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57A562-243C-42F7-9A6F-13E6148129B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-152400" y="-152400"/>
            <a:ext cx="10515600" cy="746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class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Font typeface="Arial" pitchFamily="34" charset="0"/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products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</a:t>
            </a:r>
          </a:p>
          <a:p>
            <a:pPr marL="0" indent="0">
              <a:buFont typeface="Arial" pitchFamily="34" charset="0"/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=1, ProductName=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"Chai"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Category=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"Beverages"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UnitPrice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=18.0000 ,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UnitsInStock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=39},</a:t>
            </a:r>
          </a:p>
          <a:p>
            <a:pPr marL="0" indent="0">
              <a:buFont typeface="Arial" pitchFamily="34" charset="0"/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=2 ,ProductName=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"Chang"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Category=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"Food"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UnitPrice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=19.0000,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UnitsInStock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=17},</a:t>
            </a:r>
          </a:p>
          <a:p>
            <a:pPr marL="0" indent="0">
              <a:buFont typeface="Arial" pitchFamily="34" charset="0"/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=24, ProductName=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Guaraná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Category=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"Food"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UnitPrice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=4.5000,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UnitsInStock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=20},</a:t>
            </a:r>
          </a:p>
          <a:p>
            <a:pPr marL="0" indent="0">
              <a:buFont typeface="Arial" pitchFamily="34" charset="0"/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=34, ProductName=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"Sasquatch Ale"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Category=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"Food"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UnitPrice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=14.0000,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UnitsInStock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=111},</a:t>
            </a:r>
          </a:p>
          <a:p>
            <a:pPr marL="0" indent="0">
              <a:buFont typeface="Arial" pitchFamily="34" charset="0"/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=35, ProductName=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"Steeleye Stout"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Category=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"Food"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UnitPrice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=18.0000 ,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UnitsInStock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=20},</a:t>
            </a:r>
          </a:p>
          <a:p>
            <a:pPr marL="0" indent="0">
              <a:buFont typeface="Arial" pitchFamily="34" charset="0"/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=38, ProductName=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"Côte de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Blaye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,Category=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"Beverages"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UnitPrice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=263.5000,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UnitsInStock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=17},</a:t>
            </a:r>
          </a:p>
          <a:p>
            <a:pPr marL="0" indent="0">
              <a:buFont typeface="Arial" pitchFamily="34" charset="0"/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=39, ProductName=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"Chartreuse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vertev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Category=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"Beverages"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UnitPrice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=18.0000 ,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UnitsInStock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=69}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=43, ProductName=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"Ipoh Coffee"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,Category=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"Beverages"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UnitPrice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=46.0000,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UnitsInStock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=17},</a:t>
            </a:r>
          </a:p>
          <a:p>
            <a:pPr marL="0" indent="0">
              <a:buFont typeface="Arial" pitchFamily="34" charset="0"/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=67, ProductName=</a:t>
            </a:r>
            <a:r>
              <a:rPr lang="en-I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"Laughing Lumberjack </a:t>
            </a:r>
            <a:r>
              <a:rPr lang="en-IN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Lagerv</a:t>
            </a:r>
            <a:r>
              <a:rPr lang="en-I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Category=</a:t>
            </a:r>
            <a:r>
              <a:rPr lang="en-I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"Beverages"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UnitPrice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=14.0000,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UnitsInStock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=52}</a:t>
            </a:r>
          </a:p>
          <a:p>
            <a:pPr marL="0" indent="0">
              <a:buFont typeface="Arial" pitchFamily="34" charset="0"/>
              <a:buNone/>
            </a:pP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8723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1719-E97C-4927-A580-AB42095D3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67" y="0"/>
            <a:ext cx="8858865" cy="3276599"/>
          </a:xfrm>
        </p:spPr>
        <p:txBody>
          <a:bodyPr>
            <a:normAutofit fontScale="92500" lnSpcReduction="10000"/>
          </a:bodyPr>
          <a:lstStyle/>
          <a:p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orderGroups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p.Category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Category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Products = g };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orderGroups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 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r.Category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r.Products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  {1}  {2} {3}"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n.ProductID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,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n.ProductName,n.UnitPrice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n.Category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535AD-A1BE-4025-9F68-48CE81F430C4}"/>
              </a:ext>
            </a:extLst>
          </p:cNvPr>
          <p:cNvSpPr txBox="1"/>
          <p:nvPr/>
        </p:nvSpPr>
        <p:spPr>
          <a:xfrm>
            <a:off x="228600" y="3505200"/>
            <a:ext cx="861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orderGroups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products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p.Category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</a:t>
            </a:r>
          </a:p>
          <a:p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g;</a:t>
            </a:r>
          </a:p>
          <a:p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orderGroups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r.Key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r)</a:t>
            </a:r>
          </a:p>
          <a:p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  {1}  {2} {3}"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n.ProductID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n.ProductName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n.UnitPrice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n.Category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879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7687-7663-4E09-9A0A-438815C3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5011B-9B62-43C7-A78B-97058D38F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Beverages</a:t>
            </a:r>
          </a:p>
          <a:p>
            <a:pPr marL="0" indent="0">
              <a:buNone/>
            </a:pPr>
            <a:r>
              <a:rPr lang="en-IN" dirty="0"/>
              <a:t>1  Chai  18 Beverages</a:t>
            </a:r>
          </a:p>
          <a:p>
            <a:pPr marL="0" indent="0">
              <a:buNone/>
            </a:pPr>
            <a:r>
              <a:rPr lang="en-IN" dirty="0"/>
              <a:t>38  Côte de </a:t>
            </a:r>
            <a:r>
              <a:rPr lang="en-IN" dirty="0" err="1"/>
              <a:t>Blaye</a:t>
            </a:r>
            <a:r>
              <a:rPr lang="en-IN" dirty="0"/>
              <a:t>  263.5 Beverages</a:t>
            </a:r>
          </a:p>
          <a:p>
            <a:pPr marL="0" indent="0">
              <a:buNone/>
            </a:pPr>
            <a:r>
              <a:rPr lang="en-IN" dirty="0"/>
              <a:t>39  Chartreuse </a:t>
            </a:r>
            <a:r>
              <a:rPr lang="en-IN" dirty="0" err="1"/>
              <a:t>vertev</a:t>
            </a:r>
            <a:r>
              <a:rPr lang="en-IN" dirty="0"/>
              <a:t>  18 Beverages</a:t>
            </a:r>
          </a:p>
          <a:p>
            <a:pPr marL="0" indent="0">
              <a:buNone/>
            </a:pPr>
            <a:r>
              <a:rPr lang="en-IN" dirty="0"/>
              <a:t>43  Ipoh Coffee  46 Beverages</a:t>
            </a:r>
          </a:p>
          <a:p>
            <a:pPr marL="0" indent="0">
              <a:buNone/>
            </a:pPr>
            <a:r>
              <a:rPr lang="en-IN" dirty="0"/>
              <a:t>67  Laughing Lumberjack </a:t>
            </a:r>
            <a:r>
              <a:rPr lang="en-IN" dirty="0" err="1"/>
              <a:t>Lagerv</a:t>
            </a:r>
            <a:r>
              <a:rPr lang="en-IN" dirty="0"/>
              <a:t>  14 Beverages</a:t>
            </a:r>
          </a:p>
          <a:p>
            <a:pPr marL="0" indent="0">
              <a:buNone/>
            </a:pPr>
            <a:r>
              <a:rPr lang="en-IN" dirty="0"/>
              <a:t>Food</a:t>
            </a:r>
          </a:p>
          <a:p>
            <a:pPr marL="0" indent="0">
              <a:buNone/>
            </a:pPr>
            <a:r>
              <a:rPr lang="en-IN" dirty="0"/>
              <a:t>2  Chang  19 Food</a:t>
            </a:r>
          </a:p>
          <a:p>
            <a:pPr marL="0" indent="0">
              <a:buNone/>
            </a:pPr>
            <a:r>
              <a:rPr lang="en-IN" dirty="0"/>
              <a:t>24  </a:t>
            </a:r>
            <a:r>
              <a:rPr lang="en-IN" dirty="0" err="1"/>
              <a:t>Guaraná</a:t>
            </a:r>
            <a:r>
              <a:rPr lang="en-IN" dirty="0"/>
              <a:t>  4.5 Food</a:t>
            </a:r>
          </a:p>
          <a:p>
            <a:pPr marL="0" indent="0">
              <a:buNone/>
            </a:pPr>
            <a:r>
              <a:rPr lang="en-IN" dirty="0"/>
              <a:t>34  Sasquatch Ale  14 Food</a:t>
            </a:r>
          </a:p>
          <a:p>
            <a:pPr marL="0" indent="0">
              <a:buNone/>
            </a:pPr>
            <a:r>
              <a:rPr lang="en-IN" dirty="0"/>
              <a:t>35  Steeleye Stout  18 Food</a:t>
            </a:r>
          </a:p>
          <a:p>
            <a:pPr marL="0" indent="0">
              <a:buNone/>
            </a:pPr>
            <a:r>
              <a:rPr lang="en-IN" dirty="0"/>
              <a:t>Press any key to continue . . 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94086B-9524-43E9-AF35-F303EB479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949926"/>
              </p:ext>
            </p:extLst>
          </p:nvPr>
        </p:nvGraphicFramePr>
        <p:xfrm>
          <a:off x="4599039" y="3962400"/>
          <a:ext cx="19812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99524779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r>
                        <a:rPr lang="en-IN" dirty="0"/>
                        <a:t>0=Beverages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90815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r>
                        <a:rPr lang="en-IN" dirty="0"/>
                        <a:t>1=Food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77117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F9ADF1-76DC-4CEE-AC3D-FDAAE31B2D32}"/>
              </a:ext>
            </a:extLst>
          </p:cNvPr>
          <p:cNvCxnSpPr/>
          <p:nvPr/>
        </p:nvCxnSpPr>
        <p:spPr>
          <a:xfrm flipV="1">
            <a:off x="5995220" y="4191000"/>
            <a:ext cx="8382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45AD61-34DC-476E-9908-F4B293CB255B}"/>
              </a:ext>
            </a:extLst>
          </p:cNvPr>
          <p:cNvCxnSpPr/>
          <p:nvPr/>
        </p:nvCxnSpPr>
        <p:spPr>
          <a:xfrm flipV="1">
            <a:off x="6134100" y="4800600"/>
            <a:ext cx="8382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C52211D-518E-4121-A92D-94273BD6E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892471"/>
              </p:ext>
            </p:extLst>
          </p:nvPr>
        </p:nvGraphicFramePr>
        <p:xfrm>
          <a:off x="6991965" y="2438400"/>
          <a:ext cx="259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542729385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r>
                        <a:rPr lang="en-IN" dirty="0"/>
                        <a:t>1 chai 18 Beverages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39497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IN" dirty="0"/>
                        <a:t>38 cote de </a:t>
                      </a:r>
                      <a:r>
                        <a:rPr lang="en-IN" dirty="0" err="1"/>
                        <a:t>Bkaye</a:t>
                      </a:r>
                      <a:r>
                        <a:rPr lang="en-IN" dirty="0"/>
                        <a:t> 263.5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170099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796929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0504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63887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ABCE8837-0ADC-46FE-A52C-D6600D6B2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257213"/>
              </p:ext>
            </p:extLst>
          </p:nvPr>
        </p:nvGraphicFramePr>
        <p:xfrm>
          <a:off x="6991965" y="4572000"/>
          <a:ext cx="2304435" cy="2453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435">
                  <a:extLst>
                    <a:ext uri="{9D8B030D-6E8A-4147-A177-3AD203B41FA5}">
                      <a16:colId xmlns:a16="http://schemas.microsoft.com/office/drawing/2014/main" val="542729385"/>
                    </a:ext>
                  </a:extLst>
                </a:gridCol>
              </a:tblGrid>
              <a:tr h="66059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dirty="0"/>
                        <a:t>2  Chang  19 Food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39497"/>
                  </a:ext>
                </a:extLst>
              </a:tr>
              <a:tr h="66059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dirty="0"/>
                        <a:t>24  </a:t>
                      </a:r>
                      <a:r>
                        <a:rPr lang="en-IN" dirty="0" err="1"/>
                        <a:t>Guaraná</a:t>
                      </a:r>
                      <a:r>
                        <a:rPr lang="en-IN" dirty="0"/>
                        <a:t>  4.5 Food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170099"/>
                  </a:ext>
                </a:extLst>
              </a:tr>
              <a:tr h="37748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796929"/>
                  </a:ext>
                </a:extLst>
              </a:tr>
              <a:tr h="37748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05042"/>
                  </a:ext>
                </a:extLst>
              </a:tr>
              <a:tr h="3774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63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13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4706-1477-4DB6-A1C9-F00170DC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Summary: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Represents a collection of objects that have a common key.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Type parameters: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</a:t>
            </a:r>
            <a:r>
              <a:rPr lang="en-IN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TKey</a:t>
            </a: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The type of the key of the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System.Linq.IGrouping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TKey,TElement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&gt;.This type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parameter is covariant. That is, you can use either the type you specified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or any type that is more derived. For more information about covariance and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contravariance, see Covariance and Contravariance in Generics.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</a:t>
            </a:r>
            <a:r>
              <a:rPr lang="en-IN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TElement</a:t>
            </a: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The type of the values in the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System.Linq.IGrouping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TKey,TElement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IGrouping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TElement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: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TElement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Summary: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Gets the key of the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System.Linq.IGrouping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TKey,TElement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Returns: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The key of the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System.Linq.IGrouping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TKey,TElement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TKey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Key {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306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1A1F-866F-475B-80AC-ACC98E63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b="1" dirty="0">
                <a:effectLst/>
                <a:latin typeface="FranklinGothic-DemiCnd"/>
                <a:ea typeface="Calibri" panose="020F0502020204030204" pitchFamily="34" charset="0"/>
                <a:cs typeface="FranklinGothic-DemiCnd"/>
              </a:rPr>
              <a:t>Group Results with group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B2990-A5A3-43AA-9E1E-11E26C256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166018"/>
            <a:ext cx="8991600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Palatino-Roman"/>
                <a:ea typeface="Calibri" panose="020F0502020204030204" pitchFamily="34" charset="0"/>
                <a:cs typeface="Palatino-Roman"/>
              </a:rPr>
              <a:t>One of the most powerful query features is provided by the </a:t>
            </a:r>
            <a:r>
              <a:rPr lang="en-IN" sz="1800" b="1" dirty="0">
                <a:effectLst/>
                <a:latin typeface="Palatino-Bold"/>
                <a:ea typeface="Calibri" panose="020F0502020204030204" pitchFamily="34" charset="0"/>
                <a:cs typeface="Palatino-Bold"/>
              </a:rPr>
              <a:t>group </a:t>
            </a:r>
            <a:r>
              <a:rPr lang="en-IN" sz="1800" dirty="0">
                <a:effectLst/>
                <a:latin typeface="Palatino-Roman"/>
                <a:ea typeface="Calibri" panose="020F0502020204030204" pitchFamily="34" charset="0"/>
                <a:cs typeface="Palatino-Roman"/>
              </a:rPr>
              <a:t>clause because it enables you to create results that are grouped by keys. Using the sequence obtained from a group, you can easily access all of the data associated with a key. This makes </a:t>
            </a:r>
            <a:r>
              <a:rPr lang="en-IN" sz="1800" b="1" dirty="0">
                <a:effectLst/>
                <a:latin typeface="Palatino-Bold"/>
                <a:ea typeface="Calibri" panose="020F0502020204030204" pitchFamily="34" charset="0"/>
                <a:cs typeface="Palatino-Bold"/>
              </a:rPr>
              <a:t>group </a:t>
            </a:r>
            <a:r>
              <a:rPr lang="en-IN" sz="1800" dirty="0">
                <a:effectLst/>
                <a:latin typeface="Palatino-Roman"/>
                <a:ea typeface="Calibri" panose="020F0502020204030204" pitchFamily="34" charset="0"/>
                <a:cs typeface="Palatino-Roman"/>
              </a:rPr>
              <a:t>an easy and effective way to retrieve data that is organized into sequences of related items.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Palatino-Roman"/>
                <a:ea typeface="Calibri" panose="020F0502020204030204" pitchFamily="34" charset="0"/>
                <a:cs typeface="Palatino-Roman"/>
              </a:rPr>
              <a:t>The </a:t>
            </a:r>
            <a:r>
              <a:rPr lang="en-IN" sz="1800" b="1" dirty="0">
                <a:effectLst/>
                <a:latin typeface="Palatino-Bold"/>
                <a:ea typeface="Calibri" panose="020F0502020204030204" pitchFamily="34" charset="0"/>
                <a:cs typeface="Palatino-Bold"/>
              </a:rPr>
              <a:t>group </a:t>
            </a:r>
            <a:r>
              <a:rPr lang="en-IN" sz="1800" dirty="0">
                <a:effectLst/>
                <a:latin typeface="Palatino-Roman"/>
                <a:ea typeface="Calibri" panose="020F0502020204030204" pitchFamily="34" charset="0"/>
                <a:cs typeface="Palatino-Roman"/>
              </a:rPr>
              <a:t>clause is one of only two clauses that can end a query. (The other is </a:t>
            </a:r>
            <a:r>
              <a:rPr lang="en-IN" sz="1800" b="1" dirty="0">
                <a:effectLst/>
                <a:latin typeface="Palatino-Bold"/>
                <a:ea typeface="Calibri" panose="020F0502020204030204" pitchFamily="34" charset="0"/>
                <a:cs typeface="Palatino-Bold"/>
              </a:rPr>
              <a:t>select</a:t>
            </a:r>
            <a:r>
              <a:rPr lang="en-IN" sz="1800" dirty="0">
                <a:effectLst/>
                <a:latin typeface="Palatino-Roman"/>
                <a:ea typeface="Calibri" panose="020F0502020204030204" pitchFamily="34" charset="0"/>
                <a:cs typeface="Palatino-Roman"/>
              </a:rPr>
              <a:t>.)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Palatino-Roman"/>
                <a:ea typeface="Calibri" panose="020F0502020204030204" pitchFamily="34" charset="0"/>
                <a:cs typeface="Palatino-Roman"/>
              </a:rPr>
              <a:t>The </a:t>
            </a:r>
            <a:r>
              <a:rPr lang="en-IN" sz="1800" b="1" dirty="0">
                <a:effectLst/>
                <a:latin typeface="Palatino-Bold"/>
                <a:ea typeface="Calibri" panose="020F0502020204030204" pitchFamily="34" charset="0"/>
                <a:cs typeface="Palatino-Bold"/>
              </a:rPr>
              <a:t>group </a:t>
            </a:r>
            <a:r>
              <a:rPr lang="en-IN" sz="1800" dirty="0">
                <a:effectLst/>
                <a:latin typeface="Palatino-Roman"/>
                <a:ea typeface="Calibri" panose="020F0502020204030204" pitchFamily="34" charset="0"/>
                <a:cs typeface="Palatino-Roman"/>
              </a:rPr>
              <a:t>clause has the following general form: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Palatino-Roman"/>
                <a:ea typeface="Calibri" panose="020F0502020204030204" pitchFamily="34" charset="0"/>
                <a:cs typeface="Palatino-Roman"/>
              </a:rPr>
              <a:t>group </a:t>
            </a:r>
            <a:r>
              <a:rPr lang="en-IN" sz="1800" i="1" dirty="0">
                <a:effectLst/>
                <a:latin typeface="Palatino-Italic"/>
                <a:ea typeface="Calibri" panose="020F0502020204030204" pitchFamily="34" charset="0"/>
                <a:cs typeface="Palatino-Italic"/>
              </a:rPr>
              <a:t>range-variable </a:t>
            </a:r>
            <a:r>
              <a:rPr lang="en-IN" sz="1800" dirty="0">
                <a:effectLst/>
                <a:latin typeface="Palatino-Roman"/>
                <a:ea typeface="Calibri" panose="020F0502020204030204" pitchFamily="34" charset="0"/>
                <a:cs typeface="Palatino-Roman"/>
              </a:rPr>
              <a:t>by </a:t>
            </a:r>
            <a:r>
              <a:rPr lang="en-IN" sz="1800" i="1" dirty="0">
                <a:effectLst/>
                <a:latin typeface="Palatino-Italic"/>
                <a:ea typeface="Calibri" panose="020F0502020204030204" pitchFamily="34" charset="0"/>
                <a:cs typeface="Palatino-Italic"/>
              </a:rPr>
              <a:t>key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Palatino-Roman"/>
                <a:ea typeface="Calibri" panose="020F0502020204030204" pitchFamily="34" charset="0"/>
                <a:cs typeface="Palatino-Roman"/>
              </a:rPr>
              <a:t>It returns data grouped into sequences, with each sequence sharing the key specified by </a:t>
            </a:r>
            <a:r>
              <a:rPr lang="en-IN" sz="1800" i="1" dirty="0">
                <a:effectLst/>
                <a:latin typeface="Palatino-Italic"/>
                <a:ea typeface="Calibri" panose="020F0502020204030204" pitchFamily="34" charset="0"/>
                <a:cs typeface="Palatino-Italic"/>
              </a:rPr>
              <a:t>key</a:t>
            </a:r>
            <a:r>
              <a:rPr lang="en-IN" sz="1800" dirty="0">
                <a:effectLst/>
                <a:latin typeface="Palatino-Roman"/>
                <a:ea typeface="Calibri" panose="020F0502020204030204" pitchFamily="34" charset="0"/>
                <a:cs typeface="Palatino-Roman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Palatino-Roman"/>
                <a:ea typeface="Calibri" panose="020F0502020204030204" pitchFamily="34" charset="0"/>
                <a:cs typeface="Palatino-Roman"/>
              </a:rPr>
              <a:t>The result of </a:t>
            </a:r>
            <a:r>
              <a:rPr lang="en-IN" sz="1800" b="1" dirty="0">
                <a:effectLst/>
                <a:latin typeface="Palatino-Bold"/>
                <a:ea typeface="Calibri" panose="020F0502020204030204" pitchFamily="34" charset="0"/>
                <a:cs typeface="Palatino-Bold"/>
              </a:rPr>
              <a:t>group </a:t>
            </a:r>
            <a:r>
              <a:rPr lang="en-IN" sz="1800" dirty="0">
                <a:effectLst/>
                <a:latin typeface="Palatino-Roman"/>
                <a:ea typeface="Calibri" panose="020F0502020204030204" pitchFamily="34" charset="0"/>
                <a:cs typeface="Palatino-Roman"/>
              </a:rPr>
              <a:t>is a sequence that contains elements of type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Palatino-Roman"/>
                <a:ea typeface="Calibri" panose="020F0502020204030204" pitchFamily="34" charset="0"/>
                <a:cs typeface="Palatino-Roman"/>
              </a:rPr>
              <a:t> </a:t>
            </a:r>
            <a:r>
              <a:rPr lang="en-IN" sz="1800" b="1" dirty="0" err="1">
                <a:effectLst/>
                <a:latin typeface="Palatino-Bold"/>
                <a:ea typeface="Calibri" panose="020F0502020204030204" pitchFamily="34" charset="0"/>
                <a:cs typeface="Palatino-Bold"/>
              </a:rPr>
              <a:t>IGrouping</a:t>
            </a:r>
            <a:r>
              <a:rPr lang="en-IN" sz="1800" b="1" dirty="0">
                <a:effectLst/>
                <a:latin typeface="Palatino-Bold"/>
                <a:ea typeface="Calibri" panose="020F0502020204030204" pitchFamily="34" charset="0"/>
                <a:cs typeface="Palatino-Bold"/>
              </a:rPr>
              <a:t>&lt;</a:t>
            </a:r>
            <a:r>
              <a:rPr lang="en-IN" sz="1800" b="1" dirty="0" err="1">
                <a:effectLst/>
                <a:latin typeface="Palatino-Bold"/>
                <a:ea typeface="Calibri" panose="020F0502020204030204" pitchFamily="34" charset="0"/>
                <a:cs typeface="Palatino-Bold"/>
              </a:rPr>
              <a:t>TKey,TElement</a:t>
            </a:r>
            <a:r>
              <a:rPr lang="en-IN" sz="1800" b="1" dirty="0">
                <a:effectLst/>
                <a:latin typeface="Palatino-Bold"/>
                <a:ea typeface="Calibri" panose="020F0502020204030204" pitchFamily="34" charset="0"/>
                <a:cs typeface="Palatino-Bold"/>
              </a:rPr>
              <a:t>&gt;</a:t>
            </a:r>
            <a:r>
              <a:rPr lang="en-IN" sz="1800" dirty="0">
                <a:effectLst/>
                <a:latin typeface="Palatino-Roman"/>
                <a:ea typeface="Calibri" panose="020F0502020204030204" pitchFamily="34" charset="0"/>
                <a:cs typeface="Palatino-Roman"/>
              </a:rPr>
              <a:t>, which is declared in the </a:t>
            </a:r>
            <a:r>
              <a:rPr lang="en-IN" sz="1800" b="1" dirty="0" err="1">
                <a:effectLst/>
                <a:latin typeface="Palatino-Bold"/>
                <a:ea typeface="Calibri" panose="020F0502020204030204" pitchFamily="34" charset="0"/>
                <a:cs typeface="Palatino-Bold"/>
              </a:rPr>
              <a:t>System.Linq</a:t>
            </a:r>
            <a:r>
              <a:rPr lang="en-IN" sz="1800" b="1" dirty="0">
                <a:effectLst/>
                <a:latin typeface="Palatino-Bold"/>
                <a:ea typeface="Calibri" panose="020F0502020204030204" pitchFamily="34" charset="0"/>
                <a:cs typeface="Palatino-Bold"/>
              </a:rPr>
              <a:t> </a:t>
            </a:r>
            <a:r>
              <a:rPr lang="en-IN" sz="1800" dirty="0">
                <a:effectLst/>
                <a:latin typeface="Palatino-Roman"/>
                <a:ea typeface="Calibri" panose="020F0502020204030204" pitchFamily="34" charset="0"/>
                <a:cs typeface="Palatino-Roman"/>
              </a:rPr>
              <a:t>namespace.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Palatino-Roman"/>
                <a:ea typeface="Calibri" panose="020F0502020204030204" pitchFamily="34" charset="0"/>
                <a:cs typeface="Palatino-Roman"/>
              </a:rPr>
              <a:t> It defines a collection of objects that share a common key. The type of query variable in a query that returns a group is </a:t>
            </a:r>
            <a:r>
              <a:rPr lang="en-IN" sz="1800" b="1" dirty="0" err="1">
                <a:effectLst/>
                <a:latin typeface="Palatino-Bold"/>
                <a:ea typeface="Calibri" panose="020F0502020204030204" pitchFamily="34" charset="0"/>
                <a:cs typeface="Palatino-Bold"/>
              </a:rPr>
              <a:t>IEnumerable</a:t>
            </a:r>
            <a:r>
              <a:rPr lang="en-IN" sz="1800" b="1" dirty="0">
                <a:effectLst/>
                <a:latin typeface="Palatino-Bold"/>
                <a:ea typeface="Calibri" panose="020F0502020204030204" pitchFamily="34" charset="0"/>
                <a:cs typeface="Palatino-Bold"/>
              </a:rPr>
              <a:t>&lt;</a:t>
            </a:r>
            <a:r>
              <a:rPr lang="en-IN" sz="1800" b="1" dirty="0" err="1">
                <a:effectLst/>
                <a:latin typeface="Palatino-Bold"/>
                <a:ea typeface="Calibri" panose="020F0502020204030204" pitchFamily="34" charset="0"/>
                <a:cs typeface="Palatino-Bold"/>
              </a:rPr>
              <a:t>IGrouping</a:t>
            </a:r>
            <a:r>
              <a:rPr lang="en-IN" sz="1800" b="1" dirty="0">
                <a:effectLst/>
                <a:latin typeface="Palatino-Bold"/>
                <a:ea typeface="Calibri" panose="020F0502020204030204" pitchFamily="34" charset="0"/>
                <a:cs typeface="Palatino-Bold"/>
              </a:rPr>
              <a:t>&lt;</a:t>
            </a:r>
            <a:r>
              <a:rPr lang="en-IN" sz="1800" b="1" dirty="0" err="1">
                <a:effectLst/>
                <a:latin typeface="Palatino-Bold"/>
                <a:ea typeface="Calibri" panose="020F0502020204030204" pitchFamily="34" charset="0"/>
                <a:cs typeface="Palatino-Bold"/>
              </a:rPr>
              <a:t>TKey</a:t>
            </a:r>
            <a:r>
              <a:rPr lang="en-IN" sz="1800" b="1" dirty="0">
                <a:effectLst/>
                <a:latin typeface="Palatino-Bold"/>
                <a:ea typeface="Calibri" panose="020F0502020204030204" pitchFamily="34" charset="0"/>
                <a:cs typeface="Palatino-Bold"/>
              </a:rPr>
              <a:t>, </a:t>
            </a:r>
            <a:r>
              <a:rPr lang="en-IN" sz="1800" b="1" dirty="0" err="1">
                <a:effectLst/>
                <a:latin typeface="Palatino-Bold"/>
                <a:ea typeface="Calibri" panose="020F0502020204030204" pitchFamily="34" charset="0"/>
                <a:cs typeface="Palatino-Bold"/>
              </a:rPr>
              <a:t>TElement</a:t>
            </a:r>
            <a:r>
              <a:rPr lang="en-IN" sz="1800" b="1" dirty="0">
                <a:effectLst/>
                <a:latin typeface="Palatino-Bold"/>
                <a:ea typeface="Calibri" panose="020F0502020204030204" pitchFamily="34" charset="0"/>
                <a:cs typeface="Palatino-Bold"/>
              </a:rPr>
              <a:t>&gt;&gt;</a:t>
            </a:r>
            <a:r>
              <a:rPr lang="en-IN" sz="1800" dirty="0">
                <a:effectLst/>
                <a:latin typeface="Palatino-Roman"/>
                <a:ea typeface="Calibri" panose="020F0502020204030204" pitchFamily="34" charset="0"/>
                <a:cs typeface="Palatino-Roman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 err="1">
                <a:effectLst/>
                <a:latin typeface="Palatino-Bold"/>
                <a:ea typeface="Calibri" panose="020F0502020204030204" pitchFamily="34" charset="0"/>
                <a:cs typeface="Palatino-Bold"/>
              </a:rPr>
              <a:t>IGrouping</a:t>
            </a:r>
            <a:r>
              <a:rPr lang="en-IN" sz="1800" b="1" dirty="0">
                <a:effectLst/>
                <a:latin typeface="Palatino-Bold"/>
                <a:ea typeface="Calibri" panose="020F0502020204030204" pitchFamily="34" charset="0"/>
                <a:cs typeface="Palatino-Bold"/>
              </a:rPr>
              <a:t> </a:t>
            </a:r>
            <a:r>
              <a:rPr lang="en-IN" sz="1800" dirty="0">
                <a:effectLst/>
                <a:latin typeface="Palatino-Roman"/>
                <a:ea typeface="Calibri" panose="020F0502020204030204" pitchFamily="34" charset="0"/>
                <a:cs typeface="Palatino-Roman"/>
              </a:rPr>
              <a:t>defines a </a:t>
            </a:r>
            <a:r>
              <a:rPr lang="en-IN" sz="1800">
                <a:effectLst/>
                <a:latin typeface="Palatino-Roman"/>
                <a:ea typeface="Calibri" panose="020F0502020204030204" pitchFamily="34" charset="0"/>
                <a:cs typeface="Palatino-Roman"/>
              </a:rPr>
              <a:t>read-only property called </a:t>
            </a:r>
            <a:r>
              <a:rPr lang="en-IN" sz="1800" b="1" dirty="0">
                <a:effectLst/>
                <a:latin typeface="Palatino-Bold"/>
                <a:ea typeface="Calibri" panose="020F0502020204030204" pitchFamily="34" charset="0"/>
                <a:cs typeface="Palatino-Bold"/>
              </a:rPr>
              <a:t>Key</a:t>
            </a:r>
            <a:r>
              <a:rPr lang="en-IN" sz="1800" dirty="0">
                <a:effectLst/>
                <a:latin typeface="Palatino-Roman"/>
                <a:ea typeface="Calibri" panose="020F0502020204030204" pitchFamily="34" charset="0"/>
                <a:cs typeface="Palatino-Roman"/>
              </a:rPr>
              <a:t>, which returns the key associated with each sequence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71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1576</Words>
  <Application>Microsoft Office PowerPoint</Application>
  <PresentationFormat>On-screen Show (4:3)</PresentationFormat>
  <Paragraphs>224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Cambria</vt:lpstr>
      <vt:lpstr>Consolas</vt:lpstr>
      <vt:lpstr>FranklinGothic-DemiCnd</vt:lpstr>
      <vt:lpstr>Garamond</vt:lpstr>
      <vt:lpstr>Palatino-Bold</vt:lpstr>
      <vt:lpstr>Palatino-Italic</vt:lpstr>
      <vt:lpstr>Palatino-Roman</vt:lpstr>
      <vt:lpstr>Trebuchet MS</vt:lpstr>
      <vt:lpstr>Office Theme</vt:lpstr>
      <vt:lpstr>PowerPoint Presentation</vt:lpstr>
      <vt:lpstr>Join</vt:lpstr>
      <vt:lpstr>Out put</vt:lpstr>
      <vt:lpstr>GroupBy</vt:lpstr>
      <vt:lpstr>PowerPoint Presentation</vt:lpstr>
      <vt:lpstr>PowerPoint Presentation</vt:lpstr>
      <vt:lpstr>PowerPoint Presentation</vt:lpstr>
      <vt:lpstr>PowerPoint Presentation</vt:lpstr>
      <vt:lpstr>Group Results with group 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Handelling</dc:title>
  <dc:creator>Theory</dc:creator>
  <cp:lastModifiedBy>Sriram Mantri vidyanidhi infotech academy</cp:lastModifiedBy>
  <cp:revision>128</cp:revision>
  <dcterms:created xsi:type="dcterms:W3CDTF">2012-05-24T05:32:28Z</dcterms:created>
  <dcterms:modified xsi:type="dcterms:W3CDTF">2020-11-06T03:57:19Z</dcterms:modified>
</cp:coreProperties>
</file>