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56" r:id="rId3"/>
    <p:sldId id="268" r:id="rId4"/>
    <p:sldId id="269" r:id="rId5"/>
    <p:sldId id="263" r:id="rId6"/>
    <p:sldId id="264" r:id="rId7"/>
    <p:sldId id="274" r:id="rId8"/>
    <p:sldId id="279" r:id="rId9"/>
    <p:sldId id="275" r:id="rId10"/>
    <p:sldId id="276" r:id="rId11"/>
    <p:sldId id="277" r:id="rId12"/>
    <p:sldId id="278" r:id="rId13"/>
    <p:sldId id="280" r:id="rId14"/>
    <p:sldId id="281" r:id="rId15"/>
    <p:sldId id="260" r:id="rId16"/>
    <p:sldId id="265" r:id="rId17"/>
    <p:sldId id="270" r:id="rId18"/>
    <p:sldId id="271" r:id="rId19"/>
    <p:sldId id="257" r:id="rId20"/>
    <p:sldId id="258" r:id="rId21"/>
    <p:sldId id="259" r:id="rId22"/>
    <p:sldId id="262" r:id="rId23"/>
    <p:sldId id="266" r:id="rId24"/>
    <p:sldId id="267" r:id="rId25"/>
    <p:sldId id="282" r:id="rId26"/>
    <p:sldId id="28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666" y="53"/>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84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2895DAE-8D40-48D8-9186-8F6E49074241}" type="datetimeFigureOut">
              <a:rPr lang="en-US" smtClean="0"/>
              <a:pPr/>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BFD441-4FC9-4C6E-AD92-C68EB003C9E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895DAE-8D40-48D8-9186-8F6E49074241}" type="datetimeFigureOut">
              <a:rPr lang="en-US" smtClean="0"/>
              <a:pPr/>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BFD441-4FC9-4C6E-AD92-C68EB003C9E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895DAE-8D40-48D8-9186-8F6E49074241}" type="datetimeFigureOut">
              <a:rPr lang="en-US" smtClean="0"/>
              <a:pPr/>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BFD441-4FC9-4C6E-AD92-C68EB003C9E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895DAE-8D40-48D8-9186-8F6E49074241}" type="datetimeFigureOut">
              <a:rPr lang="en-US" smtClean="0"/>
              <a:pPr/>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BFD441-4FC9-4C6E-AD92-C68EB003C9E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895DAE-8D40-48D8-9186-8F6E49074241}" type="datetimeFigureOut">
              <a:rPr lang="en-US" smtClean="0"/>
              <a:pPr/>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BFD441-4FC9-4C6E-AD92-C68EB003C9E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895DAE-8D40-48D8-9186-8F6E49074241}" type="datetimeFigureOut">
              <a:rPr lang="en-US" smtClean="0"/>
              <a:pPr/>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BFD441-4FC9-4C6E-AD92-C68EB003C9E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2895DAE-8D40-48D8-9186-8F6E49074241}" type="datetimeFigureOut">
              <a:rPr lang="en-US" smtClean="0"/>
              <a:pPr/>
              <a:t>11/2/2020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BFD441-4FC9-4C6E-AD92-C68EB003C9E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2895DAE-8D40-48D8-9186-8F6E49074241}" type="datetimeFigureOut">
              <a:rPr lang="en-US" smtClean="0"/>
              <a:pPr/>
              <a:t>11/2/2020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BFD441-4FC9-4C6E-AD92-C68EB003C9E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895DAE-8D40-48D8-9186-8F6E49074241}" type="datetimeFigureOut">
              <a:rPr lang="en-US" smtClean="0"/>
              <a:pPr/>
              <a:t>11/2/2020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BFD441-4FC9-4C6E-AD92-C68EB003C9E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895DAE-8D40-48D8-9186-8F6E49074241}" type="datetimeFigureOut">
              <a:rPr lang="en-US" smtClean="0"/>
              <a:pPr/>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BFD441-4FC9-4C6E-AD92-C68EB003C9E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895DAE-8D40-48D8-9186-8F6E49074241}" type="datetimeFigureOut">
              <a:rPr lang="en-US" smtClean="0"/>
              <a:pPr/>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BFD441-4FC9-4C6E-AD92-C68EB003C9E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895DAE-8D40-48D8-9186-8F6E49074241}" type="datetimeFigureOut">
              <a:rPr lang="en-US" smtClean="0"/>
              <a:pPr/>
              <a:t>11/2/2020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BFD441-4FC9-4C6E-AD92-C68EB003C9EA}" type="slidenum">
              <a:rPr lang="en-US" smtClean="0"/>
              <a:pPr/>
              <a:t>‹#›</a:t>
            </a:fld>
            <a:endParaRPr lang="en-US"/>
          </a:p>
        </p:txBody>
      </p:sp>
      <p:pic>
        <p:nvPicPr>
          <p:cNvPr id="8" name="Picture 7">
            <a:extLst>
              <a:ext uri="{FF2B5EF4-FFF2-40B4-BE49-F238E27FC236}">
                <a16:creationId xmlns:a16="http://schemas.microsoft.com/office/drawing/2014/main" id="{050431CD-A3E6-442B-BD2B-DD2408C4D7A3}"/>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126806"/>
            <a:ext cx="1282699" cy="857534"/>
          </a:xfrm>
          <a:prstGeom prst="rect">
            <a:avLst/>
          </a:prstGeom>
        </p:spPr>
      </p:pic>
      <p:sp>
        <p:nvSpPr>
          <p:cNvPr id="10" name="Rectangle 9">
            <a:extLst>
              <a:ext uri="{FF2B5EF4-FFF2-40B4-BE49-F238E27FC236}">
                <a16:creationId xmlns:a16="http://schemas.microsoft.com/office/drawing/2014/main" id="{05D7B965-42D1-4F1E-85FE-E4FD5F47E38B}"/>
              </a:ext>
            </a:extLst>
          </p:cNvPr>
          <p:cNvSpPr/>
          <p:nvPr userDrawn="1"/>
        </p:nvSpPr>
        <p:spPr>
          <a:xfrm>
            <a:off x="0" y="6567586"/>
            <a:ext cx="12192000" cy="307777"/>
          </a:xfrm>
          <a:prstGeom prst="rect">
            <a:avLst/>
          </a:prstGeom>
        </p:spPr>
        <p:txBody>
          <a:bodyPr wrap="square">
            <a:spAutoFit/>
          </a:bodyPr>
          <a:lstStyle/>
          <a:p>
            <a:pPr algn="ctr"/>
            <a:r>
              <a:rPr lang="en-US" sz="1400" b="1" dirty="0">
                <a:solidFill>
                  <a:prstClr val="black"/>
                </a:solidFill>
                <a:latin typeface="Cambria" panose="02040503050406030204" pitchFamily="18" charset="0"/>
              </a:rPr>
              <a:t>USM’s </a:t>
            </a:r>
            <a:r>
              <a:rPr lang="en-US" sz="1400" b="1" dirty="0" err="1">
                <a:solidFill>
                  <a:prstClr val="black"/>
                </a:solidFill>
                <a:latin typeface="Cambria" panose="02040503050406030204" pitchFamily="18" charset="0"/>
              </a:rPr>
              <a:t>Shriram</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Mantri</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Vidyanidhi</a:t>
            </a:r>
            <a:r>
              <a:rPr lang="en-US" sz="1400" b="1" dirty="0">
                <a:solidFill>
                  <a:prstClr val="black"/>
                </a:solidFill>
                <a:latin typeface="Cambria" panose="02040503050406030204" pitchFamily="18" charset="0"/>
              </a:rPr>
              <a:t> Info Tech Academy </a:t>
            </a:r>
            <a:endParaRPr lang="en-IN" sz="1400" dirty="0">
              <a:solidFill>
                <a:prstClr val="black"/>
              </a:solidFill>
              <a:latin typeface="Cambria" panose="020405030504060302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vidyanidhi.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DFEADA-E901-4302-A497-05D33C2B29A4}"/>
              </a:ext>
            </a:extLst>
          </p:cNvPr>
          <p:cNvSpPr>
            <a:spLocks noGrp="1"/>
          </p:cNvSpPr>
          <p:nvPr>
            <p:ph idx="1"/>
          </p:nvPr>
        </p:nvSpPr>
        <p:spPr>
          <a:xfrm>
            <a:off x="1314450" y="971550"/>
            <a:ext cx="6343650" cy="5029200"/>
          </a:xfrm>
        </p:spPr>
        <p:txBody>
          <a:bodyPr/>
          <a:lstStyle/>
          <a:p>
            <a:pPr marL="0" indent="0" algn="ctr">
              <a:buNone/>
            </a:pPr>
            <a:r>
              <a:rPr lang="en-IN" dirty="0">
                <a:hlinkClick r:id="rId2"/>
              </a:rPr>
              <a:t>http://www.vidyanidhi.com/</a:t>
            </a:r>
            <a:endParaRPr lang="en-IN" dirty="0"/>
          </a:p>
          <a:p>
            <a:pPr marL="0" indent="0" algn="ctr">
              <a:buNone/>
            </a:pPr>
            <a:r>
              <a:rPr lang="en-IN" dirty="0"/>
              <a:t>ketkiacharya.net@gmail.com</a:t>
            </a:r>
          </a:p>
        </p:txBody>
      </p:sp>
      <p:sp>
        <p:nvSpPr>
          <p:cNvPr id="4" name="TextBox 3">
            <a:extLst>
              <a:ext uri="{FF2B5EF4-FFF2-40B4-BE49-F238E27FC236}">
                <a16:creationId xmlns:a16="http://schemas.microsoft.com/office/drawing/2014/main" id="{E8DE8A8E-ED85-4B70-916D-ED56E0E40BBC}"/>
              </a:ext>
            </a:extLst>
          </p:cNvPr>
          <p:cNvSpPr txBox="1"/>
          <p:nvPr/>
        </p:nvSpPr>
        <p:spPr>
          <a:xfrm>
            <a:off x="1543050" y="3886201"/>
            <a:ext cx="2457450" cy="715581"/>
          </a:xfrm>
          <a:prstGeom prst="rect">
            <a:avLst/>
          </a:prstGeom>
          <a:noFill/>
        </p:spPr>
        <p:txBody>
          <a:bodyPr wrap="square" rtlCol="0">
            <a:spAutoFit/>
          </a:bodyPr>
          <a:lstStyle/>
          <a:p>
            <a:r>
              <a:rPr lang="en-IN" sz="1350" dirty="0" err="1"/>
              <a:t>Ketki</a:t>
            </a:r>
            <a:r>
              <a:rPr lang="en-IN" sz="1350" dirty="0"/>
              <a:t> Acharya</a:t>
            </a:r>
          </a:p>
          <a:p>
            <a:r>
              <a:rPr lang="en-IN" sz="1350" dirty="0"/>
              <a:t>From: SM VITA ATC of CDAC</a:t>
            </a:r>
          </a:p>
          <a:p>
            <a:r>
              <a:rPr lang="en-IN" sz="1350"/>
              <a:t>ketkiacharya</a:t>
            </a:r>
            <a:r>
              <a:rPr lang="en-IN" sz="1350" dirty="0"/>
              <a:t>.net@gmail.com</a:t>
            </a:r>
          </a:p>
        </p:txBody>
      </p:sp>
    </p:spTree>
    <p:extLst>
      <p:ext uri="{BB962C8B-B14F-4D97-AF65-F5344CB8AC3E}">
        <p14:creationId xmlns:p14="http://schemas.microsoft.com/office/powerpoint/2010/main" val="3303597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B86F3-9D39-4132-8047-FC8A217AC859}"/>
              </a:ext>
            </a:extLst>
          </p:cNvPr>
          <p:cNvSpPr>
            <a:spLocks noGrp="1"/>
          </p:cNvSpPr>
          <p:nvPr>
            <p:ph type="title"/>
          </p:nvPr>
        </p:nvSpPr>
        <p:spPr>
          <a:xfrm>
            <a:off x="228600" y="731837"/>
            <a:ext cx="8763000" cy="868362"/>
          </a:xfrm>
        </p:spPr>
        <p:txBody>
          <a:bodyPr>
            <a:normAutofit fontScale="90000"/>
          </a:bodyPr>
          <a:lstStyle/>
          <a:p>
            <a:r>
              <a:rPr lang="en-IN" dirty="0" err="1"/>
              <a:t>Intialised</a:t>
            </a:r>
            <a:r>
              <a:rPr lang="en-IN" dirty="0"/>
              <a:t> using construct or through set property</a:t>
            </a:r>
          </a:p>
        </p:txBody>
      </p:sp>
      <p:sp>
        <p:nvSpPr>
          <p:cNvPr id="3" name="Content Placeholder 2">
            <a:extLst>
              <a:ext uri="{FF2B5EF4-FFF2-40B4-BE49-F238E27FC236}">
                <a16:creationId xmlns:a16="http://schemas.microsoft.com/office/drawing/2014/main" id="{F38C45AD-7592-4847-BC6F-6645EC09E9F8}"/>
              </a:ext>
            </a:extLst>
          </p:cNvPr>
          <p:cNvSpPr>
            <a:spLocks noGrp="1"/>
          </p:cNvSpPr>
          <p:nvPr>
            <p:ph idx="1"/>
          </p:nvPr>
        </p:nvSpPr>
        <p:spPr/>
        <p:txBody>
          <a:bodyPr/>
          <a:lstStyle/>
          <a:p>
            <a:pPr marL="0" indent="0">
              <a:buNone/>
            </a:pPr>
            <a:endParaRPr lang="en-US" sz="1800" dirty="0">
              <a:solidFill>
                <a:srgbClr val="2B91AF"/>
              </a:solidFill>
              <a:highlight>
                <a:srgbClr val="FFFFFF"/>
              </a:highlight>
              <a:latin typeface="Consolas" panose="020B0609020204030204" pitchFamily="49" charset="0"/>
            </a:endParaRPr>
          </a:p>
          <a:p>
            <a:pPr marL="0" indent="0">
              <a:buNone/>
            </a:pPr>
            <a:r>
              <a:rPr lang="en-US" sz="1800" dirty="0">
                <a:solidFill>
                  <a:srgbClr val="2B91AF"/>
                </a:solidFill>
                <a:highlight>
                  <a:srgbClr val="FFFFFF"/>
                </a:highlight>
                <a:latin typeface="Consolas" panose="020B0609020204030204" pitchFamily="49" charset="0"/>
              </a:rPr>
              <a:t>String</a:t>
            </a:r>
            <a:r>
              <a:rPr lang="en-US" sz="1800" dirty="0">
                <a:solidFill>
                  <a:srgbClr val="000000"/>
                </a:solidFill>
                <a:highlight>
                  <a:srgbClr val="FFFFFF"/>
                </a:highlight>
                <a:latin typeface="Consolas" panose="020B0609020204030204" pitchFamily="49" charset="0"/>
              </a:rPr>
              <a:t> cs = </a:t>
            </a:r>
            <a:r>
              <a:rPr lang="en-US" sz="1800" dirty="0">
                <a:solidFill>
                  <a:srgbClr val="A31515"/>
                </a:solidFill>
                <a:highlight>
                  <a:srgbClr val="FFFFFF"/>
                </a:highlight>
                <a:latin typeface="Consolas" panose="020B0609020204030204" pitchFamily="49" charset="0"/>
              </a:rPr>
              <a:t>"data source=.; database=Sample; integrated security=SSPI"</a:t>
            </a:r>
            <a:r>
              <a:rPr lang="en-US" sz="1800" dirty="0">
                <a:solidFill>
                  <a:srgbClr val="000000"/>
                </a:solidFill>
                <a:highlight>
                  <a:srgbClr val="FFFFFF"/>
                </a:highlight>
                <a:latin typeface="Consolas" panose="020B0609020204030204" pitchFamily="49" charset="0"/>
              </a:rPr>
              <a:t>;</a:t>
            </a:r>
          </a:p>
          <a:p>
            <a:pPr marL="0" indent="0">
              <a:buNone/>
            </a:pPr>
            <a:r>
              <a:rPr lang="en-US" sz="1800" dirty="0" err="1">
                <a:solidFill>
                  <a:srgbClr val="2B91AF"/>
                </a:solidFill>
                <a:highlight>
                  <a:srgbClr val="FFFFFF"/>
                </a:highlight>
                <a:latin typeface="Consolas" panose="020B0609020204030204" pitchFamily="49" charset="0"/>
              </a:rPr>
              <a:t>SqlConnection</a:t>
            </a:r>
            <a:r>
              <a:rPr lang="en-US" sz="1800" dirty="0">
                <a:solidFill>
                  <a:srgbClr val="000000"/>
                </a:solidFill>
                <a:highlight>
                  <a:srgbClr val="FFFFFF"/>
                </a:highlight>
                <a:latin typeface="Consolas" panose="020B0609020204030204" pitchFamily="49" charset="0"/>
              </a:rPr>
              <a:t> con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SqlConnection</a:t>
            </a:r>
            <a:r>
              <a:rPr lang="en-US" sz="1800" dirty="0">
                <a:solidFill>
                  <a:srgbClr val="000000"/>
                </a:solidFill>
                <a:highlight>
                  <a:srgbClr val="FFFFFF"/>
                </a:highlight>
                <a:latin typeface="Consolas" panose="020B0609020204030204" pitchFamily="49" charset="0"/>
              </a:rPr>
              <a:t>(cs);</a:t>
            </a:r>
            <a:endParaRPr lang="en-US" sz="1800" dirty="0">
              <a:solidFill>
                <a:srgbClr val="2B91AF"/>
              </a:solidFill>
              <a:highlight>
                <a:srgbClr val="FFFFFF"/>
              </a:highlight>
              <a:latin typeface="Consolas" panose="020B0609020204030204" pitchFamily="49" charset="0"/>
            </a:endParaRPr>
          </a:p>
          <a:p>
            <a:pPr marL="0" indent="0">
              <a:buNone/>
            </a:pPr>
            <a:endParaRPr lang="en-US" sz="1800" dirty="0">
              <a:solidFill>
                <a:srgbClr val="2B91AF"/>
              </a:solidFill>
              <a:highlight>
                <a:srgbClr val="FFFFFF"/>
              </a:highlight>
              <a:latin typeface="Consolas" panose="020B0609020204030204" pitchFamily="49" charset="0"/>
            </a:endParaRPr>
          </a:p>
          <a:p>
            <a:pPr marL="0" indent="0">
              <a:buNone/>
            </a:pPr>
            <a:endParaRPr lang="en-US" sz="1800" dirty="0">
              <a:solidFill>
                <a:srgbClr val="2B91AF"/>
              </a:solidFill>
              <a:highlight>
                <a:srgbClr val="FFFFFF"/>
              </a:highlight>
              <a:latin typeface="Consolas" panose="020B0609020204030204" pitchFamily="49" charset="0"/>
            </a:endParaRPr>
          </a:p>
          <a:p>
            <a:pPr marL="0" indent="0">
              <a:buNone/>
            </a:pPr>
            <a:endParaRPr lang="en-US" sz="1800" dirty="0">
              <a:solidFill>
                <a:srgbClr val="2B91AF"/>
              </a:solidFill>
              <a:highlight>
                <a:srgbClr val="FFFFFF"/>
              </a:highlight>
              <a:latin typeface="Consolas" panose="020B0609020204030204" pitchFamily="49" charset="0"/>
            </a:endParaRPr>
          </a:p>
          <a:p>
            <a:pPr marL="0" indent="0">
              <a:buNone/>
            </a:pPr>
            <a:r>
              <a:rPr lang="en-US" sz="1800" dirty="0">
                <a:solidFill>
                  <a:srgbClr val="2B91AF"/>
                </a:solidFill>
                <a:highlight>
                  <a:srgbClr val="FFFFFF"/>
                </a:highlight>
                <a:latin typeface="Consolas" panose="020B0609020204030204" pitchFamily="49" charset="0"/>
              </a:rPr>
              <a:t>String</a:t>
            </a:r>
            <a:r>
              <a:rPr lang="en-US" sz="1800" dirty="0">
                <a:solidFill>
                  <a:srgbClr val="000000"/>
                </a:solidFill>
                <a:highlight>
                  <a:srgbClr val="FFFFFF"/>
                </a:highlight>
                <a:latin typeface="Consolas" panose="020B0609020204030204" pitchFamily="49" charset="0"/>
              </a:rPr>
              <a:t> cs = </a:t>
            </a:r>
            <a:r>
              <a:rPr lang="en-US" sz="1800" dirty="0">
                <a:solidFill>
                  <a:srgbClr val="A31515"/>
                </a:solidFill>
                <a:highlight>
                  <a:srgbClr val="FFFFFF"/>
                </a:highlight>
                <a:latin typeface="Consolas" panose="020B0609020204030204" pitchFamily="49" charset="0"/>
              </a:rPr>
              <a:t>"data source=.; database=Sample; integrated security=SSPI"</a:t>
            </a:r>
            <a:r>
              <a:rPr lang="en-US"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2B91AF"/>
                </a:solidFill>
                <a:highlight>
                  <a:srgbClr val="FFFFFF"/>
                </a:highlight>
                <a:latin typeface="Consolas" panose="020B0609020204030204" pitchFamily="49" charset="0"/>
              </a:rPr>
              <a:t>SqlConnection</a:t>
            </a:r>
            <a:r>
              <a:rPr lang="en-IN" sz="1800" dirty="0">
                <a:solidFill>
                  <a:srgbClr val="000000"/>
                </a:solidFill>
                <a:highlight>
                  <a:srgbClr val="FFFFFF"/>
                </a:highlight>
                <a:latin typeface="Consolas" panose="020B0609020204030204" pitchFamily="49" charset="0"/>
              </a:rPr>
              <a:t> connection = </a:t>
            </a:r>
            <a:r>
              <a:rPr lang="en-IN" sz="1800" dirty="0">
                <a:solidFill>
                  <a:srgbClr val="0000FF"/>
                </a:solidFill>
                <a:highlight>
                  <a:srgbClr val="FFFFFF"/>
                </a:highlight>
                <a:latin typeface="Consolas" panose="020B0609020204030204" pitchFamily="49" charset="0"/>
              </a:rPr>
              <a:t>new</a:t>
            </a:r>
            <a:r>
              <a:rPr lang="en-IN" sz="1800" dirty="0">
                <a:solidFill>
                  <a:srgbClr val="000000"/>
                </a:solidFill>
                <a:highlight>
                  <a:srgbClr val="FFFFFF"/>
                </a:highlight>
                <a:latin typeface="Consolas" panose="020B0609020204030204" pitchFamily="49" charset="0"/>
              </a:rPr>
              <a:t> </a:t>
            </a:r>
            <a:r>
              <a:rPr lang="en-IN" sz="1800" dirty="0" err="1">
                <a:solidFill>
                  <a:srgbClr val="2B91AF"/>
                </a:solidFill>
                <a:highlight>
                  <a:srgbClr val="FFFFFF"/>
                </a:highlight>
                <a:latin typeface="Consolas" panose="020B0609020204030204" pitchFamily="49" charset="0"/>
              </a:rPr>
              <a:t>SqlConnection</a:t>
            </a:r>
            <a:r>
              <a:rPr lang="en-IN" sz="1800" dirty="0">
                <a:solidFill>
                  <a:srgbClr val="000000"/>
                </a:solidFill>
                <a:highlight>
                  <a:srgbClr val="FFFFFF"/>
                </a:highlight>
                <a:latin typeface="Consolas" panose="020B0609020204030204" pitchFamily="49" charset="0"/>
              </a:rPr>
              <a:t>();</a:t>
            </a:r>
          </a:p>
          <a:p>
            <a:pPr marL="0" indent="0">
              <a:buNone/>
            </a:pPr>
            <a:r>
              <a:rPr lang="en-IN" sz="1800" dirty="0" err="1">
                <a:solidFill>
                  <a:srgbClr val="000000"/>
                </a:solidFill>
                <a:highlight>
                  <a:srgbClr val="FFFFFF"/>
                </a:highlight>
                <a:latin typeface="Consolas" panose="020B0609020204030204" pitchFamily="49" charset="0"/>
              </a:rPr>
              <a:t>connection.ConnectionString</a:t>
            </a:r>
            <a:r>
              <a:rPr lang="en-IN" sz="1800" dirty="0">
                <a:solidFill>
                  <a:srgbClr val="000000"/>
                </a:solidFill>
                <a:highlight>
                  <a:srgbClr val="FFFFFF"/>
                </a:highlight>
                <a:latin typeface="Consolas" panose="020B0609020204030204" pitchFamily="49" charset="0"/>
              </a:rPr>
              <a:t> = cs;</a:t>
            </a:r>
          </a:p>
          <a:p>
            <a:pPr marL="0" indent="0">
              <a:buNone/>
            </a:pPr>
            <a:r>
              <a:rPr lang="en-IN" sz="1800" dirty="0">
                <a:solidFill>
                  <a:srgbClr val="000000"/>
                </a:solidFill>
                <a:highlight>
                  <a:srgbClr val="FFFFFF"/>
                </a:highlight>
                <a:latin typeface="Consolas" panose="020B0609020204030204" pitchFamily="49" charset="0"/>
              </a:rPr>
              <a:t>In above line we are using setter property to set connection string.</a:t>
            </a:r>
            <a:endParaRPr lang="en-IN" dirty="0"/>
          </a:p>
        </p:txBody>
      </p:sp>
      <p:cxnSp>
        <p:nvCxnSpPr>
          <p:cNvPr id="5" name="Straight Connector 4">
            <a:extLst>
              <a:ext uri="{FF2B5EF4-FFF2-40B4-BE49-F238E27FC236}">
                <a16:creationId xmlns:a16="http://schemas.microsoft.com/office/drawing/2014/main" id="{292C93CF-1AE2-4417-8271-CDFB27C562F2}"/>
              </a:ext>
            </a:extLst>
          </p:cNvPr>
          <p:cNvCxnSpPr/>
          <p:nvPr/>
        </p:nvCxnSpPr>
        <p:spPr>
          <a:xfrm>
            <a:off x="457200" y="3352800"/>
            <a:ext cx="822960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213074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93201-670D-46DD-8305-B11114EAA115}"/>
              </a:ext>
            </a:extLst>
          </p:cNvPr>
          <p:cNvSpPr>
            <a:spLocks noGrp="1"/>
          </p:cNvSpPr>
          <p:nvPr>
            <p:ph type="title"/>
          </p:nvPr>
        </p:nvSpPr>
        <p:spPr>
          <a:xfrm>
            <a:off x="924046" y="160337"/>
            <a:ext cx="8229600" cy="1143000"/>
          </a:xfrm>
        </p:spPr>
        <p:txBody>
          <a:bodyPr>
            <a:normAutofit fontScale="90000"/>
          </a:bodyPr>
          <a:lstStyle/>
          <a:p>
            <a:r>
              <a:rPr lang="en-IN" dirty="0" err="1"/>
              <a:t>Intialised</a:t>
            </a:r>
            <a:r>
              <a:rPr lang="en-IN" dirty="0"/>
              <a:t> using constructor through set property</a:t>
            </a:r>
          </a:p>
        </p:txBody>
      </p:sp>
      <p:sp>
        <p:nvSpPr>
          <p:cNvPr id="3" name="Content Placeholder 2">
            <a:extLst>
              <a:ext uri="{FF2B5EF4-FFF2-40B4-BE49-F238E27FC236}">
                <a16:creationId xmlns:a16="http://schemas.microsoft.com/office/drawing/2014/main" id="{60695230-2367-4F05-B1F7-B2BB4ADC6F98}"/>
              </a:ext>
            </a:extLst>
          </p:cNvPr>
          <p:cNvSpPr>
            <a:spLocks noGrp="1"/>
          </p:cNvSpPr>
          <p:nvPr>
            <p:ph idx="1"/>
          </p:nvPr>
        </p:nvSpPr>
        <p:spPr/>
        <p:txBody>
          <a:bodyPr/>
          <a:lstStyle/>
          <a:p>
            <a:pPr marL="0" indent="0">
              <a:buNone/>
            </a:pPr>
            <a:r>
              <a:rPr lang="en-US" sz="1800" dirty="0" err="1">
                <a:solidFill>
                  <a:srgbClr val="2B91AF"/>
                </a:solidFill>
                <a:highlight>
                  <a:srgbClr val="FFFFFF"/>
                </a:highlight>
                <a:latin typeface="Consolas" panose="020B0609020204030204" pitchFamily="49" charset="0"/>
              </a:rPr>
              <a:t>SqlCommand</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cmd</a:t>
            </a:r>
            <a:r>
              <a:rPr lang="en-US" sz="1800" dirty="0">
                <a:solidFill>
                  <a:srgbClr val="000000"/>
                </a:solidFill>
                <a:highlight>
                  <a:srgbClr val="FFFFFF"/>
                </a:highlight>
                <a:latin typeface="Consolas" panose="020B0609020204030204" pitchFamily="49" charset="0"/>
              </a:rPr>
              <a:t>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SqlCommand</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"Select * from Product"</a:t>
            </a:r>
            <a:r>
              <a:rPr lang="en-US" sz="1800" dirty="0">
                <a:solidFill>
                  <a:srgbClr val="000000"/>
                </a:solidFill>
                <a:highlight>
                  <a:srgbClr val="FFFFFF"/>
                </a:highlight>
                <a:latin typeface="Consolas" panose="020B0609020204030204" pitchFamily="49" charset="0"/>
              </a:rPr>
              <a:t>, con);</a:t>
            </a:r>
          </a:p>
          <a:p>
            <a:pPr marL="0" indent="0">
              <a:buNone/>
            </a:pPr>
            <a:endParaRPr lang="en-US" sz="1800" dirty="0">
              <a:solidFill>
                <a:srgbClr val="000000"/>
              </a:solidFill>
              <a:highlight>
                <a:srgbClr val="FFFFFF"/>
              </a:highlight>
              <a:latin typeface="Consolas" panose="020B0609020204030204" pitchFamily="49" charset="0"/>
            </a:endParaRPr>
          </a:p>
          <a:p>
            <a:pPr marL="0" indent="0">
              <a:buNone/>
            </a:pPr>
            <a:endParaRPr lang="en-US" sz="1800" dirty="0">
              <a:solidFill>
                <a:srgbClr val="000000"/>
              </a:solidFill>
              <a:highlight>
                <a:srgbClr val="FFFFFF"/>
              </a:highlight>
              <a:latin typeface="Consolas" panose="020B0609020204030204" pitchFamily="49" charset="0"/>
            </a:endParaRPr>
          </a:p>
          <a:p>
            <a:pPr marL="0" indent="0">
              <a:buNone/>
            </a:pPr>
            <a:endParaRPr lang="en-US" sz="1800" dirty="0">
              <a:solidFill>
                <a:srgbClr val="000000"/>
              </a:solidFill>
              <a:highlight>
                <a:srgbClr val="FFFFFF"/>
              </a:highlight>
              <a:latin typeface="Consolas" panose="020B0609020204030204" pitchFamily="49" charset="0"/>
            </a:endParaRPr>
          </a:p>
          <a:p>
            <a:pPr marL="0" indent="0">
              <a:buNone/>
            </a:pPr>
            <a:endParaRPr lang="en-US" sz="1800" dirty="0">
              <a:solidFill>
                <a:srgbClr val="000000"/>
              </a:solidFill>
              <a:highlight>
                <a:srgbClr val="FFFFFF"/>
              </a:highlight>
              <a:latin typeface="Consolas" panose="020B0609020204030204" pitchFamily="49" charset="0"/>
            </a:endParaRPr>
          </a:p>
          <a:p>
            <a:pPr marL="0" indent="0">
              <a:buNone/>
            </a:pPr>
            <a:endParaRPr lang="en-US" sz="1800" dirty="0">
              <a:solidFill>
                <a:srgbClr val="000000"/>
              </a:solidFill>
              <a:highlight>
                <a:srgbClr val="FFFFFF"/>
              </a:highlight>
              <a:latin typeface="Consolas" panose="020B0609020204030204" pitchFamily="49" charset="0"/>
            </a:endParaRPr>
          </a:p>
          <a:p>
            <a:pPr marL="0" indent="0">
              <a:buNone/>
            </a:pPr>
            <a:r>
              <a:rPr lang="en-IN" sz="1800" dirty="0" err="1">
                <a:solidFill>
                  <a:srgbClr val="2B91AF"/>
                </a:solidFill>
                <a:highlight>
                  <a:srgbClr val="FFFFFF"/>
                </a:highlight>
                <a:latin typeface="Consolas" panose="020B0609020204030204" pitchFamily="49" charset="0"/>
              </a:rPr>
              <a:t>SqlCommand</a:t>
            </a: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cmd</a:t>
            </a:r>
            <a:r>
              <a:rPr lang="en-IN" sz="1800" dirty="0">
                <a:solidFill>
                  <a:srgbClr val="000000"/>
                </a:solidFill>
                <a:highlight>
                  <a:srgbClr val="FFFFFF"/>
                </a:highlight>
                <a:latin typeface="Consolas" panose="020B0609020204030204" pitchFamily="49" charset="0"/>
              </a:rPr>
              <a:t> = </a:t>
            </a:r>
            <a:r>
              <a:rPr lang="en-IN" sz="1800" dirty="0">
                <a:solidFill>
                  <a:srgbClr val="0000FF"/>
                </a:solidFill>
                <a:highlight>
                  <a:srgbClr val="FFFFFF"/>
                </a:highlight>
                <a:latin typeface="Consolas" panose="020B0609020204030204" pitchFamily="49" charset="0"/>
              </a:rPr>
              <a:t>new</a:t>
            </a: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SqlComand</a:t>
            </a:r>
            <a:r>
              <a:rPr lang="en-IN" sz="1800" dirty="0">
                <a:solidFill>
                  <a:srgbClr val="000000"/>
                </a:solidFill>
                <a:highlight>
                  <a:srgbClr val="FFFFFF"/>
                </a:highlight>
                <a:latin typeface="Consolas" panose="020B0609020204030204" pitchFamily="49" charset="0"/>
              </a:rPr>
              <a:t>();</a:t>
            </a:r>
          </a:p>
          <a:p>
            <a:pPr marL="0" indent="0">
              <a:buNone/>
            </a:pP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cmd.CommandText</a:t>
            </a:r>
            <a:r>
              <a:rPr lang="en-US" sz="1800" dirty="0">
                <a:solidFill>
                  <a:srgbClr val="000000"/>
                </a:solidFill>
                <a:highlight>
                  <a:srgbClr val="FFFFFF"/>
                </a:highlight>
                <a:latin typeface="Consolas" panose="020B0609020204030204" pitchFamily="49" charset="0"/>
              </a:rPr>
              <a:t> = </a:t>
            </a:r>
            <a:r>
              <a:rPr lang="en-US" sz="1800" dirty="0">
                <a:solidFill>
                  <a:srgbClr val="A31515"/>
                </a:solidFill>
                <a:highlight>
                  <a:srgbClr val="FFFFFF"/>
                </a:highlight>
                <a:latin typeface="Consolas" panose="020B0609020204030204" pitchFamily="49" charset="0"/>
              </a:rPr>
              <a:t>"select * from </a:t>
            </a:r>
            <a:r>
              <a:rPr lang="en-US" sz="1800" dirty="0" err="1">
                <a:solidFill>
                  <a:srgbClr val="A31515"/>
                </a:solidFill>
                <a:highlight>
                  <a:srgbClr val="FFFFFF"/>
                </a:highlight>
                <a:latin typeface="Consolas" panose="020B0609020204030204" pitchFamily="49" charset="0"/>
              </a:rPr>
              <a:t>tblproduct</a:t>
            </a:r>
            <a:r>
              <a:rPr lang="en-US" sz="1800" dirty="0">
                <a:solidFill>
                  <a:srgbClr val="A31515"/>
                </a:solidFill>
                <a:highlight>
                  <a:srgbClr val="FFFFFF"/>
                </a:highlight>
                <a:latin typeface="Consolas" panose="020B0609020204030204" pitchFamily="49" charset="0"/>
              </a:rPr>
              <a:t>"</a:t>
            </a:r>
            <a:r>
              <a:rPr lang="en-US"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cmd.Connection</a:t>
            </a:r>
            <a:r>
              <a:rPr lang="en-IN" sz="1800" dirty="0">
                <a:solidFill>
                  <a:srgbClr val="000000"/>
                </a:solidFill>
                <a:highlight>
                  <a:srgbClr val="FFFFFF"/>
                </a:highlight>
                <a:latin typeface="Consolas" panose="020B0609020204030204" pitchFamily="49" charset="0"/>
              </a:rPr>
              <a:t> = con;</a:t>
            </a:r>
            <a:endParaRPr lang="en-IN" dirty="0"/>
          </a:p>
        </p:txBody>
      </p:sp>
      <p:cxnSp>
        <p:nvCxnSpPr>
          <p:cNvPr id="4" name="Straight Connector 3">
            <a:extLst>
              <a:ext uri="{FF2B5EF4-FFF2-40B4-BE49-F238E27FC236}">
                <a16:creationId xmlns:a16="http://schemas.microsoft.com/office/drawing/2014/main" id="{B2F44EE5-0E1D-42B0-BAC1-95A9DC98FA5F}"/>
              </a:ext>
            </a:extLst>
          </p:cNvPr>
          <p:cNvCxnSpPr/>
          <p:nvPr/>
        </p:nvCxnSpPr>
        <p:spPr>
          <a:xfrm>
            <a:off x="457200" y="3048000"/>
            <a:ext cx="822960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732241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C4775-9144-451E-8AF1-EE7624D0242E}"/>
              </a:ext>
            </a:extLst>
          </p:cNvPr>
          <p:cNvSpPr>
            <a:spLocks noGrp="1"/>
          </p:cNvSpPr>
          <p:nvPr>
            <p:ph type="title"/>
          </p:nvPr>
        </p:nvSpPr>
        <p:spPr>
          <a:xfrm>
            <a:off x="1143964" y="92075"/>
            <a:ext cx="7771435" cy="639762"/>
          </a:xfrm>
        </p:spPr>
        <p:txBody>
          <a:bodyPr>
            <a:noAutofit/>
          </a:bodyPr>
          <a:lstStyle/>
          <a:p>
            <a:r>
              <a:rPr lang="en-US" sz="2000" b="1" dirty="0"/>
              <a:t>There are 2 issues with hard coding the connection strings in application code</a:t>
            </a:r>
            <a:br>
              <a:rPr lang="en-IN" sz="2000" b="1" dirty="0"/>
            </a:br>
            <a:endParaRPr lang="en-IN" sz="2000" b="1" dirty="0"/>
          </a:p>
        </p:txBody>
      </p:sp>
      <p:sp>
        <p:nvSpPr>
          <p:cNvPr id="3" name="Content Placeholder 2">
            <a:extLst>
              <a:ext uri="{FF2B5EF4-FFF2-40B4-BE49-F238E27FC236}">
                <a16:creationId xmlns:a16="http://schemas.microsoft.com/office/drawing/2014/main" id="{003C387A-8E1E-484D-A83B-8C90F1D41E36}"/>
              </a:ext>
            </a:extLst>
          </p:cNvPr>
          <p:cNvSpPr>
            <a:spLocks noGrp="1"/>
          </p:cNvSpPr>
          <p:nvPr>
            <p:ph idx="1"/>
          </p:nvPr>
        </p:nvSpPr>
        <p:spPr>
          <a:xfrm>
            <a:off x="152400" y="734731"/>
            <a:ext cx="8610600" cy="5513669"/>
          </a:xfrm>
        </p:spPr>
        <p:txBody>
          <a:bodyPr>
            <a:normAutofit fontScale="70000" lnSpcReduction="20000"/>
          </a:bodyPr>
          <a:lstStyle/>
          <a:p>
            <a:pPr marL="0" indent="0">
              <a:buNone/>
            </a:pPr>
            <a:endParaRPr lang="en-US" dirty="0">
              <a:latin typeface="+mj-lt"/>
            </a:endParaRPr>
          </a:p>
          <a:p>
            <a:pPr marL="0" indent="0">
              <a:buNone/>
            </a:pPr>
            <a:r>
              <a:rPr lang="en-US" dirty="0">
                <a:latin typeface="+mj-lt"/>
              </a:rPr>
              <a:t>1. For some reason, if we want to point our application to a different database server, we will have to change the application code. If you change application code, the application requires a re-build and a re-deployment which is a time waster.</a:t>
            </a:r>
          </a:p>
          <a:p>
            <a:pPr marL="0" indent="0">
              <a:buNone/>
            </a:pPr>
            <a:endParaRPr lang="en-US" dirty="0">
              <a:latin typeface="+mj-lt"/>
            </a:endParaRPr>
          </a:p>
          <a:p>
            <a:pPr marL="0" indent="0">
              <a:buNone/>
            </a:pPr>
            <a:r>
              <a:rPr lang="en-US" dirty="0">
                <a:latin typeface="+mj-lt"/>
              </a:rPr>
              <a:t>2. All the pages that has the connection string hard coded needs to change. This adds to the maintenance overhead and is also error prone.</a:t>
            </a:r>
          </a:p>
          <a:p>
            <a:pPr marL="0" indent="0">
              <a:buNone/>
            </a:pPr>
            <a:endParaRPr lang="en-US" dirty="0">
              <a:latin typeface="+mj-lt"/>
            </a:endParaRPr>
          </a:p>
          <a:p>
            <a:pPr marL="0" indent="0">
              <a:buNone/>
            </a:pPr>
            <a:r>
              <a:rPr lang="en-US" dirty="0">
                <a:latin typeface="+mj-lt"/>
              </a:rPr>
              <a:t>In real time, we may point our applications from time to time, from Development database to testing database .</a:t>
            </a:r>
          </a:p>
          <a:p>
            <a:pPr marL="0" indent="0">
              <a:buNone/>
            </a:pPr>
            <a:endParaRPr lang="en-US" dirty="0">
              <a:latin typeface="+mj-lt"/>
            </a:endParaRPr>
          </a:p>
          <a:p>
            <a:pPr marL="0" indent="0">
              <a:buNone/>
            </a:pPr>
            <a:r>
              <a:rPr lang="en-US" dirty="0">
                <a:latin typeface="+mj-lt"/>
              </a:rPr>
              <a:t>Because of these issues, the best practice is to store the connection in the configuration file, from which all the pages can read and use it. This way we have only one place to change, and we don't have to re-build and re-deploy our application. This saves a lot of time.</a:t>
            </a:r>
          </a:p>
          <a:p>
            <a:pPr marL="0" indent="0">
              <a:buNone/>
            </a:pPr>
            <a:endParaRPr lang="en-IN" dirty="0">
              <a:latin typeface="+mj-lt"/>
            </a:endParaRPr>
          </a:p>
        </p:txBody>
      </p:sp>
    </p:spTree>
    <p:extLst>
      <p:ext uri="{BB962C8B-B14F-4D97-AF65-F5344CB8AC3E}">
        <p14:creationId xmlns:p14="http://schemas.microsoft.com/office/powerpoint/2010/main" val="1639388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8631F-529B-409A-A322-BFB0199B5915}"/>
              </a:ext>
            </a:extLst>
          </p:cNvPr>
          <p:cNvSpPr>
            <a:spLocks noGrp="1"/>
          </p:cNvSpPr>
          <p:nvPr>
            <p:ph type="title"/>
          </p:nvPr>
        </p:nvSpPr>
        <p:spPr>
          <a:xfrm>
            <a:off x="914400" y="-63219"/>
            <a:ext cx="8229600" cy="749019"/>
          </a:xfrm>
        </p:spPr>
        <p:txBody>
          <a:bodyPr>
            <a:normAutofit fontScale="90000"/>
          </a:bodyPr>
          <a:lstStyle/>
          <a:p>
            <a:r>
              <a:rPr lang="en-IN" dirty="0"/>
              <a:t>Better approach</a:t>
            </a:r>
          </a:p>
        </p:txBody>
      </p:sp>
      <p:sp>
        <p:nvSpPr>
          <p:cNvPr id="3" name="Content Placeholder 2">
            <a:extLst>
              <a:ext uri="{FF2B5EF4-FFF2-40B4-BE49-F238E27FC236}">
                <a16:creationId xmlns:a16="http://schemas.microsoft.com/office/drawing/2014/main" id="{9A67EF14-0624-4402-BAE4-128BB37772F3}"/>
              </a:ext>
            </a:extLst>
          </p:cNvPr>
          <p:cNvSpPr>
            <a:spLocks noGrp="1"/>
          </p:cNvSpPr>
          <p:nvPr>
            <p:ph idx="1"/>
          </p:nvPr>
        </p:nvSpPr>
        <p:spPr>
          <a:xfrm>
            <a:off x="228600" y="990600"/>
            <a:ext cx="8915400" cy="5334000"/>
          </a:xfrm>
        </p:spPr>
        <p:txBody>
          <a:bodyPr>
            <a:normAutofit/>
          </a:bodyPr>
          <a:lstStyle/>
          <a:p>
            <a:r>
              <a:rPr lang="en-US" sz="2400" dirty="0">
                <a:latin typeface="+mj-lt"/>
              </a:rPr>
              <a:t>The configuration file in a Console application is </a:t>
            </a:r>
            <a:r>
              <a:rPr lang="en-US" sz="2400" dirty="0" err="1">
                <a:solidFill>
                  <a:srgbClr val="FF0000"/>
                </a:solidFill>
                <a:latin typeface="+mj-lt"/>
              </a:rPr>
              <a:t>App.config</a:t>
            </a:r>
            <a:r>
              <a:rPr lang="en-US" sz="2400" dirty="0">
                <a:latin typeface="+mj-lt"/>
              </a:rPr>
              <a:t>.. The </a:t>
            </a:r>
            <a:r>
              <a:rPr lang="en-US" sz="2400" dirty="0" err="1">
                <a:solidFill>
                  <a:schemeClr val="tx2">
                    <a:lumMod val="60000"/>
                    <a:lumOff val="40000"/>
                  </a:schemeClr>
                </a:solidFill>
                <a:latin typeface="+mj-lt"/>
              </a:rPr>
              <a:t>ConfigurationManager</a:t>
            </a:r>
            <a:r>
              <a:rPr lang="en-US" sz="2400" dirty="0">
                <a:latin typeface="+mj-lt"/>
              </a:rPr>
              <a:t> class can be used to read connection string from </a:t>
            </a:r>
            <a:r>
              <a:rPr lang="en-US" sz="2400" dirty="0" err="1">
                <a:latin typeface="+mj-lt"/>
              </a:rPr>
              <a:t>App.config</a:t>
            </a:r>
            <a:r>
              <a:rPr lang="en-US" sz="2400" dirty="0">
                <a:latin typeface="+mj-lt"/>
              </a:rPr>
              <a:t> file</a:t>
            </a:r>
          </a:p>
          <a:p>
            <a:pPr marL="0" indent="0">
              <a:buNone/>
            </a:pPr>
            <a:r>
              <a:rPr lang="en-US" sz="2400" dirty="0">
                <a:latin typeface="+mj-lt"/>
              </a:rPr>
              <a:t>Put following line in </a:t>
            </a:r>
            <a:r>
              <a:rPr lang="en-US" sz="2400" dirty="0" err="1">
                <a:latin typeface="+mj-lt"/>
              </a:rPr>
              <a:t>App.config</a:t>
            </a:r>
            <a:endParaRPr lang="en-US" sz="2400" dirty="0">
              <a:latin typeface="+mj-lt"/>
            </a:endParaRPr>
          </a:p>
          <a:p>
            <a:pPr marL="0" indent="0">
              <a:buNone/>
            </a:pPr>
            <a:r>
              <a:rPr lang="en-IN" sz="1800" dirty="0">
                <a:solidFill>
                  <a:srgbClr val="0000FF"/>
                </a:solidFill>
                <a:highlight>
                  <a:srgbClr val="FFFFFF"/>
                </a:highlight>
                <a:latin typeface="Consolas" panose="020B0609020204030204" pitchFamily="49" charset="0"/>
              </a:rPr>
              <a:t>&lt;</a:t>
            </a:r>
            <a:r>
              <a:rPr lang="en-IN" sz="1800" dirty="0" err="1">
                <a:solidFill>
                  <a:srgbClr val="A31515"/>
                </a:solidFill>
                <a:highlight>
                  <a:srgbClr val="FFFFFF"/>
                </a:highlight>
                <a:latin typeface="Consolas" panose="020B0609020204030204" pitchFamily="49" charset="0"/>
              </a:rPr>
              <a:t>connectionStrings</a:t>
            </a:r>
            <a:r>
              <a:rPr lang="en-IN" sz="1800" dirty="0">
                <a:solidFill>
                  <a:srgbClr val="0000FF"/>
                </a:solidFill>
                <a:highlight>
                  <a:srgbClr val="FFFFFF"/>
                </a:highlight>
                <a:latin typeface="Consolas" panose="020B0609020204030204" pitchFamily="49" charset="0"/>
              </a:rPr>
              <a:t>&gt;</a:t>
            </a:r>
            <a:endParaRPr lang="en-IN" sz="1800" dirty="0">
              <a:solidFill>
                <a:srgbClr val="000000"/>
              </a:solidFill>
              <a:highlight>
                <a:srgbClr val="FFFFFF"/>
              </a:highlight>
              <a:latin typeface="Consolas" panose="020B0609020204030204" pitchFamily="49" charset="0"/>
            </a:endParaRPr>
          </a:p>
          <a:p>
            <a:pPr marL="0" indent="0">
              <a:buNone/>
            </a:pPr>
            <a:r>
              <a:rPr lang="en-IN" sz="1800" dirty="0">
                <a:solidFill>
                  <a:srgbClr val="0000FF"/>
                </a:solidFill>
                <a:highlight>
                  <a:srgbClr val="FFFFFF"/>
                </a:highlight>
                <a:latin typeface="Consolas" panose="020B0609020204030204" pitchFamily="49" charset="0"/>
              </a:rPr>
              <a:t>  &lt;</a:t>
            </a:r>
            <a:r>
              <a:rPr lang="en-IN" sz="1800" dirty="0">
                <a:solidFill>
                  <a:srgbClr val="A31515"/>
                </a:solidFill>
                <a:highlight>
                  <a:srgbClr val="FFFFFF"/>
                </a:highlight>
                <a:latin typeface="Consolas" panose="020B0609020204030204" pitchFamily="49" charset="0"/>
              </a:rPr>
              <a:t>add</a:t>
            </a:r>
            <a:r>
              <a:rPr lang="en-IN" sz="1800" dirty="0">
                <a:solidFill>
                  <a:srgbClr val="0000FF"/>
                </a:solidFill>
                <a:highlight>
                  <a:srgbClr val="FFFFFF"/>
                </a:highlight>
                <a:latin typeface="Consolas" panose="020B0609020204030204" pitchFamily="49" charset="0"/>
              </a:rPr>
              <a:t> </a:t>
            </a:r>
            <a:r>
              <a:rPr lang="en-IN" sz="1800" dirty="0">
                <a:solidFill>
                  <a:srgbClr val="FF0000"/>
                </a:solidFill>
                <a:highlight>
                  <a:srgbClr val="FFFFFF"/>
                </a:highlight>
                <a:latin typeface="Consolas" panose="020B0609020204030204" pitchFamily="49" charset="0"/>
              </a:rPr>
              <a:t>name</a:t>
            </a:r>
            <a:r>
              <a:rPr lang="en-IN" sz="1800" dirty="0">
                <a:solidFill>
                  <a:srgbClr val="0000FF"/>
                </a:solidFill>
                <a:highlight>
                  <a:srgbClr val="FFFFFF"/>
                </a:highlight>
                <a:latin typeface="Consolas" panose="020B0609020204030204" pitchFamily="49" charset="0"/>
              </a:rPr>
              <a:t>=</a:t>
            </a:r>
            <a:r>
              <a:rPr lang="en-IN" sz="1800" dirty="0">
                <a:solidFill>
                  <a:srgbClr val="000000"/>
                </a:solidFill>
                <a:highlight>
                  <a:srgbClr val="FFFFFF"/>
                </a:highlight>
                <a:latin typeface="Consolas" panose="020B0609020204030204" pitchFamily="49" charset="0"/>
              </a:rPr>
              <a:t>"</a:t>
            </a:r>
            <a:r>
              <a:rPr lang="en-IN" sz="2400" b="1" dirty="0" err="1">
                <a:solidFill>
                  <a:srgbClr val="0000FF"/>
                </a:solidFill>
                <a:highlight>
                  <a:srgbClr val="FFFFFF"/>
                </a:highlight>
                <a:latin typeface="Consolas" panose="020B0609020204030204" pitchFamily="49" charset="0"/>
              </a:rPr>
              <a:t>DatabaseConnectionString</a:t>
            </a:r>
            <a:r>
              <a:rPr lang="en-IN" sz="1800" dirty="0">
                <a:solidFill>
                  <a:srgbClr val="000000"/>
                </a:solidFill>
                <a:highlight>
                  <a:srgbClr val="FFFFFF"/>
                </a:highlight>
                <a:latin typeface="Consolas" panose="020B0609020204030204" pitchFamily="49" charset="0"/>
              </a:rPr>
              <a:t>"</a:t>
            </a:r>
          </a:p>
          <a:p>
            <a:pPr marL="0" indent="0">
              <a:buNone/>
            </a:pPr>
            <a:r>
              <a:rPr lang="en-US" sz="1800" dirty="0">
                <a:solidFill>
                  <a:srgbClr val="0000FF"/>
                </a:solidFill>
                <a:highlight>
                  <a:srgbClr val="FFFFFF"/>
                </a:highlight>
                <a:latin typeface="Consolas" panose="020B0609020204030204" pitchFamily="49" charset="0"/>
              </a:rPr>
              <a:t>      </a:t>
            </a:r>
            <a:r>
              <a:rPr lang="en-US" sz="1800" dirty="0" err="1">
                <a:solidFill>
                  <a:srgbClr val="FF0000"/>
                </a:solidFill>
                <a:highlight>
                  <a:srgbClr val="FFFFFF"/>
                </a:highlight>
                <a:latin typeface="Consolas" panose="020B0609020204030204" pitchFamily="49" charset="0"/>
              </a:rPr>
              <a:t>connectionString</a:t>
            </a:r>
            <a:r>
              <a:rPr lang="en-US" sz="1800" dirty="0">
                <a:solidFill>
                  <a:srgbClr val="0000FF"/>
                </a:solidFill>
                <a:highlight>
                  <a:srgbClr val="FFFFFF"/>
                </a:highlight>
                <a:latin typeface="Consolas" panose="020B0609020204030204" pitchFamily="49" charset="0"/>
              </a:rPr>
              <a:t>=</a:t>
            </a:r>
            <a:r>
              <a:rPr lang="en-US" sz="1800" dirty="0">
                <a:solidFill>
                  <a:srgbClr val="000000"/>
                </a:solidFill>
                <a:highlight>
                  <a:srgbClr val="FFFFFF"/>
                </a:highlight>
                <a:latin typeface="Consolas" panose="020B0609020204030204" pitchFamily="49" charset="0"/>
              </a:rPr>
              <a:t>"</a:t>
            </a:r>
            <a:r>
              <a:rPr lang="en-US" sz="1800" dirty="0">
                <a:solidFill>
                  <a:srgbClr val="0000FF"/>
                </a:solidFill>
                <a:highlight>
                  <a:srgbClr val="FFFFFF"/>
                </a:highlight>
                <a:latin typeface="Consolas" panose="020B0609020204030204" pitchFamily="49" charset="0"/>
              </a:rPr>
              <a:t>data source=.; database=</a:t>
            </a:r>
            <a:r>
              <a:rPr lang="en-US" sz="1800" dirty="0" err="1">
                <a:solidFill>
                  <a:srgbClr val="0000FF"/>
                </a:solidFill>
                <a:highlight>
                  <a:srgbClr val="FFFFFF"/>
                </a:highlight>
                <a:latin typeface="Consolas" panose="020B0609020204030204" pitchFamily="49" charset="0"/>
              </a:rPr>
              <a:t>Sample_Test_DB</a:t>
            </a:r>
            <a:r>
              <a:rPr lang="en-US" sz="1800" dirty="0">
                <a:solidFill>
                  <a:srgbClr val="0000FF"/>
                </a:solidFill>
                <a:highlight>
                  <a:srgbClr val="FFFFFF"/>
                </a:highlight>
                <a:latin typeface="Consolas" panose="020B0609020204030204" pitchFamily="49" charset="0"/>
              </a:rPr>
              <a:t>; Integrated Security=SSPI</a:t>
            </a:r>
            <a:r>
              <a:rPr lang="en-US"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FF"/>
                </a:solidFill>
                <a:highlight>
                  <a:srgbClr val="FFFFFF"/>
                </a:highlight>
                <a:latin typeface="Consolas" panose="020B0609020204030204" pitchFamily="49" charset="0"/>
              </a:rPr>
              <a:t>        </a:t>
            </a:r>
            <a:r>
              <a:rPr lang="en-IN" sz="1800" dirty="0" err="1">
                <a:solidFill>
                  <a:srgbClr val="FF0000"/>
                </a:solidFill>
                <a:highlight>
                  <a:srgbClr val="FFFFFF"/>
                </a:highlight>
                <a:latin typeface="Consolas" panose="020B0609020204030204" pitchFamily="49" charset="0"/>
              </a:rPr>
              <a:t>providerName</a:t>
            </a:r>
            <a:r>
              <a:rPr lang="en-IN" sz="1800" dirty="0">
                <a:solidFill>
                  <a:srgbClr val="0000FF"/>
                </a:solidFill>
                <a:highlight>
                  <a:srgbClr val="FFFFFF"/>
                </a:highlight>
                <a:latin typeface="Consolas" panose="020B0609020204030204" pitchFamily="49" charset="0"/>
              </a:rPr>
              <a:t>=</a:t>
            </a:r>
            <a:r>
              <a:rPr lang="en-IN" sz="1800" dirty="0">
                <a:solidFill>
                  <a:srgbClr val="000000"/>
                </a:solidFill>
                <a:highlight>
                  <a:srgbClr val="FFFFFF"/>
                </a:highlight>
                <a:latin typeface="Consolas" panose="020B0609020204030204" pitchFamily="49" charset="0"/>
              </a:rPr>
              <a:t>"</a:t>
            </a:r>
            <a:r>
              <a:rPr lang="en-IN" sz="1800" dirty="0" err="1">
                <a:solidFill>
                  <a:srgbClr val="0000FF"/>
                </a:solidFill>
                <a:highlight>
                  <a:srgbClr val="FFFFFF"/>
                </a:highlight>
                <a:latin typeface="Consolas" panose="020B0609020204030204" pitchFamily="49" charset="0"/>
              </a:rPr>
              <a:t>System.Data.SqlClient</a:t>
            </a:r>
            <a:r>
              <a:rPr lang="en-IN" sz="1800" dirty="0">
                <a:solidFill>
                  <a:srgbClr val="000000"/>
                </a:solidFill>
                <a:highlight>
                  <a:srgbClr val="FFFFFF"/>
                </a:highlight>
                <a:latin typeface="Consolas" panose="020B0609020204030204" pitchFamily="49" charset="0"/>
              </a:rPr>
              <a:t>"</a:t>
            </a:r>
            <a:r>
              <a:rPr lang="en-IN" sz="1800" dirty="0">
                <a:solidFill>
                  <a:srgbClr val="0000FF"/>
                </a:solidFill>
                <a:highlight>
                  <a:srgbClr val="FFFFFF"/>
                </a:highlight>
                <a:latin typeface="Consolas" panose="020B0609020204030204" pitchFamily="49" charset="0"/>
              </a:rPr>
              <a:t> /&gt;</a:t>
            </a:r>
            <a:endParaRPr lang="en-IN" sz="1800" dirty="0">
              <a:solidFill>
                <a:srgbClr val="000000"/>
              </a:solidFill>
              <a:highlight>
                <a:srgbClr val="FFFFFF"/>
              </a:highlight>
              <a:latin typeface="Consolas" panose="020B0609020204030204" pitchFamily="49" charset="0"/>
            </a:endParaRPr>
          </a:p>
          <a:p>
            <a:pPr marL="0" indent="0">
              <a:buNone/>
            </a:pPr>
            <a:r>
              <a:rPr lang="en-IN" sz="1800" dirty="0">
                <a:solidFill>
                  <a:srgbClr val="0000FF"/>
                </a:solidFill>
                <a:highlight>
                  <a:srgbClr val="FFFFFF"/>
                </a:highlight>
                <a:latin typeface="Consolas" panose="020B0609020204030204" pitchFamily="49" charset="0"/>
              </a:rPr>
              <a:t>&lt;/</a:t>
            </a:r>
            <a:r>
              <a:rPr lang="en-IN" sz="1800" dirty="0" err="1">
                <a:solidFill>
                  <a:srgbClr val="A31515"/>
                </a:solidFill>
                <a:highlight>
                  <a:srgbClr val="FFFFFF"/>
                </a:highlight>
                <a:latin typeface="Consolas" panose="020B0609020204030204" pitchFamily="49" charset="0"/>
              </a:rPr>
              <a:t>connectionStrings</a:t>
            </a:r>
            <a:r>
              <a:rPr lang="en-IN" sz="1800" dirty="0">
                <a:solidFill>
                  <a:srgbClr val="0000FF"/>
                </a:solidFill>
                <a:highlight>
                  <a:srgbClr val="FFFFFF"/>
                </a:highlight>
                <a:latin typeface="Consolas" panose="020B0609020204030204" pitchFamily="49" charset="0"/>
              </a:rPr>
              <a:t>&gt; </a:t>
            </a:r>
            <a:endParaRPr lang="en-IN" sz="2400" dirty="0">
              <a:latin typeface="+mj-lt"/>
            </a:endParaRPr>
          </a:p>
        </p:txBody>
      </p:sp>
    </p:spTree>
    <p:extLst>
      <p:ext uri="{BB962C8B-B14F-4D97-AF65-F5344CB8AC3E}">
        <p14:creationId xmlns:p14="http://schemas.microsoft.com/office/powerpoint/2010/main" val="2162705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FFD57-A438-4C17-A392-298B1AFCFE41}"/>
              </a:ext>
            </a:extLst>
          </p:cNvPr>
          <p:cNvSpPr>
            <a:spLocks noGrp="1"/>
          </p:cNvSpPr>
          <p:nvPr>
            <p:ph type="title"/>
          </p:nvPr>
        </p:nvSpPr>
        <p:spPr>
          <a:xfrm>
            <a:off x="1219200" y="160337"/>
            <a:ext cx="8153400" cy="571500"/>
          </a:xfrm>
        </p:spPr>
        <p:txBody>
          <a:bodyPr>
            <a:normAutofit fontScale="90000"/>
          </a:bodyPr>
          <a:lstStyle/>
          <a:p>
            <a:r>
              <a:rPr lang="en-IN" dirty="0"/>
              <a:t>How to read/Link </a:t>
            </a:r>
            <a:r>
              <a:rPr lang="en-IN" dirty="0" err="1"/>
              <a:t>app.config</a:t>
            </a:r>
            <a:endParaRPr lang="en-IN" dirty="0"/>
          </a:p>
        </p:txBody>
      </p:sp>
      <p:sp>
        <p:nvSpPr>
          <p:cNvPr id="3" name="Content Placeholder 2">
            <a:extLst>
              <a:ext uri="{FF2B5EF4-FFF2-40B4-BE49-F238E27FC236}">
                <a16:creationId xmlns:a16="http://schemas.microsoft.com/office/drawing/2014/main" id="{FAF1E833-8034-4A9C-B3F1-B754DF0B20B6}"/>
              </a:ext>
            </a:extLst>
          </p:cNvPr>
          <p:cNvSpPr>
            <a:spLocks noGrp="1"/>
          </p:cNvSpPr>
          <p:nvPr>
            <p:ph idx="1"/>
          </p:nvPr>
        </p:nvSpPr>
        <p:spPr>
          <a:xfrm>
            <a:off x="76200" y="1054743"/>
            <a:ext cx="9067800" cy="4525963"/>
          </a:xfrm>
        </p:spPr>
        <p:txBody>
          <a:bodyPr/>
          <a:lstStyle/>
          <a:p>
            <a:pPr marL="0" indent="0">
              <a:buNone/>
            </a:pPr>
            <a:r>
              <a:rPr lang="en-IN" sz="1800" dirty="0">
                <a:solidFill>
                  <a:srgbClr val="0000FF"/>
                </a:solidFill>
                <a:highlight>
                  <a:srgbClr val="FFFFFF"/>
                </a:highlight>
                <a:latin typeface="Consolas" panose="020B0609020204030204" pitchFamily="49" charset="0"/>
              </a:rPr>
              <a:t>using</a:t>
            </a: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System.Configuration</a:t>
            </a:r>
            <a:r>
              <a:rPr lang="en-IN" sz="1800" dirty="0">
                <a:solidFill>
                  <a:srgbClr val="000000"/>
                </a:solidFill>
                <a:highlight>
                  <a:srgbClr val="FFFFFF"/>
                </a:highlight>
                <a:latin typeface="Consolas" panose="020B0609020204030204" pitchFamily="49" charset="0"/>
              </a:rPr>
              <a:t>;</a:t>
            </a:r>
          </a:p>
          <a:p>
            <a:pPr marL="0" indent="0">
              <a:buNone/>
            </a:pPr>
            <a:endParaRPr lang="en-IN" sz="1800" dirty="0">
              <a:solidFill>
                <a:srgbClr val="000000"/>
              </a:solidFill>
              <a:highlight>
                <a:srgbClr val="FFFFFF"/>
              </a:highlight>
              <a:latin typeface="Consolas" panose="020B0609020204030204" pitchFamily="49" charset="0"/>
            </a:endParaRPr>
          </a:p>
          <a:p>
            <a:pPr marL="0" indent="0">
              <a:buNone/>
            </a:pPr>
            <a:r>
              <a:rPr lang="en-US" sz="1800" dirty="0">
                <a:solidFill>
                  <a:srgbClr val="0000FF"/>
                </a:solidFill>
                <a:highlight>
                  <a:srgbClr val="FFFFFF"/>
                </a:highlight>
                <a:latin typeface="Consolas" panose="020B0609020204030204" pitchFamily="49" charset="0"/>
              </a:rPr>
              <a:t>string</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connectionString</a:t>
            </a:r>
            <a:r>
              <a:rPr lang="en-US" sz="1800" dirty="0">
                <a:solidFill>
                  <a:srgbClr val="000000"/>
                </a:solidFill>
                <a:highlight>
                  <a:srgbClr val="FFFFFF"/>
                </a:highlight>
                <a:latin typeface="Consolas" panose="020B0609020204030204" pitchFamily="49" charset="0"/>
              </a:rPr>
              <a:t> = </a:t>
            </a:r>
            <a:r>
              <a:rPr lang="en-US" sz="1800" dirty="0" err="1">
                <a:solidFill>
                  <a:srgbClr val="2B91AF"/>
                </a:solidFill>
                <a:highlight>
                  <a:srgbClr val="FFFFFF"/>
                </a:highlight>
                <a:latin typeface="Consolas" panose="020B0609020204030204" pitchFamily="49" charset="0"/>
              </a:rPr>
              <a:t>ConfigurationManager</a:t>
            </a:r>
            <a:r>
              <a:rPr lang="en-US" sz="1800" dirty="0" err="1">
                <a:solidFill>
                  <a:srgbClr val="000000"/>
                </a:solidFill>
                <a:highlight>
                  <a:srgbClr val="FFFFFF"/>
                </a:highlight>
                <a:latin typeface="Consolas" panose="020B0609020204030204" pitchFamily="49" charset="0"/>
              </a:rPr>
              <a:t>.ConnectionStrings</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a:t>
            </a:r>
            <a:r>
              <a:rPr lang="en-US" sz="2400" b="1" dirty="0" err="1">
                <a:solidFill>
                  <a:srgbClr val="0000FF"/>
                </a:solidFill>
                <a:highlight>
                  <a:srgbClr val="FFFFFF"/>
                </a:highlight>
                <a:latin typeface="Consolas" panose="020B0609020204030204" pitchFamily="49" charset="0"/>
              </a:rPr>
              <a:t>DatabaseConnectionString</a:t>
            </a:r>
            <a:r>
              <a:rPr lang="en-US" sz="1800" dirty="0">
                <a:solidFill>
                  <a:srgbClr val="A31515"/>
                </a:solidFill>
                <a:highlight>
                  <a:srgbClr val="FFFFFF"/>
                </a:highlight>
                <a:latin typeface="Consolas" panose="020B0609020204030204" pitchFamily="49" charset="0"/>
              </a:rPr>
              <a:t>"</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ConnectionString</a:t>
            </a:r>
            <a:r>
              <a:rPr lang="en-US" sz="1800" dirty="0">
                <a:solidFill>
                  <a:srgbClr val="000000"/>
                </a:solidFill>
                <a:highlight>
                  <a:srgbClr val="FFFFFF"/>
                </a:highlight>
                <a:latin typeface="Consolas" panose="020B0609020204030204" pitchFamily="49" charset="0"/>
              </a:rPr>
              <a:t>;</a:t>
            </a:r>
            <a:endParaRPr lang="en-IN" dirty="0"/>
          </a:p>
        </p:txBody>
      </p:sp>
    </p:spTree>
    <p:extLst>
      <p:ext uri="{BB962C8B-B14F-4D97-AF65-F5344CB8AC3E}">
        <p14:creationId xmlns:p14="http://schemas.microsoft.com/office/powerpoint/2010/main" val="1949346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Autofit/>
          </a:bodyPr>
          <a:lstStyle/>
          <a:p>
            <a:r>
              <a:rPr lang="en-US" sz="1800" b="1" dirty="0"/>
              <a:t>&lt; provider &gt; Command classes provide the following execute methods:</a:t>
            </a:r>
            <a:br>
              <a:rPr lang="en-US" sz="1800" b="1" dirty="0"/>
            </a:br>
            <a:endParaRPr lang="en-US" sz="1800" b="1" dirty="0"/>
          </a:p>
        </p:txBody>
      </p:sp>
      <p:sp>
        <p:nvSpPr>
          <p:cNvPr id="3" name="Content Placeholder 2"/>
          <p:cNvSpPr>
            <a:spLocks noGrp="1"/>
          </p:cNvSpPr>
          <p:nvPr>
            <p:ph idx="1"/>
          </p:nvPr>
        </p:nvSpPr>
        <p:spPr>
          <a:xfrm>
            <a:off x="457200" y="762000"/>
            <a:ext cx="8229600" cy="4953000"/>
          </a:xfrm>
        </p:spPr>
        <p:txBody>
          <a:bodyPr>
            <a:normAutofit fontScale="55000" lnSpcReduction="20000"/>
          </a:bodyPr>
          <a:lstStyle/>
          <a:p>
            <a:r>
              <a:rPr lang="en-US" dirty="0" err="1"/>
              <a:t>ExecuteNonQuery</a:t>
            </a:r>
            <a:r>
              <a:rPr lang="en-US" dirty="0"/>
              <a:t>() — Executes the command but does not return any output returns the number of rows affected by the command as an int </a:t>
            </a:r>
            <a:r>
              <a:rPr lang="en-US" dirty="0" err="1"/>
              <a:t>eg:insert,update,delete</a:t>
            </a:r>
            <a:endParaRPr lang="en-US" dirty="0"/>
          </a:p>
          <a:p>
            <a:endParaRPr lang="en-US" dirty="0"/>
          </a:p>
          <a:p>
            <a:r>
              <a:rPr lang="en-US" dirty="0" err="1"/>
              <a:t>ExecuteReader</a:t>
            </a:r>
            <a:r>
              <a:rPr lang="en-US" dirty="0"/>
              <a:t>() — Executes the command and returns a typed </a:t>
            </a:r>
            <a:r>
              <a:rPr lang="en-US" dirty="0" err="1"/>
              <a:t>IDataReader</a:t>
            </a:r>
            <a:r>
              <a:rPr lang="en-US" dirty="0"/>
              <a:t> This method executes the command and returns a typed data reader object, depending on the </a:t>
            </a:r>
            <a:r>
              <a:rPr lang="en-US" dirty="0" err="1"/>
              <a:t>providerin</a:t>
            </a:r>
            <a:r>
              <a:rPr lang="en-US" dirty="0"/>
              <a:t> use</a:t>
            </a:r>
          </a:p>
          <a:p>
            <a:pPr>
              <a:buNone/>
            </a:pPr>
            <a:r>
              <a:rPr lang="en-US" dirty="0"/>
              <a:t>	 </a:t>
            </a:r>
            <a:r>
              <a:rPr lang="en-US" dirty="0" err="1"/>
              <a:t>eg:select</a:t>
            </a:r>
            <a:endParaRPr lang="en-US" dirty="0"/>
          </a:p>
          <a:p>
            <a:pPr>
              <a:buNone/>
            </a:pPr>
            <a:endParaRPr lang="en-US" dirty="0"/>
          </a:p>
          <a:p>
            <a:r>
              <a:rPr lang="en-US" dirty="0" err="1"/>
              <a:t>ExecuteScalar</a:t>
            </a:r>
            <a:r>
              <a:rPr lang="en-US" dirty="0"/>
              <a:t>() — Executes the command and returns a single value. return a single result from a SQL statement, such as the count of records in a given table, or the current date/time on the server </a:t>
            </a:r>
          </a:p>
          <a:p>
            <a:pPr>
              <a:buNone/>
            </a:pPr>
            <a:r>
              <a:rPr lang="en-US" dirty="0"/>
              <a:t>	</a:t>
            </a:r>
            <a:r>
              <a:rPr lang="en-US" dirty="0" err="1"/>
              <a:t>eg:count,sum,etc</a:t>
            </a:r>
            <a:endParaRPr lang="en-US" dirty="0"/>
          </a:p>
          <a:p>
            <a:pPr>
              <a:buNone/>
            </a:pPr>
            <a:endParaRPr lang="en-US" dirty="0"/>
          </a:p>
          <a:p>
            <a:r>
              <a:rPr lang="en-US" dirty="0" err="1"/>
              <a:t>ExecuteXmlReader</a:t>
            </a:r>
            <a:r>
              <a:rPr lang="en-US" dirty="0"/>
              <a:t>() — Executes the command and returns an </a:t>
            </a:r>
            <a:r>
              <a:rPr lang="en-US" dirty="0" err="1"/>
              <a:t>XmlReader</a:t>
            </a:r>
            <a:r>
              <a:rPr lang="en-US" dirty="0"/>
              <a:t> object, which can be used to traverse the XML fragment returned from the database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28600"/>
            <a:ext cx="8229600" cy="1143000"/>
          </a:xfrm>
        </p:spPr>
        <p:txBody>
          <a:bodyPr/>
          <a:lstStyle/>
          <a:p>
            <a:r>
              <a:rPr lang="en-US" dirty="0"/>
              <a:t>Fast Data Access: The Data Reader</a:t>
            </a:r>
          </a:p>
        </p:txBody>
      </p:sp>
      <p:sp>
        <p:nvSpPr>
          <p:cNvPr id="3" name="Content Placeholder 2"/>
          <p:cNvSpPr>
            <a:spLocks noGrp="1"/>
          </p:cNvSpPr>
          <p:nvPr>
            <p:ph idx="1"/>
          </p:nvPr>
        </p:nvSpPr>
        <p:spPr>
          <a:xfrm>
            <a:off x="457200" y="990600"/>
            <a:ext cx="8229600" cy="4525963"/>
          </a:xfrm>
        </p:spPr>
        <p:txBody>
          <a:bodyPr>
            <a:normAutofit/>
          </a:bodyPr>
          <a:lstStyle/>
          <a:p>
            <a:r>
              <a:rPr lang="en-US" sz="2600" dirty="0">
                <a:latin typeface="+mj-lt"/>
              </a:rPr>
              <a:t>it is also the least capable. You cannot directly instantiate a data reader object — an instance is returned from the appropriate database ’ s command object (such as </a:t>
            </a:r>
            <a:r>
              <a:rPr lang="en-US" sz="2600" dirty="0" err="1">
                <a:latin typeface="+mj-lt"/>
              </a:rPr>
              <a:t>SqlCommand</a:t>
            </a:r>
            <a:r>
              <a:rPr lang="en-US" sz="2600" dirty="0">
                <a:latin typeface="+mj-lt"/>
              </a:rPr>
              <a:t> ) after having called the </a:t>
            </a:r>
            <a:r>
              <a:rPr lang="en-US" sz="2600" dirty="0" err="1">
                <a:latin typeface="+mj-lt"/>
              </a:rPr>
              <a:t>ExecuteReader</a:t>
            </a:r>
            <a:r>
              <a:rPr lang="en-US" sz="2600" dirty="0">
                <a:latin typeface="+mj-lt"/>
              </a:rPr>
              <a:t>() method.</a:t>
            </a:r>
          </a:p>
          <a:p>
            <a:r>
              <a:rPr lang="en-US" sz="2600" dirty="0" err="1">
                <a:latin typeface="+mj-lt"/>
              </a:rPr>
              <a:t>DataReader</a:t>
            </a:r>
            <a:r>
              <a:rPr lang="en-US" sz="2600" dirty="0">
                <a:latin typeface="+mj-lt"/>
              </a:rPr>
              <a:t> is a forward - only “ connected ” cursor. In other words, you can only traverse the records returned in one direction, and the database connection used is kept open until the data reader has been closed</a:t>
            </a:r>
            <a:r>
              <a:rPr lang="en-US"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IN" dirty="0"/>
              <a:t>The </a:t>
            </a:r>
            <a:r>
              <a:rPr lang="en-IN" i="1" dirty="0"/>
              <a:t>disconnected layer</a:t>
            </a:r>
            <a:endParaRPr lang="en-IN" dirty="0"/>
          </a:p>
        </p:txBody>
      </p:sp>
      <p:sp>
        <p:nvSpPr>
          <p:cNvPr id="3" name="Content Placeholder 2"/>
          <p:cNvSpPr>
            <a:spLocks noGrp="1"/>
          </p:cNvSpPr>
          <p:nvPr>
            <p:ph idx="1"/>
          </p:nvPr>
        </p:nvSpPr>
        <p:spPr>
          <a:xfrm>
            <a:off x="457200" y="1219200"/>
            <a:ext cx="8229600" cy="4525963"/>
          </a:xfrm>
        </p:spPr>
        <p:txBody>
          <a:bodyPr>
            <a:normAutofit fontScale="92500" lnSpcReduction="10000"/>
          </a:bodyPr>
          <a:lstStyle/>
          <a:p>
            <a:r>
              <a:rPr lang="en-IN" dirty="0">
                <a:latin typeface="+mj-lt"/>
              </a:rPr>
              <a:t>It allows you to manipulate a set of </a:t>
            </a:r>
            <a:r>
              <a:rPr lang="en-IN" dirty="0" err="1">
                <a:latin typeface="+mj-lt"/>
              </a:rPr>
              <a:t>DataTable</a:t>
            </a:r>
            <a:r>
              <a:rPr lang="en-IN" dirty="0">
                <a:latin typeface="+mj-lt"/>
              </a:rPr>
              <a:t> objects (contained within a </a:t>
            </a:r>
            <a:r>
              <a:rPr lang="en-IN" dirty="0" err="1">
                <a:latin typeface="+mj-lt"/>
              </a:rPr>
              <a:t>DataSet</a:t>
            </a:r>
            <a:r>
              <a:rPr lang="en-IN" dirty="0">
                <a:latin typeface="+mj-lt"/>
              </a:rPr>
              <a:t>) that functions as a client-side copy of the external data. When you obtain a </a:t>
            </a:r>
            <a:r>
              <a:rPr lang="en-IN" dirty="0" err="1">
                <a:latin typeface="+mj-lt"/>
              </a:rPr>
              <a:t>DataSet</a:t>
            </a:r>
            <a:r>
              <a:rPr lang="en-IN" dirty="0">
                <a:latin typeface="+mj-lt"/>
              </a:rPr>
              <a:t> using a related </a:t>
            </a:r>
            <a:r>
              <a:rPr lang="en-IN" b="1" dirty="0">
                <a:latin typeface="+mj-lt"/>
              </a:rPr>
              <a:t>data adapter </a:t>
            </a:r>
            <a:r>
              <a:rPr lang="en-IN" dirty="0">
                <a:latin typeface="+mj-lt"/>
              </a:rPr>
              <a:t>object, the connection is automatically opened and closed on your behalf.</a:t>
            </a:r>
          </a:p>
          <a:p>
            <a:r>
              <a:rPr lang="en-IN" dirty="0">
                <a:latin typeface="+mj-lt"/>
              </a:rPr>
              <a:t>As you would guess, this approach helps free up connections for other callers quickly and goes a long way toward increasing the scalability of your systems</a:t>
            </a:r>
          </a:p>
        </p:txBody>
      </p:sp>
    </p:spTree>
    <p:extLst>
      <p:ext uri="{BB962C8B-B14F-4D97-AF65-F5344CB8AC3E}">
        <p14:creationId xmlns:p14="http://schemas.microsoft.com/office/powerpoint/2010/main" val="1145551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t>Entity Framework</a:t>
            </a:r>
            <a:endParaRPr lang="en-IN" dirty="0"/>
          </a:p>
        </p:txBody>
      </p:sp>
      <p:sp>
        <p:nvSpPr>
          <p:cNvPr id="3" name="Content Placeholder 2"/>
          <p:cNvSpPr>
            <a:spLocks noGrp="1"/>
          </p:cNvSpPr>
          <p:nvPr>
            <p:ph idx="1"/>
          </p:nvPr>
        </p:nvSpPr>
        <p:spPr/>
        <p:txBody>
          <a:bodyPr>
            <a:normAutofit/>
          </a:bodyPr>
          <a:lstStyle/>
          <a:p>
            <a:r>
              <a:rPr lang="en-IN" dirty="0">
                <a:latin typeface="+mj-lt"/>
              </a:rPr>
              <a:t>Using EF, you are able to interact with a relational database using client-side objects that encapsulate a number of low-level database specifics from view. </a:t>
            </a:r>
          </a:p>
          <a:p>
            <a:r>
              <a:rPr lang="en-IN" dirty="0">
                <a:latin typeface="+mj-lt"/>
              </a:rPr>
              <a:t>As well, the EF programming model allows you to interact with relational databases using strongly typed LINQ queries, using the grammar of LINQ to Entities.</a:t>
            </a:r>
          </a:p>
        </p:txBody>
      </p:sp>
    </p:spTree>
    <p:extLst>
      <p:ext uri="{BB962C8B-B14F-4D97-AF65-F5344CB8AC3E}">
        <p14:creationId xmlns:p14="http://schemas.microsoft.com/office/powerpoint/2010/main" val="2565798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ADO.NET ships with four database client namespaces: </a:t>
            </a:r>
            <a:br>
              <a:rPr lang="en-US" dirty="0"/>
            </a:br>
            <a:endParaRPr lang="en-US" dirty="0"/>
          </a:p>
        </p:txBody>
      </p:sp>
      <p:sp>
        <p:nvSpPr>
          <p:cNvPr id="3" name="Content Placeholder 2"/>
          <p:cNvSpPr>
            <a:spLocks noGrp="1"/>
          </p:cNvSpPr>
          <p:nvPr>
            <p:ph idx="1"/>
          </p:nvPr>
        </p:nvSpPr>
        <p:spPr/>
        <p:txBody>
          <a:bodyPr>
            <a:normAutofit/>
          </a:bodyPr>
          <a:lstStyle/>
          <a:p>
            <a:r>
              <a:rPr lang="en-US" dirty="0"/>
              <a:t>SQL Server, </a:t>
            </a:r>
          </a:p>
          <a:p>
            <a:r>
              <a:rPr lang="en-US" dirty="0"/>
              <a:t> Oracle,</a:t>
            </a:r>
          </a:p>
          <a:p>
            <a:r>
              <a:rPr lang="en-US" dirty="0"/>
              <a:t> ODBC data sources,</a:t>
            </a:r>
          </a:p>
          <a:p>
            <a:r>
              <a:rPr lang="en-US" dirty="0"/>
              <a:t>any database exposed through OLE DB. </a:t>
            </a:r>
          </a:p>
          <a:p>
            <a:r>
              <a:rPr lang="en-US" dirty="0"/>
              <a:t>If your database of choice is not SQL Server or Oracle, use the OLE DB route unless you have no other choice than to use ODBC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1.bp.blogspot.com/-sJysro1bSzs/UIhWKjRUjRI/AAAAAAAAApI/Fc4Z2lIJAME/s400/What%2Bis%2BADO.NET.png"/>
          <p:cNvPicPr/>
          <p:nvPr/>
        </p:nvPicPr>
        <p:blipFill>
          <a:blip r:embed="rId2">
            <a:extLst>
              <a:ext uri="{28A0092B-C50C-407E-A947-70E740481C1C}">
                <a14:useLocalDpi xmlns:a14="http://schemas.microsoft.com/office/drawing/2010/main" val="0"/>
              </a:ext>
            </a:extLst>
          </a:blip>
          <a:srcRect/>
          <a:stretch>
            <a:fillRect/>
          </a:stretch>
        </p:blipFill>
        <p:spPr bwMode="auto">
          <a:xfrm>
            <a:off x="685800" y="685801"/>
            <a:ext cx="7696200" cy="4800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Namespaces</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228600" y="1828800"/>
            <a:ext cx="8605129" cy="4294981"/>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Shared Classes</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76200" y="1524000"/>
            <a:ext cx="8860247" cy="47244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228600" y="228600"/>
            <a:ext cx="9067485" cy="66294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DataSet</a:t>
            </a:r>
            <a:r>
              <a:rPr lang="en-US" dirty="0"/>
              <a:t> Class</a:t>
            </a:r>
          </a:p>
        </p:txBody>
      </p:sp>
      <p:sp>
        <p:nvSpPr>
          <p:cNvPr id="3" name="Content Placeholder 2"/>
          <p:cNvSpPr>
            <a:spLocks noGrp="1"/>
          </p:cNvSpPr>
          <p:nvPr>
            <p:ph idx="1"/>
          </p:nvPr>
        </p:nvSpPr>
        <p:spPr>
          <a:xfrm>
            <a:off x="457200" y="1295400"/>
            <a:ext cx="8229600" cy="4525963"/>
          </a:xfrm>
        </p:spPr>
        <p:txBody>
          <a:bodyPr/>
          <a:lstStyle/>
          <a:p>
            <a:r>
              <a:rPr lang="en-US" dirty="0">
                <a:latin typeface="+mj-lt"/>
              </a:rPr>
              <a:t>A </a:t>
            </a:r>
            <a:r>
              <a:rPr lang="en-US" dirty="0" err="1">
                <a:latin typeface="+mj-lt"/>
              </a:rPr>
              <a:t>DataSet</a:t>
            </a:r>
            <a:r>
              <a:rPr lang="en-US" dirty="0">
                <a:latin typeface="+mj-lt"/>
              </a:rPr>
              <a:t> class consists of a set of data tables, each of which will have a set of data columns and data rows</a:t>
            </a:r>
          </a:p>
        </p:txBody>
      </p:sp>
      <p:pic>
        <p:nvPicPr>
          <p:cNvPr id="2050" name="Picture 2"/>
          <p:cNvPicPr>
            <a:picLocks noChangeAspect="1" noChangeArrowheads="1"/>
          </p:cNvPicPr>
          <p:nvPr/>
        </p:nvPicPr>
        <p:blipFill>
          <a:blip r:embed="rId2"/>
          <a:srcRect/>
          <a:stretch>
            <a:fillRect/>
          </a:stretch>
        </p:blipFill>
        <p:spPr bwMode="auto">
          <a:xfrm>
            <a:off x="1524000" y="2971800"/>
            <a:ext cx="5410200" cy="261937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Data Tables</a:t>
            </a:r>
            <a:endParaRPr lang="en-US" dirty="0"/>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395403" y="2043113"/>
            <a:ext cx="6795972" cy="3595687"/>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05F4E-53FE-4D87-B8D4-8B211EA6B4B2}"/>
              </a:ext>
            </a:extLst>
          </p:cNvPr>
          <p:cNvSpPr>
            <a:spLocks noGrp="1"/>
          </p:cNvSpPr>
          <p:nvPr>
            <p:ph type="title"/>
          </p:nvPr>
        </p:nvSpPr>
        <p:spPr>
          <a:xfrm>
            <a:off x="533400" y="-381000"/>
            <a:ext cx="8229600" cy="1143000"/>
          </a:xfrm>
        </p:spPr>
        <p:txBody>
          <a:bodyPr/>
          <a:lstStyle/>
          <a:p>
            <a:r>
              <a:rPr lang="en-IN" dirty="0"/>
              <a:t>Disconnected Architecture</a:t>
            </a:r>
          </a:p>
        </p:txBody>
      </p:sp>
      <p:sp>
        <p:nvSpPr>
          <p:cNvPr id="3" name="Content Placeholder 2">
            <a:extLst>
              <a:ext uri="{FF2B5EF4-FFF2-40B4-BE49-F238E27FC236}">
                <a16:creationId xmlns:a16="http://schemas.microsoft.com/office/drawing/2014/main" id="{425B650E-F767-44A1-94D9-FF00848D5369}"/>
              </a:ext>
            </a:extLst>
          </p:cNvPr>
          <p:cNvSpPr>
            <a:spLocks noGrp="1"/>
          </p:cNvSpPr>
          <p:nvPr>
            <p:ph idx="1"/>
          </p:nvPr>
        </p:nvSpPr>
        <p:spPr>
          <a:xfrm>
            <a:off x="422786" y="381000"/>
            <a:ext cx="8187813" cy="6629400"/>
          </a:xfrm>
        </p:spPr>
        <p:txBody>
          <a:bodyPr>
            <a:noAutofit/>
          </a:bodyPr>
          <a:lstStyle/>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Product</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displayproduct</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Create an instance of </a:t>
            </a:r>
            <a:r>
              <a:rPr lang="en-US" sz="1200" dirty="0" err="1">
                <a:solidFill>
                  <a:srgbClr val="008000"/>
                </a:solidFill>
                <a:highlight>
                  <a:srgbClr val="FFFFFF"/>
                </a:highlight>
                <a:latin typeface="Consolas" panose="020B0609020204030204" pitchFamily="49" charset="0"/>
              </a:rPr>
              <a:t>SqlDataAdapter</a:t>
            </a:r>
            <a:r>
              <a:rPr lang="en-US" sz="1200" dirty="0">
                <a:solidFill>
                  <a:srgbClr val="008000"/>
                </a:solidFill>
                <a:highlight>
                  <a:srgbClr val="FFFFFF"/>
                </a:highlight>
                <a:latin typeface="Consolas" panose="020B0609020204030204" pitchFamily="49" charset="0"/>
              </a:rPr>
              <a:t>. </a:t>
            </a:r>
            <a:r>
              <a:rPr lang="en-US" sz="1200" dirty="0" err="1">
                <a:solidFill>
                  <a:srgbClr val="008000"/>
                </a:solidFill>
                <a:highlight>
                  <a:srgbClr val="FFFFFF"/>
                </a:highlight>
                <a:latin typeface="Consolas" panose="020B0609020204030204" pitchFamily="49" charset="0"/>
              </a:rPr>
              <a:t>Spcify</a:t>
            </a:r>
            <a:r>
              <a:rPr lang="en-US" sz="1200" dirty="0">
                <a:solidFill>
                  <a:srgbClr val="008000"/>
                </a:solidFill>
                <a:highlight>
                  <a:srgbClr val="FFFFFF"/>
                </a:highlight>
                <a:latin typeface="Consolas" panose="020B0609020204030204" pitchFamily="49" charset="0"/>
              </a:rPr>
              <a:t> the command and the connection</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ConnectionString</a:t>
            </a:r>
            <a:r>
              <a:rPr lang="en-US" sz="1200" dirty="0">
                <a:solidFill>
                  <a:srgbClr val="000000"/>
                </a:solidFill>
                <a:highlight>
                  <a:srgbClr val="FFFFFF"/>
                </a:highlight>
                <a:latin typeface="Consolas" panose="020B0609020204030204" pitchFamily="49" charset="0"/>
              </a:rPr>
              <a:t> = </a:t>
            </a:r>
            <a:r>
              <a:rPr lang="en-US" sz="1200" dirty="0" err="1">
                <a:solidFill>
                  <a:srgbClr val="2B91AF"/>
                </a:solidFill>
                <a:highlight>
                  <a:srgbClr val="FFFFFF"/>
                </a:highlight>
                <a:latin typeface="Consolas" panose="020B0609020204030204" pitchFamily="49" charset="0"/>
              </a:rPr>
              <a:t>ConfigurationManager</a:t>
            </a:r>
            <a:r>
              <a:rPr lang="en-US" sz="1200" dirty="0" err="1">
                <a:solidFill>
                  <a:srgbClr val="000000"/>
                </a:solidFill>
                <a:highlight>
                  <a:srgbClr val="FFFFFF"/>
                </a:highlight>
                <a:latin typeface="Consolas" panose="020B0609020204030204" pitchFamily="49" charset="0"/>
              </a:rPr>
              <a:t>.ConnectionStrings</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a:t>
            </a:r>
            <a:r>
              <a:rPr lang="en-US" sz="1200" dirty="0" err="1">
                <a:solidFill>
                  <a:srgbClr val="A31515"/>
                </a:solidFill>
                <a:highlight>
                  <a:srgbClr val="FFFFFF"/>
                </a:highlight>
                <a:latin typeface="Consolas" panose="020B0609020204030204" pitchFamily="49" charset="0"/>
              </a:rPr>
              <a:t>DatabaseConnectionString</a:t>
            </a:r>
            <a:r>
              <a:rPr lang="en-US" sz="1200" dirty="0">
                <a:solidFill>
                  <a:srgbClr val="A31515"/>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ConnectionString</a:t>
            </a:r>
            <a:r>
              <a:rPr lang="en-US" sz="1200" dirty="0">
                <a:solidFill>
                  <a:srgbClr val="000000"/>
                </a:solidFill>
                <a:highlight>
                  <a:srgbClr val="FFFFFF"/>
                </a:highlight>
                <a:latin typeface="Consolas" panose="020B0609020204030204" pitchFamily="49" charset="0"/>
              </a:rPr>
              <a:t>;</a:t>
            </a: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SqlConnection</a:t>
            </a:r>
            <a:r>
              <a:rPr lang="en-US" sz="1200" dirty="0">
                <a:solidFill>
                  <a:srgbClr val="000000"/>
                </a:solidFill>
                <a:highlight>
                  <a:srgbClr val="FFFFFF"/>
                </a:highlight>
                <a:latin typeface="Consolas" panose="020B0609020204030204" pitchFamily="49" charset="0"/>
              </a:rPr>
              <a:t> connection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SqlConnection</a:t>
            </a:r>
            <a:r>
              <a:rPr lang="en-US" sz="1200" dirty="0">
                <a:solidFill>
                  <a:srgbClr val="00000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ConnectionString</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SqlDataAdapter</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dataAdapter</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SqlDataAdapter</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"select * from Product"</a:t>
            </a:r>
            <a:r>
              <a:rPr lang="en-US" sz="1200" dirty="0">
                <a:solidFill>
                  <a:srgbClr val="000000"/>
                </a:solidFill>
                <a:highlight>
                  <a:srgbClr val="FFFFFF"/>
                </a:highlight>
                <a:latin typeface="Consolas" panose="020B0609020204030204" pitchFamily="49" charset="0"/>
              </a:rPr>
              <a:t>, connection);</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Create an instance of </a:t>
            </a:r>
            <a:r>
              <a:rPr lang="en-US" sz="1200" dirty="0" err="1">
                <a:solidFill>
                  <a:srgbClr val="008000"/>
                </a:solidFill>
                <a:highlight>
                  <a:srgbClr val="FFFFFF"/>
                </a:highlight>
                <a:latin typeface="Consolas" panose="020B0609020204030204" pitchFamily="49" charset="0"/>
              </a:rPr>
              <a:t>DataSet</a:t>
            </a:r>
            <a:r>
              <a:rPr lang="en-US" sz="1200" dirty="0">
                <a:solidFill>
                  <a:srgbClr val="008000"/>
                </a:solidFill>
                <a:highlight>
                  <a:srgbClr val="FFFFFF"/>
                </a:highlight>
                <a:latin typeface="Consolas" panose="020B0609020204030204" pitchFamily="49" charset="0"/>
              </a:rPr>
              <a:t>, which is an in-memory datastore for storing tables</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DataSet</a:t>
            </a:r>
            <a:r>
              <a:rPr lang="en-IN" sz="1200" dirty="0">
                <a:solidFill>
                  <a:srgbClr val="000000"/>
                </a:solidFill>
                <a:highlight>
                  <a:srgbClr val="FFFFFF"/>
                </a:highlight>
                <a:latin typeface="Consolas" panose="020B0609020204030204" pitchFamily="49" charset="0"/>
              </a:rPr>
              <a:t> dataset = </a:t>
            </a:r>
            <a:r>
              <a:rPr lang="en-IN" sz="1200" dirty="0">
                <a:solidFill>
                  <a:srgbClr val="0000FF"/>
                </a:solidFill>
                <a:highlight>
                  <a:srgbClr val="FFFFFF"/>
                </a:highlight>
                <a:latin typeface="Consolas" panose="020B0609020204030204" pitchFamily="49" charset="0"/>
              </a:rPr>
              <a:t>new</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DataSet</a:t>
            </a:r>
            <a:r>
              <a:rPr lang="en-IN" sz="1200" dirty="0">
                <a:solidFill>
                  <a:srgbClr val="000000"/>
                </a:solidFill>
                <a:highlight>
                  <a:srgbClr val="FFFFFF"/>
                </a:highlight>
                <a:latin typeface="Consolas" panose="020B0609020204030204" pitchFamily="49" charset="0"/>
              </a:rPr>
              <a:t>();</a:t>
            </a:r>
          </a:p>
          <a:p>
            <a:pPr marL="0" indent="0">
              <a:buNone/>
            </a:pPr>
            <a:r>
              <a:rPr lang="en-US" sz="1200" dirty="0">
                <a:solidFill>
                  <a:srgbClr val="008000"/>
                </a:solidFill>
                <a:highlight>
                  <a:srgbClr val="FFFFFF"/>
                </a:highlight>
                <a:latin typeface="Consolas" panose="020B0609020204030204" pitchFamily="49" charset="0"/>
              </a:rPr>
              <a:t>// Call the Fill() methods, which automatically opens the connection, executes the command </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8000"/>
                </a:solidFill>
                <a:highlight>
                  <a:srgbClr val="FFFFFF"/>
                </a:highlight>
                <a:latin typeface="Consolas" panose="020B0609020204030204" pitchFamily="49" charset="0"/>
              </a:rPr>
              <a:t>// and fills the dataset with data, and finally closes the connection.</a:t>
            </a: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//no open method</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dataAdapter.Fill</a:t>
            </a:r>
            <a:r>
              <a:rPr lang="en-IN" sz="1200" dirty="0">
                <a:solidFill>
                  <a:srgbClr val="000000"/>
                </a:solidFill>
                <a:highlight>
                  <a:srgbClr val="FFFFFF"/>
                </a:highlight>
                <a:latin typeface="Consolas" panose="020B0609020204030204" pitchFamily="49" charset="0"/>
              </a:rPr>
              <a:t>(dataset);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dataset.GetXml</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dataset.Tables</a:t>
            </a:r>
            <a:r>
              <a:rPr lang="en-IN" sz="1200" dirty="0">
                <a:solidFill>
                  <a:srgbClr val="000000"/>
                </a:solidFill>
                <a:highlight>
                  <a:srgbClr val="FFFFFF"/>
                </a:highlight>
                <a:latin typeface="Consolas" panose="020B0609020204030204" pitchFamily="49" charset="0"/>
              </a:rPr>
              <a:t>[0].</a:t>
            </a:r>
            <a:r>
              <a:rPr lang="en-IN" sz="1200" dirty="0" err="1">
                <a:solidFill>
                  <a:srgbClr val="000000"/>
                </a:solidFill>
                <a:highlight>
                  <a:srgbClr val="FFFFFF"/>
                </a:highlight>
                <a:latin typeface="Consolas" panose="020B0609020204030204" pitchFamily="49" charset="0"/>
              </a:rPr>
              <a:t>TableName</a:t>
            </a:r>
            <a:r>
              <a:rPr lang="en-IN" sz="1200" dirty="0">
                <a:solidFill>
                  <a:srgbClr val="000000"/>
                </a:solidFill>
                <a:highlight>
                  <a:srgbClr val="FFFFFF"/>
                </a:highlight>
                <a:latin typeface="Consolas" panose="020B0609020204030204" pitchFamily="49" charset="0"/>
              </a:rPr>
              <a:t> = </a:t>
            </a:r>
            <a:r>
              <a:rPr lang="en-IN" sz="1200" dirty="0">
                <a:solidFill>
                  <a:srgbClr val="A31515"/>
                </a:solidFill>
                <a:highlight>
                  <a:srgbClr val="FFFFFF"/>
                </a:highlight>
                <a:latin typeface="Consolas" panose="020B0609020204030204" pitchFamily="49" charset="0"/>
              </a:rPr>
              <a:t>"Products"</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DataTable</a:t>
            </a:r>
            <a:r>
              <a:rPr lang="en-IN" sz="1200" dirty="0">
                <a:solidFill>
                  <a:srgbClr val="000000"/>
                </a:solidFill>
                <a:highlight>
                  <a:srgbClr val="FFFFFF"/>
                </a:highlight>
                <a:latin typeface="Consolas" panose="020B0609020204030204" pitchFamily="49" charset="0"/>
              </a:rPr>
              <a:t> dt = </a:t>
            </a:r>
            <a:r>
              <a:rPr lang="en-IN" sz="1200" dirty="0" err="1">
                <a:solidFill>
                  <a:srgbClr val="000000"/>
                </a:solidFill>
                <a:highlight>
                  <a:srgbClr val="FFFFFF"/>
                </a:highlight>
                <a:latin typeface="Consolas" panose="020B0609020204030204" pitchFamily="49" charset="0"/>
              </a:rPr>
              <a:t>dataset.Tables</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"Products"</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a:t>
            </a:r>
            <a:r>
              <a:rPr lang="en-IN" sz="1200" dirty="0" err="1">
                <a:solidFill>
                  <a:srgbClr val="008000"/>
                </a:solidFill>
                <a:highlight>
                  <a:srgbClr val="FFFFFF"/>
                </a:highlight>
                <a:latin typeface="Consolas" panose="020B0609020204030204" pitchFamily="49" charset="0"/>
              </a:rPr>
              <a:t>DataTable</a:t>
            </a:r>
            <a:r>
              <a:rPr lang="en-IN" sz="1200" dirty="0">
                <a:solidFill>
                  <a:srgbClr val="008000"/>
                </a:solidFill>
                <a:highlight>
                  <a:srgbClr val="FFFFFF"/>
                </a:highlight>
                <a:latin typeface="Consolas" panose="020B0609020204030204" pitchFamily="49" charset="0"/>
              </a:rPr>
              <a:t> dt = </a:t>
            </a:r>
            <a:r>
              <a:rPr lang="en-IN" sz="1200" dirty="0" err="1">
                <a:solidFill>
                  <a:srgbClr val="008000"/>
                </a:solidFill>
                <a:highlight>
                  <a:srgbClr val="FFFFFF"/>
                </a:highlight>
                <a:latin typeface="Consolas" panose="020B0609020204030204" pitchFamily="49" charset="0"/>
              </a:rPr>
              <a:t>dataset.Tables</a:t>
            </a:r>
            <a:r>
              <a:rPr lang="en-IN" sz="1200" dirty="0">
                <a:solidFill>
                  <a:srgbClr val="008000"/>
                </a:solidFill>
                <a:highlight>
                  <a:srgbClr val="FFFFFF"/>
                </a:highlight>
                <a:latin typeface="Consolas" panose="020B0609020204030204" pitchFamily="49" charset="0"/>
              </a:rPr>
              <a:t>[0];</a:t>
            </a: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foreach</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DataRow</a:t>
            </a:r>
            <a:r>
              <a:rPr lang="en-US" sz="1200" dirty="0">
                <a:solidFill>
                  <a:srgbClr val="000000"/>
                </a:solidFill>
                <a:highlight>
                  <a:srgbClr val="FFFFFF"/>
                </a:highlight>
                <a:latin typeface="Consolas" panose="020B0609020204030204" pitchFamily="49" charset="0"/>
              </a:rPr>
              <a:t> row </a:t>
            </a:r>
            <a:r>
              <a:rPr lang="en-US" sz="1200" dirty="0">
                <a:solidFill>
                  <a:srgbClr val="0000FF"/>
                </a:solidFill>
                <a:highlight>
                  <a:srgbClr val="FFFFFF"/>
                </a:highlight>
                <a:latin typeface="Consolas" panose="020B0609020204030204" pitchFamily="49" charset="0"/>
              </a:rPr>
              <a:t>in</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dt.Rows</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foreach</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DataColumn</a:t>
            </a:r>
            <a:r>
              <a:rPr lang="en-IN" sz="1200" dirty="0">
                <a:solidFill>
                  <a:srgbClr val="000000"/>
                </a:solidFill>
                <a:highlight>
                  <a:srgbClr val="FFFFFF"/>
                </a:highlight>
                <a:latin typeface="Consolas" panose="020B0609020204030204" pitchFamily="49" charset="0"/>
              </a:rPr>
              <a:t> col </a:t>
            </a:r>
            <a:r>
              <a:rPr lang="en-IN" sz="1200" dirty="0">
                <a:solidFill>
                  <a:srgbClr val="0000FF"/>
                </a:solidFill>
                <a:highlight>
                  <a:srgbClr val="FFFFFF"/>
                </a:highlight>
                <a:latin typeface="Consolas" panose="020B0609020204030204" pitchFamily="49" charset="0"/>
              </a:rPr>
              <a:t>in</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dt.Columns</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a:t>
            </a:r>
            <a:r>
              <a:rPr lang="en-IN" sz="1200" dirty="0">
                <a:solidFill>
                  <a:srgbClr val="000000"/>
                </a:solidFill>
                <a:highlight>
                  <a:srgbClr val="FFFFFF"/>
                </a:highlight>
                <a:latin typeface="Consolas" panose="020B0609020204030204" pitchFamily="49" charset="0"/>
              </a:rPr>
              <a:t>(row[col] +</a:t>
            </a:r>
            <a:r>
              <a:rPr lang="en-IN" sz="1200" dirty="0">
                <a:solidFill>
                  <a:srgbClr val="A31515"/>
                </a:solidFill>
                <a:highlight>
                  <a:srgbClr val="FFFFFF"/>
                </a:highlight>
                <a:latin typeface="Consolas" panose="020B0609020204030204" pitchFamily="49" charset="0"/>
              </a:rPr>
              <a:t>" "</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endParaRPr lang="en-IN" sz="1200" dirty="0"/>
          </a:p>
        </p:txBody>
      </p:sp>
    </p:spTree>
    <p:extLst>
      <p:ext uri="{BB962C8B-B14F-4D97-AF65-F5344CB8AC3E}">
        <p14:creationId xmlns:p14="http://schemas.microsoft.com/office/powerpoint/2010/main" val="4029457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DA0ED8-A0F6-4EEB-87DF-C33F735E7375}"/>
              </a:ext>
            </a:extLst>
          </p:cNvPr>
          <p:cNvSpPr>
            <a:spLocks noGrp="1"/>
          </p:cNvSpPr>
          <p:nvPr>
            <p:ph idx="1"/>
          </p:nvPr>
        </p:nvSpPr>
        <p:spPr>
          <a:xfrm>
            <a:off x="457200" y="381000"/>
            <a:ext cx="8229600" cy="5745163"/>
          </a:xfrm>
        </p:spPr>
        <p:txBody>
          <a:bodyPr>
            <a:normAutofit/>
          </a:bodyPr>
          <a:lstStyle/>
          <a:p>
            <a:pPr marL="0" indent="0">
              <a:buNone/>
            </a:pP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SqlConnection</a:t>
            </a:r>
            <a:r>
              <a:rPr lang="en-US" sz="1600" dirty="0">
                <a:solidFill>
                  <a:srgbClr val="000000"/>
                </a:solidFill>
                <a:highlight>
                  <a:srgbClr val="FFFFFF"/>
                </a:highlight>
                <a:latin typeface="Consolas" panose="020B0609020204030204" pitchFamily="49" charset="0"/>
              </a:rPr>
              <a:t> connection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SqlConnection</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ConnectionString</a:t>
            </a:r>
            <a:r>
              <a:rPr lang="en-US" sz="1600" dirty="0">
                <a:solidFill>
                  <a:srgbClr val="000000"/>
                </a:solidFill>
                <a:highlight>
                  <a:srgbClr val="FFFFFF"/>
                </a:highlight>
                <a:latin typeface="Consolas" panose="020B0609020204030204" pitchFamily="49" charset="0"/>
              </a:rPr>
              <a:t>)</a:t>
            </a:r>
            <a:endParaRPr lang="en-IN" sz="1600" dirty="0"/>
          </a:p>
        </p:txBody>
      </p:sp>
      <p:sp>
        <p:nvSpPr>
          <p:cNvPr id="4" name="Rectangle 3">
            <a:extLst>
              <a:ext uri="{FF2B5EF4-FFF2-40B4-BE49-F238E27FC236}">
                <a16:creationId xmlns:a16="http://schemas.microsoft.com/office/drawing/2014/main" id="{082E0247-4436-4C92-B17E-6C03E19E9EB0}"/>
              </a:ext>
            </a:extLst>
          </p:cNvPr>
          <p:cNvSpPr/>
          <p:nvPr/>
        </p:nvSpPr>
        <p:spPr>
          <a:xfrm>
            <a:off x="2045826" y="2646436"/>
            <a:ext cx="2068973" cy="563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000000"/>
                </a:solidFill>
                <a:highlight>
                  <a:srgbClr val="FFFFFF"/>
                </a:highlight>
                <a:latin typeface="Consolas" panose="020B0609020204030204" pitchFamily="49" charset="0"/>
              </a:rPr>
              <a:t>(</a:t>
            </a:r>
            <a:r>
              <a:rPr lang="en-US" sz="1050" dirty="0">
                <a:solidFill>
                  <a:srgbClr val="A31515"/>
                </a:solidFill>
                <a:highlight>
                  <a:srgbClr val="FFFFFF"/>
                </a:highlight>
                <a:latin typeface="Consolas" panose="020B0609020204030204" pitchFamily="49" charset="0"/>
              </a:rPr>
              <a:t>"select * from Product"</a:t>
            </a:r>
            <a:r>
              <a:rPr lang="en-US" sz="1050" dirty="0">
                <a:solidFill>
                  <a:srgbClr val="000000"/>
                </a:solidFill>
                <a:highlight>
                  <a:srgbClr val="FFFFFF"/>
                </a:highlight>
                <a:latin typeface="Consolas" panose="020B0609020204030204" pitchFamily="49" charset="0"/>
              </a:rPr>
              <a:t>,</a:t>
            </a:r>
          </a:p>
          <a:p>
            <a:pPr algn="ctr"/>
            <a:endParaRPr lang="en-US" sz="1050" dirty="0">
              <a:solidFill>
                <a:srgbClr val="000000"/>
              </a:solidFill>
              <a:highlight>
                <a:srgbClr val="FFFFFF"/>
              </a:highlight>
              <a:latin typeface="Consolas" panose="020B0609020204030204" pitchFamily="49" charset="0"/>
            </a:endParaRPr>
          </a:p>
          <a:p>
            <a:pPr algn="ctr"/>
            <a:r>
              <a:rPr lang="en-US" sz="1050" dirty="0">
                <a:solidFill>
                  <a:srgbClr val="000000"/>
                </a:solidFill>
                <a:highlight>
                  <a:srgbClr val="FFFFFF"/>
                </a:highlight>
                <a:latin typeface="Consolas" panose="020B0609020204030204" pitchFamily="49" charset="0"/>
              </a:rPr>
              <a:t>connection </a:t>
            </a:r>
            <a:endParaRPr lang="en-IN" sz="1050" dirty="0"/>
          </a:p>
        </p:txBody>
      </p:sp>
      <p:sp>
        <p:nvSpPr>
          <p:cNvPr id="5" name="Rectangle 4">
            <a:extLst>
              <a:ext uri="{FF2B5EF4-FFF2-40B4-BE49-F238E27FC236}">
                <a16:creationId xmlns:a16="http://schemas.microsoft.com/office/drawing/2014/main" id="{651DF9AB-E34C-4CA6-AA9C-98A3512045E8}"/>
              </a:ext>
            </a:extLst>
          </p:cNvPr>
          <p:cNvSpPr/>
          <p:nvPr/>
        </p:nvSpPr>
        <p:spPr>
          <a:xfrm>
            <a:off x="1924230" y="1142300"/>
            <a:ext cx="3962400"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ConnectionString</a:t>
            </a:r>
            <a:r>
              <a:rPr lang="en-IN" dirty="0"/>
              <a:t>=“”</a:t>
            </a:r>
          </a:p>
        </p:txBody>
      </p:sp>
      <p:sp>
        <p:nvSpPr>
          <p:cNvPr id="6" name="TextBox 5">
            <a:extLst>
              <a:ext uri="{FF2B5EF4-FFF2-40B4-BE49-F238E27FC236}">
                <a16:creationId xmlns:a16="http://schemas.microsoft.com/office/drawing/2014/main" id="{6254EB61-9F7F-41E5-B613-1C264C49170E}"/>
              </a:ext>
            </a:extLst>
          </p:cNvPr>
          <p:cNvSpPr txBox="1"/>
          <p:nvPr/>
        </p:nvSpPr>
        <p:spPr>
          <a:xfrm>
            <a:off x="609600" y="1244084"/>
            <a:ext cx="9144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a:t>con</a:t>
            </a:r>
          </a:p>
        </p:txBody>
      </p:sp>
      <p:sp>
        <p:nvSpPr>
          <p:cNvPr id="8" name="TextBox 7">
            <a:extLst>
              <a:ext uri="{FF2B5EF4-FFF2-40B4-BE49-F238E27FC236}">
                <a16:creationId xmlns:a16="http://schemas.microsoft.com/office/drawing/2014/main" id="{7CF7DEB3-47B7-4AA6-AD43-A79FABFBCBF1}"/>
              </a:ext>
            </a:extLst>
          </p:cNvPr>
          <p:cNvSpPr txBox="1"/>
          <p:nvPr/>
        </p:nvSpPr>
        <p:spPr>
          <a:xfrm>
            <a:off x="335323" y="2694641"/>
            <a:ext cx="160598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800" dirty="0" err="1">
                <a:solidFill>
                  <a:srgbClr val="000000"/>
                </a:solidFill>
                <a:highlight>
                  <a:srgbClr val="FFFFFF"/>
                </a:highlight>
                <a:latin typeface="Consolas" panose="020B0609020204030204" pitchFamily="49" charset="0"/>
              </a:rPr>
              <a:t>dataAdapter</a:t>
            </a:r>
            <a:endParaRPr lang="en-IN" dirty="0"/>
          </a:p>
        </p:txBody>
      </p:sp>
      <p:sp>
        <p:nvSpPr>
          <p:cNvPr id="15" name="TextBox 14">
            <a:extLst>
              <a:ext uri="{FF2B5EF4-FFF2-40B4-BE49-F238E27FC236}">
                <a16:creationId xmlns:a16="http://schemas.microsoft.com/office/drawing/2014/main" id="{49EC3B6C-8629-4BC9-9464-5FDD0B5ECE99}"/>
              </a:ext>
            </a:extLst>
          </p:cNvPr>
          <p:cNvSpPr txBox="1"/>
          <p:nvPr/>
        </p:nvSpPr>
        <p:spPr>
          <a:xfrm>
            <a:off x="1447800" y="4483158"/>
            <a:ext cx="1325768"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sz="1800" dirty="0">
                <a:solidFill>
                  <a:srgbClr val="000000"/>
                </a:solidFill>
                <a:highlight>
                  <a:srgbClr val="FFFFFF"/>
                </a:highlight>
                <a:latin typeface="Consolas" panose="020B0609020204030204" pitchFamily="49" charset="0"/>
              </a:rPr>
              <a:t>dataset</a:t>
            </a:r>
            <a:endParaRPr lang="en-IN" dirty="0"/>
          </a:p>
        </p:txBody>
      </p:sp>
      <p:cxnSp>
        <p:nvCxnSpPr>
          <p:cNvPr id="16" name="Straight Arrow Connector 15">
            <a:extLst>
              <a:ext uri="{FF2B5EF4-FFF2-40B4-BE49-F238E27FC236}">
                <a16:creationId xmlns:a16="http://schemas.microsoft.com/office/drawing/2014/main" id="{F0F90C4E-95DE-4A1C-BA16-52E72D81C5BA}"/>
              </a:ext>
            </a:extLst>
          </p:cNvPr>
          <p:cNvCxnSpPr>
            <a:cxnSpLocks/>
          </p:cNvCxnSpPr>
          <p:nvPr/>
        </p:nvCxnSpPr>
        <p:spPr>
          <a:xfrm flipV="1">
            <a:off x="2590800" y="4578942"/>
            <a:ext cx="685800" cy="88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Flowchart: Magnetic Disk 16">
            <a:extLst>
              <a:ext uri="{FF2B5EF4-FFF2-40B4-BE49-F238E27FC236}">
                <a16:creationId xmlns:a16="http://schemas.microsoft.com/office/drawing/2014/main" id="{D73E22DA-BA38-4708-B891-7BC4F1A8BD40}"/>
              </a:ext>
            </a:extLst>
          </p:cNvPr>
          <p:cNvSpPr/>
          <p:nvPr/>
        </p:nvSpPr>
        <p:spPr>
          <a:xfrm>
            <a:off x="7772400" y="2061926"/>
            <a:ext cx="1230774" cy="106227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 name="Straight Arrow Connector 17">
            <a:extLst>
              <a:ext uri="{FF2B5EF4-FFF2-40B4-BE49-F238E27FC236}">
                <a16:creationId xmlns:a16="http://schemas.microsoft.com/office/drawing/2014/main" id="{F1CB164A-1429-461C-9B3F-59C5373A5C89}"/>
              </a:ext>
            </a:extLst>
          </p:cNvPr>
          <p:cNvCxnSpPr>
            <a:cxnSpLocks/>
          </p:cNvCxnSpPr>
          <p:nvPr/>
        </p:nvCxnSpPr>
        <p:spPr>
          <a:xfrm flipV="1">
            <a:off x="7289903" y="3033963"/>
            <a:ext cx="853665" cy="56673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C6401BA8-B11C-45E6-A9DB-A323E42977A7}"/>
              </a:ext>
            </a:extLst>
          </p:cNvPr>
          <p:cNvCxnSpPr/>
          <p:nvPr/>
        </p:nvCxnSpPr>
        <p:spPr>
          <a:xfrm flipV="1">
            <a:off x="1600200" y="1371600"/>
            <a:ext cx="293226" cy="64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CED49B2-3EB4-4824-81C1-1F2CFBF3D9A2}"/>
              </a:ext>
            </a:extLst>
          </p:cNvPr>
          <p:cNvSpPr txBox="1"/>
          <p:nvPr/>
        </p:nvSpPr>
        <p:spPr>
          <a:xfrm>
            <a:off x="-91665" y="1988084"/>
            <a:ext cx="9094839" cy="369332"/>
          </a:xfrm>
          <a:prstGeom prst="rect">
            <a:avLst/>
          </a:prstGeom>
          <a:noFill/>
        </p:spPr>
        <p:txBody>
          <a:bodyPr wrap="square">
            <a:spAutoFit/>
          </a:bodyPr>
          <a:lstStyle/>
          <a:p>
            <a:r>
              <a:rPr lang="en-US" sz="18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SqlDataAdapter</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dataAdapter</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SqlDataAdapter</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"select * from Product"</a:t>
            </a:r>
            <a:r>
              <a:rPr lang="en-US" sz="1400" dirty="0">
                <a:solidFill>
                  <a:srgbClr val="000000"/>
                </a:solidFill>
                <a:highlight>
                  <a:srgbClr val="FFFFFF"/>
                </a:highlight>
                <a:latin typeface="Consolas" panose="020B0609020204030204" pitchFamily="49" charset="0"/>
              </a:rPr>
              <a:t>, connection);</a:t>
            </a:r>
            <a:endParaRPr lang="en-IN" dirty="0"/>
          </a:p>
        </p:txBody>
      </p:sp>
      <p:sp>
        <p:nvSpPr>
          <p:cNvPr id="26" name="TextBox 25">
            <a:extLst>
              <a:ext uri="{FF2B5EF4-FFF2-40B4-BE49-F238E27FC236}">
                <a16:creationId xmlns:a16="http://schemas.microsoft.com/office/drawing/2014/main" id="{58B561A2-2C5C-4EB6-AAB4-81B11C09BC3A}"/>
              </a:ext>
            </a:extLst>
          </p:cNvPr>
          <p:cNvSpPr txBox="1"/>
          <p:nvPr/>
        </p:nvSpPr>
        <p:spPr>
          <a:xfrm>
            <a:off x="4870042" y="3185888"/>
            <a:ext cx="2373774" cy="38083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a:t>fill(dataset)</a:t>
            </a:r>
          </a:p>
        </p:txBody>
      </p:sp>
      <p:sp>
        <p:nvSpPr>
          <p:cNvPr id="27" name="Rectangle 26">
            <a:extLst>
              <a:ext uri="{FF2B5EF4-FFF2-40B4-BE49-F238E27FC236}">
                <a16:creationId xmlns:a16="http://schemas.microsoft.com/office/drawing/2014/main" id="{46EB92E8-9B3C-4997-AC1D-7FC4ED25085F}"/>
              </a:ext>
            </a:extLst>
          </p:cNvPr>
          <p:cNvSpPr/>
          <p:nvPr/>
        </p:nvSpPr>
        <p:spPr>
          <a:xfrm>
            <a:off x="6177016" y="3548365"/>
            <a:ext cx="10668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9" name="Straight Arrow Connector 28">
            <a:extLst>
              <a:ext uri="{FF2B5EF4-FFF2-40B4-BE49-F238E27FC236}">
                <a16:creationId xmlns:a16="http://schemas.microsoft.com/office/drawing/2014/main" id="{81FAFC50-53DC-41F1-8525-F3AA928448AD}"/>
              </a:ext>
            </a:extLst>
          </p:cNvPr>
          <p:cNvCxnSpPr>
            <a:cxnSpLocks/>
          </p:cNvCxnSpPr>
          <p:nvPr/>
        </p:nvCxnSpPr>
        <p:spPr>
          <a:xfrm flipV="1">
            <a:off x="3276600" y="1988084"/>
            <a:ext cx="609600" cy="1045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68E64FE2-556C-4056-B9CC-5834F7714212}"/>
              </a:ext>
            </a:extLst>
          </p:cNvPr>
          <p:cNvSpPr/>
          <p:nvPr/>
        </p:nvSpPr>
        <p:spPr>
          <a:xfrm>
            <a:off x="3429000" y="3925277"/>
            <a:ext cx="2209800" cy="1942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35" name="Table 39">
            <a:extLst>
              <a:ext uri="{FF2B5EF4-FFF2-40B4-BE49-F238E27FC236}">
                <a16:creationId xmlns:a16="http://schemas.microsoft.com/office/drawing/2014/main" id="{CE932899-233A-4F34-8EBA-7EA0644D9248}"/>
              </a:ext>
            </a:extLst>
          </p:cNvPr>
          <p:cNvGraphicFramePr>
            <a:graphicFrameLocks noGrp="1"/>
          </p:cNvGraphicFramePr>
          <p:nvPr>
            <p:extLst>
              <p:ext uri="{D42A27DB-BD31-4B8C-83A1-F6EECF244321}">
                <p14:modId xmlns:p14="http://schemas.microsoft.com/office/powerpoint/2010/main" val="2466714900"/>
              </p:ext>
            </p:extLst>
          </p:nvPr>
        </p:nvGraphicFramePr>
        <p:xfrm>
          <a:off x="4154129" y="4058095"/>
          <a:ext cx="2373774" cy="1463040"/>
        </p:xfrm>
        <a:graphic>
          <a:graphicData uri="http://schemas.openxmlformats.org/drawingml/2006/table">
            <a:tbl>
              <a:tblPr firstRow="1" bandRow="1">
                <a:tableStyleId>{5C22544A-7EE6-4342-B048-85BDC9FD1C3A}</a:tableStyleId>
              </a:tblPr>
              <a:tblGrid>
                <a:gridCol w="791258">
                  <a:extLst>
                    <a:ext uri="{9D8B030D-6E8A-4147-A177-3AD203B41FA5}">
                      <a16:colId xmlns:a16="http://schemas.microsoft.com/office/drawing/2014/main" val="2716698633"/>
                    </a:ext>
                  </a:extLst>
                </a:gridCol>
                <a:gridCol w="791258">
                  <a:extLst>
                    <a:ext uri="{9D8B030D-6E8A-4147-A177-3AD203B41FA5}">
                      <a16:colId xmlns:a16="http://schemas.microsoft.com/office/drawing/2014/main" val="1377512075"/>
                    </a:ext>
                  </a:extLst>
                </a:gridCol>
                <a:gridCol w="791258">
                  <a:extLst>
                    <a:ext uri="{9D8B030D-6E8A-4147-A177-3AD203B41FA5}">
                      <a16:colId xmlns:a16="http://schemas.microsoft.com/office/drawing/2014/main" val="2759326469"/>
                    </a:ext>
                  </a:extLst>
                </a:gridCol>
              </a:tblGrid>
              <a:tr h="265569">
                <a:tc>
                  <a:txBody>
                    <a:bodyPr/>
                    <a:lstStyle/>
                    <a:p>
                      <a:r>
                        <a:rPr lang="en-IN" dirty="0"/>
                        <a:t>id</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IN" dirty="0"/>
                        <a:t>name</a:t>
                      </a:r>
                    </a:p>
                  </a:txBody>
                  <a:tcPr>
                    <a:lnT w="12700" cap="flat" cmpd="sng" algn="ctr">
                      <a:solidFill>
                        <a:schemeClr val="tx1"/>
                      </a:solidFill>
                      <a:prstDash val="solid"/>
                      <a:round/>
                      <a:headEnd type="none" w="med" len="med"/>
                      <a:tailEnd type="none" w="med" len="med"/>
                    </a:lnT>
                  </a:tcPr>
                </a:tc>
                <a:tc>
                  <a:txBody>
                    <a:bodyPr/>
                    <a:lstStyle/>
                    <a:p>
                      <a:r>
                        <a:rPr lang="en-IN" dirty="0"/>
                        <a:t>price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199602702"/>
                  </a:ext>
                </a:extLst>
              </a:tr>
              <a:tr h="265569">
                <a:tc>
                  <a:txBody>
                    <a:bodyPr/>
                    <a:lstStyle/>
                    <a:p>
                      <a:endParaRPr lang="en-IN" dirty="0"/>
                    </a:p>
                  </a:txBody>
                  <a:tcPr>
                    <a:lnL w="12700" cap="flat" cmpd="sng" algn="ctr">
                      <a:solidFill>
                        <a:schemeClr val="tx1"/>
                      </a:solidFill>
                      <a:prstDash val="solid"/>
                      <a:round/>
                      <a:headEnd type="none" w="med" len="med"/>
                      <a:tailEnd type="none" w="med" len="med"/>
                    </a:lnL>
                  </a:tcPr>
                </a:tc>
                <a:tc>
                  <a:txBody>
                    <a:bodyPr/>
                    <a:lstStyle/>
                    <a:p>
                      <a:endParaRPr lang="en-IN"/>
                    </a:p>
                  </a:txBody>
                  <a:tcPr/>
                </a:tc>
                <a:tc>
                  <a:txBody>
                    <a:bodyPr/>
                    <a:lstStyle/>
                    <a:p>
                      <a:endParaRPr lang="en-IN"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68751162"/>
                  </a:ext>
                </a:extLst>
              </a:tr>
              <a:tr h="265569">
                <a:tc>
                  <a:txBody>
                    <a:bodyPr/>
                    <a:lstStyle/>
                    <a:p>
                      <a:endParaRPr lang="en-IN" dirty="0"/>
                    </a:p>
                  </a:txBody>
                  <a:tcPr>
                    <a:lnL w="12700" cap="flat" cmpd="sng" algn="ctr">
                      <a:solidFill>
                        <a:schemeClr val="tx1"/>
                      </a:solidFill>
                      <a:prstDash val="solid"/>
                      <a:round/>
                      <a:headEnd type="none" w="med" len="med"/>
                      <a:tailEnd type="none" w="med" len="med"/>
                    </a:lnL>
                  </a:tcPr>
                </a:tc>
                <a:tc>
                  <a:txBody>
                    <a:bodyPr/>
                    <a:lstStyle/>
                    <a:p>
                      <a:endParaRPr lang="en-IN" dirty="0"/>
                    </a:p>
                  </a:txBody>
                  <a:tcPr/>
                </a:tc>
                <a:tc>
                  <a:txBody>
                    <a:bodyPr/>
                    <a:lstStyle/>
                    <a:p>
                      <a:endParaRPr lang="en-IN"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17013267"/>
                  </a:ext>
                </a:extLst>
              </a:tr>
              <a:tr h="265569">
                <a:tc>
                  <a:txBody>
                    <a:bodyPr/>
                    <a:lstStyle/>
                    <a:p>
                      <a:endParaRPr lang="en-IN"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en-IN" dirty="0"/>
                    </a:p>
                  </a:txBody>
                  <a:tcPr>
                    <a:lnB w="12700" cap="flat" cmpd="sng" algn="ctr">
                      <a:solidFill>
                        <a:schemeClr val="tx1"/>
                      </a:solidFill>
                      <a:prstDash val="solid"/>
                      <a:round/>
                      <a:headEnd type="none" w="med" len="med"/>
                      <a:tailEnd type="none" w="med" len="med"/>
                    </a:lnB>
                  </a:tcPr>
                </a:tc>
                <a:tc>
                  <a:txBody>
                    <a:bodyPr/>
                    <a:lstStyle/>
                    <a:p>
                      <a:endParaRPr lang="en-IN"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3057425"/>
                  </a:ext>
                </a:extLst>
              </a:tr>
            </a:tbl>
          </a:graphicData>
        </a:graphic>
      </p:graphicFrame>
      <p:cxnSp>
        <p:nvCxnSpPr>
          <p:cNvPr id="36" name="Straight Arrow Connector 35">
            <a:extLst>
              <a:ext uri="{FF2B5EF4-FFF2-40B4-BE49-F238E27FC236}">
                <a16:creationId xmlns:a16="http://schemas.microsoft.com/office/drawing/2014/main" id="{0E2879E9-34A9-41D7-8746-E880DF1FAE7B}"/>
              </a:ext>
            </a:extLst>
          </p:cNvPr>
          <p:cNvCxnSpPr>
            <a:cxnSpLocks/>
          </p:cNvCxnSpPr>
          <p:nvPr/>
        </p:nvCxnSpPr>
        <p:spPr>
          <a:xfrm flipH="1">
            <a:off x="6291416" y="4096637"/>
            <a:ext cx="682113" cy="75585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18842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229600" cy="4525963"/>
          </a:xfrm>
        </p:spPr>
        <p:txBody>
          <a:bodyPr/>
          <a:lstStyle/>
          <a:p>
            <a:pPr marL="0" indent="0">
              <a:buNone/>
            </a:pPr>
            <a:r>
              <a:rPr lang="en-IN" dirty="0">
                <a:latin typeface="+mj-lt"/>
              </a:rPr>
              <a:t>You can use the ADO.NET libraries in three conceptually unique manners: </a:t>
            </a:r>
          </a:p>
          <a:p>
            <a:pPr marL="0" indent="0">
              <a:buNone/>
            </a:pPr>
            <a:endParaRPr lang="en-IN" dirty="0">
              <a:latin typeface="+mj-lt"/>
            </a:endParaRPr>
          </a:p>
          <a:p>
            <a:r>
              <a:rPr lang="en-IN" dirty="0">
                <a:latin typeface="+mj-lt"/>
              </a:rPr>
              <a:t>connected, </a:t>
            </a:r>
          </a:p>
          <a:p>
            <a:r>
              <a:rPr lang="en-IN" dirty="0">
                <a:latin typeface="+mj-lt"/>
              </a:rPr>
              <a:t>disconnected, or</a:t>
            </a:r>
          </a:p>
          <a:p>
            <a:r>
              <a:rPr lang="en-IN" dirty="0">
                <a:latin typeface="+mj-lt"/>
              </a:rPr>
              <a:t>through the Entity Framework.</a:t>
            </a:r>
          </a:p>
        </p:txBody>
      </p:sp>
    </p:spTree>
    <p:extLst>
      <p:ext uri="{BB962C8B-B14F-4D97-AF65-F5344CB8AC3E}">
        <p14:creationId xmlns:p14="http://schemas.microsoft.com/office/powerpoint/2010/main" val="4125576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When you use the </a:t>
            </a:r>
            <a:r>
              <a:rPr lang="en-IN" i="1" dirty="0"/>
              <a:t>connected layer</a:t>
            </a:r>
            <a:endParaRPr lang="en-IN" dirty="0"/>
          </a:p>
        </p:txBody>
      </p:sp>
      <p:sp>
        <p:nvSpPr>
          <p:cNvPr id="3" name="Content Placeholder 2"/>
          <p:cNvSpPr>
            <a:spLocks noGrp="1"/>
          </p:cNvSpPr>
          <p:nvPr>
            <p:ph idx="1"/>
          </p:nvPr>
        </p:nvSpPr>
        <p:spPr>
          <a:xfrm>
            <a:off x="457200" y="1219200"/>
            <a:ext cx="8229600" cy="4906963"/>
          </a:xfrm>
        </p:spPr>
        <p:txBody>
          <a:bodyPr>
            <a:normAutofit lnSpcReduction="10000"/>
          </a:bodyPr>
          <a:lstStyle/>
          <a:p>
            <a:pPr marL="0" indent="0">
              <a:buNone/>
            </a:pPr>
            <a:r>
              <a:rPr lang="en-IN" dirty="0"/>
              <a:t> </a:t>
            </a:r>
            <a:r>
              <a:rPr lang="en-IN" dirty="0">
                <a:latin typeface="+mj-lt"/>
              </a:rPr>
              <a:t>your code base explicitly connects to and disconnects from the underlying data store. </a:t>
            </a:r>
          </a:p>
          <a:p>
            <a:pPr marL="0" indent="0">
              <a:buNone/>
            </a:pPr>
            <a:endParaRPr lang="en-IN" dirty="0">
              <a:latin typeface="+mj-lt"/>
            </a:endParaRPr>
          </a:p>
          <a:p>
            <a:pPr marL="0" indent="0">
              <a:buNone/>
            </a:pPr>
            <a:r>
              <a:rPr lang="en-IN" dirty="0">
                <a:latin typeface="+mj-lt"/>
              </a:rPr>
              <a:t>When you use ADO.NET in this manner, you typically interact with the data store using </a:t>
            </a:r>
          </a:p>
          <a:p>
            <a:pPr marL="0" indent="0">
              <a:buNone/>
            </a:pPr>
            <a:endParaRPr lang="en-IN" dirty="0">
              <a:latin typeface="+mj-lt"/>
            </a:endParaRPr>
          </a:p>
          <a:p>
            <a:r>
              <a:rPr lang="en-IN" dirty="0">
                <a:latin typeface="+mj-lt"/>
              </a:rPr>
              <a:t>connection objects, </a:t>
            </a:r>
          </a:p>
          <a:p>
            <a:r>
              <a:rPr lang="en-IN" dirty="0">
                <a:latin typeface="+mj-lt"/>
              </a:rPr>
              <a:t>command objects, and</a:t>
            </a:r>
          </a:p>
          <a:p>
            <a:r>
              <a:rPr lang="en-IN" dirty="0">
                <a:latin typeface="+mj-lt"/>
              </a:rPr>
              <a:t>data reader objects</a:t>
            </a:r>
            <a:r>
              <a:rPr lang="en-IN" dirty="0"/>
              <a:t>.</a:t>
            </a:r>
          </a:p>
        </p:txBody>
      </p:sp>
    </p:spTree>
    <p:extLst>
      <p:ext uri="{BB962C8B-B14F-4D97-AF65-F5344CB8AC3E}">
        <p14:creationId xmlns:p14="http://schemas.microsoft.com/office/powerpoint/2010/main" val="2752673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a:t>
            </a:r>
          </a:p>
        </p:txBody>
      </p:sp>
      <p:sp>
        <p:nvSpPr>
          <p:cNvPr id="3" name="Content Placeholder 2"/>
          <p:cNvSpPr>
            <a:spLocks noGrp="1"/>
          </p:cNvSpPr>
          <p:nvPr>
            <p:ph idx="1"/>
          </p:nvPr>
        </p:nvSpPr>
        <p:spPr/>
        <p:txBody>
          <a:bodyPr>
            <a:normAutofit/>
          </a:bodyPr>
          <a:lstStyle/>
          <a:p>
            <a:r>
              <a:rPr lang="en-US" dirty="0">
                <a:latin typeface="+mj-lt"/>
              </a:rPr>
              <a:t>A command is, in its simplest form, a string of text containing SQL statements that is to be issued to the database. </a:t>
            </a:r>
          </a:p>
          <a:p>
            <a:r>
              <a:rPr lang="en-US" dirty="0">
                <a:latin typeface="+mj-lt"/>
              </a:rPr>
              <a:t>A command could also be a stored procedure, or the name of a table that will return all columns and all rows from that table (in other words, a SELECT * - style clause).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z="4400" dirty="0" err="1"/>
              <a:t>CommandType</a:t>
            </a:r>
            <a:endParaRPr lang="en-US" dirty="0"/>
          </a:p>
        </p:txBody>
      </p:sp>
      <p:sp>
        <p:nvSpPr>
          <p:cNvPr id="3" name="Content Placeholder 2"/>
          <p:cNvSpPr>
            <a:spLocks noGrp="1"/>
          </p:cNvSpPr>
          <p:nvPr>
            <p:ph idx="1"/>
          </p:nvPr>
        </p:nvSpPr>
        <p:spPr>
          <a:xfrm>
            <a:off x="457200" y="609600"/>
            <a:ext cx="8229600" cy="4525963"/>
          </a:xfrm>
        </p:spPr>
        <p:txBody>
          <a:bodyPr>
            <a:normAutofit/>
          </a:bodyPr>
          <a:lstStyle/>
          <a:p>
            <a:r>
              <a:rPr lang="en-US" sz="2400" dirty="0"/>
              <a:t>The &lt; provider &gt; Command classes have a property called </a:t>
            </a:r>
            <a:r>
              <a:rPr lang="en-US" sz="2400" dirty="0" err="1"/>
              <a:t>CommandType</a:t>
            </a:r>
            <a:r>
              <a:rPr lang="en-US" sz="2400" dirty="0"/>
              <a:t> , which is used to define whether the command is a SQL clause, a call to a stored procedure, or a full table statement (which simply selects all columns and rows from a given table). </a:t>
            </a:r>
            <a:r>
              <a:rPr lang="en-US" sz="2400" dirty="0" err="1"/>
              <a:t>CommandType</a:t>
            </a:r>
            <a:r>
              <a:rPr lang="en-US" sz="2400" dirty="0"/>
              <a:t> enumeration.</a:t>
            </a:r>
          </a:p>
        </p:txBody>
      </p:sp>
      <p:pic>
        <p:nvPicPr>
          <p:cNvPr id="1027" name="Picture 3"/>
          <p:cNvPicPr>
            <a:picLocks noChangeAspect="1" noChangeArrowheads="1"/>
          </p:cNvPicPr>
          <p:nvPr/>
        </p:nvPicPr>
        <p:blipFill>
          <a:blip r:embed="rId2"/>
          <a:srcRect/>
          <a:stretch>
            <a:fillRect/>
          </a:stretch>
        </p:blipFill>
        <p:spPr bwMode="auto">
          <a:xfrm>
            <a:off x="0" y="3505200"/>
            <a:ext cx="9144000" cy="322897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C697F-0CFF-4BCE-BB5A-E53B9B385A20}"/>
              </a:ext>
            </a:extLst>
          </p:cNvPr>
          <p:cNvSpPr>
            <a:spLocks noGrp="1"/>
          </p:cNvSpPr>
          <p:nvPr>
            <p:ph type="title"/>
          </p:nvPr>
        </p:nvSpPr>
        <p:spPr>
          <a:xfrm>
            <a:off x="1295400" y="-228600"/>
            <a:ext cx="7391400" cy="792162"/>
          </a:xfrm>
        </p:spPr>
        <p:txBody>
          <a:bodyPr/>
          <a:lstStyle/>
          <a:p>
            <a:r>
              <a:rPr lang="en-IN" dirty="0"/>
              <a:t>Demo connected layer</a:t>
            </a:r>
          </a:p>
        </p:txBody>
      </p:sp>
      <p:sp>
        <p:nvSpPr>
          <p:cNvPr id="3" name="Content Placeholder 2">
            <a:extLst>
              <a:ext uri="{FF2B5EF4-FFF2-40B4-BE49-F238E27FC236}">
                <a16:creationId xmlns:a16="http://schemas.microsoft.com/office/drawing/2014/main" id="{1BC2AD91-FEA0-4598-B7DB-6AD85E69918C}"/>
              </a:ext>
            </a:extLst>
          </p:cNvPr>
          <p:cNvSpPr>
            <a:spLocks noGrp="1"/>
          </p:cNvSpPr>
          <p:nvPr>
            <p:ph idx="1"/>
          </p:nvPr>
        </p:nvSpPr>
        <p:spPr>
          <a:xfrm>
            <a:off x="152400" y="381000"/>
            <a:ext cx="9144000" cy="7742238"/>
          </a:xfrm>
        </p:spPr>
        <p:txBody>
          <a:bodyPr>
            <a:noAutofit/>
          </a:bodyPr>
          <a:lstStyle/>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System.Data.SqlClient</a:t>
            </a:r>
            <a:r>
              <a:rPr lang="en-IN"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FF"/>
                </a:solidFill>
                <a:highlight>
                  <a:srgbClr val="FFFFFF"/>
                </a:highlight>
                <a:latin typeface="Consolas" panose="020B0609020204030204" pitchFamily="49" charset="0"/>
              </a:rPr>
              <a:t>namespace</a:t>
            </a:r>
            <a:r>
              <a:rPr lang="en-IN" sz="1200" dirty="0">
                <a:solidFill>
                  <a:srgbClr val="000000"/>
                </a:solidFill>
                <a:highlight>
                  <a:srgbClr val="FFFFFF"/>
                </a:highlight>
                <a:latin typeface="Consolas" panose="020B0609020204030204" pitchFamily="49" charset="0"/>
              </a:rPr>
              <a:t> ADO01_ConsoleApplication</a:t>
            </a:r>
          </a:p>
          <a:p>
            <a:pPr marL="0" indent="0">
              <a:buNone/>
            </a:pP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Productlayer</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Products()</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connectionString</a:t>
            </a:r>
            <a:r>
              <a:rPr lang="en-US" sz="1200" dirty="0">
                <a:solidFill>
                  <a:srgbClr val="000000"/>
                </a:solidFill>
                <a:highlight>
                  <a:srgbClr val="FFFFFF"/>
                </a:highlight>
                <a:latin typeface="Consolas" panose="020B0609020204030204" pitchFamily="49" charset="0"/>
              </a:rPr>
              <a:t> = </a:t>
            </a:r>
            <a:r>
              <a:rPr lang="en-US" sz="1200" dirty="0">
                <a:solidFill>
                  <a:srgbClr val="A31515"/>
                </a:solidFill>
                <a:highlight>
                  <a:srgbClr val="FFFFFF"/>
                </a:highlight>
                <a:latin typeface="Consolas" panose="020B0609020204030204" pitchFamily="49" charset="0"/>
              </a:rPr>
              <a:t>@"data source=.\</a:t>
            </a:r>
            <a:r>
              <a:rPr lang="en-US" sz="1200" dirty="0" err="1">
                <a:solidFill>
                  <a:srgbClr val="A31515"/>
                </a:solidFill>
                <a:highlight>
                  <a:srgbClr val="FFFFFF"/>
                </a:highlight>
                <a:latin typeface="Consolas" panose="020B0609020204030204" pitchFamily="49" charset="0"/>
              </a:rPr>
              <a:t>SQLExpress;database</a:t>
            </a:r>
            <a:r>
              <a:rPr lang="en-US" sz="1200" dirty="0">
                <a:solidFill>
                  <a:srgbClr val="A31515"/>
                </a:solidFill>
                <a:highlight>
                  <a:srgbClr val="FFFFFF"/>
                </a:highlight>
                <a:latin typeface="Consolas" panose="020B0609020204030204" pitchFamily="49" charset="0"/>
              </a:rPr>
              <a:t>=Sample; integrated security=true"</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using</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SqlConnection</a:t>
            </a:r>
            <a:r>
              <a:rPr lang="en-US" sz="1200" dirty="0">
                <a:solidFill>
                  <a:srgbClr val="000000"/>
                </a:solidFill>
                <a:highlight>
                  <a:srgbClr val="FFFFFF"/>
                </a:highlight>
                <a:latin typeface="Consolas" panose="020B0609020204030204" pitchFamily="49" charset="0"/>
              </a:rPr>
              <a:t> con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SqlConnection</a:t>
            </a:r>
            <a:r>
              <a:rPr lang="en-US" sz="1200" dirty="0">
                <a:solidFill>
                  <a:srgbClr val="00000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connectionString</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Pass the connection to the command object, so the command object knows on which</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connection to execute the command</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SqlCommand</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cmd</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SqlCommand</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"Select * from Product"</a:t>
            </a:r>
            <a:r>
              <a:rPr lang="en-US" sz="1200" dirty="0">
                <a:solidFill>
                  <a:srgbClr val="000000"/>
                </a:solidFill>
                <a:highlight>
                  <a:srgbClr val="FFFFFF"/>
                </a:highlight>
                <a:latin typeface="Consolas" panose="020B0609020204030204" pitchFamily="49" charset="0"/>
              </a:rPr>
              <a:t>, con);</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Open the connection. Otherwise you get a runtime error. An open connection is</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required to execute the command</a:t>
            </a: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con.Open</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"connected"</a:t>
            </a:r>
            <a:r>
              <a:rPr lang="en-IN" sz="1200" dirty="0">
                <a:solidFill>
                  <a:srgbClr val="000000"/>
                </a:solidFill>
                <a:highlight>
                  <a:srgbClr val="FFFFFF"/>
                </a:highlight>
                <a:latin typeface="Consolas" panose="020B0609020204030204" pitchFamily="49" charset="0"/>
              </a:rPr>
              <a:t>);</a:t>
            </a: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SqlDataReader</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rdr</a:t>
            </a:r>
            <a:r>
              <a:rPr lang="en-US" sz="1200" dirty="0">
                <a:solidFill>
                  <a:srgbClr val="000000"/>
                </a:solidFill>
                <a:highlight>
                  <a:srgbClr val="FFFFFF"/>
                </a:highlight>
                <a:latin typeface="Consolas" panose="020B0609020204030204" pitchFamily="49" charset="0"/>
              </a:rPr>
              <a:t> = </a:t>
            </a:r>
            <a:r>
              <a:rPr lang="en-US" sz="1200" dirty="0" err="1">
                <a:solidFill>
                  <a:srgbClr val="000000"/>
                </a:solidFill>
                <a:highlight>
                  <a:srgbClr val="FFFFFF"/>
                </a:highlight>
                <a:latin typeface="Consolas" panose="020B0609020204030204" pitchFamily="49" charset="0"/>
              </a:rPr>
              <a:t>cmd.ExecuteReader</a:t>
            </a: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//returns object of </a:t>
            </a:r>
            <a:r>
              <a:rPr lang="en-US" sz="1200" dirty="0" err="1">
                <a:solidFill>
                  <a:srgbClr val="008000"/>
                </a:solidFill>
                <a:highlight>
                  <a:srgbClr val="FFFFFF"/>
                </a:highlight>
                <a:latin typeface="Consolas" panose="020B0609020204030204" pitchFamily="49" charset="0"/>
              </a:rPr>
              <a:t>sqldatareder</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if</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rdr.HasRows</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while</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rdr.Read</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"{0} {1} {2} {3}"</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rdr</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"Id"</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rdr</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"Name"</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rdr</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"Price"</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rdr</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"Qty"</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endParaRPr lang="en-IN" sz="1200" dirty="0"/>
          </a:p>
        </p:txBody>
      </p:sp>
    </p:spTree>
    <p:extLst>
      <p:ext uri="{BB962C8B-B14F-4D97-AF65-F5344CB8AC3E}">
        <p14:creationId xmlns:p14="http://schemas.microsoft.com/office/powerpoint/2010/main" val="1039028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ADA71-3BA3-41E1-AB2C-598E2317D0C7}"/>
              </a:ext>
            </a:extLst>
          </p:cNvPr>
          <p:cNvSpPr>
            <a:spLocks noGrp="1"/>
          </p:cNvSpPr>
          <p:nvPr>
            <p:ph type="title"/>
          </p:nvPr>
        </p:nvSpPr>
        <p:spPr>
          <a:xfrm>
            <a:off x="457200" y="274638"/>
            <a:ext cx="8229600" cy="715962"/>
          </a:xfrm>
        </p:spPr>
        <p:txBody>
          <a:bodyPr>
            <a:noAutofit/>
          </a:bodyPr>
          <a:lstStyle/>
          <a:p>
            <a:r>
              <a:rPr lang="en-US" sz="2400" dirty="0"/>
              <a:t>SSPI stands for Security Support Provider Interface.</a:t>
            </a:r>
            <a:br>
              <a:rPr lang="en-US" sz="2400" dirty="0"/>
            </a:br>
            <a:br>
              <a:rPr lang="en-US" sz="2400" dirty="0"/>
            </a:br>
            <a:endParaRPr lang="en-IN" sz="2400" dirty="0"/>
          </a:p>
        </p:txBody>
      </p:sp>
      <p:sp>
        <p:nvSpPr>
          <p:cNvPr id="3" name="Content Placeholder 2">
            <a:extLst>
              <a:ext uri="{FF2B5EF4-FFF2-40B4-BE49-F238E27FC236}">
                <a16:creationId xmlns:a16="http://schemas.microsoft.com/office/drawing/2014/main" id="{EED80AF6-35CB-4677-A68B-11CCC95C97A9}"/>
              </a:ext>
            </a:extLst>
          </p:cNvPr>
          <p:cNvSpPr>
            <a:spLocks noGrp="1"/>
          </p:cNvSpPr>
          <p:nvPr>
            <p:ph idx="1"/>
          </p:nvPr>
        </p:nvSpPr>
        <p:spPr>
          <a:xfrm>
            <a:off x="304800" y="1166018"/>
            <a:ext cx="8229600" cy="4525963"/>
          </a:xfrm>
        </p:spPr>
        <p:txBody>
          <a:bodyPr>
            <a:normAutofit fontScale="85000" lnSpcReduction="20000"/>
          </a:bodyPr>
          <a:lstStyle/>
          <a:p>
            <a:r>
              <a:rPr lang="en-US" dirty="0">
                <a:latin typeface="+mj-lt"/>
              </a:rPr>
              <a:t>The SSPI allows an application to use any of the available security packages on a system without changing the interface to use security services. The SSPI does not establish logon credentials because that is generally a privileged operation handled by the operating system.</a:t>
            </a:r>
          </a:p>
          <a:p>
            <a:endParaRPr lang="en-US" dirty="0">
              <a:latin typeface="+mj-lt"/>
            </a:endParaRPr>
          </a:p>
          <a:p>
            <a:endParaRPr lang="en-US" dirty="0">
              <a:latin typeface="+mj-lt"/>
            </a:endParaRPr>
          </a:p>
          <a:p>
            <a:r>
              <a:rPr lang="en-US" dirty="0">
                <a:latin typeface="+mj-lt"/>
              </a:rPr>
              <a:t>Other than SSPI you can also use "true". Integrated Security actually ensures that you are connecting with SQL Server using Windows Authentication, not SQL Authentication; which requires username and password to be provided with the connecting string.</a:t>
            </a:r>
            <a:endParaRPr lang="en-IN" dirty="0">
              <a:latin typeface="+mj-lt"/>
            </a:endParaRPr>
          </a:p>
        </p:txBody>
      </p:sp>
    </p:spTree>
    <p:extLst>
      <p:ext uri="{BB962C8B-B14F-4D97-AF65-F5344CB8AC3E}">
        <p14:creationId xmlns:p14="http://schemas.microsoft.com/office/powerpoint/2010/main" val="4086887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3DD93616-C640-44F8-B026-B0FBFAF307BE}"/>
              </a:ext>
            </a:extLst>
          </p:cNvPr>
          <p:cNvSpPr/>
          <p:nvPr/>
        </p:nvSpPr>
        <p:spPr>
          <a:xfrm>
            <a:off x="3762736" y="4075300"/>
            <a:ext cx="1354238" cy="992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C481DC83-2594-4DE4-B19B-ED22D3110C1A}"/>
              </a:ext>
            </a:extLst>
          </p:cNvPr>
          <p:cNvSpPr>
            <a:spLocks noGrp="1"/>
          </p:cNvSpPr>
          <p:nvPr>
            <p:ph idx="1"/>
          </p:nvPr>
        </p:nvSpPr>
        <p:spPr>
          <a:xfrm>
            <a:off x="228600" y="457200"/>
            <a:ext cx="8458200" cy="5668963"/>
          </a:xfrm>
        </p:spPr>
        <p:txBody>
          <a:bodyPr>
            <a:normAutofit/>
          </a:bodyPr>
          <a:lstStyle/>
          <a:p>
            <a:pPr marL="0" indent="0">
              <a:buNone/>
            </a:pPr>
            <a:endParaRPr lang="en-US" sz="1800" dirty="0">
              <a:solidFill>
                <a:srgbClr val="2B91AF"/>
              </a:solidFill>
              <a:highlight>
                <a:srgbClr val="FFFFFF"/>
              </a:highlight>
              <a:latin typeface="Consolas" panose="020B0609020204030204" pitchFamily="49" charset="0"/>
            </a:endParaRPr>
          </a:p>
          <a:p>
            <a:pPr marL="0" indent="0">
              <a:buNone/>
            </a:pPr>
            <a:r>
              <a:rPr lang="en-US" sz="1800" dirty="0" err="1">
                <a:solidFill>
                  <a:srgbClr val="2B91AF"/>
                </a:solidFill>
                <a:highlight>
                  <a:srgbClr val="FFFFFF"/>
                </a:highlight>
                <a:latin typeface="Consolas" panose="020B0609020204030204" pitchFamily="49" charset="0"/>
              </a:rPr>
              <a:t>SqlConnection</a:t>
            </a:r>
            <a:r>
              <a:rPr lang="en-US" sz="1800" dirty="0">
                <a:solidFill>
                  <a:srgbClr val="000000"/>
                </a:solidFill>
                <a:highlight>
                  <a:srgbClr val="FFFFFF"/>
                </a:highlight>
                <a:latin typeface="Consolas" panose="020B0609020204030204" pitchFamily="49" charset="0"/>
              </a:rPr>
              <a:t> con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SqlConnection</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connectionString</a:t>
            </a:r>
            <a:r>
              <a:rPr lang="en-US" sz="1800" dirty="0">
                <a:solidFill>
                  <a:srgbClr val="000000"/>
                </a:solidFill>
                <a:highlight>
                  <a:srgbClr val="FFFFFF"/>
                </a:highlight>
                <a:latin typeface="Consolas" panose="020B0609020204030204" pitchFamily="49" charset="0"/>
              </a:rPr>
              <a:t>)</a:t>
            </a:r>
            <a:endParaRPr lang="en-IN" sz="1800" dirty="0"/>
          </a:p>
        </p:txBody>
      </p:sp>
      <p:sp>
        <p:nvSpPr>
          <p:cNvPr id="4" name="Rectangle 3">
            <a:extLst>
              <a:ext uri="{FF2B5EF4-FFF2-40B4-BE49-F238E27FC236}">
                <a16:creationId xmlns:a16="http://schemas.microsoft.com/office/drawing/2014/main" id="{19414671-30DE-45D8-AC24-6250720B6B84}"/>
              </a:ext>
            </a:extLst>
          </p:cNvPr>
          <p:cNvSpPr/>
          <p:nvPr/>
        </p:nvSpPr>
        <p:spPr>
          <a:xfrm>
            <a:off x="1981200" y="1066800"/>
            <a:ext cx="3962400"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ConnectionString</a:t>
            </a:r>
            <a:r>
              <a:rPr lang="en-IN" dirty="0"/>
              <a:t>=“”</a:t>
            </a:r>
          </a:p>
        </p:txBody>
      </p:sp>
      <p:sp>
        <p:nvSpPr>
          <p:cNvPr id="5" name="TextBox 4">
            <a:extLst>
              <a:ext uri="{FF2B5EF4-FFF2-40B4-BE49-F238E27FC236}">
                <a16:creationId xmlns:a16="http://schemas.microsoft.com/office/drawing/2014/main" id="{45FF6E7A-8A62-42DF-9B6C-37B4F4A492F3}"/>
              </a:ext>
            </a:extLst>
          </p:cNvPr>
          <p:cNvSpPr txBox="1"/>
          <p:nvPr/>
        </p:nvSpPr>
        <p:spPr>
          <a:xfrm>
            <a:off x="304800" y="1383268"/>
            <a:ext cx="9144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a:t>con</a:t>
            </a:r>
          </a:p>
        </p:txBody>
      </p:sp>
      <p:cxnSp>
        <p:nvCxnSpPr>
          <p:cNvPr id="7" name="Straight Arrow Connector 6">
            <a:extLst>
              <a:ext uri="{FF2B5EF4-FFF2-40B4-BE49-F238E27FC236}">
                <a16:creationId xmlns:a16="http://schemas.microsoft.com/office/drawing/2014/main" id="{80465ED1-B01A-4B22-B0FC-FB84B7AF29C2}"/>
              </a:ext>
            </a:extLst>
          </p:cNvPr>
          <p:cNvCxnSpPr>
            <a:stCxn id="5" idx="3"/>
          </p:cNvCxnSpPr>
          <p:nvPr/>
        </p:nvCxnSpPr>
        <p:spPr>
          <a:xfrm flipV="1">
            <a:off x="1219200" y="1453634"/>
            <a:ext cx="515073"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5B2DA26-EFA4-47A0-BAFA-C59AD18B0724}"/>
              </a:ext>
            </a:extLst>
          </p:cNvPr>
          <p:cNvSpPr txBox="1"/>
          <p:nvPr/>
        </p:nvSpPr>
        <p:spPr>
          <a:xfrm>
            <a:off x="386788" y="5475158"/>
            <a:ext cx="8370424" cy="646331"/>
          </a:xfrm>
          <a:prstGeom prst="rect">
            <a:avLst/>
          </a:prstGeom>
          <a:noFill/>
        </p:spPr>
        <p:txBody>
          <a:bodyPr wrap="square">
            <a:spAutoFit/>
          </a:bodyPr>
          <a:lstStyle/>
          <a:p>
            <a:r>
              <a:rPr lang="en-US" sz="1800" dirty="0" err="1">
                <a:solidFill>
                  <a:srgbClr val="2B91AF"/>
                </a:solidFill>
                <a:highlight>
                  <a:srgbClr val="FFFFFF"/>
                </a:highlight>
                <a:latin typeface="Consolas" panose="020B0609020204030204" pitchFamily="49" charset="0"/>
              </a:rPr>
              <a:t>SqlCommand</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cmd</a:t>
            </a:r>
            <a:r>
              <a:rPr lang="en-US" sz="1800" dirty="0">
                <a:solidFill>
                  <a:srgbClr val="000000"/>
                </a:solidFill>
                <a:highlight>
                  <a:srgbClr val="FFFFFF"/>
                </a:highlight>
                <a:latin typeface="Consolas" panose="020B0609020204030204" pitchFamily="49" charset="0"/>
              </a:rPr>
              <a:t>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SqlCommand</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"Select * from Product"</a:t>
            </a:r>
            <a:r>
              <a:rPr lang="en-US" sz="1800" dirty="0">
                <a:solidFill>
                  <a:srgbClr val="000000"/>
                </a:solidFill>
                <a:highlight>
                  <a:srgbClr val="FFFFFF"/>
                </a:highlight>
                <a:latin typeface="Consolas" panose="020B0609020204030204" pitchFamily="49" charset="0"/>
              </a:rPr>
              <a:t>, con);</a:t>
            </a:r>
          </a:p>
          <a:p>
            <a:r>
              <a:rPr lang="en-US" sz="1800" dirty="0" err="1">
                <a:solidFill>
                  <a:srgbClr val="2B91AF"/>
                </a:solidFill>
                <a:highlight>
                  <a:srgbClr val="FFFFFF"/>
                </a:highlight>
                <a:latin typeface="Consolas" panose="020B0609020204030204" pitchFamily="49" charset="0"/>
              </a:rPr>
              <a:t>SqlDataReader</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rdr</a:t>
            </a:r>
            <a:r>
              <a:rPr lang="en-US" sz="1800" dirty="0">
                <a:solidFill>
                  <a:srgbClr val="000000"/>
                </a:solidFill>
                <a:highlight>
                  <a:srgbClr val="FFFFFF"/>
                </a:highlight>
                <a:latin typeface="Consolas" panose="020B0609020204030204" pitchFamily="49" charset="0"/>
              </a:rPr>
              <a:t> = </a:t>
            </a:r>
            <a:r>
              <a:rPr lang="en-US" sz="1800" dirty="0" err="1">
                <a:solidFill>
                  <a:srgbClr val="000000"/>
                </a:solidFill>
                <a:highlight>
                  <a:srgbClr val="FFFFFF"/>
                </a:highlight>
                <a:latin typeface="Consolas" panose="020B0609020204030204" pitchFamily="49" charset="0"/>
              </a:rPr>
              <a:t>cmd.ExecuteReader</a:t>
            </a:r>
            <a:r>
              <a:rPr lang="en-US" sz="1800" dirty="0">
                <a:solidFill>
                  <a:srgbClr val="000000"/>
                </a:solidFill>
                <a:highlight>
                  <a:srgbClr val="FFFFFF"/>
                </a:highlight>
                <a:latin typeface="Consolas" panose="020B0609020204030204" pitchFamily="49" charset="0"/>
              </a:rPr>
              <a:t>();</a:t>
            </a:r>
            <a:endParaRPr lang="en-IN" dirty="0"/>
          </a:p>
        </p:txBody>
      </p:sp>
      <p:sp>
        <p:nvSpPr>
          <p:cNvPr id="10" name="Rectangle 9">
            <a:extLst>
              <a:ext uri="{FF2B5EF4-FFF2-40B4-BE49-F238E27FC236}">
                <a16:creationId xmlns:a16="http://schemas.microsoft.com/office/drawing/2014/main" id="{19C9DDF4-2231-4DE0-AF88-1A4CCEED816B}"/>
              </a:ext>
            </a:extLst>
          </p:cNvPr>
          <p:cNvSpPr/>
          <p:nvPr/>
        </p:nvSpPr>
        <p:spPr>
          <a:xfrm>
            <a:off x="1752600" y="2413369"/>
            <a:ext cx="2865699" cy="14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err="1">
                <a:solidFill>
                  <a:srgbClr val="000000"/>
                </a:solidFill>
                <a:highlight>
                  <a:srgbClr val="FFFFFF"/>
                </a:highlight>
                <a:latin typeface="Consolas" panose="020B0609020204030204" pitchFamily="49" charset="0"/>
              </a:rPr>
              <a:t>CommandText</a:t>
            </a:r>
            <a:r>
              <a:rPr lang="en-IN" dirty="0"/>
              <a:t>=“Select * </a:t>
            </a:r>
            <a:r>
              <a:rPr lang="en-IN" dirty="0" err="1"/>
              <a:t>fromproduct</a:t>
            </a:r>
            <a:r>
              <a:rPr lang="en-IN" dirty="0"/>
              <a:t> ”</a:t>
            </a:r>
          </a:p>
        </p:txBody>
      </p:sp>
      <p:sp>
        <p:nvSpPr>
          <p:cNvPr id="11" name="TextBox 10">
            <a:extLst>
              <a:ext uri="{FF2B5EF4-FFF2-40B4-BE49-F238E27FC236}">
                <a16:creationId xmlns:a16="http://schemas.microsoft.com/office/drawing/2014/main" id="{5EED7734-AA65-4AFE-917E-D4D23F64315C}"/>
              </a:ext>
            </a:extLst>
          </p:cNvPr>
          <p:cNvSpPr txBox="1"/>
          <p:nvPr/>
        </p:nvSpPr>
        <p:spPr>
          <a:xfrm>
            <a:off x="304800" y="3288268"/>
            <a:ext cx="9144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err="1"/>
              <a:t>cmd</a:t>
            </a:r>
            <a:endParaRPr lang="en-IN" dirty="0"/>
          </a:p>
        </p:txBody>
      </p:sp>
      <p:cxnSp>
        <p:nvCxnSpPr>
          <p:cNvPr id="12" name="Straight Arrow Connector 11">
            <a:extLst>
              <a:ext uri="{FF2B5EF4-FFF2-40B4-BE49-F238E27FC236}">
                <a16:creationId xmlns:a16="http://schemas.microsoft.com/office/drawing/2014/main" id="{B7630496-1D6E-438E-87A4-B8B72C11F6CD}"/>
              </a:ext>
            </a:extLst>
          </p:cNvPr>
          <p:cNvCxnSpPr>
            <a:stCxn id="11" idx="3"/>
          </p:cNvCxnSpPr>
          <p:nvPr/>
        </p:nvCxnSpPr>
        <p:spPr>
          <a:xfrm flipV="1">
            <a:off x="1219200" y="3358634"/>
            <a:ext cx="515073"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7048F38-338D-430B-8398-6D9655E73948}"/>
              </a:ext>
            </a:extLst>
          </p:cNvPr>
          <p:cNvSpPr txBox="1"/>
          <p:nvPr/>
        </p:nvSpPr>
        <p:spPr>
          <a:xfrm>
            <a:off x="2050647" y="3510644"/>
            <a:ext cx="9144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a:t>con</a:t>
            </a:r>
          </a:p>
        </p:txBody>
      </p:sp>
      <p:cxnSp>
        <p:nvCxnSpPr>
          <p:cNvPr id="14" name="Straight Arrow Connector 13">
            <a:extLst>
              <a:ext uri="{FF2B5EF4-FFF2-40B4-BE49-F238E27FC236}">
                <a16:creationId xmlns:a16="http://schemas.microsoft.com/office/drawing/2014/main" id="{F18860C5-EBE4-4B29-9D58-1DB8DD3495A5}"/>
              </a:ext>
            </a:extLst>
          </p:cNvPr>
          <p:cNvCxnSpPr>
            <a:cxnSpLocks/>
          </p:cNvCxnSpPr>
          <p:nvPr/>
        </p:nvCxnSpPr>
        <p:spPr>
          <a:xfrm flipV="1">
            <a:off x="2965047" y="1949634"/>
            <a:ext cx="997353" cy="17651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Rectangle 15">
            <a:extLst>
              <a:ext uri="{FF2B5EF4-FFF2-40B4-BE49-F238E27FC236}">
                <a16:creationId xmlns:a16="http://schemas.microsoft.com/office/drawing/2014/main" id="{A0FE1EFA-F2C1-43C1-8BDE-C592491974C8}"/>
              </a:ext>
            </a:extLst>
          </p:cNvPr>
          <p:cNvSpPr/>
          <p:nvPr/>
        </p:nvSpPr>
        <p:spPr>
          <a:xfrm>
            <a:off x="6629400" y="1447800"/>
            <a:ext cx="10668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AA601E14-3B66-4E12-A423-FF2D6039FA6A}"/>
              </a:ext>
            </a:extLst>
          </p:cNvPr>
          <p:cNvSpPr txBox="1"/>
          <p:nvPr/>
        </p:nvSpPr>
        <p:spPr>
          <a:xfrm>
            <a:off x="6705600" y="1066800"/>
            <a:ext cx="9144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a:t>Open()</a:t>
            </a:r>
          </a:p>
        </p:txBody>
      </p:sp>
      <p:sp>
        <p:nvSpPr>
          <p:cNvPr id="20" name="TextBox 19">
            <a:extLst>
              <a:ext uri="{FF2B5EF4-FFF2-40B4-BE49-F238E27FC236}">
                <a16:creationId xmlns:a16="http://schemas.microsoft.com/office/drawing/2014/main" id="{A6F7B25C-3E30-425B-A839-47490D156680}"/>
              </a:ext>
            </a:extLst>
          </p:cNvPr>
          <p:cNvSpPr txBox="1"/>
          <p:nvPr/>
        </p:nvSpPr>
        <p:spPr>
          <a:xfrm>
            <a:off x="4724400" y="2413369"/>
            <a:ext cx="237377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800">
                <a:solidFill>
                  <a:srgbClr val="000000"/>
                </a:solidFill>
                <a:highlight>
                  <a:srgbClr val="FFFFFF"/>
                </a:highlight>
                <a:latin typeface="Consolas" panose="020B0609020204030204" pitchFamily="49" charset="0"/>
              </a:rPr>
              <a:t>ExecuteReader();</a:t>
            </a:r>
            <a:endParaRPr lang="en-IN" dirty="0"/>
          </a:p>
        </p:txBody>
      </p:sp>
      <p:sp>
        <p:nvSpPr>
          <p:cNvPr id="24" name="Rectangle 23">
            <a:extLst>
              <a:ext uri="{FF2B5EF4-FFF2-40B4-BE49-F238E27FC236}">
                <a16:creationId xmlns:a16="http://schemas.microsoft.com/office/drawing/2014/main" id="{FDB1D883-59D5-4FAB-B9A3-F9E37AC9CC8F}"/>
              </a:ext>
            </a:extLst>
          </p:cNvPr>
          <p:cNvSpPr/>
          <p:nvPr/>
        </p:nvSpPr>
        <p:spPr>
          <a:xfrm>
            <a:off x="4800600" y="2811410"/>
            <a:ext cx="2373774" cy="1062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return new </a:t>
            </a:r>
            <a:r>
              <a:rPr lang="en-US" sz="1800" dirty="0" err="1">
                <a:solidFill>
                  <a:srgbClr val="2B91AF"/>
                </a:solidFill>
                <a:highlight>
                  <a:srgbClr val="FFFFFF"/>
                </a:highlight>
                <a:latin typeface="Consolas" panose="020B0609020204030204" pitchFamily="49" charset="0"/>
              </a:rPr>
              <a:t>SqlDataReader</a:t>
            </a:r>
            <a:r>
              <a:rPr lang="en-US" sz="1800" dirty="0">
                <a:solidFill>
                  <a:srgbClr val="2B91AF"/>
                </a:solidFill>
                <a:highlight>
                  <a:srgbClr val="FFFFFF"/>
                </a:highlight>
                <a:latin typeface="Consolas" panose="020B0609020204030204" pitchFamily="49" charset="0"/>
              </a:rPr>
              <a:t>()</a:t>
            </a:r>
            <a:endParaRPr lang="en-IN" dirty="0"/>
          </a:p>
        </p:txBody>
      </p:sp>
      <p:sp>
        <p:nvSpPr>
          <p:cNvPr id="26" name="TextBox 25">
            <a:extLst>
              <a:ext uri="{FF2B5EF4-FFF2-40B4-BE49-F238E27FC236}">
                <a16:creationId xmlns:a16="http://schemas.microsoft.com/office/drawing/2014/main" id="{6B6E6EF6-F6F2-4CA8-8D72-E254DAD13739}"/>
              </a:ext>
            </a:extLst>
          </p:cNvPr>
          <p:cNvSpPr txBox="1"/>
          <p:nvPr/>
        </p:nvSpPr>
        <p:spPr>
          <a:xfrm>
            <a:off x="1933936" y="4483157"/>
            <a:ext cx="9144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err="1"/>
              <a:t>rdr</a:t>
            </a:r>
            <a:endParaRPr lang="en-IN" dirty="0"/>
          </a:p>
        </p:txBody>
      </p:sp>
      <p:cxnSp>
        <p:nvCxnSpPr>
          <p:cNvPr id="27" name="Straight Arrow Connector 26">
            <a:extLst>
              <a:ext uri="{FF2B5EF4-FFF2-40B4-BE49-F238E27FC236}">
                <a16:creationId xmlns:a16="http://schemas.microsoft.com/office/drawing/2014/main" id="{DA9F3F34-7247-43F3-A748-6705A91A23B6}"/>
              </a:ext>
            </a:extLst>
          </p:cNvPr>
          <p:cNvCxnSpPr>
            <a:cxnSpLocks/>
          </p:cNvCxnSpPr>
          <p:nvPr/>
        </p:nvCxnSpPr>
        <p:spPr>
          <a:xfrm flipV="1">
            <a:off x="2590800" y="4578942"/>
            <a:ext cx="685800" cy="88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Flowchart: Magnetic Disk 32">
            <a:extLst>
              <a:ext uri="{FF2B5EF4-FFF2-40B4-BE49-F238E27FC236}">
                <a16:creationId xmlns:a16="http://schemas.microsoft.com/office/drawing/2014/main" id="{77DB9897-2CE4-4687-84E8-7E500A42BA13}"/>
              </a:ext>
            </a:extLst>
          </p:cNvPr>
          <p:cNvSpPr/>
          <p:nvPr/>
        </p:nvSpPr>
        <p:spPr>
          <a:xfrm>
            <a:off x="7772400" y="2061926"/>
            <a:ext cx="1230774" cy="106227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5" name="Straight Arrow Connector 34">
            <a:extLst>
              <a:ext uri="{FF2B5EF4-FFF2-40B4-BE49-F238E27FC236}">
                <a16:creationId xmlns:a16="http://schemas.microsoft.com/office/drawing/2014/main" id="{997A41A2-5F17-41F0-9BC8-90D2F252F36D}"/>
              </a:ext>
            </a:extLst>
          </p:cNvPr>
          <p:cNvCxnSpPr>
            <a:endCxn id="33" idx="1"/>
          </p:cNvCxnSpPr>
          <p:nvPr/>
        </p:nvCxnSpPr>
        <p:spPr>
          <a:xfrm>
            <a:off x="7467600" y="1817132"/>
            <a:ext cx="920187" cy="24479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6" name="Straight Arrow Connector 35">
            <a:extLst>
              <a:ext uri="{FF2B5EF4-FFF2-40B4-BE49-F238E27FC236}">
                <a16:creationId xmlns:a16="http://schemas.microsoft.com/office/drawing/2014/main" id="{8390DEF8-ABEC-496C-81FF-92D1D793B5CB}"/>
              </a:ext>
            </a:extLst>
          </p:cNvPr>
          <p:cNvCxnSpPr>
            <a:cxnSpLocks/>
          </p:cNvCxnSpPr>
          <p:nvPr/>
        </p:nvCxnSpPr>
        <p:spPr>
          <a:xfrm flipV="1">
            <a:off x="6997378" y="2588420"/>
            <a:ext cx="811192" cy="8268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9" name="Straight Arrow Connector 48">
            <a:extLst>
              <a:ext uri="{FF2B5EF4-FFF2-40B4-BE49-F238E27FC236}">
                <a16:creationId xmlns:a16="http://schemas.microsoft.com/office/drawing/2014/main" id="{10356EB4-5520-449F-AFF3-442656E42935}"/>
              </a:ext>
            </a:extLst>
          </p:cNvPr>
          <p:cNvCxnSpPr>
            <a:cxnSpLocks/>
          </p:cNvCxnSpPr>
          <p:nvPr/>
        </p:nvCxnSpPr>
        <p:spPr>
          <a:xfrm flipH="1">
            <a:off x="7391400" y="3124200"/>
            <a:ext cx="697374" cy="93700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aphicFrame>
        <p:nvGraphicFramePr>
          <p:cNvPr id="39" name="Table 39">
            <a:extLst>
              <a:ext uri="{FF2B5EF4-FFF2-40B4-BE49-F238E27FC236}">
                <a16:creationId xmlns:a16="http://schemas.microsoft.com/office/drawing/2014/main" id="{C4399569-7D44-49C6-9139-4A6C013336A5}"/>
              </a:ext>
            </a:extLst>
          </p:cNvPr>
          <p:cNvGraphicFramePr>
            <a:graphicFrameLocks noGrp="1"/>
          </p:cNvGraphicFramePr>
          <p:nvPr>
            <p:extLst>
              <p:ext uri="{D42A27DB-BD31-4B8C-83A1-F6EECF244321}">
                <p14:modId xmlns:p14="http://schemas.microsoft.com/office/powerpoint/2010/main" val="3929432845"/>
              </p:ext>
            </p:extLst>
          </p:nvPr>
        </p:nvGraphicFramePr>
        <p:xfrm>
          <a:off x="4395487" y="4308661"/>
          <a:ext cx="2373774" cy="731520"/>
        </p:xfrm>
        <a:graphic>
          <a:graphicData uri="http://schemas.openxmlformats.org/drawingml/2006/table">
            <a:tbl>
              <a:tblPr firstRow="1" bandRow="1">
                <a:tableStyleId>{5C22544A-7EE6-4342-B048-85BDC9FD1C3A}</a:tableStyleId>
              </a:tblPr>
              <a:tblGrid>
                <a:gridCol w="791258">
                  <a:extLst>
                    <a:ext uri="{9D8B030D-6E8A-4147-A177-3AD203B41FA5}">
                      <a16:colId xmlns:a16="http://schemas.microsoft.com/office/drawing/2014/main" val="2716698633"/>
                    </a:ext>
                  </a:extLst>
                </a:gridCol>
                <a:gridCol w="791258">
                  <a:extLst>
                    <a:ext uri="{9D8B030D-6E8A-4147-A177-3AD203B41FA5}">
                      <a16:colId xmlns:a16="http://schemas.microsoft.com/office/drawing/2014/main" val="1377512075"/>
                    </a:ext>
                  </a:extLst>
                </a:gridCol>
                <a:gridCol w="791258">
                  <a:extLst>
                    <a:ext uri="{9D8B030D-6E8A-4147-A177-3AD203B41FA5}">
                      <a16:colId xmlns:a16="http://schemas.microsoft.com/office/drawing/2014/main" val="2759326469"/>
                    </a:ext>
                  </a:extLst>
                </a:gridCol>
              </a:tblGrid>
              <a:tr h="265569">
                <a:tc>
                  <a:txBody>
                    <a:bodyPr/>
                    <a:lstStyle/>
                    <a:p>
                      <a:r>
                        <a:rPr lang="en-IN" dirty="0"/>
                        <a:t>id</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IN" dirty="0"/>
                        <a:t>name</a:t>
                      </a:r>
                    </a:p>
                  </a:txBody>
                  <a:tcPr>
                    <a:lnT w="12700" cap="flat" cmpd="sng" algn="ctr">
                      <a:solidFill>
                        <a:schemeClr val="tx1"/>
                      </a:solidFill>
                      <a:prstDash val="solid"/>
                      <a:round/>
                      <a:headEnd type="none" w="med" len="med"/>
                      <a:tailEnd type="none" w="med" len="med"/>
                    </a:lnT>
                  </a:tcPr>
                </a:tc>
                <a:tc>
                  <a:txBody>
                    <a:bodyPr/>
                    <a:lstStyle/>
                    <a:p>
                      <a:r>
                        <a:rPr lang="en-IN" dirty="0"/>
                        <a:t>price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199602702"/>
                  </a:ext>
                </a:extLst>
              </a:tr>
              <a:tr h="265569">
                <a:tc>
                  <a:txBody>
                    <a:bodyPr/>
                    <a:lstStyle/>
                    <a:p>
                      <a:endParaRPr lang="en-IN"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en-IN"/>
                    </a:p>
                  </a:txBody>
                  <a:tcPr>
                    <a:lnB w="12700" cap="flat" cmpd="sng" algn="ctr">
                      <a:solidFill>
                        <a:schemeClr val="tx1"/>
                      </a:solidFill>
                      <a:prstDash val="solid"/>
                      <a:round/>
                      <a:headEnd type="none" w="med" len="med"/>
                      <a:tailEnd type="none" w="med" len="med"/>
                    </a:lnB>
                  </a:tcPr>
                </a:tc>
                <a:tc>
                  <a:txBody>
                    <a:bodyPr/>
                    <a:lstStyle/>
                    <a:p>
                      <a:endParaRPr lang="en-IN"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8751162"/>
                  </a:ext>
                </a:extLst>
              </a:tr>
            </a:tbl>
          </a:graphicData>
        </a:graphic>
      </p:graphicFrame>
      <p:sp>
        <p:nvSpPr>
          <p:cNvPr id="53" name="Rectangle 52">
            <a:extLst>
              <a:ext uri="{FF2B5EF4-FFF2-40B4-BE49-F238E27FC236}">
                <a16:creationId xmlns:a16="http://schemas.microsoft.com/office/drawing/2014/main" id="{78BF2666-D1C3-4CD9-BBA3-A7E2FD2AF31C}"/>
              </a:ext>
            </a:extLst>
          </p:cNvPr>
          <p:cNvSpPr/>
          <p:nvPr/>
        </p:nvSpPr>
        <p:spPr>
          <a:xfrm>
            <a:off x="7098174" y="4483157"/>
            <a:ext cx="1131426" cy="452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TextBox 53">
            <a:extLst>
              <a:ext uri="{FF2B5EF4-FFF2-40B4-BE49-F238E27FC236}">
                <a16:creationId xmlns:a16="http://schemas.microsoft.com/office/drawing/2014/main" id="{075919C6-CA0B-4E8B-80F5-F8089E273B50}"/>
              </a:ext>
            </a:extLst>
          </p:cNvPr>
          <p:cNvSpPr txBox="1"/>
          <p:nvPr/>
        </p:nvSpPr>
        <p:spPr>
          <a:xfrm>
            <a:off x="7098174" y="4168090"/>
            <a:ext cx="1659038" cy="369332"/>
          </a:xfrm>
          <a:prstGeom prst="rect">
            <a:avLst/>
          </a:prstGeom>
          <a:noFill/>
        </p:spPr>
        <p:txBody>
          <a:bodyPr wrap="square" rtlCol="0">
            <a:spAutoFit/>
          </a:bodyPr>
          <a:lstStyle/>
          <a:p>
            <a:r>
              <a:rPr lang="en-IN" dirty="0"/>
              <a:t>bool read()</a:t>
            </a:r>
          </a:p>
        </p:txBody>
      </p:sp>
    </p:spTree>
    <p:extLst>
      <p:ext uri="{BB962C8B-B14F-4D97-AF65-F5344CB8AC3E}">
        <p14:creationId xmlns:p14="http://schemas.microsoft.com/office/powerpoint/2010/main" val="5241980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aramond-Trebuchet MS">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863</TotalTime>
  <Words>1696</Words>
  <Application>Microsoft Office PowerPoint</Application>
  <PresentationFormat>On-screen Show (4:3)</PresentationFormat>
  <Paragraphs>194</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Cambria</vt:lpstr>
      <vt:lpstr>Consolas</vt:lpstr>
      <vt:lpstr>Garamond</vt:lpstr>
      <vt:lpstr>Trebuchet MS</vt:lpstr>
      <vt:lpstr>Office Theme</vt:lpstr>
      <vt:lpstr>PowerPoint Presentation</vt:lpstr>
      <vt:lpstr>PowerPoint Presentation</vt:lpstr>
      <vt:lpstr>PowerPoint Presentation</vt:lpstr>
      <vt:lpstr>When you use the connected layer</vt:lpstr>
      <vt:lpstr>Command</vt:lpstr>
      <vt:lpstr>CommandType</vt:lpstr>
      <vt:lpstr>Demo connected layer</vt:lpstr>
      <vt:lpstr>SSPI stands for Security Support Provider Interface.  </vt:lpstr>
      <vt:lpstr>PowerPoint Presentation</vt:lpstr>
      <vt:lpstr>Intialised using construct or through set property</vt:lpstr>
      <vt:lpstr>Intialised using constructor through set property</vt:lpstr>
      <vt:lpstr>There are 2 issues with hard coding the connection strings in application code </vt:lpstr>
      <vt:lpstr>Better approach</vt:lpstr>
      <vt:lpstr>How to read/Link app.config</vt:lpstr>
      <vt:lpstr>&lt; provider &gt; Command classes provide the following execute methods: </vt:lpstr>
      <vt:lpstr>Fast Data Access: The Data Reader</vt:lpstr>
      <vt:lpstr>The disconnected layer</vt:lpstr>
      <vt:lpstr>Entity Framework</vt:lpstr>
      <vt:lpstr>ADO.NET ships with four database client namespaces:  </vt:lpstr>
      <vt:lpstr>Namespaces</vt:lpstr>
      <vt:lpstr>Shared Classes</vt:lpstr>
      <vt:lpstr>PowerPoint Presentation</vt:lpstr>
      <vt:lpstr>DataSet Class</vt:lpstr>
      <vt:lpstr>Data Tables</vt:lpstr>
      <vt:lpstr>Disconnected Architecture</vt:lpstr>
      <vt:lpstr>PowerPoint Presentation</vt:lpstr>
    </vt:vector>
  </TitlesOfParts>
  <Company>University at Buffalo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Theory</dc:creator>
  <cp:lastModifiedBy>Sriram Mantri vidyanidhi infotech academy</cp:lastModifiedBy>
  <cp:revision>74</cp:revision>
  <dcterms:created xsi:type="dcterms:W3CDTF">2012-05-23T09:27:36Z</dcterms:created>
  <dcterms:modified xsi:type="dcterms:W3CDTF">2020-11-02T10:05:20Z</dcterms:modified>
</cp:coreProperties>
</file>