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7" r:id="rId2"/>
    <p:sldId id="269" r:id="rId3"/>
    <p:sldId id="273" r:id="rId4"/>
    <p:sldId id="270" r:id="rId5"/>
    <p:sldId id="271" r:id="rId6"/>
    <p:sldId id="272" r:id="rId7"/>
    <p:sldId id="274" r:id="rId8"/>
    <p:sldId id="275" r:id="rId9"/>
    <p:sldId id="276" r:id="rId10"/>
    <p:sldId id="279" r:id="rId11"/>
    <p:sldId id="280" r:id="rId12"/>
    <p:sldId id="281" r:id="rId13"/>
    <p:sldId id="282" r:id="rId14"/>
    <p:sldId id="277" r:id="rId15"/>
    <p:sldId id="278" r:id="rId16"/>
    <p:sldId id="284" r:id="rId17"/>
    <p:sldId id="292" r:id="rId18"/>
    <p:sldId id="283" r:id="rId19"/>
    <p:sldId id="285" r:id="rId20"/>
    <p:sldId id="286" r:id="rId21"/>
    <p:sldId id="287" r:id="rId22"/>
    <p:sldId id="289" r:id="rId23"/>
    <p:sldId id="288" r:id="rId24"/>
    <p:sldId id="293" r:id="rId25"/>
    <p:sldId id="294" r:id="rId26"/>
    <p:sldId id="29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33575-20B5-4F4C-B092-A7C803135F9E}" type="datetimeFigureOut">
              <a:rPr lang="en-IN" smtClean="0"/>
              <a:t>10-11-2020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5962C-5821-4F66-B503-D958CFFF057C}" type="slidenum">
              <a:rPr lang="en-IN" smtClean="0"/>
              <a:t>‹#›</a:t>
            </a:fld>
            <a:endParaRPr lang="en-IN"/>
          </a:p>
        </p:txBody>
      </p:sp>
    </p:spTree>
    <p:extLst>
      <p:ext uri="{BB962C8B-B14F-4D97-AF65-F5344CB8AC3E}">
        <p14:creationId xmlns:p14="http://schemas.microsoft.com/office/powerpoint/2010/main" val="4398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8</a:t>
            </a:fld>
            <a:endParaRPr lang="en-IN"/>
          </a:p>
        </p:txBody>
      </p:sp>
    </p:spTree>
    <p:extLst>
      <p:ext uri="{BB962C8B-B14F-4D97-AF65-F5344CB8AC3E}">
        <p14:creationId xmlns:p14="http://schemas.microsoft.com/office/powerpoint/2010/main" val="19074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11</a:t>
            </a:fld>
            <a:endParaRPr lang="en-IN"/>
          </a:p>
        </p:txBody>
      </p:sp>
    </p:spTree>
    <p:extLst>
      <p:ext uri="{BB962C8B-B14F-4D97-AF65-F5344CB8AC3E}">
        <p14:creationId xmlns:p14="http://schemas.microsoft.com/office/powerpoint/2010/main" val="356910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95962C-5821-4F66-B503-D958CFFF057C}" type="slidenum">
              <a:rPr lang="en-IN" smtClean="0"/>
              <a:t>26</a:t>
            </a:fld>
            <a:endParaRPr lang="en-IN"/>
          </a:p>
        </p:txBody>
      </p:sp>
    </p:spTree>
    <p:extLst>
      <p:ext uri="{BB962C8B-B14F-4D97-AF65-F5344CB8AC3E}">
        <p14:creationId xmlns:p14="http://schemas.microsoft.com/office/powerpoint/2010/main" val="37031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only-math.com/images/symmetric-difference-Venn-diagram.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h-only-math.com/images/union-using-venn-diagram.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only-math.com/images/difference-of-sets.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12DBA-15AA-4F63-988C-AC61D5BA0590}"/>
              </a:ext>
            </a:extLst>
          </p:cNvPr>
          <p:cNvSpPr>
            <a:spLocks noGrp="1"/>
          </p:cNvSpPr>
          <p:nvPr>
            <p:ph idx="1"/>
          </p:nvPr>
        </p:nvSpPr>
        <p:spPr>
          <a:xfrm>
            <a:off x="152400" y="609600"/>
            <a:ext cx="7162800" cy="6096000"/>
          </a:xfrm>
        </p:spPr>
        <p:txBody>
          <a:bodyPr>
            <a:normAutofit fontScale="85000" lnSpcReduction="10000"/>
          </a:bodyPr>
          <a:lstStyle/>
          <a:p>
            <a:pPr marL="0" indent="0">
              <a:buNone/>
            </a:pPr>
            <a:r>
              <a:rPr lang="en-US" sz="1800" dirty="0">
                <a:solidFill>
                  <a:srgbClr val="008000"/>
                </a:solidFill>
                <a:highlight>
                  <a:srgbClr val="FFFFFF"/>
                </a:highlight>
                <a:latin typeface="Consolas" panose="020B0609020204030204" pitchFamily="49" charset="0"/>
              </a:rPr>
              <a:t>// The Item property is another name for the indexer, so you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can omit its name when accessing elements.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The indexer can be used to change the value associated</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with a key.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"winword.exe"</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"For key = \"rtf\", value = {0}."</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"rtf"</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Use the Remove method to remove a key/value pair.</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t>
            </a:r>
            <a:r>
              <a:rPr lang="en-IN" sz="1800" dirty="0" err="1">
                <a:solidFill>
                  <a:srgbClr val="A31515"/>
                </a:solidFill>
                <a:highlight>
                  <a:srgbClr val="FFFFFF"/>
                </a:highlight>
                <a:latin typeface="Consolas" panose="020B0609020204030204" pitchFamily="49" charset="0"/>
              </a:rPr>
              <a:t>nRemove</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if</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openWith.ContainsKey</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"doc"</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"Key \"doc\" is not found."</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97E5741B-8751-4A6E-BA1C-B27DDDD4ADDF}"/>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spTree>
    <p:extLst>
      <p:ext uri="{BB962C8B-B14F-4D97-AF65-F5344CB8AC3E}">
        <p14:creationId xmlns:p14="http://schemas.microsoft.com/office/powerpoint/2010/main" val="295132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3C6-B39F-4DEF-AC31-BADF6CBBB16C}"/>
              </a:ext>
            </a:extLst>
          </p:cNvPr>
          <p:cNvSpPr>
            <a:spLocks noGrp="1"/>
          </p:cNvSpPr>
          <p:nvPr>
            <p:ph type="title"/>
          </p:nvPr>
        </p:nvSpPr>
        <p:spPr>
          <a:xfrm>
            <a:off x="4953000" y="0"/>
            <a:ext cx="4191000" cy="533400"/>
          </a:xfrm>
        </p:spPr>
        <p:txBody>
          <a:bodyPr>
            <a:normAutofit fontScale="90000"/>
          </a:bodyPr>
          <a:lstStyle/>
          <a:p>
            <a:r>
              <a:rPr lang="en-IN" dirty="0"/>
              <a:t>Demo 2 Sorted List</a:t>
            </a:r>
          </a:p>
        </p:txBody>
      </p:sp>
      <p:sp>
        <p:nvSpPr>
          <p:cNvPr id="3" name="Content Placeholder 2">
            <a:extLst>
              <a:ext uri="{FF2B5EF4-FFF2-40B4-BE49-F238E27FC236}">
                <a16:creationId xmlns:a16="http://schemas.microsoft.com/office/drawing/2014/main" id="{A6D92886-C9DB-40B9-ABA5-ED865191F956}"/>
              </a:ext>
            </a:extLst>
          </p:cNvPr>
          <p:cNvSpPr>
            <a:spLocks noGrp="1"/>
          </p:cNvSpPr>
          <p:nvPr>
            <p:ph idx="1"/>
          </p:nvPr>
        </p:nvSpPr>
        <p:spPr>
          <a:xfrm>
            <a:off x="0" y="-152400"/>
            <a:ext cx="4800600" cy="7162800"/>
          </a:xfrm>
        </p:spPr>
        <p:txBody>
          <a:bodyPr>
            <a:noAutofit/>
          </a:bodyPr>
          <a:lstStyle/>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indexer throws an exception if the requested key is</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not in the list.</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try</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"For key = \"</a:t>
            </a:r>
            <a:r>
              <a:rPr lang="en-US" sz="1400" dirty="0" err="1">
                <a:solidFill>
                  <a:srgbClr val="A31515"/>
                </a:solidFill>
                <a:highlight>
                  <a:srgbClr val="FFFFFF"/>
                </a:highlight>
                <a:latin typeface="Consolas" panose="020B0609020204030204" pitchFamily="49" charset="0"/>
              </a:rPr>
              <a:t>tif</a:t>
            </a:r>
            <a:r>
              <a:rPr lang="en-US" sz="1400" dirty="0">
                <a:solidFill>
                  <a:srgbClr val="A31515"/>
                </a:solidFill>
                <a:highlight>
                  <a:srgbClr val="FFFFFF"/>
                </a:highlight>
                <a:latin typeface="Consolas" panose="020B0609020204030204" pitchFamily="49" charset="0"/>
              </a:rPr>
              <a:t>\", value = {0}."</a:t>
            </a:r>
            <a:r>
              <a:rPr lang="en-US" sz="1400" dirty="0">
                <a:solidFill>
                  <a:srgbClr val="000000"/>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tif</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endParaRPr lang="en-IN" sz="1000" dirty="0"/>
          </a:p>
        </p:txBody>
      </p:sp>
      <p:sp>
        <p:nvSpPr>
          <p:cNvPr id="4" name="TextBox 3">
            <a:extLst>
              <a:ext uri="{FF2B5EF4-FFF2-40B4-BE49-F238E27FC236}">
                <a16:creationId xmlns:a16="http://schemas.microsoft.com/office/drawing/2014/main" id="{F32D593C-B618-44D0-AEB4-0155783F6AF0}"/>
              </a:ext>
            </a:extLst>
          </p:cNvPr>
          <p:cNvSpPr txBox="1"/>
          <p:nvPr/>
        </p:nvSpPr>
        <p:spPr>
          <a:xfrm>
            <a:off x="4572000" y="762000"/>
            <a:ext cx="4800600" cy="4985980"/>
          </a:xfrm>
          <a:prstGeom prst="rect">
            <a:avLst/>
          </a:prstGeom>
          <a:noFill/>
        </p:spPr>
        <p:txBody>
          <a:bodyPr wrap="square" rtlCol="0">
            <a:spAutoFit/>
          </a:bodyPr>
          <a:lstStyle/>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KeyNotFoundException</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When a program often has to try keys that turn out not to</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be in the list, </a:t>
            </a:r>
            <a:r>
              <a:rPr lang="en-US" sz="1200" dirty="0" err="1">
                <a:solidFill>
                  <a:srgbClr val="008000"/>
                </a:solidFill>
                <a:highlight>
                  <a:srgbClr val="FFFFFF"/>
                </a:highlight>
                <a:latin typeface="Consolas" panose="020B0609020204030204" pitchFamily="49" charset="0"/>
              </a:rPr>
              <a:t>TryGetValue</a:t>
            </a:r>
            <a:r>
              <a:rPr lang="en-US" sz="1200" dirty="0">
                <a:solidFill>
                  <a:srgbClr val="008000"/>
                </a:solidFill>
                <a:highlight>
                  <a:srgbClr val="FFFFFF"/>
                </a:highlight>
                <a:latin typeface="Consolas" panose="020B0609020204030204" pitchFamily="49" charset="0"/>
              </a:rPr>
              <a:t> can be a more efficient </a:t>
            </a:r>
            <a:endParaRPr lang="en-US"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way to retrieve values.</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value = </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openWith.TryGetValue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out</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"For 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value = {0}."</a:t>
            </a:r>
            <a:r>
              <a:rPr lang="en-US" sz="1200" dirty="0">
                <a:solidFill>
                  <a:srgbClr val="000000"/>
                </a:solidFill>
                <a:highlight>
                  <a:srgbClr val="FFFFFF"/>
                </a:highlight>
                <a:latin typeface="Consolas" panose="020B0609020204030204" pitchFamily="49" charset="0"/>
              </a:rPr>
              <a:t>, value);</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"Key = \"</a:t>
            </a:r>
            <a:r>
              <a:rPr lang="en-US" sz="1200" dirty="0" err="1">
                <a:solidFill>
                  <a:srgbClr val="A31515"/>
                </a:solidFill>
                <a:highlight>
                  <a:srgbClr val="FFFFFF"/>
                </a:highlight>
                <a:latin typeface="Consolas" panose="020B0609020204030204" pitchFamily="49" charset="0"/>
              </a:rPr>
              <a:t>tif</a:t>
            </a:r>
            <a:r>
              <a:rPr lang="en-US" sz="1200" dirty="0">
                <a:solidFill>
                  <a:srgbClr val="A31515"/>
                </a:solidFill>
                <a:highlight>
                  <a:srgbClr val="FFFFFF"/>
                </a:highlight>
                <a:latin typeface="Consolas" panose="020B0609020204030204" pitchFamily="49" charset="0"/>
              </a:rPr>
              <a:t>\" is not found."</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a:t>
            </a: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r>
              <a:rPr lang="en-US" sz="900" dirty="0">
                <a:solidFill>
                  <a:srgbClr val="000000"/>
                </a:solidFill>
                <a:highlight>
                  <a:srgbClr val="FFFFFF"/>
                </a:highlight>
                <a:latin typeface="Consolas" panose="020B0609020204030204" pitchFamily="49" charset="0"/>
              </a:rPr>
              <a:t>          </a:t>
            </a:r>
            <a:endParaRPr lang="en-IN" sz="900" dirty="0"/>
          </a:p>
          <a:p>
            <a:pPr marL="0" indent="0">
              <a:buNone/>
            </a:pPr>
            <a:endParaRPr lang="en-IN"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03446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95FA-404D-452F-8766-0D3482058AD9}"/>
              </a:ext>
            </a:extLst>
          </p:cNvPr>
          <p:cNvSpPr>
            <a:spLocks noGrp="1"/>
          </p:cNvSpPr>
          <p:nvPr>
            <p:ph idx="1"/>
          </p:nvPr>
        </p:nvSpPr>
        <p:spPr>
          <a:xfrm>
            <a:off x="0" y="152400"/>
            <a:ext cx="5105400" cy="6858000"/>
          </a:xfrm>
        </p:spPr>
        <p:txBody>
          <a:bodyPr>
            <a:normAutofit fontScale="92500" lnSpcReduction="10000"/>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ConsoleApplication17</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SortedList</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some elements to the list. There are no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duplicate keys, but some of the values are duplicates.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"txt"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"notepad.exe"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"bmp"</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"dib"</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"paint.exe"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"rtf"</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"wordpad.exe"</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ContainsKey</a:t>
            </a:r>
            <a:r>
              <a:rPr lang="en-US" sz="1400" dirty="0">
                <a:solidFill>
                  <a:srgbClr val="008000"/>
                </a:solidFill>
                <a:highlight>
                  <a:srgbClr val="FFFFFF"/>
                </a:highlight>
                <a:latin typeface="Consolas" panose="020B0609020204030204" pitchFamily="49" charset="0"/>
              </a:rPr>
              <a:t> can be used to test keys before inserting </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them.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if</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openWith.ContainsKey</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"hypertrm.exe"</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"Value added for key = \"</a:t>
            </a:r>
            <a:r>
              <a:rPr lang="en-US" sz="1400" dirty="0" err="1">
                <a:solidFill>
                  <a:srgbClr val="A31515"/>
                </a:solidFill>
                <a:highlight>
                  <a:srgbClr val="FFFFFF"/>
                </a:highlight>
                <a:latin typeface="Consolas" panose="020B0609020204030204" pitchFamily="49" charset="0"/>
              </a:rPr>
              <a:t>ht</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openWith</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ht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DF25DDE0-53D9-4070-983C-29C06355A83B}"/>
              </a:ext>
            </a:extLst>
          </p:cNvPr>
          <p:cNvSpPr txBox="1"/>
          <p:nvPr/>
        </p:nvSpPr>
        <p:spPr>
          <a:xfrm>
            <a:off x="4876800" y="0"/>
            <a:ext cx="4648200" cy="5970865"/>
          </a:xfrm>
          <a:prstGeom prst="rect">
            <a:avLst/>
          </a:prstGeom>
          <a:noFill/>
        </p:spPr>
        <p:txBody>
          <a:bodyPr wrap="square" rtlCol="0">
            <a:spAutoFit/>
          </a:bodyPr>
          <a:lstStyle/>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When you use foreach to enumerate list elements,</a:t>
            </a:r>
            <a:endParaRPr lang="en-US" sz="1000" dirty="0">
              <a:solidFill>
                <a:srgbClr val="000000"/>
              </a:solidFill>
              <a:highlight>
                <a:srgbClr val="FFFFFF"/>
              </a:highlight>
              <a:latin typeface="Consolas" panose="020B0609020204030204" pitchFamily="49" charset="0"/>
            </a:endParaRPr>
          </a:p>
          <a:p>
            <a:pPr marL="0" indent="0">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the elements are retrieved as </a:t>
            </a:r>
            <a:r>
              <a:rPr lang="en-US" sz="1000" dirty="0" err="1">
                <a:solidFill>
                  <a:srgbClr val="008000"/>
                </a:solidFill>
                <a:highlight>
                  <a:srgbClr val="FFFFFF"/>
                </a:highlight>
                <a:latin typeface="Consolas" panose="020B0609020204030204" pitchFamily="49" charset="0"/>
              </a:rPr>
              <a:t>KeyValuePair</a:t>
            </a:r>
            <a:r>
              <a:rPr lang="en-US" sz="1000" dirty="0">
                <a:solidFill>
                  <a:srgbClr val="008000"/>
                </a:solidFill>
                <a:highlight>
                  <a:srgbClr val="FFFFFF"/>
                </a:highlight>
                <a:latin typeface="Consolas" panose="020B0609020204030204" pitchFamily="49" charset="0"/>
              </a:rPr>
              <a:t> objects.</a:t>
            </a:r>
            <a:endParaRPr lang="en-US" sz="1000" dirty="0">
              <a:solidFill>
                <a:srgbClr val="000000"/>
              </a:solidFill>
              <a:highlight>
                <a:srgbClr val="FFFFFF"/>
              </a:highlight>
              <a:latin typeface="Consolas" panose="020B0609020204030204" pitchFamily="49" charset="0"/>
            </a:endParaRPr>
          </a:p>
          <a:p>
            <a:pPr marL="0" indent="0">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endPar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KeyValuePair</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"Key = {0}, Value = {1}"</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kvp.Key</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kvp.Value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To get the values alone, use the Values property.</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IList</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&lt;</a:t>
            </a:r>
            <a:r>
              <a:rPr kumimoji="0" lang="en-IN"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&gt;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elements of the list are strongly typed with the </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type that was specified for the </a:t>
            </a:r>
            <a:r>
              <a:rPr kumimoji="0" lang="en-US" sz="1000" b="0" i="0" u="none" strike="noStrike" kern="1200" cap="none" spc="0" normalizeH="0" baseline="0" noProof="0" dirty="0" err="1">
                <a:ln>
                  <a:noFill/>
                </a:ln>
                <a:solidFill>
                  <a:srgbClr val="008000"/>
                </a:solidFill>
                <a:effectLst/>
                <a:highlight>
                  <a:srgbClr val="FFFFFF"/>
                </a:highlight>
                <a:uLnTx/>
                <a:uFillTx/>
                <a:latin typeface="Consolas" panose="020B0609020204030204" pitchFamily="49" charset="0"/>
                <a:ea typeface="+mn-ea"/>
                <a:cs typeface="+mn-cs"/>
              </a:rPr>
              <a:t>SorteList</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foreach</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 </a:t>
            </a:r>
            <a:r>
              <a:rPr kumimoji="0" lang="en-US" sz="10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in</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ilistValues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"Value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The Values property is an efficient way to retrieve</a:t>
            </a: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0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values by index.</a:t>
            </a: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A31515"/>
                </a:solidFill>
                <a:effectLst/>
                <a:highlight>
                  <a:srgbClr val="FFFFFF"/>
                </a:highlight>
                <a:uLnTx/>
                <a:uFillTx/>
                <a:latin typeface="Consolas" panose="020B0609020204030204" pitchFamily="49" charset="0"/>
                <a:ea typeface="+mn-ea"/>
                <a:cs typeface="+mn-cs"/>
              </a:rPr>
              <a:t>nIndexed</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 retrieval using the Values "</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US" sz="10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"property: Values[2] = {0}"</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1000" dirty="0">
              <a:solidFill>
                <a:srgbClr val="000000"/>
              </a:solidFill>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openWith.Values</a:t>
            </a:r>
            <a:r>
              <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0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429110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D95-E4DC-4A5C-B839-D137D1497A28}"/>
              </a:ext>
            </a:extLst>
          </p:cNvPr>
          <p:cNvSpPr>
            <a:spLocks noGrp="1"/>
          </p:cNvSpPr>
          <p:nvPr>
            <p:ph type="title"/>
          </p:nvPr>
        </p:nvSpPr>
        <p:spPr>
          <a:xfrm>
            <a:off x="1981200" y="-37618"/>
            <a:ext cx="6858000" cy="457199"/>
          </a:xfrm>
        </p:spPr>
        <p:txBody>
          <a:bodyPr>
            <a:normAutofit fontScale="90000"/>
          </a:bodyPr>
          <a:lstStyle/>
          <a:p>
            <a:r>
              <a:rPr lang="en-IN" dirty="0" err="1"/>
              <a:t>SortedList</a:t>
            </a:r>
            <a:endParaRPr lang="en-IN" dirty="0"/>
          </a:p>
        </p:txBody>
      </p:sp>
      <p:sp>
        <p:nvSpPr>
          <p:cNvPr id="3" name="Content Placeholder 2">
            <a:extLst>
              <a:ext uri="{FF2B5EF4-FFF2-40B4-BE49-F238E27FC236}">
                <a16:creationId xmlns:a16="http://schemas.microsoft.com/office/drawing/2014/main" id="{6622A15D-076A-4E8B-855F-F970FF470D4D}"/>
              </a:ext>
            </a:extLst>
          </p:cNvPr>
          <p:cNvSpPr>
            <a:spLocks noGrp="1"/>
          </p:cNvSpPr>
          <p:nvPr>
            <p:ph idx="1"/>
          </p:nvPr>
        </p:nvSpPr>
        <p:spPr>
          <a:xfrm>
            <a:off x="152400" y="-37618"/>
            <a:ext cx="7010400" cy="7048018"/>
          </a:xfrm>
        </p:spPr>
        <p:txBody>
          <a:bodyPr>
            <a:noAutofit/>
          </a:bodyPr>
          <a:lstStyle/>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System.Collections.Generic</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ConsoleApplication17</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Salary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Employee() {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Employee(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nm,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sl</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Name = nm;</a:t>
            </a:r>
          </a:p>
          <a:p>
            <a:pPr marL="0" indent="0">
              <a:buNone/>
            </a:pPr>
            <a:r>
              <a:rPr lang="en-IN" sz="1050" dirty="0">
                <a:solidFill>
                  <a:srgbClr val="000000"/>
                </a:solidFill>
                <a:highlight>
                  <a:srgbClr val="FFFFFF"/>
                </a:highlight>
                <a:latin typeface="Consolas" panose="020B0609020204030204" pitchFamily="49" charset="0"/>
              </a:rPr>
              <a:t>            Salary = </a:t>
            </a:r>
            <a:r>
              <a:rPr lang="en-IN" sz="1050" dirty="0" err="1">
                <a:solidFill>
                  <a:srgbClr val="000000"/>
                </a:solidFill>
                <a:highlight>
                  <a:srgbClr val="FFFFFF"/>
                </a:highlight>
                <a:latin typeface="Consolas" panose="020B0609020204030204" pitchFamily="49" charset="0"/>
              </a:rPr>
              <a:t>sl</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override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ToString</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String</a:t>
            </a:r>
            <a:r>
              <a:rPr lang="en-US" sz="1050" dirty="0" err="1">
                <a:solidFill>
                  <a:srgbClr val="000000"/>
                </a:solidFill>
                <a:highlight>
                  <a:srgbClr val="FFFFFF"/>
                </a:highlight>
                <a:latin typeface="Consolas" panose="020B0609020204030204" pitchFamily="49" charset="0"/>
              </a:rPr>
              <a:t>.Format</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"{0} {1}"</a:t>
            </a:r>
            <a:r>
              <a:rPr lang="en-US" sz="1050" dirty="0">
                <a:solidFill>
                  <a:srgbClr val="000000"/>
                </a:solidFill>
                <a:highlight>
                  <a:srgbClr val="FFFFFF"/>
                </a:highlight>
                <a:latin typeface="Consolas" panose="020B0609020204030204" pitchFamily="49" charset="0"/>
              </a:rPr>
              <a:t>, Name, Salary);</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 emp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r>
              <a:rPr lang="en-IN" sz="1050" dirty="0">
                <a:solidFill>
                  <a:srgbClr val="000000"/>
                </a:solidFill>
                <a:highlight>
                  <a:srgbClr val="FFFFFF"/>
                </a:highlight>
                <a:latin typeface="Consolas" panose="020B0609020204030204" pitchFamily="49" charset="0"/>
              </a:rPr>
              <a:t>();</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e1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Salary = 6000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e2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"Mona"</a:t>
            </a:r>
            <a:r>
              <a:rPr lang="en-US" sz="1050" dirty="0">
                <a:solidFill>
                  <a:srgbClr val="000000"/>
                </a:solidFill>
                <a:highlight>
                  <a:srgbClr val="FFFFFF"/>
                </a:highlight>
                <a:latin typeface="Consolas" panose="020B0609020204030204" pitchFamily="49" charset="0"/>
              </a:rPr>
              <a:t>, Salary = 7000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e3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"Het"</a:t>
            </a:r>
            <a:r>
              <a:rPr lang="en-US" sz="1050" dirty="0">
                <a:solidFill>
                  <a:srgbClr val="000000"/>
                </a:solidFill>
                <a:highlight>
                  <a:srgbClr val="FFFFFF"/>
                </a:highlight>
                <a:latin typeface="Consolas" panose="020B0609020204030204" pitchFamily="49" charset="0"/>
              </a:rPr>
              <a:t>, Salary = 3000 };</a:t>
            </a:r>
          </a:p>
          <a:p>
            <a:pPr marL="0" indent="0">
              <a:buNone/>
            </a:pP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SortedList</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a:t>
            </a:r>
          </a:p>
          <a:p>
            <a:pPr marL="0" indent="0">
              <a:buNone/>
            </a:pP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(e1.Name, e1);</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(e2.Name, e2);</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listemp.Add</a:t>
            </a:r>
            <a:r>
              <a:rPr lang="en-IN" sz="1050" dirty="0">
                <a:solidFill>
                  <a:srgbClr val="000000"/>
                </a:solidFill>
                <a:highlight>
                  <a:srgbClr val="FFFFFF"/>
                </a:highlight>
                <a:latin typeface="Consolas" panose="020B0609020204030204" pitchFamily="49" charset="0"/>
              </a:rPr>
              <a:t>(e3.Name, e3);</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KeyValuePair</a:t>
            </a:r>
            <a:r>
              <a:rPr lang="en-US" sz="1050" dirty="0">
                <a:solidFill>
                  <a:srgbClr val="000000"/>
                </a:solidFill>
                <a:highlight>
                  <a:srgbClr val="FFFFFF"/>
                </a:highlight>
                <a:latin typeface="Consolas" panose="020B0609020204030204" pitchFamily="49" charset="0"/>
              </a:rPr>
              <a:t>&lt;</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&gt; x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listemp</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(x);</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endParaRPr lang="en-IN" sz="1050" dirty="0"/>
          </a:p>
        </p:txBody>
      </p:sp>
    </p:spTree>
    <p:extLst>
      <p:ext uri="{BB962C8B-B14F-4D97-AF65-F5344CB8AC3E}">
        <p14:creationId xmlns:p14="http://schemas.microsoft.com/office/powerpoint/2010/main" val="221346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78A2-E666-4AFC-84E5-8429530FE9FA}"/>
              </a:ext>
            </a:extLst>
          </p:cNvPr>
          <p:cNvSpPr>
            <a:spLocks noGrp="1"/>
          </p:cNvSpPr>
          <p:nvPr>
            <p:ph type="title"/>
          </p:nvPr>
        </p:nvSpPr>
        <p:spPr>
          <a:xfrm>
            <a:off x="2133600" y="21021"/>
            <a:ext cx="6553200" cy="563562"/>
          </a:xfrm>
        </p:spPr>
        <p:txBody>
          <a:bodyPr>
            <a:normAutofit fontScale="90000"/>
          </a:bodyPr>
          <a:lstStyle/>
          <a:p>
            <a:r>
              <a:rPr lang="en-IN" dirty="0"/>
              <a:t>Dictionary </a:t>
            </a:r>
          </a:p>
        </p:txBody>
      </p:sp>
      <p:sp>
        <p:nvSpPr>
          <p:cNvPr id="3" name="Content Placeholder 2">
            <a:extLst>
              <a:ext uri="{FF2B5EF4-FFF2-40B4-BE49-F238E27FC236}">
                <a16:creationId xmlns:a16="http://schemas.microsoft.com/office/drawing/2014/main" id="{BE357CE1-D4B1-4CEC-861A-CD3191AE46CC}"/>
              </a:ext>
            </a:extLst>
          </p:cNvPr>
          <p:cNvSpPr>
            <a:spLocks noGrp="1"/>
          </p:cNvSpPr>
          <p:nvPr>
            <p:ph idx="1"/>
          </p:nvPr>
        </p:nvSpPr>
        <p:spPr>
          <a:xfrm>
            <a:off x="0" y="584584"/>
            <a:ext cx="7086600" cy="5892416"/>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generic Dictionary&lt;TK, TV&gt; class. </a:t>
            </a:r>
            <a:endParaRPr lang="en-US"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GenDictionaryDemo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Dictionary that holds employee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names and their corresponding salaries.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dict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dict.Add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(names).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dict.Keys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r>
              <a:rPr lang="en-US" sz="1200" dirty="0" err="1">
                <a:solidFill>
                  <a:srgbClr val="008000"/>
                </a:solidFill>
                <a:highlight>
                  <a:srgbClr val="FFFFFF"/>
                </a:highlight>
                <a:latin typeface="Consolas" panose="020B0609020204030204" pitchFamily="49" charset="0"/>
              </a:rPr>
              <a:t>salares</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dict</a:t>
            </a:r>
            <a:r>
              <a:rPr lang="en-IN" sz="1200" dirty="0">
                <a:solidFill>
                  <a:srgbClr val="000000"/>
                </a:solidFill>
                <a:highlight>
                  <a:srgbClr val="FFFFFF"/>
                </a:highlight>
                <a:latin typeface="Consolas" panose="020B0609020204030204" pitchFamily="49" charset="0"/>
              </a:rPr>
              <a:t>[str]);</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Tree>
    <p:extLst>
      <p:ext uri="{BB962C8B-B14F-4D97-AF65-F5344CB8AC3E}">
        <p14:creationId xmlns:p14="http://schemas.microsoft.com/office/powerpoint/2010/main" val="424250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18F-4C9E-4C32-A6E7-429C693EB432}"/>
              </a:ext>
            </a:extLst>
          </p:cNvPr>
          <p:cNvSpPr>
            <a:spLocks noGrp="1"/>
          </p:cNvSpPr>
          <p:nvPr>
            <p:ph type="title"/>
          </p:nvPr>
        </p:nvSpPr>
        <p:spPr>
          <a:xfrm>
            <a:off x="4495800" y="0"/>
            <a:ext cx="4572000" cy="457200"/>
          </a:xfrm>
        </p:spPr>
        <p:txBody>
          <a:bodyPr>
            <a:normAutofit fontScale="90000"/>
          </a:bodyPr>
          <a:lstStyle/>
          <a:p>
            <a:r>
              <a:rPr lang="en-IN" dirty="0"/>
              <a:t>Sorted Dictionary</a:t>
            </a:r>
          </a:p>
        </p:txBody>
      </p:sp>
      <p:sp>
        <p:nvSpPr>
          <p:cNvPr id="3" name="Content Placeholder 2">
            <a:extLst>
              <a:ext uri="{FF2B5EF4-FFF2-40B4-BE49-F238E27FC236}">
                <a16:creationId xmlns:a16="http://schemas.microsoft.com/office/drawing/2014/main" id="{AC8A584C-2140-42CD-9016-B682D12ECA7F}"/>
              </a:ext>
            </a:extLst>
          </p:cNvPr>
          <p:cNvSpPr>
            <a:spLocks noGrp="1"/>
          </p:cNvSpPr>
          <p:nvPr>
            <p:ph idx="1"/>
          </p:nvPr>
        </p:nvSpPr>
        <p:spPr>
          <a:xfrm>
            <a:off x="0" y="533400"/>
            <a:ext cx="6858000" cy="68580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generic </a:t>
            </a:r>
            <a:r>
              <a:rPr lang="en-US" sz="1400" dirty="0" err="1">
                <a:solidFill>
                  <a:srgbClr val="008000"/>
                </a:solidFill>
                <a:highlight>
                  <a:srgbClr val="FFFFFF"/>
                </a:highlight>
                <a:latin typeface="Consolas" panose="020B0609020204030204" pitchFamily="49" charset="0"/>
              </a:rPr>
              <a:t>SortedDictionary</a:t>
            </a:r>
            <a:r>
              <a:rPr lang="en-US" sz="1400" dirty="0">
                <a:solidFill>
                  <a:srgbClr val="008000"/>
                </a:solidFill>
                <a:highlight>
                  <a:srgbClr val="FFFFFF"/>
                </a:highlight>
                <a:latin typeface="Consolas" panose="020B0609020204030204" pitchFamily="49" charset="0"/>
              </a:rPr>
              <a:t>&lt;TK, TV&gt;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GenSortedDictionaryDemo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Create a Dictionary that holds employee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names and their corresponding salaries.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SortedDictionary</a:t>
            </a:r>
            <a:r>
              <a:rPr lang="en-IN" sz="1400" dirty="0">
                <a:solidFill>
                  <a:srgbClr val="000000"/>
                </a:solidFill>
                <a:highlight>
                  <a:srgbClr val="FFFFFF"/>
                </a:highlight>
                <a:latin typeface="Consolas" panose="020B0609020204030204" pitchFamily="49" charset="0"/>
              </a:rPr>
              <a:t>&lt;</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collection.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dict.</a:t>
            </a:r>
            <a:r>
              <a:rPr lang="en-IN" sz="1400" dirty="0">
                <a:solidFill>
                  <a:srgbClr val="000000"/>
                </a:solidFill>
                <a:highlight>
                  <a:srgbClr val="FFFFFF"/>
                </a:highlight>
                <a:latin typeface="Consolas" panose="020B0609020204030204" pitchFamily="49" charset="0"/>
              </a:rPr>
              <a:t> Add(</a:t>
            </a:r>
            <a:r>
              <a:rPr lang="en-IN" sz="1400" dirty="0">
                <a:solidFill>
                  <a:srgbClr val="A31515"/>
                </a:solidFill>
                <a:highlight>
                  <a:srgbClr val="FFFFFF"/>
                </a:highlight>
                <a:latin typeface="Consolas" panose="020B0609020204030204" pitchFamily="49" charset="0"/>
              </a:rPr>
              <a:t>"Butler"</a:t>
            </a:r>
            <a:r>
              <a:rPr lang="en-IN" sz="1400" dirty="0">
                <a:solidFill>
                  <a:srgbClr val="000000"/>
                </a:solidFill>
                <a:highlight>
                  <a:srgbClr val="FFFFFF"/>
                </a:highlight>
                <a:latin typeface="Consolas" panose="020B0609020204030204" pitchFamily="49" charset="0"/>
              </a:rPr>
              <a:t>, 73000);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Sanoj</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59000);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Piku</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45000);</a:t>
            </a:r>
          </a:p>
          <a:p>
            <a:pPr marL="0" indent="0">
              <a:buNone/>
            </a:pPr>
            <a:r>
              <a:rPr lang="en-IN"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.Add(</a:t>
            </a:r>
            <a:r>
              <a:rPr lang="en-IN" sz="1400" dirty="0">
                <a:solidFill>
                  <a:srgbClr val="A31515"/>
                </a:solidFill>
                <a:highlight>
                  <a:srgbClr val="FFFFFF"/>
                </a:highlight>
                <a:latin typeface="Consolas" panose="020B0609020204030204" pitchFamily="49" charset="0"/>
              </a:rPr>
              <a:t>"Frank"</a:t>
            </a:r>
            <a:r>
              <a:rPr lang="en-IN" sz="1400" dirty="0">
                <a:solidFill>
                  <a:srgbClr val="000000"/>
                </a:solidFill>
                <a:highlight>
                  <a:srgbClr val="FFFFFF"/>
                </a:highlight>
                <a:latin typeface="Consolas" panose="020B0609020204030204" pitchFamily="49" charset="0"/>
              </a:rPr>
              <a:t>, 99000);</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rPr>
              <a:t>// Get a collection of the keys (names).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ICollection</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c = </a:t>
            </a:r>
            <a:r>
              <a:rPr lang="en-US" sz="1400" dirty="0" err="1">
                <a:solidFill>
                  <a:srgbClr val="000000"/>
                </a:solidFill>
                <a:highlight>
                  <a:srgbClr val="FFFFFF"/>
                </a:highlight>
                <a:latin typeface="Consolas" panose="020B0609020204030204" pitchFamily="49" charset="0"/>
              </a:rPr>
              <a:t>dict.Keys</a:t>
            </a:r>
            <a:r>
              <a:rPr lang="en-US"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Use the keys to obtain the values (</a:t>
            </a:r>
            <a:r>
              <a:rPr lang="en-US" sz="1400" dirty="0" err="1">
                <a:solidFill>
                  <a:srgbClr val="008000"/>
                </a:solidFill>
                <a:highlight>
                  <a:srgbClr val="FFFFFF"/>
                </a:highlight>
                <a:latin typeface="Consolas" panose="020B0609020204030204" pitchFamily="49" charset="0"/>
              </a:rPr>
              <a:t>salares</a:t>
            </a:r>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c)</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Salary: {1:C}"</a:t>
            </a:r>
            <a:r>
              <a:rPr lang="en-IN" sz="1400" dirty="0">
                <a:solidFill>
                  <a:srgbClr val="000000"/>
                </a:solidFill>
                <a:highlight>
                  <a:srgbClr val="FFFFFF"/>
                </a:highlight>
                <a:latin typeface="Consolas" panose="020B0609020204030204" pitchFamily="49" charset="0"/>
              </a:rPr>
              <a:t>, str, </a:t>
            </a:r>
            <a:r>
              <a:rPr lang="en-IN" sz="1400" dirty="0" err="1">
                <a:solidFill>
                  <a:srgbClr val="000000"/>
                </a:solidFill>
                <a:highlight>
                  <a:srgbClr val="FFFFFF"/>
                </a:highlight>
                <a:latin typeface="Consolas" panose="020B0609020204030204" pitchFamily="49" charset="0"/>
              </a:rPr>
              <a:t>dict</a:t>
            </a:r>
            <a:r>
              <a:rPr lang="en-IN" sz="1400" dirty="0">
                <a:solidFill>
                  <a:srgbClr val="000000"/>
                </a:solidFill>
                <a:highlight>
                  <a:srgbClr val="FFFFFF"/>
                </a:highlight>
                <a:latin typeface="Consolas" panose="020B0609020204030204" pitchFamily="49" charset="0"/>
              </a:rPr>
              <a:t>[str]);</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p>
        </p:txBody>
      </p:sp>
    </p:spTree>
    <p:extLst>
      <p:ext uri="{BB962C8B-B14F-4D97-AF65-F5344CB8AC3E}">
        <p14:creationId xmlns:p14="http://schemas.microsoft.com/office/powerpoint/2010/main" val="160479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28600" y="1143000"/>
            <a:ext cx="8458200" cy="4983163"/>
          </a:xfrm>
        </p:spPr>
        <p:txBody>
          <a:bodyPr>
            <a:normAutofit/>
          </a:bodyPr>
          <a:lstStyle/>
          <a:p>
            <a:r>
              <a:rPr lang="en-US" sz="2400" b="0" i="0" dirty="0">
                <a:effectLst/>
                <a:latin typeface="+mj-lt"/>
              </a:rPr>
              <a:t>In C#, is an unordered collection of unique elements. </a:t>
            </a:r>
          </a:p>
          <a:p>
            <a:r>
              <a:rPr lang="en-US" sz="2400" b="0" i="0" dirty="0">
                <a:effectLst/>
                <a:latin typeface="+mj-lt"/>
              </a:rPr>
              <a:t>This collection is introduced in </a:t>
            </a:r>
            <a:r>
              <a:rPr lang="en-US" sz="2400" b="0" i="1" dirty="0">
                <a:effectLst/>
                <a:latin typeface="+mj-lt"/>
              </a:rPr>
              <a:t>.NET 3.5</a:t>
            </a:r>
            <a:r>
              <a:rPr lang="en-US" sz="2400" b="0" i="0" dirty="0">
                <a:effectLst/>
                <a:latin typeface="+mj-lt"/>
              </a:rPr>
              <a:t>.</a:t>
            </a:r>
          </a:p>
          <a:p>
            <a:r>
              <a:rPr lang="en-US" sz="2400" b="0" i="0" dirty="0">
                <a:effectLst/>
                <a:latin typeface="+mj-lt"/>
              </a:rPr>
              <a:t> It supports the implementation of sets and uses the hash table for storage. </a:t>
            </a:r>
          </a:p>
          <a:p>
            <a:r>
              <a:rPr lang="en-US" sz="2400" b="0" i="0" dirty="0">
                <a:effectLst/>
                <a:latin typeface="+mj-lt"/>
              </a:rPr>
              <a:t>This collection is of the generic type collection and it is defined under </a:t>
            </a:r>
            <a:r>
              <a:rPr lang="en-US" sz="2400" b="0" i="1" dirty="0" err="1">
                <a:effectLst/>
                <a:latin typeface="+mj-lt"/>
              </a:rPr>
              <a:t>System.Collections.Generic</a:t>
            </a:r>
            <a:r>
              <a:rPr lang="en-US" sz="2400" b="0" i="0" dirty="0">
                <a:effectLst/>
                <a:latin typeface="+mj-lt"/>
              </a:rPr>
              <a:t> namespace.</a:t>
            </a:r>
          </a:p>
          <a:p>
            <a:r>
              <a:rPr lang="en-US" sz="2400" b="0" i="0" dirty="0">
                <a:effectLst/>
                <a:latin typeface="+mj-lt"/>
              </a:rPr>
              <a:t> It is generally used when we want to prevent duplicate elements from being placed in the collection. </a:t>
            </a:r>
          </a:p>
          <a:p>
            <a:r>
              <a:rPr lang="en-US" sz="2400" b="0" i="0" dirty="0">
                <a:effectLst/>
                <a:latin typeface="+mj-lt"/>
              </a:rPr>
              <a:t>The performance of the HashSet is much better in comparison to the list.</a:t>
            </a:r>
            <a:endParaRPr lang="en-IN" sz="2400" dirty="0">
              <a:latin typeface="+mj-lt"/>
            </a:endParaRPr>
          </a:p>
        </p:txBody>
      </p:sp>
    </p:spTree>
    <p:extLst>
      <p:ext uri="{BB962C8B-B14F-4D97-AF65-F5344CB8AC3E}">
        <p14:creationId xmlns:p14="http://schemas.microsoft.com/office/powerpoint/2010/main" val="88438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6096000" y="-76200"/>
            <a:ext cx="2590800" cy="685800"/>
          </a:xfrm>
        </p:spPr>
        <p:txBody>
          <a:bodyPr>
            <a:normAutofit fontScale="90000"/>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5078" y="0"/>
            <a:ext cx="9372600" cy="7696200"/>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 </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collectiondata</a:t>
            </a: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Main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 </a:t>
            </a:r>
          </a:p>
          <a:p>
            <a:pPr marL="0" indent="0">
              <a:buNone/>
            </a:pPr>
            <a:r>
              <a:rPr lang="en-IN" sz="1400" dirty="0">
                <a:solidFill>
                  <a:srgbClr val="000000"/>
                </a:solidFill>
                <a:highlight>
                  <a:srgbClr val="FFFFFF"/>
                </a:highlight>
                <a:latin typeface="Consolas" panose="020B0609020204030204" pitchFamily="49" charset="0"/>
              </a:rPr>
              <a:t>    {      </a:t>
            </a:r>
            <a:r>
              <a:rPr lang="en-IN" sz="1400" dirty="0">
                <a:solidFill>
                  <a:srgbClr val="008000"/>
                </a:solidFill>
                <a:highlight>
                  <a:srgbClr val="FFFFFF"/>
                </a:highlight>
                <a:latin typeface="Consolas" panose="020B0609020204030204" pitchFamily="49" charset="0"/>
              </a:rPr>
              <a:t>// Creating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HashSet class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myhash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p>
          <a:p>
            <a:pPr marL="0" indent="0">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the elements in HashSet</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Add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"Java"</a:t>
            </a: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"Php"</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After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Remove element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Remove method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myhash.Remove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"Ruby"</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Before using Remove method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 {0}"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myhash.RemoveWhere</a:t>
            </a:r>
            <a:r>
              <a:rPr lang="en-US" sz="1400" dirty="0">
                <a:solidFill>
                  <a:srgbClr val="000000"/>
                </a:solidFill>
                <a:highlight>
                  <a:srgbClr val="FFFFFF"/>
                </a:highlight>
                <a:latin typeface="Consolas" panose="020B0609020204030204" pitchFamily="49" charset="0"/>
              </a:rPr>
              <a:t>(data =&gt; </a:t>
            </a:r>
            <a:r>
              <a:rPr lang="en-US" sz="1400" dirty="0" err="1">
                <a:solidFill>
                  <a:srgbClr val="000000"/>
                </a:solidFill>
                <a:highlight>
                  <a:srgbClr val="FFFFFF"/>
                </a:highlight>
                <a:latin typeface="Consolas" panose="020B0609020204030204" pitchFamily="49" charset="0"/>
              </a:rPr>
              <a:t>data.StartsWith</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a:t>
            </a:r>
            <a:r>
              <a:rPr lang="en-US" sz="1400" dirty="0">
                <a:solidFill>
                  <a:srgbClr val="000000"/>
                </a:solidFill>
                <a:highlight>
                  <a:srgbClr val="FFFFFF"/>
                </a:highlight>
                <a:latin typeface="Consolas" panose="020B0609020204030204" pitchFamily="49" charset="0"/>
              </a:rPr>
              <a:t>));</a:t>
            </a:r>
          </a:p>
          <a:p>
            <a:pPr marL="0" indent="0">
              <a:buNone/>
            </a:pP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foreach</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var</a:t>
            </a:r>
            <a:r>
              <a:rPr lang="sv-SE" sz="1400" dirty="0">
                <a:solidFill>
                  <a:srgbClr val="000000"/>
                </a:solidFill>
                <a:highlight>
                  <a:srgbClr val="FFFFFF"/>
                </a:highlight>
                <a:latin typeface="Consolas" panose="020B0609020204030204" pitchFamily="49" charset="0"/>
              </a:rPr>
              <a:t> valu </a:t>
            </a:r>
            <a:r>
              <a:rPr lang="sv-SE" sz="1400" dirty="0">
                <a:solidFill>
                  <a:srgbClr val="0000FF"/>
                </a:solidFill>
                <a:highlight>
                  <a:srgbClr val="FFFFFF"/>
                </a:highlight>
                <a:latin typeface="Consolas" panose="020B0609020204030204" pitchFamily="49" charset="0"/>
              </a:rPr>
              <a:t>in</a:t>
            </a:r>
            <a:r>
              <a:rPr lang="sv-SE" sz="1400" dirty="0">
                <a:solidFill>
                  <a:srgbClr val="000000"/>
                </a:solidFill>
                <a:highlight>
                  <a:srgbClr val="FFFFFF"/>
                </a:highlight>
                <a:latin typeface="Consolas" panose="020B0609020204030204" pitchFamily="49" charset="0"/>
              </a:rPr>
              <a:t> myhash)</a:t>
            </a:r>
          </a:p>
          <a:p>
            <a:pPr marL="0" indent="0">
              <a:buNone/>
            </a:pPr>
            <a:r>
              <a:rPr lang="en-IN" sz="1400" dirty="0">
                <a:solidFill>
                  <a:srgbClr val="000000"/>
                </a:solidFill>
                <a:highlight>
                  <a:srgbClr val="FFFFFF"/>
                </a:highlight>
                <a:latin typeface="Consolas" panose="020B0609020204030204" pitchFamily="49" charset="0"/>
              </a:rPr>
              <a:t>        {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valu</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Remove all elements from HashSet </a:t>
            </a: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Using Clear method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myhash.Clear</a:t>
            </a: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"Total number of elements present"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in </a:t>
            </a:r>
            <a:r>
              <a:rPr lang="en-US" sz="1400" dirty="0" err="1">
                <a:solidFill>
                  <a:srgbClr val="A31515"/>
                </a:solidFill>
                <a:highlight>
                  <a:srgbClr val="FFFFFF"/>
                </a:highlight>
                <a:latin typeface="Consolas" panose="020B0609020204030204" pitchFamily="49" charset="0"/>
              </a:rPr>
              <a:t>myhash</a:t>
            </a:r>
            <a:r>
              <a:rPr lang="en-US" sz="1400" dirty="0">
                <a:solidFill>
                  <a:srgbClr val="A31515"/>
                </a:solidFill>
                <a:highlight>
                  <a:srgbClr val="FFFFFF"/>
                </a:highlight>
                <a:latin typeface="Consolas" panose="020B0609020204030204" pitchFamily="49" charset="0"/>
              </a:rPr>
              <a:t>:{0}"</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myhash.Count</a:t>
            </a:r>
            <a:r>
              <a:rPr lang="en-US" sz="1400" dirty="0">
                <a:solidFill>
                  <a:srgbClr val="000000"/>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b="0" i="0" dirty="0">
                <a:effectLst/>
                <a:latin typeface="+mj-lt"/>
              </a:rPr>
              <a:t>.</a:t>
            </a:r>
            <a:endParaRPr lang="en-IN" sz="1400" dirty="0">
              <a:latin typeface="+mj-lt"/>
            </a:endParaRPr>
          </a:p>
        </p:txBody>
      </p:sp>
    </p:spTree>
    <p:extLst>
      <p:ext uri="{BB962C8B-B14F-4D97-AF65-F5344CB8AC3E}">
        <p14:creationId xmlns:p14="http://schemas.microsoft.com/office/powerpoint/2010/main" val="202637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133600" y="-40747"/>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4419600" cy="6781800"/>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Demonstrate the HashSet&lt;T&gt; class.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HashSetDemo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Show(</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msg,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set)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msg</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set)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setB.Add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"Initial content of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setB</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setA.SymmetricExceptWith</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setB</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Show(</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setA</a:t>
            </a:r>
            <a:r>
              <a:rPr lang="en-US" sz="1200" dirty="0">
                <a:solidFill>
                  <a:srgbClr val="A31515"/>
                </a:solidFill>
                <a:highlight>
                  <a:srgbClr val="FFFFFF"/>
                </a:highlight>
                <a:latin typeface="Consolas" panose="020B0609020204030204" pitchFamily="49" charset="0"/>
              </a:rPr>
              <a:t> after Symmetric difference with </a:t>
            </a:r>
            <a:r>
              <a:rPr lang="en-US" sz="1200" dirty="0" err="1">
                <a:solidFill>
                  <a:srgbClr val="A31515"/>
                </a:solidFill>
                <a:highlight>
                  <a:srgbClr val="FFFFFF"/>
                </a:highlight>
                <a:latin typeface="Consolas" panose="020B0609020204030204" pitchFamily="49" charset="0"/>
              </a:rPr>
              <a:t>SetB</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setA</a:t>
            </a:r>
            <a:r>
              <a:rPr lang="en-US" sz="1200" dirty="0">
                <a:solidFill>
                  <a:srgbClr val="000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267200" y="-40747"/>
            <a:ext cx="4876800"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57DEC"/>
                </a:solidFill>
                <a:effectLst/>
                <a:latin typeface="Georgia" panose="02040502050405020303" pitchFamily="18" charset="0"/>
                <a:ea typeface="Times New Roman" panose="02020603050405020304" pitchFamily="18" charset="0"/>
              </a:rPr>
              <a:t>Example to find the symmetric difference using Venn diagram:</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If A = {1, 2, 3, 4, 5, 6, 7, 8} and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{1, 3, 5, 6, 7, 8, 9},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lang="en-US" altLang="en-US" sz="1200" dirty="0">
              <a:latin typeface="Arial" panose="020B0604020202020204" pitchFamily="34" charset="0"/>
              <a:ea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then A – B = {2, 4}, B – A = {9} and A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 {2, 4, 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Symmetric Difference Venn Diagram">
            <a:hlinkClick r:id="rId2" tooltip="&quot;Symmetric Difference Venn Diagram&quot;"/>
            <a:extLst>
              <a:ext uri="{FF2B5EF4-FFF2-40B4-BE49-F238E27FC236}">
                <a16:creationId xmlns:a16="http://schemas.microsoft.com/office/drawing/2014/main" id="{B79B71C8-2F5A-4717-A2A5-1329984CC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66788"/>
            <a:ext cx="4923784" cy="41474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91176"/>
            <a:ext cx="35849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Therefore, the shaded part of the Venn diagram represents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{2, 4,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85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7818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setA.UnionWith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union with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64380" y="202967"/>
            <a:ext cx="5341619" cy="197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4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examples of union of sets using Venn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If A = {2, 5, 7} and   B = {1, 2, 5, 8}.</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Find A U B using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given question we know, </a:t>
            </a: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 {2, 5, 7} and    B = {1, 2, 5,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Now let’s draw the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venn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diagram to find A union 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4724402" y="4960398"/>
            <a:ext cx="358490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from the Venn diagram we get A U B = {1, 2, 5, 7, 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 </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 = {2, 4,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descr="Union using Venn Diagram">
            <a:hlinkClick r:id="rId2" tooltip="&quot;Union using Venn Diagram&quot;"/>
            <a:extLst>
              <a:ext uri="{FF2B5EF4-FFF2-40B4-BE49-F238E27FC236}">
                <a16:creationId xmlns:a16="http://schemas.microsoft.com/office/drawing/2014/main" id="{864C41FC-7B12-4F6F-B155-5AA94DAFA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0356" y="2161712"/>
            <a:ext cx="3345338" cy="2934267"/>
          </a:xfrm>
          <a:prstGeom prst="rect">
            <a:avLst/>
          </a:prstGeom>
          <a:noFill/>
          <a:ln>
            <a:noFill/>
          </a:ln>
        </p:spPr>
      </p:pic>
    </p:spTree>
    <p:extLst>
      <p:ext uri="{BB962C8B-B14F-4D97-AF65-F5344CB8AC3E}">
        <p14:creationId xmlns:p14="http://schemas.microsoft.com/office/powerpoint/2010/main" val="35387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A6AF8-DF1E-496E-814F-37CE4D963D72}"/>
              </a:ext>
            </a:extLst>
          </p:cNvPr>
          <p:cNvSpPr>
            <a:spLocks noGrp="1"/>
          </p:cNvSpPr>
          <p:nvPr>
            <p:ph idx="1"/>
          </p:nvPr>
        </p:nvSpPr>
        <p:spPr>
          <a:xfrm>
            <a:off x="685800" y="76200"/>
            <a:ext cx="8229600" cy="6629400"/>
          </a:xfrm>
        </p:spPr>
        <p:txBody>
          <a:bodyPr>
            <a:noAutofit/>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help overcome the limitations of a simple array, the .NET base class libraries ship with a number of namespaces containing </a:t>
            </a:r>
            <a:r>
              <a:rPr lang="en-IN" sz="1800" i="1" dirty="0">
                <a:effectLst/>
                <a:latin typeface="Cambria" panose="02040503050406030204" pitchFamily="18" charset="0"/>
                <a:ea typeface="Calibri" panose="020F0502020204030204" pitchFamily="34" charset="0"/>
                <a:cs typeface="Utopia-Italic"/>
              </a:rPr>
              <a:t>collection classes</a:t>
            </a:r>
            <a:r>
              <a:rPr lang="en-IN" sz="1800" dirty="0">
                <a:effectLst/>
                <a:latin typeface="Cambria" panose="02040503050406030204" pitchFamily="18" charset="0"/>
                <a:ea typeface="Calibri" panose="020F0502020204030204" pitchFamily="34" charset="0"/>
                <a:cs typeface="Utopia-Regular"/>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Unlike a simple C# array, collection classes are built to dynamically </a:t>
            </a:r>
            <a:r>
              <a:rPr lang="en-IN" sz="1800" b="1" dirty="0">
                <a:effectLst/>
                <a:latin typeface="Cambria" panose="02040503050406030204" pitchFamily="18" charset="0"/>
                <a:ea typeface="Calibri" panose="020F0502020204030204" pitchFamily="34" charset="0"/>
                <a:cs typeface="Utopia-Regular"/>
              </a:rPr>
              <a:t>resize </a:t>
            </a:r>
            <a:r>
              <a:rPr lang="en-IN" sz="1800" dirty="0">
                <a:effectLst/>
                <a:latin typeface="Cambria" panose="02040503050406030204" pitchFamily="18" charset="0"/>
                <a:ea typeface="Calibri" panose="020F0502020204030204" pitchFamily="34" charset="0"/>
                <a:cs typeface="Utopia-Regular"/>
              </a:rPr>
              <a:t>themselves </a:t>
            </a:r>
            <a:r>
              <a:rPr lang="en-IN" sz="1800" b="1" dirty="0">
                <a:effectLst/>
                <a:latin typeface="Cambria" panose="02040503050406030204" pitchFamily="18" charset="0"/>
                <a:ea typeface="Calibri" panose="020F0502020204030204" pitchFamily="34" charset="0"/>
                <a:cs typeface="Utopia-Regular"/>
              </a:rPr>
              <a:t>on the fly </a:t>
            </a:r>
            <a:r>
              <a:rPr lang="en-IN" sz="1800" dirty="0">
                <a:effectLst/>
                <a:latin typeface="Cambria" panose="02040503050406030204" pitchFamily="18" charset="0"/>
                <a:ea typeface="Calibri" panose="020F0502020204030204" pitchFamily="34" charset="0"/>
                <a:cs typeface="Utopia-Regular"/>
              </a:rPr>
              <a:t>as you insert or remove items.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Moreover, many of the collection classes offer increased type safety and are highly optimized to process the contained data in a memory efficient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 collections (primarily found in the </a:t>
            </a:r>
            <a:r>
              <a:rPr lang="en-IN" sz="1800" dirty="0" err="1">
                <a:effectLst/>
                <a:latin typeface="Cambria" panose="02040503050406030204" pitchFamily="18" charset="0"/>
                <a:ea typeface="Calibri" panose="020F0502020204030204" pitchFamily="34" charset="0"/>
                <a:cs typeface="TheSansMonoConNormal"/>
              </a:rPr>
              <a:t>System.Collections.Generic</a:t>
            </a:r>
            <a:r>
              <a:rPr lang="en-IN" sz="1800" dirty="0">
                <a:effectLst/>
                <a:latin typeface="Cambria" panose="02040503050406030204" pitchFamily="18" charset="0"/>
                <a:ea typeface="Calibri" panose="020F0502020204030204" pitchFamily="34" charset="0"/>
                <a:cs typeface="TheSansMonoConNormal"/>
              </a:rPr>
              <a:t> </a:t>
            </a:r>
            <a:r>
              <a:rPr lang="en-IN" sz="1800" dirty="0">
                <a:effectLst/>
                <a:latin typeface="Cambria" panose="02040503050406030204" pitchFamily="18" charset="0"/>
                <a:ea typeface="Calibri" panose="020F0502020204030204" pitchFamily="34" charset="0"/>
                <a:cs typeface="Utopia-Regular"/>
              </a:rPr>
              <a:t>namespace)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Generics provide better performance because they do not result in boxing or unboxing penalties when storing value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Generics are type safe because they can contain only the type of type you specify.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Symbol" panose="05050102010706020507" pitchFamily="18" charset="2"/>
              </a:rPr>
              <a:t> </a:t>
            </a:r>
            <a:r>
              <a:rPr lang="en-IN" sz="1800" dirty="0">
                <a:effectLst/>
                <a:latin typeface="Cambria" panose="02040503050406030204" pitchFamily="18" charset="0"/>
                <a:ea typeface="Calibri" panose="020F0502020204030204" pitchFamily="34" charset="0"/>
                <a:cs typeface="Utopia-Regular"/>
              </a:rPr>
              <a:t>Generics greatly reduce the need to build custom collection types because you specify the “type of type” when creating the generic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976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526-7994-4780-9723-87CDF9109D7F}"/>
              </a:ext>
            </a:extLst>
          </p:cNvPr>
          <p:cNvSpPr>
            <a:spLocks noGrp="1"/>
          </p:cNvSpPr>
          <p:nvPr>
            <p:ph type="title"/>
          </p:nvPr>
        </p:nvSpPr>
        <p:spPr>
          <a:xfrm>
            <a:off x="2590577" y="108092"/>
            <a:ext cx="2739695" cy="457199"/>
          </a:xfrm>
        </p:spPr>
        <p:txBody>
          <a:bodyPr>
            <a:normAutofit fontScale="90000"/>
          </a:bodyPr>
          <a:lstStyle/>
          <a:p>
            <a:r>
              <a:rPr lang="en-IN" dirty="0"/>
              <a:t>Set</a:t>
            </a:r>
          </a:p>
        </p:txBody>
      </p:sp>
      <p:sp>
        <p:nvSpPr>
          <p:cNvPr id="3" name="Content Placeholder 2">
            <a:extLst>
              <a:ext uri="{FF2B5EF4-FFF2-40B4-BE49-F238E27FC236}">
                <a16:creationId xmlns:a16="http://schemas.microsoft.com/office/drawing/2014/main" id="{D0A1F214-5E93-4056-81D2-3021078CD911}"/>
              </a:ext>
            </a:extLst>
          </p:cNvPr>
          <p:cNvSpPr>
            <a:spLocks noGrp="1"/>
          </p:cNvSpPr>
          <p:nvPr>
            <p:ph idx="1"/>
          </p:nvPr>
        </p:nvSpPr>
        <p:spPr>
          <a:xfrm>
            <a:off x="0" y="76200"/>
            <a:ext cx="5029200" cy="6934200"/>
          </a:xfrm>
        </p:spPr>
        <p:txBody>
          <a:bodyPr>
            <a:noAutofit/>
          </a:bodyPr>
          <a:lstStyle/>
          <a:p>
            <a:pPr marL="0" indent="0">
              <a:spcBef>
                <a:spcPts val="0"/>
              </a:spcBef>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HashSet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'D'</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setB.Add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a:t>
            </a: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setB</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setA.ExceptWith</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setB</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after subtracting </a:t>
            </a:r>
            <a:r>
              <a:rPr lang="en-US" sz="1400" dirty="0" err="1">
                <a:solidFill>
                  <a:srgbClr val="A31515"/>
                </a:solidFill>
                <a:highlight>
                  <a:srgbClr val="FFFFFF"/>
                </a:highlight>
                <a:latin typeface="Consolas" panose="020B0609020204030204" pitchFamily="49" charset="0"/>
              </a:rPr>
              <a:t>setB</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1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solidFill>
                <a:srgbClr val="000000"/>
              </a:solidFill>
              <a:highlight>
                <a:srgbClr val="FFFFFF"/>
              </a:highlight>
              <a:latin typeface="Consolas" panose="020B0609020204030204" pitchFamily="49" charset="0"/>
            </a:endParaRPr>
          </a:p>
          <a:p>
            <a:pPr marL="0" indent="0">
              <a:spcBef>
                <a:spcPts val="0"/>
              </a:spcBef>
              <a:buNone/>
            </a:pPr>
            <a:endParaRPr lang="en-IN" sz="900" dirty="0"/>
          </a:p>
        </p:txBody>
      </p:sp>
      <p:sp>
        <p:nvSpPr>
          <p:cNvPr id="4" name="Rectangle 2">
            <a:extLst>
              <a:ext uri="{FF2B5EF4-FFF2-40B4-BE49-F238E27FC236}">
                <a16:creationId xmlns:a16="http://schemas.microsoft.com/office/drawing/2014/main" id="{2865EA89-8BCB-4820-9035-F268518641D0}"/>
              </a:ext>
            </a:extLst>
          </p:cNvPr>
          <p:cNvSpPr>
            <a:spLocks noChangeArrowheads="1"/>
          </p:cNvSpPr>
          <p:nvPr/>
        </p:nvSpPr>
        <p:spPr bwMode="auto">
          <a:xfrm>
            <a:off x="4572000" y="76200"/>
            <a:ext cx="5417820" cy="289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157DEC"/>
                </a:solidFill>
                <a:effectLst/>
                <a:latin typeface="Georgia" panose="02040502050405020303" pitchFamily="18" charset="0"/>
                <a:ea typeface="Times New Roman" panose="02020603050405020304" pitchFamily="18" charset="0"/>
                <a:cs typeface="Times New Roman" panose="02020603050405020304" pitchFamily="18" charset="0"/>
              </a:rPr>
              <a:t>Solved example to find the difference of sets using Venn diagram: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A = {2, 3, 4, 5, 6, 7} and B = {3, 5, 7, 9, 11, 13}, then find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and (ii) B –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According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the given statement;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 {2, 3, 4, 5, 6, 7} and B = {3, 5, 7, 9, 11,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 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023880A-04BC-4714-BF9C-68899EE273A4}"/>
              </a:ext>
            </a:extLst>
          </p:cNvPr>
          <p:cNvSpPr>
            <a:spLocks noChangeArrowheads="1"/>
          </p:cNvSpPr>
          <p:nvPr/>
        </p:nvSpPr>
        <p:spPr bwMode="auto">
          <a:xfrm>
            <a:off x="5559095" y="5095979"/>
            <a:ext cx="35849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4,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descr="Difference of Sets">
            <a:hlinkClick r:id="rId2" tooltip="&quot;Difference of Sets&quot;"/>
            <a:extLst>
              <a:ext uri="{FF2B5EF4-FFF2-40B4-BE49-F238E27FC236}">
                <a16:creationId xmlns:a16="http://schemas.microsoft.com/office/drawing/2014/main" id="{86D1F180-1F0A-4456-BC1C-C25881F4DF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615648"/>
            <a:ext cx="2735580" cy="2545080"/>
          </a:xfrm>
          <a:prstGeom prst="rect">
            <a:avLst/>
          </a:prstGeom>
          <a:noFill/>
          <a:ln>
            <a:noFill/>
          </a:ln>
        </p:spPr>
      </p:pic>
    </p:spTree>
    <p:extLst>
      <p:ext uri="{BB962C8B-B14F-4D97-AF65-F5344CB8AC3E}">
        <p14:creationId xmlns:p14="http://schemas.microsoft.com/office/powerpoint/2010/main" val="324632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EA3F-CA96-48DE-9B5C-3779E35E5847}"/>
              </a:ext>
            </a:extLst>
          </p:cNvPr>
          <p:cNvSpPr>
            <a:spLocks noGrp="1"/>
          </p:cNvSpPr>
          <p:nvPr>
            <p:ph type="title"/>
          </p:nvPr>
        </p:nvSpPr>
        <p:spPr>
          <a:xfrm>
            <a:off x="1828800" y="274638"/>
            <a:ext cx="6858000" cy="258762"/>
          </a:xfrm>
        </p:spPr>
        <p:txBody>
          <a:bodyPr>
            <a:normAutofit fontScale="90000"/>
          </a:bodyPr>
          <a:lstStyle/>
          <a:p>
            <a:r>
              <a:rPr lang="en-IN" dirty="0"/>
              <a:t>Sorted set</a:t>
            </a:r>
          </a:p>
        </p:txBody>
      </p:sp>
      <p:sp>
        <p:nvSpPr>
          <p:cNvPr id="3" name="Content Placeholder 2">
            <a:extLst>
              <a:ext uri="{FF2B5EF4-FFF2-40B4-BE49-F238E27FC236}">
                <a16:creationId xmlns:a16="http://schemas.microsoft.com/office/drawing/2014/main" id="{B8FE1384-C011-4CC3-90E6-5D3E70AAF258}"/>
              </a:ext>
            </a:extLst>
          </p:cNvPr>
          <p:cNvSpPr>
            <a:spLocks noGrp="1"/>
          </p:cNvSpPr>
          <p:nvPr>
            <p:ph idx="1"/>
          </p:nvPr>
        </p:nvSpPr>
        <p:spPr>
          <a:xfrm>
            <a:off x="228600" y="533400"/>
            <a:ext cx="8610600" cy="6553200"/>
          </a:xfrm>
        </p:spPr>
        <p:txBody>
          <a:bodyPr>
            <a:noAutofit/>
          </a:bodyPr>
          <a:lstStyle/>
          <a:p>
            <a:pPr marL="0" indent="0">
              <a:buNone/>
            </a:pPr>
            <a:r>
              <a:rPr lang="en-US" sz="1400" dirty="0">
                <a:solidFill>
                  <a:srgbClr val="008000"/>
                </a:solidFill>
                <a:highlight>
                  <a:srgbClr val="FFFFFF"/>
                </a:highlight>
                <a:latin typeface="Consolas" panose="020B0609020204030204" pitchFamily="49" charset="0"/>
              </a:rPr>
              <a:t>// Demonstrate the HashSet&lt;T&gt; class.  </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HashSetDemo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Show(</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msg,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set)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msg</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set)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ch</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SortedSet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'X'</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setA.Add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Show(</a:t>
            </a:r>
            <a:r>
              <a:rPr lang="en-US" sz="1400" dirty="0">
                <a:solidFill>
                  <a:srgbClr val="A31515"/>
                </a:solidFill>
                <a:highlight>
                  <a:srgbClr val="FFFFFF"/>
                </a:highlight>
                <a:latin typeface="Consolas" panose="020B0609020204030204" pitchFamily="49" charset="0"/>
              </a:rPr>
              <a:t>"Initial content of </a:t>
            </a:r>
            <a:r>
              <a:rPr lang="en-US" sz="1400" dirty="0" err="1">
                <a:solidFill>
                  <a:srgbClr val="A31515"/>
                </a:solidFill>
                <a:highlight>
                  <a:srgbClr val="FFFFFF"/>
                </a:highlight>
                <a:latin typeface="Consolas" panose="020B0609020204030204" pitchFamily="49" charset="0"/>
              </a:rPr>
              <a:t>setA</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endParaRPr lang="en-IN" sz="1400" dirty="0"/>
          </a:p>
        </p:txBody>
      </p:sp>
    </p:spTree>
    <p:extLst>
      <p:ext uri="{BB962C8B-B14F-4D97-AF65-F5344CB8AC3E}">
        <p14:creationId xmlns:p14="http://schemas.microsoft.com/office/powerpoint/2010/main" val="324147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8A56-6444-4519-88BD-F72FFF824191}"/>
              </a:ext>
            </a:extLst>
          </p:cNvPr>
          <p:cNvSpPr>
            <a:spLocks noGrp="1"/>
          </p:cNvSpPr>
          <p:nvPr>
            <p:ph type="title"/>
          </p:nvPr>
        </p:nvSpPr>
        <p:spPr>
          <a:xfrm>
            <a:off x="457200" y="-76200"/>
            <a:ext cx="8229600" cy="1143000"/>
          </a:xfrm>
        </p:spPr>
        <p:txBody>
          <a:bodyPr/>
          <a:lstStyle/>
          <a:p>
            <a:r>
              <a:rPr lang="en-US" b="0" i="0" dirty="0">
                <a:effectLst/>
              </a:rPr>
              <a:t>HashSet</a:t>
            </a:r>
            <a:endParaRPr lang="en-IN" dirty="0"/>
          </a:p>
        </p:txBody>
      </p:sp>
      <p:sp>
        <p:nvSpPr>
          <p:cNvPr id="3" name="Content Placeholder 2">
            <a:extLst>
              <a:ext uri="{FF2B5EF4-FFF2-40B4-BE49-F238E27FC236}">
                <a16:creationId xmlns:a16="http://schemas.microsoft.com/office/drawing/2014/main" id="{192A46D3-C61B-4D0C-871F-892B71A2E13C}"/>
              </a:ext>
            </a:extLst>
          </p:cNvPr>
          <p:cNvSpPr>
            <a:spLocks noGrp="1"/>
          </p:cNvSpPr>
          <p:nvPr>
            <p:ph idx="1"/>
          </p:nvPr>
        </p:nvSpPr>
        <p:spPr>
          <a:xfrm>
            <a:off x="266700" y="1066800"/>
            <a:ext cx="8610600" cy="6096000"/>
          </a:xfrm>
        </p:spPr>
        <p:txBody>
          <a:bodyPr>
            <a:norm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HashSet</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char</a:t>
            </a:r>
            <a:r>
              <a:rPr lang="en-IN" sz="1200" dirty="0">
                <a:solidFill>
                  <a:srgbClr val="000000"/>
                </a:solidFill>
                <a:highlight>
                  <a:srgbClr val="FFFFFF"/>
                </a:highlight>
                <a:latin typeface="Consolas" panose="020B0609020204030204" pitchFamily="49" charset="0"/>
              </a:rPr>
              <a:t>[] c = </a:t>
            </a:r>
            <a:r>
              <a:rPr lang="en-IN" sz="1200" dirty="0" err="1">
                <a:solidFill>
                  <a:srgbClr val="000000"/>
                </a:solidFill>
                <a:highlight>
                  <a:srgbClr val="FFFFFF"/>
                </a:highlight>
                <a:latin typeface="Consolas" panose="020B0609020204030204" pitchFamily="49" charset="0"/>
              </a:rPr>
              <a:t>s.ToCharArray</a:t>
            </a:r>
            <a:r>
              <a:rPr lang="en-IN" sz="1200" dirty="0">
                <a:solidFill>
                  <a:srgbClr val="000000"/>
                </a:solidFill>
                <a:highlight>
                  <a:srgbClr val="FFFFFF"/>
                </a:highlight>
                <a:latin typeface="Consolas" panose="020B0609020204030204" pitchFamily="49" charset="0"/>
              </a:rPr>
              <a:t>();</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ds.Add</a:t>
            </a:r>
            <a:r>
              <a:rPr lang="en-IN" sz="1200" dirty="0">
                <a:solidFill>
                  <a:srgbClr val="000000"/>
                </a:solidFill>
                <a:highlight>
                  <a:srgbClr val="FFFFFF"/>
                </a:highlight>
                <a:latin typeface="Consolas" panose="020B0609020204030204" pitchFamily="49" charset="0"/>
              </a:rPr>
              <a:t>(c[</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2400" dirty="0">
              <a:latin typeface="+mj-lt"/>
            </a:endParaRPr>
          </a:p>
        </p:txBody>
      </p:sp>
      <p:sp>
        <p:nvSpPr>
          <p:cNvPr id="4" name="Thought Bubble: Cloud 3">
            <a:extLst>
              <a:ext uri="{FF2B5EF4-FFF2-40B4-BE49-F238E27FC236}">
                <a16:creationId xmlns:a16="http://schemas.microsoft.com/office/drawing/2014/main" id="{DF72F8F1-5F67-4AD4-B0C7-BC7D164B63E9}"/>
              </a:ext>
            </a:extLst>
          </p:cNvPr>
          <p:cNvSpPr/>
          <p:nvPr/>
        </p:nvSpPr>
        <p:spPr>
          <a:xfrm>
            <a:off x="6995160" y="287020"/>
            <a:ext cx="20574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vidyanidhi</a:t>
            </a:r>
          </a:p>
        </p:txBody>
      </p:sp>
      <p:sp>
        <p:nvSpPr>
          <p:cNvPr id="5" name="TextBox 4">
            <a:extLst>
              <a:ext uri="{FF2B5EF4-FFF2-40B4-BE49-F238E27FC236}">
                <a16:creationId xmlns:a16="http://schemas.microsoft.com/office/drawing/2014/main" id="{13028160-425A-43B5-AE3A-021BA46BDF1F}"/>
              </a:ext>
            </a:extLst>
          </p:cNvPr>
          <p:cNvSpPr txBox="1"/>
          <p:nvPr/>
        </p:nvSpPr>
        <p:spPr>
          <a:xfrm>
            <a:off x="4953000" y="774323"/>
            <a:ext cx="533400" cy="381000"/>
          </a:xfrm>
          <a:prstGeom prst="rect">
            <a:avLst/>
          </a:prstGeom>
          <a:noFill/>
        </p:spPr>
        <p:txBody>
          <a:bodyPr wrap="square" rtlCol="0">
            <a:spAutoFit/>
          </a:bodyPr>
          <a:lstStyle/>
          <a:p>
            <a:r>
              <a:rPr lang="en-IN" dirty="0"/>
              <a:t>s</a:t>
            </a:r>
          </a:p>
        </p:txBody>
      </p:sp>
      <p:cxnSp>
        <p:nvCxnSpPr>
          <p:cNvPr id="7" name="Straight Arrow Connector 6">
            <a:extLst>
              <a:ext uri="{FF2B5EF4-FFF2-40B4-BE49-F238E27FC236}">
                <a16:creationId xmlns:a16="http://schemas.microsoft.com/office/drawing/2014/main" id="{B4571A32-1964-4364-AAE8-DF3C011E1FF6}"/>
              </a:ext>
            </a:extLst>
          </p:cNvPr>
          <p:cNvCxnSpPr/>
          <p:nvPr/>
        </p:nvCxnSpPr>
        <p:spPr>
          <a:xfrm>
            <a:off x="5184140" y="984766"/>
            <a:ext cx="1676400" cy="533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8" name="Table 8">
            <a:extLst>
              <a:ext uri="{FF2B5EF4-FFF2-40B4-BE49-F238E27FC236}">
                <a16:creationId xmlns:a16="http://schemas.microsoft.com/office/drawing/2014/main" id="{FEA2EA01-C9EF-48BE-9D96-6D31A52B2B6A}"/>
              </a:ext>
            </a:extLst>
          </p:cNvPr>
          <p:cNvGraphicFramePr>
            <a:graphicFrameLocks noGrp="1"/>
          </p:cNvGraphicFramePr>
          <p:nvPr>
            <p:extLst>
              <p:ext uri="{D42A27DB-BD31-4B8C-83A1-F6EECF244321}">
                <p14:modId xmlns:p14="http://schemas.microsoft.com/office/powerpoint/2010/main" val="2650253203"/>
              </p:ext>
            </p:extLst>
          </p:nvPr>
        </p:nvGraphicFramePr>
        <p:xfrm>
          <a:off x="4592320" y="2290326"/>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76566801"/>
                    </a:ext>
                  </a:extLst>
                </a:gridCol>
                <a:gridCol w="609600">
                  <a:extLst>
                    <a:ext uri="{9D8B030D-6E8A-4147-A177-3AD203B41FA5}">
                      <a16:colId xmlns:a16="http://schemas.microsoft.com/office/drawing/2014/main" val="3188607646"/>
                    </a:ext>
                  </a:extLst>
                </a:gridCol>
                <a:gridCol w="609600">
                  <a:extLst>
                    <a:ext uri="{9D8B030D-6E8A-4147-A177-3AD203B41FA5}">
                      <a16:colId xmlns:a16="http://schemas.microsoft.com/office/drawing/2014/main" val="221385716"/>
                    </a:ext>
                  </a:extLst>
                </a:gridCol>
                <a:gridCol w="609600">
                  <a:extLst>
                    <a:ext uri="{9D8B030D-6E8A-4147-A177-3AD203B41FA5}">
                      <a16:colId xmlns:a16="http://schemas.microsoft.com/office/drawing/2014/main" val="3412570674"/>
                    </a:ext>
                  </a:extLst>
                </a:gridCol>
                <a:gridCol w="609600">
                  <a:extLst>
                    <a:ext uri="{9D8B030D-6E8A-4147-A177-3AD203B41FA5}">
                      <a16:colId xmlns:a16="http://schemas.microsoft.com/office/drawing/2014/main" val="550513922"/>
                    </a:ext>
                  </a:extLst>
                </a:gridCol>
                <a:gridCol w="609600">
                  <a:extLst>
                    <a:ext uri="{9D8B030D-6E8A-4147-A177-3AD203B41FA5}">
                      <a16:colId xmlns:a16="http://schemas.microsoft.com/office/drawing/2014/main" val="4273241803"/>
                    </a:ext>
                  </a:extLst>
                </a:gridCol>
                <a:gridCol w="609600">
                  <a:extLst>
                    <a:ext uri="{9D8B030D-6E8A-4147-A177-3AD203B41FA5}">
                      <a16:colId xmlns:a16="http://schemas.microsoft.com/office/drawing/2014/main" val="190602288"/>
                    </a:ext>
                  </a:extLst>
                </a:gridCol>
                <a:gridCol w="609600">
                  <a:extLst>
                    <a:ext uri="{9D8B030D-6E8A-4147-A177-3AD203B41FA5}">
                      <a16:colId xmlns:a16="http://schemas.microsoft.com/office/drawing/2014/main" val="21088205"/>
                    </a:ext>
                  </a:extLst>
                </a:gridCol>
                <a:gridCol w="609600">
                  <a:extLst>
                    <a:ext uri="{9D8B030D-6E8A-4147-A177-3AD203B41FA5}">
                      <a16:colId xmlns:a16="http://schemas.microsoft.com/office/drawing/2014/main" val="2525827390"/>
                    </a:ext>
                  </a:extLst>
                </a:gridCol>
                <a:gridCol w="609600">
                  <a:extLst>
                    <a:ext uri="{9D8B030D-6E8A-4147-A177-3AD203B41FA5}">
                      <a16:colId xmlns:a16="http://schemas.microsoft.com/office/drawing/2014/main" val="2045864408"/>
                    </a:ext>
                  </a:extLst>
                </a:gridCol>
              </a:tblGrid>
              <a:tr h="370840">
                <a:tc>
                  <a:txBody>
                    <a:bodyPr/>
                    <a:lstStyle/>
                    <a:p>
                      <a:r>
                        <a:rPr lang="en-IN" dirty="0"/>
                        <a:t>v</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y</a:t>
                      </a:r>
                    </a:p>
                  </a:txBody>
                  <a:tcPr/>
                </a:tc>
                <a:tc>
                  <a:txBody>
                    <a:bodyPr/>
                    <a:lstStyle/>
                    <a:p>
                      <a:r>
                        <a:rPr lang="en-IN" dirty="0"/>
                        <a:t>a</a:t>
                      </a:r>
                    </a:p>
                  </a:txBody>
                  <a:tcPr/>
                </a:tc>
                <a:tc>
                  <a:txBody>
                    <a:bodyPr/>
                    <a:lstStyle/>
                    <a:p>
                      <a:r>
                        <a:rPr lang="en-IN" dirty="0"/>
                        <a:t>n</a:t>
                      </a:r>
                    </a:p>
                  </a:txBody>
                  <a:tcPr/>
                </a:tc>
                <a:tc>
                  <a:txBody>
                    <a:bodyPr/>
                    <a:lstStyle/>
                    <a:p>
                      <a:r>
                        <a:rPr lang="en-IN" dirty="0" err="1"/>
                        <a:t>i</a:t>
                      </a:r>
                      <a:endParaRPr lang="en-IN" dirty="0"/>
                    </a:p>
                  </a:txBody>
                  <a:tcPr/>
                </a:tc>
                <a:tc>
                  <a:txBody>
                    <a:bodyPr/>
                    <a:lstStyle/>
                    <a:p>
                      <a:r>
                        <a:rPr lang="en-IN" dirty="0"/>
                        <a:t>d</a:t>
                      </a:r>
                    </a:p>
                  </a:txBody>
                  <a:tcPr/>
                </a:tc>
                <a:tc>
                  <a:txBody>
                    <a:bodyPr/>
                    <a:lstStyle/>
                    <a:p>
                      <a:r>
                        <a:rPr lang="en-IN" dirty="0"/>
                        <a:t>h</a:t>
                      </a:r>
                    </a:p>
                  </a:txBody>
                  <a:tcPr/>
                </a:tc>
                <a:tc>
                  <a:txBody>
                    <a:bodyPr/>
                    <a:lstStyle/>
                    <a:p>
                      <a:r>
                        <a:rPr lang="en-IN" dirty="0" err="1"/>
                        <a:t>i</a:t>
                      </a:r>
                      <a:endParaRPr lang="en-IN" dirty="0"/>
                    </a:p>
                  </a:txBody>
                  <a:tcPr/>
                </a:tc>
                <a:extLst>
                  <a:ext uri="{0D108BD9-81ED-4DB2-BD59-A6C34878D82A}">
                    <a16:rowId xmlns:a16="http://schemas.microsoft.com/office/drawing/2014/main" val="1333030152"/>
                  </a:ext>
                </a:extLst>
              </a:tr>
            </a:tbl>
          </a:graphicData>
        </a:graphic>
      </p:graphicFrame>
      <p:sp>
        <p:nvSpPr>
          <p:cNvPr id="10" name="TextBox 9">
            <a:extLst>
              <a:ext uri="{FF2B5EF4-FFF2-40B4-BE49-F238E27FC236}">
                <a16:creationId xmlns:a16="http://schemas.microsoft.com/office/drawing/2014/main" id="{BB82BFA1-7BCD-499D-827D-7B7161BC60AA}"/>
              </a:ext>
            </a:extLst>
          </p:cNvPr>
          <p:cNvSpPr txBox="1"/>
          <p:nvPr/>
        </p:nvSpPr>
        <p:spPr>
          <a:xfrm>
            <a:off x="4709160" y="1917323"/>
            <a:ext cx="445770" cy="381000"/>
          </a:xfrm>
          <a:prstGeom prst="rect">
            <a:avLst/>
          </a:prstGeom>
          <a:noFill/>
        </p:spPr>
        <p:txBody>
          <a:bodyPr wrap="square" rtlCol="0">
            <a:spAutoFit/>
          </a:bodyPr>
          <a:lstStyle/>
          <a:p>
            <a:r>
              <a:rPr lang="en-IN" dirty="0"/>
              <a:t>c</a:t>
            </a:r>
          </a:p>
        </p:txBody>
      </p:sp>
      <p:sp>
        <p:nvSpPr>
          <p:cNvPr id="11" name="TextBox 10">
            <a:extLst>
              <a:ext uri="{FF2B5EF4-FFF2-40B4-BE49-F238E27FC236}">
                <a16:creationId xmlns:a16="http://schemas.microsoft.com/office/drawing/2014/main" id="{06082A1A-9FC0-44BA-BE29-0060F066B530}"/>
              </a:ext>
            </a:extLst>
          </p:cNvPr>
          <p:cNvSpPr txBox="1"/>
          <p:nvPr/>
        </p:nvSpPr>
        <p:spPr>
          <a:xfrm>
            <a:off x="4650740" y="3337183"/>
            <a:ext cx="533400" cy="369332"/>
          </a:xfrm>
          <a:prstGeom prst="rect">
            <a:avLst/>
          </a:prstGeom>
          <a:noFill/>
        </p:spPr>
        <p:txBody>
          <a:bodyPr wrap="square" rtlCol="0">
            <a:spAutoFit/>
          </a:bodyPr>
          <a:lstStyle/>
          <a:p>
            <a:r>
              <a:rPr lang="en-IN" dirty="0"/>
              <a:t>ds</a:t>
            </a:r>
          </a:p>
        </p:txBody>
      </p:sp>
      <p:cxnSp>
        <p:nvCxnSpPr>
          <p:cNvPr id="12" name="Straight Arrow Connector 11">
            <a:extLst>
              <a:ext uri="{FF2B5EF4-FFF2-40B4-BE49-F238E27FC236}">
                <a16:creationId xmlns:a16="http://schemas.microsoft.com/office/drawing/2014/main" id="{1EE6F16E-A8C2-4BF3-BD37-7F43201F8DE7}"/>
              </a:ext>
            </a:extLst>
          </p:cNvPr>
          <p:cNvCxnSpPr>
            <a:cxnSpLocks/>
          </p:cNvCxnSpPr>
          <p:nvPr/>
        </p:nvCxnSpPr>
        <p:spPr>
          <a:xfrm>
            <a:off x="5038090" y="3597295"/>
            <a:ext cx="896620" cy="171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5DD7A8BA-FD49-424B-A7CF-B27A08838602}"/>
              </a:ext>
            </a:extLst>
          </p:cNvPr>
          <p:cNvSpPr/>
          <p:nvPr/>
        </p:nvSpPr>
        <p:spPr>
          <a:xfrm>
            <a:off x="6042660" y="2953642"/>
            <a:ext cx="1882140" cy="3370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5">
            <a:extLst>
              <a:ext uri="{FF2B5EF4-FFF2-40B4-BE49-F238E27FC236}">
                <a16:creationId xmlns:a16="http://schemas.microsoft.com/office/drawing/2014/main" id="{D699E77B-9EA0-4E24-A254-28AF01889ABB}"/>
              </a:ext>
            </a:extLst>
          </p:cNvPr>
          <p:cNvGraphicFramePr>
            <a:graphicFrameLocks noGrp="1"/>
          </p:cNvGraphicFramePr>
          <p:nvPr>
            <p:extLst>
              <p:ext uri="{D42A27DB-BD31-4B8C-83A1-F6EECF244321}">
                <p14:modId xmlns:p14="http://schemas.microsoft.com/office/powerpoint/2010/main" val="140206355"/>
              </p:ext>
            </p:extLst>
          </p:nvPr>
        </p:nvGraphicFramePr>
        <p:xfrm>
          <a:off x="6629400" y="3111689"/>
          <a:ext cx="838200" cy="2926080"/>
        </p:xfrm>
        <a:graphic>
          <a:graphicData uri="http://schemas.openxmlformats.org/drawingml/2006/table">
            <a:tbl>
              <a:tblPr firstRow="1" bandRow="1"/>
              <a:tblGrid>
                <a:gridCol w="838200">
                  <a:extLst>
                    <a:ext uri="{9D8B030D-6E8A-4147-A177-3AD203B41FA5}">
                      <a16:colId xmlns:a16="http://schemas.microsoft.com/office/drawing/2014/main" val="3853909115"/>
                    </a:ext>
                  </a:extLst>
                </a:gridCol>
              </a:tblGrid>
              <a:tr h="332423">
                <a:tc>
                  <a:txBody>
                    <a:bodyPr/>
                    <a:lstStyle/>
                    <a:p>
                      <a:r>
                        <a:rPr lang="en-IN" dirty="0"/>
                        <a:t>v</a:t>
                      </a:r>
                    </a:p>
                  </a:txBody>
                  <a:tcPr/>
                </a:tc>
                <a:extLst>
                  <a:ext uri="{0D108BD9-81ED-4DB2-BD59-A6C34878D82A}">
                    <a16:rowId xmlns:a16="http://schemas.microsoft.com/office/drawing/2014/main" val="2724568072"/>
                  </a:ext>
                </a:extLst>
              </a:tr>
              <a:tr h="332423">
                <a:tc>
                  <a:txBody>
                    <a:bodyPr/>
                    <a:lstStyle/>
                    <a:p>
                      <a:r>
                        <a:rPr lang="en-IN" dirty="0" err="1"/>
                        <a:t>i</a:t>
                      </a:r>
                      <a:endParaRPr lang="en-IN" dirty="0"/>
                    </a:p>
                  </a:txBody>
                  <a:tcPr/>
                </a:tc>
                <a:extLst>
                  <a:ext uri="{0D108BD9-81ED-4DB2-BD59-A6C34878D82A}">
                    <a16:rowId xmlns:a16="http://schemas.microsoft.com/office/drawing/2014/main" val="1454534961"/>
                  </a:ext>
                </a:extLst>
              </a:tr>
              <a:tr h="332423">
                <a:tc>
                  <a:txBody>
                    <a:bodyPr/>
                    <a:lstStyle/>
                    <a:p>
                      <a:r>
                        <a:rPr lang="en-IN" dirty="0"/>
                        <a:t>d</a:t>
                      </a:r>
                    </a:p>
                  </a:txBody>
                  <a:tcPr/>
                </a:tc>
                <a:extLst>
                  <a:ext uri="{0D108BD9-81ED-4DB2-BD59-A6C34878D82A}">
                    <a16:rowId xmlns:a16="http://schemas.microsoft.com/office/drawing/2014/main" val="2510030303"/>
                  </a:ext>
                </a:extLst>
              </a:tr>
              <a:tr h="332423">
                <a:tc>
                  <a:txBody>
                    <a:bodyPr/>
                    <a:lstStyle/>
                    <a:p>
                      <a:r>
                        <a:rPr lang="en-IN" dirty="0"/>
                        <a:t>y</a:t>
                      </a:r>
                    </a:p>
                  </a:txBody>
                  <a:tcPr/>
                </a:tc>
                <a:extLst>
                  <a:ext uri="{0D108BD9-81ED-4DB2-BD59-A6C34878D82A}">
                    <a16:rowId xmlns:a16="http://schemas.microsoft.com/office/drawing/2014/main" val="3884022197"/>
                  </a:ext>
                </a:extLst>
              </a:tr>
              <a:tr h="332423">
                <a:tc>
                  <a:txBody>
                    <a:bodyPr/>
                    <a:lstStyle/>
                    <a:p>
                      <a:r>
                        <a:rPr lang="en-IN" dirty="0"/>
                        <a:t>a</a:t>
                      </a:r>
                    </a:p>
                  </a:txBody>
                  <a:tcPr/>
                </a:tc>
                <a:extLst>
                  <a:ext uri="{0D108BD9-81ED-4DB2-BD59-A6C34878D82A}">
                    <a16:rowId xmlns:a16="http://schemas.microsoft.com/office/drawing/2014/main" val="931171665"/>
                  </a:ext>
                </a:extLst>
              </a:tr>
              <a:tr h="332423">
                <a:tc>
                  <a:txBody>
                    <a:bodyPr/>
                    <a:lstStyle/>
                    <a:p>
                      <a:r>
                        <a:rPr lang="en-IN" dirty="0"/>
                        <a:t>n</a:t>
                      </a:r>
                    </a:p>
                  </a:txBody>
                  <a:tcPr/>
                </a:tc>
                <a:extLst>
                  <a:ext uri="{0D108BD9-81ED-4DB2-BD59-A6C34878D82A}">
                    <a16:rowId xmlns:a16="http://schemas.microsoft.com/office/drawing/2014/main" val="4181005424"/>
                  </a:ext>
                </a:extLst>
              </a:tr>
              <a:tr h="332423">
                <a:tc>
                  <a:txBody>
                    <a:bodyPr/>
                    <a:lstStyle/>
                    <a:p>
                      <a:r>
                        <a:rPr lang="en-IN" dirty="0"/>
                        <a:t>h</a:t>
                      </a:r>
                    </a:p>
                  </a:txBody>
                  <a:tcPr/>
                </a:tc>
                <a:extLst>
                  <a:ext uri="{0D108BD9-81ED-4DB2-BD59-A6C34878D82A}">
                    <a16:rowId xmlns:a16="http://schemas.microsoft.com/office/drawing/2014/main" val="1315479514"/>
                  </a:ext>
                </a:extLst>
              </a:tr>
              <a:tr h="332423">
                <a:tc>
                  <a:txBody>
                    <a:bodyPr/>
                    <a:lstStyle/>
                    <a:p>
                      <a:endParaRPr lang="en-IN" dirty="0"/>
                    </a:p>
                  </a:txBody>
                  <a:tcPr/>
                </a:tc>
                <a:extLst>
                  <a:ext uri="{0D108BD9-81ED-4DB2-BD59-A6C34878D82A}">
                    <a16:rowId xmlns:a16="http://schemas.microsoft.com/office/drawing/2014/main" val="2963903368"/>
                  </a:ext>
                </a:extLst>
              </a:tr>
            </a:tbl>
          </a:graphicData>
        </a:graphic>
      </p:graphicFrame>
    </p:spTree>
    <p:extLst>
      <p:ext uri="{BB962C8B-B14F-4D97-AF65-F5344CB8AC3E}">
        <p14:creationId xmlns:p14="http://schemas.microsoft.com/office/powerpoint/2010/main" val="60697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1335-5C2E-4966-8E54-AF6E72EDEE8C}"/>
              </a:ext>
            </a:extLst>
          </p:cNvPr>
          <p:cNvSpPr>
            <a:spLocks noGrp="1"/>
          </p:cNvSpPr>
          <p:nvPr>
            <p:ph type="title"/>
          </p:nvPr>
        </p:nvSpPr>
        <p:spPr>
          <a:xfrm>
            <a:off x="1600200" y="274638"/>
            <a:ext cx="7086600" cy="334962"/>
          </a:xfrm>
        </p:spPr>
        <p:txBody>
          <a:bodyPr>
            <a:normAutofit fontScale="90000"/>
          </a:bodyPr>
          <a:lstStyle/>
          <a:p>
            <a:r>
              <a:rPr lang="en-IN" dirty="0"/>
              <a:t>Dictionary</a:t>
            </a:r>
          </a:p>
        </p:txBody>
      </p:sp>
      <p:sp>
        <p:nvSpPr>
          <p:cNvPr id="3" name="Content Placeholder 2">
            <a:extLst>
              <a:ext uri="{FF2B5EF4-FFF2-40B4-BE49-F238E27FC236}">
                <a16:creationId xmlns:a16="http://schemas.microsoft.com/office/drawing/2014/main" id="{F76DFF85-EEEC-4989-9B9F-EDB329FA2BB2}"/>
              </a:ext>
            </a:extLst>
          </p:cNvPr>
          <p:cNvSpPr>
            <a:spLocks noGrp="1"/>
          </p:cNvSpPr>
          <p:nvPr>
            <p:ph idx="1"/>
          </p:nvPr>
        </p:nvSpPr>
        <p:spPr>
          <a:xfrm>
            <a:off x="228600" y="838200"/>
            <a:ext cx="8610600" cy="5867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//print unique string</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 = </a:t>
            </a:r>
            <a:r>
              <a:rPr lang="en-IN" sz="1200" dirty="0">
                <a:solidFill>
                  <a:srgbClr val="A31515"/>
                </a:solidFill>
                <a:highlight>
                  <a:srgbClr val="FFFFFF"/>
                </a:highlight>
                <a:latin typeface="Consolas" panose="020B0609020204030204" pitchFamily="49" charset="0"/>
              </a:rPr>
              <a:t>"vidyanidhi"</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 ds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Dictionary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c = </a:t>
            </a:r>
            <a:r>
              <a:rPr lang="en-US" sz="1200" dirty="0" err="1">
                <a:solidFill>
                  <a:srgbClr val="000000"/>
                </a:solidFill>
                <a:highlight>
                  <a:srgbClr val="FFFFFF"/>
                </a:highlight>
                <a:latin typeface="Consolas" panose="020B0609020204030204" pitchFamily="49" charset="0"/>
              </a:rPr>
              <a:t>s.ToArray</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&gt;();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c.Length;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nn-NO" sz="1200" dirty="0">
                <a:solidFill>
                  <a:srgbClr val="000000"/>
                </a:solidFill>
                <a:highlight>
                  <a:srgbClr val="FFFFFF"/>
                </a:highlight>
                <a:latin typeface="Consolas" panose="020B0609020204030204" pitchFamily="49" charset="0"/>
              </a:rPr>
              <a:t>                    ds.Add(c[i],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a:t>
            </a:r>
            <a:r>
              <a:rPr lang="sv-SE" sz="1200" dirty="0">
                <a:solidFill>
                  <a:srgbClr val="0000FF"/>
                </a:solidFill>
                <a:highlight>
                  <a:srgbClr val="FFFFFF"/>
                </a:highlight>
                <a:latin typeface="Consolas" panose="020B0609020204030204" pitchFamily="49" charset="0"/>
              </a:rPr>
              <a:t>var</a:t>
            </a:r>
            <a:r>
              <a:rPr lang="sv-SE" sz="1200" dirty="0">
                <a:solidFill>
                  <a:srgbClr val="000000"/>
                </a:solidFill>
                <a:highlight>
                  <a:srgbClr val="FFFFFF"/>
                </a:highlight>
                <a:latin typeface="Consolas" panose="020B0609020204030204" pitchFamily="49" charset="0"/>
              </a:rPr>
              <a:t> d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ds)</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Tree>
    <p:extLst>
      <p:ext uri="{BB962C8B-B14F-4D97-AF65-F5344CB8AC3E}">
        <p14:creationId xmlns:p14="http://schemas.microsoft.com/office/powerpoint/2010/main" val="3304476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5AD4-0B93-4C7A-99EB-3C4BED7BE75E}"/>
              </a:ext>
            </a:extLst>
          </p:cNvPr>
          <p:cNvSpPr>
            <a:spLocks noGrp="1"/>
          </p:cNvSpPr>
          <p:nvPr>
            <p:ph type="title"/>
          </p:nvPr>
        </p:nvSpPr>
        <p:spPr>
          <a:xfrm>
            <a:off x="2895600" y="0"/>
            <a:ext cx="6019800" cy="494736"/>
          </a:xfrm>
        </p:spPr>
        <p:txBody>
          <a:bodyPr>
            <a:noAutofit/>
          </a:bodyPr>
          <a:lstStyle/>
          <a:p>
            <a:r>
              <a:rPr lang="en-US" sz="2800" dirty="0" err="1">
                <a:solidFill>
                  <a:srgbClr val="008000"/>
                </a:solidFill>
                <a:highlight>
                  <a:srgbClr val="FFFFFF"/>
                </a:highlight>
                <a:latin typeface="Consolas" panose="020B0609020204030204" pitchFamily="49" charset="0"/>
              </a:rPr>
              <a:t>IComparable</a:t>
            </a:r>
            <a:r>
              <a:rPr lang="en-US" sz="2800" dirty="0">
                <a:solidFill>
                  <a:srgbClr val="008000"/>
                </a:solidFill>
                <a:highlight>
                  <a:srgbClr val="FFFFFF"/>
                </a:highlight>
                <a:latin typeface="Consolas" panose="020B0609020204030204" pitchFamily="49" charset="0"/>
              </a:rPr>
              <a:t>&lt;T&gt;</a:t>
            </a:r>
            <a:endParaRPr lang="en-IN" sz="2800" dirty="0"/>
          </a:p>
        </p:txBody>
      </p:sp>
      <p:sp>
        <p:nvSpPr>
          <p:cNvPr id="3" name="Content Placeholder 2">
            <a:extLst>
              <a:ext uri="{FF2B5EF4-FFF2-40B4-BE49-F238E27FC236}">
                <a16:creationId xmlns:a16="http://schemas.microsoft.com/office/drawing/2014/main" id="{A07EDAFA-6ABB-4FE2-B227-5FC603D90589}"/>
              </a:ext>
            </a:extLst>
          </p:cNvPr>
          <p:cNvSpPr>
            <a:spLocks noGrp="1"/>
          </p:cNvSpPr>
          <p:nvPr>
            <p:ph idx="1"/>
          </p:nvPr>
        </p:nvSpPr>
        <p:spPr>
          <a:xfrm>
            <a:off x="99552" y="215273"/>
            <a:ext cx="4419600" cy="60960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Implement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&lt;T&gt;.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8000"/>
                </a:solidFill>
                <a:highlight>
                  <a:srgbClr val="FFFFFF"/>
                </a:highlight>
                <a:latin typeface="Consolas" panose="020B0609020204030204" pitchFamily="49" charset="0"/>
              </a:rPr>
              <a:t>// Implement the generic </a:t>
            </a:r>
            <a:r>
              <a:rPr lang="en-US" sz="1200" dirty="0" err="1">
                <a:solidFill>
                  <a:srgbClr val="008000"/>
                </a:solidFill>
                <a:highlight>
                  <a:srgbClr val="FFFFFF"/>
                </a:highlight>
                <a:latin typeface="Consolas" panose="020B0609020204030204" pitchFamily="49" charset="0"/>
              </a:rPr>
              <a:t>IComparable</a:t>
            </a:r>
            <a:r>
              <a:rPr lang="en-US" sz="1200" dirty="0">
                <a:solidFill>
                  <a:srgbClr val="008000"/>
                </a:solidFill>
                <a:highlight>
                  <a:srgbClr val="FFFFFF"/>
                </a:highlight>
                <a:latin typeface="Consolas" panose="020B0609020204030204" pitchFamily="49" charset="0"/>
              </a:rPr>
              <a:t>&lt;T&gt; interface.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IComparable</a:t>
            </a:r>
            <a:r>
              <a:rPr lang="en-IN" sz="1200" dirty="0">
                <a:solidFill>
                  <a:srgbClr val="000000"/>
                </a:solidFill>
                <a:highlight>
                  <a:srgbClr val="FFFFFF"/>
                </a:highlight>
                <a:latin typeface="Consolas" panose="020B0609020204030204" pitchFamily="49" charset="0"/>
              </a:rPr>
              <a:t>&lt;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cost;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Inventory(</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name = n;</a:t>
            </a:r>
          </a:p>
          <a:p>
            <a:pPr marL="0" indent="0">
              <a:buNone/>
            </a:pPr>
            <a:r>
              <a:rPr lang="en-IN" sz="1200" dirty="0">
                <a:solidFill>
                  <a:srgbClr val="000000"/>
                </a:solidFill>
                <a:highlight>
                  <a:srgbClr val="FFFFFF"/>
                </a:highlight>
                <a:latin typeface="Consolas" panose="020B0609020204030204" pitchFamily="49" charset="0"/>
              </a:rPr>
              <a:t>        cost =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 =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.Format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"{0,-10}Cost: {1,6:C}  On hand: {2}"</a:t>
            </a:r>
            <a:r>
              <a:rPr lang="en-IN" sz="1200" dirty="0">
                <a:solidFill>
                  <a:srgbClr val="000000"/>
                </a:solidFill>
                <a:highlight>
                  <a:srgbClr val="FFFFFF"/>
                </a:highlight>
                <a:latin typeface="Consolas" panose="020B0609020204030204" pitchFamily="49" charset="0"/>
              </a:rPr>
              <a:t>, name, cost,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Implement the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&lt;T&gt; interface.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CompareTo</a:t>
            </a:r>
            <a:r>
              <a:rPr lang="en-IN" sz="1200" dirty="0">
                <a:solidFill>
                  <a:srgbClr val="000000"/>
                </a:solidFill>
                <a:highlight>
                  <a:srgbClr val="FFFFFF"/>
                </a:highlight>
                <a:latin typeface="Consolas" panose="020B0609020204030204" pitchFamily="49" charset="0"/>
              </a:rPr>
              <a: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obj</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name.CompareTo</a:t>
            </a:r>
            <a:r>
              <a:rPr lang="en-US" sz="1200" dirty="0">
                <a:solidFill>
                  <a:srgbClr val="000000"/>
                </a:solidFill>
                <a:highlight>
                  <a:srgbClr val="FFFFFF"/>
                </a:highlight>
                <a:latin typeface="Consolas" panose="020B0609020204030204" pitchFamily="49" charset="0"/>
              </a:rPr>
              <a:t>(obj.name);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0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2CEE3C8-84E7-460A-9F02-EAA557818A1E}"/>
              </a:ext>
            </a:extLst>
          </p:cNvPr>
          <p:cNvSpPr txBox="1"/>
          <p:nvPr/>
        </p:nvSpPr>
        <p:spPr>
          <a:xfrm>
            <a:off x="4038600" y="455407"/>
            <a:ext cx="5410200" cy="6340197"/>
          </a:xfrm>
          <a:prstGeom prst="rect">
            <a:avLst/>
          </a:prstGeom>
          <a:noFill/>
        </p:spPr>
        <p:txBody>
          <a:bodyPr wrap="square" rtlCol="0">
            <a:spAutoFit/>
          </a:bodyPr>
          <a:lstStyle/>
          <a:p>
            <a:pPr marL="0" indent="0">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GenericIComparableDemo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&gt; inv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&gt;();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elements to the list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"Pliers"</a:t>
            </a:r>
            <a:r>
              <a:rPr lang="en-US" sz="1400" dirty="0">
                <a:solidFill>
                  <a:srgbClr val="000000"/>
                </a:solidFill>
                <a:highlight>
                  <a:srgbClr val="FFFFFF"/>
                </a:highlight>
                <a:latin typeface="Consolas" panose="020B0609020204030204" pitchFamily="49" charset="0"/>
              </a:rPr>
              <a:t>, 5.95, 3));</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"Wrenches"</a:t>
            </a:r>
            <a:r>
              <a:rPr lang="en-US" sz="1400" dirty="0">
                <a:solidFill>
                  <a:srgbClr val="000000"/>
                </a:solidFill>
                <a:highlight>
                  <a:srgbClr val="FFFFFF"/>
                </a:highlight>
                <a:latin typeface="Consolas" panose="020B0609020204030204" pitchFamily="49" charset="0"/>
              </a:rPr>
              <a:t>, 8.29,2));</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"Hammers"</a:t>
            </a:r>
            <a:r>
              <a:rPr lang="en-US" sz="1400" dirty="0">
                <a:solidFill>
                  <a:srgbClr val="000000"/>
                </a:solidFill>
                <a:highlight>
                  <a:srgbClr val="FFFFFF"/>
                </a:highlight>
                <a:latin typeface="Consolas" panose="020B0609020204030204" pitchFamily="49" charset="0"/>
              </a:rPr>
              <a:t>, 3.50, 4));</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inv.Add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"Drills"</a:t>
            </a:r>
            <a:r>
              <a:rPr lang="en-US" sz="1400" dirty="0">
                <a:solidFill>
                  <a:srgbClr val="000000"/>
                </a:solidFill>
                <a:highlight>
                  <a:srgbClr val="FFFFFF"/>
                </a:highlight>
                <a:latin typeface="Consolas" panose="020B0609020204030204" pitchFamily="49" charset="0"/>
              </a:rPr>
              <a:t>, 19.88, 8));</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"Inventory list before sorting:"</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inv)</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Sort the list. </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inv.Sort</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"Inventory list after sorting:"</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Inventory</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inv)</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endParaRPr lang="en-IN" sz="2000" dirty="0"/>
          </a:p>
        </p:txBody>
      </p:sp>
    </p:spTree>
    <p:extLst>
      <p:ext uri="{BB962C8B-B14F-4D97-AF65-F5344CB8AC3E}">
        <p14:creationId xmlns:p14="http://schemas.microsoft.com/office/powerpoint/2010/main" val="117167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5AD4-0B93-4C7A-99EB-3C4BED7BE75E}"/>
              </a:ext>
            </a:extLst>
          </p:cNvPr>
          <p:cNvSpPr>
            <a:spLocks noGrp="1"/>
          </p:cNvSpPr>
          <p:nvPr>
            <p:ph type="title"/>
          </p:nvPr>
        </p:nvSpPr>
        <p:spPr>
          <a:xfrm>
            <a:off x="2895600" y="0"/>
            <a:ext cx="6019800" cy="494736"/>
          </a:xfrm>
        </p:spPr>
        <p:txBody>
          <a:bodyPr>
            <a:noAutofit/>
          </a:bodyPr>
          <a:lstStyle/>
          <a:p>
            <a:r>
              <a:rPr lang="en-US" sz="2800" dirty="0" err="1">
                <a:solidFill>
                  <a:srgbClr val="008000"/>
                </a:solidFill>
                <a:highlight>
                  <a:srgbClr val="FFFFFF"/>
                </a:highlight>
                <a:latin typeface="Consolas" panose="020B0609020204030204" pitchFamily="49" charset="0"/>
              </a:rPr>
              <a:t>IComparer</a:t>
            </a:r>
            <a:r>
              <a:rPr lang="en-US" sz="2800" dirty="0">
                <a:solidFill>
                  <a:srgbClr val="008000"/>
                </a:solidFill>
                <a:highlight>
                  <a:srgbClr val="FFFFFF"/>
                </a:highlight>
                <a:latin typeface="Consolas" panose="020B0609020204030204" pitchFamily="49" charset="0"/>
              </a:rPr>
              <a:t> &lt;T&gt;</a:t>
            </a:r>
            <a:endParaRPr lang="en-IN" sz="2800" dirty="0"/>
          </a:p>
        </p:txBody>
      </p:sp>
      <p:sp>
        <p:nvSpPr>
          <p:cNvPr id="3" name="Content Placeholder 2">
            <a:extLst>
              <a:ext uri="{FF2B5EF4-FFF2-40B4-BE49-F238E27FC236}">
                <a16:creationId xmlns:a16="http://schemas.microsoft.com/office/drawing/2014/main" id="{A07EDAFA-6ABB-4FE2-B227-5FC603D90589}"/>
              </a:ext>
            </a:extLst>
          </p:cNvPr>
          <p:cNvSpPr>
            <a:spLocks noGrp="1"/>
          </p:cNvSpPr>
          <p:nvPr>
            <p:ph idx="1"/>
          </p:nvPr>
        </p:nvSpPr>
        <p:spPr>
          <a:xfrm>
            <a:off x="99552" y="215272"/>
            <a:ext cx="4419600" cy="6718927"/>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Console_gen_comp</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a:t>
            </a:r>
            <a:r>
              <a:rPr lang="en-US" sz="1200" dirty="0">
                <a:solidFill>
                  <a:srgbClr val="008000"/>
                </a:solidFill>
                <a:highlight>
                  <a:srgbClr val="FFFFFF"/>
                </a:highlight>
                <a:latin typeface="Consolas" panose="020B0609020204030204" pitchFamily="49" charset="0"/>
              </a:rPr>
              <a:t>// Create an </a:t>
            </a:r>
            <a:r>
              <a:rPr lang="en-US" sz="1200" dirty="0" err="1">
                <a:solidFill>
                  <a:srgbClr val="008000"/>
                </a:solidFill>
                <a:highlight>
                  <a:srgbClr val="FFFFFF"/>
                </a:highlight>
                <a:latin typeface="Consolas" panose="020B0609020204030204" pitchFamily="49" charset="0"/>
              </a:rPr>
              <a:t>IComparer</a:t>
            </a:r>
            <a:r>
              <a:rPr lang="en-US" sz="1200" dirty="0">
                <a:solidFill>
                  <a:srgbClr val="008000"/>
                </a:solidFill>
                <a:highlight>
                  <a:srgbClr val="FFFFFF"/>
                </a:highlight>
                <a:latin typeface="Consolas" panose="020B0609020204030204" pitchFamily="49" charset="0"/>
              </a:rPr>
              <a:t> for Inventory objects.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IComparer</a:t>
            </a:r>
            <a:r>
              <a:rPr lang="en-IN" sz="1200" dirty="0">
                <a:solidFill>
                  <a:srgbClr val="000000"/>
                </a:solidFill>
                <a:highlight>
                  <a:srgbClr val="FFFFFF"/>
                </a:highlight>
                <a:latin typeface="Consolas" panose="020B0609020204030204" pitchFamily="49" charset="0"/>
              </a:rPr>
              <a:t>&lt;</a:t>
            </a:r>
            <a:r>
              <a:rPr lang="en-IN" sz="1200" dirty="0">
                <a:solidFill>
                  <a:srgbClr val="2B91AF"/>
                </a:solidFill>
                <a:highlight>
                  <a:srgbClr val="FFFFFF"/>
                </a:highlight>
                <a:latin typeface="Consolas" panose="020B0609020204030204" pitchFamily="49" charset="0"/>
              </a:rPr>
              <a:t>Inventory</a:t>
            </a:r>
            <a:r>
              <a:rPr lang="en-IN"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Implement the </a:t>
            </a:r>
            <a:r>
              <a:rPr lang="en-IN" sz="1200" dirty="0" err="1">
                <a:solidFill>
                  <a:srgbClr val="008000"/>
                </a:solidFill>
                <a:highlight>
                  <a:srgbClr val="FFFFFF"/>
                </a:highlight>
                <a:latin typeface="Consolas" panose="020B0609020204030204" pitchFamily="49" charset="0"/>
              </a:rPr>
              <a:t>IComparable</a:t>
            </a:r>
            <a:r>
              <a:rPr lang="en-IN" sz="1200" dirty="0">
                <a:solidFill>
                  <a:srgbClr val="008000"/>
                </a:solidFill>
                <a:highlight>
                  <a:srgbClr val="FFFFFF"/>
                </a:highlight>
                <a:latin typeface="Consolas" panose="020B0609020204030204" pitchFamily="49" charset="0"/>
              </a:rPr>
              <a:t> interface.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Compare(</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x,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.Compare</a:t>
            </a:r>
            <a:r>
              <a:rPr lang="en-IN" sz="1200" dirty="0">
                <a:solidFill>
                  <a:srgbClr val="000000"/>
                </a:solidFill>
                <a:highlight>
                  <a:srgbClr val="FFFFFF"/>
                </a:highlight>
                <a:latin typeface="Consolas" panose="020B0609020204030204" pitchFamily="49" charset="0"/>
              </a:rPr>
              <a:t>(x.name, y.name);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Inventory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cost;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Inventory(</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name = n;</a:t>
            </a:r>
          </a:p>
          <a:p>
            <a:pPr marL="0" indent="0">
              <a:buNone/>
            </a:pPr>
            <a:r>
              <a:rPr lang="en-IN" sz="1200" dirty="0">
                <a:solidFill>
                  <a:srgbClr val="000000"/>
                </a:solidFill>
                <a:highlight>
                  <a:srgbClr val="FFFFFF"/>
                </a:highlight>
                <a:latin typeface="Consolas" panose="020B0609020204030204" pitchFamily="49" charset="0"/>
              </a:rPr>
              <a:t>            cost =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 = h;</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endParaRPr lang="en-IN"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.Format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"{0,-10}Cost: {1,6:C}  On hand: {2}"</a:t>
            </a:r>
            <a:r>
              <a:rPr lang="en-IN" sz="1200" dirty="0">
                <a:solidFill>
                  <a:srgbClr val="000000"/>
                </a:solidFill>
                <a:highlight>
                  <a:srgbClr val="FFFFFF"/>
                </a:highlight>
                <a:latin typeface="Consolas" panose="020B0609020204030204" pitchFamily="49" charset="0"/>
              </a:rPr>
              <a:t>,  name, cost, </a:t>
            </a:r>
            <a:r>
              <a:rPr lang="en-IN" sz="1200" dirty="0" err="1">
                <a:solidFill>
                  <a:srgbClr val="000000"/>
                </a:solidFill>
                <a:highlight>
                  <a:srgbClr val="FFFFFF"/>
                </a:highlight>
                <a:latin typeface="Consolas" panose="020B0609020204030204" pitchFamily="49" charset="0"/>
              </a:rPr>
              <a:t>onhand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2CEE3C8-84E7-460A-9F02-EAA557818A1E}"/>
              </a:ext>
            </a:extLst>
          </p:cNvPr>
          <p:cNvSpPr txBox="1"/>
          <p:nvPr/>
        </p:nvSpPr>
        <p:spPr>
          <a:xfrm>
            <a:off x="4038600" y="455407"/>
            <a:ext cx="5410200" cy="6370975"/>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 comp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CompInv</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&gt; inv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&gt;();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list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"Pliers"</a:t>
            </a:r>
            <a:r>
              <a:rPr lang="en-US" sz="1200" dirty="0">
                <a:solidFill>
                  <a:srgbClr val="000000"/>
                </a:solidFill>
                <a:highlight>
                  <a:srgbClr val="FFFFFF"/>
                </a:highlight>
                <a:latin typeface="Consolas" panose="020B0609020204030204" pitchFamily="49" charset="0"/>
              </a:rPr>
              <a:t>, 5.95, 3));</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"Wrenches"</a:t>
            </a:r>
            <a:r>
              <a:rPr lang="en-US" sz="1200" dirty="0">
                <a:solidFill>
                  <a:srgbClr val="000000"/>
                </a:solidFill>
                <a:highlight>
                  <a:srgbClr val="FFFFFF"/>
                </a:highlight>
                <a:latin typeface="Consolas" panose="020B0609020204030204" pitchFamily="49" charset="0"/>
              </a:rPr>
              <a:t>, 8.29, 2));</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"Hammers"</a:t>
            </a:r>
            <a:r>
              <a:rPr lang="en-US" sz="1200" dirty="0">
                <a:solidFill>
                  <a:srgbClr val="000000"/>
                </a:solidFill>
                <a:highlight>
                  <a:srgbClr val="FFFFFF"/>
                </a:highlight>
                <a:latin typeface="Consolas" panose="020B0609020204030204" pitchFamily="49" charset="0"/>
              </a:rPr>
              <a:t>, 3.50, 4));</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inv.Add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"Drills"</a:t>
            </a:r>
            <a:r>
              <a:rPr lang="en-US" sz="1200" dirty="0">
                <a:solidFill>
                  <a:srgbClr val="000000"/>
                </a:solidFill>
                <a:highlight>
                  <a:srgbClr val="FFFFFF"/>
                </a:highlight>
                <a:latin typeface="Consolas" panose="020B0609020204030204" pitchFamily="49" charset="0"/>
              </a:rPr>
              <a:t>, 19.88, 8));</a:t>
            </a:r>
          </a:p>
          <a:p>
            <a:endParaRPr lang="en-IN" sz="1200" dirty="0">
              <a:solidFill>
                <a:srgbClr val="000000"/>
              </a:solidFill>
              <a:highlight>
                <a:srgbClr val="FFFFFF"/>
              </a:highlight>
              <a:latin typeface="Consolas" panose="020B0609020204030204" pitchFamily="49" charset="0"/>
            </a:endParaRPr>
          </a:p>
          <a:p>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"Inventory list before sorting:"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inv)</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Sort the list using an </a:t>
            </a:r>
            <a:r>
              <a:rPr lang="en-US" sz="1200" dirty="0" err="1">
                <a:solidFill>
                  <a:srgbClr val="008000"/>
                </a:solidFill>
                <a:highlight>
                  <a:srgbClr val="FFFFFF"/>
                </a:highlight>
                <a:latin typeface="Consolas" panose="020B0609020204030204" pitchFamily="49" charset="0"/>
              </a:rPr>
              <a:t>IComparer</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inv.Sort</a:t>
            </a:r>
            <a:r>
              <a:rPr lang="en-IN" sz="1200" dirty="0">
                <a:solidFill>
                  <a:srgbClr val="000000"/>
                </a:solidFill>
                <a:highlight>
                  <a:srgbClr val="FFFFFF"/>
                </a:highlight>
                <a:latin typeface="Consolas" panose="020B0609020204030204" pitchFamily="49" charset="0"/>
              </a:rPr>
              <a:t>(comp);</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"Inventory list after sorting:"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Inventory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inv)</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endParaRPr lang="en-IN" sz="1400" dirty="0"/>
          </a:p>
        </p:txBody>
      </p:sp>
    </p:spTree>
    <p:extLst>
      <p:ext uri="{BB962C8B-B14F-4D97-AF65-F5344CB8AC3E}">
        <p14:creationId xmlns:p14="http://schemas.microsoft.com/office/powerpoint/2010/main" val="170140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8D7-FE74-43E5-8670-9FDA4BBC1DF5}"/>
              </a:ext>
            </a:extLst>
          </p:cNvPr>
          <p:cNvSpPr>
            <a:spLocks noGrp="1"/>
          </p:cNvSpPr>
          <p:nvPr>
            <p:ph type="title"/>
          </p:nvPr>
        </p:nvSpPr>
        <p:spPr>
          <a:xfrm>
            <a:off x="1143000" y="0"/>
            <a:ext cx="2971800" cy="228600"/>
          </a:xfrm>
        </p:spPr>
        <p:txBody>
          <a:bodyPr>
            <a:normAutofit fontScale="90000"/>
          </a:bodyPr>
          <a:lstStyle/>
          <a:p>
            <a:r>
              <a:rPr lang="en-IN" sz="1100" dirty="0" err="1"/>
              <a:t>IEnumerable</a:t>
            </a:r>
            <a:r>
              <a:rPr lang="en-IN" sz="1100" dirty="0"/>
              <a:t> </a:t>
            </a:r>
          </a:p>
        </p:txBody>
      </p:sp>
      <p:sp>
        <p:nvSpPr>
          <p:cNvPr id="3" name="Content Placeholder 2">
            <a:extLst>
              <a:ext uri="{FF2B5EF4-FFF2-40B4-BE49-F238E27FC236}">
                <a16:creationId xmlns:a16="http://schemas.microsoft.com/office/drawing/2014/main" id="{14B5184F-BA75-4905-B8B2-D437122F4CB4}"/>
              </a:ext>
            </a:extLst>
          </p:cNvPr>
          <p:cNvSpPr>
            <a:spLocks noGrp="1"/>
          </p:cNvSpPr>
          <p:nvPr>
            <p:ph idx="1"/>
          </p:nvPr>
        </p:nvSpPr>
        <p:spPr>
          <a:xfrm>
            <a:off x="0" y="7374"/>
            <a:ext cx="3962400" cy="5440363"/>
          </a:xfrm>
        </p:spPr>
        <p:txBody>
          <a:bodyPr>
            <a:noAutofit/>
          </a:bodyPr>
          <a:lstStyle/>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System.Collections</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System.Linq</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System.Text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System.Threading.Tasks;A</a:t>
            </a: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ConsoleApplication1</a:t>
            </a:r>
          </a:p>
          <a:p>
            <a:pPr marL="0" indent="0">
              <a:spcBef>
                <a:spcPts val="0"/>
              </a:spcBef>
              <a:buNone/>
            </a:pP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Employee</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override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ToString</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Name;</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List</a:t>
            </a:r>
            <a:r>
              <a:rPr lang="en-US" sz="1050" dirty="0">
                <a:solidFill>
                  <a:srgbClr val="000000"/>
                </a:solidFill>
                <a:highlight>
                  <a:srgbClr val="FFFFFF"/>
                </a:highlight>
                <a:latin typeface="Consolas" panose="020B0609020204030204" pitchFamily="49" charset="0"/>
              </a:rPr>
              <a:t> s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List</a:t>
            </a:r>
            <a:r>
              <a:rPr lang="en-US" sz="1050" dirty="0">
                <a:solidFill>
                  <a:srgbClr val="000000"/>
                </a:solidFill>
                <a:highlight>
                  <a:srgbClr val="FFFFFF"/>
                </a:highlight>
                <a:latin typeface="Consolas" panose="020B0609020204030204" pitchFamily="49" charset="0"/>
              </a:rPr>
              <a:t>();</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add(</a:t>
            </a:r>
            <a:r>
              <a:rPr lang="en-US" sz="1050" dirty="0">
                <a:solidFill>
                  <a:srgbClr val="2B91AF"/>
                </a:solidFill>
                <a:highlight>
                  <a:srgbClr val="FFFFFF"/>
                </a:highlight>
                <a:latin typeface="Consolas" panose="020B0609020204030204" pitchFamily="49" charset="0"/>
              </a:rPr>
              <a:t>Object</a:t>
            </a:r>
            <a:r>
              <a:rPr lang="en-US" sz="1050" dirty="0">
                <a:solidFill>
                  <a:srgbClr val="000000"/>
                </a:solidFill>
                <a:highlight>
                  <a:srgbClr val="FFFFFF"/>
                </a:highlight>
                <a:latin typeface="Consolas" panose="020B0609020204030204" pitchFamily="49" charset="0"/>
              </a:rPr>
              <a:t> emp)</a:t>
            </a: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s.Add</a:t>
            </a:r>
            <a:r>
              <a:rPr lang="en-IN" sz="1050" dirty="0">
                <a:solidFill>
                  <a:srgbClr val="000000"/>
                </a:solidFill>
                <a:highlight>
                  <a:srgbClr val="FFFFFF"/>
                </a:highlight>
                <a:latin typeface="Consolas" panose="020B0609020204030204" pitchFamily="49" charset="0"/>
              </a:rPr>
              <a:t>(emp);</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List</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IEnumerable</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private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 _objects;</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c = 0;</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List()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_objects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[3];</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Add(</a:t>
            </a:r>
            <a:r>
              <a:rPr lang="en-US" sz="1050" dirty="0">
                <a:solidFill>
                  <a:srgbClr val="0000FF"/>
                </a:solidFill>
                <a:highlight>
                  <a:srgbClr val="FFFFFF"/>
                </a:highlight>
                <a:latin typeface="Consolas" panose="020B0609020204030204" pitchFamily="49" charset="0"/>
              </a:rPr>
              <a:t>object</a:t>
            </a:r>
            <a:r>
              <a:rPr lang="en-US" sz="1050" dirty="0">
                <a:solidFill>
                  <a:srgbClr val="000000"/>
                </a:solidFill>
                <a:highlight>
                  <a:srgbClr val="FFFFFF"/>
                </a:highlight>
                <a:latin typeface="Consolas" panose="020B0609020204030204" pitchFamily="49" charset="0"/>
              </a:rPr>
              <a:t> obj)</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_objects[</a:t>
            </a:r>
            <a:r>
              <a:rPr lang="en-IN" sz="1050" dirty="0" err="1">
                <a:solidFill>
                  <a:srgbClr val="000000"/>
                </a:solidFill>
                <a:highlight>
                  <a:srgbClr val="FFFFFF"/>
                </a:highlight>
                <a:latin typeface="Consolas" panose="020B0609020204030204" pitchFamily="49" charset="0"/>
              </a:rPr>
              <a:t>c++</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obj</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IEnumerator</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GetEnumerator</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ListEnumerator</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664FD561-6129-42F4-99B4-09C3F1DD8D70}"/>
              </a:ext>
            </a:extLst>
          </p:cNvPr>
          <p:cNvSpPr txBox="1"/>
          <p:nvPr/>
        </p:nvSpPr>
        <p:spPr>
          <a:xfrm>
            <a:off x="4419600" y="7374"/>
            <a:ext cx="4343400" cy="8171468"/>
          </a:xfrm>
          <a:prstGeom prst="rect">
            <a:avLst/>
          </a:prstGeom>
          <a:noFill/>
        </p:spPr>
        <p:txBody>
          <a:bodyPr wrap="square" rtlCol="0">
            <a:spAutoFit/>
          </a:bodyPr>
          <a:lstStyle/>
          <a:p>
            <a:pPr marL="0" indent="0">
              <a:spcBef>
                <a:spcPts val="0"/>
              </a:spcBef>
              <a:buNone/>
            </a:pP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ListEnumerator</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IEnumerator</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private</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 -1;</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bool</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MoveNext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&lt; _</a:t>
            </a:r>
            <a:r>
              <a:rPr lang="en-IN" sz="1050" dirty="0" err="1">
                <a:solidFill>
                  <a:srgbClr val="000000"/>
                </a:solidFill>
                <a:highlight>
                  <a:srgbClr val="FFFFFF"/>
                </a:highlight>
                <a:latin typeface="Consolas" panose="020B0609020204030204" pitchFamily="49" charset="0"/>
              </a:rPr>
              <a:t>objects.Length</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 Current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get</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try</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_objects[_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catch</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IndexOutOfRangeException</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throw</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InvalidOperationException</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Reset()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_</a:t>
            </a:r>
            <a:r>
              <a:rPr lang="en-IN" sz="1050" dirty="0" err="1">
                <a:solidFill>
                  <a:srgbClr val="000000"/>
                </a:solidFill>
                <a:highlight>
                  <a:srgbClr val="FFFFFF"/>
                </a:highlight>
                <a:latin typeface="Consolas" panose="020B0609020204030204" pitchFamily="49" charset="0"/>
              </a:rPr>
              <a:t>currentIndex</a:t>
            </a:r>
            <a:r>
              <a:rPr lang="en-IN" sz="1050" dirty="0">
                <a:solidFill>
                  <a:srgbClr val="000000"/>
                </a:solidFill>
                <a:highlight>
                  <a:srgbClr val="FFFFFF"/>
                </a:highlight>
                <a:latin typeface="Consolas" panose="020B0609020204030204" pitchFamily="49" charset="0"/>
              </a:rPr>
              <a:t> = -1;</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r>
              <a:rPr lang="en-IN" sz="1050" dirty="0">
                <a:solidFill>
                  <a:srgbClr val="000000"/>
                </a:solidFill>
                <a:highlight>
                  <a:srgbClr val="FFFFFF"/>
                </a:highlight>
                <a:latin typeface="Consolas" panose="020B0609020204030204" pitchFamily="49" charset="0"/>
              </a:rPr>
              <a:t> c = </a:t>
            </a:r>
            <a:r>
              <a:rPr lang="en-IN" sz="1050" dirty="0">
                <a:solidFill>
                  <a:srgbClr val="0000FF"/>
                </a:solidFill>
                <a:highlight>
                  <a:srgbClr val="FFFFFF"/>
                </a:highlight>
                <a:latin typeface="Consolas" panose="020B0609020204030204" pitchFamily="49" charset="0"/>
              </a:rPr>
              <a:t>new</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Company</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c.add</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a:t>
            </a:r>
          </a:p>
          <a:p>
            <a:pPr marL="0" indent="0">
              <a:spcBef>
                <a:spcPts val="0"/>
              </a:spcBef>
              <a:buNone/>
            </a:pP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c.add</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"Geeta"</a:t>
            </a:r>
            <a:r>
              <a:rPr lang="en-US" sz="1050" dirty="0">
                <a:solidFill>
                  <a:srgbClr val="000000"/>
                </a:solidFill>
                <a:highlight>
                  <a:srgbClr val="FFFFFF"/>
                </a:highlight>
                <a:latin typeface="Consolas" panose="020B0609020204030204" pitchFamily="49" charset="0"/>
              </a:rPr>
              <a:t> });</a:t>
            </a: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sv-SE" sz="1050" dirty="0">
                <a:solidFill>
                  <a:srgbClr val="000000"/>
                </a:solidFill>
                <a:highlight>
                  <a:srgbClr val="FFFFFF"/>
                </a:highlight>
                <a:latin typeface="Consolas" panose="020B0609020204030204" pitchFamily="49" charset="0"/>
              </a:rPr>
              <a:t>            </a:t>
            </a:r>
            <a:r>
              <a:rPr lang="sv-SE" sz="1050" dirty="0">
                <a:solidFill>
                  <a:srgbClr val="0000FF"/>
                </a:solidFill>
                <a:highlight>
                  <a:srgbClr val="FFFFFF"/>
                </a:highlight>
                <a:latin typeface="Consolas" panose="020B0609020204030204" pitchFamily="49" charset="0"/>
              </a:rPr>
              <a:t>var</a:t>
            </a:r>
            <a:r>
              <a:rPr lang="sv-SE" sz="1050" dirty="0">
                <a:solidFill>
                  <a:srgbClr val="000000"/>
                </a:solidFill>
                <a:highlight>
                  <a:srgbClr val="FFFFFF"/>
                </a:highlight>
                <a:latin typeface="Consolas" panose="020B0609020204030204" pitchFamily="49" charset="0"/>
              </a:rPr>
              <a:t> enumerator = c.s.GetEnumerator();</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while</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enumerator.MoveNext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a:t>
            </a:r>
            <a:r>
              <a:rPr lang="en-IN" sz="1050" dirty="0" err="1">
                <a:solidFill>
                  <a:srgbClr val="000000"/>
                </a:solidFill>
                <a:highlight>
                  <a:srgbClr val="FFFFFF"/>
                </a:highlight>
                <a:latin typeface="Consolas" panose="020B0609020204030204" pitchFamily="49" charset="0"/>
              </a:rPr>
              <a:t>enumerator.Current</a:t>
            </a:r>
            <a:r>
              <a:rPr lang="en-IN" sz="1050" dirty="0">
                <a:solidFill>
                  <a:srgbClr val="000000"/>
                </a:solidFill>
                <a:highlight>
                  <a:srgbClr val="FFFFFF"/>
                </a:highlight>
                <a:latin typeface="Consolas" panose="020B0609020204030204" pitchFamily="49" charset="0"/>
              </a:rPr>
              <a:t>);</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endParaRPr lang="en-IN" sz="1050" dirty="0">
              <a:solidFill>
                <a:srgbClr val="000000"/>
              </a:solidFill>
              <a:highlight>
                <a:srgbClr val="FFFFFF"/>
              </a:highlight>
              <a:latin typeface="Consolas" panose="020B0609020204030204" pitchFamily="49" charset="0"/>
            </a:endParaRP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    }</a:t>
            </a:r>
          </a:p>
          <a:p>
            <a:pPr marL="0" indent="0">
              <a:spcBef>
                <a:spcPts val="0"/>
              </a:spcBef>
              <a:buNone/>
            </a:pPr>
            <a:r>
              <a:rPr lang="en-IN" sz="105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3140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DAFF-FA04-40EC-9443-31324BD73F55}"/>
              </a:ext>
            </a:extLst>
          </p:cNvPr>
          <p:cNvSpPr>
            <a:spLocks noGrp="1"/>
          </p:cNvSpPr>
          <p:nvPr>
            <p:ph idx="1"/>
          </p:nvPr>
        </p:nvSpPr>
        <p:spPr>
          <a:xfrm>
            <a:off x="457200" y="762000"/>
            <a:ext cx="8229600" cy="5364163"/>
          </a:xfrm>
        </p:spPr>
        <p:txBody>
          <a:bodyPr>
            <a:normAutofit fontScale="92500" lnSpcReduction="10000"/>
          </a:bodyPr>
          <a:lstStyle/>
          <a:p>
            <a:r>
              <a:rPr lang="en-IN" dirty="0">
                <a:latin typeface="+mj-lt"/>
              </a:rPr>
              <a:t>You will  see the use of collection class when you retrieve data from data base.</a:t>
            </a:r>
          </a:p>
          <a:p>
            <a:endParaRPr lang="en-IN" dirty="0">
              <a:latin typeface="+mj-lt"/>
            </a:endParaRPr>
          </a:p>
          <a:p>
            <a:r>
              <a:rPr lang="en-IN" dirty="0" err="1">
                <a:latin typeface="+mj-lt"/>
              </a:rPr>
              <a:t>Eg</a:t>
            </a:r>
            <a:r>
              <a:rPr lang="en-IN" dirty="0">
                <a:latin typeface="+mj-lt"/>
              </a:rPr>
              <a:t> display all employee or customer detail.</a:t>
            </a:r>
          </a:p>
          <a:p>
            <a:r>
              <a:rPr lang="en-IN" dirty="0">
                <a:latin typeface="+mj-lt"/>
              </a:rPr>
              <a:t>You have to fetch this data and map to Employee class or Customer class.</a:t>
            </a:r>
          </a:p>
          <a:p>
            <a:endParaRPr lang="en-IN" dirty="0">
              <a:latin typeface="+mj-lt"/>
            </a:endParaRPr>
          </a:p>
          <a:p>
            <a:r>
              <a:rPr lang="en-IN" dirty="0">
                <a:latin typeface="+mj-lt"/>
              </a:rPr>
              <a:t>Now think what will be the size of Array its difficult to judge so we need flexible train which can grow as per our data, in such scenario we use collection class</a:t>
            </a:r>
          </a:p>
        </p:txBody>
      </p:sp>
    </p:spTree>
    <p:extLst>
      <p:ext uri="{BB962C8B-B14F-4D97-AF65-F5344CB8AC3E}">
        <p14:creationId xmlns:p14="http://schemas.microsoft.com/office/powerpoint/2010/main" val="67356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80A52D-C95B-4A24-9C8E-4D876E7A4BC4}"/>
              </a:ext>
            </a:extLst>
          </p:cNvPr>
          <p:cNvGraphicFramePr>
            <a:graphicFrameLocks noGrp="1"/>
          </p:cNvGraphicFramePr>
          <p:nvPr>
            <p:ph idx="1"/>
            <p:extLst>
              <p:ext uri="{D42A27DB-BD31-4B8C-83A1-F6EECF244321}">
                <p14:modId xmlns:p14="http://schemas.microsoft.com/office/powerpoint/2010/main" val="949279894"/>
              </p:ext>
            </p:extLst>
          </p:nvPr>
        </p:nvGraphicFramePr>
        <p:xfrm>
          <a:off x="381000" y="1371600"/>
          <a:ext cx="8382000" cy="3886199"/>
        </p:xfrm>
        <a:graphic>
          <a:graphicData uri="http://schemas.openxmlformats.org/drawingml/2006/table">
            <a:tbl>
              <a:tblPr firstRow="1" firstCol="1" bandRow="1"/>
              <a:tblGrid>
                <a:gridCol w="1521887">
                  <a:extLst>
                    <a:ext uri="{9D8B030D-6E8A-4147-A177-3AD203B41FA5}">
                      <a16:colId xmlns:a16="http://schemas.microsoft.com/office/drawing/2014/main" val="384898120"/>
                    </a:ext>
                  </a:extLst>
                </a:gridCol>
                <a:gridCol w="1583246">
                  <a:extLst>
                    <a:ext uri="{9D8B030D-6E8A-4147-A177-3AD203B41FA5}">
                      <a16:colId xmlns:a16="http://schemas.microsoft.com/office/drawing/2014/main" val="2313027509"/>
                    </a:ext>
                  </a:extLst>
                </a:gridCol>
                <a:gridCol w="1522816">
                  <a:extLst>
                    <a:ext uri="{9D8B030D-6E8A-4147-A177-3AD203B41FA5}">
                      <a16:colId xmlns:a16="http://schemas.microsoft.com/office/drawing/2014/main" val="2994620021"/>
                    </a:ext>
                  </a:extLst>
                </a:gridCol>
                <a:gridCol w="1466107">
                  <a:extLst>
                    <a:ext uri="{9D8B030D-6E8A-4147-A177-3AD203B41FA5}">
                      <a16:colId xmlns:a16="http://schemas.microsoft.com/office/drawing/2014/main" val="3599670507"/>
                    </a:ext>
                  </a:extLst>
                </a:gridCol>
                <a:gridCol w="1180887">
                  <a:extLst>
                    <a:ext uri="{9D8B030D-6E8A-4147-A177-3AD203B41FA5}">
                      <a16:colId xmlns:a16="http://schemas.microsoft.com/office/drawing/2014/main" val="122332396"/>
                    </a:ext>
                  </a:extLst>
                </a:gridCol>
                <a:gridCol w="1107057">
                  <a:extLst>
                    <a:ext uri="{9D8B030D-6E8A-4147-A177-3AD203B41FA5}">
                      <a16:colId xmlns:a16="http://schemas.microsoft.com/office/drawing/2014/main" val="1438934769"/>
                    </a:ext>
                  </a:extLst>
                </a:gridCol>
              </a:tblGrid>
              <a:tr h="4237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List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 Dictionary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HashSet&lt;T&gt;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SortedSet</a:t>
                      </a:r>
                      <a:r>
                        <a:rPr lang="en-IN" sz="1000" u="none" strike="noStrike"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&lt;T&gt;</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176667"/>
                  </a:ext>
                </a:extLst>
              </a:tr>
              <a:tr h="580852">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Hash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 Search Tree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u="non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Hash table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u="none" strike="noStrike"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Red-black tree</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18247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88341"/>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Indexed/Key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indexed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74644"/>
                  </a:ext>
                </a:extLst>
              </a:tr>
              <a:tr h="2070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sorted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811552"/>
                  </a:ext>
                </a:extLst>
              </a:tr>
              <a:tr h="857014">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Key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Duplicate value not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40737"/>
                  </a:ext>
                </a:extLst>
              </a:tr>
              <a:tr h="763067">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can not be null</a:t>
                      </a:r>
                    </a:p>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Value can be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Null allowed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1254"/>
                  </a:ext>
                </a:extLst>
              </a:tr>
              <a:tr h="640363">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of insertion not maintained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464739"/>
                  </a:ext>
                </a:extLst>
              </a:tr>
            </a:tbl>
          </a:graphicData>
        </a:graphic>
      </p:graphicFrame>
      <p:sp>
        <p:nvSpPr>
          <p:cNvPr id="2" name="TextBox 1">
            <a:extLst>
              <a:ext uri="{FF2B5EF4-FFF2-40B4-BE49-F238E27FC236}">
                <a16:creationId xmlns:a16="http://schemas.microsoft.com/office/drawing/2014/main" id="{2F00BD23-893E-4339-A3B7-79E55B015DD9}"/>
              </a:ext>
            </a:extLst>
          </p:cNvPr>
          <p:cNvSpPr txBox="1"/>
          <p:nvPr/>
        </p:nvSpPr>
        <p:spPr>
          <a:xfrm>
            <a:off x="990600" y="5562600"/>
            <a:ext cx="7391400" cy="369332"/>
          </a:xfrm>
          <a:prstGeom prst="rect">
            <a:avLst/>
          </a:prstGeom>
          <a:noFill/>
        </p:spPr>
        <p:txBody>
          <a:bodyPr wrap="square" rtlCol="0">
            <a:spAutoFit/>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System.Collections.Generic</a:t>
            </a:r>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42696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ACA0-52B7-4656-A117-D25FFCF63FD5}"/>
              </a:ext>
            </a:extLst>
          </p:cNvPr>
          <p:cNvSpPr>
            <a:spLocks noGrp="1"/>
          </p:cNvSpPr>
          <p:nvPr>
            <p:ph type="title"/>
          </p:nvPr>
        </p:nvSpPr>
        <p:spPr>
          <a:xfrm>
            <a:off x="1066800" y="-51624"/>
            <a:ext cx="2667000" cy="639762"/>
          </a:xfrm>
        </p:spPr>
        <p:txBody>
          <a:bodyPr>
            <a:normAutofit fontScale="90000"/>
          </a:bodyPr>
          <a:lstStyle/>
          <a:p>
            <a:r>
              <a:rPr lang="en-IN" dirty="0"/>
              <a:t>List class</a:t>
            </a:r>
          </a:p>
        </p:txBody>
      </p:sp>
      <p:sp>
        <p:nvSpPr>
          <p:cNvPr id="3" name="Content Placeholder 2">
            <a:extLst>
              <a:ext uri="{FF2B5EF4-FFF2-40B4-BE49-F238E27FC236}">
                <a16:creationId xmlns:a16="http://schemas.microsoft.com/office/drawing/2014/main" id="{F7128749-AC49-43E9-ABAB-A76A59B8F073}"/>
              </a:ext>
            </a:extLst>
          </p:cNvPr>
          <p:cNvSpPr>
            <a:spLocks noGrp="1"/>
          </p:cNvSpPr>
          <p:nvPr>
            <p:ph idx="1"/>
          </p:nvPr>
        </p:nvSpPr>
        <p:spPr>
          <a:xfrm>
            <a:off x="4038599" y="92075"/>
            <a:ext cx="5213555" cy="6613525"/>
          </a:xfrm>
        </p:spPr>
        <p:txBody>
          <a:bodyPr>
            <a:noAutofit/>
          </a:bodyPr>
          <a:lstStyle/>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  </a:t>
            </a:r>
          </a:p>
          <a:p>
            <a:pPr marL="0" indent="0">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GenListDemo</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Create a list. </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lst</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char</a:t>
            </a:r>
            <a:r>
              <a:rPr lang="en-US" sz="1100" dirty="0">
                <a:solidFill>
                  <a:srgbClr val="000000"/>
                </a:solidFill>
                <a:highlight>
                  <a:srgbClr val="FFFFFF"/>
                </a:highlight>
                <a:latin typeface="Consolas" panose="020B0609020204030204" pitchFamily="49" charset="0"/>
              </a:rPr>
              <a:t>&gt;();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//0 0</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"Adding 6 elements"</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elements to the array list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lst.Add</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"count={0} capacity={1}"</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lst.Count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lst.Capacity</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//6 8</a:t>
            </a: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Display the array list using array indexing.  </a:t>
            </a:r>
            <a:endParaRPr lang="en-US"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"Current contents: "</a:t>
            </a:r>
            <a:r>
              <a:rPr lang="en-IN" sz="1100" dirty="0">
                <a:solidFill>
                  <a:srgbClr val="000000"/>
                </a:solidFill>
                <a:highlight>
                  <a:srgbClr val="FFFFFF"/>
                </a:highlight>
                <a:latin typeface="Consolas" panose="020B0609020204030204" pitchFamily="49" charset="0"/>
              </a:rPr>
              <a:t>);</a:t>
            </a:r>
          </a:p>
          <a:p>
            <a:pPr marL="0" indent="0">
              <a:buNone/>
            </a:pP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lst.Count; i++)</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lst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"\n"</a:t>
            </a: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TextBox 3">
            <a:extLst>
              <a:ext uri="{FF2B5EF4-FFF2-40B4-BE49-F238E27FC236}">
                <a16:creationId xmlns:a16="http://schemas.microsoft.com/office/drawing/2014/main" id="{DA306B08-754B-4D2F-8D44-D1E6D2E7D268}"/>
              </a:ext>
            </a:extLst>
          </p:cNvPr>
          <p:cNvSpPr txBox="1"/>
          <p:nvPr/>
        </p:nvSpPr>
        <p:spPr>
          <a:xfrm>
            <a:off x="76200" y="751502"/>
            <a:ext cx="4343400" cy="1969770"/>
          </a:xfrm>
          <a:prstGeom prst="rect">
            <a:avLst/>
          </a:prstGeom>
          <a:noFill/>
        </p:spPr>
        <p:txBody>
          <a:bodyPr wrap="square" rtlCol="0">
            <a:spAutoFit/>
          </a:bodyPr>
          <a:lstStyle/>
          <a:p>
            <a:r>
              <a:rPr lang="en-IN" sz="1400" b="1" i="1" dirty="0">
                <a:solidFill>
                  <a:srgbClr val="000000"/>
                </a:solidFill>
                <a:highlight>
                  <a:srgbClr val="FFFFFF"/>
                </a:highlight>
                <a:latin typeface="Consolas" panose="020B0609020204030204" pitchFamily="49" charset="0"/>
              </a:rPr>
              <a:t>Templated created at compile time</a:t>
            </a:r>
          </a:p>
          <a:p>
            <a:endParaRPr lang="en-IN" sz="1200" dirty="0">
              <a:solidFill>
                <a:srgbClr val="000000"/>
              </a:solidFill>
              <a:highlight>
                <a:srgbClr val="FFFFFF"/>
              </a:highlight>
              <a:latin typeface="Consolas" panose="020B0609020204030204" pitchFamily="49" charset="0"/>
            </a:endParaRPr>
          </a:p>
          <a:p>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class</a:t>
            </a:r>
            <a:r>
              <a:rPr lang="fr-FR" sz="1200" dirty="0">
                <a:solidFill>
                  <a:srgbClr val="000000"/>
                </a:solidFill>
                <a:highlight>
                  <a:srgbClr val="FFFFFF"/>
                </a:highlight>
                <a:latin typeface="Consolas" panose="020B0609020204030204" pitchFamily="49" charset="0"/>
              </a:rPr>
              <a:t> </a:t>
            </a:r>
            <a:r>
              <a:rPr lang="fr-FR" sz="1200" dirty="0">
                <a:solidFill>
                  <a:srgbClr val="2B91AF"/>
                </a:solidFill>
                <a:highlight>
                  <a:srgbClr val="FFFFFF"/>
                </a:highlight>
                <a:latin typeface="Consolas" panose="020B0609020204030204" pitchFamily="49" charset="0"/>
              </a:rPr>
              <a:t>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 </a:t>
            </a:r>
            <a:r>
              <a:rPr lang="fr-FR" sz="1200" dirty="0">
                <a:solidFill>
                  <a:srgbClr val="2B91AF"/>
                </a:solidFill>
                <a:highlight>
                  <a:srgbClr val="FFFFFF"/>
                </a:highlight>
                <a:latin typeface="Consolas" panose="020B0609020204030204" pitchFamily="49" charset="0"/>
              </a:rPr>
              <a:t>IList</a:t>
            </a:r>
            <a:r>
              <a:rPr lang="fr-FR" sz="1200" dirty="0">
                <a:solidFill>
                  <a:srgbClr val="000000"/>
                </a:solidFill>
                <a:highlight>
                  <a:srgbClr val="FFFFFF"/>
                </a:highlight>
                <a:latin typeface="Consolas" panose="020B0609020204030204" pitchFamily="49" charset="0"/>
              </a:rPr>
              <a:t>&lt;</a:t>
            </a:r>
            <a:r>
              <a:rPr lang="fr-FR" sz="1200" dirty="0">
                <a:solidFill>
                  <a:srgbClr val="0000FF"/>
                </a:solidFill>
                <a:highlight>
                  <a:srgbClr val="FFFFFF"/>
                </a:highlight>
                <a:latin typeface="Consolas" panose="020B0609020204030204" pitchFamily="49" charset="0"/>
              </a:rPr>
              <a:t>char</a:t>
            </a:r>
            <a:r>
              <a:rPr lang="fr-FR" sz="1200" dirty="0">
                <a:solidFill>
                  <a:srgbClr val="000000"/>
                </a:solidFill>
                <a:highlight>
                  <a:srgbClr val="FFFFFF"/>
                </a:highlight>
                <a:latin typeface="Consolas" panose="020B0609020204030204" pitchFamily="49" charset="0"/>
              </a:rPr>
              <a:t>&gt;, </a:t>
            </a:r>
            <a:r>
              <a:rPr lang="fr-FR" sz="1200" dirty="0">
                <a:solidFill>
                  <a:srgbClr val="2B91AF"/>
                </a:solidFill>
                <a:highlight>
                  <a:srgbClr val="FFFFFF"/>
                </a:highlight>
                <a:latin typeface="Consolas" panose="020B0609020204030204" pitchFamily="49" charset="0"/>
              </a:rPr>
              <a:t>ICollection</a:t>
            </a:r>
            <a:r>
              <a:rPr lang="fr-FR" sz="1200" dirty="0">
                <a:solidFill>
                  <a:srgbClr val="000000"/>
                </a:solidFill>
                <a:highlight>
                  <a:srgbClr val="FFFFFF"/>
                </a:highlight>
                <a:latin typeface="Consolas" panose="020B0609020204030204" pitchFamily="49" charset="0"/>
              </a:rPr>
              <a:t>&lt;T&gt;</a:t>
            </a:r>
          </a:p>
          <a:p>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Add(T item);</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List(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capacity);</a:t>
            </a: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24C94971-653C-454C-826F-1BD83DEE64AD}"/>
              </a:ext>
            </a:extLst>
          </p:cNvPr>
          <p:cNvSpPr txBox="1"/>
          <p:nvPr/>
        </p:nvSpPr>
        <p:spPr>
          <a:xfrm>
            <a:off x="76200" y="2864971"/>
            <a:ext cx="4495800" cy="4247317"/>
          </a:xfrm>
          <a:prstGeom prst="rect">
            <a:avLst/>
          </a:prstGeom>
          <a:noFill/>
        </p:spPr>
        <p:txBody>
          <a:bodyPr wrap="square" rtlCol="0">
            <a:spAutoFit/>
          </a:bodyPr>
          <a:lstStyle/>
          <a:p>
            <a:r>
              <a:rPr lang="en-IN" dirty="0"/>
              <a:t>We have understood here that capacity of list is growing </a:t>
            </a:r>
            <a:r>
              <a:rPr lang="en-IN" b="1" dirty="0"/>
              <a:t>dynamically.</a:t>
            </a:r>
          </a:p>
          <a:p>
            <a:endParaRPr lang="en-IN" dirty="0"/>
          </a:p>
          <a:p>
            <a:r>
              <a:rPr lang="en-IN" dirty="0"/>
              <a:t>Initial capacity was 0 </a:t>
            </a:r>
          </a:p>
          <a:p>
            <a:endParaRPr lang="en-IN" dirty="0"/>
          </a:p>
          <a:p>
            <a:r>
              <a:rPr lang="en-IN" dirty="0"/>
              <a:t>After adding 6 element </a:t>
            </a:r>
          </a:p>
          <a:p>
            <a:endParaRPr lang="en-IN" dirty="0"/>
          </a:p>
          <a:p>
            <a:r>
              <a:rPr lang="en-IN" dirty="0"/>
              <a:t>Capacity has grown from 0 to 8</a:t>
            </a:r>
          </a:p>
          <a:p>
            <a:endParaRPr lang="en-IN" dirty="0"/>
          </a:p>
          <a:p>
            <a:r>
              <a:rPr lang="en-IN" dirty="0"/>
              <a:t>Generally it will grow in multiple of 4</a:t>
            </a:r>
          </a:p>
          <a:p>
            <a:endParaRPr lang="en-IN" dirty="0"/>
          </a:p>
          <a:p>
            <a:r>
              <a:rPr lang="en-IN" dirty="0"/>
              <a:t>You can read data using [] index</a:t>
            </a:r>
          </a:p>
          <a:p>
            <a:r>
              <a:rPr lang="en-IN" dirty="0"/>
              <a:t>Observe it maintain the order of insertion.</a:t>
            </a:r>
          </a:p>
          <a:p>
            <a:endParaRPr lang="en-IN" dirty="0"/>
          </a:p>
        </p:txBody>
      </p:sp>
    </p:spTree>
    <p:extLst>
      <p:ext uri="{BB962C8B-B14F-4D97-AF65-F5344CB8AC3E}">
        <p14:creationId xmlns:p14="http://schemas.microsoft.com/office/powerpoint/2010/main" val="71563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BFD4-8F8B-49F4-A913-A72A83748804}"/>
              </a:ext>
            </a:extLst>
          </p:cNvPr>
          <p:cNvSpPr>
            <a:spLocks noGrp="1"/>
          </p:cNvSpPr>
          <p:nvPr>
            <p:ph type="title"/>
          </p:nvPr>
        </p:nvSpPr>
        <p:spPr>
          <a:xfrm>
            <a:off x="894735" y="-76200"/>
            <a:ext cx="8229600" cy="639762"/>
          </a:xfrm>
        </p:spPr>
        <p:txBody>
          <a:bodyPr>
            <a:normAutofit fontScale="90000"/>
          </a:bodyPr>
          <a:lstStyle/>
          <a:p>
            <a:r>
              <a:rPr lang="en-IN" dirty="0"/>
              <a:t>How to remove and modify data in list</a:t>
            </a:r>
          </a:p>
        </p:txBody>
      </p:sp>
      <p:sp>
        <p:nvSpPr>
          <p:cNvPr id="3" name="Content Placeholder 2">
            <a:extLst>
              <a:ext uri="{FF2B5EF4-FFF2-40B4-BE49-F238E27FC236}">
                <a16:creationId xmlns:a16="http://schemas.microsoft.com/office/drawing/2014/main" id="{1B1C29D5-5D17-4B98-BAA8-61D45C35814F}"/>
              </a:ext>
            </a:extLst>
          </p:cNvPr>
          <p:cNvSpPr>
            <a:spLocks noGrp="1"/>
          </p:cNvSpPr>
          <p:nvPr>
            <p:ph idx="1"/>
          </p:nvPr>
        </p:nvSpPr>
        <p:spPr>
          <a:xfrm>
            <a:off x="3810000" y="563562"/>
            <a:ext cx="5105400" cy="5837238"/>
          </a:xfrm>
        </p:spPr>
        <p:txBody>
          <a:bodyPr>
            <a:normAutofit/>
          </a:bodyPr>
          <a:lstStyle/>
          <a:p>
            <a:pPr marL="0" indent="0">
              <a:buNone/>
            </a:pPr>
            <a:r>
              <a:rPr lang="en-US" sz="1800" dirty="0">
                <a:solidFill>
                  <a:srgbClr val="008000"/>
                </a:solidFill>
                <a:highlight>
                  <a:srgbClr val="FFFFFF"/>
                </a:highlight>
                <a:latin typeface="Consolas" panose="020B0609020204030204" pitchFamily="49" charset="0"/>
              </a:rPr>
              <a:t>// Remove elements from the array list.  </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'F'</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lst.Remove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'A'</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Change contents using array indexing.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"Change first three elements"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[1] = </a:t>
            </a:r>
            <a:r>
              <a:rPr lang="en-IN" sz="1800" dirty="0">
                <a:solidFill>
                  <a:srgbClr val="A31515"/>
                </a:solidFill>
                <a:highlight>
                  <a:srgbClr val="FFFFFF"/>
                </a:highlight>
                <a:latin typeface="Consolas" panose="020B0609020204030204" pitchFamily="49" charset="0"/>
              </a:rPr>
              <a:t>'Y'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[2] = </a:t>
            </a:r>
            <a:r>
              <a:rPr lang="en-IN" sz="1800" dirty="0">
                <a:solidFill>
                  <a:srgbClr val="A31515"/>
                </a:solidFill>
                <a:highlight>
                  <a:srgbClr val="FFFFFF"/>
                </a:highlight>
                <a:latin typeface="Consolas" panose="020B0609020204030204" pitchFamily="49" charset="0"/>
              </a:rPr>
              <a:t>'Z'</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a:t>
            </a:r>
            <a:r>
              <a:rPr lang="en-IN" sz="1800" dirty="0">
                <a:solidFill>
                  <a:srgbClr val="000000"/>
                </a:solidFill>
                <a:highlight>
                  <a:srgbClr val="FFFFFF"/>
                </a:highlight>
                <a:latin typeface="Consolas" panose="020B0609020204030204" pitchFamily="49" charset="0"/>
              </a:rPr>
              <a:t>(c + </a:t>
            </a:r>
            <a:r>
              <a:rPr lang="en-IN" sz="1800" dirty="0">
                <a:solidFill>
                  <a:srgbClr val="A31515"/>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lst.Add</a:t>
            </a:r>
            <a:r>
              <a:rPr lang="en-US" sz="1800">
                <a:solidFill>
                  <a:srgbClr val="000000"/>
                </a:solidFill>
                <a:highlight>
                  <a:srgbClr val="FFFFFF"/>
                </a:highlight>
                <a:latin typeface="Consolas" panose="020B0609020204030204" pitchFamily="49" charset="0"/>
              </a:rPr>
              <a:t>(99</a:t>
            </a:r>
            <a:r>
              <a:rPr lang="en-US" sz="1800" dirty="0">
                <a:solidFill>
                  <a:srgbClr val="000000"/>
                </a:solidFill>
                <a:highlight>
                  <a:srgbClr val="FFFFFF"/>
                </a:highlight>
                <a:latin typeface="Consolas" panose="020B0609020204030204" pitchFamily="49" charset="0"/>
              </a:rPr>
              <a:t>); // Error, not a char! </a:t>
            </a:r>
            <a:endParaRPr lang="en-IN" dirty="0"/>
          </a:p>
        </p:txBody>
      </p:sp>
      <p:sp>
        <p:nvSpPr>
          <p:cNvPr id="4" name="TextBox 3">
            <a:extLst>
              <a:ext uri="{FF2B5EF4-FFF2-40B4-BE49-F238E27FC236}">
                <a16:creationId xmlns:a16="http://schemas.microsoft.com/office/drawing/2014/main" id="{7CC0DB11-B393-4E9E-ABFD-09F29C1F4954}"/>
              </a:ext>
            </a:extLst>
          </p:cNvPr>
          <p:cNvSpPr txBox="1"/>
          <p:nvPr/>
        </p:nvSpPr>
        <p:spPr>
          <a:xfrm>
            <a:off x="19665" y="914400"/>
            <a:ext cx="3790335" cy="4524315"/>
          </a:xfrm>
          <a:prstGeom prst="rect">
            <a:avLst/>
          </a:prstGeom>
          <a:noFill/>
        </p:spPr>
        <p:txBody>
          <a:bodyPr wrap="square" rtlCol="0">
            <a:spAutoFit/>
          </a:bodyPr>
          <a:lstStyle/>
          <a:p>
            <a:r>
              <a:rPr lang="en-IN" dirty="0" err="1"/>
              <a:t>Remoe</a:t>
            </a:r>
            <a:r>
              <a:rPr lang="en-IN" dirty="0"/>
              <a:t> will remove the element.</a:t>
            </a:r>
          </a:p>
          <a:p>
            <a:r>
              <a:rPr lang="en-IN" dirty="0"/>
              <a:t>Once you remove data from list </a:t>
            </a:r>
          </a:p>
          <a:p>
            <a:endParaRPr lang="en-IN" dirty="0"/>
          </a:p>
          <a:p>
            <a:r>
              <a:rPr lang="en-IN" dirty="0"/>
              <a:t>It will not shrink </a:t>
            </a:r>
            <a:r>
              <a:rPr lang="en-IN" dirty="0" err="1"/>
              <a:t>ie</a:t>
            </a:r>
            <a:r>
              <a:rPr lang="en-IN" dirty="0"/>
              <a:t>. Reduce the capacity.</a:t>
            </a:r>
          </a:p>
          <a:p>
            <a:endParaRPr lang="en-IN" dirty="0"/>
          </a:p>
          <a:p>
            <a:r>
              <a:rPr lang="en-IN" dirty="0"/>
              <a:t>You can modify data at specific index using following syntax</a:t>
            </a:r>
          </a:p>
          <a:p>
            <a:r>
              <a:rPr lang="en-IN" sz="1800" dirty="0" err="1">
                <a:solidFill>
                  <a:srgbClr val="000000"/>
                </a:solidFill>
                <a:highlight>
                  <a:srgbClr val="FFFFFF"/>
                </a:highlight>
                <a:latin typeface="Consolas" panose="020B0609020204030204" pitchFamily="49" charset="0"/>
              </a:rPr>
              <a:t>lst</a:t>
            </a:r>
            <a:r>
              <a:rPr lang="en-IN" sz="1800" dirty="0">
                <a:solidFill>
                  <a:srgbClr val="000000"/>
                </a:solidFill>
                <a:highlight>
                  <a:srgbClr val="FFFFFF"/>
                </a:highlight>
                <a:latin typeface="Consolas" panose="020B0609020204030204" pitchFamily="49" charset="0"/>
              </a:rPr>
              <a:t>[0] = </a:t>
            </a:r>
            <a:r>
              <a:rPr lang="en-IN" sz="1800" dirty="0">
                <a:solidFill>
                  <a:srgbClr val="A31515"/>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endParaRPr lang="en-IN" dirty="0"/>
          </a:p>
          <a:p>
            <a:r>
              <a:rPr lang="en-IN" dirty="0"/>
              <a:t>Observe the template shown in above site it say you can store only char int </a:t>
            </a:r>
            <a:r>
              <a:rPr lang="en-IN" dirty="0" err="1"/>
              <a:t>lst</a:t>
            </a:r>
            <a:r>
              <a:rPr lang="en-IN" dirty="0"/>
              <a:t>  List variable.</a:t>
            </a:r>
          </a:p>
          <a:p>
            <a:endParaRPr lang="en-IN" dirty="0"/>
          </a:p>
          <a:p>
            <a:r>
              <a:rPr lang="en-IN" dirty="0"/>
              <a:t>I f you try to add number it will give you compile time error</a:t>
            </a:r>
          </a:p>
        </p:txBody>
      </p:sp>
    </p:spTree>
    <p:extLst>
      <p:ext uri="{BB962C8B-B14F-4D97-AF65-F5344CB8AC3E}">
        <p14:creationId xmlns:p14="http://schemas.microsoft.com/office/powerpoint/2010/main" val="36132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9A71A-7164-42DC-AB15-F5F145DD0430}"/>
              </a:ext>
            </a:extLst>
          </p:cNvPr>
          <p:cNvSpPr>
            <a:spLocks noGrp="1"/>
          </p:cNvSpPr>
          <p:nvPr>
            <p:ph idx="1"/>
          </p:nvPr>
        </p:nvSpPr>
        <p:spPr>
          <a:xfrm>
            <a:off x="3429000" y="-76200"/>
            <a:ext cx="5562600" cy="6629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Employee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Salary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Employee()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Employee(</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nm,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Name = nm;</a:t>
            </a:r>
          </a:p>
          <a:p>
            <a:pPr marL="0" indent="0">
              <a:buNone/>
            </a:pPr>
            <a:r>
              <a:rPr lang="en-IN" sz="1200" dirty="0">
                <a:solidFill>
                  <a:srgbClr val="000000"/>
                </a:solidFill>
                <a:highlight>
                  <a:srgbClr val="FFFFFF"/>
                </a:highlight>
                <a:latin typeface="Consolas" panose="020B0609020204030204" pitchFamily="49" charset="0"/>
              </a:rPr>
              <a:t>            Salary =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a:t>
            </a:r>
            <a:r>
              <a:rPr lang="en-US" sz="1200" dirty="0">
                <a:solidFill>
                  <a:srgbClr val="000000"/>
                </a:solidFill>
                <a:highlight>
                  <a:srgbClr val="FFFFFF"/>
                </a:highlight>
                <a:latin typeface="Consolas" panose="020B0609020204030204" pitchFamily="49" charset="0"/>
              </a:rPr>
              <a:t>, Name, Salary);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&gt;{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Raj"</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=6000}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Mona"</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=7000}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{Name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Het"</a:t>
            </a:r>
            <a:r>
              <a:rPr lang="en-US" sz="1200" dirty="0" err="1">
                <a:solidFill>
                  <a:srgbClr val="000000"/>
                </a:solidFill>
                <a:highlight>
                  <a:srgbClr val="FFFFFF"/>
                </a:highlight>
                <a:latin typeface="Consolas" panose="020B0609020204030204" pitchFamily="49" charset="0"/>
              </a:rPr>
              <a:t>,Salary</a:t>
            </a:r>
            <a:r>
              <a:rPr lang="en-US" sz="1200" dirty="0">
                <a:solidFill>
                  <a:srgbClr val="000000"/>
                </a:solidFill>
                <a:highlight>
                  <a:srgbClr val="FFFFFF"/>
                </a:highlight>
                <a:latin typeface="Consolas" panose="020B0609020204030204" pitchFamily="49" charset="0"/>
              </a:rPr>
              <a:t> =3000} ,</a:t>
            </a: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e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listemp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(e);</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553B941-1A24-4E54-9F79-05C8F877410B}"/>
              </a:ext>
            </a:extLst>
          </p:cNvPr>
          <p:cNvSpPr txBox="1"/>
          <p:nvPr/>
        </p:nvSpPr>
        <p:spPr>
          <a:xfrm>
            <a:off x="152400" y="990600"/>
            <a:ext cx="3276600" cy="2308324"/>
          </a:xfrm>
          <a:prstGeom prst="rect">
            <a:avLst/>
          </a:prstGeom>
          <a:noFill/>
        </p:spPr>
        <p:txBody>
          <a:bodyPr wrap="square" rtlCol="0">
            <a:spAutoFit/>
          </a:bodyPr>
          <a:lstStyle/>
          <a:p>
            <a:r>
              <a:rPr lang="en-IN" dirty="0"/>
              <a:t>In this example we are storing all employee objects in List class.</a:t>
            </a:r>
          </a:p>
          <a:p>
            <a:endParaRPr lang="en-IN" dirty="0"/>
          </a:p>
          <a:p>
            <a:r>
              <a:rPr lang="en-IN" dirty="0"/>
              <a:t>List class has many </a:t>
            </a:r>
            <a:r>
              <a:rPr lang="en-IN" dirty="0" err="1"/>
              <a:t>usefull</a:t>
            </a:r>
            <a:r>
              <a:rPr lang="en-IN" dirty="0"/>
              <a:t> function like</a:t>
            </a:r>
          </a:p>
          <a:p>
            <a:r>
              <a:rPr lang="en-IN" dirty="0"/>
              <a:t>Sort,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BinarySearch</a:t>
            </a:r>
            <a:r>
              <a:rPr lang="en-IN" sz="1800" dirty="0">
                <a:solidFill>
                  <a:srgbClr val="000000"/>
                </a:solidFill>
                <a:highlight>
                  <a:srgbClr val="FFFFFF"/>
                </a:highlight>
                <a:latin typeface="Consolas" panose="020B0609020204030204" pitchFamily="49" charset="0"/>
              </a:rPr>
              <a:t>, Insert etc.</a:t>
            </a:r>
            <a:endParaRPr lang="en-IN" dirty="0"/>
          </a:p>
        </p:txBody>
      </p:sp>
    </p:spTree>
    <p:extLst>
      <p:ext uri="{BB962C8B-B14F-4D97-AF65-F5344CB8AC3E}">
        <p14:creationId xmlns:p14="http://schemas.microsoft.com/office/powerpoint/2010/main" val="121499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930E-D4AD-47FC-AC70-905B6C2A151F}"/>
              </a:ext>
            </a:extLst>
          </p:cNvPr>
          <p:cNvSpPr>
            <a:spLocks noGrp="1"/>
          </p:cNvSpPr>
          <p:nvPr>
            <p:ph type="title"/>
          </p:nvPr>
        </p:nvSpPr>
        <p:spPr>
          <a:xfrm>
            <a:off x="3804745" y="143260"/>
            <a:ext cx="4114800" cy="369332"/>
          </a:xfrm>
        </p:spPr>
        <p:txBody>
          <a:bodyPr>
            <a:normAutofit fontScale="90000"/>
          </a:bodyPr>
          <a:lstStyle/>
          <a:p>
            <a:r>
              <a:rPr lang="en-IN" b="1" dirty="0"/>
              <a:t>Sorted</a:t>
            </a:r>
            <a:r>
              <a:rPr lang="en-IN" dirty="0"/>
              <a:t> List</a:t>
            </a:r>
          </a:p>
        </p:txBody>
      </p:sp>
      <p:sp>
        <p:nvSpPr>
          <p:cNvPr id="3" name="Content Placeholder 2">
            <a:extLst>
              <a:ext uri="{FF2B5EF4-FFF2-40B4-BE49-F238E27FC236}">
                <a16:creationId xmlns:a16="http://schemas.microsoft.com/office/drawing/2014/main" id="{1AF8E85C-249F-4048-BF28-D14D806210A1}"/>
              </a:ext>
            </a:extLst>
          </p:cNvPr>
          <p:cNvSpPr>
            <a:spLocks noGrp="1"/>
          </p:cNvSpPr>
          <p:nvPr>
            <p:ph idx="1"/>
          </p:nvPr>
        </p:nvSpPr>
        <p:spPr>
          <a:xfrm>
            <a:off x="-21021" y="10510"/>
            <a:ext cx="4343400" cy="6629400"/>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Demonstrate a </a:t>
            </a:r>
            <a:r>
              <a:rPr lang="en-IN" sz="1200" dirty="0" err="1">
                <a:solidFill>
                  <a:srgbClr val="008000"/>
                </a:solidFill>
                <a:highlight>
                  <a:srgbClr val="FFFFFF"/>
                </a:highlight>
                <a:latin typeface="Consolas" panose="020B0609020204030204" pitchFamily="49" charset="0"/>
              </a:rPr>
              <a:t>SortedList</a:t>
            </a:r>
            <a:r>
              <a:rPr lang="en-IN" sz="1200" dirty="0">
                <a:solidFill>
                  <a:srgbClr val="008000"/>
                </a:solidFill>
                <a:highlight>
                  <a:srgbClr val="FFFFFF"/>
                </a:highlight>
                <a:latin typeface="Consolas" panose="020B0609020204030204" pitchFamily="49" charset="0"/>
              </a:rPr>
              <a:t>&lt;TK, TV&gt;.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GenSLDemo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sorted </a:t>
            </a:r>
            <a:r>
              <a:rPr lang="en-US" sz="1200" dirty="0" err="1">
                <a:solidFill>
                  <a:srgbClr val="008000"/>
                </a:solidFill>
                <a:highlight>
                  <a:srgbClr val="FFFFFF"/>
                </a:highlight>
                <a:latin typeface="Consolas" panose="020B0609020204030204" pitchFamily="49" charset="0"/>
              </a:rPr>
              <a:t>SortedList</a:t>
            </a:r>
            <a:r>
              <a:rPr lang="en-US" sz="1200" dirty="0">
                <a:solidFill>
                  <a:srgbClr val="008000"/>
                </a:solidFill>
                <a:highlight>
                  <a:srgbClr val="FFFFFF"/>
                </a:highlight>
                <a:latin typeface="Consolas" panose="020B0609020204030204" pitchFamily="49" charset="0"/>
              </a:rPr>
              <a:t>&lt;T&gt; for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employee names and salaries.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elements to the collection.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"Butler"</a:t>
            </a:r>
            <a:r>
              <a:rPr lang="en-IN" sz="1200" dirty="0">
                <a:solidFill>
                  <a:srgbClr val="000000"/>
                </a:solidFill>
                <a:highlight>
                  <a:srgbClr val="FFFFFF"/>
                </a:highlight>
                <a:latin typeface="Consolas" panose="020B0609020204030204" pitchFamily="49" charset="0"/>
              </a:rPr>
              <a:t>, 73000);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Sanoj</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59000);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Piku</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45000);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sl.Add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"Frank"</a:t>
            </a:r>
            <a:r>
              <a:rPr lang="en-IN" sz="1200" dirty="0">
                <a:solidFill>
                  <a:srgbClr val="000000"/>
                </a:solidFill>
                <a:highlight>
                  <a:srgbClr val="FFFFFF"/>
                </a:highlight>
                <a:latin typeface="Consolas" panose="020B0609020204030204" pitchFamily="49" charset="0"/>
              </a:rPr>
              <a:t>, 99000);</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a collection of the keys.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c = </a:t>
            </a:r>
            <a:r>
              <a:rPr lang="en-US" sz="1200" dirty="0" err="1">
                <a:solidFill>
                  <a:srgbClr val="000000"/>
                </a:solidFill>
                <a:highlight>
                  <a:srgbClr val="FFFFFF"/>
                </a:highlight>
                <a:latin typeface="Consolas" panose="020B0609020204030204" pitchFamily="49" charset="0"/>
              </a:rPr>
              <a:t>sl.Keys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sl.Keys</a:t>
            </a:r>
            <a:r>
              <a:rPr lang="en-IN" sz="1200" dirty="0">
                <a:solidFill>
                  <a:srgbClr val="000000"/>
                </a:solidFill>
                <a:highlight>
                  <a:srgbClr val="FFFFFF"/>
                </a:highlight>
                <a:latin typeface="Consolas" panose="020B0609020204030204" pitchFamily="49" charset="0"/>
              </a:rPr>
              <a:t>[0]);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keys to obtain the values.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c)</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Salary: {1:C}"</a:t>
            </a:r>
            <a:r>
              <a:rPr lang="en-IN" sz="1200" dirty="0">
                <a:solidFill>
                  <a:srgbClr val="000000"/>
                </a:solidFill>
                <a:highlight>
                  <a:srgbClr val="FFFFFF"/>
                </a:highlight>
                <a:latin typeface="Consolas" panose="020B0609020204030204" pitchFamily="49" charset="0"/>
              </a:rPr>
              <a:t>, str, </a:t>
            </a:r>
            <a:r>
              <a:rPr lang="en-IN" sz="1200" dirty="0" err="1">
                <a:solidFill>
                  <a:srgbClr val="000000"/>
                </a:solidFill>
                <a:highlight>
                  <a:srgbClr val="FFFFFF"/>
                </a:highlight>
                <a:latin typeface="Consolas" panose="020B0609020204030204" pitchFamily="49" charset="0"/>
              </a:rPr>
              <a:t>sl</a:t>
            </a:r>
            <a:r>
              <a:rPr lang="en-IN" sz="1200" dirty="0">
                <a:solidFill>
                  <a:srgbClr val="000000"/>
                </a:solidFill>
                <a:highlight>
                  <a:srgbClr val="FFFFFF"/>
                </a:highlight>
                <a:latin typeface="Consolas" panose="020B0609020204030204" pitchFamily="49" charset="0"/>
              </a:rPr>
              <a:t>[str]);</a:t>
            </a:r>
          </a:p>
          <a:p>
            <a:pPr marL="0" indent="0">
              <a:buNone/>
            </a:pPr>
            <a:r>
              <a:rPr lang="en-US" sz="18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KeyValuePair</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&gt; x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sl</a:t>
            </a:r>
            <a:r>
              <a:rPr lang="en-US" sz="120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(x);</a:t>
            </a:r>
            <a:endParaRPr lang="en-IN" sz="105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
        <p:nvSpPr>
          <p:cNvPr id="4" name="TextBox 3">
            <a:extLst>
              <a:ext uri="{FF2B5EF4-FFF2-40B4-BE49-F238E27FC236}">
                <a16:creationId xmlns:a16="http://schemas.microsoft.com/office/drawing/2014/main" id="{1E05CA35-B559-4189-B5D3-4B9DF1B7BDD4}"/>
              </a:ext>
            </a:extLst>
          </p:cNvPr>
          <p:cNvSpPr txBox="1"/>
          <p:nvPr/>
        </p:nvSpPr>
        <p:spPr>
          <a:xfrm>
            <a:off x="4343399" y="655174"/>
            <a:ext cx="457202" cy="369332"/>
          </a:xfrm>
          <a:prstGeom prst="rect">
            <a:avLst/>
          </a:prstGeom>
          <a:noFill/>
        </p:spPr>
        <p:txBody>
          <a:bodyPr wrap="square" rtlCol="0">
            <a:spAutoFit/>
          </a:bodyPr>
          <a:lstStyle/>
          <a:p>
            <a:r>
              <a:rPr lang="en-IN" dirty="0" err="1"/>
              <a:t>sl</a:t>
            </a:r>
            <a:endParaRPr lang="en-IN" dirty="0"/>
          </a:p>
        </p:txBody>
      </p:sp>
      <p:graphicFrame>
        <p:nvGraphicFramePr>
          <p:cNvPr id="5" name="Table 5">
            <a:extLst>
              <a:ext uri="{FF2B5EF4-FFF2-40B4-BE49-F238E27FC236}">
                <a16:creationId xmlns:a16="http://schemas.microsoft.com/office/drawing/2014/main" id="{0D2BE6C4-D528-47D3-ACEC-8383A8AD2E10}"/>
              </a:ext>
            </a:extLst>
          </p:cNvPr>
          <p:cNvGraphicFramePr>
            <a:graphicFrameLocks noGrp="1"/>
          </p:cNvGraphicFramePr>
          <p:nvPr>
            <p:extLst>
              <p:ext uri="{D42A27DB-BD31-4B8C-83A1-F6EECF244321}">
                <p14:modId xmlns:p14="http://schemas.microsoft.com/office/powerpoint/2010/main" val="3007937739"/>
              </p:ext>
            </p:extLst>
          </p:nvPr>
        </p:nvGraphicFramePr>
        <p:xfrm>
          <a:off x="4322379" y="113675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Butler</a:t>
                      </a:r>
                    </a:p>
                    <a:p>
                      <a:endParaRPr lang="en-IN" dirty="0"/>
                    </a:p>
                  </a:txBody>
                  <a:tcPr/>
                </a:tc>
                <a:tc>
                  <a:txBody>
                    <a:bodyPr/>
                    <a:lstStyle/>
                    <a:p>
                      <a:r>
                        <a:rPr lang="en-IN" dirty="0"/>
                        <a:t>Frank</a:t>
                      </a:r>
                    </a:p>
                    <a:p>
                      <a:endParaRPr lang="en-IN" dirty="0"/>
                    </a:p>
                  </a:txBody>
                  <a:tcPr/>
                </a:tc>
                <a:tc>
                  <a:txBody>
                    <a:bodyPr/>
                    <a:lstStyle/>
                    <a:p>
                      <a:r>
                        <a:rPr lang="en-IN" dirty="0" err="1"/>
                        <a:t>Piku</a:t>
                      </a:r>
                      <a:endParaRPr lang="en-IN" dirty="0"/>
                    </a:p>
                    <a:p>
                      <a:endParaRPr lang="en-IN" dirty="0"/>
                    </a:p>
                  </a:txBody>
                  <a:tcPr/>
                </a:tc>
                <a:tc>
                  <a:txBody>
                    <a:bodyPr/>
                    <a:lstStyle/>
                    <a:p>
                      <a:r>
                        <a:rPr lang="en-IN" dirty="0" err="1"/>
                        <a:t>Sanoj</a:t>
                      </a:r>
                      <a:endParaRPr lang="en-IN" dirty="0"/>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73000</a:t>
                      </a:r>
                    </a:p>
                  </a:txBody>
                  <a:tcPr/>
                </a:tc>
                <a:tc>
                  <a:txBody>
                    <a:bodyPr/>
                    <a:lstStyle/>
                    <a:p>
                      <a:r>
                        <a:rPr lang="en-IN" dirty="0"/>
                        <a:t>99000</a:t>
                      </a:r>
                    </a:p>
                  </a:txBody>
                  <a:tcPr/>
                </a:tc>
                <a:tc>
                  <a:txBody>
                    <a:bodyPr/>
                    <a:lstStyle/>
                    <a:p>
                      <a:r>
                        <a:rPr lang="en-IN" dirty="0"/>
                        <a:t>45000</a:t>
                      </a:r>
                    </a:p>
                  </a:txBody>
                  <a:tcPr/>
                </a:tc>
                <a:tc>
                  <a:txBody>
                    <a:bodyPr/>
                    <a:lstStyle/>
                    <a:p>
                      <a:r>
                        <a:rPr lang="en-IN" dirty="0"/>
                        <a:t>50000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62DEB790-443D-4260-A56C-F03497AF8C0D}"/>
              </a:ext>
            </a:extLst>
          </p:cNvPr>
          <p:cNvSpPr txBox="1"/>
          <p:nvPr/>
        </p:nvSpPr>
        <p:spPr>
          <a:xfrm>
            <a:off x="5410200" y="3962400"/>
            <a:ext cx="533400" cy="369332"/>
          </a:xfrm>
          <a:prstGeom prst="rect">
            <a:avLst/>
          </a:prstGeom>
          <a:noFill/>
        </p:spPr>
        <p:txBody>
          <a:bodyPr wrap="square" rtlCol="0">
            <a:spAutoFit/>
          </a:bodyPr>
          <a:lstStyle/>
          <a:p>
            <a:r>
              <a:rPr lang="en-IN" dirty="0"/>
              <a:t>x</a:t>
            </a:r>
          </a:p>
        </p:txBody>
      </p:sp>
      <p:sp>
        <p:nvSpPr>
          <p:cNvPr id="7" name="Rectangle 6">
            <a:extLst>
              <a:ext uri="{FF2B5EF4-FFF2-40B4-BE49-F238E27FC236}">
                <a16:creationId xmlns:a16="http://schemas.microsoft.com/office/drawing/2014/main" id="{89506230-2926-4FF7-A5E2-3E6ED2DD0B40}"/>
              </a:ext>
            </a:extLst>
          </p:cNvPr>
          <p:cNvSpPr/>
          <p:nvPr/>
        </p:nvSpPr>
        <p:spPr>
          <a:xfrm>
            <a:off x="5486400" y="4331732"/>
            <a:ext cx="1219200" cy="100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Butler</a:t>
            </a:r>
          </a:p>
          <a:p>
            <a:pPr algn="ctr"/>
            <a:r>
              <a:rPr lang="en-IN" dirty="0"/>
              <a:t>73000</a:t>
            </a:r>
          </a:p>
        </p:txBody>
      </p:sp>
      <p:sp>
        <p:nvSpPr>
          <p:cNvPr id="8" name="TextBox 7">
            <a:extLst>
              <a:ext uri="{FF2B5EF4-FFF2-40B4-BE49-F238E27FC236}">
                <a16:creationId xmlns:a16="http://schemas.microsoft.com/office/drawing/2014/main" id="{BEB3D7DC-452F-4B9D-8D85-DC1F25E8C874}"/>
              </a:ext>
            </a:extLst>
          </p:cNvPr>
          <p:cNvSpPr txBox="1"/>
          <p:nvPr/>
        </p:nvSpPr>
        <p:spPr>
          <a:xfrm>
            <a:off x="5486400" y="5562600"/>
            <a:ext cx="1295400" cy="381000"/>
          </a:xfrm>
          <a:prstGeom prst="rect">
            <a:avLst/>
          </a:prstGeom>
          <a:noFill/>
        </p:spPr>
        <p:txBody>
          <a:bodyPr wrap="square" rtlCol="0">
            <a:spAutoFit/>
          </a:bodyPr>
          <a:lstStyle/>
          <a:p>
            <a:r>
              <a:rPr lang="en-IN" dirty="0"/>
              <a:t>stack</a:t>
            </a:r>
          </a:p>
        </p:txBody>
      </p:sp>
      <p:sp>
        <p:nvSpPr>
          <p:cNvPr id="9" name="TextBox 8">
            <a:extLst>
              <a:ext uri="{FF2B5EF4-FFF2-40B4-BE49-F238E27FC236}">
                <a16:creationId xmlns:a16="http://schemas.microsoft.com/office/drawing/2014/main" id="{118481E4-F7E7-4538-B5E8-D6DCB320E9C2}"/>
              </a:ext>
            </a:extLst>
          </p:cNvPr>
          <p:cNvSpPr txBox="1"/>
          <p:nvPr/>
        </p:nvSpPr>
        <p:spPr>
          <a:xfrm>
            <a:off x="4572000" y="2406095"/>
            <a:ext cx="2133600" cy="369332"/>
          </a:xfrm>
          <a:prstGeom prst="rect">
            <a:avLst/>
          </a:prstGeom>
          <a:noFill/>
        </p:spPr>
        <p:txBody>
          <a:bodyPr wrap="square" rtlCol="0">
            <a:spAutoFit/>
          </a:bodyPr>
          <a:lstStyle/>
          <a:p>
            <a:r>
              <a:rPr lang="en-US" sz="1800" dirty="0" err="1">
                <a:solidFill>
                  <a:srgbClr val="000000"/>
                </a:solidFill>
                <a:highlight>
                  <a:srgbClr val="FFFFFF"/>
                </a:highlight>
                <a:latin typeface="Consolas" panose="020B0609020204030204" pitchFamily="49" charset="0"/>
              </a:rPr>
              <a:t>sl.Keys</a:t>
            </a:r>
            <a:endParaRPr lang="en-IN" dirty="0"/>
          </a:p>
        </p:txBody>
      </p:sp>
      <p:graphicFrame>
        <p:nvGraphicFramePr>
          <p:cNvPr id="11" name="Table 5">
            <a:extLst>
              <a:ext uri="{FF2B5EF4-FFF2-40B4-BE49-F238E27FC236}">
                <a16:creationId xmlns:a16="http://schemas.microsoft.com/office/drawing/2014/main" id="{A8EE9E48-044D-4F21-A228-88E2BE5BCAFE}"/>
              </a:ext>
            </a:extLst>
          </p:cNvPr>
          <p:cNvGraphicFramePr>
            <a:graphicFrameLocks noGrp="1"/>
          </p:cNvGraphicFramePr>
          <p:nvPr>
            <p:extLst>
              <p:ext uri="{D42A27DB-BD31-4B8C-83A1-F6EECF244321}">
                <p14:modId xmlns:p14="http://schemas.microsoft.com/office/powerpoint/2010/main" val="693784745"/>
              </p:ext>
            </p:extLst>
          </p:nvPr>
        </p:nvGraphicFramePr>
        <p:xfrm>
          <a:off x="4575560" y="2895600"/>
          <a:ext cx="7010400" cy="110074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75074711"/>
                    </a:ext>
                  </a:extLst>
                </a:gridCol>
                <a:gridCol w="876300">
                  <a:extLst>
                    <a:ext uri="{9D8B030D-6E8A-4147-A177-3AD203B41FA5}">
                      <a16:colId xmlns:a16="http://schemas.microsoft.com/office/drawing/2014/main" val="1496193313"/>
                    </a:ext>
                  </a:extLst>
                </a:gridCol>
                <a:gridCol w="876300">
                  <a:extLst>
                    <a:ext uri="{9D8B030D-6E8A-4147-A177-3AD203B41FA5}">
                      <a16:colId xmlns:a16="http://schemas.microsoft.com/office/drawing/2014/main" val="3797299816"/>
                    </a:ext>
                  </a:extLst>
                </a:gridCol>
                <a:gridCol w="876300">
                  <a:extLst>
                    <a:ext uri="{9D8B030D-6E8A-4147-A177-3AD203B41FA5}">
                      <a16:colId xmlns:a16="http://schemas.microsoft.com/office/drawing/2014/main" val="2120810301"/>
                    </a:ext>
                  </a:extLst>
                </a:gridCol>
                <a:gridCol w="876300">
                  <a:extLst>
                    <a:ext uri="{9D8B030D-6E8A-4147-A177-3AD203B41FA5}">
                      <a16:colId xmlns:a16="http://schemas.microsoft.com/office/drawing/2014/main" val="1956239635"/>
                    </a:ext>
                  </a:extLst>
                </a:gridCol>
                <a:gridCol w="876300">
                  <a:extLst>
                    <a:ext uri="{9D8B030D-6E8A-4147-A177-3AD203B41FA5}">
                      <a16:colId xmlns:a16="http://schemas.microsoft.com/office/drawing/2014/main" val="1339126075"/>
                    </a:ext>
                  </a:extLst>
                </a:gridCol>
                <a:gridCol w="876300">
                  <a:extLst>
                    <a:ext uri="{9D8B030D-6E8A-4147-A177-3AD203B41FA5}">
                      <a16:colId xmlns:a16="http://schemas.microsoft.com/office/drawing/2014/main" val="1855523740"/>
                    </a:ext>
                  </a:extLst>
                </a:gridCol>
                <a:gridCol w="876300">
                  <a:extLst>
                    <a:ext uri="{9D8B030D-6E8A-4147-A177-3AD203B41FA5}">
                      <a16:colId xmlns:a16="http://schemas.microsoft.com/office/drawing/2014/main" val="2796826016"/>
                    </a:ext>
                  </a:extLst>
                </a:gridCol>
              </a:tblGrid>
              <a:tr h="460665">
                <a:tc>
                  <a:txBody>
                    <a:bodyPr/>
                    <a:lstStyle/>
                    <a:p>
                      <a:r>
                        <a:rPr lang="en-IN" dirty="0"/>
                        <a:t>0</a:t>
                      </a:r>
                    </a:p>
                    <a:p>
                      <a:endParaRPr lang="en-IN" dirty="0"/>
                    </a:p>
                  </a:txBody>
                  <a:tcPr/>
                </a:tc>
                <a:tc>
                  <a:txBody>
                    <a:bodyPr/>
                    <a:lstStyle/>
                    <a:p>
                      <a:r>
                        <a:rPr lang="en-IN" dirty="0"/>
                        <a:t>1</a:t>
                      </a:r>
                    </a:p>
                  </a:txBody>
                  <a:tcPr/>
                </a:tc>
                <a:tc>
                  <a:txBody>
                    <a:bodyPr/>
                    <a:lstStyle/>
                    <a:p>
                      <a:r>
                        <a:rPr lang="en-IN" dirty="0"/>
                        <a:t>2</a:t>
                      </a:r>
                    </a:p>
                  </a:txBody>
                  <a:tcPr/>
                </a:tc>
                <a:tc>
                  <a:txBody>
                    <a:bodyPr/>
                    <a:lstStyle/>
                    <a:p>
                      <a:r>
                        <a:rPr lang="en-IN" dirty="0"/>
                        <a:t>3</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460665">
                <a:tc>
                  <a:txBody>
                    <a:bodyPr/>
                    <a:lstStyle/>
                    <a:p>
                      <a:r>
                        <a:rPr lang="en-IN" dirty="0"/>
                        <a:t>Butler</a:t>
                      </a:r>
                    </a:p>
                  </a:txBody>
                  <a:tcPr/>
                </a:tc>
                <a:tc>
                  <a:txBody>
                    <a:bodyPr/>
                    <a:lstStyle/>
                    <a:p>
                      <a:r>
                        <a:rPr lang="en-IN" dirty="0"/>
                        <a:t>Frank</a:t>
                      </a:r>
                    </a:p>
                  </a:txBody>
                  <a:tcPr/>
                </a:tc>
                <a:tc>
                  <a:txBody>
                    <a:bodyPr/>
                    <a:lstStyle/>
                    <a:p>
                      <a:r>
                        <a:rPr lang="en-IN" dirty="0" err="1"/>
                        <a:t>Piku</a:t>
                      </a:r>
                      <a:endParaRPr lang="en-IN" dirty="0"/>
                    </a:p>
                  </a:txBody>
                  <a:tcPr/>
                </a:tc>
                <a:tc>
                  <a:txBody>
                    <a:bodyPr/>
                    <a:lstStyle/>
                    <a:p>
                      <a:r>
                        <a:rPr lang="en-IN" dirty="0" err="1"/>
                        <a:t>Sanoj</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Tree>
    <p:extLst>
      <p:ext uri="{BB962C8B-B14F-4D97-AF65-F5344CB8AC3E}">
        <p14:creationId xmlns:p14="http://schemas.microsoft.com/office/powerpoint/2010/main" val="8251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DC271-227C-4C56-95CE-A20F53EBFAAA}"/>
              </a:ext>
            </a:extLst>
          </p:cNvPr>
          <p:cNvSpPr>
            <a:spLocks noGrp="1"/>
          </p:cNvSpPr>
          <p:nvPr>
            <p:ph idx="1"/>
          </p:nvPr>
        </p:nvSpPr>
        <p:spPr>
          <a:xfrm>
            <a:off x="152400" y="76200"/>
            <a:ext cx="5257800" cy="67056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System.Collections.Generic</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ConsoleApplication17</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openWith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SortedList</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Add some elements to the list. There are no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duplicate keys, but some of the values are duplicates.</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"notepad.exe"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"bmp"</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"dib"</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"paint.exe"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"rtf"</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"wordpad.exe"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Add method throws an exception if the new key is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already in the list.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openWith.Add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"txt"</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"winword.exe"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catch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ArgumentException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 element with Key = \"txt\" already exists."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2" name="TextBox 1">
            <a:extLst>
              <a:ext uri="{FF2B5EF4-FFF2-40B4-BE49-F238E27FC236}">
                <a16:creationId xmlns:a16="http://schemas.microsoft.com/office/drawing/2014/main" id="{24C7DBDC-96AB-4FD7-849F-0A0BAC1343B5}"/>
              </a:ext>
            </a:extLst>
          </p:cNvPr>
          <p:cNvSpPr txBox="1"/>
          <p:nvPr/>
        </p:nvSpPr>
        <p:spPr>
          <a:xfrm>
            <a:off x="7010400" y="0"/>
            <a:ext cx="1752600" cy="369332"/>
          </a:xfrm>
          <a:prstGeom prst="rect">
            <a:avLst/>
          </a:prstGeom>
          <a:noFill/>
        </p:spPr>
        <p:txBody>
          <a:bodyPr wrap="square" rtlCol="0">
            <a:spAutoFit/>
          </a:bodyPr>
          <a:lstStyle/>
          <a:p>
            <a:r>
              <a:rPr lang="en-IN" dirty="0"/>
              <a:t>Sorted List</a:t>
            </a:r>
          </a:p>
        </p:txBody>
      </p:sp>
      <p:graphicFrame>
        <p:nvGraphicFramePr>
          <p:cNvPr id="5" name="Table 5">
            <a:extLst>
              <a:ext uri="{FF2B5EF4-FFF2-40B4-BE49-F238E27FC236}">
                <a16:creationId xmlns:a16="http://schemas.microsoft.com/office/drawing/2014/main" id="{F4914281-DB9E-4FC6-8744-79EE49193A1E}"/>
              </a:ext>
            </a:extLst>
          </p:cNvPr>
          <p:cNvGraphicFramePr>
            <a:graphicFrameLocks noGrp="1"/>
          </p:cNvGraphicFramePr>
          <p:nvPr>
            <p:extLst>
              <p:ext uri="{D42A27DB-BD31-4B8C-83A1-F6EECF244321}">
                <p14:modId xmlns:p14="http://schemas.microsoft.com/office/powerpoint/2010/main" val="2599087538"/>
              </p:ext>
            </p:extLst>
          </p:nvPr>
        </p:nvGraphicFramePr>
        <p:xfrm>
          <a:off x="5257800" y="1371600"/>
          <a:ext cx="7086600" cy="155448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75074711"/>
                    </a:ext>
                  </a:extLst>
                </a:gridCol>
                <a:gridCol w="885825">
                  <a:extLst>
                    <a:ext uri="{9D8B030D-6E8A-4147-A177-3AD203B41FA5}">
                      <a16:colId xmlns:a16="http://schemas.microsoft.com/office/drawing/2014/main" val="1496193313"/>
                    </a:ext>
                  </a:extLst>
                </a:gridCol>
                <a:gridCol w="885825">
                  <a:extLst>
                    <a:ext uri="{9D8B030D-6E8A-4147-A177-3AD203B41FA5}">
                      <a16:colId xmlns:a16="http://schemas.microsoft.com/office/drawing/2014/main" val="3797299816"/>
                    </a:ext>
                  </a:extLst>
                </a:gridCol>
                <a:gridCol w="885825">
                  <a:extLst>
                    <a:ext uri="{9D8B030D-6E8A-4147-A177-3AD203B41FA5}">
                      <a16:colId xmlns:a16="http://schemas.microsoft.com/office/drawing/2014/main" val="2120810301"/>
                    </a:ext>
                  </a:extLst>
                </a:gridCol>
                <a:gridCol w="885825">
                  <a:extLst>
                    <a:ext uri="{9D8B030D-6E8A-4147-A177-3AD203B41FA5}">
                      <a16:colId xmlns:a16="http://schemas.microsoft.com/office/drawing/2014/main" val="1956239635"/>
                    </a:ext>
                  </a:extLst>
                </a:gridCol>
                <a:gridCol w="885825">
                  <a:extLst>
                    <a:ext uri="{9D8B030D-6E8A-4147-A177-3AD203B41FA5}">
                      <a16:colId xmlns:a16="http://schemas.microsoft.com/office/drawing/2014/main" val="1339126075"/>
                    </a:ext>
                  </a:extLst>
                </a:gridCol>
                <a:gridCol w="885825">
                  <a:extLst>
                    <a:ext uri="{9D8B030D-6E8A-4147-A177-3AD203B41FA5}">
                      <a16:colId xmlns:a16="http://schemas.microsoft.com/office/drawing/2014/main" val="1855523740"/>
                    </a:ext>
                  </a:extLst>
                </a:gridCol>
                <a:gridCol w="885825">
                  <a:extLst>
                    <a:ext uri="{9D8B030D-6E8A-4147-A177-3AD203B41FA5}">
                      <a16:colId xmlns:a16="http://schemas.microsoft.com/office/drawing/2014/main" val="2796826016"/>
                    </a:ext>
                  </a:extLst>
                </a:gridCol>
              </a:tblGrid>
              <a:tr h="533400">
                <a:tc>
                  <a:txBody>
                    <a:bodyPr/>
                    <a:lstStyle/>
                    <a:p>
                      <a:r>
                        <a:rPr lang="en-IN" dirty="0"/>
                        <a:t>bmp</a:t>
                      </a:r>
                    </a:p>
                    <a:p>
                      <a:endParaRPr lang="en-IN" dirty="0"/>
                    </a:p>
                  </a:txBody>
                  <a:tcPr/>
                </a:tc>
                <a:tc>
                  <a:txBody>
                    <a:bodyPr/>
                    <a:lstStyle/>
                    <a:p>
                      <a:r>
                        <a:rPr lang="en-IN" dirty="0"/>
                        <a:t>dib</a:t>
                      </a:r>
                    </a:p>
                    <a:p>
                      <a:endParaRPr lang="en-IN" dirty="0"/>
                    </a:p>
                  </a:txBody>
                  <a:tcPr/>
                </a:tc>
                <a:tc>
                  <a:txBody>
                    <a:bodyPr/>
                    <a:lstStyle/>
                    <a:p>
                      <a:r>
                        <a:rPr lang="en-IN" dirty="0"/>
                        <a:t>rtf</a:t>
                      </a:r>
                    </a:p>
                    <a:p>
                      <a:endParaRPr lang="en-IN" dirty="0"/>
                    </a:p>
                  </a:txBody>
                  <a:tcPr/>
                </a:tc>
                <a:tc>
                  <a:txBody>
                    <a:bodyPr/>
                    <a:lstStyle/>
                    <a:p>
                      <a:r>
                        <a:rPr lang="en-IN" dirty="0"/>
                        <a:t>text</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796963"/>
                  </a:ext>
                </a:extLst>
              </a:tr>
              <a:tr h="762000">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paint.exe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wordpad.exe</a:t>
                      </a:r>
                      <a:endParaRPr lang="en-IN" dirty="0"/>
                    </a:p>
                  </a:txBody>
                  <a:tcPr/>
                </a:tc>
                <a:tc>
                  <a:txBody>
                    <a:bodyPr/>
                    <a:lstStyle/>
                    <a:p>
                      <a:r>
                        <a:rPr lang="en-IN" sz="1800" dirty="0">
                          <a:solidFill>
                            <a:srgbClr val="A31515"/>
                          </a:solidFill>
                          <a:highlight>
                            <a:srgbClr val="FFFFFF"/>
                          </a:highlight>
                          <a:latin typeface="Consolas" panose="020B0609020204030204" pitchFamily="49" charset="0"/>
                        </a:rPr>
                        <a:t>notepad.exe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0390130"/>
                  </a:ext>
                </a:extLst>
              </a:tr>
            </a:tbl>
          </a:graphicData>
        </a:graphic>
      </p:graphicFrame>
      <p:sp>
        <p:nvSpPr>
          <p:cNvPr id="6" name="TextBox 5">
            <a:extLst>
              <a:ext uri="{FF2B5EF4-FFF2-40B4-BE49-F238E27FC236}">
                <a16:creationId xmlns:a16="http://schemas.microsoft.com/office/drawing/2014/main" id="{CB335EEE-E1BB-42C4-9C99-1BC7C1CEF9F0}"/>
              </a:ext>
            </a:extLst>
          </p:cNvPr>
          <p:cNvSpPr txBox="1"/>
          <p:nvPr/>
        </p:nvSpPr>
        <p:spPr>
          <a:xfrm>
            <a:off x="5410200" y="685800"/>
            <a:ext cx="1447800" cy="369332"/>
          </a:xfrm>
          <a:prstGeom prst="rect">
            <a:avLst/>
          </a:prstGeom>
          <a:noFill/>
        </p:spPr>
        <p:txBody>
          <a:bodyPr wrap="square" rtlCol="0">
            <a:spAutoFit/>
          </a:bodyPr>
          <a:lstStyle/>
          <a:p>
            <a:r>
              <a:rPr lang="en-IN" sz="1800" dirty="0" err="1">
                <a:solidFill>
                  <a:srgbClr val="000000"/>
                </a:solidFill>
                <a:highlight>
                  <a:srgbClr val="FFFFFF"/>
                </a:highlight>
                <a:latin typeface="Consolas" panose="020B0609020204030204" pitchFamily="49" charset="0"/>
              </a:rPr>
              <a:t>openWith</a:t>
            </a:r>
            <a:endParaRPr lang="en-IN" dirty="0"/>
          </a:p>
        </p:txBody>
      </p:sp>
    </p:spTree>
    <p:extLst>
      <p:ext uri="{BB962C8B-B14F-4D97-AF65-F5344CB8AC3E}">
        <p14:creationId xmlns:p14="http://schemas.microsoft.com/office/powerpoint/2010/main" val="36472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5585</Words>
  <Application>Microsoft Office PowerPoint</Application>
  <PresentationFormat>On-screen Show (4:3)</PresentationFormat>
  <Paragraphs>981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vt:lpstr>
      <vt:lpstr>Consolas</vt:lpstr>
      <vt:lpstr>Garamond</vt:lpstr>
      <vt:lpstr>Georgia</vt:lpstr>
      <vt:lpstr>Helvetica</vt:lpstr>
      <vt:lpstr>Times New Roman</vt:lpstr>
      <vt:lpstr>Trebuchet MS</vt:lpstr>
      <vt:lpstr>Office Theme</vt:lpstr>
      <vt:lpstr>PowerPoint Presentation</vt:lpstr>
      <vt:lpstr>PowerPoint Presentation</vt:lpstr>
      <vt:lpstr>PowerPoint Presentation</vt:lpstr>
      <vt:lpstr>PowerPoint Presentation</vt:lpstr>
      <vt:lpstr>List class</vt:lpstr>
      <vt:lpstr>How to remove and modify data in list</vt:lpstr>
      <vt:lpstr>PowerPoint Presentation</vt:lpstr>
      <vt:lpstr>Sorted List</vt:lpstr>
      <vt:lpstr>PowerPoint Presentation</vt:lpstr>
      <vt:lpstr>PowerPoint Presentation</vt:lpstr>
      <vt:lpstr>Demo 2 Sorted List</vt:lpstr>
      <vt:lpstr>PowerPoint Presentation</vt:lpstr>
      <vt:lpstr>SortedList</vt:lpstr>
      <vt:lpstr>Dictionary </vt:lpstr>
      <vt:lpstr>Sorted Dictionary</vt:lpstr>
      <vt:lpstr>HashSet</vt:lpstr>
      <vt:lpstr>HashSet</vt:lpstr>
      <vt:lpstr>Set</vt:lpstr>
      <vt:lpstr>Set</vt:lpstr>
      <vt:lpstr>Set</vt:lpstr>
      <vt:lpstr>Sorted set</vt:lpstr>
      <vt:lpstr>HashSet</vt:lpstr>
      <vt:lpstr>Dictionary</vt:lpstr>
      <vt:lpstr>IComparable&lt;T&gt;</vt:lpstr>
      <vt:lpstr>IComparer &lt;T&gt;</vt:lpstr>
      <vt:lpstr>IEnumerable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122</cp:revision>
  <dcterms:created xsi:type="dcterms:W3CDTF">2012-05-24T05:32:28Z</dcterms:created>
  <dcterms:modified xsi:type="dcterms:W3CDTF">2020-11-10T07:11:56Z</dcterms:modified>
</cp:coreProperties>
</file>