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9" r:id="rId4"/>
    <p:sldId id="257" r:id="rId5"/>
    <p:sldId id="258" r:id="rId6"/>
    <p:sldId id="260" r:id="rId7"/>
    <p:sldId id="261" r:id="rId8"/>
    <p:sldId id="262" r:id="rId9"/>
    <p:sldId id="266" r:id="rId10"/>
    <p:sldId id="267" r:id="rId11"/>
    <p:sldId id="268" r:id="rId12"/>
    <p:sldId id="269"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7FC511-9982-4BBE-BFC5-62803429724A}"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7FC511-9982-4BBE-BFC5-62803429724A}"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7FC511-9982-4BBE-BFC5-62803429724A}"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7FC511-9982-4BBE-BFC5-62803429724A}"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FC511-9982-4BBE-BFC5-62803429724A}"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7FC511-9982-4BBE-BFC5-62803429724A}"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7FC511-9982-4BBE-BFC5-62803429724A}"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7FC511-9982-4BBE-BFC5-62803429724A}"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FC511-9982-4BBE-BFC5-62803429724A}"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FC511-9982-4BBE-BFC5-62803429724A}"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FC511-9982-4BBE-BFC5-62803429724A}"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FC511-9982-4BBE-BFC5-62803429724A}" type="datetimeFigureOut">
              <a:rPr lang="en-US" smtClean="0"/>
              <a:t>7/24/2020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E99A2-EA0F-476C-A708-402C7431E8D8}" type="slidenum">
              <a:rPr lang="en-US" smtClean="0"/>
              <a:t>‹#›</a:t>
            </a:fld>
            <a:endParaRPr lang="en-US"/>
          </a:p>
        </p:txBody>
      </p:sp>
      <p:pic>
        <p:nvPicPr>
          <p:cNvPr id="8" name="Picture 7">
            <a:extLst>
              <a:ext uri="{FF2B5EF4-FFF2-40B4-BE49-F238E27FC236}">
                <a16:creationId xmlns:a16="http://schemas.microsoft.com/office/drawing/2014/main" id="{17584FEA-068F-44F3-BA0F-244541DC885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152400"/>
            <a:ext cx="1282699" cy="857534"/>
          </a:xfrm>
          <a:prstGeom prst="rect">
            <a:avLst/>
          </a:prstGeom>
        </p:spPr>
      </p:pic>
      <p:sp>
        <p:nvSpPr>
          <p:cNvPr id="10" name="Rectangle 9">
            <a:extLst>
              <a:ext uri="{FF2B5EF4-FFF2-40B4-BE49-F238E27FC236}">
                <a16:creationId xmlns:a16="http://schemas.microsoft.com/office/drawing/2014/main" id="{87065987-B485-4A09-8BB3-C0FBCA9CE7B1}"/>
              </a:ext>
            </a:extLst>
          </p:cNvPr>
          <p:cNvSpPr/>
          <p:nvPr userDrawn="1"/>
        </p:nvSpPr>
        <p:spPr>
          <a:xfrm>
            <a:off x="0" y="6538912"/>
            <a:ext cx="8515350"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E1EF423-DF7E-4E02-BC17-E408452EF6CC}"/>
              </a:ext>
            </a:extLst>
          </p:cNvPr>
          <p:cNvSpPr txBox="1">
            <a:spLocks/>
          </p:cNvSpPr>
          <p:nvPr/>
        </p:nvSpPr>
        <p:spPr>
          <a:xfrm>
            <a:off x="228600" y="152400"/>
            <a:ext cx="8458200" cy="6705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7" name="TextBox 6">
            <a:extLst>
              <a:ext uri="{FF2B5EF4-FFF2-40B4-BE49-F238E27FC236}">
                <a16:creationId xmlns:a16="http://schemas.microsoft.com/office/drawing/2014/main" id="{16B70C53-FB12-474E-80C1-7906A121E350}"/>
              </a:ext>
            </a:extLst>
          </p:cNvPr>
          <p:cNvSpPr txBox="1"/>
          <p:nvPr/>
        </p:nvSpPr>
        <p:spPr>
          <a:xfrm>
            <a:off x="533400" y="4038600"/>
            <a:ext cx="3276600" cy="1292662"/>
          </a:xfrm>
          <a:prstGeom prst="rect">
            <a:avLst/>
          </a:prstGeom>
          <a:noFill/>
        </p:spPr>
        <p:txBody>
          <a:bodyPr wrap="square" rtlCol="0">
            <a:spAutoFit/>
          </a:bodyPr>
          <a:lstStyle/>
          <a:p>
            <a:r>
              <a:rPr lang="en-IN" sz="2400" b="1" dirty="0" err="1"/>
              <a:t>Ketki</a:t>
            </a:r>
            <a:r>
              <a:rPr lang="en-IN" sz="2400" b="1"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129481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D62A-C6EC-4699-B37A-E21EF358A8B5}"/>
              </a:ext>
            </a:extLst>
          </p:cNvPr>
          <p:cNvSpPr>
            <a:spLocks noGrp="1"/>
          </p:cNvSpPr>
          <p:nvPr>
            <p:ph type="title"/>
          </p:nvPr>
        </p:nvSpPr>
        <p:spPr/>
        <p:txBody>
          <a:bodyPr/>
          <a:lstStyle/>
          <a:p>
            <a:r>
              <a:rPr lang="en-IN" dirty="0"/>
              <a:t>Code for class Library</a:t>
            </a:r>
          </a:p>
        </p:txBody>
      </p:sp>
      <p:sp>
        <p:nvSpPr>
          <p:cNvPr id="3" name="Content Placeholder 2">
            <a:extLst>
              <a:ext uri="{FF2B5EF4-FFF2-40B4-BE49-F238E27FC236}">
                <a16:creationId xmlns:a16="http://schemas.microsoft.com/office/drawing/2014/main" id="{CE0ECF8B-6891-4DC0-A78E-A0DDE49C7D08}"/>
              </a:ext>
            </a:extLst>
          </p:cNvPr>
          <p:cNvSpPr>
            <a:spLocks noGrp="1"/>
          </p:cNvSpPr>
          <p:nvPr>
            <p:ph idx="1"/>
          </p:nvPr>
        </p:nvSpPr>
        <p:spPr>
          <a:xfrm>
            <a:off x="457200" y="1600201"/>
            <a:ext cx="4038600" cy="4419600"/>
          </a:xfrm>
        </p:spPr>
        <p:txBody>
          <a:bodyPr>
            <a:normAutofit fontScale="62500" lnSpcReduction="20000"/>
          </a:bodyPr>
          <a:lstStyle/>
          <a:p>
            <a:r>
              <a:rPr lang="en-IN" dirty="0"/>
              <a:t>using System;</a:t>
            </a:r>
          </a:p>
          <a:p>
            <a:endParaRPr lang="en-IN" dirty="0"/>
          </a:p>
          <a:p>
            <a:r>
              <a:rPr lang="en-IN" dirty="0"/>
              <a:t>namespace </a:t>
            </a:r>
            <a:r>
              <a:rPr lang="en-IN" dirty="0" err="1"/>
              <a:t>meth_lib</a:t>
            </a:r>
            <a:endParaRPr lang="en-IN" dirty="0"/>
          </a:p>
          <a:p>
            <a:r>
              <a:rPr lang="en-IN" dirty="0"/>
              <a:t>{</a:t>
            </a:r>
          </a:p>
          <a:p>
            <a:r>
              <a:rPr lang="en-IN" dirty="0"/>
              <a:t>    public class </a:t>
            </a:r>
            <a:r>
              <a:rPr lang="en-IN" dirty="0" err="1"/>
              <a:t>Mathclass</a:t>
            </a:r>
            <a:endParaRPr lang="en-IN" dirty="0"/>
          </a:p>
          <a:p>
            <a:pPr marL="0" indent="0">
              <a:buNone/>
            </a:pPr>
            <a:r>
              <a:rPr lang="en-IN" dirty="0"/>
              <a:t>    {</a:t>
            </a:r>
          </a:p>
          <a:p>
            <a:r>
              <a:rPr lang="en-IN" dirty="0"/>
              <a:t>        public int add(int x, int y)</a:t>
            </a:r>
          </a:p>
          <a:p>
            <a:r>
              <a:rPr lang="en-IN" dirty="0"/>
              <a:t>        {</a:t>
            </a:r>
          </a:p>
          <a:p>
            <a:r>
              <a:rPr lang="en-IN" dirty="0"/>
              <a:t>            return x + y;</a:t>
            </a:r>
          </a:p>
          <a:p>
            <a:r>
              <a:rPr lang="en-IN" dirty="0"/>
              <a:t>        </a:t>
            </a:r>
          </a:p>
          <a:p>
            <a:r>
              <a:rPr lang="en-IN" dirty="0"/>
              <a:t>        }</a:t>
            </a:r>
          </a:p>
          <a:p>
            <a:endParaRPr lang="en-IN" dirty="0"/>
          </a:p>
          <a:p>
            <a:r>
              <a:rPr lang="en-IN" dirty="0"/>
              <a:t>    }</a:t>
            </a:r>
          </a:p>
          <a:p>
            <a:r>
              <a:rPr lang="en-IN" dirty="0"/>
              <a:t>}</a:t>
            </a:r>
          </a:p>
          <a:p>
            <a:endParaRPr lang="en-IN" dirty="0"/>
          </a:p>
        </p:txBody>
      </p:sp>
      <p:sp>
        <p:nvSpPr>
          <p:cNvPr id="4" name="TextBox 3">
            <a:extLst>
              <a:ext uri="{FF2B5EF4-FFF2-40B4-BE49-F238E27FC236}">
                <a16:creationId xmlns:a16="http://schemas.microsoft.com/office/drawing/2014/main" id="{AE29F0F8-D200-468E-9A19-55452D3C5CB7}"/>
              </a:ext>
            </a:extLst>
          </p:cNvPr>
          <p:cNvSpPr txBox="1"/>
          <p:nvPr/>
        </p:nvSpPr>
        <p:spPr>
          <a:xfrm>
            <a:off x="4191000" y="2286000"/>
            <a:ext cx="4365975" cy="3139321"/>
          </a:xfrm>
          <a:prstGeom prst="rect">
            <a:avLst/>
          </a:prstGeom>
          <a:noFill/>
        </p:spPr>
        <p:txBody>
          <a:bodyPr wrap="square" rtlCol="0">
            <a:spAutoFit/>
          </a:bodyPr>
          <a:lstStyle/>
          <a:p>
            <a:pPr marL="285750" indent="-285750">
              <a:buFont typeface="Arial" panose="020B0604020202020204" pitchFamily="34" charset="0"/>
              <a:buChar char="•"/>
            </a:pPr>
            <a:r>
              <a:rPr lang="en-IN" dirty="0"/>
              <a:t>Observe no Main method</a:t>
            </a:r>
          </a:p>
          <a:p>
            <a:endParaRPr lang="en-IN" dirty="0"/>
          </a:p>
          <a:p>
            <a:pPr marL="285750" indent="-285750">
              <a:buFont typeface="Arial" panose="020B0604020202020204" pitchFamily="34" charset="0"/>
              <a:buChar char="•"/>
            </a:pPr>
            <a:r>
              <a:rPr lang="en-IN" dirty="0"/>
              <a:t>Your class must have public access modifier  otherwise  you can not access it in other project</a:t>
            </a:r>
          </a:p>
          <a:p>
            <a:endParaRPr lang="en-IN" dirty="0"/>
          </a:p>
          <a:p>
            <a:pPr marL="285750" indent="-285750">
              <a:buFont typeface="Arial" panose="020B0604020202020204" pitchFamily="34" charset="0"/>
              <a:buChar char="•"/>
            </a:pPr>
            <a:r>
              <a:rPr lang="en-IN" dirty="0"/>
              <a:t>Observe Method has public access modifier  only public method can be available in other project           </a:t>
            </a:r>
          </a:p>
          <a:p>
            <a:pPr marL="285750" indent="-285750">
              <a:buFont typeface="Arial" panose="020B0604020202020204" pitchFamily="34" charset="0"/>
              <a:buChar char="•"/>
            </a:pPr>
            <a:r>
              <a:rPr lang="en-IN" dirty="0"/>
              <a:t>When you compile this file you will get DLL file                                </a:t>
            </a:r>
          </a:p>
        </p:txBody>
      </p:sp>
    </p:spTree>
    <p:extLst>
      <p:ext uri="{BB962C8B-B14F-4D97-AF65-F5344CB8AC3E}">
        <p14:creationId xmlns:p14="http://schemas.microsoft.com/office/powerpoint/2010/main" val="210271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BD7-6BE7-4465-9DAC-BD588F85EDAB}"/>
              </a:ext>
            </a:extLst>
          </p:cNvPr>
          <p:cNvSpPr>
            <a:spLocks noGrp="1"/>
          </p:cNvSpPr>
          <p:nvPr>
            <p:ph type="title"/>
          </p:nvPr>
        </p:nvSpPr>
        <p:spPr/>
        <p:txBody>
          <a:bodyPr/>
          <a:lstStyle/>
          <a:p>
            <a:r>
              <a:rPr lang="en-IN" dirty="0"/>
              <a:t>Add reference of </a:t>
            </a:r>
            <a:r>
              <a:rPr lang="en-IN" dirty="0" err="1"/>
              <a:t>dll</a:t>
            </a:r>
            <a:r>
              <a:rPr lang="en-IN" dirty="0"/>
              <a:t> in console</a:t>
            </a:r>
          </a:p>
        </p:txBody>
      </p:sp>
      <p:sp>
        <p:nvSpPr>
          <p:cNvPr id="3" name="Content Placeholder 2">
            <a:extLst>
              <a:ext uri="{FF2B5EF4-FFF2-40B4-BE49-F238E27FC236}">
                <a16:creationId xmlns:a16="http://schemas.microsoft.com/office/drawing/2014/main" id="{CA71CAE9-2B74-4E0C-A75A-700C075FFE65}"/>
              </a:ext>
            </a:extLst>
          </p:cNvPr>
          <p:cNvSpPr>
            <a:spLocks noGrp="1"/>
          </p:cNvSpPr>
          <p:nvPr>
            <p:ph idx="1"/>
          </p:nvPr>
        </p:nvSpPr>
        <p:spPr>
          <a:xfrm>
            <a:off x="28280" y="1417638"/>
            <a:ext cx="4594782" cy="4449762"/>
          </a:xfrm>
        </p:spPr>
        <p:txBody>
          <a:bodyPr>
            <a:normAutofit fontScale="55000" lnSpcReduction="20000"/>
          </a:bodyPr>
          <a:lstStyle/>
          <a:p>
            <a:r>
              <a:rPr lang="en-IN" dirty="0"/>
              <a:t>using System;</a:t>
            </a:r>
          </a:p>
          <a:p>
            <a:r>
              <a:rPr lang="en-IN" dirty="0"/>
              <a:t>using </a:t>
            </a:r>
            <a:r>
              <a:rPr lang="en-IN" dirty="0" err="1"/>
              <a:t>meth_lib</a:t>
            </a:r>
            <a:r>
              <a:rPr lang="en-IN" dirty="0"/>
              <a:t>;// namespace of </a:t>
            </a:r>
            <a:r>
              <a:rPr lang="en-IN" dirty="0" err="1"/>
              <a:t>classlibrary</a:t>
            </a:r>
            <a:endParaRPr lang="en-IN" dirty="0"/>
          </a:p>
          <a:p>
            <a:endParaRPr lang="en-IN" dirty="0"/>
          </a:p>
          <a:p>
            <a:r>
              <a:rPr lang="en-IN" dirty="0"/>
              <a:t>namespace </a:t>
            </a:r>
            <a:r>
              <a:rPr lang="en-IN" dirty="0" err="1"/>
              <a:t>useassembly</a:t>
            </a:r>
            <a:endParaRPr lang="en-IN" dirty="0"/>
          </a:p>
          <a:p>
            <a:r>
              <a:rPr lang="en-IN" dirty="0"/>
              <a:t>{</a:t>
            </a:r>
          </a:p>
          <a:p>
            <a:r>
              <a:rPr lang="en-IN" dirty="0"/>
              <a:t>    class Program</a:t>
            </a:r>
          </a:p>
          <a:p>
            <a:r>
              <a:rPr lang="en-IN" dirty="0"/>
              <a:t>    {</a:t>
            </a:r>
          </a:p>
          <a:p>
            <a:r>
              <a:rPr lang="en-IN" dirty="0"/>
              <a:t>        static void Main(string[] </a:t>
            </a:r>
            <a:r>
              <a:rPr lang="en-IN" dirty="0" err="1"/>
              <a:t>args</a:t>
            </a:r>
            <a:r>
              <a:rPr lang="en-IN" dirty="0"/>
              <a:t>)</a:t>
            </a:r>
          </a:p>
          <a:p>
            <a:r>
              <a:rPr lang="en-IN" dirty="0"/>
              <a:t>        {</a:t>
            </a:r>
          </a:p>
          <a:p>
            <a:r>
              <a:rPr lang="en-IN" dirty="0"/>
              <a:t>            </a:t>
            </a:r>
            <a:r>
              <a:rPr lang="en-IN" dirty="0" err="1"/>
              <a:t>Mathclass</a:t>
            </a:r>
            <a:r>
              <a:rPr lang="en-IN" dirty="0"/>
              <a:t> m = new </a:t>
            </a:r>
            <a:r>
              <a:rPr lang="en-IN" dirty="0" err="1"/>
              <a:t>Mathclass</a:t>
            </a:r>
            <a:r>
              <a:rPr lang="en-IN" dirty="0"/>
              <a:t>();</a:t>
            </a:r>
          </a:p>
          <a:p>
            <a:r>
              <a:rPr lang="en-IN" dirty="0"/>
              <a:t>           int r= </a:t>
            </a:r>
            <a:r>
              <a:rPr lang="en-IN" dirty="0" err="1"/>
              <a:t>m.add</a:t>
            </a:r>
            <a:r>
              <a:rPr lang="en-IN" dirty="0"/>
              <a:t>(5, 4);</a:t>
            </a:r>
          </a:p>
          <a:p>
            <a:r>
              <a:rPr lang="en-IN" dirty="0"/>
              <a:t>           </a:t>
            </a:r>
            <a:r>
              <a:rPr lang="en-IN" dirty="0" err="1"/>
              <a:t>Console.WriteLine</a:t>
            </a:r>
            <a:r>
              <a:rPr lang="en-IN" dirty="0"/>
              <a:t>(r);</a:t>
            </a:r>
          </a:p>
          <a:p>
            <a:r>
              <a:rPr lang="en-IN" dirty="0"/>
              <a:t>           </a:t>
            </a:r>
            <a:r>
              <a:rPr lang="en-IN" dirty="0" err="1"/>
              <a:t>Console.ReadLine</a:t>
            </a:r>
            <a:r>
              <a:rPr lang="en-IN" dirty="0"/>
              <a:t>();</a:t>
            </a:r>
          </a:p>
          <a:p>
            <a:r>
              <a:rPr lang="en-IN" dirty="0"/>
              <a:t>        }</a:t>
            </a:r>
          </a:p>
          <a:p>
            <a:r>
              <a:rPr lang="en-IN" dirty="0"/>
              <a:t>    }</a:t>
            </a:r>
          </a:p>
          <a:p>
            <a:r>
              <a:rPr lang="en-IN" dirty="0"/>
              <a:t>}</a:t>
            </a:r>
          </a:p>
          <a:p>
            <a:endParaRPr lang="en-IN" dirty="0"/>
          </a:p>
        </p:txBody>
      </p:sp>
      <p:sp>
        <p:nvSpPr>
          <p:cNvPr id="4" name="TextBox 3">
            <a:extLst>
              <a:ext uri="{FF2B5EF4-FFF2-40B4-BE49-F238E27FC236}">
                <a16:creationId xmlns:a16="http://schemas.microsoft.com/office/drawing/2014/main" id="{DFB51F82-F571-4D86-86ED-5B6D07D11642}"/>
              </a:ext>
            </a:extLst>
          </p:cNvPr>
          <p:cNvSpPr txBox="1"/>
          <p:nvPr/>
        </p:nvSpPr>
        <p:spPr>
          <a:xfrm>
            <a:off x="4623062" y="1676400"/>
            <a:ext cx="4724400" cy="4524315"/>
          </a:xfrm>
          <a:prstGeom prst="rect">
            <a:avLst/>
          </a:prstGeom>
          <a:noFill/>
        </p:spPr>
        <p:txBody>
          <a:bodyPr wrap="square" rtlCol="0">
            <a:spAutoFit/>
          </a:bodyPr>
          <a:lstStyle/>
          <a:p>
            <a:r>
              <a:rPr lang="en-IN" dirty="0"/>
              <a:t>Observe we have to add namespace</a:t>
            </a:r>
          </a:p>
          <a:p>
            <a:endParaRPr lang="en-IN" dirty="0"/>
          </a:p>
          <a:p>
            <a:r>
              <a:rPr lang="en-IN" dirty="0"/>
              <a:t>using </a:t>
            </a:r>
            <a:r>
              <a:rPr lang="en-IN" dirty="0" err="1"/>
              <a:t>meth_lib</a:t>
            </a:r>
            <a:endParaRPr lang="en-IN" dirty="0"/>
          </a:p>
          <a:p>
            <a:endParaRPr lang="en-IN" dirty="0"/>
          </a:p>
          <a:p>
            <a:r>
              <a:rPr lang="en-IN" dirty="0"/>
              <a:t>If you do not want to write using </a:t>
            </a:r>
          </a:p>
          <a:p>
            <a:r>
              <a:rPr lang="en-IN" dirty="0"/>
              <a:t> could have written</a:t>
            </a:r>
          </a:p>
          <a:p>
            <a:endParaRPr lang="en-IN" dirty="0"/>
          </a:p>
          <a:p>
            <a:r>
              <a:rPr lang="en-IN" dirty="0" err="1"/>
              <a:t>meth_lib.Mathclass</a:t>
            </a:r>
            <a:r>
              <a:rPr lang="en-IN" dirty="0"/>
              <a:t> m= </a:t>
            </a:r>
            <a:r>
              <a:rPr lang="en-IN" dirty="0" err="1"/>
              <a:t>meth_lib.Mathclass</a:t>
            </a:r>
            <a:r>
              <a:rPr lang="en-IN" dirty="0"/>
              <a:t> ();</a:t>
            </a:r>
          </a:p>
          <a:p>
            <a:endParaRPr lang="en-IN" dirty="0"/>
          </a:p>
          <a:p>
            <a:endParaRPr lang="en-IN" dirty="0"/>
          </a:p>
          <a:p>
            <a:r>
              <a:rPr lang="en-IN" dirty="0"/>
              <a:t>But in this you have to use name space every time. Using statement become more convenient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3895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320C-BC84-45C6-9E93-A7A7A95ABEF3}"/>
              </a:ext>
            </a:extLst>
          </p:cNvPr>
          <p:cNvSpPr>
            <a:spLocks noGrp="1"/>
          </p:cNvSpPr>
          <p:nvPr>
            <p:ph type="title"/>
          </p:nvPr>
        </p:nvSpPr>
        <p:spPr/>
        <p:txBody>
          <a:bodyPr/>
          <a:lstStyle/>
          <a:p>
            <a:r>
              <a:rPr lang="en-IN" dirty="0"/>
              <a:t>How to create shared </a:t>
            </a:r>
            <a:r>
              <a:rPr lang="en-IN" dirty="0" err="1"/>
              <a:t>Assebly</a:t>
            </a:r>
            <a:endParaRPr lang="en-IN" dirty="0"/>
          </a:p>
        </p:txBody>
      </p:sp>
      <p:sp>
        <p:nvSpPr>
          <p:cNvPr id="3" name="Content Placeholder 2">
            <a:extLst>
              <a:ext uri="{FF2B5EF4-FFF2-40B4-BE49-F238E27FC236}">
                <a16:creationId xmlns:a16="http://schemas.microsoft.com/office/drawing/2014/main" id="{F6DBBF62-ABC3-4D76-8CC2-57406143577D}"/>
              </a:ext>
            </a:extLst>
          </p:cNvPr>
          <p:cNvSpPr>
            <a:spLocks noGrp="1"/>
          </p:cNvSpPr>
          <p:nvPr>
            <p:ph idx="1"/>
          </p:nvPr>
        </p:nvSpPr>
        <p:spPr/>
        <p:txBody>
          <a:bodyPr/>
          <a:lstStyle/>
          <a:p>
            <a:r>
              <a:rPr lang="en-IN" dirty="0"/>
              <a:t>Create class </a:t>
            </a:r>
            <a:r>
              <a:rPr lang="en-IN" dirty="0" err="1"/>
              <a:t>libraray</a:t>
            </a:r>
            <a:endParaRPr lang="en-IN" dirty="0"/>
          </a:p>
          <a:p>
            <a:r>
              <a:rPr lang="en-IN" dirty="0"/>
              <a:t>Signe the Assembly</a:t>
            </a:r>
          </a:p>
          <a:p>
            <a:r>
              <a:rPr lang="en-IN" dirty="0"/>
              <a:t>Add it in GAC</a:t>
            </a:r>
          </a:p>
        </p:txBody>
      </p:sp>
    </p:spTree>
    <p:extLst>
      <p:ext uri="{BB962C8B-B14F-4D97-AF65-F5344CB8AC3E}">
        <p14:creationId xmlns:p14="http://schemas.microsoft.com/office/powerpoint/2010/main" val="39179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67B8-DBA5-4E5A-9B70-234836834C86}"/>
              </a:ext>
            </a:extLst>
          </p:cNvPr>
          <p:cNvSpPr>
            <a:spLocks noGrp="1"/>
          </p:cNvSpPr>
          <p:nvPr>
            <p:ph type="title"/>
          </p:nvPr>
        </p:nvSpPr>
        <p:spPr/>
        <p:txBody>
          <a:bodyPr/>
          <a:lstStyle/>
          <a:p>
            <a:r>
              <a:rPr lang="en-IN" dirty="0"/>
              <a:t>How to </a:t>
            </a:r>
            <a:r>
              <a:rPr lang="en-IN" dirty="0" err="1"/>
              <a:t>signe</a:t>
            </a:r>
            <a:r>
              <a:rPr lang="en-IN" dirty="0"/>
              <a:t> Assembly</a:t>
            </a:r>
          </a:p>
        </p:txBody>
      </p:sp>
      <p:sp>
        <p:nvSpPr>
          <p:cNvPr id="3" name="Content Placeholder 2">
            <a:extLst>
              <a:ext uri="{FF2B5EF4-FFF2-40B4-BE49-F238E27FC236}">
                <a16:creationId xmlns:a16="http://schemas.microsoft.com/office/drawing/2014/main" id="{21EA7083-1A1E-4FA6-A52C-98F471E18596}"/>
              </a:ext>
            </a:extLst>
          </p:cNvPr>
          <p:cNvSpPr>
            <a:spLocks noGrp="1"/>
          </p:cNvSpPr>
          <p:nvPr>
            <p:ph idx="1"/>
          </p:nvPr>
        </p:nvSpPr>
        <p:spPr/>
        <p:txBody>
          <a:bodyPr>
            <a:normAutofit lnSpcReduction="10000"/>
          </a:bodyPr>
          <a:lstStyle/>
          <a:p>
            <a:r>
              <a:rPr lang="en-US" dirty="0"/>
              <a:t>right click on project in solution explorer</a:t>
            </a:r>
          </a:p>
          <a:p>
            <a:r>
              <a:rPr lang="en-US" dirty="0"/>
              <a:t>click on signing</a:t>
            </a:r>
          </a:p>
          <a:p>
            <a:r>
              <a:rPr lang="en-US" dirty="0"/>
              <a:t>type name (</a:t>
            </a:r>
            <a:r>
              <a:rPr lang="en-US" dirty="0" err="1"/>
              <a:t>eg.</a:t>
            </a:r>
            <a:r>
              <a:rPr lang="en-US" dirty="0"/>
              <a:t> </a:t>
            </a:r>
            <a:r>
              <a:rPr lang="en-US" dirty="0" err="1"/>
              <a:t>mysnk</a:t>
            </a:r>
            <a:r>
              <a:rPr lang="en-US" dirty="0"/>
              <a:t>) it can be any name</a:t>
            </a:r>
          </a:p>
          <a:p>
            <a:r>
              <a:rPr lang="en-US" dirty="0"/>
              <a:t>save</a:t>
            </a:r>
          </a:p>
          <a:p>
            <a:r>
              <a:rPr lang="en-US" dirty="0"/>
              <a:t>go to assembly file</a:t>
            </a:r>
          </a:p>
          <a:p>
            <a:r>
              <a:rPr lang="en-US" dirty="0"/>
              <a:t>and add</a:t>
            </a:r>
          </a:p>
          <a:p>
            <a:endParaRPr lang="en-US" dirty="0"/>
          </a:p>
          <a:p>
            <a:r>
              <a:rPr lang="en-US" dirty="0"/>
              <a:t>[assembly :</a:t>
            </a:r>
            <a:r>
              <a:rPr lang="en-US" dirty="0" err="1"/>
              <a:t>AssemblyKeyFile</a:t>
            </a:r>
            <a:r>
              <a:rPr lang="en-US" dirty="0"/>
              <a:t>("</a:t>
            </a:r>
            <a:r>
              <a:rPr lang="en-US" dirty="0" err="1"/>
              <a:t>mysnk.snk</a:t>
            </a:r>
            <a:r>
              <a:rPr lang="en-US" dirty="0"/>
              <a:t>")]</a:t>
            </a:r>
            <a:endParaRPr lang="en-IN" dirty="0"/>
          </a:p>
        </p:txBody>
      </p:sp>
    </p:spTree>
    <p:extLst>
      <p:ext uri="{BB962C8B-B14F-4D97-AF65-F5344CB8AC3E}">
        <p14:creationId xmlns:p14="http://schemas.microsoft.com/office/powerpoint/2010/main" val="207420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EF2D-5E96-40DD-83BD-4038EC95F1A5}"/>
              </a:ext>
            </a:extLst>
          </p:cNvPr>
          <p:cNvSpPr>
            <a:spLocks noGrp="1"/>
          </p:cNvSpPr>
          <p:nvPr>
            <p:ph type="title"/>
          </p:nvPr>
        </p:nvSpPr>
        <p:spPr/>
        <p:txBody>
          <a:bodyPr/>
          <a:lstStyle/>
          <a:p>
            <a:r>
              <a:rPr lang="en-IN" dirty="0"/>
              <a:t>How to add in GAC</a:t>
            </a:r>
          </a:p>
        </p:txBody>
      </p:sp>
      <p:sp>
        <p:nvSpPr>
          <p:cNvPr id="3" name="Content Placeholder 2">
            <a:extLst>
              <a:ext uri="{FF2B5EF4-FFF2-40B4-BE49-F238E27FC236}">
                <a16:creationId xmlns:a16="http://schemas.microsoft.com/office/drawing/2014/main" id="{0E45A4EA-8AF3-46FD-8125-35A478F333D5}"/>
              </a:ext>
            </a:extLst>
          </p:cNvPr>
          <p:cNvSpPr>
            <a:spLocks noGrp="1"/>
          </p:cNvSpPr>
          <p:nvPr>
            <p:ph idx="1"/>
          </p:nvPr>
        </p:nvSpPr>
        <p:spPr>
          <a:xfrm>
            <a:off x="457200" y="1066800"/>
            <a:ext cx="8229600" cy="5059363"/>
          </a:xfrm>
        </p:spPr>
        <p:txBody>
          <a:bodyPr>
            <a:normAutofit fontScale="70000" lnSpcReduction="20000"/>
          </a:bodyPr>
          <a:lstStyle/>
          <a:p>
            <a:r>
              <a:rPr lang="en-IN" dirty="0"/>
              <a:t>start</a:t>
            </a:r>
          </a:p>
          <a:p>
            <a:r>
              <a:rPr lang="en-IN" dirty="0"/>
              <a:t>program</a:t>
            </a:r>
          </a:p>
          <a:p>
            <a:r>
              <a:rPr lang="en-IN" dirty="0"/>
              <a:t>Visual studio 2012</a:t>
            </a:r>
          </a:p>
          <a:p>
            <a:r>
              <a:rPr lang="en-IN" dirty="0"/>
              <a:t>Visual studio tool</a:t>
            </a:r>
          </a:p>
          <a:p>
            <a:r>
              <a:rPr lang="en-IN" dirty="0"/>
              <a:t>right click on </a:t>
            </a:r>
            <a:r>
              <a:rPr lang="en-IN" dirty="0" err="1"/>
              <a:t>cmd</a:t>
            </a:r>
            <a:r>
              <a:rPr lang="en-IN" dirty="0"/>
              <a:t> run as------------------ administrator------</a:t>
            </a:r>
          </a:p>
          <a:p>
            <a:endParaRPr lang="en-IN" dirty="0"/>
          </a:p>
          <a:p>
            <a:r>
              <a:rPr lang="en-IN" dirty="0"/>
              <a:t>and type</a:t>
            </a:r>
          </a:p>
          <a:p>
            <a:endParaRPr lang="en-IN" dirty="0"/>
          </a:p>
          <a:p>
            <a:r>
              <a:rPr lang="en-IN" dirty="0"/>
              <a:t>on  path of </a:t>
            </a:r>
            <a:r>
              <a:rPr lang="en-IN" dirty="0" err="1"/>
              <a:t>dll</a:t>
            </a:r>
            <a:r>
              <a:rPr lang="en-IN" dirty="0"/>
              <a:t> file  </a:t>
            </a:r>
            <a:r>
              <a:rPr lang="en-IN" dirty="0" err="1"/>
              <a:t>gacutil</a:t>
            </a:r>
            <a:r>
              <a:rPr lang="en-IN" dirty="0"/>
              <a:t> -</a:t>
            </a:r>
            <a:r>
              <a:rPr lang="en-IN" dirty="0" err="1"/>
              <a:t>i</a:t>
            </a:r>
            <a:r>
              <a:rPr lang="en-IN" dirty="0"/>
              <a:t>  lib. </a:t>
            </a:r>
            <a:r>
              <a:rPr lang="en-IN" dirty="0" err="1"/>
              <a:t>dll</a:t>
            </a:r>
            <a:r>
              <a:rPr lang="en-IN" dirty="0"/>
              <a:t> </a:t>
            </a:r>
          </a:p>
          <a:p>
            <a:endParaRPr lang="en-IN" dirty="0"/>
          </a:p>
          <a:p>
            <a:r>
              <a:rPr lang="en-IN" dirty="0"/>
              <a:t>D:\practice_dotnet\callib\callib\bin\Debug\ </a:t>
            </a:r>
            <a:r>
              <a:rPr lang="en-IN" dirty="0" err="1"/>
              <a:t>gacutil</a:t>
            </a:r>
            <a:r>
              <a:rPr lang="en-IN" dirty="0"/>
              <a:t> -</a:t>
            </a:r>
            <a:r>
              <a:rPr lang="en-IN" dirty="0" err="1"/>
              <a:t>i</a:t>
            </a:r>
            <a:r>
              <a:rPr lang="en-IN" dirty="0"/>
              <a:t>  lib. </a:t>
            </a:r>
            <a:r>
              <a:rPr lang="en-IN" dirty="0" err="1"/>
              <a:t>dll</a:t>
            </a:r>
            <a:r>
              <a:rPr lang="en-IN" dirty="0"/>
              <a:t> </a:t>
            </a:r>
          </a:p>
          <a:p>
            <a:endParaRPr lang="en-IN" dirty="0"/>
          </a:p>
          <a:p>
            <a:endParaRPr lang="en-IN" dirty="0"/>
          </a:p>
          <a:p>
            <a:r>
              <a:rPr lang="en-IN" dirty="0"/>
              <a:t>add reference to your project from the following path C:\Windows\Microsoft.NET\assembly\GAC_MSIL\ClassLibrary1</a:t>
            </a:r>
          </a:p>
        </p:txBody>
      </p:sp>
    </p:spTree>
    <p:extLst>
      <p:ext uri="{BB962C8B-B14F-4D97-AF65-F5344CB8AC3E}">
        <p14:creationId xmlns:p14="http://schemas.microsoft.com/office/powerpoint/2010/main" val="301843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17A1E-382E-4ED0-B254-A37FF7A14A52}"/>
              </a:ext>
            </a:extLst>
          </p:cNvPr>
          <p:cNvSpPr>
            <a:spLocks noGrp="1"/>
          </p:cNvSpPr>
          <p:nvPr>
            <p:ph idx="1"/>
          </p:nvPr>
        </p:nvSpPr>
        <p:spPr>
          <a:xfrm>
            <a:off x="381000" y="381000"/>
            <a:ext cx="8305800" cy="6172200"/>
          </a:xfrm>
        </p:spPr>
        <p:txBody>
          <a:bodyPr/>
          <a:lstStyle/>
          <a:p>
            <a:r>
              <a:rPr lang="en-IN" dirty="0"/>
              <a:t>Q1 create a class library having public method which will return square of a number use this </a:t>
            </a:r>
            <a:r>
              <a:rPr lang="en-IN" dirty="0" err="1"/>
              <a:t>dll</a:t>
            </a:r>
            <a:r>
              <a:rPr lang="en-IN" dirty="0"/>
              <a:t> file in your console application.(private Assembly)</a:t>
            </a:r>
          </a:p>
          <a:p>
            <a:r>
              <a:rPr lang="en-IN" dirty="0"/>
              <a:t>Q2. put your class </a:t>
            </a:r>
            <a:r>
              <a:rPr lang="en-IN" dirty="0" err="1"/>
              <a:t>libraray</a:t>
            </a:r>
            <a:r>
              <a:rPr lang="en-IN" dirty="0"/>
              <a:t> in GAC and use it in console application(Shared Assembly)</a:t>
            </a:r>
          </a:p>
        </p:txBody>
      </p:sp>
    </p:spTree>
    <p:extLst>
      <p:ext uri="{BB962C8B-B14F-4D97-AF65-F5344CB8AC3E}">
        <p14:creationId xmlns:p14="http://schemas.microsoft.com/office/powerpoint/2010/main" val="77473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Assembly</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F9FD-7592-423B-97BD-193ACE049821}"/>
              </a:ext>
            </a:extLst>
          </p:cNvPr>
          <p:cNvSpPr>
            <a:spLocks noGrp="1"/>
          </p:cNvSpPr>
          <p:nvPr>
            <p:ph type="title"/>
          </p:nvPr>
        </p:nvSpPr>
        <p:spPr/>
        <p:txBody>
          <a:bodyPr/>
          <a:lstStyle/>
          <a:p>
            <a:r>
              <a:rPr lang="en-IN" dirty="0"/>
              <a:t>What is Assembly</a:t>
            </a:r>
          </a:p>
        </p:txBody>
      </p:sp>
      <p:sp>
        <p:nvSpPr>
          <p:cNvPr id="3" name="Content Placeholder 2">
            <a:extLst>
              <a:ext uri="{FF2B5EF4-FFF2-40B4-BE49-F238E27FC236}">
                <a16:creationId xmlns:a16="http://schemas.microsoft.com/office/drawing/2014/main" id="{45C26044-82FB-4719-A471-D150A6C134EC}"/>
              </a:ext>
            </a:extLst>
          </p:cNvPr>
          <p:cNvSpPr>
            <a:spLocks noGrp="1"/>
          </p:cNvSpPr>
          <p:nvPr>
            <p:ph idx="1"/>
          </p:nvPr>
        </p:nvSpPr>
        <p:spPr/>
        <p:txBody>
          <a:bodyPr/>
          <a:lstStyle/>
          <a:p>
            <a:r>
              <a:rPr lang="en-IN" dirty="0"/>
              <a:t>Assembly is set of code.</a:t>
            </a:r>
          </a:p>
          <a:p>
            <a:r>
              <a:rPr lang="en-IN" dirty="0"/>
              <a:t>An Assembly can be EXE(console application) or DLL(class library without Main)</a:t>
            </a:r>
          </a:p>
          <a:p>
            <a:r>
              <a:rPr lang="en-IN" dirty="0"/>
              <a:t>There are three type of Assembly </a:t>
            </a:r>
          </a:p>
          <a:p>
            <a:pPr lvl="1"/>
            <a:r>
              <a:rPr lang="en-IN" dirty="0"/>
              <a:t>Private Assembly</a:t>
            </a:r>
          </a:p>
          <a:p>
            <a:pPr lvl="1"/>
            <a:r>
              <a:rPr lang="en-IN" dirty="0"/>
              <a:t>Shared Assembly</a:t>
            </a:r>
          </a:p>
          <a:p>
            <a:pPr lvl="1"/>
            <a:r>
              <a:rPr lang="en-IN" dirty="0"/>
              <a:t>Satellite Assembly</a:t>
            </a:r>
          </a:p>
        </p:txBody>
      </p:sp>
    </p:spTree>
    <p:extLst>
      <p:ext uri="{BB962C8B-B14F-4D97-AF65-F5344CB8AC3E}">
        <p14:creationId xmlns:p14="http://schemas.microsoft.com/office/powerpoint/2010/main" val="123428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p:txBody>
          <a:bodyPr>
            <a:noAutofit/>
          </a:bodyPr>
          <a:lstStyle/>
          <a:p>
            <a:r>
              <a:rPr lang="en-US" sz="1600" dirty="0"/>
              <a:t>An assembly is composed of four sections. </a:t>
            </a:r>
          </a:p>
          <a:p>
            <a:r>
              <a:rPr lang="en-US" sz="1600" dirty="0"/>
              <a:t>The first is the assembly </a:t>
            </a:r>
            <a:r>
              <a:rPr lang="en-US" sz="1600" i="1" dirty="0"/>
              <a:t>manifest. The manifest </a:t>
            </a:r>
            <a:r>
              <a:rPr lang="en-US" sz="1600" dirty="0"/>
              <a:t>contains information about the assembly, itself. This data includes such things as the name of the assembly, its version number, type mapping information, and cultural settings. </a:t>
            </a:r>
          </a:p>
          <a:p>
            <a:r>
              <a:rPr lang="en-US" sz="1600" dirty="0"/>
              <a:t>The second section is </a:t>
            </a:r>
            <a:r>
              <a:rPr lang="en-US" sz="1600" i="1" dirty="0"/>
              <a:t>type metadata, which is information about the data types used by the program. </a:t>
            </a:r>
            <a:r>
              <a:rPr lang="en-US" sz="1600" dirty="0"/>
              <a:t>Among other benefits, type metadata aids in cross-language interoperability.</a:t>
            </a:r>
          </a:p>
          <a:p>
            <a:r>
              <a:rPr lang="en-US" sz="1600" dirty="0"/>
              <a:t> The third part of an assembly is the </a:t>
            </a:r>
            <a:r>
              <a:rPr lang="en-US" sz="1600" i="1" dirty="0"/>
              <a:t>program code, which is stored in Microsoft Intermediate Language </a:t>
            </a:r>
            <a:r>
              <a:rPr lang="en-US" sz="1600" dirty="0"/>
              <a:t>(MSIL) format. </a:t>
            </a:r>
          </a:p>
          <a:p>
            <a:r>
              <a:rPr lang="en-US" sz="1600" dirty="0"/>
              <a:t>The fourth constituent of an assembly is the resources used by the program.</a:t>
            </a:r>
          </a:p>
          <a:p>
            <a:r>
              <a:rPr lang="en-US" sz="1600" dirty="0"/>
              <a:t>Fortunately, when using C#, assemblies are produced automatically, with little or no extra effort on your part. The reason for this is that the </a:t>
            </a:r>
            <a:r>
              <a:rPr lang="en-US" sz="1600" b="1" dirty="0"/>
              <a:t>exe file created when you compile </a:t>
            </a:r>
            <a:r>
              <a:rPr lang="en-US" sz="1600" dirty="0"/>
              <a:t>a C# program is actually an assembly that contains your program’s executable code as  well as other types of information. </a:t>
            </a:r>
          </a:p>
          <a:p>
            <a:r>
              <a:rPr lang="en-US" sz="1600" dirty="0"/>
              <a:t>Thus, when you compile a C# program, an assembly is automatically produced.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6C5F-7305-4FF3-9742-8E8D7891CA84}"/>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0964880C-532A-483B-A9C0-DF8486EAD9C8}"/>
              </a:ext>
            </a:extLst>
          </p:cNvPr>
          <p:cNvGraphicFramePr>
            <a:graphicFrameLocks noGrp="1"/>
          </p:cNvGraphicFramePr>
          <p:nvPr>
            <p:ph idx="1"/>
            <p:extLst>
              <p:ext uri="{D42A27DB-BD31-4B8C-83A1-F6EECF244321}">
                <p14:modId xmlns:p14="http://schemas.microsoft.com/office/powerpoint/2010/main" val="748068874"/>
              </p:ext>
            </p:extLst>
          </p:nvPr>
        </p:nvGraphicFramePr>
        <p:xfrm>
          <a:off x="457200" y="1600200"/>
          <a:ext cx="3048000" cy="46475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79220187"/>
                    </a:ext>
                  </a:extLst>
                </a:gridCol>
              </a:tblGrid>
              <a:tr h="1338373">
                <a:tc>
                  <a:txBody>
                    <a:bodyPr/>
                    <a:lstStyle/>
                    <a:p>
                      <a:r>
                        <a:rPr lang="en-IN" dirty="0"/>
                        <a:t>Manifest</a:t>
                      </a:r>
                    </a:p>
                    <a:p>
                      <a:pPr marL="285750" indent="-285750">
                        <a:buFont typeface="Arial" panose="020B0604020202020204" pitchFamily="34" charset="0"/>
                        <a:buChar char="•"/>
                      </a:pPr>
                      <a:r>
                        <a:rPr lang="en-IN" dirty="0"/>
                        <a:t>Name of Assembly</a:t>
                      </a:r>
                    </a:p>
                    <a:p>
                      <a:pPr marL="285750" indent="-285750">
                        <a:buFont typeface="Arial" panose="020B0604020202020204" pitchFamily="34" charset="0"/>
                        <a:buChar char="•"/>
                      </a:pPr>
                      <a:r>
                        <a:rPr lang="en-IN" dirty="0"/>
                        <a:t>Version info</a:t>
                      </a:r>
                    </a:p>
                    <a:p>
                      <a:pPr marL="285750" indent="-285750">
                        <a:buFont typeface="Arial" panose="020B0604020202020204" pitchFamily="34" charset="0"/>
                        <a:buChar char="•"/>
                      </a:pPr>
                      <a:r>
                        <a:rPr lang="en-IN" dirty="0"/>
                        <a:t>Culture info</a:t>
                      </a:r>
                    </a:p>
                    <a:p>
                      <a:endParaRPr lang="en-IN" dirty="0"/>
                    </a:p>
                    <a:p>
                      <a:endParaRPr lang="en-IN" dirty="0"/>
                    </a:p>
                  </a:txBody>
                  <a:tcPr/>
                </a:tc>
                <a:extLst>
                  <a:ext uri="{0D108BD9-81ED-4DB2-BD59-A6C34878D82A}">
                    <a16:rowId xmlns:a16="http://schemas.microsoft.com/office/drawing/2014/main" val="3704117209"/>
                  </a:ext>
                </a:extLst>
              </a:tr>
              <a:tr h="704407">
                <a:tc>
                  <a:txBody>
                    <a:bodyPr/>
                    <a:lstStyle/>
                    <a:p>
                      <a:r>
                        <a:rPr lang="en-IN" dirty="0"/>
                        <a:t>Type Metadata</a:t>
                      </a:r>
                    </a:p>
                    <a:p>
                      <a:r>
                        <a:rPr lang="en-IN" dirty="0"/>
                        <a:t>(information about data type used in code)</a:t>
                      </a:r>
                    </a:p>
                  </a:txBody>
                  <a:tcPr/>
                </a:tc>
                <a:extLst>
                  <a:ext uri="{0D108BD9-81ED-4DB2-BD59-A6C34878D82A}">
                    <a16:rowId xmlns:a16="http://schemas.microsoft.com/office/drawing/2014/main" val="2360454911"/>
                  </a:ext>
                </a:extLst>
              </a:tr>
              <a:tr h="498955">
                <a:tc>
                  <a:txBody>
                    <a:bodyPr/>
                    <a:lstStyle/>
                    <a:p>
                      <a:r>
                        <a:rPr lang="en-IN" dirty="0"/>
                        <a:t>MSIL</a:t>
                      </a:r>
                    </a:p>
                  </a:txBody>
                  <a:tcPr/>
                </a:tc>
                <a:extLst>
                  <a:ext uri="{0D108BD9-81ED-4DB2-BD59-A6C34878D82A}">
                    <a16:rowId xmlns:a16="http://schemas.microsoft.com/office/drawing/2014/main" val="141734696"/>
                  </a:ext>
                </a:extLst>
              </a:tr>
              <a:tr h="1496865">
                <a:tc>
                  <a:txBody>
                    <a:bodyPr/>
                    <a:lstStyle/>
                    <a:p>
                      <a:r>
                        <a:rPr lang="en-IN" dirty="0"/>
                        <a:t>Resources like ( images, other dependent file)</a:t>
                      </a:r>
                    </a:p>
                  </a:txBody>
                  <a:tcPr/>
                </a:tc>
                <a:extLst>
                  <a:ext uri="{0D108BD9-81ED-4DB2-BD59-A6C34878D82A}">
                    <a16:rowId xmlns:a16="http://schemas.microsoft.com/office/drawing/2014/main" val="2667935287"/>
                  </a:ext>
                </a:extLst>
              </a:tr>
            </a:tbl>
          </a:graphicData>
        </a:graphic>
      </p:graphicFrame>
    </p:spTree>
    <p:extLst>
      <p:ext uri="{BB962C8B-B14F-4D97-AF65-F5344CB8AC3E}">
        <p14:creationId xmlns:p14="http://schemas.microsoft.com/office/powerpoint/2010/main" val="252019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7FA0-7DB2-4D0C-AC5B-D4FD5E714927}"/>
              </a:ext>
            </a:extLst>
          </p:cNvPr>
          <p:cNvSpPr>
            <a:spLocks noGrp="1"/>
          </p:cNvSpPr>
          <p:nvPr>
            <p:ph type="title"/>
          </p:nvPr>
        </p:nvSpPr>
        <p:spPr/>
        <p:txBody>
          <a:bodyPr/>
          <a:lstStyle/>
          <a:p>
            <a:r>
              <a:rPr lang="en-IN" dirty="0"/>
              <a:t>Private Assembly</a:t>
            </a:r>
          </a:p>
        </p:txBody>
      </p:sp>
      <p:sp>
        <p:nvSpPr>
          <p:cNvPr id="3" name="Content Placeholder 2">
            <a:extLst>
              <a:ext uri="{FF2B5EF4-FFF2-40B4-BE49-F238E27FC236}">
                <a16:creationId xmlns:a16="http://schemas.microsoft.com/office/drawing/2014/main" id="{6E737376-A765-4C48-92F5-F6F38E5A62D9}"/>
              </a:ext>
            </a:extLst>
          </p:cNvPr>
          <p:cNvSpPr>
            <a:spLocks noGrp="1"/>
          </p:cNvSpPr>
          <p:nvPr>
            <p:ph idx="1"/>
          </p:nvPr>
        </p:nvSpPr>
        <p:spPr/>
        <p:txBody>
          <a:bodyPr/>
          <a:lstStyle/>
          <a:p>
            <a:r>
              <a:rPr lang="en-IN" dirty="0"/>
              <a:t>When you create a class library and use it in your application it will create a local copy .</a:t>
            </a:r>
          </a:p>
          <a:p>
            <a:r>
              <a:rPr lang="en-IN" dirty="0" err="1"/>
              <a:t>Ie</a:t>
            </a:r>
            <a:r>
              <a:rPr lang="en-IN" dirty="0"/>
              <a:t>. per project it will have local copy.</a:t>
            </a:r>
          </a:p>
          <a:p>
            <a:r>
              <a:rPr lang="en-IN" dirty="0"/>
              <a:t>In future if you modify this class library then you have to add reference to each project again.</a:t>
            </a:r>
          </a:p>
          <a:p>
            <a:endParaRPr lang="en-IN" dirty="0"/>
          </a:p>
        </p:txBody>
      </p:sp>
    </p:spTree>
    <p:extLst>
      <p:ext uri="{BB962C8B-B14F-4D97-AF65-F5344CB8AC3E}">
        <p14:creationId xmlns:p14="http://schemas.microsoft.com/office/powerpoint/2010/main" val="255112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5903-CEC9-4275-87D4-A69999252138}"/>
              </a:ext>
            </a:extLst>
          </p:cNvPr>
          <p:cNvSpPr>
            <a:spLocks noGrp="1"/>
          </p:cNvSpPr>
          <p:nvPr>
            <p:ph type="title"/>
          </p:nvPr>
        </p:nvSpPr>
        <p:spPr/>
        <p:txBody>
          <a:bodyPr/>
          <a:lstStyle/>
          <a:p>
            <a:r>
              <a:rPr lang="en-IN" dirty="0"/>
              <a:t>Shared Assembly</a:t>
            </a:r>
          </a:p>
        </p:txBody>
      </p:sp>
      <p:sp>
        <p:nvSpPr>
          <p:cNvPr id="3" name="Content Placeholder 2">
            <a:extLst>
              <a:ext uri="{FF2B5EF4-FFF2-40B4-BE49-F238E27FC236}">
                <a16:creationId xmlns:a16="http://schemas.microsoft.com/office/drawing/2014/main" id="{73354419-F0F2-4EE8-A042-A330DE7EA396}"/>
              </a:ext>
            </a:extLst>
          </p:cNvPr>
          <p:cNvSpPr>
            <a:spLocks noGrp="1"/>
          </p:cNvSpPr>
          <p:nvPr>
            <p:ph idx="1"/>
          </p:nvPr>
        </p:nvSpPr>
        <p:spPr/>
        <p:txBody>
          <a:bodyPr/>
          <a:lstStyle/>
          <a:p>
            <a:r>
              <a:rPr lang="en-IN" dirty="0"/>
              <a:t>It allow you to put your Assembly in GAC-global Assembly cache</a:t>
            </a:r>
          </a:p>
          <a:p>
            <a:r>
              <a:rPr lang="en-IN" dirty="0"/>
              <a:t>All project can use the reference of that Assembly. </a:t>
            </a:r>
            <a:r>
              <a:rPr lang="en-IN" dirty="0" err="1"/>
              <a:t>Ie</a:t>
            </a:r>
            <a:r>
              <a:rPr lang="en-IN" dirty="0"/>
              <a:t>. no local copy get created</a:t>
            </a:r>
          </a:p>
          <a:p>
            <a:r>
              <a:rPr lang="en-IN"/>
              <a:t>It helps </a:t>
            </a:r>
            <a:r>
              <a:rPr lang="en-IN" dirty="0"/>
              <a:t>developer to manage versioning </a:t>
            </a:r>
          </a:p>
        </p:txBody>
      </p:sp>
    </p:spTree>
    <p:extLst>
      <p:ext uri="{BB962C8B-B14F-4D97-AF65-F5344CB8AC3E}">
        <p14:creationId xmlns:p14="http://schemas.microsoft.com/office/powerpoint/2010/main" val="3584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A10B-7E6F-406E-B50D-2F27B5024855}"/>
              </a:ext>
            </a:extLst>
          </p:cNvPr>
          <p:cNvSpPr>
            <a:spLocks noGrp="1"/>
          </p:cNvSpPr>
          <p:nvPr>
            <p:ph type="title"/>
          </p:nvPr>
        </p:nvSpPr>
        <p:spPr/>
        <p:txBody>
          <a:bodyPr/>
          <a:lstStyle/>
          <a:p>
            <a:r>
              <a:rPr lang="en-IN" dirty="0"/>
              <a:t>Satellite Assembly</a:t>
            </a:r>
          </a:p>
        </p:txBody>
      </p:sp>
      <p:sp>
        <p:nvSpPr>
          <p:cNvPr id="3" name="Content Placeholder 2">
            <a:extLst>
              <a:ext uri="{FF2B5EF4-FFF2-40B4-BE49-F238E27FC236}">
                <a16:creationId xmlns:a16="http://schemas.microsoft.com/office/drawing/2014/main" id="{58381CF4-7E29-4883-9E39-BC704E4978D5}"/>
              </a:ext>
            </a:extLst>
          </p:cNvPr>
          <p:cNvSpPr>
            <a:spLocks noGrp="1"/>
          </p:cNvSpPr>
          <p:nvPr>
            <p:ph idx="1"/>
          </p:nvPr>
        </p:nvSpPr>
        <p:spPr/>
        <p:txBody>
          <a:bodyPr>
            <a:normAutofit fontScale="92500" lnSpcReduction="20000"/>
          </a:bodyPr>
          <a:lstStyle/>
          <a:p>
            <a:r>
              <a:rPr lang="en-IN" dirty="0"/>
              <a:t>A satellite assembly is a .NET Framework assembly containing resources specific to a given language. Using satellite assemblies, you can place resources for different languages in different assemblies, and the correct assembly is loaded into memory only if the user selects to view the application in that language.</a:t>
            </a:r>
          </a:p>
          <a:p>
            <a:r>
              <a:rPr lang="en-IN" dirty="0"/>
              <a:t> In general, assemblies should contain culture-neutral resources. If you want to localize your assembly (for example use different strings for different locales) you should use satellite assemblies.</a:t>
            </a:r>
          </a:p>
          <a:p>
            <a:endParaRPr lang="en-IN" dirty="0"/>
          </a:p>
        </p:txBody>
      </p:sp>
    </p:spTree>
    <p:extLst>
      <p:ext uri="{BB962C8B-B14F-4D97-AF65-F5344CB8AC3E}">
        <p14:creationId xmlns:p14="http://schemas.microsoft.com/office/powerpoint/2010/main" val="407775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4FC7-1F23-4649-9521-33DF7E76121E}"/>
              </a:ext>
            </a:extLst>
          </p:cNvPr>
          <p:cNvSpPr>
            <a:spLocks noGrp="1"/>
          </p:cNvSpPr>
          <p:nvPr>
            <p:ph type="title"/>
          </p:nvPr>
        </p:nvSpPr>
        <p:spPr/>
        <p:txBody>
          <a:bodyPr/>
          <a:lstStyle/>
          <a:p>
            <a:r>
              <a:rPr lang="en-IN" dirty="0"/>
              <a:t>How to create class </a:t>
            </a:r>
            <a:r>
              <a:rPr lang="en-IN" dirty="0" err="1"/>
              <a:t>libraray</a:t>
            </a:r>
            <a:endParaRPr lang="en-IN" dirty="0"/>
          </a:p>
        </p:txBody>
      </p:sp>
      <p:sp>
        <p:nvSpPr>
          <p:cNvPr id="3" name="Content Placeholder 2">
            <a:extLst>
              <a:ext uri="{FF2B5EF4-FFF2-40B4-BE49-F238E27FC236}">
                <a16:creationId xmlns:a16="http://schemas.microsoft.com/office/drawing/2014/main" id="{E989F1D3-A9CD-4BC5-9E5B-3F3BC1749538}"/>
              </a:ext>
            </a:extLst>
          </p:cNvPr>
          <p:cNvSpPr>
            <a:spLocks noGrp="1"/>
          </p:cNvSpPr>
          <p:nvPr>
            <p:ph idx="1"/>
          </p:nvPr>
        </p:nvSpPr>
        <p:spPr/>
        <p:txBody>
          <a:bodyPr>
            <a:normAutofit fontScale="55000" lnSpcReduction="20000"/>
          </a:bodyPr>
          <a:lstStyle/>
          <a:p>
            <a:r>
              <a:rPr lang="en-US" dirty="0"/>
              <a:t>step 1</a:t>
            </a:r>
          </a:p>
          <a:p>
            <a:r>
              <a:rPr lang="en-US" dirty="0"/>
              <a:t>start visual studio</a:t>
            </a:r>
          </a:p>
          <a:p>
            <a:r>
              <a:rPr lang="en-US" dirty="0"/>
              <a:t>select </a:t>
            </a:r>
            <a:r>
              <a:rPr lang="en-US" dirty="0" err="1"/>
              <a:t>c#</a:t>
            </a:r>
            <a:r>
              <a:rPr lang="en-US" dirty="0"/>
              <a:t> on  left</a:t>
            </a:r>
          </a:p>
          <a:p>
            <a:r>
              <a:rPr lang="en-US" dirty="0"/>
              <a:t>select Class Library on right</a:t>
            </a:r>
          </a:p>
          <a:p>
            <a:r>
              <a:rPr lang="en-US" dirty="0"/>
              <a:t>Write code</a:t>
            </a:r>
          </a:p>
          <a:p>
            <a:r>
              <a:rPr lang="en-US" dirty="0"/>
              <a:t>save and compile</a:t>
            </a:r>
          </a:p>
          <a:p>
            <a:endParaRPr lang="en-US" dirty="0"/>
          </a:p>
          <a:p>
            <a:r>
              <a:rPr lang="en-US" dirty="0"/>
              <a:t>step 2</a:t>
            </a:r>
          </a:p>
          <a:p>
            <a:r>
              <a:rPr lang="en-US" dirty="0"/>
              <a:t>start visual studio </a:t>
            </a:r>
          </a:p>
          <a:p>
            <a:r>
              <a:rPr lang="en-US" dirty="0"/>
              <a:t>select </a:t>
            </a:r>
            <a:r>
              <a:rPr lang="en-US" dirty="0" err="1"/>
              <a:t>c#</a:t>
            </a:r>
            <a:r>
              <a:rPr lang="en-US" dirty="0"/>
              <a:t> on  left</a:t>
            </a:r>
          </a:p>
          <a:p>
            <a:r>
              <a:rPr lang="en-US" dirty="0"/>
              <a:t>select Console Application</a:t>
            </a:r>
          </a:p>
          <a:p>
            <a:endParaRPr lang="en-US" dirty="0"/>
          </a:p>
          <a:p>
            <a:r>
              <a:rPr lang="en-US" dirty="0"/>
              <a:t>in solution explorer right click on references -</a:t>
            </a:r>
          </a:p>
          <a:p>
            <a:r>
              <a:rPr lang="en-US" dirty="0"/>
              <a:t>add references and select your </a:t>
            </a:r>
            <a:r>
              <a:rPr lang="en-US" dirty="0" err="1"/>
              <a:t>dll</a:t>
            </a:r>
            <a:r>
              <a:rPr lang="en-US" dirty="0"/>
              <a:t> file from bin folder which you created in step 1</a:t>
            </a:r>
          </a:p>
          <a:p>
            <a:r>
              <a:rPr lang="en-US" dirty="0"/>
              <a:t>compile and run</a:t>
            </a:r>
          </a:p>
          <a:p>
            <a:r>
              <a:rPr lang="en-US" dirty="0"/>
              <a:t>This way we are creating private Assembly</a:t>
            </a:r>
            <a:endParaRPr lang="en-IN" dirty="0"/>
          </a:p>
        </p:txBody>
      </p:sp>
    </p:spTree>
    <p:extLst>
      <p:ext uri="{BB962C8B-B14F-4D97-AF65-F5344CB8AC3E}">
        <p14:creationId xmlns:p14="http://schemas.microsoft.com/office/powerpoint/2010/main" val="282572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929</Words>
  <Application>Microsoft Office PowerPoint</Application>
  <PresentationFormat>On-screen Show (4:3)</PresentationFormat>
  <Paragraphs>139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Garamond</vt:lpstr>
      <vt:lpstr>Office Theme</vt:lpstr>
      <vt:lpstr>PowerPoint Presentation</vt:lpstr>
      <vt:lpstr>Assembly</vt:lpstr>
      <vt:lpstr>What is Assembly</vt:lpstr>
      <vt:lpstr>Assembly</vt:lpstr>
      <vt:lpstr>PowerPoint Presentation</vt:lpstr>
      <vt:lpstr>Private Assembly</vt:lpstr>
      <vt:lpstr>Shared Assembly</vt:lpstr>
      <vt:lpstr>Satellite Assembly</vt:lpstr>
      <vt:lpstr>How to create class libraray</vt:lpstr>
      <vt:lpstr>Code for class Library</vt:lpstr>
      <vt:lpstr>Add reference of dll in console</vt:lpstr>
      <vt:lpstr>How to create shared Assebly</vt:lpstr>
      <vt:lpstr>How to signe Assembly</vt:lpstr>
      <vt:lpstr>How to add in GAC</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Theory</dc:creator>
  <cp:lastModifiedBy>Sriram Mantri vidyanidhi infotech academy</cp:lastModifiedBy>
  <cp:revision>27</cp:revision>
  <dcterms:created xsi:type="dcterms:W3CDTF">2012-08-03T10:19:13Z</dcterms:created>
  <dcterms:modified xsi:type="dcterms:W3CDTF">2020-07-24T04:17:25Z</dcterms:modified>
</cp:coreProperties>
</file>