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6" r:id="rId23"/>
    <p:sldId id="298" r:id="rId24"/>
    <p:sldId id="29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07"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895DAE-8D40-48D8-9186-8F6E49074241}"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95DAE-8D40-48D8-9186-8F6E49074241}"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95DAE-8D40-48D8-9186-8F6E49074241}"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95DAE-8D40-48D8-9186-8F6E49074241}"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95DAE-8D40-48D8-9186-8F6E49074241}"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895DAE-8D40-48D8-9186-8F6E49074241}" type="datetimeFigureOut">
              <a:rPr lang="en-US" smtClean="0"/>
              <a:pPr/>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895DAE-8D40-48D8-9186-8F6E49074241}" type="datetimeFigureOut">
              <a:rPr lang="en-US" smtClean="0"/>
              <a:pPr/>
              <a:t>11/12/2020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895DAE-8D40-48D8-9186-8F6E49074241}" type="datetimeFigureOut">
              <a:rPr lang="en-US" smtClean="0"/>
              <a:pPr/>
              <a:t>11/12/2020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95DAE-8D40-48D8-9186-8F6E49074241}" type="datetimeFigureOut">
              <a:rPr lang="en-US" smtClean="0"/>
              <a:pPr/>
              <a:t>11/12/2020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95DAE-8D40-48D8-9186-8F6E49074241}" type="datetimeFigureOut">
              <a:rPr lang="en-US" smtClean="0"/>
              <a:pPr/>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95DAE-8D40-48D8-9186-8F6E49074241}" type="datetimeFigureOut">
              <a:rPr lang="en-US" smtClean="0"/>
              <a:pPr/>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FD441-4FC9-4C6E-AD92-C68EB003C9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895DAE-8D40-48D8-9186-8F6E49074241}" type="datetimeFigureOut">
              <a:rPr lang="en-US" smtClean="0"/>
              <a:pPr/>
              <a:t>11/12/2020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FD441-4FC9-4C6E-AD92-C68EB003C9EA}" type="slidenum">
              <a:rPr lang="en-US" smtClean="0"/>
              <a:pPr/>
              <a:t>‹#›</a:t>
            </a:fld>
            <a:endParaRPr lang="en-US"/>
          </a:p>
        </p:txBody>
      </p:sp>
      <p:pic>
        <p:nvPicPr>
          <p:cNvPr id="8" name="Picture 7">
            <a:extLst>
              <a:ext uri="{FF2B5EF4-FFF2-40B4-BE49-F238E27FC236}">
                <a16:creationId xmlns:a16="http://schemas.microsoft.com/office/drawing/2014/main" id="{050431CD-A3E6-442B-BD2B-DD2408C4D7A3}"/>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26806"/>
            <a:ext cx="1282699" cy="857534"/>
          </a:xfrm>
          <a:prstGeom prst="rect">
            <a:avLst/>
          </a:prstGeom>
        </p:spPr>
      </p:pic>
      <p:sp>
        <p:nvSpPr>
          <p:cNvPr id="10" name="Rectangle 9">
            <a:extLst>
              <a:ext uri="{FF2B5EF4-FFF2-40B4-BE49-F238E27FC236}">
                <a16:creationId xmlns:a16="http://schemas.microsoft.com/office/drawing/2014/main" id="{05D7B965-42D1-4F1E-85FE-E4FD5F47E38B}"/>
              </a:ext>
            </a:extLst>
          </p:cNvPr>
          <p:cNvSpPr/>
          <p:nvPr userDrawn="1"/>
        </p:nvSpPr>
        <p:spPr>
          <a:xfrm>
            <a:off x="0" y="6567586"/>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entityframeworktutorial.net/images/EF5/types-of-entities-fg2.PNG"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Object-relational_mapp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entityframeworktutorial.net/Images/ORM.p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314450" y="971550"/>
            <a:ext cx="6343650" cy="50292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1543050" y="3886201"/>
            <a:ext cx="2457450" cy="715581"/>
          </a:xfrm>
          <a:prstGeom prst="rect">
            <a:avLst/>
          </a:prstGeom>
          <a:noFill/>
        </p:spPr>
        <p:txBody>
          <a:bodyPr wrap="square" rtlCol="0">
            <a:spAutoFit/>
          </a:bodyPr>
          <a:lstStyle/>
          <a:p>
            <a:r>
              <a:rPr lang="en-IN" sz="1350" dirty="0" err="1"/>
              <a:t>Ketki</a:t>
            </a:r>
            <a:r>
              <a:rPr lang="en-IN" sz="1350" dirty="0"/>
              <a:t> Acharya</a:t>
            </a:r>
          </a:p>
          <a:p>
            <a:r>
              <a:rPr lang="en-IN" sz="1350" dirty="0"/>
              <a:t>From: SM VITA ATC of CDAC</a:t>
            </a:r>
          </a:p>
          <a:p>
            <a:r>
              <a:rPr lang="en-IN" sz="1350"/>
              <a:t>ketkiacharya</a:t>
            </a:r>
            <a:r>
              <a:rPr lang="en-IN" sz="1350"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70CE-8186-4C6B-A7F7-1883AFFC3216}"/>
              </a:ext>
            </a:extLst>
          </p:cNvPr>
          <p:cNvSpPr>
            <a:spLocks noGrp="1"/>
          </p:cNvSpPr>
          <p:nvPr>
            <p:ph type="title"/>
          </p:nvPr>
        </p:nvSpPr>
        <p:spPr>
          <a:xfrm>
            <a:off x="1600200" y="76200"/>
            <a:ext cx="7086600" cy="258762"/>
          </a:xfrm>
        </p:spPr>
        <p:txBody>
          <a:bodyPr>
            <a:normAutofit fontScale="90000"/>
          </a:bodyPr>
          <a:lstStyle/>
          <a:p>
            <a:r>
              <a:rPr lang="en-US" sz="2700" b="0" i="0" dirty="0">
                <a:solidFill>
                  <a:srgbClr val="181717"/>
                </a:solidFill>
                <a:effectLst/>
                <a:latin typeface="Segoe UI" panose="020B0502040204020203" pitchFamily="34" charset="0"/>
              </a:rPr>
              <a:t>POCO Entities (Plain Old CLR Object)</a:t>
            </a:r>
            <a:endParaRPr lang="en-IN" dirty="0"/>
          </a:p>
        </p:txBody>
      </p:sp>
      <p:sp>
        <p:nvSpPr>
          <p:cNvPr id="3" name="Content Placeholder 2">
            <a:extLst>
              <a:ext uri="{FF2B5EF4-FFF2-40B4-BE49-F238E27FC236}">
                <a16:creationId xmlns:a16="http://schemas.microsoft.com/office/drawing/2014/main" id="{0383EFEB-7E57-440E-BC03-2A232966D60D}"/>
              </a:ext>
            </a:extLst>
          </p:cNvPr>
          <p:cNvSpPr>
            <a:spLocks noGrp="1"/>
          </p:cNvSpPr>
          <p:nvPr>
            <p:ph idx="1"/>
          </p:nvPr>
        </p:nvSpPr>
        <p:spPr>
          <a:xfrm>
            <a:off x="228600" y="685801"/>
            <a:ext cx="8229600" cy="4648200"/>
          </a:xfrm>
        </p:spPr>
        <p:txBody>
          <a:bodyPr>
            <a:normAutofit/>
          </a:bodyPr>
          <a:lstStyle/>
          <a:p>
            <a:pPr marL="0" indent="0">
              <a:buNone/>
            </a:pPr>
            <a:r>
              <a:rPr lang="en-US" sz="1200" b="0" i="0" dirty="0">
                <a:solidFill>
                  <a:srgbClr val="181717"/>
                </a:solidFill>
                <a:effectLst/>
                <a:latin typeface="Verdana" panose="020B0604030504040204" pitchFamily="34" charset="0"/>
              </a:rPr>
              <a:t>A POCO entity is a class that doesn't depend on any framework-specific base class. It is like any other normal .NET CLR class, which is why it is called "Plain Old CLR Objects".</a:t>
            </a:r>
          </a:p>
          <a:p>
            <a:pPr marL="0" indent="0">
              <a:buNone/>
            </a:pPr>
            <a:endParaRPr lang="en-US" sz="1200" dirty="0">
              <a:solidFill>
                <a:srgbClr val="181717"/>
              </a:solidFill>
              <a:latin typeface="Verdana" panose="020B0604030504040204" pitchFamily="34" charset="0"/>
            </a:endParaRPr>
          </a:p>
          <a:p>
            <a:pPr marL="0" indent="0">
              <a:buNone/>
            </a:pP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class</a:t>
            </a: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Student</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StudentID</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StudentName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DateTime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DateOfBirth</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byte</a:t>
            </a:r>
            <a:r>
              <a:rPr lang="en-US" sz="1800" dirty="0">
                <a:solidFill>
                  <a:srgbClr val="000000"/>
                </a:solidFill>
                <a:highlight>
                  <a:srgbClr val="FFFFFF"/>
                </a:highlight>
                <a:latin typeface="Consolas" panose="020B0609020204030204" pitchFamily="49" charset="0"/>
              </a:rPr>
              <a:t>[]  Photo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decimal</a:t>
            </a:r>
            <a:r>
              <a:rPr lang="en-US" sz="1800" dirty="0">
                <a:solidFill>
                  <a:srgbClr val="000000"/>
                </a:solidFill>
                <a:highlight>
                  <a:srgbClr val="FFFFFF"/>
                </a:highlight>
                <a:latin typeface="Consolas" panose="020B0609020204030204" pitchFamily="49" charset="0"/>
              </a:rPr>
              <a:t> Height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float</a:t>
            </a:r>
            <a:r>
              <a:rPr lang="en-US" sz="1800" dirty="0">
                <a:solidFill>
                  <a:srgbClr val="000000"/>
                </a:solidFill>
                <a:highlight>
                  <a:srgbClr val="FFFFFF"/>
                </a:highlight>
                <a:latin typeface="Consolas" panose="020B0609020204030204" pitchFamily="49" charset="0"/>
              </a:rPr>
              <a:t> Weight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StudentAddress</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StudentAddress</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Grade </a:t>
            </a:r>
            <a:r>
              <a:rPr lang="en-US" sz="1800" dirty="0" err="1">
                <a:solidFill>
                  <a:srgbClr val="000000"/>
                </a:solidFill>
                <a:highlight>
                  <a:srgbClr val="FFFFFF"/>
                </a:highlight>
                <a:latin typeface="Consolas" panose="020B0609020204030204" pitchFamily="49" charset="0"/>
              </a:rPr>
              <a:t>Grade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set</a:t>
            </a:r>
            <a:r>
              <a:rPr lang="en-US"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a:t>
            </a:r>
            <a:endParaRPr lang="en-IN" sz="1200" dirty="0"/>
          </a:p>
        </p:txBody>
      </p:sp>
      <p:sp>
        <p:nvSpPr>
          <p:cNvPr id="5" name="TextBox 4">
            <a:extLst>
              <a:ext uri="{FF2B5EF4-FFF2-40B4-BE49-F238E27FC236}">
                <a16:creationId xmlns:a16="http://schemas.microsoft.com/office/drawing/2014/main" id="{53BBA94E-BD24-438A-AC3A-F162856A698E}"/>
              </a:ext>
            </a:extLst>
          </p:cNvPr>
          <p:cNvSpPr txBox="1"/>
          <p:nvPr/>
        </p:nvSpPr>
        <p:spPr>
          <a:xfrm>
            <a:off x="228600" y="5334001"/>
            <a:ext cx="8915400" cy="738664"/>
          </a:xfrm>
          <a:prstGeom prst="rect">
            <a:avLst/>
          </a:prstGeom>
          <a:noFill/>
        </p:spPr>
        <p:txBody>
          <a:bodyPr wrap="square">
            <a:spAutoFit/>
          </a:bodyPr>
          <a:lstStyle/>
          <a:p>
            <a:r>
              <a:rPr lang="en-US" sz="1400" b="0" i="0" dirty="0">
                <a:solidFill>
                  <a:srgbClr val="181717"/>
                </a:solidFill>
                <a:effectLst/>
                <a:latin typeface="Verdana" panose="020B0604030504040204" pitchFamily="34" charset="0"/>
              </a:rPr>
              <a:t>These POCO entities (also known as persistence-ignorant objects) support most of the same query, insert, update, and delete behaviors as entity types that are generated by the Entity Data Model. The following is an example of Student POCO entity.</a:t>
            </a:r>
            <a:endParaRPr lang="en-IN" sz="1400" dirty="0"/>
          </a:p>
        </p:txBody>
      </p:sp>
    </p:spTree>
    <p:extLst>
      <p:ext uri="{BB962C8B-B14F-4D97-AF65-F5344CB8AC3E}">
        <p14:creationId xmlns:p14="http://schemas.microsoft.com/office/powerpoint/2010/main" val="85625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16AD-1319-4660-B24E-A1AF2D53D2F9}"/>
              </a:ext>
            </a:extLst>
          </p:cNvPr>
          <p:cNvSpPr>
            <a:spLocks noGrp="1"/>
          </p:cNvSpPr>
          <p:nvPr>
            <p:ph type="title"/>
          </p:nvPr>
        </p:nvSpPr>
        <p:spPr>
          <a:xfrm>
            <a:off x="1219200" y="76200"/>
            <a:ext cx="7467600" cy="457199"/>
          </a:xfrm>
        </p:spPr>
        <p:txBody>
          <a:bodyPr>
            <a:noAutofit/>
          </a:bodyPr>
          <a:lstStyle/>
          <a:p>
            <a:r>
              <a:rPr lang="en-IN" sz="2400" b="0" i="0" dirty="0">
                <a:solidFill>
                  <a:srgbClr val="181717"/>
                </a:solidFill>
                <a:effectLst/>
                <a:latin typeface="Segoe UI" panose="020B0502040204020203" pitchFamily="34" charset="0"/>
              </a:rPr>
              <a:t>Dynamic Proxy Entities (POCO Proxy)</a:t>
            </a:r>
            <a:br>
              <a:rPr lang="en-IN" sz="2400" b="0" i="0" dirty="0">
                <a:solidFill>
                  <a:srgbClr val="181717"/>
                </a:solidFill>
                <a:effectLst/>
                <a:latin typeface="Segoe UI" panose="020B0502040204020203" pitchFamily="34" charset="0"/>
              </a:rPr>
            </a:br>
            <a:endParaRPr lang="en-IN" sz="2400" dirty="0"/>
          </a:p>
        </p:txBody>
      </p:sp>
      <p:sp>
        <p:nvSpPr>
          <p:cNvPr id="4" name="Rectangle 1">
            <a:extLst>
              <a:ext uri="{FF2B5EF4-FFF2-40B4-BE49-F238E27FC236}">
                <a16:creationId xmlns:a16="http://schemas.microsoft.com/office/drawing/2014/main" id="{6EA20D95-BD12-4BD8-986E-AED3D2DC3B9A}"/>
              </a:ext>
            </a:extLst>
          </p:cNvPr>
          <p:cNvSpPr>
            <a:spLocks noGrp="1" noChangeArrowheads="1"/>
          </p:cNvSpPr>
          <p:nvPr>
            <p:ph idx="1"/>
          </p:nvPr>
        </p:nvSpPr>
        <p:spPr bwMode="auto">
          <a:xfrm>
            <a:off x="76200" y="617594"/>
            <a:ext cx="8686800" cy="3277820"/>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Dynamic Proxy is a runtime proxy class which wraps POCO entity. Dynamic proxy entities allow </a:t>
            </a:r>
            <a:r>
              <a:rPr kumimoji="0" lang="en-US" altLang="en-US" sz="1200" b="1" i="0" u="none" strike="noStrike" cap="none" normalizeH="0" baseline="0" dirty="0">
                <a:ln>
                  <a:noFill/>
                </a:ln>
                <a:solidFill>
                  <a:srgbClr val="181717"/>
                </a:solidFill>
                <a:effectLst/>
                <a:latin typeface="Verdana" panose="020B0604030504040204" pitchFamily="34" charset="0"/>
              </a:rPr>
              <a:t>lazy loading</a:t>
            </a:r>
            <a:r>
              <a:rPr kumimoji="0" lang="en-US" altLang="en-US" sz="1200" b="0" i="0" u="none" strike="noStrike" cap="none" normalizeH="0" baseline="0" dirty="0">
                <a:ln>
                  <a:noFill/>
                </a:ln>
                <a:solidFill>
                  <a:srgbClr val="181717"/>
                </a:solidFill>
                <a:effectLst/>
                <a:latin typeface="Verdana" panose="020B060403050404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81717"/>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81717"/>
                </a:solidFill>
                <a:effectLst/>
                <a:latin typeface="Verdana" panose="020B0604030504040204" pitchFamily="34" charset="0"/>
              </a:rPr>
              <a:t>Note:</a:t>
            </a:r>
            <a:r>
              <a:rPr kumimoji="0" lang="en-US" altLang="en-US" sz="1200" b="0" i="0" u="none" strike="noStrike" cap="none" normalizeH="0" baseline="0" dirty="0">
                <a:ln>
                  <a:noFill/>
                </a:ln>
                <a:solidFill>
                  <a:srgbClr val="181717"/>
                </a:solidFill>
                <a:effectLst/>
                <a:latin typeface="Verdana" panose="020B0604030504040204" pitchFamily="34" charset="0"/>
              </a:rPr>
              <a:t> Dynamic proxy entities are only supported in EF 6. EF Core 2.0 does not support them yet.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A POCO entity should meet the following requirements to become a POCO proxy: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181717"/>
                </a:solidFill>
                <a:effectLst/>
                <a:latin typeface="Verdana" panose="020B0604030504040204" pitchFamily="34" charset="0"/>
              </a:rPr>
              <a:t>A POCO class must be declared with public access.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200" b="0" i="0" u="none" strike="noStrike" cap="none" normalizeH="0" baseline="0" dirty="0">
              <a:ln>
                <a:noFill/>
              </a:ln>
              <a:solidFill>
                <a:srgbClr val="181717"/>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rgbClr val="181717"/>
                </a:solidFill>
                <a:effectLst/>
                <a:latin typeface="Verdana" panose="020B0604030504040204" pitchFamily="34" charset="0"/>
              </a:rPr>
              <a:t>A POCO class must not be sealed (</a:t>
            </a:r>
            <a:r>
              <a:rPr kumimoji="0" lang="en-US" altLang="en-US" sz="1200" b="0" i="0" u="none" strike="noStrike" cap="none" normalizeH="0" baseline="0" dirty="0" err="1">
                <a:ln>
                  <a:noFill/>
                </a:ln>
                <a:solidFill>
                  <a:srgbClr val="181717"/>
                </a:solidFill>
                <a:effectLst/>
                <a:latin typeface="Verdana" panose="020B0604030504040204" pitchFamily="34" charset="0"/>
              </a:rPr>
              <a:t>NotInheritable</a:t>
            </a:r>
            <a:r>
              <a:rPr kumimoji="0" lang="en-US" altLang="en-US" sz="1200" b="0" i="0" u="none" strike="noStrike" cap="none" normalizeH="0" baseline="0" dirty="0">
                <a:ln>
                  <a:noFill/>
                </a:ln>
                <a:solidFill>
                  <a:srgbClr val="181717"/>
                </a:solidFill>
                <a:effectLst/>
                <a:latin typeface="Verdana" panose="020B0604030504040204" pitchFamily="34" charset="0"/>
              </a:rPr>
              <a:t> in Visual Basic).</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200" b="0" i="0" u="none" strike="noStrike" cap="none" normalizeH="0" baseline="0" dirty="0">
              <a:ln>
                <a:noFill/>
              </a:ln>
              <a:solidFill>
                <a:srgbClr val="181717"/>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a:ln>
                  <a:noFill/>
                </a:ln>
                <a:solidFill>
                  <a:srgbClr val="181717"/>
                </a:solidFill>
                <a:effectLst/>
                <a:latin typeface="Verdana" panose="020B0604030504040204" pitchFamily="34" charset="0"/>
              </a:rPr>
              <a:t>A POCO class must not be abstract (</a:t>
            </a:r>
            <a:r>
              <a:rPr kumimoji="0" lang="en-US" altLang="en-US" sz="1200" b="0" i="0" u="none" strike="noStrike" cap="none" normalizeH="0" baseline="0" dirty="0" err="1">
                <a:ln>
                  <a:noFill/>
                </a:ln>
                <a:solidFill>
                  <a:srgbClr val="181717"/>
                </a:solidFill>
                <a:effectLst/>
                <a:latin typeface="Verdana" panose="020B0604030504040204" pitchFamily="34" charset="0"/>
              </a:rPr>
              <a:t>MustInherit</a:t>
            </a:r>
            <a:r>
              <a:rPr kumimoji="0" lang="en-US" altLang="en-US" sz="1200" b="0" i="0" u="none" strike="noStrike" cap="none" normalizeH="0" baseline="0" dirty="0">
                <a:ln>
                  <a:noFill/>
                </a:ln>
                <a:solidFill>
                  <a:srgbClr val="181717"/>
                </a:solidFill>
                <a:effectLst/>
                <a:latin typeface="Verdana" panose="020B0604030504040204" pitchFamily="34" charset="0"/>
              </a:rPr>
              <a:t> in Visual Basic).</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200" b="0" i="0" u="none" strike="noStrike" cap="none" normalizeH="0" baseline="0" dirty="0">
              <a:ln>
                <a:noFill/>
              </a:ln>
              <a:solidFill>
                <a:srgbClr val="181717"/>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dirty="0">
                <a:ln>
                  <a:noFill/>
                </a:ln>
                <a:solidFill>
                  <a:srgbClr val="181717"/>
                </a:solidFill>
                <a:effectLst/>
                <a:latin typeface="Verdana" panose="020B0604030504040204" pitchFamily="34" charset="0"/>
              </a:rPr>
              <a:t>Each navigation property must be declared as public, virtual.</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200" b="0" i="0" u="none" strike="noStrike" cap="none" normalizeH="0" baseline="0" dirty="0">
              <a:ln>
                <a:noFill/>
              </a:ln>
              <a:solidFill>
                <a:srgbClr val="181717"/>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0" i="0" u="none" strike="noStrike" cap="none" normalizeH="0" baseline="0" dirty="0">
                <a:ln>
                  <a:noFill/>
                </a:ln>
                <a:solidFill>
                  <a:srgbClr val="181717"/>
                </a:solidFill>
                <a:effectLst/>
                <a:latin typeface="Verdana" panose="020B0604030504040204" pitchFamily="34" charset="0"/>
              </a:rPr>
              <a:t>Each collection property must be </a:t>
            </a:r>
            <a:r>
              <a:rPr kumimoji="0" lang="en-US" altLang="en-US" sz="1200" b="0" i="0" u="none" strike="noStrike" cap="none" normalizeH="0" baseline="0" dirty="0" err="1">
                <a:ln>
                  <a:noFill/>
                </a:ln>
                <a:solidFill>
                  <a:srgbClr val="181717"/>
                </a:solidFill>
                <a:effectLst/>
                <a:latin typeface="Verdana" panose="020B0604030504040204" pitchFamily="34" charset="0"/>
              </a:rPr>
              <a:t>ICollection</a:t>
            </a:r>
            <a:r>
              <a:rPr kumimoji="0" lang="en-US" altLang="en-US" sz="1200" b="0" i="0" u="none" strike="noStrike" cap="none" normalizeH="0" baseline="0" dirty="0">
                <a:ln>
                  <a:noFill/>
                </a:ln>
                <a:solidFill>
                  <a:srgbClr val="181717"/>
                </a:solidFill>
                <a:effectLst/>
                <a:latin typeface="Verdana" panose="020B0604030504040204" pitchFamily="34" charset="0"/>
              </a:rPr>
              <a:t>&lt;T&gt;.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1200" b="0" i="0" u="none" strike="noStrike" cap="none" normalizeH="0" baseline="0" dirty="0">
              <a:ln>
                <a:noFill/>
              </a:ln>
              <a:solidFill>
                <a:srgbClr val="181717"/>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200" b="0" i="0" u="none" strike="noStrike" cap="none" normalizeH="0" baseline="0" dirty="0">
                <a:ln>
                  <a:noFill/>
                </a:ln>
                <a:solidFill>
                  <a:srgbClr val="181717"/>
                </a:solidFill>
                <a:effectLst/>
                <a:latin typeface="Verdana" panose="020B0604030504040204" pitchFamily="34" charset="0"/>
              </a:rPr>
              <a:t>The </a:t>
            </a:r>
            <a:r>
              <a:rPr kumimoji="0" lang="en-US" altLang="en-US" sz="1200" b="0" i="0" u="none" strike="noStrike" cap="none" normalizeH="0" baseline="0" dirty="0" err="1">
                <a:ln>
                  <a:noFill/>
                </a:ln>
                <a:solidFill>
                  <a:srgbClr val="000000"/>
                </a:solidFill>
                <a:effectLst/>
                <a:latin typeface="SFMono-Regular"/>
              </a:rPr>
              <a:t>ProxyCreationEnabled</a:t>
            </a:r>
            <a:r>
              <a:rPr kumimoji="0" lang="en-US" altLang="en-US" sz="1200" b="0" i="0" u="none" strike="noStrike" cap="none" normalizeH="0" baseline="0" dirty="0">
                <a:ln>
                  <a:noFill/>
                </a:ln>
                <a:solidFill>
                  <a:srgbClr val="181717"/>
                </a:solidFill>
                <a:effectLst/>
                <a:latin typeface="Verdana" panose="020B0604030504040204" pitchFamily="34" charset="0"/>
              </a:rPr>
              <a:t> option must </a:t>
            </a:r>
            <a:r>
              <a:rPr kumimoji="0" lang="en-US" altLang="en-US" sz="1200" b="1" i="0" u="none" strike="noStrike" cap="none" normalizeH="0" baseline="0" dirty="0">
                <a:ln>
                  <a:noFill/>
                </a:ln>
                <a:solidFill>
                  <a:srgbClr val="181717"/>
                </a:solidFill>
                <a:effectLst/>
                <a:latin typeface="Verdana" panose="020B0604030504040204" pitchFamily="34" charset="0"/>
              </a:rPr>
              <a:t>NOT</a:t>
            </a:r>
            <a:r>
              <a:rPr kumimoji="0" lang="en-US" altLang="en-US" sz="1200" b="0" i="0" u="none" strike="noStrike" cap="none" normalizeH="0" baseline="0" dirty="0">
                <a:ln>
                  <a:noFill/>
                </a:ln>
                <a:solidFill>
                  <a:srgbClr val="181717"/>
                </a:solidFill>
                <a:effectLst/>
                <a:latin typeface="Verdana" panose="020B0604030504040204" pitchFamily="34" charset="0"/>
              </a:rPr>
              <a:t> be false (default is true) in context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8ECC876-4B98-4C5F-A129-BE794B502F7E}"/>
              </a:ext>
            </a:extLst>
          </p:cNvPr>
          <p:cNvSpPr txBox="1"/>
          <p:nvPr/>
        </p:nvSpPr>
        <p:spPr>
          <a:xfrm>
            <a:off x="0" y="3868375"/>
            <a:ext cx="9144000" cy="2646878"/>
          </a:xfrm>
          <a:prstGeom prst="rect">
            <a:avLst/>
          </a:prstGeom>
          <a:noFill/>
        </p:spPr>
        <p:txBody>
          <a:bodyPr wrap="square">
            <a:spAutoFit/>
          </a:bodyPr>
          <a:lstStyle/>
          <a:p>
            <a:r>
              <a:rPr lang="en-US" sz="1200" dirty="0">
                <a:solidFill>
                  <a:srgbClr val="000000"/>
                </a:solidFill>
                <a:highlight>
                  <a:srgbClr val="FFFFFF"/>
                </a:highlight>
                <a:latin typeface="Consolas" panose="020B0609020204030204" pitchFamily="49" charset="0"/>
              </a:rPr>
              <a:t>The following POCO entity meets all of the above requirements to become a dynamic proxy entity at runtime.</a:t>
            </a:r>
          </a:p>
          <a:p>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Student</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StudentID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StudentName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DateTime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DateOfBirth</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byte</a:t>
            </a:r>
            <a:r>
              <a:rPr lang="en-US" sz="1400" dirty="0">
                <a:solidFill>
                  <a:srgbClr val="000000"/>
                </a:solidFill>
                <a:highlight>
                  <a:srgbClr val="FFFFFF"/>
                </a:highlight>
                <a:latin typeface="Consolas" panose="020B0609020204030204" pitchFamily="49" charset="0"/>
              </a:rPr>
              <a:t>[]  Photo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decimal</a:t>
            </a:r>
            <a:r>
              <a:rPr lang="en-US" sz="1400" dirty="0">
                <a:solidFill>
                  <a:srgbClr val="000000"/>
                </a:solidFill>
                <a:highlight>
                  <a:srgbClr val="FFFFFF"/>
                </a:highlight>
                <a:latin typeface="Consolas" panose="020B0609020204030204" pitchFamily="49" charset="0"/>
              </a:rPr>
              <a:t> Height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 Weight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virtual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StudentAddress</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StudentAddress</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virtual</a:t>
            </a:r>
            <a:r>
              <a:rPr lang="en-US" sz="1400" dirty="0">
                <a:solidFill>
                  <a:srgbClr val="000000"/>
                </a:solidFill>
                <a:highlight>
                  <a:srgbClr val="FFFFFF"/>
                </a:highlight>
                <a:latin typeface="Consolas" panose="020B0609020204030204" pitchFamily="49" charset="0"/>
              </a:rPr>
              <a:t> Grade </a:t>
            </a:r>
            <a:r>
              <a:rPr lang="en-US" sz="1400" dirty="0" err="1">
                <a:solidFill>
                  <a:srgbClr val="000000"/>
                </a:solidFill>
                <a:highlight>
                  <a:srgbClr val="FFFFFF"/>
                </a:highlight>
                <a:latin typeface="Consolas" panose="020B0609020204030204" pitchFamily="49" charset="0"/>
              </a:rPr>
              <a:t>Grade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a:t>
            </a:r>
            <a:endParaRPr lang="en-IN" sz="1400" dirty="0"/>
          </a:p>
        </p:txBody>
      </p:sp>
    </p:spTree>
    <p:extLst>
      <p:ext uri="{BB962C8B-B14F-4D97-AF65-F5344CB8AC3E}">
        <p14:creationId xmlns:p14="http://schemas.microsoft.com/office/powerpoint/2010/main" val="4068915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4CDB3BC-868F-4223-83AC-D20D39A27BC2}"/>
              </a:ext>
            </a:extLst>
          </p:cNvPr>
          <p:cNvSpPr>
            <a:spLocks noChangeArrowheads="1"/>
          </p:cNvSpPr>
          <p:nvPr/>
        </p:nvSpPr>
        <p:spPr bwMode="auto">
          <a:xfrm>
            <a:off x="467032" y="620509"/>
            <a:ext cx="8686800" cy="2385268"/>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181717"/>
                </a:solidFill>
                <a:effectLst/>
                <a:latin typeface="Verdana" panose="020B0604030504040204" pitchFamily="34" charset="0"/>
              </a:rPr>
              <a:t>Note:</a:t>
            </a:r>
            <a:r>
              <a:rPr kumimoji="0" lang="en-US" altLang="en-US" sz="1400" b="0" i="0" u="none" strike="noStrike" cap="none" normalizeH="0" baseline="0" dirty="0">
                <a:ln>
                  <a:noFill/>
                </a:ln>
                <a:solidFill>
                  <a:srgbClr val="181717"/>
                </a:solidFill>
                <a:effectLst/>
                <a:latin typeface="Verdana" panose="020B0604030504040204" pitchFamily="34" charset="0"/>
              </a:rPr>
              <a:t> By default, dynamic proxy is enabled for every entity. However, you can disable dynamic proxy by setting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81717"/>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SFMono-Regular"/>
              </a:rPr>
              <a:t>context.Configuration.ProxyCreationEnabled</a:t>
            </a:r>
            <a:r>
              <a:rPr kumimoji="0" lang="en-US" altLang="en-US" sz="1400" b="0" i="0" u="none" strike="noStrike" cap="none" normalizeH="0" baseline="0" dirty="0">
                <a:ln>
                  <a:noFill/>
                </a:ln>
                <a:solidFill>
                  <a:srgbClr val="000000"/>
                </a:solidFill>
                <a:effectLst/>
                <a:latin typeface="SFMono-Regular"/>
              </a:rPr>
              <a:t> = false;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81717"/>
                </a:solidFill>
                <a:effectLst/>
                <a:latin typeface="Verdana" panose="020B0604030504040204" pitchFamily="34" charset="0"/>
              </a:rPr>
              <a:t> in the context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81717"/>
                </a:solidFill>
                <a:effectLst/>
                <a:latin typeface="Verdana" panose="020B0604030504040204" pitchFamily="34" charset="0"/>
              </a:rPr>
              <a:t>At runtime, EF API will create an instance of dynamic proxy for the above </a:t>
            </a:r>
            <a:r>
              <a:rPr kumimoji="0" lang="en-US" altLang="en-US" sz="1400" b="0" i="0" u="none" strike="noStrike" cap="none" normalizeH="0" baseline="0" dirty="0">
                <a:ln>
                  <a:noFill/>
                </a:ln>
                <a:solidFill>
                  <a:srgbClr val="000000"/>
                </a:solidFill>
                <a:effectLst/>
                <a:latin typeface="SFMono-Regular"/>
              </a:rPr>
              <a:t>Student</a:t>
            </a:r>
            <a:r>
              <a:rPr kumimoji="0" lang="en-US" altLang="en-US" sz="1400" b="0" i="0" u="none" strike="noStrike" cap="none" normalizeH="0" baseline="0" dirty="0">
                <a:ln>
                  <a:noFill/>
                </a:ln>
                <a:solidFill>
                  <a:srgbClr val="181717"/>
                </a:solidFill>
                <a:effectLst/>
                <a:latin typeface="Verdana" panose="020B0604030504040204" pitchFamily="34" charset="0"/>
              </a:rPr>
              <a:t> entity. The type of dynamic proxy for </a:t>
            </a:r>
            <a:r>
              <a:rPr kumimoji="0" lang="en-US" altLang="en-US" sz="1400" b="0" i="0" u="none" strike="noStrike" cap="none" normalizeH="0" baseline="0" dirty="0">
                <a:ln>
                  <a:noFill/>
                </a:ln>
                <a:solidFill>
                  <a:srgbClr val="000000"/>
                </a:solidFill>
                <a:effectLst/>
                <a:latin typeface="SFMono-Regular"/>
              </a:rPr>
              <a:t>Student</a:t>
            </a:r>
            <a:r>
              <a:rPr kumimoji="0" lang="en-US" altLang="en-US" sz="1400" b="0" i="0" u="none" strike="noStrike" cap="none" normalizeH="0" baseline="0" dirty="0">
                <a:ln>
                  <a:noFill/>
                </a:ln>
                <a:solidFill>
                  <a:srgbClr val="181717"/>
                </a:solidFill>
                <a:effectLst/>
                <a:latin typeface="Verdana" panose="020B0604030504040204" pitchFamily="34" charset="0"/>
              </a:rPr>
              <a:t> will be </a:t>
            </a:r>
            <a:r>
              <a:rPr kumimoji="0" lang="en-US" altLang="en-US" sz="1400" b="0" i="0" u="none" strike="noStrike" cap="none" normalizeH="0" baseline="0" dirty="0" err="1">
                <a:ln>
                  <a:noFill/>
                </a:ln>
                <a:solidFill>
                  <a:srgbClr val="000000"/>
                </a:solidFill>
                <a:effectLst/>
                <a:latin typeface="SFMono-Regular"/>
              </a:rPr>
              <a:t>System.Data.Entity.DynamicProxies.Student</a:t>
            </a:r>
            <a:r>
              <a:rPr kumimoji="0" lang="en-US" altLang="en-US" sz="1400" b="0" i="0" u="none" strike="noStrike" cap="none" normalizeH="0" baseline="0" dirty="0">
                <a:ln>
                  <a:noFill/>
                </a:ln>
                <a:solidFill>
                  <a:srgbClr val="181717"/>
                </a:solidFill>
                <a:effectLst/>
                <a:latin typeface="Verdana" panose="020B0604030504040204" pitchFamily="34" charset="0"/>
              </a:rPr>
              <a:t>, as shown below </a:t>
            </a:r>
            <a:r>
              <a:rPr kumimoji="0" lang="en-US" altLang="en-US" sz="3600" b="0" i="0" u="none" strike="noStrike" cap="none" normalizeH="0" baseline="0" dirty="0">
                <a:ln>
                  <a:noFill/>
                </a:ln>
                <a:solidFill>
                  <a:srgbClr val="007BFF"/>
                </a:solidFill>
                <a:effectLst/>
                <a:latin typeface="Arial" panose="020B0604020202020204" pitchFamily="34" charset="0"/>
              </a:rPr>
              <a:t>          </a:t>
            </a:r>
            <a:r>
              <a:rPr kumimoji="0" lang="en-US" altLang="en-US" sz="1050" b="0" i="0" u="none" strike="noStrike" cap="none" normalizeH="0" baseline="0" dirty="0">
                <a:ln>
                  <a:noFill/>
                </a:ln>
                <a:solidFill>
                  <a:schemeClr val="tx1"/>
                </a:solidFill>
                <a:effectLst/>
                <a:latin typeface="Arial" panose="020B0604020202020204" pitchFamily="34" charset="0"/>
              </a:rPr>
              <a:t> </a:t>
            </a:r>
          </a:p>
        </p:txBody>
      </p:sp>
      <p:pic>
        <p:nvPicPr>
          <p:cNvPr id="4098" name="Picture 2" descr="dynamic proxy entity in entity framework">
            <a:extLst>
              <a:ext uri="{FF2B5EF4-FFF2-40B4-BE49-F238E27FC236}">
                <a16:creationId xmlns:a16="http://schemas.microsoft.com/office/drawing/2014/main" id="{AEE9FCB9-153F-4F25-BA5B-2D8B390D6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05777"/>
            <a:ext cx="5943600" cy="90487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ynamic proxy entity in entity framework">
            <a:extLst>
              <a:ext uri="{FF2B5EF4-FFF2-40B4-BE49-F238E27FC236}">
                <a16:creationId xmlns:a16="http://schemas.microsoft.com/office/drawing/2014/main" id="{94FEB28A-6CE5-4250-AA91-C9F8257CE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724400"/>
            <a:ext cx="5943600" cy="914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EC15241-819C-4E0E-8AA7-94E68ED39CEA}"/>
              </a:ext>
            </a:extLst>
          </p:cNvPr>
          <p:cNvSpPr txBox="1"/>
          <p:nvPr/>
        </p:nvSpPr>
        <p:spPr>
          <a:xfrm>
            <a:off x="304800" y="3910652"/>
            <a:ext cx="8686800"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81717"/>
                </a:solidFill>
                <a:effectLst/>
                <a:latin typeface="Verdana" panose="020B0604030504040204" pitchFamily="34" charset="0"/>
              </a:rPr>
              <a:t>Use </a:t>
            </a:r>
            <a:r>
              <a:rPr kumimoji="0" lang="en-US" altLang="en-US" sz="1400" b="0" i="0" u="none" strike="noStrike" cap="none" normalizeH="0" baseline="0" dirty="0" err="1">
                <a:ln>
                  <a:noFill/>
                </a:ln>
                <a:solidFill>
                  <a:srgbClr val="000000"/>
                </a:solidFill>
                <a:effectLst/>
                <a:latin typeface="SFMono-Regular"/>
              </a:rPr>
              <a:t>ObjectContext.GetObjectType</a:t>
            </a:r>
            <a:r>
              <a:rPr kumimoji="0" lang="en-US" altLang="en-US" sz="1400" b="0" i="0" u="none" strike="noStrike" cap="none" normalizeH="0" baseline="0" dirty="0">
                <a:ln>
                  <a:noFill/>
                </a:ln>
                <a:solidFill>
                  <a:srgbClr val="000000"/>
                </a:solidFill>
                <a:effectLst/>
                <a:latin typeface="SFMono-Regular"/>
              </a:rPr>
              <a:t>()</a:t>
            </a:r>
            <a:r>
              <a:rPr kumimoji="0" lang="en-US" altLang="en-US" sz="1400" b="0" i="0" u="none" strike="noStrike" cap="none" normalizeH="0" baseline="0" dirty="0">
                <a:ln>
                  <a:noFill/>
                </a:ln>
                <a:solidFill>
                  <a:srgbClr val="181717"/>
                </a:solidFill>
                <a:effectLst/>
                <a:latin typeface="Verdana" panose="020B0604030504040204" pitchFamily="34" charset="0"/>
              </a:rPr>
              <a:t> to find the underlying wrapped type by the dynamic proxy as shown below:</a:t>
            </a:r>
            <a:endParaRPr kumimoji="0" lang="en-US" altLang="en-US" sz="600" b="0" i="0" u="none" strike="noStrike" cap="none" normalizeH="0" baseline="0" dirty="0">
              <a:ln>
                <a:noFill/>
              </a:ln>
              <a:solidFill>
                <a:srgbClr val="007BFF"/>
              </a:solidFill>
              <a:effectLst/>
              <a:hlinkClick r:id="rId4"/>
            </a:endParaRPr>
          </a:p>
        </p:txBody>
      </p:sp>
    </p:spTree>
    <p:extLst>
      <p:ext uri="{BB962C8B-B14F-4D97-AF65-F5344CB8AC3E}">
        <p14:creationId xmlns:p14="http://schemas.microsoft.com/office/powerpoint/2010/main" val="273645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EFC9-929A-4A90-BE08-9CB160692840}"/>
              </a:ext>
            </a:extLst>
          </p:cNvPr>
          <p:cNvSpPr>
            <a:spLocks noGrp="1"/>
          </p:cNvSpPr>
          <p:nvPr>
            <p:ph type="title"/>
          </p:nvPr>
        </p:nvSpPr>
        <p:spPr>
          <a:xfrm>
            <a:off x="3886200" y="0"/>
            <a:ext cx="5029200" cy="228600"/>
          </a:xfrm>
        </p:spPr>
        <p:txBody>
          <a:bodyPr>
            <a:normAutofit fontScale="90000"/>
          </a:bodyPr>
          <a:lstStyle/>
          <a:p>
            <a:r>
              <a:rPr lang="en-IN" sz="2000" b="0" i="0" dirty="0" err="1">
                <a:solidFill>
                  <a:srgbClr val="181717"/>
                </a:solidFill>
                <a:effectLst/>
                <a:latin typeface="Segoe UI" panose="020B0502040204020203" pitchFamily="34" charset="0"/>
              </a:rPr>
              <a:t>EntityState</a:t>
            </a:r>
            <a:r>
              <a:rPr lang="en-IN" sz="2000" b="0" i="0" dirty="0">
                <a:solidFill>
                  <a:srgbClr val="181717"/>
                </a:solidFill>
                <a:effectLst/>
                <a:latin typeface="Segoe UI" panose="020B0502040204020203" pitchFamily="34" charset="0"/>
              </a:rPr>
              <a:t> in Entity Framework</a:t>
            </a:r>
            <a:endParaRPr lang="en-IN" sz="3200" dirty="0"/>
          </a:p>
        </p:txBody>
      </p:sp>
      <p:sp>
        <p:nvSpPr>
          <p:cNvPr id="3" name="Content Placeholder 2">
            <a:extLst>
              <a:ext uri="{FF2B5EF4-FFF2-40B4-BE49-F238E27FC236}">
                <a16:creationId xmlns:a16="http://schemas.microsoft.com/office/drawing/2014/main" id="{F5C619DC-A6F6-4043-9021-8F71777D26CF}"/>
              </a:ext>
            </a:extLst>
          </p:cNvPr>
          <p:cNvSpPr>
            <a:spLocks noGrp="1"/>
          </p:cNvSpPr>
          <p:nvPr>
            <p:ph idx="1"/>
          </p:nvPr>
        </p:nvSpPr>
        <p:spPr>
          <a:xfrm>
            <a:off x="215081" y="304800"/>
            <a:ext cx="8700320" cy="4114800"/>
          </a:xfrm>
          <a:noFill/>
          <a:ln>
            <a:noFill/>
          </a:ln>
        </p:spPr>
        <p:style>
          <a:lnRef idx="0">
            <a:scrgbClr r="0" g="0" b="0"/>
          </a:lnRef>
          <a:fillRef idx="0">
            <a:scrgbClr r="0" g="0" b="0"/>
          </a:fillRef>
          <a:effectRef idx="0">
            <a:scrgbClr r="0" g="0" b="0"/>
          </a:effectRef>
          <a:fontRef idx="minor">
            <a:schemeClr val="dk1"/>
          </a:fontRef>
        </p:style>
        <p:txBody>
          <a:bodyPr>
            <a:normAutofit fontScale="62500" lnSpcReduction="20000"/>
          </a:bodyPr>
          <a:lstStyle/>
          <a:p>
            <a:pPr marL="0" indent="0">
              <a:buNone/>
            </a:pPr>
            <a:r>
              <a:rPr lang="en-US" sz="1800" dirty="0">
                <a:solidFill>
                  <a:srgbClr val="000000"/>
                </a:solidFill>
                <a:highlight>
                  <a:srgbClr val="FFFFFF"/>
                </a:highlight>
                <a:latin typeface="Consolas" panose="020B0609020204030204" pitchFamily="49" charset="0"/>
              </a:rPr>
              <a:t>EF API maintain  Each entity has a state based on the operation performed on it via the context </a:t>
            </a:r>
            <a:r>
              <a:rPr lang="en-US" sz="1800" dirty="0">
                <a:solidFill>
                  <a:srgbClr val="0000FF"/>
                </a:solidFill>
                <a:highlight>
                  <a:srgbClr val="FFFFFF"/>
                </a:highlight>
                <a:latin typeface="Consolas" panose="020B0609020204030204" pitchFamily="49" charset="0"/>
              </a:rPr>
              <a:t>class</a:t>
            </a: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The entity state represented by an </a:t>
            </a:r>
            <a:r>
              <a:rPr lang="en-US" sz="1800" dirty="0" err="1">
                <a:solidFill>
                  <a:srgbClr val="0000FF"/>
                </a:solidFill>
                <a:highlight>
                  <a:srgbClr val="FFFFFF"/>
                </a:highlight>
                <a:latin typeface="Consolas" panose="020B0609020204030204" pitchFamily="49" charset="0"/>
              </a:rPr>
              <a:t>enum</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System</a:t>
            </a:r>
            <a:r>
              <a:rPr lang="en-US" sz="1800" dirty="0" err="1">
                <a:solidFill>
                  <a:srgbClr val="000000"/>
                </a:solidFill>
                <a:highlight>
                  <a:srgbClr val="FFFFFF"/>
                </a:highlight>
                <a:latin typeface="Consolas" panose="020B0609020204030204" pitchFamily="49" charset="0"/>
              </a:rPr>
              <a:t>.Data.Entity</a:t>
            </a:r>
            <a:r>
              <a:rPr lang="en-US" sz="1800" dirty="0">
                <a:solidFill>
                  <a:srgbClr val="000000"/>
                </a:solidFill>
                <a:highlight>
                  <a:srgbClr val="FFFFFF"/>
                </a:highlight>
                <a:latin typeface="Consolas" panose="020B0609020204030204" pitchFamily="49" charset="0"/>
              </a:rPr>
              <a:t>.</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err="1">
                <a:solidFill>
                  <a:srgbClr val="000000"/>
                </a:solidFill>
                <a:highlight>
                  <a:srgbClr val="FFFFFF"/>
                </a:highlight>
                <a:latin typeface="Consolas" panose="020B0609020204030204" pitchFamily="49" charset="0"/>
              </a:rPr>
              <a:t>EntityState</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EF 6 and </a:t>
            </a:r>
            <a:r>
              <a:rPr lang="en-US" sz="1800" dirty="0" err="1">
                <a:solidFill>
                  <a:srgbClr val="000000"/>
                </a:solidFill>
                <a:highlight>
                  <a:srgbClr val="FFFFFF"/>
                </a:highlight>
                <a:latin typeface="Consolas" panose="020B0609020204030204" pitchFamily="49" charset="0"/>
              </a:rPr>
              <a:t>Microsoft.EntityFrameworkCore.EntityState</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EF Core with the following values:</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Added  Modified  Deleted  Unchanged  Detached</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The Context not only holds the reference to all the entity objects </a:t>
            </a:r>
            <a:r>
              <a:rPr lang="en-US" sz="1800" dirty="0">
                <a:solidFill>
                  <a:srgbClr val="0000FF"/>
                </a:solidFill>
                <a:highlight>
                  <a:srgbClr val="FFFFFF"/>
                </a:highlight>
                <a:latin typeface="Consolas" panose="020B0609020204030204" pitchFamily="49" charset="0"/>
              </a:rPr>
              <a:t>as</a:t>
            </a:r>
            <a:r>
              <a:rPr lang="en-US" sz="1800" dirty="0">
                <a:solidFill>
                  <a:srgbClr val="000000"/>
                </a:solidFill>
                <a:highlight>
                  <a:srgbClr val="FFFFFF"/>
                </a:highlight>
                <a:latin typeface="Consolas" panose="020B0609020204030204" pitchFamily="49" charset="0"/>
              </a:rPr>
              <a:t> soon </a:t>
            </a:r>
            <a:r>
              <a:rPr lang="en-US" sz="1800" dirty="0">
                <a:solidFill>
                  <a:srgbClr val="0000FF"/>
                </a:solidFill>
                <a:highlight>
                  <a:srgbClr val="FFFFFF"/>
                </a:highlight>
                <a:latin typeface="Consolas" panose="020B0609020204030204" pitchFamily="49" charset="0"/>
              </a:rPr>
              <a:t>as</a:t>
            </a:r>
            <a:r>
              <a:rPr lang="en-US" sz="1800" dirty="0">
                <a:solidFill>
                  <a:srgbClr val="000000"/>
                </a:solidFill>
                <a:highlight>
                  <a:srgbClr val="FFFFFF"/>
                </a:highlight>
                <a:latin typeface="Consolas" panose="020B0609020204030204" pitchFamily="49" charset="0"/>
              </a:rPr>
              <a:t> retrieved from the database, </a:t>
            </a:r>
          </a:p>
          <a:p>
            <a:pPr marL="0" indent="0">
              <a:buNone/>
            </a:pPr>
            <a:r>
              <a:rPr lang="en-US" sz="1800" dirty="0">
                <a:solidFill>
                  <a:srgbClr val="000000"/>
                </a:solidFill>
                <a:highlight>
                  <a:srgbClr val="FFFFFF"/>
                </a:highlight>
                <a:latin typeface="Consolas" panose="020B0609020204030204" pitchFamily="49" charset="0"/>
              </a:rPr>
              <a:t>but also keeps track of entity states and maintains modifications made to the properties of the entity. </a:t>
            </a:r>
          </a:p>
          <a:p>
            <a:pPr marL="0" indent="0">
              <a:buNone/>
            </a:pPr>
            <a:r>
              <a:rPr lang="en-US" sz="1800" dirty="0">
                <a:solidFill>
                  <a:srgbClr val="000000"/>
                </a:solidFill>
                <a:highlight>
                  <a:srgbClr val="FFFFFF"/>
                </a:highlight>
                <a:latin typeface="Consolas" panose="020B0609020204030204" pitchFamily="49" charset="0"/>
              </a:rPr>
              <a:t>This feature </a:t>
            </a:r>
            <a:r>
              <a:rPr lang="en-US" sz="1800" dirty="0">
                <a:solidFill>
                  <a:srgbClr val="0000FF"/>
                </a:solidFill>
                <a:highlight>
                  <a:srgbClr val="FFFFFF"/>
                </a:highlight>
                <a:latin typeface="Consolas" panose="020B0609020204030204" pitchFamily="49" charset="0"/>
              </a:rPr>
              <a:t>is</a:t>
            </a:r>
            <a:r>
              <a:rPr lang="en-US" sz="1800" dirty="0">
                <a:solidFill>
                  <a:srgbClr val="000000"/>
                </a:solidFill>
                <a:highlight>
                  <a:srgbClr val="FFFFFF"/>
                </a:highlight>
                <a:latin typeface="Consolas" panose="020B0609020204030204" pitchFamily="49" charset="0"/>
              </a:rPr>
              <a:t> known </a:t>
            </a:r>
            <a:r>
              <a:rPr lang="en-US" sz="1800" dirty="0">
                <a:solidFill>
                  <a:srgbClr val="0000FF"/>
                </a:solidFill>
                <a:highlight>
                  <a:srgbClr val="FFFFFF"/>
                </a:highlight>
                <a:latin typeface="Consolas" panose="020B0609020204030204" pitchFamily="49" charset="0"/>
              </a:rPr>
              <a:t>as</a:t>
            </a:r>
            <a:r>
              <a:rPr lang="en-US" sz="1800" dirty="0">
                <a:solidFill>
                  <a:srgbClr val="000000"/>
                </a:solidFill>
                <a:highlight>
                  <a:srgbClr val="FFFFFF"/>
                </a:highlight>
                <a:latin typeface="Consolas" panose="020B0609020204030204" pitchFamily="49" charset="0"/>
              </a:rPr>
              <a:t> Change Tracking.</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The change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entity state from the Unchanged to the Modified state </a:t>
            </a:r>
            <a:r>
              <a:rPr lang="en-US" sz="1800" dirty="0">
                <a:solidFill>
                  <a:srgbClr val="0000FF"/>
                </a:solidFill>
                <a:highlight>
                  <a:srgbClr val="FFFFFF"/>
                </a:highlight>
                <a:latin typeface="Consolas" panose="020B0609020204030204" pitchFamily="49" charset="0"/>
              </a:rPr>
              <a:t>is</a:t>
            </a:r>
            <a:r>
              <a:rPr lang="en-US" sz="1800" dirty="0">
                <a:solidFill>
                  <a:srgbClr val="000000"/>
                </a:solidFill>
                <a:highlight>
                  <a:srgbClr val="FFFFFF"/>
                </a:highlight>
                <a:latin typeface="Consolas" panose="020B0609020204030204" pitchFamily="49" charset="0"/>
              </a:rPr>
              <a:t> the only state that</a:t>
            </a:r>
            <a:r>
              <a:rPr lang="en-US" sz="1800" dirty="0">
                <a:solidFill>
                  <a:srgbClr val="A31515"/>
                </a:solidFill>
                <a:highlight>
                  <a:srgbClr val="FFFFFF"/>
                </a:highlight>
                <a:latin typeface="Consolas" panose="020B0609020204030204" pitchFamily="49" charset="0"/>
              </a:rPr>
              <a:t>'s </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automatically handled by the context. All other changes must be made explicitly </a:t>
            </a:r>
            <a:r>
              <a:rPr lang="en-US" sz="1800" dirty="0">
                <a:solidFill>
                  <a:srgbClr val="0000FF"/>
                </a:solidFill>
                <a:highlight>
                  <a:srgbClr val="FFFFFF"/>
                </a:highlight>
                <a:latin typeface="Consolas" panose="020B0609020204030204" pitchFamily="49" charset="0"/>
              </a:rPr>
              <a:t>using</a:t>
            </a:r>
            <a:r>
              <a:rPr lang="en-US" sz="1800" dirty="0">
                <a:solidFill>
                  <a:srgbClr val="000000"/>
                </a:solidFill>
                <a:highlight>
                  <a:srgbClr val="FFFFFF"/>
                </a:highlight>
                <a:latin typeface="Consolas" panose="020B0609020204030204" pitchFamily="49" charset="0"/>
              </a:rPr>
              <a:t> proper methods of </a:t>
            </a:r>
            <a:r>
              <a:rPr lang="en-US" sz="1800" dirty="0" err="1">
                <a:solidFill>
                  <a:srgbClr val="000000"/>
                </a:solidFill>
                <a:highlight>
                  <a:srgbClr val="FFFFFF"/>
                </a:highlight>
                <a:latin typeface="Consolas" panose="020B0609020204030204" pitchFamily="49" charset="0"/>
              </a:rPr>
              <a:t>DbContext</a:t>
            </a:r>
            <a:r>
              <a:rPr lang="en-US" sz="1800" dirty="0">
                <a:solidFill>
                  <a:srgbClr val="000000"/>
                </a:solidFill>
                <a:highlight>
                  <a:srgbClr val="FFFFFF"/>
                </a:highlight>
                <a:latin typeface="Consolas" panose="020B0609020204030204" pitchFamily="49" charset="0"/>
              </a:rPr>
              <a:t> or </a:t>
            </a:r>
            <a:r>
              <a:rPr lang="en-US" sz="1800" dirty="0" err="1">
                <a:solidFill>
                  <a:srgbClr val="000000"/>
                </a:solidFill>
                <a:highlight>
                  <a:srgbClr val="FFFFFF"/>
                </a:highlight>
                <a:latin typeface="Consolas" panose="020B0609020204030204" pitchFamily="49" charset="0"/>
              </a:rPr>
              <a:t>DbSet</a:t>
            </a:r>
            <a:r>
              <a:rPr lang="en-US" sz="1800" dirty="0">
                <a:solidFill>
                  <a:srgbClr val="000000"/>
                </a:solidFill>
                <a:highlight>
                  <a:srgbClr val="FFFFFF"/>
                </a:highlight>
                <a:latin typeface="Consolas" panose="020B0609020204030204" pitchFamily="49" charset="0"/>
              </a:rPr>
              <a:t>. </a:t>
            </a: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endParaRPr lang="en-IN"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EF API builds and executes the INSERT, UPDATE, and DELETE commands based on the state of an entity when the </a:t>
            </a:r>
            <a:r>
              <a:rPr lang="en-US" sz="1800" dirty="0" err="1">
                <a:solidFill>
                  <a:srgbClr val="000000"/>
                </a:solidFill>
                <a:highlight>
                  <a:srgbClr val="FFFFFF"/>
                </a:highlight>
                <a:latin typeface="Consolas" panose="020B0609020204030204" pitchFamily="49" charset="0"/>
              </a:rPr>
              <a:t>context.SaveChanges</a:t>
            </a:r>
            <a:r>
              <a:rPr lang="en-US" sz="1800" dirty="0">
                <a:solidFill>
                  <a:srgbClr val="000000"/>
                </a:solidFill>
                <a:highlight>
                  <a:srgbClr val="FFFFFF"/>
                </a:highlight>
                <a:latin typeface="Consolas" panose="020B0609020204030204" pitchFamily="49" charset="0"/>
              </a:rPr>
              <a:t>() method </a:t>
            </a:r>
            <a:r>
              <a:rPr lang="en-US" sz="1800" dirty="0">
                <a:solidFill>
                  <a:srgbClr val="0000FF"/>
                </a:solidFill>
                <a:highlight>
                  <a:srgbClr val="FFFFFF"/>
                </a:highlight>
                <a:latin typeface="Consolas" panose="020B0609020204030204" pitchFamily="49" charset="0"/>
              </a:rPr>
              <a:t>is</a:t>
            </a:r>
            <a:r>
              <a:rPr lang="en-US" sz="1800" dirty="0">
                <a:solidFill>
                  <a:srgbClr val="000000"/>
                </a:solidFill>
                <a:highlight>
                  <a:srgbClr val="FFFFFF"/>
                </a:highlight>
                <a:latin typeface="Consolas" panose="020B0609020204030204" pitchFamily="49" charset="0"/>
              </a:rPr>
              <a:t> called. </a:t>
            </a:r>
          </a:p>
          <a:p>
            <a:pPr marL="0" indent="0">
              <a:buNone/>
            </a:pPr>
            <a:r>
              <a:rPr lang="en-US" sz="1800" dirty="0">
                <a:solidFill>
                  <a:srgbClr val="000000"/>
                </a:solidFill>
                <a:highlight>
                  <a:srgbClr val="FFFFFF"/>
                </a:highlight>
                <a:latin typeface="Consolas" panose="020B0609020204030204" pitchFamily="49" charset="0"/>
              </a:rPr>
              <a:t>It executes the INSERT command </a:t>
            </a:r>
            <a:r>
              <a:rPr lang="en-US" sz="1800" dirty="0">
                <a:solidFill>
                  <a:srgbClr val="0000FF"/>
                </a:solidFill>
                <a:highlight>
                  <a:srgbClr val="FFFFFF"/>
                </a:highlight>
                <a:latin typeface="Consolas" panose="020B0609020204030204" pitchFamily="49" charset="0"/>
              </a:rPr>
              <a:t>for</a:t>
            </a:r>
            <a:r>
              <a:rPr lang="en-US" sz="1800" dirty="0">
                <a:solidFill>
                  <a:srgbClr val="000000"/>
                </a:solidFill>
                <a:highlight>
                  <a:srgbClr val="FFFFFF"/>
                </a:highlight>
                <a:latin typeface="Consolas" panose="020B0609020204030204" pitchFamily="49" charset="0"/>
              </a:rPr>
              <a:t> the entities with Added state, </a:t>
            </a:r>
          </a:p>
          <a:p>
            <a:pPr marL="0" indent="0">
              <a:buNone/>
            </a:pPr>
            <a:r>
              <a:rPr lang="en-US" sz="1800" dirty="0">
                <a:solidFill>
                  <a:srgbClr val="000000"/>
                </a:solidFill>
                <a:highlight>
                  <a:srgbClr val="FFFFFF"/>
                </a:highlight>
                <a:latin typeface="Consolas" panose="020B0609020204030204" pitchFamily="49" charset="0"/>
              </a:rPr>
              <a:t>the UPDATE command </a:t>
            </a:r>
            <a:r>
              <a:rPr lang="en-US" sz="1800" dirty="0">
                <a:solidFill>
                  <a:srgbClr val="0000FF"/>
                </a:solidFill>
                <a:highlight>
                  <a:srgbClr val="FFFFFF"/>
                </a:highlight>
                <a:latin typeface="Consolas" panose="020B0609020204030204" pitchFamily="49" charset="0"/>
              </a:rPr>
              <a:t>for</a:t>
            </a:r>
            <a:r>
              <a:rPr lang="en-US" sz="1800" dirty="0">
                <a:solidFill>
                  <a:srgbClr val="000000"/>
                </a:solidFill>
                <a:highlight>
                  <a:srgbClr val="FFFFFF"/>
                </a:highlight>
                <a:latin typeface="Consolas" panose="020B0609020204030204" pitchFamily="49" charset="0"/>
              </a:rPr>
              <a:t> the entities with Modified state and </a:t>
            </a:r>
          </a:p>
          <a:p>
            <a:pPr marL="0" indent="0">
              <a:buNone/>
            </a:pPr>
            <a:r>
              <a:rPr lang="en-US" sz="1800" dirty="0">
                <a:solidFill>
                  <a:srgbClr val="000000"/>
                </a:solidFill>
                <a:highlight>
                  <a:srgbClr val="FFFFFF"/>
                </a:highlight>
                <a:latin typeface="Consolas" panose="020B0609020204030204" pitchFamily="49" charset="0"/>
              </a:rPr>
              <a:t>the DELETE command </a:t>
            </a:r>
            <a:r>
              <a:rPr lang="en-US" sz="1800" dirty="0">
                <a:solidFill>
                  <a:srgbClr val="0000FF"/>
                </a:solidFill>
                <a:highlight>
                  <a:srgbClr val="FFFFFF"/>
                </a:highlight>
                <a:latin typeface="Consolas" panose="020B0609020204030204" pitchFamily="49" charset="0"/>
              </a:rPr>
              <a:t>for</a:t>
            </a:r>
            <a:r>
              <a:rPr lang="en-US" sz="1800" dirty="0">
                <a:solidFill>
                  <a:srgbClr val="000000"/>
                </a:solidFill>
                <a:highlight>
                  <a:srgbClr val="FFFFFF"/>
                </a:highlight>
                <a:latin typeface="Consolas" panose="020B0609020204030204" pitchFamily="49" charset="0"/>
              </a:rPr>
              <a:t> the entities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Deleted state. </a:t>
            </a:r>
          </a:p>
          <a:p>
            <a:pPr marL="0" indent="0">
              <a:buNone/>
            </a:pPr>
            <a:r>
              <a:rPr lang="en-US" sz="1800" dirty="0">
                <a:solidFill>
                  <a:srgbClr val="000000"/>
                </a:solidFill>
                <a:highlight>
                  <a:srgbClr val="FFFFFF"/>
                </a:highlight>
                <a:latin typeface="Consolas" panose="020B0609020204030204" pitchFamily="49" charset="0"/>
              </a:rPr>
              <a:t>The context does not track entities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the Detached state. </a:t>
            </a:r>
          </a:p>
          <a:p>
            <a:pPr marL="0" indent="0">
              <a:buNone/>
            </a:pPr>
            <a:r>
              <a:rPr lang="en-US" sz="1800" dirty="0">
                <a:solidFill>
                  <a:srgbClr val="000000"/>
                </a:solidFill>
                <a:highlight>
                  <a:srgbClr val="FFFFFF"/>
                </a:highlight>
                <a:latin typeface="Consolas" panose="020B0609020204030204" pitchFamily="49" charset="0"/>
              </a:rPr>
              <a:t>The following figure illustrates the significance of entity </a:t>
            </a:r>
            <a:r>
              <a:rPr lang="en-US" sz="1800" dirty="0" err="1">
                <a:solidFill>
                  <a:srgbClr val="000000"/>
                </a:solidFill>
                <a:highlight>
                  <a:srgbClr val="FFFFFF"/>
                </a:highlight>
                <a:latin typeface="Consolas" panose="020B0609020204030204" pitchFamily="49" charset="0"/>
              </a:rPr>
              <a:t>states:ns</a:t>
            </a:r>
            <a:r>
              <a:rPr lang="en-US" sz="1800" dirty="0">
                <a:solidFill>
                  <a:srgbClr val="000000"/>
                </a:solidFill>
                <a:highlight>
                  <a:srgbClr val="FFFFFF"/>
                </a:highlight>
                <a:latin typeface="Consolas" panose="020B0609020204030204" pitchFamily="49" charset="0"/>
              </a:rPr>
              <a:t> the state of each entity during its lifetime.</a:t>
            </a:r>
            <a:endParaRPr lang="en-IN" dirty="0"/>
          </a:p>
        </p:txBody>
      </p:sp>
      <p:pic>
        <p:nvPicPr>
          <p:cNvPr id="5122" name="Picture 2">
            <a:extLst>
              <a:ext uri="{FF2B5EF4-FFF2-40B4-BE49-F238E27FC236}">
                <a16:creationId xmlns:a16="http://schemas.microsoft.com/office/drawing/2014/main" id="{E4106F23-8B4D-4D70-8EB3-57EEB6097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07" y="4267200"/>
            <a:ext cx="6798305" cy="2466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0B30EA0-4234-49B7-8394-B197ADB715ED}"/>
              </a:ext>
            </a:extLst>
          </p:cNvPr>
          <p:cNvSpPr/>
          <p:nvPr/>
        </p:nvSpPr>
        <p:spPr>
          <a:xfrm>
            <a:off x="1905000" y="6553200"/>
            <a:ext cx="5029200" cy="152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707049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4215-49ED-4A51-A03F-0034DD179539}"/>
              </a:ext>
            </a:extLst>
          </p:cNvPr>
          <p:cNvSpPr>
            <a:spLocks noGrp="1"/>
          </p:cNvSpPr>
          <p:nvPr>
            <p:ph type="title"/>
          </p:nvPr>
        </p:nvSpPr>
        <p:spPr>
          <a:xfrm>
            <a:off x="1600200" y="0"/>
            <a:ext cx="7315200" cy="457199"/>
          </a:xfrm>
        </p:spPr>
        <p:txBody>
          <a:bodyPr>
            <a:normAutofit/>
          </a:bodyPr>
          <a:lstStyle/>
          <a:p>
            <a:r>
              <a:rPr lang="en-IN" sz="1800" b="0" spc="-75" dirty="0">
                <a:solidFill>
                  <a:srgbClr val="3B627C"/>
                </a:solidFill>
                <a:effectLst/>
                <a:latin typeface="Helvetica" panose="020B0604020202020204" pitchFamily="34" charset="0"/>
                <a:ea typeface="Times New Roman" panose="02020603050405020304" pitchFamily="18" charset="0"/>
              </a:rPr>
              <a:t>Lazy Loading:</a:t>
            </a:r>
            <a:endParaRPr lang="en-IN" dirty="0"/>
          </a:p>
        </p:txBody>
      </p:sp>
      <p:sp>
        <p:nvSpPr>
          <p:cNvPr id="3" name="Content Placeholder 2">
            <a:extLst>
              <a:ext uri="{FF2B5EF4-FFF2-40B4-BE49-F238E27FC236}">
                <a16:creationId xmlns:a16="http://schemas.microsoft.com/office/drawing/2014/main" id="{263D5D3A-A844-4B87-80CE-F1FB004A977F}"/>
              </a:ext>
            </a:extLst>
          </p:cNvPr>
          <p:cNvSpPr>
            <a:spLocks noGrp="1"/>
          </p:cNvSpPr>
          <p:nvPr>
            <p:ph idx="1"/>
          </p:nvPr>
        </p:nvSpPr>
        <p:spPr>
          <a:xfrm>
            <a:off x="1104900" y="304800"/>
            <a:ext cx="7924800" cy="2133600"/>
          </a:xfrm>
        </p:spPr>
        <p:txBody>
          <a:bodyPr/>
          <a:lstStyle/>
          <a:p>
            <a:pPr marL="0" indent="0">
              <a:buNone/>
            </a:pPr>
            <a:r>
              <a:rPr lang="en-IN" sz="1800" dirty="0">
                <a:solidFill>
                  <a:srgbClr val="494949"/>
                </a:solidFill>
                <a:effectLst/>
                <a:latin typeface="Verdana" panose="020B0604030504040204" pitchFamily="34" charset="0"/>
                <a:ea typeface="Times New Roman" panose="02020603050405020304" pitchFamily="18" charset="0"/>
              </a:rPr>
              <a:t>One of the important functions of Entity Framework is lazy loading. Lazy loading means delaying the loading of related data, until you specifically request for it. For example, Student class contains </a:t>
            </a:r>
            <a:r>
              <a:rPr lang="en-IN" sz="1800" dirty="0" err="1">
                <a:solidFill>
                  <a:srgbClr val="494949"/>
                </a:solidFill>
                <a:effectLst/>
                <a:latin typeface="Verdana" panose="020B0604030504040204" pitchFamily="34" charset="0"/>
                <a:ea typeface="Times New Roman" panose="02020603050405020304" pitchFamily="18" charset="0"/>
              </a:rPr>
              <a:t>StudentAddress</a:t>
            </a:r>
            <a:r>
              <a:rPr lang="en-IN" sz="1800" dirty="0">
                <a:solidFill>
                  <a:srgbClr val="494949"/>
                </a:solidFill>
                <a:effectLst/>
                <a:latin typeface="Verdana" panose="020B0604030504040204" pitchFamily="34" charset="0"/>
                <a:ea typeface="Times New Roman" panose="02020603050405020304" pitchFamily="18" charset="0"/>
              </a:rPr>
              <a:t> as a complex property. So, the context first loads all the students from the database, then it will load the address of a particular student when we access </a:t>
            </a:r>
            <a:r>
              <a:rPr lang="en-IN" sz="1800" dirty="0" err="1">
                <a:solidFill>
                  <a:srgbClr val="494949"/>
                </a:solidFill>
                <a:effectLst/>
                <a:latin typeface="Verdana" panose="020B0604030504040204" pitchFamily="34" charset="0"/>
                <a:ea typeface="Times New Roman" panose="02020603050405020304" pitchFamily="18" charset="0"/>
              </a:rPr>
              <a:t>StudentAddress</a:t>
            </a:r>
            <a:r>
              <a:rPr lang="en-IN" sz="1800" dirty="0">
                <a:solidFill>
                  <a:srgbClr val="494949"/>
                </a:solidFill>
                <a:effectLst/>
                <a:latin typeface="Verdana" panose="020B0604030504040204" pitchFamily="34" charset="0"/>
                <a:ea typeface="Times New Roman" panose="02020603050405020304" pitchFamily="18" charset="0"/>
              </a:rPr>
              <a:t> property as shown below.</a:t>
            </a:r>
            <a:endParaRPr lang="en-IN" dirty="0"/>
          </a:p>
        </p:txBody>
      </p:sp>
      <p:sp>
        <p:nvSpPr>
          <p:cNvPr id="5" name="Rectangle 1">
            <a:extLst>
              <a:ext uri="{FF2B5EF4-FFF2-40B4-BE49-F238E27FC236}">
                <a16:creationId xmlns:a16="http://schemas.microsoft.com/office/drawing/2014/main" id="{CDCD9636-893F-4E80-A274-DBE9FE7696FF}"/>
              </a:ext>
            </a:extLst>
          </p:cNvPr>
          <p:cNvSpPr>
            <a:spLocks noChangeArrowheads="1"/>
          </p:cNvSpPr>
          <p:nvPr/>
        </p:nvSpPr>
        <p:spPr bwMode="auto">
          <a:xfrm>
            <a:off x="457200" y="2715398"/>
            <a:ext cx="7924800" cy="2081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9790"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FF"/>
                </a:solidFill>
                <a:effectLst/>
                <a:latin typeface="Arial Unicode MS"/>
                <a:ea typeface="Times New Roman" panose="02020603050405020304" pitchFamily="18" charset="0"/>
                <a:cs typeface="Consolas" panose="020B0609020204030204" pitchFamily="49" charset="0"/>
              </a:rPr>
              <a:t>using</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400" b="0" i="0" u="none" strike="noStrike" cap="none" normalizeH="0" baseline="0" dirty="0">
                <a:ln>
                  <a:noFill/>
                </a:ln>
                <a:solidFill>
                  <a:srgbClr val="0000FF"/>
                </a:solidFill>
                <a:effectLst/>
                <a:latin typeface="Arial Unicode MS"/>
                <a:ea typeface="Times New Roman" panose="02020603050405020304" pitchFamily="18" charset="0"/>
                <a:cs typeface="Consolas" panose="020B0609020204030204" pitchFamily="49" charset="0"/>
              </a:rPr>
              <a:t>var</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ctx</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 </a:t>
            </a:r>
            <a:r>
              <a:rPr kumimoji="0" lang="en-US" altLang="en-US" sz="1400" b="0" i="0" u="none" strike="noStrike" cap="none" normalizeH="0" baseline="0" dirty="0">
                <a:ln>
                  <a:noFill/>
                </a:ln>
                <a:solidFill>
                  <a:srgbClr val="0000FF"/>
                </a:solidFill>
                <a:effectLst/>
                <a:latin typeface="Arial Unicode MS"/>
                <a:ea typeface="Times New Roman" panose="02020603050405020304" pitchFamily="18" charset="0"/>
                <a:cs typeface="Consolas" panose="020B0609020204030204" pitchFamily="49" charset="0"/>
              </a:rPr>
              <a:t>new</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400" b="0" i="0" u="none" strike="noStrike" cap="none" normalizeH="0" baseline="0" dirty="0" err="1">
                <a:ln>
                  <a:noFill/>
                </a:ln>
                <a:solidFill>
                  <a:srgbClr val="2B91AF"/>
                </a:solidFill>
                <a:effectLst/>
                <a:latin typeface="Arial Unicode MS"/>
                <a:ea typeface="Times New Roman" panose="02020603050405020304" pitchFamily="18" charset="0"/>
                <a:cs typeface="Consolas" panose="020B0609020204030204" pitchFamily="49" charset="0"/>
              </a:rPr>
              <a:t>SchoolDBEntities</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400" b="0" i="0" u="none" strike="noStrike" cap="none" normalizeH="0" baseline="0" dirty="0">
                <a:ln>
                  <a:noFill/>
                </a:ln>
                <a:solidFill>
                  <a:srgbClr val="008000"/>
                </a:solidFill>
                <a:effectLst/>
                <a:latin typeface="Arial Unicode MS"/>
                <a:ea typeface="Times New Roman" panose="02020603050405020304" pitchFamily="18" charset="0"/>
                <a:cs typeface="Consolas" panose="020B0609020204030204" pitchFamily="49" charset="0"/>
              </a:rPr>
              <a:t>//Loading students only</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400" b="0" i="0" u="none" strike="noStrike" cap="none" normalizeH="0" baseline="0" dirty="0" err="1">
                <a:ln>
                  <a:noFill/>
                </a:ln>
                <a:solidFill>
                  <a:srgbClr val="2B91AF"/>
                </a:solidFill>
                <a:effectLst/>
                <a:latin typeface="Arial Unicode MS"/>
                <a:ea typeface="Times New Roman" panose="02020603050405020304" pitchFamily="18" charset="0"/>
                <a:cs typeface="Consolas" panose="020B0609020204030204" pitchFamily="49" charset="0"/>
              </a:rPr>
              <a:t>IList</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&lt;</a:t>
            </a:r>
            <a:r>
              <a:rPr kumimoji="0" lang="en-US" altLang="en-US" sz="1400" b="0" i="0" u="none" strike="noStrike" cap="none" normalizeH="0" baseline="0" dirty="0">
                <a:ln>
                  <a:noFill/>
                </a:ln>
                <a:solidFill>
                  <a:srgbClr val="2B91AF"/>
                </a:solidFill>
                <a:effectLst/>
                <a:latin typeface="Arial Unicode MS"/>
                <a:ea typeface="Times New Roman" panose="02020603050405020304" pitchFamily="18" charset="0"/>
                <a:cs typeface="Consolas" panose="020B0609020204030204" pitchFamily="49" charset="0"/>
              </a:rPr>
              <a:t>Student</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&gt; </a:t>
            </a:r>
            <a:r>
              <a:rPr kumimoji="0" lang="en-US" altLang="en-US" sz="1400" b="0"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studList</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ctx.Students.ToList</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&lt;</a:t>
            </a:r>
            <a:r>
              <a:rPr kumimoji="0" lang="en-US" altLang="en-US" sz="1400" b="0" i="0" u="none" strike="noStrike" cap="none" normalizeH="0" baseline="0" dirty="0">
                <a:ln>
                  <a:noFill/>
                </a:ln>
                <a:solidFill>
                  <a:srgbClr val="2B91AF"/>
                </a:solidFill>
                <a:effectLst/>
                <a:latin typeface="Arial Unicode MS"/>
                <a:ea typeface="Times New Roman" panose="02020603050405020304" pitchFamily="18" charset="0"/>
                <a:cs typeface="Consolas" panose="020B0609020204030204" pitchFamily="49" charset="0"/>
              </a:rPr>
              <a:t>Student</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B91AF"/>
                </a:solidFill>
                <a:effectLst/>
                <a:latin typeface="Arial Unicode MS"/>
                <a:ea typeface="Times New Roman" panose="02020603050405020304" pitchFamily="18" charset="0"/>
                <a:cs typeface="Consolas" panose="020B0609020204030204" pitchFamily="49" charset="0"/>
              </a:rPr>
              <a:t>Student</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std = </a:t>
            </a:r>
            <a:r>
              <a:rPr kumimoji="0" lang="en-US" altLang="en-US" sz="1400" b="0"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studList</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400" b="0" i="0" u="none" strike="noStrike" cap="none" normalizeH="0" baseline="0" dirty="0">
                <a:ln>
                  <a:noFill/>
                </a:ln>
                <a:solidFill>
                  <a:srgbClr val="008000"/>
                </a:solidFill>
                <a:effectLst/>
                <a:latin typeface="Arial Unicode MS"/>
                <a:ea typeface="Times New Roman" panose="02020603050405020304" pitchFamily="18" charset="0"/>
                <a:cs typeface="Consolas" panose="020B0609020204030204" pitchFamily="49" charset="0"/>
              </a:rPr>
              <a:t>//Loads Student address for particular Student only (</a:t>
            </a:r>
            <a:r>
              <a:rPr kumimoji="0" lang="en-US" altLang="en-US" sz="1400" b="0" i="0" u="none" strike="noStrike" cap="none" normalizeH="0" baseline="0" dirty="0" err="1">
                <a:ln>
                  <a:noFill/>
                </a:ln>
                <a:solidFill>
                  <a:srgbClr val="008000"/>
                </a:solidFill>
                <a:effectLst/>
                <a:latin typeface="Arial Unicode MS"/>
                <a:ea typeface="Times New Roman" panose="02020603050405020304" pitchFamily="18" charset="0"/>
                <a:cs typeface="Consolas" panose="020B0609020204030204" pitchFamily="49" charset="0"/>
              </a:rPr>
              <a:t>seperate</a:t>
            </a:r>
            <a:r>
              <a:rPr kumimoji="0" lang="en-US" altLang="en-US" sz="1400" b="0" i="0" u="none" strike="noStrike" cap="none" normalizeH="0" baseline="0" dirty="0">
                <a:ln>
                  <a:noFill/>
                </a:ln>
                <a:solidFill>
                  <a:srgbClr val="008000"/>
                </a:solidFill>
                <a:effectLst/>
                <a:latin typeface="Arial Unicode MS"/>
                <a:ea typeface="Times New Roman" panose="02020603050405020304" pitchFamily="18" charset="0"/>
                <a:cs typeface="Consolas" panose="020B0609020204030204" pitchFamily="49" charset="0"/>
              </a:rPr>
              <a:t> SQL query</a:t>
            </a:r>
            <a:r>
              <a:rPr kumimoji="0" lang="en-US" altLang="en-US" sz="1400" b="0" i="0" u="none" strike="noStrike" cap="none" normalizeH="0" baseline="0">
                <a:ln>
                  <a:noFill/>
                </a:ln>
                <a:solidFill>
                  <a:srgbClr val="008000"/>
                </a:solidFill>
                <a:effectLst/>
                <a:latin typeface="Arial Unicode MS"/>
                <a:ea typeface="Times New Roman" panose="02020603050405020304" pitchFamily="18" charset="0"/>
                <a:cs typeface="Consolas" panose="020B0609020204030204" pitchFamily="49" charset="0"/>
              </a:rPr>
              <a:t>)</a:t>
            </a: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400" b="0" i="0" u="none" strike="noStrike" cap="none" normalizeH="0" baseline="0" dirty="0" err="1">
                <a:ln>
                  <a:noFill/>
                </a:ln>
                <a:solidFill>
                  <a:srgbClr val="2B91AF"/>
                </a:solidFill>
                <a:effectLst/>
                <a:latin typeface="Arial Unicode MS"/>
                <a:ea typeface="Times New Roman" panose="02020603050405020304" pitchFamily="18" charset="0"/>
                <a:cs typeface="Consolas" panose="020B0609020204030204" pitchFamily="49" charset="0"/>
              </a:rPr>
              <a:t>StudentAddress</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add = </a:t>
            </a:r>
            <a:r>
              <a:rPr kumimoji="0" lang="en-US" altLang="en-US" sz="1400" b="0"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std.StudentAddress</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F3F6F83-CD72-4AB9-8EA6-90F3AFE96AE2}"/>
              </a:ext>
            </a:extLst>
          </p:cNvPr>
          <p:cNvSpPr txBox="1"/>
          <p:nvPr/>
        </p:nvSpPr>
        <p:spPr>
          <a:xfrm>
            <a:off x="3162300" y="4796707"/>
            <a:ext cx="5867400" cy="1938992"/>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Student</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StudentID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StudentName</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DateTime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DateOfBirth</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byte</a:t>
            </a:r>
            <a:r>
              <a:rPr lang="en-US" sz="1200" dirty="0">
                <a:solidFill>
                  <a:srgbClr val="000000"/>
                </a:solidFill>
                <a:highlight>
                  <a:srgbClr val="FFFFFF"/>
                </a:highlight>
                <a:latin typeface="Consolas" panose="020B0609020204030204" pitchFamily="49" charset="0"/>
              </a:rPr>
              <a:t>[]  Photo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decimal</a:t>
            </a:r>
            <a:r>
              <a:rPr lang="en-US" sz="1200" dirty="0">
                <a:solidFill>
                  <a:srgbClr val="000000"/>
                </a:solidFill>
                <a:highlight>
                  <a:srgbClr val="FFFFFF"/>
                </a:highlight>
                <a:latin typeface="Consolas" panose="020B0609020204030204" pitchFamily="49" charset="0"/>
              </a:rPr>
              <a:t> Height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float</a:t>
            </a:r>
            <a:r>
              <a:rPr lang="en-US" sz="1200" dirty="0">
                <a:solidFill>
                  <a:srgbClr val="000000"/>
                </a:solidFill>
                <a:highlight>
                  <a:srgbClr val="FFFFFF"/>
                </a:highlight>
                <a:latin typeface="Consolas" panose="020B0609020204030204" pitchFamily="49" charset="0"/>
              </a:rPr>
              <a:t> Weight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virtual</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StudentAddress</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StudentAddress</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endParaRPr lang="en-IN" sz="1200" dirty="0"/>
          </a:p>
        </p:txBody>
      </p:sp>
    </p:spTree>
    <p:extLst>
      <p:ext uri="{BB962C8B-B14F-4D97-AF65-F5344CB8AC3E}">
        <p14:creationId xmlns:p14="http://schemas.microsoft.com/office/powerpoint/2010/main" val="1874012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F1AF4E-B936-4A4C-8F6A-F01CBA4791B8}"/>
              </a:ext>
            </a:extLst>
          </p:cNvPr>
          <p:cNvSpPr>
            <a:spLocks noGrp="1"/>
          </p:cNvSpPr>
          <p:nvPr>
            <p:ph idx="1"/>
          </p:nvPr>
        </p:nvSpPr>
        <p:spPr>
          <a:xfrm>
            <a:off x="1066800" y="0"/>
            <a:ext cx="7924800" cy="1676400"/>
          </a:xfrm>
        </p:spPr>
        <p:txBody>
          <a:bodyPr>
            <a:normAutofit fontScale="92500" lnSpcReduction="10000"/>
          </a:bodyPr>
          <a:lstStyle/>
          <a:p>
            <a:pPr marL="0" indent="0">
              <a:buNone/>
            </a:pPr>
            <a:r>
              <a:rPr lang="en-IN" sz="1800" dirty="0">
                <a:solidFill>
                  <a:srgbClr val="494949"/>
                </a:solidFill>
                <a:effectLst/>
                <a:latin typeface="Verdana" panose="020B0604030504040204" pitchFamily="34" charset="0"/>
                <a:ea typeface="Times New Roman" panose="02020603050405020304" pitchFamily="18" charset="0"/>
                <a:cs typeface="Times New Roman" panose="02020603050405020304" pitchFamily="18" charset="0"/>
              </a:rPr>
              <a:t>However, you can also turn off lazy loading for a particular property or an entire context. To turn off lazy loading for a particular property, do not make it virtual.</a:t>
            </a:r>
          </a:p>
          <a:p>
            <a:pPr marL="0" indent="0">
              <a:buNone/>
            </a:pPr>
            <a:endParaRPr lang="en-IN" sz="1800" dirty="0">
              <a:solidFill>
                <a:srgbClr val="494949"/>
              </a:solidFill>
              <a:latin typeface="Verdana" panose="020B0604030504040204" pitchFamily="34" charset="0"/>
              <a:ea typeface="Times New Roman" panose="02020603050405020304" pitchFamily="18" charset="0"/>
              <a:cs typeface="Times New Roman" panose="02020603050405020304" pitchFamily="18" charset="0"/>
            </a:endParaRPr>
          </a:p>
          <a:p>
            <a:pPr marL="0" indent="0">
              <a:buNone/>
            </a:pPr>
            <a:r>
              <a:rPr lang="en-IN" sz="1800" dirty="0">
                <a:solidFill>
                  <a:srgbClr val="494949"/>
                </a:solidFill>
                <a:effectLst/>
                <a:latin typeface="Verdana" panose="020B0604030504040204" pitchFamily="34" charset="0"/>
                <a:ea typeface="Times New Roman" panose="02020603050405020304" pitchFamily="18" charset="0"/>
                <a:cs typeface="Times New Roman" panose="02020603050405020304" pitchFamily="18" charset="0"/>
              </a:rPr>
              <a:t> To turn off lazy loading for all entities in the context, set its configuration property to false: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5" name="TextBox 4">
            <a:extLst>
              <a:ext uri="{FF2B5EF4-FFF2-40B4-BE49-F238E27FC236}">
                <a16:creationId xmlns:a16="http://schemas.microsoft.com/office/drawing/2014/main" id="{19D52619-E10C-403D-8734-04024DD22295}"/>
              </a:ext>
            </a:extLst>
          </p:cNvPr>
          <p:cNvSpPr txBox="1"/>
          <p:nvPr/>
        </p:nvSpPr>
        <p:spPr>
          <a:xfrm>
            <a:off x="0" y="1600200"/>
            <a:ext cx="9220200" cy="5078313"/>
          </a:xfrm>
          <a:prstGeom prst="rect">
            <a:avLst/>
          </a:prstGeom>
          <a:noFill/>
        </p:spPr>
        <p:txBody>
          <a:bodyPr wrap="square">
            <a:spAutoFit/>
          </a:bodyPr>
          <a:lstStyle/>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using</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using</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System.Data.Entity</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using</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System.Data.Entity.Infrastructure</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using</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System.Data.Entity.Core.Objects</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using</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System.Linq</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public</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partial</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class</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SchoolDBEntities</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IN" sz="1800" dirty="0" err="1">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DbContext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public</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SchoolDBEntities</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base</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"name=</a:t>
            </a:r>
            <a:r>
              <a:rPr lang="en-IN" sz="1800" dirty="0" err="1">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SchoolDBEntities</a:t>
            </a:r>
            <a:r>
              <a:rPr lang="en-IN" sz="1800" dirty="0">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this</a:t>
            </a:r>
            <a:r>
              <a:rPr lang="en-IN"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.Configuration.LazyLoadingEnabled</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false</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protected</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override</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OnModelCreating</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dirty="0" err="1">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DbModelBuilder</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modelBuilder</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throw</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new</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dirty="0" err="1">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UnintentionalCodeFirstException</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0953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43A7-4DD2-494A-9E74-58A24CA0D13D}"/>
              </a:ext>
            </a:extLst>
          </p:cNvPr>
          <p:cNvSpPr>
            <a:spLocks noGrp="1"/>
          </p:cNvSpPr>
          <p:nvPr>
            <p:ph type="title"/>
          </p:nvPr>
        </p:nvSpPr>
        <p:spPr/>
        <p:txBody>
          <a:bodyPr>
            <a:normAutofit/>
          </a:bodyPr>
          <a:lstStyle/>
          <a:p>
            <a:r>
              <a:rPr lang="en-IN" sz="4400" b="1"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Rules for lazy loading:</a:t>
            </a:r>
            <a:endParaRPr lang="en-IN" dirty="0"/>
          </a:p>
        </p:txBody>
      </p:sp>
      <p:sp>
        <p:nvSpPr>
          <p:cNvPr id="3" name="Content Placeholder 2">
            <a:extLst>
              <a:ext uri="{FF2B5EF4-FFF2-40B4-BE49-F238E27FC236}">
                <a16:creationId xmlns:a16="http://schemas.microsoft.com/office/drawing/2014/main" id="{67CFE22E-893A-4B25-B07B-627E0CE00D38}"/>
              </a:ext>
            </a:extLst>
          </p:cNvPr>
          <p:cNvSpPr>
            <a:spLocks noGrp="1"/>
          </p:cNvSpPr>
          <p:nvPr>
            <p:ph idx="1"/>
          </p:nvPr>
        </p:nvSpPr>
        <p:spPr/>
        <p:txBody>
          <a:bodyPr/>
          <a:lstStyle/>
          <a:p>
            <a:pPr marL="342900" lvl="0" indent="-342900" algn="just">
              <a:lnSpc>
                <a:spcPct val="115000"/>
              </a:lnSpc>
              <a:spcAft>
                <a:spcPts val="1000"/>
              </a:spcAft>
              <a:tabLst>
                <a:tab pos="457200" algn="l"/>
              </a:tabLst>
            </a:pPr>
            <a:r>
              <a:rPr lang="en-IN" sz="1800" i="1" dirty="0" err="1">
                <a:solidFill>
                  <a:srgbClr val="494949"/>
                </a:solidFill>
                <a:effectLst/>
                <a:latin typeface="Verdana" panose="020B0604030504040204" pitchFamily="34" charset="0"/>
                <a:ea typeface="Times New Roman" panose="02020603050405020304" pitchFamily="18" charset="0"/>
                <a:cs typeface="Helvetica" panose="020B0604020202020204" pitchFamily="34" charset="0"/>
              </a:rPr>
              <a:t>context.Configuration.ProxyCreationEnabled</a:t>
            </a:r>
            <a:r>
              <a:rPr lang="en-IN" sz="1800" dirty="0">
                <a:solidFill>
                  <a:srgbClr val="494949"/>
                </a:solidFill>
                <a:effectLst/>
                <a:latin typeface="Verdana" panose="020B0604030504040204" pitchFamily="34" charset="0"/>
                <a:ea typeface="Times New Roman" panose="02020603050405020304" pitchFamily="18" charset="0"/>
                <a:cs typeface="Helvetica" panose="020B0604020202020204" pitchFamily="34" charset="0"/>
              </a:rPr>
              <a:t> should be true.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tabLst>
                <a:tab pos="457200" algn="l"/>
              </a:tabLst>
            </a:pPr>
            <a:r>
              <a:rPr lang="en-IN" sz="1800" i="1" dirty="0" err="1">
                <a:solidFill>
                  <a:srgbClr val="494949"/>
                </a:solidFill>
                <a:effectLst/>
                <a:latin typeface="Verdana" panose="020B0604030504040204" pitchFamily="34" charset="0"/>
                <a:ea typeface="Times New Roman" panose="02020603050405020304" pitchFamily="18" charset="0"/>
                <a:cs typeface="Helvetica" panose="020B0604020202020204" pitchFamily="34" charset="0"/>
              </a:rPr>
              <a:t>context.Configuration.LazyLoadingEnabled</a:t>
            </a:r>
            <a:r>
              <a:rPr lang="en-IN" sz="1800" dirty="0">
                <a:solidFill>
                  <a:srgbClr val="494949"/>
                </a:solidFill>
                <a:effectLst/>
                <a:latin typeface="Verdana" panose="020B0604030504040204" pitchFamily="34" charset="0"/>
                <a:ea typeface="Times New Roman" panose="02020603050405020304" pitchFamily="18" charset="0"/>
                <a:cs typeface="Helvetica" panose="020B0604020202020204" pitchFamily="34" charset="0"/>
              </a:rPr>
              <a:t> should be true.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tabLst>
                <a:tab pos="457200" algn="l"/>
              </a:tabLst>
            </a:pPr>
            <a:r>
              <a:rPr lang="en-IN" sz="1800" dirty="0">
                <a:solidFill>
                  <a:srgbClr val="494949"/>
                </a:solidFill>
                <a:effectLst/>
                <a:latin typeface="Verdana" panose="020B0604030504040204" pitchFamily="34" charset="0"/>
                <a:ea typeface="Times New Roman" panose="02020603050405020304" pitchFamily="18" charset="0"/>
                <a:cs typeface="Helvetica" panose="020B0604020202020204" pitchFamily="34" charset="0"/>
              </a:rPr>
              <a:t>Navigation property should be defined as public, virtual. </a:t>
            </a:r>
          </a:p>
          <a:p>
            <a:pPr marL="342900" lvl="0" indent="-342900" algn="just">
              <a:lnSpc>
                <a:spcPct val="115000"/>
              </a:lnSpc>
              <a:spcAft>
                <a:spcPts val="1000"/>
              </a:spcAft>
              <a:tabLst>
                <a:tab pos="457200" algn="l"/>
              </a:tabLst>
            </a:pPr>
            <a:r>
              <a:rPr lang="en-IN" sz="1800" dirty="0">
                <a:solidFill>
                  <a:srgbClr val="494949"/>
                </a:solidFill>
                <a:effectLst/>
                <a:latin typeface="Verdana" panose="020B0604030504040204" pitchFamily="34" charset="0"/>
                <a:ea typeface="Times New Roman" panose="02020603050405020304" pitchFamily="18" charset="0"/>
                <a:cs typeface="Helvetica" panose="020B0604020202020204" pitchFamily="34" charset="0"/>
              </a:rPr>
              <a:t>Context will </a:t>
            </a:r>
            <a:r>
              <a:rPr lang="en-IN" sz="1800" b="1" dirty="0">
                <a:solidFill>
                  <a:srgbClr val="494949"/>
                </a:solidFill>
                <a:effectLst/>
                <a:latin typeface="Verdana" panose="020B0604030504040204" pitchFamily="34" charset="0"/>
                <a:ea typeface="Times New Roman" panose="02020603050405020304" pitchFamily="18" charset="0"/>
                <a:cs typeface="Helvetica" panose="020B0604020202020204" pitchFamily="34" charset="0"/>
              </a:rPr>
              <a:t>NOT</a:t>
            </a:r>
            <a:r>
              <a:rPr lang="en-IN" sz="1800" dirty="0">
                <a:solidFill>
                  <a:srgbClr val="494949"/>
                </a:solidFill>
                <a:effectLst/>
                <a:latin typeface="Verdana" panose="020B0604030504040204" pitchFamily="34" charset="0"/>
                <a:ea typeface="Times New Roman" panose="02020603050405020304" pitchFamily="18" charset="0"/>
                <a:cs typeface="Helvetica" panose="020B0604020202020204" pitchFamily="34" charset="0"/>
              </a:rPr>
              <a:t> do lazy loading if the property is not defined as virtual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9151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9944-BBAC-4980-99B5-8A70F2724E12}"/>
              </a:ext>
            </a:extLst>
          </p:cNvPr>
          <p:cNvSpPr>
            <a:spLocks noGrp="1"/>
          </p:cNvSpPr>
          <p:nvPr>
            <p:ph type="title"/>
          </p:nvPr>
        </p:nvSpPr>
        <p:spPr>
          <a:xfrm>
            <a:off x="2971800" y="0"/>
            <a:ext cx="6174658" cy="533400"/>
          </a:xfrm>
        </p:spPr>
        <p:txBody>
          <a:bodyPr/>
          <a:lstStyle/>
          <a:p>
            <a:r>
              <a:rPr lang="en-IN" sz="1800" b="0" spc="-75" dirty="0">
                <a:solidFill>
                  <a:srgbClr val="3B627C"/>
                </a:solidFill>
                <a:effectLst/>
                <a:latin typeface="Helvetica" panose="020B0604020202020204" pitchFamily="34" charset="0"/>
                <a:ea typeface="Times New Roman" panose="02020603050405020304" pitchFamily="18" charset="0"/>
              </a:rPr>
              <a:t>Eager Loading:</a:t>
            </a:r>
            <a:endParaRPr lang="en-IN" dirty="0"/>
          </a:p>
        </p:txBody>
      </p:sp>
      <p:sp>
        <p:nvSpPr>
          <p:cNvPr id="4" name="Rectangle 1">
            <a:extLst>
              <a:ext uri="{FF2B5EF4-FFF2-40B4-BE49-F238E27FC236}">
                <a16:creationId xmlns:a16="http://schemas.microsoft.com/office/drawing/2014/main" id="{915C1757-E743-4C7F-8A17-15AFE797BDEC}"/>
              </a:ext>
            </a:extLst>
          </p:cNvPr>
          <p:cNvSpPr>
            <a:spLocks noGrp="1" noChangeArrowheads="1"/>
          </p:cNvSpPr>
          <p:nvPr>
            <p:ph idx="1"/>
          </p:nvPr>
        </p:nvSpPr>
        <p:spPr bwMode="auto">
          <a:xfrm>
            <a:off x="722671" y="457200"/>
            <a:ext cx="8153400" cy="1588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Arial Unicode MS"/>
                <a:ea typeface="Times New Roman" panose="02020603050405020304" pitchFamily="18" charset="0"/>
                <a:cs typeface="Consolas" panose="020B0609020204030204" pitchFamily="49" charset="0"/>
              </a:rPr>
              <a:t>using</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600" b="0" i="0" u="none" strike="noStrike" cap="none" normalizeH="0" baseline="0" dirty="0">
                <a:ln>
                  <a:noFill/>
                </a:ln>
                <a:solidFill>
                  <a:srgbClr val="0000FF"/>
                </a:solidFill>
                <a:effectLst/>
                <a:latin typeface="Arial Unicode MS"/>
                <a:ea typeface="Times New Roman" panose="02020603050405020304" pitchFamily="18" charset="0"/>
                <a:cs typeface="Consolas" panose="020B0609020204030204" pitchFamily="49" charset="0"/>
              </a:rPr>
              <a:t>var</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context = </a:t>
            </a:r>
            <a:r>
              <a:rPr kumimoji="0" lang="en-US" altLang="en-US" sz="1600" b="0" i="0" u="none" strike="noStrike" cap="none" normalizeH="0" baseline="0" dirty="0">
                <a:ln>
                  <a:noFill/>
                </a:ln>
                <a:solidFill>
                  <a:srgbClr val="0000FF"/>
                </a:solidFill>
                <a:effectLst/>
                <a:latin typeface="Arial Unicode MS"/>
                <a:ea typeface="Times New Roman" panose="02020603050405020304" pitchFamily="18" charset="0"/>
                <a:cs typeface="Consolas" panose="020B0609020204030204" pitchFamily="49" charset="0"/>
              </a:rPr>
              <a:t>new</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SchoolDBEntities</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600" b="0" i="0" u="none" strike="noStrike" cap="none" normalizeH="0" baseline="0" dirty="0">
                <a:ln>
                  <a:noFill/>
                </a:ln>
                <a:solidFill>
                  <a:srgbClr val="0000FF"/>
                </a:solidFill>
                <a:effectLst/>
                <a:latin typeface="Arial Unicode MS"/>
                <a:ea typeface="Times New Roman" panose="02020603050405020304" pitchFamily="18" charset="0"/>
                <a:cs typeface="Consolas" panose="020B0609020204030204" pitchFamily="49" charset="0"/>
              </a:rPr>
              <a:t>var</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res = (</a:t>
            </a:r>
            <a:r>
              <a:rPr kumimoji="0" lang="en-US" altLang="en-US" sz="1400" b="0" i="0" u="none" strike="noStrike" cap="none" normalizeH="0" baseline="0" dirty="0">
                <a:ln>
                  <a:noFill/>
                </a:ln>
                <a:solidFill>
                  <a:srgbClr val="0000FF"/>
                </a:solidFill>
                <a:effectLst/>
                <a:latin typeface="Arial Unicode MS"/>
                <a:ea typeface="Times New Roman" panose="02020603050405020304" pitchFamily="18" charset="0"/>
                <a:cs typeface="Consolas" panose="020B0609020204030204" pitchFamily="49" charset="0"/>
              </a:rPr>
              <a:t>from</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s </a:t>
            </a:r>
            <a:r>
              <a:rPr kumimoji="0" lang="en-US" altLang="en-US" sz="1400" b="0" i="0" u="none" strike="noStrike" cap="none" normalizeH="0" baseline="0" dirty="0">
                <a:ln>
                  <a:noFill/>
                </a:ln>
                <a:solidFill>
                  <a:srgbClr val="0000FF"/>
                </a:solidFill>
                <a:effectLst/>
                <a:latin typeface="Arial Unicode MS"/>
                <a:ea typeface="Times New Roman" panose="02020603050405020304" pitchFamily="18" charset="0"/>
                <a:cs typeface="Consolas" panose="020B0609020204030204" pitchFamily="49" charset="0"/>
              </a:rPr>
              <a:t>in</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context.Students.</a:t>
            </a:r>
            <a:r>
              <a:rPr kumimoji="0" lang="en-US" altLang="en-US" sz="1400" b="1"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Include</a:t>
            </a:r>
            <a:r>
              <a:rPr kumimoji="0" lang="en-US" altLang="en-US" sz="1400" b="1"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a:t>
            </a:r>
            <a:r>
              <a:rPr kumimoji="0" lang="en-US" altLang="en-US" sz="1400" b="1" i="0" u="none" strike="noStrike" cap="none" normalizeH="0" baseline="0" dirty="0">
                <a:ln>
                  <a:noFill/>
                </a:ln>
                <a:solidFill>
                  <a:srgbClr val="A31515"/>
                </a:solidFill>
                <a:effectLst/>
                <a:latin typeface="Arial Unicode MS"/>
                <a:ea typeface="Times New Roman" panose="02020603050405020304" pitchFamily="18" charset="0"/>
                <a:cs typeface="Consolas" panose="020B0609020204030204" pitchFamily="49" charset="0"/>
              </a:rPr>
              <a:t>"Standard"</a:t>
            </a:r>
            <a:r>
              <a:rPr kumimoji="0" lang="en-US" altLang="en-US" sz="1400" b="1"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where </a:t>
            </a:r>
            <a:r>
              <a:rPr kumimoji="0" lang="en-US" altLang="en-US" sz="1400" b="0"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s.StudentName</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 </a:t>
            </a:r>
            <a:r>
              <a:rPr kumimoji="0" lang="en-US" altLang="en-US" sz="1400" b="0" i="0" u="none" strike="noStrike" cap="none" normalizeH="0" baseline="0" dirty="0">
                <a:ln>
                  <a:noFill/>
                </a:ln>
                <a:solidFill>
                  <a:srgbClr val="A31515"/>
                </a:solidFill>
                <a:effectLst/>
                <a:latin typeface="Arial Unicode MS"/>
                <a:ea typeface="Times New Roman" panose="02020603050405020304" pitchFamily="18" charset="0"/>
                <a:cs typeface="Consolas" panose="020B0609020204030204" pitchFamily="49" charset="0"/>
              </a:rPr>
              <a:t>"Student1"</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select  s). </a:t>
            </a:r>
            <a:r>
              <a:rPr kumimoji="0" lang="en-US" altLang="en-US" sz="1400" b="0" i="0" u="none" strike="noStrike" cap="none" normalizeH="0" baseline="0" dirty="0" err="1">
                <a:ln>
                  <a:noFill/>
                </a:ln>
                <a:solidFill>
                  <a:srgbClr val="000000"/>
                </a:solidFill>
                <a:effectLst/>
                <a:latin typeface="Arial Unicode MS"/>
                <a:ea typeface="Times New Roman" panose="02020603050405020304" pitchFamily="18" charset="0"/>
                <a:cs typeface="Consolas" panose="020B0609020204030204" pitchFamily="49" charset="0"/>
              </a:rPr>
              <a:t>FirstOrDefault</a:t>
            </a:r>
            <a:r>
              <a:rPr kumimoji="0" lang="en-US" altLang="en-US" sz="14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&lt;Student&gt;();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Arial Unicode MS"/>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nsolas" panose="020B06090202040302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8928D47-EAC1-4989-B7C9-51687EB34C84}"/>
              </a:ext>
            </a:extLst>
          </p:cNvPr>
          <p:cNvSpPr txBox="1"/>
          <p:nvPr/>
        </p:nvSpPr>
        <p:spPr>
          <a:xfrm>
            <a:off x="98324" y="2547509"/>
            <a:ext cx="4114800" cy="263149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a:solidFill>
                  <a:srgbClr val="2B91AF"/>
                </a:solidFill>
                <a:highlight>
                  <a:srgbClr val="FFFFFF"/>
                </a:highlight>
                <a:latin typeface="Consolas" panose="020B0609020204030204" pitchFamily="49" charset="0"/>
              </a:rPr>
              <a:t>Student</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Student()</a:t>
            </a:r>
          </a:p>
          <a:p>
            <a:r>
              <a:rPr lang="en-IN" sz="1100" dirty="0">
                <a:solidFill>
                  <a:srgbClr val="000000"/>
                </a:solidFill>
                <a:highlight>
                  <a:srgbClr val="FFFFFF"/>
                </a:highlight>
                <a:latin typeface="Consolas" panose="020B0609020204030204" pitchFamily="49" charset="0"/>
              </a:rPr>
              <a:t>        {</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StudentID</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get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StudentName</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get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DateTime</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DateOfBirth</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get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byte</a:t>
            </a:r>
            <a:r>
              <a:rPr lang="en-US" sz="1100" dirty="0">
                <a:solidFill>
                  <a:srgbClr val="000000"/>
                </a:solidFill>
                <a:highlight>
                  <a:srgbClr val="FFFFFF"/>
                </a:highlight>
                <a:latin typeface="Consolas" panose="020B0609020204030204" pitchFamily="49" charset="0"/>
              </a:rPr>
              <a:t>[] Photo { </a:t>
            </a:r>
            <a:r>
              <a:rPr lang="en-US" sz="1100" dirty="0">
                <a:solidFill>
                  <a:srgbClr val="0000FF"/>
                </a:solidFill>
                <a:highlight>
                  <a:srgbClr val="FFFFFF"/>
                </a:highlight>
                <a:latin typeface="Consolas" panose="020B0609020204030204" pitchFamily="49" charset="0"/>
              </a:rPr>
              <a:t>get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decimal</a:t>
            </a:r>
            <a:r>
              <a:rPr lang="en-US" sz="1100" dirty="0">
                <a:solidFill>
                  <a:srgbClr val="000000"/>
                </a:solidFill>
                <a:highlight>
                  <a:srgbClr val="FFFFFF"/>
                </a:highlight>
                <a:latin typeface="Consolas" panose="020B0609020204030204" pitchFamily="49" charset="0"/>
              </a:rPr>
              <a:t> Height { </a:t>
            </a:r>
            <a:r>
              <a:rPr lang="en-US" sz="1100" dirty="0">
                <a:solidFill>
                  <a:srgbClr val="0000FF"/>
                </a:solidFill>
                <a:highlight>
                  <a:srgbClr val="FFFFFF"/>
                </a:highlight>
                <a:latin typeface="Consolas" panose="020B0609020204030204" pitchFamily="49" charset="0"/>
              </a:rPr>
              <a:t>get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float</a:t>
            </a:r>
            <a:r>
              <a:rPr lang="en-US" sz="1100" dirty="0">
                <a:solidFill>
                  <a:srgbClr val="000000"/>
                </a:solidFill>
                <a:highlight>
                  <a:srgbClr val="FFFFFF"/>
                </a:highlight>
                <a:latin typeface="Consolas" panose="020B0609020204030204" pitchFamily="49" charset="0"/>
              </a:rPr>
              <a:t> Weight { </a:t>
            </a:r>
            <a:r>
              <a:rPr lang="en-US" sz="1100" dirty="0">
                <a:solidFill>
                  <a:srgbClr val="0000FF"/>
                </a:solidFill>
                <a:highlight>
                  <a:srgbClr val="FFFFFF"/>
                </a:highlight>
                <a:latin typeface="Consolas" panose="020B0609020204030204" pitchFamily="49" charset="0"/>
              </a:rPr>
              <a:t>get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p>
          <a:p>
            <a:endParaRPr lang="en-I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Standard </a:t>
            </a:r>
            <a:r>
              <a:rPr lang="en-US" sz="1100" dirty="0" err="1">
                <a:solidFill>
                  <a:srgbClr val="000000"/>
                </a:solidFill>
                <a:highlight>
                  <a:srgbClr val="FFFFFF"/>
                </a:highlight>
                <a:latin typeface="Consolas" panose="020B0609020204030204" pitchFamily="49" charset="0"/>
              </a:rPr>
              <a:t>Standard</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get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endParaRPr lang="en-IN" sz="1100" dirty="0"/>
          </a:p>
        </p:txBody>
      </p:sp>
      <p:sp>
        <p:nvSpPr>
          <p:cNvPr id="7" name="TextBox 6">
            <a:extLst>
              <a:ext uri="{FF2B5EF4-FFF2-40B4-BE49-F238E27FC236}">
                <a16:creationId xmlns:a16="http://schemas.microsoft.com/office/drawing/2014/main" id="{C025CC08-2206-4F13-850F-CF2AB52B87D0}"/>
              </a:ext>
            </a:extLst>
          </p:cNvPr>
          <p:cNvSpPr txBox="1"/>
          <p:nvPr/>
        </p:nvSpPr>
        <p:spPr>
          <a:xfrm>
            <a:off x="4579374" y="1828800"/>
            <a:ext cx="4114801" cy="219290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class</a:t>
            </a:r>
            <a:r>
              <a:rPr lang="en-IN" sz="1050" dirty="0">
                <a:solidFill>
                  <a:srgbClr val="000000"/>
                </a:solidFill>
                <a:highlight>
                  <a:srgbClr val="FFFFFF"/>
                </a:highlight>
                <a:latin typeface="Consolas" panose="020B0609020204030204" pitchFamily="49" charset="0"/>
              </a:rPr>
              <a:t> </a:t>
            </a:r>
            <a:r>
              <a:rPr lang="en-IN" sz="1050" dirty="0">
                <a:solidFill>
                  <a:srgbClr val="2B91AF"/>
                </a:solidFill>
                <a:highlight>
                  <a:srgbClr val="FFFFFF"/>
                </a:highlight>
                <a:latin typeface="Consolas" panose="020B0609020204030204" pitchFamily="49" charset="0"/>
              </a:rPr>
              <a:t>Standard</a:t>
            </a:r>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Standard()</a:t>
            </a:r>
          </a:p>
          <a:p>
            <a:r>
              <a:rPr lang="en-IN" sz="1050" dirty="0">
                <a:solidFill>
                  <a:srgbClr val="000000"/>
                </a:solidFill>
                <a:highlight>
                  <a:srgbClr val="FFFFFF"/>
                </a:highlight>
                <a:latin typeface="Consolas" panose="020B0609020204030204" pitchFamily="49" charset="0"/>
              </a:rPr>
              <a:t>        {</a:t>
            </a:r>
          </a:p>
          <a:p>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int</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StandardId</a:t>
            </a:r>
            <a:r>
              <a:rPr lang="en-US" sz="1050" dirty="0">
                <a:solidFill>
                  <a:srgbClr val="000000"/>
                </a:solidFill>
                <a:highlight>
                  <a:srgbClr val="FFFFFF"/>
                </a:highlight>
                <a:latin typeface="Consolas" panose="020B0609020204030204" pitchFamily="49" charset="0"/>
              </a:rPr>
              <a:t> { </a:t>
            </a:r>
            <a:r>
              <a:rPr lang="en-US" sz="1050" dirty="0">
                <a:solidFill>
                  <a:srgbClr val="0000FF"/>
                </a:solidFill>
                <a:highlight>
                  <a:srgbClr val="FFFFFF"/>
                </a:highlight>
                <a:latin typeface="Consolas" panose="020B0609020204030204" pitchFamily="49" charset="0"/>
              </a:rPr>
              <a:t>get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set</a:t>
            </a:r>
            <a:r>
              <a:rPr lang="en-US"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public</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string</a:t>
            </a:r>
            <a:r>
              <a:rPr lang="en-IN" sz="1050" dirty="0">
                <a:solidFill>
                  <a:srgbClr val="000000"/>
                </a:solidFill>
                <a:highlight>
                  <a:srgbClr val="FFFFFF"/>
                </a:highlight>
                <a:latin typeface="Consolas" panose="020B0609020204030204" pitchFamily="49" charset="0"/>
              </a:rPr>
              <a:t> </a:t>
            </a:r>
            <a:r>
              <a:rPr lang="en-IN" sz="1050" dirty="0" err="1">
                <a:solidFill>
                  <a:srgbClr val="000000"/>
                </a:solidFill>
                <a:highlight>
                  <a:srgbClr val="FFFFFF"/>
                </a:highlight>
                <a:latin typeface="Consolas" panose="020B0609020204030204" pitchFamily="49" charset="0"/>
              </a:rPr>
              <a:t>StandardName</a:t>
            </a:r>
            <a:r>
              <a:rPr lang="en-IN" sz="1050" dirty="0">
                <a:solidFill>
                  <a:srgbClr val="000000"/>
                </a:solidFill>
                <a:highlight>
                  <a:srgbClr val="FFFFFF"/>
                </a:highlight>
                <a:latin typeface="Consolas" panose="020B0609020204030204" pitchFamily="49" charset="0"/>
              </a:rPr>
              <a:t> { </a:t>
            </a:r>
            <a:r>
              <a:rPr lang="en-IN" sz="1050" dirty="0">
                <a:solidFill>
                  <a:srgbClr val="0000FF"/>
                </a:solidFill>
                <a:highlight>
                  <a:srgbClr val="FFFFFF"/>
                </a:highlight>
                <a:latin typeface="Consolas" panose="020B0609020204030204" pitchFamily="49" charset="0"/>
              </a:rPr>
              <a:t>get</a:t>
            </a:r>
            <a:r>
              <a:rPr lang="en-IN" sz="1050" dirty="0">
                <a:solidFill>
                  <a:srgbClr val="000000"/>
                </a:solidFill>
                <a:highlight>
                  <a:srgbClr val="FFFFFF"/>
                </a:highlight>
                <a:latin typeface="Consolas" panose="020B0609020204030204" pitchFamily="49" charset="0"/>
              </a:rPr>
              <a:t>; </a:t>
            </a:r>
            <a:r>
              <a:rPr lang="en-IN" sz="1050" dirty="0">
                <a:solidFill>
                  <a:srgbClr val="0000FF"/>
                </a:solidFill>
                <a:highlight>
                  <a:srgbClr val="FFFFFF"/>
                </a:highlight>
                <a:latin typeface="Consolas" panose="020B0609020204030204" pitchFamily="49" charset="0"/>
              </a:rPr>
              <a:t>set</a:t>
            </a:r>
            <a:r>
              <a:rPr lang="en-IN" sz="1050" dirty="0">
                <a:solidFill>
                  <a:srgbClr val="000000"/>
                </a:solidFill>
                <a:highlight>
                  <a:srgbClr val="FFFFFF"/>
                </a:highlight>
                <a:latin typeface="Consolas" panose="020B0609020204030204" pitchFamily="49" charset="0"/>
              </a:rPr>
              <a:t>; }</a:t>
            </a:r>
          </a:p>
          <a:p>
            <a:endParaRPr lang="en-IN"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public</a:t>
            </a:r>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ICollection</a:t>
            </a:r>
            <a:r>
              <a:rPr lang="en-US" sz="1050" dirty="0">
                <a:solidFill>
                  <a:srgbClr val="000000"/>
                </a:solidFill>
                <a:highlight>
                  <a:srgbClr val="FFFFFF"/>
                </a:highlight>
                <a:latin typeface="Consolas" panose="020B0609020204030204" pitchFamily="49" charset="0"/>
              </a:rPr>
              <a:t>&lt;Student&gt; Students { </a:t>
            </a:r>
            <a:r>
              <a:rPr lang="en-US" sz="1050" dirty="0">
                <a:solidFill>
                  <a:srgbClr val="0000FF"/>
                </a:solidFill>
                <a:highlight>
                  <a:srgbClr val="FFFFFF"/>
                </a:highlight>
                <a:latin typeface="Consolas" panose="020B0609020204030204" pitchFamily="49" charset="0"/>
              </a:rPr>
              <a:t>get</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set</a:t>
            </a:r>
            <a:r>
              <a:rPr lang="en-US" sz="1050" dirty="0">
                <a:solidFill>
                  <a:srgbClr val="000000"/>
                </a:solidFill>
                <a:highlight>
                  <a:srgbClr val="FFFFFF"/>
                </a:highlight>
                <a:latin typeface="Consolas" panose="020B0609020204030204" pitchFamily="49" charset="0"/>
              </a:rPr>
              <a:t>; }</a:t>
            </a:r>
          </a:p>
          <a:p>
            <a:endParaRPr lang="en-IN" sz="1050" dirty="0">
              <a:solidFill>
                <a:srgbClr val="000000"/>
              </a:solidFill>
              <a:highlight>
                <a:srgbClr val="FFFFFF"/>
              </a:highlight>
              <a:latin typeface="Consolas" panose="020B0609020204030204" pitchFamily="49" charset="0"/>
            </a:endParaRPr>
          </a:p>
          <a:p>
            <a:r>
              <a:rPr lang="en-IN" sz="1050" dirty="0">
                <a:solidFill>
                  <a:srgbClr val="000000"/>
                </a:solidFill>
                <a:highlight>
                  <a:srgbClr val="FFFFFF"/>
                </a:highlight>
                <a:latin typeface="Consolas" panose="020B0609020204030204" pitchFamily="49" charset="0"/>
              </a:rPr>
              <a:t>    }</a:t>
            </a:r>
          </a:p>
          <a:p>
            <a:r>
              <a:rPr lang="en-IN" sz="1050" dirty="0">
                <a:solidFill>
                  <a:srgbClr val="000000"/>
                </a:solidFill>
                <a:highlight>
                  <a:srgbClr val="FFFFFF"/>
                </a:highlight>
                <a:latin typeface="Consolas" panose="020B0609020204030204" pitchFamily="49" charset="0"/>
              </a:rPr>
              <a:t> </a:t>
            </a:r>
            <a:endParaRPr lang="en-IN" sz="1050" dirty="0"/>
          </a:p>
        </p:txBody>
      </p:sp>
      <p:sp>
        <p:nvSpPr>
          <p:cNvPr id="8" name="TextBox 7">
            <a:extLst>
              <a:ext uri="{FF2B5EF4-FFF2-40B4-BE49-F238E27FC236}">
                <a16:creationId xmlns:a16="http://schemas.microsoft.com/office/drawing/2014/main" id="{86B855F4-0DD1-4EC0-96AE-EC42940682D3}"/>
              </a:ext>
            </a:extLst>
          </p:cNvPr>
          <p:cNvSpPr txBox="1"/>
          <p:nvPr/>
        </p:nvSpPr>
        <p:spPr>
          <a:xfrm>
            <a:off x="4422059" y="4187470"/>
            <a:ext cx="4417141" cy="263149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sz="1100" dirty="0">
                <a:solidFill>
                  <a:srgbClr val="0000FF"/>
                </a:solidFill>
                <a:highlight>
                  <a:srgbClr val="FFFFFF"/>
                </a:highlight>
                <a:latin typeface="Consolas" panose="020B0609020204030204" pitchFamily="49" charset="0"/>
              </a:rPr>
              <a:t>namespace</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EF_Code_First</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class</a:t>
            </a:r>
            <a:r>
              <a:rPr lang="en-IN" sz="1100" dirty="0">
                <a:solidFill>
                  <a:srgbClr val="000000"/>
                </a:solidFill>
                <a:highlight>
                  <a:srgbClr val="FFFFFF"/>
                </a:highlight>
                <a:latin typeface="Consolas" panose="020B0609020204030204" pitchFamily="49" charset="0"/>
              </a:rPr>
              <a:t> </a:t>
            </a:r>
            <a:r>
              <a:rPr lang="en-IN" sz="1100" dirty="0" err="1">
                <a:solidFill>
                  <a:srgbClr val="2B91AF"/>
                </a:solidFill>
                <a:highlight>
                  <a:srgbClr val="FFFFFF"/>
                </a:highlight>
                <a:latin typeface="Consolas" panose="020B0609020204030204" pitchFamily="49" charset="0"/>
              </a:rPr>
              <a:t>SchoolContext</a:t>
            </a:r>
            <a:r>
              <a:rPr lang="en-IN" sz="1100" dirty="0">
                <a:solidFill>
                  <a:srgbClr val="000000"/>
                </a:solidFill>
                <a:highlight>
                  <a:srgbClr val="FFFFFF"/>
                </a:highlight>
                <a:latin typeface="Consolas" panose="020B0609020204030204" pitchFamily="49" charset="0"/>
              </a:rPr>
              <a:t> : </a:t>
            </a:r>
            <a:r>
              <a:rPr lang="en-IN" sz="1100" dirty="0" err="1">
                <a:solidFill>
                  <a:srgbClr val="000000"/>
                </a:solidFill>
                <a:highlight>
                  <a:srgbClr val="FFFFFF"/>
                </a:highlight>
                <a:latin typeface="Consolas" panose="020B0609020204030204" pitchFamily="49" charset="0"/>
              </a:rPr>
              <a:t>DbContext</a:t>
            </a:r>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r>
              <a:rPr lang="en-IN" sz="1100" dirty="0">
                <a:solidFill>
                  <a:srgbClr val="0000FF"/>
                </a:solidFill>
                <a:highlight>
                  <a:srgbClr val="FFFFFF"/>
                </a:highlight>
                <a:latin typeface="Consolas" panose="020B0609020204030204" pitchFamily="49" charset="0"/>
              </a:rPr>
              <a:t>public</a:t>
            </a:r>
            <a:r>
              <a:rPr lang="en-IN" sz="1100" dirty="0">
                <a:solidFill>
                  <a:srgbClr val="000000"/>
                </a:solidFill>
                <a:highlight>
                  <a:srgbClr val="FFFFFF"/>
                </a:highlight>
                <a:latin typeface="Consolas" panose="020B0609020204030204" pitchFamily="49" charset="0"/>
              </a:rPr>
              <a:t> </a:t>
            </a:r>
            <a:r>
              <a:rPr lang="en-IN" sz="1100" dirty="0" err="1">
                <a:solidFill>
                  <a:srgbClr val="000000"/>
                </a:solidFill>
                <a:highlight>
                  <a:srgbClr val="FFFFFF"/>
                </a:highlight>
                <a:latin typeface="Consolas" panose="020B0609020204030204" pitchFamily="49" charset="0"/>
              </a:rPr>
              <a:t>SchoolContext</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 </a:t>
            </a:r>
            <a:r>
              <a:rPr lang="en-IN" sz="1100" dirty="0">
                <a:solidFill>
                  <a:srgbClr val="0000FF"/>
                </a:solidFill>
                <a:highlight>
                  <a:srgbClr val="FFFFFF"/>
                </a:highlight>
                <a:latin typeface="Consolas" panose="020B0609020204030204" pitchFamily="49" charset="0"/>
              </a:rPr>
              <a:t>base</a:t>
            </a:r>
            <a:r>
              <a:rPr lang="en-IN" sz="1100" dirty="0">
                <a:solidFill>
                  <a:srgbClr val="000000"/>
                </a:solidFill>
                <a:highlight>
                  <a:srgbClr val="FFFFFF"/>
                </a:highlight>
                <a:latin typeface="Consolas" panose="020B0609020204030204" pitchFamily="49" charset="0"/>
              </a:rPr>
              <a:t>()</a:t>
            </a: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p>
          <a:p>
            <a:endParaRPr lang="en-IN"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DbSet</a:t>
            </a:r>
            <a:r>
              <a:rPr lang="en-US" sz="1100" dirty="0">
                <a:solidFill>
                  <a:srgbClr val="000000"/>
                </a:solidFill>
                <a:highlight>
                  <a:srgbClr val="FFFFFF"/>
                </a:highlight>
                <a:latin typeface="Consolas" panose="020B0609020204030204" pitchFamily="49" charset="0"/>
              </a:rPr>
              <a:t>&lt;Student&gt; Students { </a:t>
            </a:r>
            <a:r>
              <a:rPr lang="en-US" sz="1100" dirty="0">
                <a:solidFill>
                  <a:srgbClr val="0000FF"/>
                </a:solidFill>
                <a:highlight>
                  <a:srgbClr val="FFFFFF"/>
                </a:highlight>
                <a:latin typeface="Consolas" panose="020B0609020204030204" pitchFamily="49" charset="0"/>
              </a:rPr>
              <a:t>get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DbSet</a:t>
            </a:r>
            <a:r>
              <a:rPr lang="en-US" sz="1100" dirty="0">
                <a:solidFill>
                  <a:srgbClr val="000000"/>
                </a:solidFill>
                <a:highlight>
                  <a:srgbClr val="FFFFFF"/>
                </a:highlight>
                <a:latin typeface="Consolas" panose="020B0609020204030204" pitchFamily="49" charset="0"/>
              </a:rPr>
              <a:t>&lt;Standard&gt; Standards { </a:t>
            </a:r>
            <a:r>
              <a:rPr lang="en-US" sz="1100" dirty="0">
                <a:solidFill>
                  <a:srgbClr val="0000FF"/>
                </a:solidFill>
                <a:highlight>
                  <a:srgbClr val="FFFFFF"/>
                </a:highlight>
                <a:latin typeface="Consolas" panose="020B0609020204030204" pitchFamily="49" charset="0"/>
              </a:rPr>
              <a:t>get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p>
          <a:p>
            <a:endParaRPr lang="en-IN" sz="1100" dirty="0">
              <a:solidFill>
                <a:srgbClr val="000000"/>
              </a:solidFill>
              <a:highlight>
                <a:srgbClr val="FFFFFF"/>
              </a:highlight>
              <a:latin typeface="Consolas" panose="020B0609020204030204" pitchFamily="49" charset="0"/>
            </a:endParaRPr>
          </a:p>
          <a:p>
            <a:r>
              <a:rPr lang="en-IN" sz="1100" dirty="0">
                <a:solidFill>
                  <a:srgbClr val="000000"/>
                </a:solidFill>
                <a:highlight>
                  <a:srgbClr val="FFFFFF"/>
                </a:highlight>
                <a:latin typeface="Consolas" panose="020B0609020204030204" pitchFamily="49" charset="0"/>
              </a:rPr>
              <a:t>        }</a:t>
            </a:r>
          </a:p>
          <a:p>
            <a:r>
              <a:rPr lang="en-IN" sz="1100" dirty="0">
                <a:solidFill>
                  <a:srgbClr val="000000"/>
                </a:solidFill>
                <a:highlight>
                  <a:srgbClr val="FFFFFF"/>
                </a:highlight>
                <a:latin typeface="Consolas" panose="020B0609020204030204" pitchFamily="49" charset="0"/>
              </a:rPr>
              <a:t>    }</a:t>
            </a:r>
            <a:endParaRPr lang="en-IN" sz="1100" dirty="0"/>
          </a:p>
        </p:txBody>
      </p:sp>
    </p:spTree>
    <p:extLst>
      <p:ext uri="{BB962C8B-B14F-4D97-AF65-F5344CB8AC3E}">
        <p14:creationId xmlns:p14="http://schemas.microsoft.com/office/powerpoint/2010/main" val="4030045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7E6A31-4DAE-45A4-B98D-D1D32FD19A78}"/>
              </a:ext>
            </a:extLst>
          </p:cNvPr>
          <p:cNvSpPr>
            <a:spLocks noGrp="1"/>
          </p:cNvSpPr>
          <p:nvPr>
            <p:ph idx="1"/>
          </p:nvPr>
        </p:nvSpPr>
        <p:spPr>
          <a:xfrm>
            <a:off x="838200" y="259080"/>
            <a:ext cx="8458200" cy="1493520"/>
          </a:xfrm>
        </p:spPr>
        <p:txBody>
          <a:bodyPr>
            <a:normAutofit lnSpcReduction="10000"/>
          </a:bodyPr>
          <a:lstStyle/>
          <a:p>
            <a:r>
              <a:rPr lang="en-US" sz="1600" dirty="0">
                <a:latin typeface="Garamond (body)"/>
              </a:rPr>
              <a:t>The </a:t>
            </a:r>
            <a:r>
              <a:rPr lang="en-US" sz="1600" dirty="0" err="1">
                <a:latin typeface="Garamond (body)"/>
              </a:rPr>
              <a:t>DbSet</a:t>
            </a:r>
            <a:r>
              <a:rPr lang="en-US" sz="1600" dirty="0">
                <a:latin typeface="Garamond (body)"/>
              </a:rPr>
              <a:t> class is derived from </a:t>
            </a:r>
            <a:r>
              <a:rPr lang="en-US" sz="1600" dirty="0" err="1">
                <a:latin typeface="Garamond (body)"/>
              </a:rPr>
              <a:t>IQuerayable</a:t>
            </a:r>
            <a:r>
              <a:rPr lang="en-US" sz="1600" dirty="0">
                <a:latin typeface="Garamond (body)"/>
              </a:rPr>
              <a:t>. So, we can use LINQ for querying against </a:t>
            </a:r>
            <a:r>
              <a:rPr lang="en-US" sz="1600" dirty="0" err="1">
                <a:latin typeface="Garamond (body)"/>
              </a:rPr>
              <a:t>DbSet</a:t>
            </a:r>
            <a:r>
              <a:rPr lang="en-US" sz="1600" dirty="0">
                <a:latin typeface="Garamond (body)"/>
              </a:rPr>
              <a:t>, which will be converted to an SQL query. EF API executes this SQL query to the underlying database, gets the flat result set, converts it into appropriate entity objects and returns it as a query result.</a:t>
            </a:r>
          </a:p>
          <a:p>
            <a:r>
              <a:rPr lang="en-US" sz="1600" dirty="0">
                <a:latin typeface="Garamond (body)"/>
              </a:rPr>
              <a:t>The following are some of the standard query operators (or extension methods) that can be used with LINQ-to-Entities queries.</a:t>
            </a:r>
            <a:endParaRPr lang="en-IN" sz="1600" dirty="0">
              <a:latin typeface="Garamond (body)"/>
            </a:endParaRPr>
          </a:p>
        </p:txBody>
      </p:sp>
      <p:sp>
        <p:nvSpPr>
          <p:cNvPr id="5" name="TextBox 4">
            <a:extLst>
              <a:ext uri="{FF2B5EF4-FFF2-40B4-BE49-F238E27FC236}">
                <a16:creationId xmlns:a16="http://schemas.microsoft.com/office/drawing/2014/main" id="{03AD6411-D9A6-440A-91B2-F6EE6C0C8595}"/>
              </a:ext>
            </a:extLst>
          </p:cNvPr>
          <p:cNvSpPr txBox="1"/>
          <p:nvPr/>
        </p:nvSpPr>
        <p:spPr>
          <a:xfrm>
            <a:off x="2171700" y="0"/>
            <a:ext cx="4800600" cy="369332"/>
          </a:xfrm>
          <a:prstGeom prst="rect">
            <a:avLst/>
          </a:prstGeom>
          <a:noFill/>
        </p:spPr>
        <p:txBody>
          <a:bodyPr wrap="square" rtlCol="0">
            <a:spAutoFit/>
          </a:bodyPr>
          <a:lstStyle/>
          <a:p>
            <a:r>
              <a:rPr lang="en-US" sz="1800" dirty="0">
                <a:latin typeface="Garamond (body)"/>
              </a:rPr>
              <a:t> LINQ for querying against </a:t>
            </a:r>
            <a:r>
              <a:rPr lang="en-US" sz="1800" dirty="0" err="1">
                <a:latin typeface="Garamond (body)"/>
              </a:rPr>
              <a:t>DbSet</a:t>
            </a:r>
            <a:endParaRPr lang="en-IN" dirty="0"/>
          </a:p>
        </p:txBody>
      </p:sp>
      <p:graphicFrame>
        <p:nvGraphicFramePr>
          <p:cNvPr id="6" name="Table 5">
            <a:extLst>
              <a:ext uri="{FF2B5EF4-FFF2-40B4-BE49-F238E27FC236}">
                <a16:creationId xmlns:a16="http://schemas.microsoft.com/office/drawing/2014/main" id="{7C32BAE1-11BF-4319-AACB-B19B41045E4A}"/>
              </a:ext>
            </a:extLst>
          </p:cNvPr>
          <p:cNvGraphicFramePr>
            <a:graphicFrameLocks noGrp="1"/>
          </p:cNvGraphicFramePr>
          <p:nvPr>
            <p:extLst>
              <p:ext uri="{D42A27DB-BD31-4B8C-83A1-F6EECF244321}">
                <p14:modId xmlns:p14="http://schemas.microsoft.com/office/powerpoint/2010/main" val="568212114"/>
              </p:ext>
            </p:extLst>
          </p:nvPr>
        </p:nvGraphicFramePr>
        <p:xfrm>
          <a:off x="304800" y="1905000"/>
          <a:ext cx="8686800" cy="4754880"/>
        </p:xfrm>
        <a:graphic>
          <a:graphicData uri="http://schemas.openxmlformats.org/drawingml/2006/table">
            <a:tbl>
              <a:tblPr/>
              <a:tblGrid>
                <a:gridCol w="8686800">
                  <a:extLst>
                    <a:ext uri="{9D8B030D-6E8A-4147-A177-3AD203B41FA5}">
                      <a16:colId xmlns:a16="http://schemas.microsoft.com/office/drawing/2014/main" val="729084620"/>
                    </a:ext>
                  </a:extLst>
                </a:gridCol>
              </a:tblGrid>
              <a:tr h="295262">
                <a:tc>
                  <a:txBody>
                    <a:bodyPr/>
                    <a:lstStyle/>
                    <a:p>
                      <a:pPr algn="l" fontAlgn="t"/>
                      <a:r>
                        <a:rPr lang="en-IN">
                          <a:effectLst/>
                        </a:rPr>
                        <a:t>LINQ Extension Methods</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56547744"/>
                  </a:ext>
                </a:extLst>
              </a:tr>
              <a:tr h="295262">
                <a:tc>
                  <a:txBody>
                    <a:bodyPr/>
                    <a:lstStyle/>
                    <a:p>
                      <a:pPr fontAlgn="t"/>
                      <a:r>
                        <a:rPr lang="en-IN">
                          <a:solidFill>
                            <a:srgbClr val="414141"/>
                          </a:solidFill>
                          <a:effectLst/>
                        </a:rPr>
                        <a:t>First()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957669022"/>
                  </a:ext>
                </a:extLst>
              </a:tr>
              <a:tr h="295262">
                <a:tc>
                  <a:txBody>
                    <a:bodyPr/>
                    <a:lstStyle/>
                    <a:p>
                      <a:pPr fontAlgn="t"/>
                      <a:r>
                        <a:rPr lang="en-IN">
                          <a:solidFill>
                            <a:srgbClr val="414141"/>
                          </a:solidFill>
                          <a:effectLst/>
                        </a:rPr>
                        <a:t>FirstOrDefault()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6834053"/>
                  </a:ext>
                </a:extLst>
              </a:tr>
              <a:tr h="295262">
                <a:tc>
                  <a:txBody>
                    <a:bodyPr/>
                    <a:lstStyle/>
                    <a:p>
                      <a:pPr fontAlgn="t"/>
                      <a:r>
                        <a:rPr lang="en-IN">
                          <a:solidFill>
                            <a:srgbClr val="414141"/>
                          </a:solidFill>
                          <a:effectLst/>
                        </a:rPr>
                        <a:t>Single()</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269721832"/>
                  </a:ext>
                </a:extLst>
              </a:tr>
              <a:tr h="295262">
                <a:tc>
                  <a:txBody>
                    <a:bodyPr/>
                    <a:lstStyle/>
                    <a:p>
                      <a:pPr fontAlgn="t"/>
                      <a:r>
                        <a:rPr lang="en-IN">
                          <a:solidFill>
                            <a:srgbClr val="414141"/>
                          </a:solidFill>
                          <a:effectLst/>
                        </a:rPr>
                        <a:t>SingleOrDefault()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28717835"/>
                  </a:ext>
                </a:extLst>
              </a:tr>
              <a:tr h="295262">
                <a:tc>
                  <a:txBody>
                    <a:bodyPr/>
                    <a:lstStyle/>
                    <a:p>
                      <a:pPr fontAlgn="t"/>
                      <a:r>
                        <a:rPr lang="en-IN">
                          <a:solidFill>
                            <a:srgbClr val="414141"/>
                          </a:solidFill>
                          <a:effectLst/>
                        </a:rPr>
                        <a:t>ToList()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69694182"/>
                  </a:ext>
                </a:extLst>
              </a:tr>
              <a:tr h="295262">
                <a:tc>
                  <a:txBody>
                    <a:bodyPr/>
                    <a:lstStyle/>
                    <a:p>
                      <a:pPr fontAlgn="t"/>
                      <a:r>
                        <a:rPr lang="en-IN">
                          <a:solidFill>
                            <a:srgbClr val="414141"/>
                          </a:solidFill>
                          <a:effectLst/>
                        </a:rPr>
                        <a:t>Count()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79182015"/>
                  </a:ext>
                </a:extLst>
              </a:tr>
              <a:tr h="295262">
                <a:tc>
                  <a:txBody>
                    <a:bodyPr/>
                    <a:lstStyle/>
                    <a:p>
                      <a:pPr fontAlgn="t"/>
                      <a:r>
                        <a:rPr lang="en-IN">
                          <a:solidFill>
                            <a:srgbClr val="414141"/>
                          </a:solidFill>
                          <a:effectLst/>
                        </a:rPr>
                        <a:t>Min()</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173125199"/>
                  </a:ext>
                </a:extLst>
              </a:tr>
              <a:tr h="295262">
                <a:tc>
                  <a:txBody>
                    <a:bodyPr/>
                    <a:lstStyle/>
                    <a:p>
                      <a:pPr fontAlgn="t"/>
                      <a:r>
                        <a:rPr lang="en-IN">
                          <a:solidFill>
                            <a:srgbClr val="414141"/>
                          </a:solidFill>
                          <a:effectLst/>
                        </a:rPr>
                        <a:t>Max()</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44065446"/>
                  </a:ext>
                </a:extLst>
              </a:tr>
              <a:tr h="295262">
                <a:tc>
                  <a:txBody>
                    <a:bodyPr/>
                    <a:lstStyle/>
                    <a:p>
                      <a:pPr fontAlgn="t"/>
                      <a:r>
                        <a:rPr lang="en-IN">
                          <a:solidFill>
                            <a:srgbClr val="414141"/>
                          </a:solidFill>
                          <a:effectLst/>
                        </a:rPr>
                        <a:t>Last()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496538700"/>
                  </a:ext>
                </a:extLst>
              </a:tr>
              <a:tr h="295262">
                <a:tc>
                  <a:txBody>
                    <a:bodyPr/>
                    <a:lstStyle/>
                    <a:p>
                      <a:pPr fontAlgn="t"/>
                      <a:r>
                        <a:rPr lang="en-IN">
                          <a:solidFill>
                            <a:srgbClr val="414141"/>
                          </a:solidFill>
                          <a:effectLst/>
                        </a:rPr>
                        <a:t>LastOrDefault()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76541065"/>
                  </a:ext>
                </a:extLst>
              </a:tr>
              <a:tr h="295262">
                <a:tc>
                  <a:txBody>
                    <a:bodyPr/>
                    <a:lstStyle/>
                    <a:p>
                      <a:pPr fontAlgn="t"/>
                      <a:r>
                        <a:rPr lang="en-IN" dirty="0">
                          <a:solidFill>
                            <a:srgbClr val="414141"/>
                          </a:solidFill>
                          <a:effectLst/>
                        </a:rPr>
                        <a:t>Average()</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922116644"/>
                  </a:ext>
                </a:extLst>
              </a:tr>
              <a:tr h="295262">
                <a:tc>
                  <a:txBody>
                    <a:bodyPr/>
                    <a:lstStyle/>
                    <a:p>
                      <a:pPr fontAlgn="t"/>
                      <a:r>
                        <a:rPr lang="en-IN" dirty="0">
                          <a:solidFill>
                            <a:srgbClr val="414141"/>
                          </a:solidFill>
                          <a:effectLst/>
                        </a:rPr>
                        <a:t>Find: this </a:t>
                      </a:r>
                      <a:r>
                        <a:rPr lang="en-US" sz="1800" b="0" i="0" kern="1200" dirty="0">
                          <a:solidFill>
                            <a:schemeClr val="tx1"/>
                          </a:solidFill>
                          <a:effectLst/>
                          <a:latin typeface="+mn-lt"/>
                          <a:ea typeface="+mn-ea"/>
                          <a:cs typeface="+mn-cs"/>
                        </a:rPr>
                        <a:t> method of </a:t>
                      </a:r>
                      <a:r>
                        <a:rPr lang="en-US" dirty="0" err="1"/>
                        <a:t>DbSet</a:t>
                      </a:r>
                      <a:r>
                        <a:rPr lang="en-US" sz="1800" b="0" i="0" kern="1200" dirty="0">
                          <a:solidFill>
                            <a:schemeClr val="tx1"/>
                          </a:solidFill>
                          <a:effectLst/>
                          <a:latin typeface="+mn-lt"/>
                          <a:ea typeface="+mn-ea"/>
                          <a:cs typeface="+mn-cs"/>
                        </a:rPr>
                        <a:t> to search the entity based on the primary key value.</a:t>
                      </a:r>
                      <a:endParaRPr lang="en-IN" dirty="0">
                        <a:solidFill>
                          <a:srgbClr val="414141"/>
                        </a:solidFill>
                        <a:effectLst/>
                      </a:endParaRP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514821809"/>
                  </a:ext>
                </a:extLst>
              </a:tr>
            </a:tbl>
          </a:graphicData>
        </a:graphic>
      </p:graphicFrame>
    </p:spTree>
    <p:extLst>
      <p:ext uri="{BB962C8B-B14F-4D97-AF65-F5344CB8AC3E}">
        <p14:creationId xmlns:p14="http://schemas.microsoft.com/office/powerpoint/2010/main" val="4279840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B5C19-7628-4EE5-96FA-5F62E18AA5FC}"/>
              </a:ext>
            </a:extLst>
          </p:cNvPr>
          <p:cNvSpPr>
            <a:spLocks noGrp="1"/>
          </p:cNvSpPr>
          <p:nvPr>
            <p:ph type="title"/>
          </p:nvPr>
        </p:nvSpPr>
        <p:spPr>
          <a:xfrm>
            <a:off x="1143000" y="9832"/>
            <a:ext cx="7543800" cy="457199"/>
          </a:xfrm>
        </p:spPr>
        <p:txBody>
          <a:bodyPr>
            <a:normAutofit fontScale="90000"/>
          </a:bodyPr>
          <a:lstStyle/>
          <a:p>
            <a:r>
              <a:rPr lang="en-IN" b="0" i="0" dirty="0">
                <a:solidFill>
                  <a:srgbClr val="181717"/>
                </a:solidFill>
                <a:effectLst/>
                <a:latin typeface="Segoe UI" panose="020B0502040204020203" pitchFamily="34" charset="0"/>
              </a:rPr>
              <a:t>First/</a:t>
            </a:r>
            <a:r>
              <a:rPr lang="en-IN" b="0" i="0" dirty="0" err="1">
                <a:solidFill>
                  <a:srgbClr val="181717"/>
                </a:solidFill>
                <a:effectLst/>
                <a:latin typeface="Segoe UI" panose="020B0502040204020203" pitchFamily="34" charset="0"/>
              </a:rPr>
              <a:t>FirstOrDefault</a:t>
            </a:r>
            <a:endParaRPr lang="en-IN" dirty="0"/>
          </a:p>
        </p:txBody>
      </p:sp>
      <p:sp>
        <p:nvSpPr>
          <p:cNvPr id="3" name="Content Placeholder 2">
            <a:extLst>
              <a:ext uri="{FF2B5EF4-FFF2-40B4-BE49-F238E27FC236}">
                <a16:creationId xmlns:a16="http://schemas.microsoft.com/office/drawing/2014/main" id="{EA7B3D2F-3DCB-4617-ABBA-662C877FF316}"/>
              </a:ext>
            </a:extLst>
          </p:cNvPr>
          <p:cNvSpPr>
            <a:spLocks noGrp="1"/>
          </p:cNvSpPr>
          <p:nvPr>
            <p:ph idx="1"/>
          </p:nvPr>
        </p:nvSpPr>
        <p:spPr>
          <a:xfrm>
            <a:off x="76200" y="685801"/>
            <a:ext cx="8610600" cy="838199"/>
          </a:xfrm>
        </p:spPr>
        <p:txBody>
          <a:bodyPr>
            <a:normAutofit/>
          </a:bodyPr>
          <a:lstStyle/>
          <a:p>
            <a:r>
              <a:rPr lang="en-US" sz="1800" b="0" i="0" dirty="0">
                <a:solidFill>
                  <a:srgbClr val="181717"/>
                </a:solidFill>
                <a:effectLst/>
                <a:latin typeface="+mj-lt"/>
              </a:rPr>
              <a:t>If you want to get a single student object, when there are many students, whose name is "Bill" in the database, then use First or </a:t>
            </a:r>
            <a:r>
              <a:rPr lang="en-US" sz="1800" b="0" i="0" dirty="0" err="1">
                <a:solidFill>
                  <a:srgbClr val="181717"/>
                </a:solidFill>
                <a:effectLst/>
                <a:latin typeface="+mj-lt"/>
              </a:rPr>
              <a:t>FirstOrDefault</a:t>
            </a:r>
            <a:r>
              <a:rPr lang="en-US" sz="1800" b="0" i="0" dirty="0">
                <a:solidFill>
                  <a:srgbClr val="181717"/>
                </a:solidFill>
                <a:effectLst/>
                <a:latin typeface="+mj-lt"/>
              </a:rPr>
              <a:t>, as shown below:</a:t>
            </a:r>
            <a:endParaRPr lang="en-IN" sz="1800" dirty="0">
              <a:latin typeface="+mj-lt"/>
            </a:endParaRPr>
          </a:p>
        </p:txBody>
      </p:sp>
      <p:sp>
        <p:nvSpPr>
          <p:cNvPr id="5" name="TextBox 4">
            <a:extLst>
              <a:ext uri="{FF2B5EF4-FFF2-40B4-BE49-F238E27FC236}">
                <a16:creationId xmlns:a16="http://schemas.microsoft.com/office/drawing/2014/main" id="{DF053519-6BB2-4A2F-9140-F6587C1F2835}"/>
              </a:ext>
            </a:extLst>
          </p:cNvPr>
          <p:cNvSpPr txBox="1"/>
          <p:nvPr/>
        </p:nvSpPr>
        <p:spPr>
          <a:xfrm>
            <a:off x="457200" y="1742770"/>
            <a:ext cx="8229600" cy="1754326"/>
          </a:xfrm>
          <a:prstGeom prst="rect">
            <a:avLst/>
          </a:prstGeom>
          <a:noFill/>
        </p:spPr>
        <p:txBody>
          <a:bodyPr wrap="square">
            <a:spAutoFit/>
          </a:bodyPr>
          <a:lstStyle/>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using</a:t>
            </a:r>
            <a:r>
              <a:rPr lang="en-US" sz="1800" dirty="0">
                <a:solidFill>
                  <a:srgbClr val="000000"/>
                </a:solidFill>
                <a:highlight>
                  <a:srgbClr val="FFFFFF"/>
                </a:highlight>
                <a:latin typeface="Consolas" panose="020B0609020204030204" pitchFamily="49" charset="0"/>
              </a:rPr>
              <a:t> (var </a:t>
            </a:r>
            <a:r>
              <a:rPr lang="en-US" sz="1800" dirty="0" err="1">
                <a:solidFill>
                  <a:srgbClr val="000000"/>
                </a:solidFill>
                <a:highlight>
                  <a:srgbClr val="FFFFFF"/>
                </a:highlight>
                <a:latin typeface="Consolas" panose="020B0609020204030204" pitchFamily="49" charset="0"/>
              </a:rPr>
              <a:t>ctx</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SchoolDBEntities</a:t>
            </a:r>
            <a:r>
              <a:rPr lang="en-US"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    </a:t>
            </a:r>
          </a:p>
          <a:p>
            <a:r>
              <a:rPr lang="en-US" sz="1800" dirty="0">
                <a:solidFill>
                  <a:srgbClr val="000000"/>
                </a:solidFill>
                <a:highlight>
                  <a:srgbClr val="FFFFFF"/>
                </a:highlight>
                <a:latin typeface="Consolas" panose="020B0609020204030204" pitchFamily="49" charset="0"/>
              </a:rPr>
              <a:t>    var student = (</a:t>
            </a:r>
            <a:r>
              <a:rPr lang="en-US" sz="1800" dirty="0">
                <a:solidFill>
                  <a:srgbClr val="0000FF"/>
                </a:solidFill>
                <a:highlight>
                  <a:srgbClr val="FFFFFF"/>
                </a:highlight>
                <a:latin typeface="Consolas" panose="020B0609020204030204" pitchFamily="49" charset="0"/>
              </a:rPr>
              <a:t>from</a:t>
            </a:r>
            <a:r>
              <a:rPr lang="en-US" sz="1800" dirty="0">
                <a:solidFill>
                  <a:srgbClr val="000000"/>
                </a:solidFill>
                <a:highlight>
                  <a:srgbClr val="FFFFFF"/>
                </a:highlight>
                <a:latin typeface="Consolas" panose="020B0609020204030204" pitchFamily="49" charset="0"/>
              </a:rPr>
              <a:t> s </a:t>
            </a:r>
            <a:r>
              <a:rPr lang="en-US" sz="1800" dirty="0">
                <a:solidFill>
                  <a:srgbClr val="0000FF"/>
                </a:solidFill>
                <a:highlight>
                  <a:srgbClr val="FFFFFF"/>
                </a:highlight>
                <a:latin typeface="Consolas" panose="020B0609020204030204" pitchFamily="49" charset="0"/>
              </a:rPr>
              <a:t>in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ctx.Students</a:t>
            </a:r>
            <a:endParaRPr lang="en-US" sz="1800" dirty="0">
              <a:solidFill>
                <a:srgbClr val="000000"/>
              </a:solidFill>
              <a:highlight>
                <a:srgbClr val="FFFFFF"/>
              </a:highlight>
              <a:latin typeface="Consolas" panose="020B0609020204030204" pitchFamily="49" charset="0"/>
            </a:endParaRPr>
          </a:p>
          <a:p>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where</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s.StudentName</a:t>
            </a:r>
            <a:r>
              <a:rPr lang="en-IN" sz="1800" dirty="0">
                <a:solidFill>
                  <a:srgbClr val="000000"/>
                </a:solidFill>
                <a:highlight>
                  <a:srgbClr val="FFFFFF"/>
                </a:highlight>
                <a:latin typeface="Consolas" panose="020B0609020204030204" pitchFamily="49" charset="0"/>
              </a:rPr>
              <a:t> == </a:t>
            </a:r>
            <a:r>
              <a:rPr lang="en-IN" sz="1800" dirty="0">
                <a:solidFill>
                  <a:srgbClr val="A31515"/>
                </a:solidFill>
                <a:highlight>
                  <a:srgbClr val="FFFFFF"/>
                </a:highlight>
                <a:latin typeface="Consolas" panose="020B0609020204030204" pitchFamily="49" charset="0"/>
              </a:rPr>
              <a:t>"Bill"</a:t>
            </a:r>
            <a:endParaRPr lang="en-IN" sz="1800" dirty="0">
              <a:solidFill>
                <a:srgbClr val="000000"/>
              </a:solidFill>
              <a:highlight>
                <a:srgbClr val="FFFFFF"/>
              </a:highlight>
              <a:latin typeface="Consolas" panose="020B0609020204030204" pitchFamily="49" charset="0"/>
            </a:endParaRPr>
          </a:p>
          <a:p>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select</a:t>
            </a:r>
            <a:r>
              <a:rPr lang="en-IN" sz="1800" dirty="0">
                <a:solidFill>
                  <a:srgbClr val="000000"/>
                </a:solidFill>
                <a:highlight>
                  <a:srgbClr val="FFFFFF"/>
                </a:highlight>
                <a:latin typeface="Consolas" panose="020B0609020204030204" pitchFamily="49" charset="0"/>
              </a:rPr>
              <a:t> s).</a:t>
            </a:r>
            <a:r>
              <a:rPr lang="en-IN" sz="1800" dirty="0" err="1">
                <a:solidFill>
                  <a:srgbClr val="000000"/>
                </a:solidFill>
                <a:highlight>
                  <a:srgbClr val="FFFFFF"/>
                </a:highlight>
                <a:latin typeface="Consolas" panose="020B0609020204030204" pitchFamily="49" charset="0"/>
              </a:rPr>
              <a:t>FirstOrDefault</a:t>
            </a:r>
            <a:r>
              <a:rPr lang="en-IN" sz="1800" dirty="0">
                <a:solidFill>
                  <a:srgbClr val="000000"/>
                </a:solidFill>
                <a:highlight>
                  <a:srgbClr val="FFFFFF"/>
                </a:highlight>
                <a:latin typeface="Consolas" panose="020B0609020204030204" pitchFamily="49" charset="0"/>
              </a:rPr>
              <a:t>&lt;Student&gt;();</a:t>
            </a:r>
          </a:p>
          <a:p>
            <a:r>
              <a:rPr lang="en-IN" sz="1800" dirty="0">
                <a:solidFill>
                  <a:srgbClr val="000000"/>
                </a:solidFill>
                <a:highlight>
                  <a:srgbClr val="FFFFFF"/>
                </a:highlight>
                <a:latin typeface="Consolas" panose="020B0609020204030204" pitchFamily="49" charset="0"/>
              </a:rPr>
              <a:t>}</a:t>
            </a:r>
            <a:endParaRPr lang="en-IN" dirty="0"/>
          </a:p>
        </p:txBody>
      </p:sp>
      <p:sp>
        <p:nvSpPr>
          <p:cNvPr id="7" name="TextBox 6">
            <a:extLst>
              <a:ext uri="{FF2B5EF4-FFF2-40B4-BE49-F238E27FC236}">
                <a16:creationId xmlns:a16="http://schemas.microsoft.com/office/drawing/2014/main" id="{49416CC0-040A-4397-9691-7F6EB5D22EB6}"/>
              </a:ext>
            </a:extLst>
          </p:cNvPr>
          <p:cNvSpPr txBox="1"/>
          <p:nvPr/>
        </p:nvSpPr>
        <p:spPr>
          <a:xfrm>
            <a:off x="381000" y="3886200"/>
            <a:ext cx="8077200" cy="1754326"/>
          </a:xfrm>
          <a:prstGeom prst="rect">
            <a:avLst/>
          </a:prstGeom>
          <a:noFill/>
        </p:spPr>
        <p:txBody>
          <a:bodyPr wrap="square">
            <a:spAutoFit/>
          </a:bodyPr>
          <a:lstStyle/>
          <a:p>
            <a:r>
              <a:rPr lang="en-US" sz="1800" dirty="0">
                <a:solidFill>
                  <a:srgbClr val="0000FF"/>
                </a:solidFill>
                <a:highlight>
                  <a:srgbClr val="FFFFFF"/>
                </a:highlight>
                <a:latin typeface="Consolas" panose="020B0609020204030204" pitchFamily="49" charset="0"/>
              </a:rPr>
              <a:t>using</a:t>
            </a:r>
            <a:r>
              <a:rPr lang="en-US" sz="1800" dirty="0">
                <a:solidFill>
                  <a:srgbClr val="000000"/>
                </a:solidFill>
                <a:highlight>
                  <a:srgbClr val="FFFFFF"/>
                </a:highlight>
                <a:latin typeface="Consolas" panose="020B0609020204030204" pitchFamily="49" charset="0"/>
              </a:rPr>
              <a:t> (var </a:t>
            </a:r>
            <a:r>
              <a:rPr lang="en-US" sz="1800" dirty="0" err="1">
                <a:solidFill>
                  <a:srgbClr val="000000"/>
                </a:solidFill>
                <a:highlight>
                  <a:srgbClr val="FFFFFF"/>
                </a:highlight>
                <a:latin typeface="Consolas" panose="020B0609020204030204" pitchFamily="49" charset="0"/>
              </a:rPr>
              <a:t>ctx</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SchoolDBEntities</a:t>
            </a:r>
            <a:r>
              <a:rPr lang="en-US"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    </a:t>
            </a:r>
          </a:p>
          <a:p>
            <a:r>
              <a:rPr lang="en-IN" sz="1800" dirty="0">
                <a:solidFill>
                  <a:srgbClr val="000000"/>
                </a:solidFill>
                <a:highlight>
                  <a:srgbClr val="FFFFFF"/>
                </a:highlight>
                <a:latin typeface="Consolas" panose="020B0609020204030204" pitchFamily="49" charset="0"/>
              </a:rPr>
              <a:t>    var student = </a:t>
            </a:r>
            <a:r>
              <a:rPr lang="en-IN" sz="1800" dirty="0" err="1">
                <a:solidFill>
                  <a:srgbClr val="000000"/>
                </a:solidFill>
                <a:highlight>
                  <a:srgbClr val="FFFFFF"/>
                </a:highlight>
                <a:latin typeface="Consolas" panose="020B0609020204030204" pitchFamily="49" charset="0"/>
              </a:rPr>
              <a:t>ctx.Students</a:t>
            </a:r>
            <a:endParaRPr lang="en-IN"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.Where(s =&gt; </a:t>
            </a:r>
            <a:r>
              <a:rPr lang="en-US" sz="1800" dirty="0" err="1">
                <a:solidFill>
                  <a:srgbClr val="000000"/>
                </a:solidFill>
                <a:highlight>
                  <a:srgbClr val="FFFFFF"/>
                </a:highlight>
                <a:latin typeface="Consolas" panose="020B0609020204030204" pitchFamily="49" charset="0"/>
              </a:rPr>
              <a:t>s.StudentName</a:t>
            </a:r>
            <a:r>
              <a:rPr lang="en-US" sz="1800" dirty="0">
                <a:solidFill>
                  <a:srgbClr val="000000"/>
                </a:solidFill>
                <a:highlight>
                  <a:srgbClr val="FFFFFF"/>
                </a:highlight>
                <a:latin typeface="Consolas" panose="020B0609020204030204" pitchFamily="49" charset="0"/>
              </a:rPr>
              <a:t> == </a:t>
            </a:r>
            <a:r>
              <a:rPr lang="en-US" sz="1800" dirty="0">
                <a:solidFill>
                  <a:srgbClr val="A31515"/>
                </a:solidFill>
                <a:highlight>
                  <a:srgbClr val="FFFFFF"/>
                </a:highlight>
                <a:latin typeface="Consolas" panose="020B0609020204030204" pitchFamily="49" charset="0"/>
              </a:rPr>
              <a:t>"Bill"</a:t>
            </a:r>
            <a:r>
              <a:rPr lang="en-US"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FirstOrDefault</a:t>
            </a:r>
            <a:r>
              <a:rPr lang="en-IN" sz="1800" dirty="0">
                <a:solidFill>
                  <a:srgbClr val="000000"/>
                </a:solidFill>
                <a:highlight>
                  <a:srgbClr val="FFFFFF"/>
                </a:highlight>
                <a:latin typeface="Consolas" panose="020B0609020204030204" pitchFamily="49" charset="0"/>
              </a:rPr>
              <a:t>&lt;Student&gt;();</a:t>
            </a:r>
          </a:p>
          <a:p>
            <a:r>
              <a:rPr lang="en-IN" sz="1800" dirty="0">
                <a:solidFill>
                  <a:srgbClr val="000000"/>
                </a:solidFill>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419222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0EA38-EDB6-4A2B-B6C1-BC2FCE803738}"/>
              </a:ext>
            </a:extLst>
          </p:cNvPr>
          <p:cNvSpPr>
            <a:spLocks noGrp="1"/>
          </p:cNvSpPr>
          <p:nvPr>
            <p:ph type="title"/>
          </p:nvPr>
        </p:nvSpPr>
        <p:spPr>
          <a:xfrm>
            <a:off x="457200" y="-152400"/>
            <a:ext cx="8229600" cy="1143000"/>
          </a:xfrm>
        </p:spPr>
        <p:txBody>
          <a:bodyPr/>
          <a:lstStyle/>
          <a:p>
            <a:r>
              <a:rPr lang="en-IN" dirty="0"/>
              <a:t>Entity -ORM</a:t>
            </a:r>
          </a:p>
        </p:txBody>
      </p:sp>
      <p:sp>
        <p:nvSpPr>
          <p:cNvPr id="3" name="Content Placeholder 2">
            <a:extLst>
              <a:ext uri="{FF2B5EF4-FFF2-40B4-BE49-F238E27FC236}">
                <a16:creationId xmlns:a16="http://schemas.microsoft.com/office/drawing/2014/main" id="{87E00675-2EE2-40F4-B2E8-99000359EAC2}"/>
              </a:ext>
            </a:extLst>
          </p:cNvPr>
          <p:cNvSpPr>
            <a:spLocks noGrp="1"/>
          </p:cNvSpPr>
          <p:nvPr>
            <p:ph idx="1"/>
          </p:nvPr>
        </p:nvSpPr>
        <p:spPr>
          <a:xfrm>
            <a:off x="228600" y="1219200"/>
            <a:ext cx="8763000" cy="5410200"/>
          </a:xfrm>
        </p:spPr>
        <p:txBody>
          <a:bodyPr>
            <a:normAutofit/>
          </a:bodyPr>
          <a:lstStyle/>
          <a:p>
            <a:pPr marL="0" indent="0">
              <a:buNone/>
            </a:pPr>
            <a:r>
              <a:rPr lang="en-US" sz="2000" b="0" i="0" dirty="0">
                <a:solidFill>
                  <a:srgbClr val="181717"/>
                </a:solidFill>
                <a:effectLst/>
                <a:latin typeface="+mj-lt"/>
              </a:rPr>
              <a:t>Entity Framework is an open-source </a:t>
            </a:r>
            <a:r>
              <a:rPr lang="en-US" sz="2000" b="0" i="0" u="none" strike="noStrike" dirty="0">
                <a:solidFill>
                  <a:srgbClr val="007BFF"/>
                </a:solidFill>
                <a:effectLst/>
                <a:latin typeface="+mj-lt"/>
                <a:hlinkClick r:id="rId2" tooltip="Object-relational Mapping"/>
              </a:rPr>
              <a:t>ORM framework</a:t>
            </a:r>
            <a:r>
              <a:rPr lang="en-US" sz="2000" b="0" i="0" dirty="0">
                <a:solidFill>
                  <a:srgbClr val="181717"/>
                </a:solidFill>
                <a:effectLst/>
                <a:latin typeface="+mj-lt"/>
              </a:rPr>
              <a:t> for .NET applications supported by Microsoft.</a:t>
            </a:r>
          </a:p>
          <a:p>
            <a:pPr marL="0" indent="0">
              <a:buNone/>
            </a:pPr>
            <a:endParaRPr lang="en-US" sz="2000" dirty="0">
              <a:solidFill>
                <a:srgbClr val="181717"/>
              </a:solidFill>
              <a:latin typeface="+mj-lt"/>
            </a:endParaRPr>
          </a:p>
          <a:p>
            <a:pPr marL="0" indent="0">
              <a:buNone/>
            </a:pPr>
            <a:r>
              <a:rPr lang="en-US" sz="2000" b="0" i="0" dirty="0">
                <a:solidFill>
                  <a:srgbClr val="181717"/>
                </a:solidFill>
                <a:effectLst/>
                <a:latin typeface="+mj-lt"/>
              </a:rPr>
              <a:t> It enables developers to work with data using objects of domain specific classes without focusing on the underlying database tables and columns where this data is stored.</a:t>
            </a:r>
          </a:p>
          <a:p>
            <a:pPr marL="0" indent="0">
              <a:buNone/>
            </a:pPr>
            <a:r>
              <a:rPr lang="en-US" sz="2000" b="0" i="0" dirty="0">
                <a:solidFill>
                  <a:srgbClr val="181717"/>
                </a:solidFill>
                <a:effectLst/>
                <a:latin typeface="+mj-lt"/>
              </a:rPr>
              <a:t> With the Entity Framework, developers can work at a higher level of abstraction when they deal with data, and can create and maintain data-oriented applications with less code compared with traditional applications.</a:t>
            </a:r>
          </a:p>
          <a:p>
            <a:pPr marL="0" indent="0">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O/RM includes three main parts:</a:t>
            </a:r>
          </a:p>
          <a:p>
            <a:pPr marL="0" indent="0">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Domain class objects, </a:t>
            </a:r>
          </a:p>
          <a:p>
            <a:pPr marL="0" indent="0">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Relational database objects and</a:t>
            </a:r>
          </a:p>
          <a:p>
            <a:pPr marL="0" indent="0">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Mapping information on how domain objects map to relational database objects (tables, views &amp;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storedprocedures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latin typeface="+mj-lt"/>
            </a:endParaRPr>
          </a:p>
        </p:txBody>
      </p:sp>
    </p:spTree>
    <p:extLst>
      <p:ext uri="{BB962C8B-B14F-4D97-AF65-F5344CB8AC3E}">
        <p14:creationId xmlns:p14="http://schemas.microsoft.com/office/powerpoint/2010/main" val="1678144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B5C19-7628-4EE5-96FA-5F62E18AA5FC}"/>
              </a:ext>
            </a:extLst>
          </p:cNvPr>
          <p:cNvSpPr>
            <a:spLocks noGrp="1"/>
          </p:cNvSpPr>
          <p:nvPr>
            <p:ph type="title"/>
          </p:nvPr>
        </p:nvSpPr>
        <p:spPr>
          <a:xfrm>
            <a:off x="1143000" y="9832"/>
            <a:ext cx="7543800" cy="457199"/>
          </a:xfrm>
        </p:spPr>
        <p:txBody>
          <a:bodyPr>
            <a:normAutofit fontScale="90000"/>
          </a:bodyPr>
          <a:lstStyle/>
          <a:p>
            <a:pPr algn="just"/>
            <a:r>
              <a:rPr lang="en-IN" b="0" i="0" dirty="0">
                <a:solidFill>
                  <a:srgbClr val="181717"/>
                </a:solidFill>
                <a:effectLst/>
                <a:latin typeface="Segoe UI" panose="020B0502040204020203" pitchFamily="34" charset="0"/>
              </a:rPr>
              <a:t>Parameterized Query</a:t>
            </a:r>
          </a:p>
        </p:txBody>
      </p:sp>
      <p:sp>
        <p:nvSpPr>
          <p:cNvPr id="3" name="Content Placeholder 2">
            <a:extLst>
              <a:ext uri="{FF2B5EF4-FFF2-40B4-BE49-F238E27FC236}">
                <a16:creationId xmlns:a16="http://schemas.microsoft.com/office/drawing/2014/main" id="{EA7B3D2F-3DCB-4617-ABBA-662C877FF316}"/>
              </a:ext>
            </a:extLst>
          </p:cNvPr>
          <p:cNvSpPr>
            <a:spLocks noGrp="1"/>
          </p:cNvSpPr>
          <p:nvPr>
            <p:ph idx="1"/>
          </p:nvPr>
        </p:nvSpPr>
        <p:spPr>
          <a:xfrm>
            <a:off x="76200" y="685801"/>
            <a:ext cx="8610600" cy="380999"/>
          </a:xfrm>
        </p:spPr>
        <p:txBody>
          <a:bodyPr>
            <a:noAutofit/>
          </a:bodyPr>
          <a:lstStyle/>
          <a:p>
            <a:r>
              <a:rPr lang="en-US" sz="1200" b="0" i="0" dirty="0">
                <a:solidFill>
                  <a:srgbClr val="181717"/>
                </a:solidFill>
                <a:effectLst/>
                <a:latin typeface="Verdana" panose="020B0604030504040204" pitchFamily="34" charset="0"/>
              </a:rPr>
              <a:t>EF builds and executes a parameterized query in the database if the LINQ-to-Entities query uses parameters, such as below.</a:t>
            </a:r>
            <a:endParaRPr lang="en-IN" sz="1200" dirty="0">
              <a:latin typeface="+mj-lt"/>
            </a:endParaRPr>
          </a:p>
        </p:txBody>
      </p:sp>
      <p:sp>
        <p:nvSpPr>
          <p:cNvPr id="7" name="TextBox 6">
            <a:extLst>
              <a:ext uri="{FF2B5EF4-FFF2-40B4-BE49-F238E27FC236}">
                <a16:creationId xmlns:a16="http://schemas.microsoft.com/office/drawing/2014/main" id="{49416CC0-040A-4397-9691-7F6EB5D22EB6}"/>
              </a:ext>
            </a:extLst>
          </p:cNvPr>
          <p:cNvSpPr txBox="1"/>
          <p:nvPr/>
        </p:nvSpPr>
        <p:spPr>
          <a:xfrm>
            <a:off x="762000" y="1752600"/>
            <a:ext cx="8077200" cy="1754326"/>
          </a:xfrm>
          <a:prstGeom prst="rect">
            <a:avLst/>
          </a:prstGeom>
          <a:noFill/>
        </p:spPr>
        <p:txBody>
          <a:bodyPr wrap="square">
            <a:spAutoFit/>
          </a:bodyPr>
          <a:lstStyle/>
          <a:p>
            <a:r>
              <a:rPr lang="en-US" sz="1800" dirty="0">
                <a:solidFill>
                  <a:srgbClr val="0000FF"/>
                </a:solidFill>
                <a:highlight>
                  <a:srgbClr val="FFFFFF"/>
                </a:highlight>
                <a:latin typeface="Consolas" panose="020B0609020204030204" pitchFamily="49" charset="0"/>
              </a:rPr>
              <a:t>using</a:t>
            </a:r>
            <a:r>
              <a:rPr lang="en-US" sz="1800" dirty="0">
                <a:solidFill>
                  <a:srgbClr val="000000"/>
                </a:solidFill>
                <a:highlight>
                  <a:srgbClr val="FFFFFF"/>
                </a:highlight>
                <a:latin typeface="Consolas" panose="020B0609020204030204" pitchFamily="49" charset="0"/>
              </a:rPr>
              <a:t> (var </a:t>
            </a:r>
            <a:r>
              <a:rPr lang="en-US" sz="1800" dirty="0" err="1">
                <a:solidFill>
                  <a:srgbClr val="000000"/>
                </a:solidFill>
                <a:highlight>
                  <a:srgbClr val="FFFFFF"/>
                </a:highlight>
                <a:latin typeface="Consolas" panose="020B0609020204030204" pitchFamily="49" charset="0"/>
              </a:rPr>
              <a:t>ctx</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SchoolDBEntities</a:t>
            </a:r>
            <a:r>
              <a:rPr lang="en-US"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  </a:t>
            </a:r>
            <a:r>
              <a:rPr kumimoji="0" lang="en-US" altLang="en-US" sz="1800" b="0" i="0" u="none" strike="noStrike" cap="none" normalizeH="0" baseline="0" dirty="0">
                <a:ln>
                  <a:noFill/>
                </a:ln>
                <a:solidFill>
                  <a:srgbClr val="0000FF"/>
                </a:solidFill>
                <a:effectLst/>
                <a:latin typeface="Consolas" panose="020B0609020204030204" pitchFamily="49" charset="0"/>
              </a:rPr>
              <a:t>string</a:t>
            </a:r>
            <a:r>
              <a:rPr kumimoji="0" lang="en-US" altLang="en-US" sz="1800" b="0" i="0" u="none" strike="noStrike" cap="none" normalizeH="0" baseline="0" dirty="0">
                <a:ln>
                  <a:noFill/>
                </a:ln>
                <a:solidFill>
                  <a:srgbClr val="000000"/>
                </a:solidFill>
                <a:effectLst/>
                <a:latin typeface="Consolas" panose="020B0609020204030204" pitchFamily="49" charset="0"/>
              </a:rPr>
              <a:t> name = </a:t>
            </a:r>
            <a:r>
              <a:rPr kumimoji="0" lang="en-US" altLang="en-US" sz="1800" b="0" i="0" u="none" strike="noStrike" cap="none" normalizeH="0" baseline="0" dirty="0">
                <a:ln>
                  <a:noFill/>
                </a:ln>
                <a:solidFill>
                  <a:srgbClr val="A31515"/>
                </a:solidFill>
                <a:effectLst/>
                <a:latin typeface="Consolas" panose="020B0609020204030204" pitchFamily="49" charset="0"/>
              </a:rPr>
              <a:t>"Bill"</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lang="en-IN" sz="1800" dirty="0">
              <a:solidFill>
                <a:srgbClr val="000000"/>
              </a:solidFill>
              <a:highlight>
                <a:srgbClr val="FFFFFF"/>
              </a:highlight>
              <a:latin typeface="Consolas" panose="020B0609020204030204" pitchFamily="49" charset="0"/>
            </a:endParaRPr>
          </a:p>
          <a:p>
            <a:r>
              <a:rPr lang="en-IN" sz="1800" dirty="0">
                <a:solidFill>
                  <a:srgbClr val="000000"/>
                </a:solidFill>
                <a:highlight>
                  <a:srgbClr val="FFFFFF"/>
                </a:highlight>
                <a:latin typeface="Consolas" panose="020B0609020204030204" pitchFamily="49" charset="0"/>
              </a:rPr>
              <a:t>    var student = </a:t>
            </a:r>
            <a:r>
              <a:rPr lang="en-IN" sz="1800" dirty="0" err="1">
                <a:solidFill>
                  <a:srgbClr val="000000"/>
                </a:solidFill>
                <a:highlight>
                  <a:srgbClr val="FFFFFF"/>
                </a:highlight>
                <a:latin typeface="Consolas" panose="020B0609020204030204" pitchFamily="49" charset="0"/>
              </a:rPr>
              <a:t>ctx.Students</a:t>
            </a:r>
            <a:endParaRPr lang="en-IN"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.Where(s =&gt; </a:t>
            </a:r>
            <a:r>
              <a:rPr lang="en-US" sz="1800" dirty="0" err="1">
                <a:solidFill>
                  <a:srgbClr val="000000"/>
                </a:solidFill>
                <a:highlight>
                  <a:srgbClr val="FFFFFF"/>
                </a:highlight>
                <a:latin typeface="Consolas" panose="020B0609020204030204" pitchFamily="49" charset="0"/>
              </a:rPr>
              <a:t>s.StudentName</a:t>
            </a:r>
            <a:r>
              <a:rPr lang="en-US" sz="1800" dirty="0">
                <a:solidFill>
                  <a:srgbClr val="000000"/>
                </a:solidFill>
                <a:highlight>
                  <a:srgbClr val="FFFFFF"/>
                </a:highlight>
                <a:latin typeface="Consolas" panose="020B0609020204030204" pitchFamily="49" charset="0"/>
              </a:rPr>
              <a:t> == name)</a:t>
            </a:r>
          </a:p>
          <a:p>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FirstOrDefault</a:t>
            </a:r>
            <a:r>
              <a:rPr lang="en-IN" sz="1800" dirty="0">
                <a:solidFill>
                  <a:srgbClr val="000000"/>
                </a:solidFill>
                <a:highlight>
                  <a:srgbClr val="FFFFFF"/>
                </a:highlight>
                <a:latin typeface="Consolas" panose="020B0609020204030204" pitchFamily="49" charset="0"/>
              </a:rPr>
              <a:t>&lt;Student&gt;();</a:t>
            </a:r>
          </a:p>
          <a:p>
            <a:r>
              <a:rPr lang="en-IN" sz="1800" dirty="0">
                <a:solidFill>
                  <a:srgbClr val="000000"/>
                </a:solidFill>
                <a:highlight>
                  <a:srgbClr val="FFFFFF"/>
                </a:highlight>
                <a:latin typeface="Consolas" panose="020B0609020204030204" pitchFamily="49" charset="0"/>
              </a:rPr>
              <a:t>}</a:t>
            </a:r>
            <a:endParaRPr lang="en-IN" dirty="0"/>
          </a:p>
        </p:txBody>
      </p:sp>
      <p:sp>
        <p:nvSpPr>
          <p:cNvPr id="4" name="Rectangle 1">
            <a:extLst>
              <a:ext uri="{FF2B5EF4-FFF2-40B4-BE49-F238E27FC236}">
                <a16:creationId xmlns:a16="http://schemas.microsoft.com/office/drawing/2014/main" id="{90C2865A-815B-4945-AE34-582431FEEF71}"/>
              </a:ext>
            </a:extLst>
          </p:cNvPr>
          <p:cNvSpPr>
            <a:spLocks noChangeArrowheads="1"/>
          </p:cNvSpPr>
          <p:nvPr/>
        </p:nvSpPr>
        <p:spPr bwMode="auto">
          <a:xfrm>
            <a:off x="4468446" y="159350"/>
            <a:ext cx="207108" cy="138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A41A279-06C2-4EEB-AA81-7F72CD5992EC}"/>
              </a:ext>
            </a:extLst>
          </p:cNvPr>
          <p:cNvSpPr>
            <a:spLocks noChangeArrowheads="1"/>
          </p:cNvSpPr>
          <p:nvPr/>
        </p:nvSpPr>
        <p:spPr bwMode="auto">
          <a:xfrm>
            <a:off x="582246" y="4469329"/>
            <a:ext cx="7772400" cy="64633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The difference between </a:t>
            </a:r>
            <a:r>
              <a:rPr kumimoji="0" lang="en-US" altLang="en-US" sz="1200" b="0" i="0" u="none" strike="noStrike" cap="none" normalizeH="0" baseline="0" dirty="0">
                <a:ln>
                  <a:noFill/>
                </a:ln>
                <a:solidFill>
                  <a:srgbClr val="000000"/>
                </a:solidFill>
                <a:effectLst/>
                <a:latin typeface="SFMono-Regular"/>
              </a:rPr>
              <a:t>First</a:t>
            </a:r>
            <a:r>
              <a:rPr kumimoji="0" lang="en-US" altLang="en-US" sz="1200" b="0" i="0" u="none" strike="noStrike" cap="none" normalizeH="0" baseline="0" dirty="0">
                <a:ln>
                  <a:noFill/>
                </a:ln>
                <a:solidFill>
                  <a:srgbClr val="181717"/>
                </a:solidFill>
                <a:effectLst/>
                <a:latin typeface="Verdana" panose="020B0604030504040204" pitchFamily="34" charset="0"/>
              </a:rPr>
              <a:t> and </a:t>
            </a:r>
            <a:r>
              <a:rPr kumimoji="0" lang="en-US" altLang="en-US" sz="1200" b="0" i="0" u="none" strike="noStrike" cap="none" normalizeH="0" baseline="0" dirty="0" err="1">
                <a:ln>
                  <a:noFill/>
                </a:ln>
                <a:solidFill>
                  <a:srgbClr val="000000"/>
                </a:solidFill>
                <a:effectLst/>
                <a:latin typeface="SFMono-Regular"/>
              </a:rPr>
              <a:t>FirstOrDefault</a:t>
            </a:r>
            <a:r>
              <a:rPr kumimoji="0" lang="en-US" altLang="en-US" sz="1200" b="0" i="0" u="none" strike="noStrike" cap="none" normalizeH="0" baseline="0" dirty="0">
                <a:ln>
                  <a:noFill/>
                </a:ln>
                <a:solidFill>
                  <a:srgbClr val="181717"/>
                </a:solidFill>
                <a:effectLst/>
                <a:latin typeface="Verdana" panose="020B0604030504040204" pitchFamily="34" charset="0"/>
              </a:rPr>
              <a:t> is that </a:t>
            </a:r>
            <a:r>
              <a:rPr kumimoji="0" lang="en-US" altLang="en-US" sz="1200" b="0" i="0" u="none" strike="noStrike" cap="none" normalizeH="0" baseline="0" dirty="0">
                <a:ln>
                  <a:noFill/>
                </a:ln>
                <a:solidFill>
                  <a:srgbClr val="000000"/>
                </a:solidFill>
                <a:effectLst/>
                <a:latin typeface="SFMono-Regular"/>
              </a:rPr>
              <a:t>First()</a:t>
            </a:r>
            <a:r>
              <a:rPr kumimoji="0" lang="en-US" altLang="en-US" sz="1200" b="0" i="0" u="none" strike="noStrike" cap="none" normalizeH="0" baseline="0" dirty="0">
                <a:ln>
                  <a:noFill/>
                </a:ln>
                <a:solidFill>
                  <a:srgbClr val="181717"/>
                </a:solidFill>
                <a:effectLst/>
                <a:latin typeface="Verdana" panose="020B0604030504040204" pitchFamily="34" charset="0"/>
              </a:rPr>
              <a:t> will throw an exception if there is no result data for the supplied criteria, whereas </a:t>
            </a:r>
            <a:r>
              <a:rPr kumimoji="0" lang="en-US" altLang="en-US" sz="1200" b="0" i="0" u="none" strike="noStrike" cap="none" normalizeH="0" baseline="0" dirty="0" err="1">
                <a:ln>
                  <a:noFill/>
                </a:ln>
                <a:solidFill>
                  <a:srgbClr val="000000"/>
                </a:solidFill>
                <a:effectLst/>
                <a:latin typeface="SFMono-Regular"/>
              </a:rPr>
              <a:t>FirstOrDefault</a:t>
            </a:r>
            <a:r>
              <a:rPr kumimoji="0" lang="en-US" altLang="en-US" sz="1200" b="0" i="0" u="none" strike="noStrike" cap="none" normalizeH="0" baseline="0" dirty="0">
                <a:ln>
                  <a:noFill/>
                </a:ln>
                <a:solidFill>
                  <a:srgbClr val="000000"/>
                </a:solidFill>
                <a:effectLst/>
                <a:latin typeface="SFMono-Regular"/>
              </a:rPr>
              <a:t>()</a:t>
            </a:r>
            <a:r>
              <a:rPr kumimoji="0" lang="en-US" altLang="en-US" sz="1200" b="0" i="0" u="none" strike="noStrike" cap="none" normalizeH="0" baseline="0" dirty="0">
                <a:ln>
                  <a:noFill/>
                </a:ln>
                <a:solidFill>
                  <a:srgbClr val="181717"/>
                </a:solidFill>
                <a:effectLst/>
                <a:latin typeface="Verdana" panose="020B0604030504040204" pitchFamily="34" charset="0"/>
              </a:rPr>
              <a:t> returns a default value (null) if there is no result data.</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0309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B5C19-7628-4EE5-96FA-5F62E18AA5FC}"/>
              </a:ext>
            </a:extLst>
          </p:cNvPr>
          <p:cNvSpPr>
            <a:spLocks noGrp="1"/>
          </p:cNvSpPr>
          <p:nvPr>
            <p:ph type="title"/>
          </p:nvPr>
        </p:nvSpPr>
        <p:spPr>
          <a:xfrm>
            <a:off x="1143000" y="9832"/>
            <a:ext cx="7543800" cy="457199"/>
          </a:xfrm>
        </p:spPr>
        <p:txBody>
          <a:bodyPr>
            <a:normAutofit fontScale="90000"/>
          </a:bodyPr>
          <a:lstStyle/>
          <a:p>
            <a:pPr algn="just"/>
            <a:r>
              <a:rPr lang="en-IN" b="0" i="0" dirty="0" err="1">
                <a:solidFill>
                  <a:srgbClr val="181717"/>
                </a:solidFill>
                <a:effectLst/>
                <a:latin typeface="Segoe UI" panose="020B0502040204020203" pitchFamily="34" charset="0"/>
              </a:rPr>
              <a:t>ToList</a:t>
            </a:r>
            <a:endParaRPr lang="en-IN" b="0" i="0" dirty="0">
              <a:solidFill>
                <a:srgbClr val="181717"/>
              </a:solidFill>
              <a:effectLst/>
              <a:latin typeface="Segoe UI" panose="020B0502040204020203" pitchFamily="34" charset="0"/>
            </a:endParaRPr>
          </a:p>
        </p:txBody>
      </p:sp>
      <p:sp>
        <p:nvSpPr>
          <p:cNvPr id="4" name="Rectangle 1">
            <a:extLst>
              <a:ext uri="{FF2B5EF4-FFF2-40B4-BE49-F238E27FC236}">
                <a16:creationId xmlns:a16="http://schemas.microsoft.com/office/drawing/2014/main" id="{90C2865A-815B-4945-AE34-582431FEEF71}"/>
              </a:ext>
            </a:extLst>
          </p:cNvPr>
          <p:cNvSpPr>
            <a:spLocks noChangeArrowheads="1"/>
          </p:cNvSpPr>
          <p:nvPr/>
        </p:nvSpPr>
        <p:spPr bwMode="auto">
          <a:xfrm>
            <a:off x="4468446" y="159350"/>
            <a:ext cx="207108" cy="138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A41A279-06C2-4EEB-AA81-7F72CD5992EC}"/>
              </a:ext>
            </a:extLst>
          </p:cNvPr>
          <p:cNvSpPr>
            <a:spLocks noChangeArrowheads="1"/>
          </p:cNvSpPr>
          <p:nvPr/>
        </p:nvSpPr>
        <p:spPr bwMode="auto">
          <a:xfrm>
            <a:off x="86946" y="2186223"/>
            <a:ext cx="7772400" cy="175432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SELECT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[Extent1].[Id] AS [Id],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[Extent1].[Name] AS [Name],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[Extent1].[Qty] AS [Qty],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[Extent1].[Price] AS [Price]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FROM [</a:t>
            </a:r>
            <a:r>
              <a:rPr kumimoji="0" lang="en-US" altLang="en-US" sz="1800" b="0" i="0" u="none" strike="noStrike" cap="none" normalizeH="0" baseline="0" dirty="0" err="1">
                <a:ln>
                  <a:noFill/>
                </a:ln>
                <a:solidFill>
                  <a:schemeClr val="tx1"/>
                </a:solidFill>
                <a:effectLst/>
                <a:latin typeface="Arial" panose="020B0604020202020204" pitchFamily="34" charset="0"/>
              </a:rPr>
              <a:t>dbo</a:t>
            </a:r>
            <a:r>
              <a:rPr kumimoji="0" lang="en-US" altLang="en-US" sz="1800" b="0" i="0" u="none" strike="noStrike" cap="none" normalizeH="0" baseline="0" dirty="0">
                <a:ln>
                  <a:noFill/>
                </a:ln>
                <a:solidFill>
                  <a:schemeClr val="tx1"/>
                </a:solidFill>
                <a:effectLst/>
                <a:latin typeface="Arial" panose="020B0604020202020204" pitchFamily="34" charset="0"/>
              </a:rPr>
              <a:t>].[Product] AS [Extent1]</a:t>
            </a:r>
          </a:p>
        </p:txBody>
      </p:sp>
      <p:sp>
        <p:nvSpPr>
          <p:cNvPr id="5" name="Rectangle 1">
            <a:extLst>
              <a:ext uri="{FF2B5EF4-FFF2-40B4-BE49-F238E27FC236}">
                <a16:creationId xmlns:a16="http://schemas.microsoft.com/office/drawing/2014/main" id="{D6814F9D-E01B-42C4-9A8C-1D7E33EFA2B6}"/>
              </a:ext>
            </a:extLst>
          </p:cNvPr>
          <p:cNvSpPr>
            <a:spLocks noGrp="1" noChangeArrowheads="1"/>
          </p:cNvSpPr>
          <p:nvPr>
            <p:ph idx="1"/>
          </p:nvPr>
        </p:nvSpPr>
        <p:spPr bwMode="auto">
          <a:xfrm>
            <a:off x="86946" y="654063"/>
            <a:ext cx="8763000" cy="461665"/>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The </a:t>
            </a:r>
            <a:r>
              <a:rPr kumimoji="0" lang="en-US" altLang="en-US" sz="1200" b="0" i="0" u="none" strike="noStrike" cap="none" normalizeH="0" baseline="0" dirty="0" err="1">
                <a:ln>
                  <a:noFill/>
                </a:ln>
                <a:solidFill>
                  <a:srgbClr val="000000"/>
                </a:solidFill>
                <a:effectLst/>
                <a:latin typeface="SFMono-Regular"/>
              </a:rPr>
              <a:t>ToList</a:t>
            </a:r>
            <a:r>
              <a:rPr kumimoji="0" lang="en-US" altLang="en-US" sz="1200" b="0" i="0" u="none" strike="noStrike" cap="none" normalizeH="0" baseline="0" dirty="0">
                <a:ln>
                  <a:noFill/>
                </a:ln>
                <a:solidFill>
                  <a:srgbClr val="181717"/>
                </a:solidFill>
                <a:effectLst/>
                <a:latin typeface="Verdana" panose="020B0604030504040204" pitchFamily="34" charset="0"/>
              </a:rPr>
              <a:t> method returns the collection result. If you want to list all the students with the same name then use </a:t>
            </a:r>
            <a:r>
              <a:rPr kumimoji="0" lang="en-US" altLang="en-US" sz="1200" b="0" i="0" u="none" strike="noStrike" cap="none" normalizeH="0" baseline="0" dirty="0" err="1">
                <a:ln>
                  <a:noFill/>
                </a:ln>
                <a:solidFill>
                  <a:srgbClr val="000000"/>
                </a:solidFill>
                <a:effectLst/>
                <a:latin typeface="SFMono-Regular"/>
              </a:rPr>
              <a:t>ToList</a:t>
            </a:r>
            <a:r>
              <a:rPr kumimoji="0" lang="en-US" altLang="en-US" sz="1200" b="0" i="0" u="none" strike="noStrike" cap="none" normalizeH="0" baseline="0" dirty="0">
                <a:ln>
                  <a:noFill/>
                </a:ln>
                <a:solidFill>
                  <a:srgbClr val="000000"/>
                </a:solidFill>
                <a:effectLst/>
                <a:latin typeface="SFMono-Regular"/>
              </a:rPr>
              <a:t>()</a:t>
            </a:r>
            <a:r>
              <a:rPr kumimoji="0" lang="en-US" altLang="en-US" sz="1200" b="0" i="0" u="none" strike="noStrike" cap="none" normalizeH="0" baseline="0" dirty="0">
                <a:ln>
                  <a:noFill/>
                </a:ln>
                <a:solidFill>
                  <a:srgbClr val="181717"/>
                </a:solidFill>
                <a:effectLst/>
                <a:latin typeface="Verdana" panose="020B0604030504040204" pitchFamily="34"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FE672557-F252-403E-BF30-BD84A84B3F8D}"/>
              </a:ext>
            </a:extLst>
          </p:cNvPr>
          <p:cNvSpPr>
            <a:spLocks noChangeArrowheads="1"/>
          </p:cNvSpPr>
          <p:nvPr/>
        </p:nvSpPr>
        <p:spPr bwMode="auto">
          <a:xfrm>
            <a:off x="756853" y="1278282"/>
            <a:ext cx="7837402" cy="9079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FF"/>
                </a:solidFill>
                <a:effectLst/>
                <a:latin typeface="Consolas" panose="020B0609020204030204" pitchFamily="49" charset="0"/>
              </a:rPr>
              <a:t>using</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var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ctx</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a:ln>
                  <a:noFill/>
                </a:ln>
                <a:solidFill>
                  <a:srgbClr val="0000FF"/>
                </a:solidFill>
                <a:effectLst/>
                <a:latin typeface="Consolas" panose="020B0609020204030204" pitchFamily="49" charset="0"/>
              </a:rPr>
              <a:t>new</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2B91AF"/>
                </a:solidFill>
                <a:effectLst/>
                <a:latin typeface="Consolas" panose="020B0609020204030204" pitchFamily="49" charset="0"/>
              </a:rPr>
              <a:t>SchoolDBEntities</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FF"/>
                </a:solidFill>
                <a:effectLst/>
                <a:latin typeface="Consolas" panose="020B0609020204030204" pitchFamily="49" charset="0"/>
              </a:rPr>
              <a:t>var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studentList</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ctx.Students.Where</a:t>
            </a:r>
            <a:r>
              <a:rPr kumimoji="0" lang="en-US" altLang="en-US" sz="1400" b="0" i="0" u="none" strike="noStrike" cap="none" normalizeH="0" baseline="0" dirty="0">
                <a:ln>
                  <a:noFill/>
                </a:ln>
                <a:solidFill>
                  <a:srgbClr val="000000"/>
                </a:solidFill>
                <a:effectLst/>
                <a:latin typeface="Consolas" panose="020B0609020204030204" pitchFamily="49" charset="0"/>
              </a:rPr>
              <a:t>(s =&gt; </a:t>
            </a:r>
            <a:r>
              <a:rPr kumimoji="0" lang="en-US" altLang="en-US" sz="1400" b="0" i="0" u="none" strike="noStrike" cap="none" normalizeH="0" baseline="0" dirty="0" err="1">
                <a:ln>
                  <a:noFill/>
                </a:ln>
                <a:solidFill>
                  <a:srgbClr val="000000"/>
                </a:solidFill>
                <a:effectLst/>
                <a:latin typeface="Consolas" panose="020B0609020204030204" pitchFamily="49" charset="0"/>
              </a:rPr>
              <a:t>s.StudentName</a:t>
            </a:r>
            <a:r>
              <a:rPr kumimoji="0" lang="en-US" altLang="en-US" sz="1400" b="0" i="0" u="none" strike="noStrike" cap="none" normalizeH="0" baseline="0" dirty="0">
                <a:ln>
                  <a:noFill/>
                </a:ln>
                <a:solidFill>
                  <a:srgbClr val="000000"/>
                </a:solidFill>
                <a:effectLst/>
                <a:latin typeface="Consolas" panose="020B0609020204030204" pitchFamily="49" charset="0"/>
              </a:rPr>
              <a:t> == "Bill").</a:t>
            </a:r>
            <a:r>
              <a:rPr kumimoji="0" lang="en-US" altLang="en-US" sz="1400" b="0" i="0" u="none" strike="noStrike" cap="none" normalizeH="0" baseline="0" dirty="0" err="1">
                <a:ln>
                  <a:noFill/>
                </a:ln>
                <a:solidFill>
                  <a:srgbClr val="000000"/>
                </a:solidFill>
                <a:effectLst/>
                <a:latin typeface="Consolas" panose="020B0609020204030204" pitchFamily="49" charset="0"/>
              </a:rPr>
              <a:t>ToList</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54F41DE9-0D41-4A85-A0F6-B292A16E8759}"/>
              </a:ext>
            </a:extLst>
          </p:cNvPr>
          <p:cNvSpPr txBox="1"/>
          <p:nvPr/>
        </p:nvSpPr>
        <p:spPr>
          <a:xfrm>
            <a:off x="152400" y="3810000"/>
            <a:ext cx="9372600" cy="2031325"/>
          </a:xfrm>
          <a:prstGeom prst="rect">
            <a:avLst/>
          </a:prstGeom>
          <a:noFill/>
        </p:spPr>
        <p:txBody>
          <a:bodyPr wrap="square">
            <a:spAutoFit/>
          </a:bodyPr>
          <a:lstStyle/>
          <a:p>
            <a:endParaRPr lang="en-IN" sz="1800" dirty="0">
              <a:solidFill>
                <a:srgbClr val="000000"/>
              </a:solidFill>
              <a:highlight>
                <a:srgbClr val="FFFFFF"/>
              </a:highlight>
              <a:latin typeface="Consolas" panose="020B0609020204030204" pitchFamily="49" charset="0"/>
            </a:endParaRPr>
          </a:p>
          <a:p>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DemodataEntities</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db</a:t>
            </a:r>
            <a:r>
              <a:rPr lang="en-IN" sz="1800" dirty="0">
                <a:solidFill>
                  <a:srgbClr val="000000"/>
                </a:solidFill>
                <a:highlight>
                  <a:srgbClr val="FFFFFF"/>
                </a:highlight>
                <a:latin typeface="Consolas" panose="020B0609020204030204" pitchFamily="49" charset="0"/>
              </a:rPr>
              <a:t> = </a:t>
            </a:r>
            <a:r>
              <a:rPr lang="en-IN" sz="1800" dirty="0">
                <a:solidFill>
                  <a:srgbClr val="0000FF"/>
                </a:solidFill>
                <a:highlight>
                  <a:srgbClr val="FFFFFF"/>
                </a:highlight>
                <a:latin typeface="Consolas" panose="020B0609020204030204" pitchFamily="49" charset="0"/>
              </a:rPr>
              <a:t>new</a:t>
            </a:r>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DemodataEntities</a:t>
            </a:r>
            <a:r>
              <a:rPr lang="en-IN"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var</a:t>
            </a:r>
            <a:r>
              <a:rPr lang="en-IN" sz="1800" dirty="0">
                <a:solidFill>
                  <a:srgbClr val="000000"/>
                </a:solidFill>
                <a:highlight>
                  <a:srgbClr val="FFFFFF"/>
                </a:highlight>
                <a:latin typeface="Consolas" panose="020B0609020204030204" pitchFamily="49" charset="0"/>
              </a:rPr>
              <a:t> result = </a:t>
            </a:r>
            <a:r>
              <a:rPr lang="en-IN" sz="1800" dirty="0" err="1">
                <a:solidFill>
                  <a:srgbClr val="000000"/>
                </a:solidFill>
                <a:highlight>
                  <a:srgbClr val="FFFFFF"/>
                </a:highlight>
                <a:latin typeface="Consolas" panose="020B0609020204030204" pitchFamily="49" charset="0"/>
              </a:rPr>
              <a:t>db.Products.ToList</a:t>
            </a:r>
            <a:r>
              <a:rPr lang="en-IN" sz="1800" dirty="0">
                <a:solidFill>
                  <a:srgbClr val="000000"/>
                </a:solidFill>
                <a:highlight>
                  <a:srgbClr val="FFFFFF"/>
                </a:highlight>
                <a:latin typeface="Consolas" panose="020B0609020204030204" pitchFamily="49" charset="0"/>
              </a:rPr>
              <a:t>&lt;</a:t>
            </a:r>
            <a:r>
              <a:rPr lang="en-IN" sz="1800" dirty="0">
                <a:solidFill>
                  <a:srgbClr val="2B91AF"/>
                </a:solidFill>
                <a:highlight>
                  <a:srgbClr val="FFFFFF"/>
                </a:highlight>
                <a:latin typeface="Consolas" panose="020B0609020204030204" pitchFamily="49" charset="0"/>
              </a:rPr>
              <a:t>Product</a:t>
            </a:r>
            <a:r>
              <a:rPr lang="en-IN" sz="1800" dirty="0">
                <a:solidFill>
                  <a:srgbClr val="000000"/>
                </a:solidFill>
                <a:highlight>
                  <a:srgbClr val="FFFFFF"/>
                </a:highlight>
                <a:latin typeface="Consolas" panose="020B0609020204030204" pitchFamily="49" charset="0"/>
              </a:rPr>
              <a:t>&gt;();</a:t>
            </a:r>
          </a:p>
          <a:p>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a:t>
            </a:r>
            <a:r>
              <a:rPr lang="en-IN" sz="1800" dirty="0" err="1">
                <a:solidFill>
                  <a:srgbClr val="000000"/>
                </a:solidFill>
                <a:highlight>
                  <a:srgbClr val="FFFFFF"/>
                </a:highlight>
                <a:latin typeface="Consolas" panose="020B0609020204030204" pitchFamily="49" charset="0"/>
              </a:rPr>
              <a:t>db.Products</a:t>
            </a:r>
            <a:r>
              <a:rPr lang="en-IN"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//var </a:t>
            </a:r>
            <a:r>
              <a:rPr lang="en-US" sz="1800" dirty="0" err="1">
                <a:solidFill>
                  <a:srgbClr val="008000"/>
                </a:solidFill>
                <a:highlight>
                  <a:srgbClr val="FFFFFF"/>
                </a:highlight>
                <a:latin typeface="Consolas" panose="020B0609020204030204" pitchFamily="49" charset="0"/>
              </a:rPr>
              <a:t>lr</a:t>
            </a:r>
            <a:r>
              <a:rPr lang="en-US" sz="1800" dirty="0">
                <a:solidFill>
                  <a:srgbClr val="008000"/>
                </a:solidFill>
                <a:highlight>
                  <a:srgbClr val="FFFFFF"/>
                </a:highlight>
                <a:latin typeface="Consolas" panose="020B0609020204030204" pitchFamily="49" charset="0"/>
              </a:rPr>
              <a:t> = from </a:t>
            </a:r>
            <a:r>
              <a:rPr lang="en-US" sz="1800" dirty="0" err="1">
                <a:solidFill>
                  <a:srgbClr val="008000"/>
                </a:solidFill>
                <a:highlight>
                  <a:srgbClr val="FFFFFF"/>
                </a:highlight>
                <a:latin typeface="Consolas" panose="020B0609020204030204" pitchFamily="49" charset="0"/>
              </a:rPr>
              <a:t>rng</a:t>
            </a:r>
            <a:r>
              <a:rPr lang="en-US" sz="1800" dirty="0">
                <a:solidFill>
                  <a:srgbClr val="008000"/>
                </a:solidFill>
                <a:highlight>
                  <a:srgbClr val="FFFFFF"/>
                </a:highlight>
                <a:latin typeface="Consolas" panose="020B0609020204030204" pitchFamily="49" charset="0"/>
              </a:rPr>
              <a:t> in </a:t>
            </a:r>
            <a:r>
              <a:rPr lang="en-US" sz="1800" dirty="0" err="1">
                <a:solidFill>
                  <a:srgbClr val="008000"/>
                </a:solidFill>
                <a:highlight>
                  <a:srgbClr val="FFFFFF"/>
                </a:highlight>
                <a:latin typeface="Consolas" panose="020B0609020204030204" pitchFamily="49" charset="0"/>
              </a:rPr>
              <a:t>db.Products</a:t>
            </a:r>
            <a:r>
              <a:rPr lang="en-US" sz="1800" dirty="0">
                <a:solidFill>
                  <a:srgbClr val="008000"/>
                </a:solidFill>
                <a:highlight>
                  <a:srgbClr val="FFFFFF"/>
                </a:highlight>
                <a:latin typeface="Consolas" panose="020B0609020204030204" pitchFamily="49" charset="0"/>
              </a:rPr>
              <a:t> select </a:t>
            </a:r>
            <a:r>
              <a:rPr lang="en-US" sz="1800" dirty="0" err="1">
                <a:solidFill>
                  <a:srgbClr val="008000"/>
                </a:solidFill>
                <a:highlight>
                  <a:srgbClr val="FFFFFF"/>
                </a:highlight>
                <a:latin typeface="Consolas" panose="020B0609020204030204" pitchFamily="49" charset="0"/>
              </a:rPr>
              <a:t>rng</a:t>
            </a:r>
            <a:r>
              <a:rPr lang="en-US" sz="1800" dirty="0">
                <a:solidFill>
                  <a:srgbClr val="008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r>
              <a:rPr lang="sv-SE" sz="1800" dirty="0">
                <a:solidFill>
                  <a:srgbClr val="000000"/>
                </a:solidFill>
                <a:highlight>
                  <a:srgbClr val="FFFFFF"/>
                </a:highlight>
                <a:latin typeface="Consolas" panose="020B0609020204030204" pitchFamily="49" charset="0"/>
              </a:rPr>
              <a:t>            </a:t>
            </a:r>
            <a:r>
              <a:rPr lang="sv-SE" sz="1800" dirty="0">
                <a:solidFill>
                  <a:srgbClr val="0000FF"/>
                </a:solidFill>
                <a:highlight>
                  <a:srgbClr val="FFFFFF"/>
                </a:highlight>
                <a:latin typeface="Consolas" panose="020B0609020204030204" pitchFamily="49" charset="0"/>
              </a:rPr>
              <a:t>foreach</a:t>
            </a:r>
            <a:r>
              <a:rPr lang="sv-SE" sz="1800" dirty="0">
                <a:solidFill>
                  <a:srgbClr val="000000"/>
                </a:solidFill>
                <a:highlight>
                  <a:srgbClr val="FFFFFF"/>
                </a:highlight>
                <a:latin typeface="Consolas" panose="020B0609020204030204" pitchFamily="49" charset="0"/>
              </a:rPr>
              <a:t> (</a:t>
            </a:r>
            <a:r>
              <a:rPr lang="sv-SE" sz="1800" dirty="0">
                <a:solidFill>
                  <a:srgbClr val="0000FF"/>
                </a:solidFill>
                <a:highlight>
                  <a:srgbClr val="FFFFFF"/>
                </a:highlight>
                <a:latin typeface="Consolas" panose="020B0609020204030204" pitchFamily="49" charset="0"/>
              </a:rPr>
              <a:t>var</a:t>
            </a:r>
            <a:r>
              <a:rPr lang="sv-SE" sz="1800" dirty="0">
                <a:solidFill>
                  <a:srgbClr val="000000"/>
                </a:solidFill>
                <a:highlight>
                  <a:srgbClr val="FFFFFF"/>
                </a:highlight>
                <a:latin typeface="Consolas" panose="020B0609020204030204" pitchFamily="49" charset="0"/>
              </a:rPr>
              <a:t> r </a:t>
            </a:r>
            <a:r>
              <a:rPr lang="sv-SE" sz="1800" dirty="0">
                <a:solidFill>
                  <a:srgbClr val="0000FF"/>
                </a:solidFill>
                <a:highlight>
                  <a:srgbClr val="FFFFFF"/>
                </a:highlight>
                <a:latin typeface="Consolas" panose="020B0609020204030204" pitchFamily="49" charset="0"/>
              </a:rPr>
              <a:t>in</a:t>
            </a:r>
            <a:r>
              <a:rPr lang="sv-SE" sz="1800" dirty="0">
                <a:solidFill>
                  <a:srgbClr val="000000"/>
                </a:solidFill>
                <a:highlight>
                  <a:srgbClr val="FFFFFF"/>
                </a:highlight>
                <a:latin typeface="Consolas" panose="020B0609020204030204" pitchFamily="49" charset="0"/>
              </a:rPr>
              <a:t> result)</a:t>
            </a:r>
          </a:p>
          <a:p>
            <a:r>
              <a:rPr lang="en-IN" sz="1800" dirty="0">
                <a:solidFill>
                  <a:srgbClr val="000000"/>
                </a:solidFill>
                <a:highlight>
                  <a:srgbClr val="FFFFFF"/>
                </a:highlight>
                <a:latin typeface="Consolas" panose="020B0609020204030204" pitchFamily="49" charset="0"/>
              </a:rPr>
              <a:t>    </a:t>
            </a:r>
            <a:r>
              <a:rPr lang="en-IN" sz="1800" dirty="0" err="1">
                <a:solidFill>
                  <a:srgbClr val="2B91AF"/>
                </a:solidFill>
                <a:highlight>
                  <a:srgbClr val="FFFFFF"/>
                </a:highlight>
                <a:latin typeface="Consolas" panose="020B0609020204030204" pitchFamily="49" charset="0"/>
              </a:rPr>
              <a:t>Console</a:t>
            </a:r>
            <a:r>
              <a:rPr lang="en-IN" sz="1800" dirty="0" err="1">
                <a:solidFill>
                  <a:srgbClr val="000000"/>
                </a:solidFill>
                <a:highlight>
                  <a:srgbClr val="FFFFFF"/>
                </a:highlight>
                <a:latin typeface="Consolas" panose="020B0609020204030204" pitchFamily="49" charset="0"/>
              </a:rPr>
              <a:t>.WriteLine</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"{0} {1} {2}  {3}"</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r.Id</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r.Name</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r.Price</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r.Qty</a:t>
            </a:r>
            <a:r>
              <a:rPr lang="en-IN" sz="1800" dirty="0">
                <a:solidFill>
                  <a:srgbClr val="000000"/>
                </a:solidFill>
                <a:highlight>
                  <a:srgbClr val="FFFFFF"/>
                </a:highlight>
                <a:latin typeface="Consolas" panose="020B0609020204030204" pitchFamily="49" charset="0"/>
              </a:rPr>
              <a:t>);</a:t>
            </a:r>
            <a:endParaRPr lang="en-IN" dirty="0"/>
          </a:p>
        </p:txBody>
      </p:sp>
      <p:sp>
        <p:nvSpPr>
          <p:cNvPr id="7" name="Freeform: Shape 6">
            <a:extLst>
              <a:ext uri="{FF2B5EF4-FFF2-40B4-BE49-F238E27FC236}">
                <a16:creationId xmlns:a16="http://schemas.microsoft.com/office/drawing/2014/main" id="{FBD2CC68-899D-4A21-87A2-9DE4127FBF51}"/>
              </a:ext>
            </a:extLst>
          </p:cNvPr>
          <p:cNvSpPr/>
          <p:nvPr/>
        </p:nvSpPr>
        <p:spPr>
          <a:xfrm>
            <a:off x="313739" y="3864077"/>
            <a:ext cx="1475732" cy="1002891"/>
          </a:xfrm>
          <a:custGeom>
            <a:avLst/>
            <a:gdLst>
              <a:gd name="connsiteX0" fmla="*/ 1475732 w 1475732"/>
              <a:gd name="connsiteY0" fmla="*/ 1002891 h 1002891"/>
              <a:gd name="connsiteX1" fmla="*/ 679319 w 1475732"/>
              <a:gd name="connsiteY1" fmla="*/ 776749 h 1002891"/>
              <a:gd name="connsiteX2" fmla="*/ 571164 w 1475732"/>
              <a:gd name="connsiteY2" fmla="*/ 727588 h 1002891"/>
              <a:gd name="connsiteX3" fmla="*/ 541667 w 1475732"/>
              <a:gd name="connsiteY3" fmla="*/ 717755 h 1002891"/>
              <a:gd name="connsiteX4" fmla="*/ 463009 w 1475732"/>
              <a:gd name="connsiteY4" fmla="*/ 668594 h 1002891"/>
              <a:gd name="connsiteX5" fmla="*/ 394184 w 1475732"/>
              <a:gd name="connsiteY5" fmla="*/ 609600 h 1002891"/>
              <a:gd name="connsiteX6" fmla="*/ 364687 w 1475732"/>
              <a:gd name="connsiteY6" fmla="*/ 589936 h 1002891"/>
              <a:gd name="connsiteX7" fmla="*/ 266364 w 1475732"/>
              <a:gd name="connsiteY7" fmla="*/ 481781 h 1002891"/>
              <a:gd name="connsiteX8" fmla="*/ 217203 w 1475732"/>
              <a:gd name="connsiteY8" fmla="*/ 432620 h 1002891"/>
              <a:gd name="connsiteX9" fmla="*/ 177874 w 1475732"/>
              <a:gd name="connsiteY9" fmla="*/ 353962 h 1002891"/>
              <a:gd name="connsiteX10" fmla="*/ 138545 w 1475732"/>
              <a:gd name="connsiteY10" fmla="*/ 314633 h 1002891"/>
              <a:gd name="connsiteX11" fmla="*/ 118880 w 1475732"/>
              <a:gd name="connsiteY11" fmla="*/ 285136 h 1002891"/>
              <a:gd name="connsiteX12" fmla="*/ 69719 w 1475732"/>
              <a:gd name="connsiteY12" fmla="*/ 216310 h 1002891"/>
              <a:gd name="connsiteX13" fmla="*/ 30390 w 1475732"/>
              <a:gd name="connsiteY13" fmla="*/ 127820 h 1002891"/>
              <a:gd name="connsiteX14" fmla="*/ 20558 w 1475732"/>
              <a:gd name="connsiteY14" fmla="*/ 68826 h 1002891"/>
              <a:gd name="connsiteX15" fmla="*/ 893 w 1475732"/>
              <a:gd name="connsiteY15" fmla="*/ 0 h 100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75732" h="1002891">
                <a:moveTo>
                  <a:pt x="1475732" y="1002891"/>
                </a:moveTo>
                <a:cubicBezTo>
                  <a:pt x="1210261" y="927510"/>
                  <a:pt x="943328" y="857100"/>
                  <a:pt x="679319" y="776749"/>
                </a:cubicBezTo>
                <a:cubicBezTo>
                  <a:pt x="641434" y="765219"/>
                  <a:pt x="607563" y="743188"/>
                  <a:pt x="571164" y="727588"/>
                </a:cubicBezTo>
                <a:cubicBezTo>
                  <a:pt x="561638" y="723505"/>
                  <a:pt x="551499" y="721033"/>
                  <a:pt x="541667" y="717755"/>
                </a:cubicBezTo>
                <a:cubicBezTo>
                  <a:pt x="489910" y="665996"/>
                  <a:pt x="537497" y="705838"/>
                  <a:pt x="463009" y="668594"/>
                </a:cubicBezTo>
                <a:cubicBezTo>
                  <a:pt x="426897" y="650538"/>
                  <a:pt x="428046" y="638624"/>
                  <a:pt x="394184" y="609600"/>
                </a:cubicBezTo>
                <a:cubicBezTo>
                  <a:pt x="385212" y="601910"/>
                  <a:pt x="373470" y="597841"/>
                  <a:pt x="364687" y="589936"/>
                </a:cubicBezTo>
                <a:cubicBezTo>
                  <a:pt x="230257" y="468950"/>
                  <a:pt x="342611" y="567558"/>
                  <a:pt x="266364" y="481781"/>
                </a:cubicBezTo>
                <a:cubicBezTo>
                  <a:pt x="250968" y="464460"/>
                  <a:pt x="230394" y="451674"/>
                  <a:pt x="217203" y="432620"/>
                </a:cubicBezTo>
                <a:cubicBezTo>
                  <a:pt x="200517" y="408518"/>
                  <a:pt x="198602" y="374690"/>
                  <a:pt x="177874" y="353962"/>
                </a:cubicBezTo>
                <a:cubicBezTo>
                  <a:pt x="164764" y="340852"/>
                  <a:pt x="150611" y="328709"/>
                  <a:pt x="138545" y="314633"/>
                </a:cubicBezTo>
                <a:cubicBezTo>
                  <a:pt x="130855" y="305661"/>
                  <a:pt x="125748" y="294752"/>
                  <a:pt x="118880" y="285136"/>
                </a:cubicBezTo>
                <a:cubicBezTo>
                  <a:pt x="57902" y="199766"/>
                  <a:pt x="116064" y="285826"/>
                  <a:pt x="69719" y="216310"/>
                </a:cubicBezTo>
                <a:cubicBezTo>
                  <a:pt x="46318" y="146106"/>
                  <a:pt x="61553" y="174564"/>
                  <a:pt x="30390" y="127820"/>
                </a:cubicBezTo>
                <a:cubicBezTo>
                  <a:pt x="27113" y="108155"/>
                  <a:pt x="26862" y="87739"/>
                  <a:pt x="20558" y="68826"/>
                </a:cubicBezTo>
                <a:cubicBezTo>
                  <a:pt x="-6379" y="-11985"/>
                  <a:pt x="893" y="95972"/>
                  <a:pt x="89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82953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B5C19-7628-4EE5-96FA-5F62E18AA5FC}"/>
              </a:ext>
            </a:extLst>
          </p:cNvPr>
          <p:cNvSpPr>
            <a:spLocks noGrp="1"/>
          </p:cNvSpPr>
          <p:nvPr>
            <p:ph type="title"/>
          </p:nvPr>
        </p:nvSpPr>
        <p:spPr>
          <a:xfrm>
            <a:off x="1143000" y="9832"/>
            <a:ext cx="7543800" cy="457199"/>
          </a:xfrm>
        </p:spPr>
        <p:txBody>
          <a:bodyPr>
            <a:normAutofit fontScale="90000"/>
          </a:bodyPr>
          <a:lstStyle/>
          <a:p>
            <a:pPr algn="just"/>
            <a:r>
              <a:rPr lang="en-IN" b="0" i="0" dirty="0" err="1">
                <a:solidFill>
                  <a:srgbClr val="181717"/>
                </a:solidFill>
                <a:effectLst/>
                <a:latin typeface="Segoe UI" panose="020B0502040204020203" pitchFamily="34" charset="0"/>
              </a:rPr>
              <a:t>GroupBy</a:t>
            </a:r>
            <a:endParaRPr lang="en-IN" b="0" i="0" dirty="0">
              <a:solidFill>
                <a:srgbClr val="181717"/>
              </a:solidFill>
              <a:effectLst/>
              <a:latin typeface="Segoe UI" panose="020B0502040204020203" pitchFamily="34" charset="0"/>
            </a:endParaRPr>
          </a:p>
        </p:txBody>
      </p:sp>
      <p:sp>
        <p:nvSpPr>
          <p:cNvPr id="4" name="Rectangle 1">
            <a:extLst>
              <a:ext uri="{FF2B5EF4-FFF2-40B4-BE49-F238E27FC236}">
                <a16:creationId xmlns:a16="http://schemas.microsoft.com/office/drawing/2014/main" id="{90C2865A-815B-4945-AE34-582431FEEF71}"/>
              </a:ext>
            </a:extLst>
          </p:cNvPr>
          <p:cNvSpPr>
            <a:spLocks noChangeArrowheads="1"/>
          </p:cNvSpPr>
          <p:nvPr/>
        </p:nvSpPr>
        <p:spPr bwMode="auto">
          <a:xfrm>
            <a:off x="4468446" y="159350"/>
            <a:ext cx="207108" cy="138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FE672557-F252-403E-BF30-BD84A84B3F8D}"/>
              </a:ext>
            </a:extLst>
          </p:cNvPr>
          <p:cNvSpPr>
            <a:spLocks noChangeArrowheads="1"/>
          </p:cNvSpPr>
          <p:nvPr/>
        </p:nvSpPr>
        <p:spPr bwMode="auto">
          <a:xfrm>
            <a:off x="179949" y="1353454"/>
            <a:ext cx="5230252" cy="3185487"/>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0" rIns="91440" bIns="45720" numCol="1" anchor="ctr" anchorCtr="0" compatLnSpc="1">
            <a:prstTxWarp prst="textNoShape">
              <a:avLst/>
            </a:prstTxWarp>
            <a:spAutoFit/>
          </a:bodyPr>
          <a:lstStyle/>
          <a:p>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(var </a:t>
            </a:r>
            <a:r>
              <a:rPr lang="en-US" sz="1200" dirty="0" err="1">
                <a:solidFill>
                  <a:srgbClr val="000000"/>
                </a:solidFill>
                <a:highlight>
                  <a:srgbClr val="FFFFFF"/>
                </a:highlight>
                <a:latin typeface="Consolas" panose="020B0609020204030204" pitchFamily="49" charset="0"/>
              </a:rPr>
              <a:t>ctx</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SchoolDBEntities</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var students = </a:t>
            </a:r>
            <a:r>
              <a:rPr lang="en-US" sz="1200" dirty="0">
                <a:solidFill>
                  <a:srgbClr val="0000FF"/>
                </a:solidFill>
                <a:highlight>
                  <a:srgbClr val="FFFFFF"/>
                </a:highlight>
                <a:latin typeface="Consolas" panose="020B0609020204030204" pitchFamily="49" charset="0"/>
              </a:rPr>
              <a:t>from</a:t>
            </a:r>
            <a:r>
              <a:rPr lang="en-US" sz="1200" dirty="0">
                <a:solidFill>
                  <a:srgbClr val="000000"/>
                </a:solidFill>
                <a:highlight>
                  <a:srgbClr val="FFFFFF"/>
                </a:highlight>
                <a:latin typeface="Consolas" panose="020B0609020204030204" pitchFamily="49" charset="0"/>
              </a:rPr>
              <a:t> s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ctx.Students</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group</a:t>
            </a:r>
            <a:r>
              <a:rPr lang="en-US" sz="1200" dirty="0">
                <a:solidFill>
                  <a:srgbClr val="000000"/>
                </a:solidFill>
                <a:highlight>
                  <a:srgbClr val="FFFFFF"/>
                </a:highlight>
                <a:latin typeface="Consolas" panose="020B0609020204030204" pitchFamily="49" charset="0"/>
              </a:rPr>
              <a:t> s </a:t>
            </a:r>
            <a:r>
              <a:rPr lang="en-US" sz="1200" dirty="0">
                <a:solidFill>
                  <a:srgbClr val="0000FF"/>
                </a:solidFill>
                <a:highlight>
                  <a:srgbClr val="FFFFFF"/>
                </a:highlight>
                <a:latin typeface="Consolas" panose="020B0609020204030204" pitchFamily="49" charset="0"/>
              </a:rPr>
              <a:t>by</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s.StandardId</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into</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studentsByStandard</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select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studentsByStandard</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(var </a:t>
            </a:r>
            <a:r>
              <a:rPr lang="en-US" sz="1200" dirty="0" err="1">
                <a:solidFill>
                  <a:srgbClr val="000000"/>
                </a:solidFill>
                <a:highlight>
                  <a:srgbClr val="FFFFFF"/>
                </a:highlight>
                <a:latin typeface="Consolas" panose="020B0609020204030204" pitchFamily="49" charset="0"/>
              </a:rPr>
              <a:t>groupItem</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students)</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groupItem.Key</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foreach</a:t>
            </a:r>
            <a:r>
              <a:rPr lang="en-IN" sz="1200" dirty="0">
                <a:solidFill>
                  <a:srgbClr val="000000"/>
                </a:solidFill>
                <a:highlight>
                  <a:srgbClr val="FFFFFF"/>
                </a:highlight>
                <a:latin typeface="Consolas" panose="020B0609020204030204" pitchFamily="49" charset="0"/>
              </a:rPr>
              <a:t> (var stud </a:t>
            </a:r>
            <a:r>
              <a:rPr lang="en-IN" sz="1200" dirty="0">
                <a:solidFill>
                  <a:srgbClr val="0000FF"/>
                </a:solidFill>
                <a:highlight>
                  <a:srgbClr val="FFFFFF"/>
                </a:highlight>
                <a:latin typeface="Consolas" panose="020B0609020204030204" pitchFamily="49" charset="0"/>
              </a:rPr>
              <a:t>in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groupItem</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stud.StudentId</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14B0581C-589B-470B-AAE9-C778E0976AB1}"/>
              </a:ext>
            </a:extLst>
          </p:cNvPr>
          <p:cNvSpPr>
            <a:spLocks noGrp="1" noChangeArrowheads="1"/>
          </p:cNvSpPr>
          <p:nvPr>
            <p:ph idx="1"/>
          </p:nvPr>
        </p:nvSpPr>
        <p:spPr bwMode="auto">
          <a:xfrm>
            <a:off x="125046" y="542857"/>
            <a:ext cx="8686800" cy="64633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Use the </a:t>
            </a:r>
            <a:r>
              <a:rPr kumimoji="0" lang="en-US" altLang="en-US" sz="1200" b="0" i="0" u="none" strike="noStrike" cap="none" normalizeH="0" baseline="0" dirty="0">
                <a:ln>
                  <a:noFill/>
                </a:ln>
                <a:solidFill>
                  <a:srgbClr val="000000"/>
                </a:solidFill>
                <a:effectLst/>
                <a:latin typeface="SFMono-Regular"/>
              </a:rPr>
              <a:t>group by</a:t>
            </a:r>
            <a:r>
              <a:rPr kumimoji="0" lang="en-US" altLang="en-US" sz="1200" b="0" i="0" u="none" strike="noStrike" cap="none" normalizeH="0" baseline="0" dirty="0">
                <a:ln>
                  <a:noFill/>
                </a:ln>
                <a:solidFill>
                  <a:srgbClr val="181717"/>
                </a:solidFill>
                <a:effectLst/>
                <a:latin typeface="Verdana" panose="020B0604030504040204" pitchFamily="34" charset="0"/>
              </a:rPr>
              <a:t> operator or </a:t>
            </a:r>
            <a:r>
              <a:rPr kumimoji="0" lang="en-US" altLang="en-US" sz="1200" b="0" i="0" u="none" strike="noStrike" cap="none" normalizeH="0" baseline="0" dirty="0" err="1">
                <a:ln>
                  <a:noFill/>
                </a:ln>
                <a:solidFill>
                  <a:srgbClr val="000000"/>
                </a:solidFill>
                <a:effectLst/>
                <a:latin typeface="SFMono-Regular"/>
              </a:rPr>
              <a:t>GroupBy</a:t>
            </a:r>
            <a:r>
              <a:rPr kumimoji="0" lang="en-US" altLang="en-US" sz="1200" b="0" i="0" u="none" strike="noStrike" cap="none" normalizeH="0" baseline="0" dirty="0">
                <a:ln>
                  <a:noFill/>
                </a:ln>
                <a:solidFill>
                  <a:srgbClr val="181717"/>
                </a:solidFill>
                <a:effectLst/>
                <a:latin typeface="Verdana" panose="020B0604030504040204" pitchFamily="34" charset="0"/>
              </a:rPr>
              <a:t> extension method to get the result based on the group by the particular property of an entity.</a:t>
            </a:r>
            <a:endParaRPr kumimoji="0" lang="en-US" altLang="en-US"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The following example gets the results grouped by each </a:t>
            </a:r>
            <a:r>
              <a:rPr kumimoji="0" lang="en-US" altLang="en-US" sz="1200" b="0" i="0" u="none" strike="noStrike" cap="none" normalizeH="0" baseline="0" dirty="0">
                <a:ln>
                  <a:noFill/>
                </a:ln>
                <a:solidFill>
                  <a:srgbClr val="000000"/>
                </a:solidFill>
                <a:effectLst/>
                <a:latin typeface="SFMono-Regular"/>
              </a:rPr>
              <a:t>Standard</a:t>
            </a:r>
            <a:r>
              <a:rPr kumimoji="0" lang="en-US" altLang="en-US" sz="1200" b="0" i="0" u="none" strike="noStrike" cap="none" normalizeH="0" baseline="0" dirty="0">
                <a:ln>
                  <a:noFill/>
                </a:ln>
                <a:solidFill>
                  <a:srgbClr val="181717"/>
                </a:solidFill>
                <a:effectLst/>
                <a:latin typeface="Verdana" panose="020B0604030504040204" pitchFamily="34" charset="0"/>
              </a:rPr>
              <a:t>. Use the foreach loop to iterate the group.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0CC89D08-9BF9-4446-9A9C-8EF19FCEF271}"/>
              </a:ext>
            </a:extLst>
          </p:cNvPr>
          <p:cNvSpPr txBox="1"/>
          <p:nvPr/>
        </p:nvSpPr>
        <p:spPr>
          <a:xfrm>
            <a:off x="4343400" y="3429000"/>
            <a:ext cx="4948399" cy="313932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8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(var </a:t>
            </a:r>
            <a:r>
              <a:rPr lang="en-US" sz="1200" dirty="0" err="1">
                <a:solidFill>
                  <a:srgbClr val="000000"/>
                </a:solidFill>
                <a:highlight>
                  <a:srgbClr val="FFFFFF"/>
                </a:highlight>
                <a:latin typeface="Consolas" panose="020B0609020204030204" pitchFamily="49" charset="0"/>
              </a:rPr>
              <a:t>ctx</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SchoolDBEntities</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var students = </a:t>
            </a:r>
            <a:r>
              <a:rPr lang="en-IN" sz="1200" dirty="0" err="1">
                <a:solidFill>
                  <a:srgbClr val="000000"/>
                </a:solidFill>
                <a:highlight>
                  <a:srgbClr val="FFFFFF"/>
                </a:highlight>
                <a:latin typeface="Consolas" panose="020B0609020204030204" pitchFamily="49" charset="0"/>
              </a:rPr>
              <a:t>ctx.Students.GroupBy</a:t>
            </a:r>
            <a:r>
              <a:rPr lang="en-IN" sz="1200" dirty="0">
                <a:solidFill>
                  <a:srgbClr val="000000"/>
                </a:solidFill>
                <a:highlight>
                  <a:srgbClr val="FFFFFF"/>
                </a:highlight>
                <a:latin typeface="Consolas" panose="020B0609020204030204" pitchFamily="49" charset="0"/>
              </a:rPr>
              <a:t>(s =&gt; </a:t>
            </a:r>
            <a:r>
              <a:rPr lang="en-IN" sz="1200" dirty="0" err="1">
                <a:solidFill>
                  <a:srgbClr val="000000"/>
                </a:solidFill>
                <a:highlight>
                  <a:srgbClr val="FFFFFF"/>
                </a:highlight>
                <a:latin typeface="Consolas" panose="020B0609020204030204" pitchFamily="49" charset="0"/>
              </a:rPr>
              <a:t>s.StandardId</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(var </a:t>
            </a:r>
            <a:r>
              <a:rPr lang="en-US" sz="1200" dirty="0" err="1">
                <a:solidFill>
                  <a:srgbClr val="000000"/>
                </a:solidFill>
                <a:highlight>
                  <a:srgbClr val="FFFFFF"/>
                </a:highlight>
                <a:latin typeface="Consolas" panose="020B0609020204030204" pitchFamily="49" charset="0"/>
              </a:rPr>
              <a:t>groupItem</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students)</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groupItem.Key</a:t>
            </a:r>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foreach</a:t>
            </a:r>
            <a:r>
              <a:rPr lang="en-IN" sz="1200" dirty="0">
                <a:solidFill>
                  <a:srgbClr val="000000"/>
                </a:solidFill>
                <a:highlight>
                  <a:srgbClr val="FFFFFF"/>
                </a:highlight>
                <a:latin typeface="Consolas" panose="020B0609020204030204" pitchFamily="49" charset="0"/>
              </a:rPr>
              <a:t> (var stud </a:t>
            </a:r>
            <a:r>
              <a:rPr lang="en-IN" sz="1200" dirty="0">
                <a:solidFill>
                  <a:srgbClr val="0000FF"/>
                </a:solidFill>
                <a:highlight>
                  <a:srgbClr val="FFFFFF"/>
                </a:highlight>
                <a:latin typeface="Consolas" panose="020B0609020204030204" pitchFamily="49" charset="0"/>
              </a:rPr>
              <a:t>in</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groupItem</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stud.StudentId</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1472050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B5C19-7628-4EE5-96FA-5F62E18AA5FC}"/>
              </a:ext>
            </a:extLst>
          </p:cNvPr>
          <p:cNvSpPr>
            <a:spLocks noGrp="1"/>
          </p:cNvSpPr>
          <p:nvPr>
            <p:ph type="title"/>
          </p:nvPr>
        </p:nvSpPr>
        <p:spPr>
          <a:xfrm>
            <a:off x="1143000" y="9832"/>
            <a:ext cx="7543800" cy="457199"/>
          </a:xfrm>
        </p:spPr>
        <p:txBody>
          <a:bodyPr>
            <a:normAutofit fontScale="90000"/>
          </a:bodyPr>
          <a:lstStyle/>
          <a:p>
            <a:pPr algn="just"/>
            <a:r>
              <a:rPr lang="en-IN" b="0" i="0" dirty="0" err="1">
                <a:solidFill>
                  <a:srgbClr val="181717"/>
                </a:solidFill>
                <a:effectLst/>
                <a:latin typeface="Segoe UI" panose="020B0502040204020203" pitchFamily="34" charset="0"/>
              </a:rPr>
              <a:t>OrderBy</a:t>
            </a:r>
            <a:endParaRPr lang="en-IN" b="0" i="0" dirty="0">
              <a:solidFill>
                <a:srgbClr val="181717"/>
              </a:solidFill>
              <a:effectLst/>
              <a:latin typeface="Segoe UI" panose="020B0502040204020203" pitchFamily="34" charset="0"/>
            </a:endParaRPr>
          </a:p>
        </p:txBody>
      </p:sp>
      <p:sp>
        <p:nvSpPr>
          <p:cNvPr id="4" name="Rectangle 1">
            <a:extLst>
              <a:ext uri="{FF2B5EF4-FFF2-40B4-BE49-F238E27FC236}">
                <a16:creationId xmlns:a16="http://schemas.microsoft.com/office/drawing/2014/main" id="{90C2865A-815B-4945-AE34-582431FEEF71}"/>
              </a:ext>
            </a:extLst>
          </p:cNvPr>
          <p:cNvSpPr>
            <a:spLocks noChangeArrowheads="1"/>
          </p:cNvSpPr>
          <p:nvPr/>
        </p:nvSpPr>
        <p:spPr bwMode="auto">
          <a:xfrm>
            <a:off x="4468446" y="159350"/>
            <a:ext cx="207108" cy="138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FE672557-F252-403E-BF30-BD84A84B3F8D}"/>
              </a:ext>
            </a:extLst>
          </p:cNvPr>
          <p:cNvSpPr>
            <a:spLocks noChangeArrowheads="1"/>
          </p:cNvSpPr>
          <p:nvPr/>
        </p:nvSpPr>
        <p:spPr bwMode="auto">
          <a:xfrm>
            <a:off x="209146" y="1219120"/>
            <a:ext cx="5078414" cy="1277273"/>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using</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var</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ctx</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0000FF"/>
                </a:solidFill>
                <a:effectLst/>
                <a:latin typeface="Consolas" panose="020B0609020204030204" pitchFamily="49" charset="0"/>
              </a:rPr>
              <a:t>new</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SchoolDBEntities</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var</a:t>
            </a:r>
            <a:r>
              <a:rPr kumimoji="0" lang="en-US" altLang="en-US" sz="1600" b="0" i="0" u="none" strike="noStrike" cap="none" normalizeH="0" baseline="0" dirty="0">
                <a:ln>
                  <a:noFill/>
                </a:ln>
                <a:solidFill>
                  <a:srgbClr val="000000"/>
                </a:solidFill>
                <a:effectLst/>
                <a:latin typeface="Consolas" panose="020B0609020204030204" pitchFamily="49" charset="0"/>
              </a:rPr>
              <a:t> students = </a:t>
            </a:r>
            <a:r>
              <a:rPr kumimoji="0" lang="en-US" altLang="en-US" sz="1600" b="0" i="0" u="none" strike="noStrike" cap="none" normalizeH="0" baseline="0" dirty="0">
                <a:ln>
                  <a:noFill/>
                </a:ln>
                <a:solidFill>
                  <a:srgbClr val="0000FF"/>
                </a:solidFill>
                <a:effectLst/>
                <a:latin typeface="Consolas" panose="020B0609020204030204" pitchFamily="49" charset="0"/>
              </a:rPr>
              <a:t>from</a:t>
            </a:r>
            <a:r>
              <a:rPr kumimoji="0" lang="en-US" altLang="en-US" sz="1600" b="0" i="0" u="none" strike="noStrike" cap="none" normalizeH="0" baseline="0" dirty="0">
                <a:ln>
                  <a:noFill/>
                </a:ln>
                <a:solidFill>
                  <a:srgbClr val="000000"/>
                </a:solidFill>
                <a:effectLst/>
                <a:latin typeface="Consolas" panose="020B0609020204030204" pitchFamily="49" charset="0"/>
              </a:rPr>
              <a:t> s </a:t>
            </a:r>
            <a:r>
              <a:rPr kumimoji="0" lang="en-US" altLang="en-US" sz="1600" b="0" i="0" u="none" strike="noStrike" cap="none" normalizeH="0" baseline="0" dirty="0">
                <a:ln>
                  <a:noFill/>
                </a:ln>
                <a:solidFill>
                  <a:srgbClr val="0000FF"/>
                </a:solidFill>
                <a:effectLst/>
                <a:latin typeface="Consolas" panose="020B0609020204030204" pitchFamily="49" charset="0"/>
              </a:rPr>
              <a:t>in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ctx.Students</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orderby</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s.StudentName</a:t>
            </a:r>
            <a:r>
              <a:rPr kumimoji="0" lang="en-US" altLang="en-US" sz="1600" b="0" i="0" u="none" strike="noStrike" cap="none" normalizeH="0" baseline="0" dirty="0">
                <a:ln>
                  <a:noFill/>
                </a:ln>
                <a:solidFill>
                  <a:srgbClr val="000000"/>
                </a:solidFill>
                <a:effectLst/>
                <a:latin typeface="Consolas" panose="020B0609020204030204" pitchFamily="49" charset="0"/>
              </a:rPr>
              <a:t> ascending </a:t>
            </a:r>
            <a:r>
              <a:rPr kumimoji="0" lang="en-US" altLang="en-US" sz="1600" b="0" i="0" u="none" strike="noStrike" cap="none" normalizeH="0" baseline="0" dirty="0">
                <a:ln>
                  <a:noFill/>
                </a:ln>
                <a:solidFill>
                  <a:srgbClr val="0000FF"/>
                </a:solidFill>
                <a:effectLst/>
                <a:latin typeface="Consolas" panose="020B0609020204030204" pitchFamily="49" charset="0"/>
              </a:rPr>
              <a:t>select</a:t>
            </a:r>
            <a:r>
              <a:rPr kumimoji="0" lang="en-US" altLang="en-US" sz="1600" b="0" i="0" u="none" strike="noStrike" cap="none" normalizeH="0" baseline="0" dirty="0">
                <a:ln>
                  <a:noFill/>
                </a:ln>
                <a:solidFill>
                  <a:srgbClr val="000000"/>
                </a:solidFill>
                <a:effectLst/>
                <a:latin typeface="Consolas" panose="020B0609020204030204" pitchFamily="49" charset="0"/>
              </a:rPr>
              <a:t> 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0CC89D08-9BF9-4446-9A9C-8EF19FCEF271}"/>
              </a:ext>
            </a:extLst>
          </p:cNvPr>
          <p:cNvSpPr txBox="1"/>
          <p:nvPr/>
        </p:nvSpPr>
        <p:spPr>
          <a:xfrm>
            <a:off x="304800" y="3657600"/>
            <a:ext cx="8986999"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using</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ctx</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SchoolDBEntities</a:t>
            </a:r>
            <a:r>
              <a:rPr lang="en-US"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    </a:t>
            </a:r>
          </a:p>
          <a:p>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var</a:t>
            </a:r>
            <a:r>
              <a:rPr lang="en-IN" sz="1800" dirty="0">
                <a:solidFill>
                  <a:srgbClr val="000000"/>
                </a:solidFill>
                <a:highlight>
                  <a:srgbClr val="FFFFFF"/>
                </a:highlight>
                <a:latin typeface="Consolas" panose="020B0609020204030204" pitchFamily="49" charset="0"/>
              </a:rPr>
              <a:t> students = </a:t>
            </a:r>
            <a:r>
              <a:rPr lang="en-IN" sz="1800" dirty="0" err="1">
                <a:solidFill>
                  <a:srgbClr val="000000"/>
                </a:solidFill>
                <a:highlight>
                  <a:srgbClr val="FFFFFF"/>
                </a:highlight>
                <a:latin typeface="Consolas" panose="020B0609020204030204" pitchFamily="49" charset="0"/>
              </a:rPr>
              <a:t>ctx.Students.OrderBy</a:t>
            </a:r>
            <a:r>
              <a:rPr lang="en-IN" sz="1800" dirty="0">
                <a:solidFill>
                  <a:srgbClr val="000000"/>
                </a:solidFill>
                <a:highlight>
                  <a:srgbClr val="FFFFFF"/>
                </a:highlight>
                <a:latin typeface="Consolas" panose="020B0609020204030204" pitchFamily="49" charset="0"/>
              </a:rPr>
              <a:t>(s =&gt; </a:t>
            </a:r>
            <a:r>
              <a:rPr lang="en-IN" sz="1800" dirty="0" err="1">
                <a:solidFill>
                  <a:srgbClr val="000000"/>
                </a:solidFill>
                <a:highlight>
                  <a:srgbClr val="FFFFFF"/>
                </a:highlight>
                <a:latin typeface="Consolas" panose="020B0609020204030204" pitchFamily="49" charset="0"/>
              </a:rPr>
              <a:t>s.StudentName</a:t>
            </a:r>
            <a:r>
              <a:rPr lang="en-IN" sz="1800" dirty="0">
                <a:solidFill>
                  <a:srgbClr val="000000"/>
                </a:solidFill>
                <a:highlight>
                  <a:srgbClr val="FFFFFF"/>
                </a:highlight>
                <a:latin typeface="Consolas" panose="020B0609020204030204" pitchFamily="49" charset="0"/>
              </a:rPr>
              <a:t>).</a:t>
            </a:r>
            <a:r>
              <a:rPr lang="en-IN" sz="1800" dirty="0" err="1">
                <a:solidFill>
                  <a:srgbClr val="000000"/>
                </a:solidFill>
                <a:highlight>
                  <a:srgbClr val="FFFFFF"/>
                </a:highlight>
                <a:latin typeface="Consolas" panose="020B0609020204030204" pitchFamily="49" charset="0"/>
              </a:rPr>
              <a:t>ToList</a:t>
            </a:r>
            <a:r>
              <a:rPr lang="en-IN"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        </a:t>
            </a:r>
            <a:r>
              <a:rPr lang="en-IN" sz="1800" dirty="0">
                <a:solidFill>
                  <a:srgbClr val="008000"/>
                </a:solidFill>
                <a:highlight>
                  <a:srgbClr val="FFFFFF"/>
                </a:highlight>
                <a:latin typeface="Consolas" panose="020B0609020204030204" pitchFamily="49" charset="0"/>
              </a:rPr>
              <a:t>// or descending order  </a:t>
            </a:r>
            <a:endParaRPr lang="en-IN" sz="1800" dirty="0">
              <a:solidFill>
                <a:srgbClr val="000000"/>
              </a:solidFill>
              <a:highlight>
                <a:srgbClr val="FFFFFF"/>
              </a:highlight>
              <a:latin typeface="Consolas" panose="020B0609020204030204" pitchFamily="49" charset="0"/>
            </a:endParaRPr>
          </a:p>
          <a:p>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var</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descStudents</a:t>
            </a:r>
            <a:r>
              <a:rPr lang="en-IN" sz="1800" dirty="0">
                <a:solidFill>
                  <a:srgbClr val="000000"/>
                </a:solidFill>
                <a:highlight>
                  <a:srgbClr val="FFFFFF"/>
                </a:highlight>
                <a:latin typeface="Consolas" panose="020B0609020204030204" pitchFamily="49" charset="0"/>
              </a:rPr>
              <a:t> = </a:t>
            </a:r>
            <a:r>
              <a:rPr lang="en-IN" sz="1800" dirty="0" err="1">
                <a:solidFill>
                  <a:srgbClr val="000000"/>
                </a:solidFill>
                <a:highlight>
                  <a:srgbClr val="FFFFFF"/>
                </a:highlight>
                <a:latin typeface="Consolas" panose="020B0609020204030204" pitchFamily="49" charset="0"/>
              </a:rPr>
              <a:t>ctx.Students.OrderByDescending</a:t>
            </a:r>
            <a:r>
              <a:rPr lang="en-IN" sz="1800" dirty="0">
                <a:solidFill>
                  <a:srgbClr val="000000"/>
                </a:solidFill>
                <a:highlight>
                  <a:srgbClr val="FFFFFF"/>
                </a:highlight>
                <a:latin typeface="Consolas" panose="020B0609020204030204" pitchFamily="49" charset="0"/>
              </a:rPr>
              <a:t>(s =&gt; </a:t>
            </a:r>
            <a:r>
              <a:rPr lang="en-IN" sz="1800" dirty="0" err="1">
                <a:solidFill>
                  <a:srgbClr val="000000"/>
                </a:solidFill>
                <a:highlight>
                  <a:srgbClr val="FFFFFF"/>
                </a:highlight>
                <a:latin typeface="Consolas" panose="020B0609020204030204" pitchFamily="49" charset="0"/>
              </a:rPr>
              <a:t>s.StudentName</a:t>
            </a:r>
            <a:r>
              <a:rPr lang="en-IN" sz="1800" dirty="0">
                <a:solidFill>
                  <a:srgbClr val="000000"/>
                </a:solidFill>
                <a:highlight>
                  <a:srgbClr val="FFFFFF"/>
                </a:highlight>
                <a:latin typeface="Consolas" panose="020B0609020204030204" pitchFamily="49" charset="0"/>
              </a:rPr>
              <a:t>).</a:t>
            </a:r>
            <a:r>
              <a:rPr lang="en-IN" sz="1800" dirty="0" err="1">
                <a:solidFill>
                  <a:srgbClr val="000000"/>
                </a:solidFill>
                <a:highlight>
                  <a:srgbClr val="FFFFFF"/>
                </a:highlight>
                <a:latin typeface="Consolas" panose="020B0609020204030204" pitchFamily="49" charset="0"/>
              </a:rPr>
              <a:t>ToList</a:t>
            </a:r>
            <a:r>
              <a:rPr lang="en-IN" sz="1800" dirty="0">
                <a:solidFill>
                  <a:srgbClr val="000000"/>
                </a:solidFill>
                <a:highlight>
                  <a:srgbClr val="FFFFFF"/>
                </a:highlight>
                <a:latin typeface="Consolas" panose="020B0609020204030204" pitchFamily="49" charset="0"/>
              </a:rPr>
              <a:t>();</a:t>
            </a:r>
          </a:p>
          <a:p>
            <a:r>
              <a:rPr lang="en-IN" sz="1800">
                <a:solidFill>
                  <a:srgbClr val="000000"/>
                </a:solidFill>
                <a:highlight>
                  <a:srgbClr val="FFFFFF"/>
                </a:highlight>
                <a:latin typeface="Consolas" panose="020B0609020204030204" pitchFamily="49" charset="0"/>
              </a:rPr>
              <a:t>}</a:t>
            </a:r>
            <a:endParaRPr lang="en-IN" dirty="0"/>
          </a:p>
        </p:txBody>
      </p:sp>
      <p:sp>
        <p:nvSpPr>
          <p:cNvPr id="5" name="Rectangle 1">
            <a:extLst>
              <a:ext uri="{FF2B5EF4-FFF2-40B4-BE49-F238E27FC236}">
                <a16:creationId xmlns:a16="http://schemas.microsoft.com/office/drawing/2014/main" id="{8540A446-589E-4ED7-AC4C-BEE44916467E}"/>
              </a:ext>
            </a:extLst>
          </p:cNvPr>
          <p:cNvSpPr>
            <a:spLocks noGrp="1" noChangeArrowheads="1"/>
          </p:cNvSpPr>
          <p:nvPr>
            <p:ph idx="1"/>
          </p:nvPr>
        </p:nvSpPr>
        <p:spPr bwMode="auto">
          <a:xfrm>
            <a:off x="125413" y="681038"/>
            <a:ext cx="8686800" cy="36988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81717"/>
                </a:solidFill>
                <a:effectLst/>
                <a:latin typeface="Verdana" panose="020B0604030504040204" pitchFamily="34" charset="0"/>
              </a:rPr>
              <a:t>Use the </a:t>
            </a:r>
            <a:r>
              <a:rPr kumimoji="0" lang="en-US" altLang="en-US" sz="1200" b="0" i="0" u="none" strike="noStrike" cap="none" normalizeH="0" baseline="0">
                <a:ln>
                  <a:noFill/>
                </a:ln>
                <a:solidFill>
                  <a:srgbClr val="000000"/>
                </a:solidFill>
                <a:effectLst/>
                <a:latin typeface="SFMono-Regular"/>
              </a:rPr>
              <a:t>OrderBy</a:t>
            </a:r>
            <a:r>
              <a:rPr kumimoji="0" lang="en-US" altLang="en-US" sz="1200" b="0" i="0" u="none" strike="noStrike" cap="none" normalizeH="0" baseline="0">
                <a:ln>
                  <a:noFill/>
                </a:ln>
                <a:solidFill>
                  <a:srgbClr val="181717"/>
                </a:solidFill>
                <a:effectLst/>
                <a:latin typeface="Verdana" panose="020B0604030504040204" pitchFamily="34" charset="0"/>
              </a:rPr>
              <a:t> operator with ascending/descending keywords in LINQ query syntax to get the sorted entity list.</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9EFC267-0B66-4E4B-8F66-241DE406BE03}"/>
              </a:ext>
            </a:extLst>
          </p:cNvPr>
          <p:cNvSpPr>
            <a:spLocks noChangeArrowheads="1"/>
          </p:cNvSpPr>
          <p:nvPr/>
        </p:nvSpPr>
        <p:spPr bwMode="auto">
          <a:xfrm>
            <a:off x="4479634"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8245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65E0-2132-451C-9D7B-47925F6A31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A75255-1187-4DF6-8430-459FAB5D2B1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90474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1A87-2626-4C8A-8DCD-823C5676998B}"/>
              </a:ext>
            </a:extLst>
          </p:cNvPr>
          <p:cNvSpPr>
            <a:spLocks noGrp="1"/>
          </p:cNvSpPr>
          <p:nvPr>
            <p:ph type="title"/>
          </p:nvPr>
        </p:nvSpPr>
        <p:spPr>
          <a:xfrm>
            <a:off x="1143000" y="274637"/>
            <a:ext cx="7543800" cy="457199"/>
          </a:xfrm>
        </p:spPr>
        <p:txBody>
          <a:bodyPr>
            <a:normAutofit/>
          </a:bodyPr>
          <a:lstStyle/>
          <a:p>
            <a:r>
              <a:rPr lang="en-IN" sz="1800" dirty="0">
                <a:effectLst/>
                <a:latin typeface="Times New Roman" panose="02020603050405020304" pitchFamily="18" charset="0"/>
                <a:ea typeface="Times New Roman" panose="02020603050405020304" pitchFamily="18" charset="0"/>
              </a:rPr>
              <a:t>Entity framework is useful in three scenarios.</a:t>
            </a:r>
            <a:endParaRPr lang="en-IN" dirty="0"/>
          </a:p>
        </p:txBody>
      </p:sp>
      <p:sp>
        <p:nvSpPr>
          <p:cNvPr id="3" name="Content Placeholder 2">
            <a:extLst>
              <a:ext uri="{FF2B5EF4-FFF2-40B4-BE49-F238E27FC236}">
                <a16:creationId xmlns:a16="http://schemas.microsoft.com/office/drawing/2014/main" id="{8D085C58-D5FD-44CB-B64B-50DBA4C57978}"/>
              </a:ext>
            </a:extLst>
          </p:cNvPr>
          <p:cNvSpPr>
            <a:spLocks noGrp="1"/>
          </p:cNvSpPr>
          <p:nvPr>
            <p:ph idx="1"/>
          </p:nvPr>
        </p:nvSpPr>
        <p:spPr>
          <a:xfrm>
            <a:off x="228600" y="990600"/>
            <a:ext cx="8458200" cy="5135563"/>
          </a:xfrm>
        </p:spPr>
        <p:txBody>
          <a:bodyPr/>
          <a:lstStyle/>
          <a:p>
            <a:r>
              <a:rPr lang="en-IN" sz="1800" dirty="0">
                <a:effectLst/>
                <a:latin typeface="Times New Roman" panose="02020603050405020304" pitchFamily="18" charset="0"/>
                <a:ea typeface="Times New Roman" panose="02020603050405020304" pitchFamily="18" charset="0"/>
              </a:rPr>
              <a:t>First, if you already have existing database or you want to design your database first than other parts of the application.[Schema first]</a:t>
            </a:r>
          </a:p>
          <a:p>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 Second, you want to focus on your domain classes and then create the database from your domain classes. [Code First]</a:t>
            </a:r>
          </a:p>
          <a:p>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Third, you want to design your database schema on the visual designer and then create the database and classes.[Design first]</a:t>
            </a:r>
          </a:p>
          <a:p>
            <a:endParaRPr lang="en-IN" dirty="0">
              <a:latin typeface="+mj-lt"/>
            </a:endParaRPr>
          </a:p>
        </p:txBody>
      </p:sp>
    </p:spTree>
    <p:extLst>
      <p:ext uri="{BB962C8B-B14F-4D97-AF65-F5344CB8AC3E}">
        <p14:creationId xmlns:p14="http://schemas.microsoft.com/office/powerpoint/2010/main" val="350976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9A74FF7-0C15-4161-9BDD-1573855C50AE}"/>
              </a:ext>
            </a:extLst>
          </p:cNvPr>
          <p:cNvPicPr>
            <a:picLocks noGrp="1"/>
          </p:cNvPicPr>
          <p:nvPr>
            <p:ph idx="1"/>
          </p:nvPr>
        </p:nvPicPr>
        <p:blipFill>
          <a:blip r:embed="rId2"/>
          <a:stretch>
            <a:fillRect/>
          </a:stretch>
        </p:blipFill>
        <p:spPr>
          <a:xfrm>
            <a:off x="1447800" y="685800"/>
            <a:ext cx="6096000" cy="5425281"/>
          </a:xfrm>
          <a:prstGeom prst="rect">
            <a:avLst/>
          </a:prstGeom>
        </p:spPr>
      </p:pic>
    </p:spTree>
    <p:extLst>
      <p:ext uri="{BB962C8B-B14F-4D97-AF65-F5344CB8AC3E}">
        <p14:creationId xmlns:p14="http://schemas.microsoft.com/office/powerpoint/2010/main" val="4002690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10CE-93AC-485E-AB5E-4A095D5A2CBE}"/>
              </a:ext>
            </a:extLst>
          </p:cNvPr>
          <p:cNvSpPr>
            <a:spLocks noGrp="1"/>
          </p:cNvSpPr>
          <p:nvPr>
            <p:ph type="title"/>
          </p:nvPr>
        </p:nvSpPr>
        <p:spPr>
          <a:xfrm>
            <a:off x="1219200" y="274638"/>
            <a:ext cx="7467600" cy="563562"/>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5E1847A3-2B01-4334-8C2F-86BAD6E898F4}"/>
              </a:ext>
            </a:extLst>
          </p:cNvPr>
          <p:cNvPicPr>
            <a:picLocks noGrp="1"/>
          </p:cNvPicPr>
          <p:nvPr>
            <p:ph idx="1"/>
          </p:nvPr>
        </p:nvPicPr>
        <p:blipFill>
          <a:blip r:embed="rId2"/>
          <a:stretch>
            <a:fillRect/>
          </a:stretch>
        </p:blipFill>
        <p:spPr>
          <a:xfrm>
            <a:off x="2286000" y="3248819"/>
            <a:ext cx="4572000" cy="1228725"/>
          </a:xfrm>
          <a:prstGeom prst="rect">
            <a:avLst/>
          </a:prstGeom>
        </p:spPr>
      </p:pic>
      <p:sp>
        <p:nvSpPr>
          <p:cNvPr id="9" name="Rectangle 5">
            <a:extLst>
              <a:ext uri="{FF2B5EF4-FFF2-40B4-BE49-F238E27FC236}">
                <a16:creationId xmlns:a16="http://schemas.microsoft.com/office/drawing/2014/main" id="{9743708C-7646-4E18-8328-2D0990F20AA7}"/>
              </a:ext>
            </a:extLst>
          </p:cNvPr>
          <p:cNvSpPr>
            <a:spLocks noChangeArrowheads="1"/>
          </p:cNvSpPr>
          <p:nvPr/>
        </p:nvSpPr>
        <p:spPr bwMode="auto">
          <a:xfrm>
            <a:off x="152400" y="756922"/>
            <a:ext cx="88392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ORM allows us to keep our database design separate from our domain class design.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This makes the application maintainable and extendable.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It also automates standard CRUD operation (Create, Read, Update &amp; Delete)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so that the developer doesn't need to write it manually.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Typical ORM tool generates classes for the database interaction for your application as shown below.</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descr="Entity Framework overview">
            <a:hlinkClick r:id="rId3" tooltip="&quot;entity framework overview&quot;"/>
            <a:extLst>
              <a:ext uri="{FF2B5EF4-FFF2-40B4-BE49-F238E27FC236}">
                <a16:creationId xmlns:a16="http://schemas.microsoft.com/office/drawing/2014/main" id="{136F5AED-8CAE-413D-A8D1-6A9B790F0CD9}"/>
              </a:ext>
            </a:extLst>
          </p:cNvPr>
          <p:cNvSpPr>
            <a:spLocks noChangeAspect="1" noChangeArrowheads="1"/>
          </p:cNvSpPr>
          <p:nvPr/>
        </p:nvSpPr>
        <p:spPr bwMode="auto">
          <a:xfrm>
            <a:off x="0" y="457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Rectangle 6">
            <a:extLst>
              <a:ext uri="{FF2B5EF4-FFF2-40B4-BE49-F238E27FC236}">
                <a16:creationId xmlns:a16="http://schemas.microsoft.com/office/drawing/2014/main" id="{5F6E1B6C-E5A5-4A61-A153-166C047E6E4A}"/>
              </a:ext>
            </a:extLst>
          </p:cNvPr>
          <p:cNvSpPr>
            <a:spLocks noChangeArrowheads="1"/>
          </p:cNvSpPr>
          <p:nvPr/>
        </p:nvSpPr>
        <p:spPr bwMode="auto">
          <a:xfrm>
            <a:off x="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TextBox 11">
            <a:extLst>
              <a:ext uri="{FF2B5EF4-FFF2-40B4-BE49-F238E27FC236}">
                <a16:creationId xmlns:a16="http://schemas.microsoft.com/office/drawing/2014/main" id="{2D05C319-F1BC-4327-845F-5B51E6768B34}"/>
              </a:ext>
            </a:extLst>
          </p:cNvPr>
          <p:cNvSpPr txBox="1"/>
          <p:nvPr/>
        </p:nvSpPr>
        <p:spPr>
          <a:xfrm>
            <a:off x="304800" y="4876800"/>
            <a:ext cx="8382000" cy="1477328"/>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There are many ORM frameworks for </a:t>
            </a:r>
            <a:r>
              <a:rPr lang="en-IN" sz="1800" dirty="0" err="1">
                <a:effectLst/>
                <a:latin typeface="Times New Roman" panose="02020603050405020304" pitchFamily="18" charset="0"/>
                <a:ea typeface="Times New Roman" panose="02020603050405020304" pitchFamily="18" charset="0"/>
              </a:rPr>
              <a:t>.net</a:t>
            </a:r>
            <a:r>
              <a:rPr lang="en-IN" sz="1800" dirty="0">
                <a:effectLst/>
                <a:latin typeface="Times New Roman" panose="02020603050405020304" pitchFamily="18" charset="0"/>
                <a:ea typeface="Times New Roman" panose="02020603050405020304" pitchFamily="18" charset="0"/>
              </a:rPr>
              <a:t> in the market like </a:t>
            </a:r>
          </a:p>
          <a:p>
            <a:r>
              <a:rPr lang="en-IN" sz="1800" dirty="0" err="1">
                <a:effectLst/>
                <a:latin typeface="Times New Roman" panose="02020603050405020304" pitchFamily="18" charset="0"/>
                <a:ea typeface="Times New Roman" panose="02020603050405020304" pitchFamily="18" charset="0"/>
              </a:rPr>
              <a:t>DataObjects.Net</a:t>
            </a:r>
            <a:r>
              <a:rPr lang="en-IN" sz="1800" dirty="0">
                <a:effectLst/>
                <a:latin typeface="Times New Roman" panose="02020603050405020304" pitchFamily="18" charset="0"/>
                <a:ea typeface="Times New Roman" panose="02020603050405020304" pitchFamily="18" charset="0"/>
              </a:rPr>
              <a:t>, NHibernate, </a:t>
            </a:r>
            <a:r>
              <a:rPr lang="en-IN" sz="1800" dirty="0" err="1">
                <a:effectLst/>
                <a:latin typeface="Times New Roman" panose="02020603050405020304" pitchFamily="18" charset="0"/>
                <a:ea typeface="Times New Roman" panose="02020603050405020304" pitchFamily="18" charset="0"/>
              </a:rPr>
              <a:t>OpenAccess</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SubSonic</a:t>
            </a:r>
            <a:r>
              <a:rPr lang="en-IN" sz="1800" dirty="0">
                <a:effectLst/>
                <a:latin typeface="Times New Roman" panose="02020603050405020304" pitchFamily="18" charset="0"/>
                <a:ea typeface="Times New Roman" panose="02020603050405020304" pitchFamily="18" charset="0"/>
              </a:rPr>
              <a:t> etc.</a:t>
            </a:r>
          </a:p>
          <a:p>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 Entity Framework is an open source ORM framework from Microsoft.</a:t>
            </a:r>
          </a:p>
          <a:p>
            <a:r>
              <a:rPr lang="en-IN" sz="1800" dirty="0">
                <a:effectLst/>
                <a:latin typeface="Times New Roman" panose="02020603050405020304" pitchFamily="18" charset="0"/>
                <a:ea typeface="Times New Roman" panose="02020603050405020304" pitchFamily="18" charset="0"/>
              </a:rPr>
              <a:t>Please note that </a:t>
            </a:r>
            <a:r>
              <a:rPr lang="en-IN" sz="1800" b="1" dirty="0">
                <a:effectLst/>
                <a:latin typeface="Times New Roman" panose="02020603050405020304" pitchFamily="18" charset="0"/>
                <a:ea typeface="Times New Roman" panose="02020603050405020304" pitchFamily="18" charset="0"/>
              </a:rPr>
              <a:t>Entity Framework is an open source framework</a:t>
            </a:r>
            <a:r>
              <a:rPr lang="en-IN" sz="1800" dirty="0">
                <a:effectLst/>
                <a:latin typeface="Times New Roman" panose="02020603050405020304" pitchFamily="18" charset="0"/>
                <a:ea typeface="Times New Roman" panose="02020603050405020304" pitchFamily="18" charset="0"/>
              </a:rPr>
              <a:t> by Microsoft.</a:t>
            </a:r>
          </a:p>
        </p:txBody>
      </p:sp>
    </p:spTree>
    <p:extLst>
      <p:ext uri="{BB962C8B-B14F-4D97-AF65-F5344CB8AC3E}">
        <p14:creationId xmlns:p14="http://schemas.microsoft.com/office/powerpoint/2010/main" val="389216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CBD63D0-B445-41A5-B754-4475D605B8E6}"/>
              </a:ext>
            </a:extLst>
          </p:cNvPr>
          <p:cNvPicPr>
            <a:picLocks noGrp="1"/>
          </p:cNvPicPr>
          <p:nvPr>
            <p:ph idx="1"/>
          </p:nvPr>
        </p:nvPicPr>
        <p:blipFill>
          <a:blip r:embed="rId2"/>
          <a:stretch>
            <a:fillRect/>
          </a:stretch>
        </p:blipFill>
        <p:spPr>
          <a:xfrm>
            <a:off x="1524000" y="-13138"/>
            <a:ext cx="4400550" cy="2667000"/>
          </a:xfrm>
          <a:prstGeom prst="rect">
            <a:avLst/>
          </a:prstGeom>
        </p:spPr>
      </p:pic>
      <p:sp>
        <p:nvSpPr>
          <p:cNvPr id="6" name="TextBox 5">
            <a:extLst>
              <a:ext uri="{FF2B5EF4-FFF2-40B4-BE49-F238E27FC236}">
                <a16:creationId xmlns:a16="http://schemas.microsoft.com/office/drawing/2014/main" id="{6CC28649-E800-4BF4-A300-162B95110265}"/>
              </a:ext>
            </a:extLst>
          </p:cNvPr>
          <p:cNvSpPr txBox="1"/>
          <p:nvPr/>
        </p:nvSpPr>
        <p:spPr>
          <a:xfrm>
            <a:off x="228600" y="2514600"/>
            <a:ext cx="8763000" cy="4345613"/>
          </a:xfrm>
          <a:prstGeom prst="rect">
            <a:avLst/>
          </a:prstGeom>
          <a:noFill/>
        </p:spPr>
        <p:txBody>
          <a:bodyPr wrap="square">
            <a:spAutoFit/>
          </a:bodyPr>
          <a:lstStyle/>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EDM (Entity Data Model):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EDM consist three main parts- Conceptual model, Mapping and Storage model.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Conceptual Model: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conceptual model contains the model classes and their relationships. This will be independent from your database table design.(CSDL)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Conceptual schema definition language (CSDL)</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Storage Model: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Storage model is the database design model which includes tables, views, stored procedures and their relationships and keys.(</a:t>
            </a: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SSDL)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Store schema definition language (SSDL)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Mapping: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Mapping consist information about how the conceptual model is mapped to storage model.(MSL)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Mapping specification language (MSL)</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5950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F5D5-950A-4B22-BBCF-EC7280BC98F0}"/>
              </a:ext>
            </a:extLst>
          </p:cNvPr>
          <p:cNvSpPr>
            <a:spLocks noGrp="1"/>
          </p:cNvSpPr>
          <p:nvPr>
            <p:ph type="title"/>
          </p:nvPr>
        </p:nvSpPr>
        <p:spPr>
          <a:xfrm>
            <a:off x="7239000" y="10510"/>
            <a:ext cx="2230821" cy="446690"/>
          </a:xfrm>
        </p:spPr>
        <p:txBody>
          <a:bodyPr>
            <a:normAutofit/>
          </a:bodyPr>
          <a:lstStyle/>
          <a:p>
            <a:r>
              <a:rPr lang="en-IN" sz="1800" dirty="0" err="1">
                <a:effectLst/>
                <a:latin typeface="Times New Roman" panose="02020603050405020304" pitchFamily="18" charset="0"/>
                <a:ea typeface="Times New Roman" panose="02020603050405020304" pitchFamily="18" charset="0"/>
              </a:rPr>
              <a:t>DbContext</a:t>
            </a:r>
            <a:endParaRPr lang="en-IN" dirty="0"/>
          </a:p>
        </p:txBody>
      </p:sp>
      <p:pic>
        <p:nvPicPr>
          <p:cNvPr id="4" name="Content Placeholder 3">
            <a:extLst>
              <a:ext uri="{FF2B5EF4-FFF2-40B4-BE49-F238E27FC236}">
                <a16:creationId xmlns:a16="http://schemas.microsoft.com/office/drawing/2014/main" id="{73039B17-5703-43AB-8045-6519FACF97B1}"/>
              </a:ext>
            </a:extLst>
          </p:cNvPr>
          <p:cNvPicPr>
            <a:picLocks noGrp="1"/>
          </p:cNvPicPr>
          <p:nvPr>
            <p:ph idx="1"/>
          </p:nvPr>
        </p:nvPicPr>
        <p:blipFill>
          <a:blip r:embed="rId2"/>
          <a:stretch>
            <a:fillRect/>
          </a:stretch>
        </p:blipFill>
        <p:spPr>
          <a:xfrm>
            <a:off x="1697133" y="-2627"/>
            <a:ext cx="5749734" cy="2362200"/>
          </a:xfrm>
          <a:prstGeom prst="rect">
            <a:avLst/>
          </a:prstGeom>
        </p:spPr>
      </p:pic>
      <p:sp>
        <p:nvSpPr>
          <p:cNvPr id="5" name="TextBox 4">
            <a:extLst>
              <a:ext uri="{FF2B5EF4-FFF2-40B4-BE49-F238E27FC236}">
                <a16:creationId xmlns:a16="http://schemas.microsoft.com/office/drawing/2014/main" id="{A3CE2710-0557-43C7-8991-8B23510AE171}"/>
              </a:ext>
            </a:extLst>
          </p:cNvPr>
          <p:cNvSpPr txBox="1"/>
          <p:nvPr/>
        </p:nvSpPr>
        <p:spPr>
          <a:xfrm>
            <a:off x="152400" y="2359573"/>
            <a:ext cx="8555420" cy="3947427"/>
          </a:xfrm>
          <a:prstGeom prst="rect">
            <a:avLst/>
          </a:prstGeom>
          <a:noFill/>
        </p:spPr>
        <p:txBody>
          <a:bodyPr wrap="square" rtlCol="0">
            <a:spAutoFit/>
          </a:bodyPr>
          <a:lstStyle/>
          <a:p>
            <a:pPr>
              <a:lnSpc>
                <a:spcPct val="115000"/>
              </a:lnSpc>
              <a:spcAft>
                <a:spcPts val="1000"/>
              </a:spcAft>
            </a:pP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DbContext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is responsible for the following activities: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dirty="0" err="1">
                <a:effectLst/>
                <a:latin typeface="Times New Roman" panose="02020603050405020304" pitchFamily="18" charset="0"/>
                <a:ea typeface="Times New Roman" panose="02020603050405020304" pitchFamily="18" charset="0"/>
                <a:cs typeface="Times New Roman" panose="02020603050405020304" pitchFamily="18" charset="0"/>
              </a:rPr>
              <a:t>EntitySet</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DbContext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contains entity set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DbSet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&lt;</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TEntity</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&gt;) for all the entities which is mapped to DB tables.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Querying:</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DbContext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converts LINQ-to-Entities queries to SQL query and send it to the database.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Change Tracking:</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It keeps track of changes occurred in the entities after it has been querying from the database.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Persisting Data:</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It also performs the Insert, update and delete operations to the database, based on the entity states.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Caching:</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DbContext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does first level caching by default. It stores the entities which has been retrieved during the life time of a context class.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Manage Relationship:</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DbContext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also manage relationship using CSDL, MSL and SSDL in DB-First or Model-First approach or using fluent API in Code-First approach.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Object Materialization: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DbContext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converts raw table data into entity objects.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983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F00D-4174-4A3B-8F0A-8C2C2664E0BF}"/>
              </a:ext>
            </a:extLst>
          </p:cNvPr>
          <p:cNvSpPr>
            <a:spLocks noGrp="1"/>
          </p:cNvSpPr>
          <p:nvPr>
            <p:ph type="title"/>
          </p:nvPr>
        </p:nvSpPr>
        <p:spPr>
          <a:xfrm>
            <a:off x="1088923" y="76200"/>
            <a:ext cx="7620000" cy="334962"/>
          </a:xfrm>
        </p:spPr>
        <p:txBody>
          <a:bodyPr>
            <a:noAutofit/>
          </a:bodyPr>
          <a:lstStyle/>
          <a:p>
            <a:r>
              <a:rPr lang="en-US" sz="1800" b="0" i="0" dirty="0">
                <a:solidFill>
                  <a:srgbClr val="181717"/>
                </a:solidFill>
                <a:effectLst/>
                <a:latin typeface="Segoe UI" panose="020B0502040204020203" pitchFamily="34" charset="0"/>
              </a:rPr>
              <a:t>What is an Entity in Entity Framework?</a:t>
            </a:r>
            <a:endParaRPr lang="en-IN" sz="1800" dirty="0"/>
          </a:p>
        </p:txBody>
      </p:sp>
      <p:sp>
        <p:nvSpPr>
          <p:cNvPr id="6" name="Rectangle 2">
            <a:extLst>
              <a:ext uri="{FF2B5EF4-FFF2-40B4-BE49-F238E27FC236}">
                <a16:creationId xmlns:a16="http://schemas.microsoft.com/office/drawing/2014/main" id="{97436354-E119-44EA-8B38-97833CCE93A2}"/>
              </a:ext>
            </a:extLst>
          </p:cNvPr>
          <p:cNvSpPr>
            <a:spLocks noGrp="1" noChangeArrowheads="1"/>
          </p:cNvSpPr>
          <p:nvPr>
            <p:ph idx="1"/>
          </p:nvPr>
        </p:nvSpPr>
        <p:spPr bwMode="auto">
          <a:xfrm>
            <a:off x="857986" y="450223"/>
            <a:ext cx="8081873" cy="954107"/>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81717"/>
                </a:solidFill>
                <a:effectLst/>
                <a:latin typeface="Verdana" panose="020B0604030504040204" pitchFamily="34" charset="0"/>
              </a:rPr>
              <a:t>An entity in Entity Framework is a class that maps to a database table.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81717"/>
                </a:solidFill>
                <a:effectLst/>
                <a:latin typeface="Verdana" panose="020B0604030504040204" pitchFamily="34" charset="0"/>
              </a:rPr>
              <a:t>This </a:t>
            </a:r>
            <a:r>
              <a:rPr kumimoji="0" lang="en-US" altLang="en-US" sz="1100" b="0" i="0" u="none" strike="noStrike" cap="none" normalizeH="0" baseline="0" dirty="0">
                <a:ln>
                  <a:noFill/>
                </a:ln>
                <a:solidFill>
                  <a:srgbClr val="181717"/>
                </a:solidFill>
                <a:effectLst/>
                <a:latin typeface="Verdana" panose="020B0604030504040204" pitchFamily="34" charset="0"/>
              </a:rPr>
              <a:t>class</a:t>
            </a:r>
            <a:r>
              <a:rPr kumimoji="0" lang="en-US" altLang="en-US" sz="1400" b="0" i="0" u="none" strike="noStrike" cap="none" normalizeH="0" baseline="0" dirty="0">
                <a:ln>
                  <a:noFill/>
                </a:ln>
                <a:solidFill>
                  <a:srgbClr val="181717"/>
                </a:solidFill>
                <a:effectLst/>
                <a:latin typeface="Verdana" panose="020B0604030504040204" pitchFamily="34" charset="0"/>
              </a:rPr>
              <a:t> must be included as a </a:t>
            </a:r>
            <a:r>
              <a:rPr kumimoji="0" lang="en-US" altLang="en-US" sz="1400" b="0" i="0" u="none" strike="noStrike" cap="none" normalizeH="0" baseline="0" dirty="0" err="1">
                <a:ln>
                  <a:noFill/>
                </a:ln>
                <a:solidFill>
                  <a:srgbClr val="000000"/>
                </a:solidFill>
                <a:effectLst/>
                <a:latin typeface="SFMono-Regular"/>
              </a:rPr>
              <a:t>DbSet</a:t>
            </a:r>
            <a:r>
              <a:rPr kumimoji="0" lang="en-US" altLang="en-US" sz="1400" b="0" i="0" u="none" strike="noStrike" cap="none" normalizeH="0" baseline="0" dirty="0">
                <a:ln>
                  <a:noFill/>
                </a:ln>
                <a:solidFill>
                  <a:srgbClr val="000000"/>
                </a:solidFill>
                <a:effectLst/>
                <a:latin typeface="SFMono-Regular"/>
              </a:rPr>
              <a:t>&lt;</a:t>
            </a:r>
            <a:r>
              <a:rPr kumimoji="0" lang="en-US" altLang="en-US" sz="1400" b="0" i="0" u="none" strike="noStrike" cap="none" normalizeH="0" baseline="0" dirty="0" err="1">
                <a:ln>
                  <a:noFill/>
                </a:ln>
                <a:solidFill>
                  <a:srgbClr val="000000"/>
                </a:solidFill>
                <a:effectLst/>
                <a:latin typeface="SFMono-Regular"/>
              </a:rPr>
              <a:t>TEntity</a:t>
            </a:r>
            <a:r>
              <a:rPr kumimoji="0" lang="en-US" altLang="en-US" sz="1400" b="0" i="0" u="none" strike="noStrike" cap="none" normalizeH="0" baseline="0" dirty="0">
                <a:ln>
                  <a:noFill/>
                </a:ln>
                <a:solidFill>
                  <a:srgbClr val="000000"/>
                </a:solidFill>
                <a:effectLst/>
                <a:latin typeface="SFMono-Regular"/>
              </a:rPr>
              <a:t>&gt;</a:t>
            </a:r>
            <a:r>
              <a:rPr kumimoji="0" lang="en-US" altLang="en-US" sz="1400" b="0" i="0" u="none" strike="noStrike" cap="none" normalizeH="0" baseline="0" dirty="0">
                <a:ln>
                  <a:noFill/>
                </a:ln>
                <a:solidFill>
                  <a:srgbClr val="181717"/>
                </a:solidFill>
                <a:effectLst/>
                <a:latin typeface="Verdana" panose="020B0604030504040204" pitchFamily="34" charset="0"/>
              </a:rPr>
              <a:t> type property in the </a:t>
            </a:r>
            <a:r>
              <a:rPr kumimoji="0" lang="en-US" altLang="en-US" sz="1400" b="0" i="0" u="none" strike="noStrike" cap="none" normalizeH="0" baseline="0" dirty="0" err="1">
                <a:ln>
                  <a:noFill/>
                </a:ln>
                <a:solidFill>
                  <a:srgbClr val="000000"/>
                </a:solidFill>
                <a:effectLst/>
                <a:latin typeface="SFMono-Regular"/>
              </a:rPr>
              <a:t>DbContext</a:t>
            </a:r>
            <a:r>
              <a:rPr kumimoji="0" lang="en-US" altLang="en-US" sz="1400" b="0" i="0" u="none" strike="noStrike" cap="none" normalizeH="0" baseline="0" dirty="0">
                <a:ln>
                  <a:noFill/>
                </a:ln>
                <a:solidFill>
                  <a:srgbClr val="181717"/>
                </a:solidFill>
                <a:effectLst/>
                <a:latin typeface="Verdana" panose="020B0604030504040204" pitchFamily="34" charset="0"/>
              </a:rPr>
              <a:t> class.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81717"/>
                </a:solidFill>
                <a:effectLst/>
                <a:latin typeface="Verdana" panose="020B0604030504040204" pitchFamily="34" charset="0"/>
              </a:rPr>
              <a:t> EF API maps each entity to a table and each property of an entity to a column in the database</a:t>
            </a:r>
            <a:r>
              <a:rPr kumimoji="0" lang="en-US" altLang="en-US" sz="1100" b="0" i="0" u="none" strike="noStrike" cap="none" normalizeH="0" baseline="0" dirty="0">
                <a:ln>
                  <a:noFill/>
                </a:ln>
                <a:solidFill>
                  <a:srgbClr val="181717"/>
                </a:solidFill>
                <a:effectLst/>
                <a:latin typeface="Verdana" panose="020B0604030504040204" pitchFamily="34" charset="0"/>
              </a:rPr>
              <a:t>.</a:t>
            </a:r>
            <a:r>
              <a:rPr kumimoji="0" lang="en-US" altLang="en-US" sz="5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2601BFC-B9C8-422C-8EEB-AC270A7E2310}"/>
              </a:ext>
            </a:extLst>
          </p:cNvPr>
          <p:cNvSpPr txBox="1"/>
          <p:nvPr/>
        </p:nvSpPr>
        <p:spPr>
          <a:xfrm>
            <a:off x="228600" y="1509213"/>
            <a:ext cx="3657600" cy="4154984"/>
          </a:xfrm>
          <a:prstGeom prst="rect">
            <a:avLst/>
          </a:prstGeom>
          <a:noFill/>
        </p:spPr>
        <p:txBody>
          <a:bodyPr wrap="square">
            <a:spAutoFit/>
          </a:bodyPr>
          <a:lstStyle/>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Student</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StudentID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StudentName</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DateTime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DateOfBirth</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byte</a:t>
            </a:r>
            <a:r>
              <a:rPr lang="en-US" sz="1200" dirty="0">
                <a:solidFill>
                  <a:srgbClr val="000000"/>
                </a:solidFill>
                <a:highlight>
                  <a:srgbClr val="FFFFFF"/>
                </a:highlight>
                <a:latin typeface="Consolas" panose="020B0609020204030204" pitchFamily="49" charset="0"/>
              </a:rPr>
              <a:t>[]  Photo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decimal</a:t>
            </a:r>
            <a:r>
              <a:rPr lang="en-US" sz="1200" dirty="0">
                <a:solidFill>
                  <a:srgbClr val="000000"/>
                </a:solidFill>
                <a:highlight>
                  <a:srgbClr val="FFFFFF"/>
                </a:highlight>
                <a:latin typeface="Consolas" panose="020B0609020204030204" pitchFamily="49" charset="0"/>
              </a:rPr>
              <a:t> Height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float</a:t>
            </a:r>
            <a:r>
              <a:rPr lang="en-US" sz="1200" dirty="0">
                <a:solidFill>
                  <a:srgbClr val="000000"/>
                </a:solidFill>
                <a:highlight>
                  <a:srgbClr val="FFFFFF"/>
                </a:highlight>
                <a:latin typeface="Consolas" panose="020B0609020204030204" pitchFamily="49" charset="0"/>
              </a:rPr>
              <a:t> Weight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Grade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Grade</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p>
          <a:p>
            <a:endParaRPr lang="en-IN" sz="1200" dirty="0">
              <a:solidFill>
                <a:srgbClr val="000000"/>
              </a:solidFill>
              <a:highlight>
                <a:srgbClr val="FFFFFF"/>
              </a:highlight>
              <a:latin typeface="Consolas" panose="020B0609020204030204" pitchFamily="49" charset="0"/>
            </a:endParaRPr>
          </a:p>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Grade</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GradeId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GradeName</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Section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ICollection</a:t>
            </a:r>
            <a:r>
              <a:rPr lang="en-US" sz="1200" dirty="0">
                <a:solidFill>
                  <a:srgbClr val="000000"/>
                </a:solidFill>
                <a:highlight>
                  <a:srgbClr val="FFFFFF"/>
                </a:highlight>
                <a:latin typeface="Consolas" panose="020B0609020204030204" pitchFamily="49" charset="0"/>
              </a:rPr>
              <a:t>&lt;</a:t>
            </a:r>
            <a:r>
              <a:rPr lang="en-US" sz="1200" dirty="0">
                <a:solidFill>
                  <a:srgbClr val="2B91AF"/>
                </a:solidFill>
                <a:highlight>
                  <a:srgbClr val="FFFFFF"/>
                </a:highlight>
                <a:latin typeface="Consolas" panose="020B0609020204030204" pitchFamily="49" charset="0"/>
              </a:rPr>
              <a:t>Student</a:t>
            </a:r>
            <a:r>
              <a:rPr lang="en-US" sz="1200" dirty="0">
                <a:solidFill>
                  <a:srgbClr val="000000"/>
                </a:solidFill>
                <a:highlight>
                  <a:srgbClr val="FFFFFF"/>
                </a:highlight>
                <a:latin typeface="Consolas" panose="020B0609020204030204" pitchFamily="49" charset="0"/>
              </a:rPr>
              <a:t>&gt; Students </a:t>
            </a:r>
          </a:p>
          <a:p>
            <a:r>
              <a:rPr lang="en-US" sz="1200" dirty="0">
                <a:solidFill>
                  <a:srgbClr val="000000"/>
                </a:solidFill>
                <a:highlight>
                  <a:srgbClr val="FFFFFF"/>
                </a:highlight>
                <a:latin typeface="Consolas" panose="020B0609020204030204" pitchFamily="49" charset="0"/>
              </a:rPr>
              <a:t>     { </a:t>
            </a:r>
            <a:r>
              <a:rPr lang="en-US" sz="1200" dirty="0" err="1">
                <a:solidFill>
                  <a:srgbClr val="0000FF"/>
                </a:solidFill>
                <a:highlight>
                  <a:srgbClr val="FFFFFF"/>
                </a:highlight>
                <a:latin typeface="Consolas" panose="020B0609020204030204" pitchFamily="49" charset="0"/>
              </a:rPr>
              <a:t>get</a:t>
            </a:r>
            <a:r>
              <a:rPr lang="en-US" sz="1200" dirty="0" err="1">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endParaRPr lang="en-IN" sz="1200" dirty="0"/>
          </a:p>
        </p:txBody>
      </p:sp>
      <p:sp>
        <p:nvSpPr>
          <p:cNvPr id="11" name="Rectangle 4">
            <a:extLst>
              <a:ext uri="{FF2B5EF4-FFF2-40B4-BE49-F238E27FC236}">
                <a16:creationId xmlns:a16="http://schemas.microsoft.com/office/drawing/2014/main" id="{36C480AB-2D21-4D12-BB9E-40CF97A3263E}"/>
              </a:ext>
            </a:extLst>
          </p:cNvPr>
          <p:cNvSpPr>
            <a:spLocks noChangeArrowheads="1"/>
          </p:cNvSpPr>
          <p:nvPr/>
        </p:nvSpPr>
        <p:spPr bwMode="auto">
          <a:xfrm>
            <a:off x="4267200" y="1557549"/>
            <a:ext cx="5021759" cy="2754600"/>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181717"/>
                </a:solidFill>
                <a:effectLst/>
                <a:latin typeface="Segoe UI" panose="020B0502040204020203" pitchFamily="34" charset="0"/>
                <a:cs typeface="Segoe UI" panose="020B0502040204020203" pitchFamily="34" charset="0"/>
              </a:rPr>
              <a:t>Scalar Property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The primitive type properties are called scalar properties.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81717"/>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 Each scalar property maps to a column in the database table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which stores an actual data.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81717"/>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For example,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 </a:t>
            </a:r>
            <a:r>
              <a:rPr kumimoji="0" lang="en-US" altLang="en-US" sz="1200" b="0" i="0" u="none" strike="noStrike" cap="none" normalizeH="0" baseline="0" dirty="0" err="1">
                <a:ln>
                  <a:noFill/>
                </a:ln>
                <a:solidFill>
                  <a:srgbClr val="000000"/>
                </a:solidFill>
                <a:effectLst/>
                <a:latin typeface="SFMono-Regular"/>
              </a:rPr>
              <a:t>StudentID</a:t>
            </a:r>
            <a:r>
              <a:rPr kumimoji="0" lang="en-US" altLang="en-US" sz="1200" b="0" i="0" u="none" strike="noStrike" cap="none" normalizeH="0" baseline="0" dirty="0">
                <a:ln>
                  <a:noFill/>
                </a:ln>
                <a:solidFill>
                  <a:srgbClr val="000000"/>
                </a:solidFill>
                <a:effectLst/>
                <a:latin typeface="SFMono-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SFMono-Regular"/>
              </a:rPr>
              <a:t>StudentName</a:t>
            </a:r>
            <a:r>
              <a:rPr kumimoji="0" lang="en-US" altLang="en-US" sz="1200" b="0" i="0" u="none" strike="noStrike" cap="none" normalizeH="0" baseline="0" dirty="0">
                <a:ln>
                  <a:noFill/>
                </a:ln>
                <a:solidFill>
                  <a:srgbClr val="000000"/>
                </a:solidFill>
                <a:effectLst/>
                <a:latin typeface="SFMono-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SFMono-Regular"/>
              </a:rPr>
              <a:t>DateOfBirth</a:t>
            </a:r>
            <a:r>
              <a:rPr kumimoji="0" lang="en-US" altLang="en-US" sz="1200" b="0" i="0" u="none" strike="noStrike" cap="none" normalizeH="0" baseline="0" dirty="0">
                <a:ln>
                  <a:noFill/>
                </a:ln>
                <a:solidFill>
                  <a:srgbClr val="000000"/>
                </a:solidFill>
                <a:effectLst/>
                <a:latin typeface="SFMono-Regular"/>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FMono-Regular"/>
              </a:rPr>
              <a:t> Photo,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FMono-Regular"/>
              </a:rPr>
              <a:t>Height, Weight</a:t>
            </a:r>
            <a:r>
              <a:rPr kumimoji="0" lang="en-US" altLang="en-US" sz="1200" b="0" i="0" u="none" strike="noStrike" cap="none" normalizeH="0" baseline="0" dirty="0">
                <a:ln>
                  <a:noFill/>
                </a:ln>
                <a:solidFill>
                  <a:srgbClr val="181717"/>
                </a:solidFill>
                <a:effectLst/>
                <a:latin typeface="Verdana" panose="020B060403050404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81717"/>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are the scalar properties in the </a:t>
            </a:r>
            <a:r>
              <a:rPr kumimoji="0" lang="en-US" altLang="en-US" sz="1200" b="0" i="0" u="none" strike="noStrike" cap="none" normalizeH="0" baseline="0" dirty="0">
                <a:ln>
                  <a:noFill/>
                </a:ln>
                <a:solidFill>
                  <a:srgbClr val="000000"/>
                </a:solidFill>
                <a:effectLst/>
                <a:latin typeface="SFMono-Regular"/>
              </a:rPr>
              <a:t>Student</a:t>
            </a:r>
            <a:r>
              <a:rPr kumimoji="0" lang="en-US" altLang="en-US" sz="1200" b="0" i="0" u="none" strike="noStrike" cap="none" normalizeH="0" baseline="0" dirty="0">
                <a:ln>
                  <a:noFill/>
                </a:ln>
                <a:solidFill>
                  <a:srgbClr val="181717"/>
                </a:solidFill>
                <a:effectLst/>
                <a:latin typeface="Verdana" panose="020B0604030504040204" pitchFamily="34" charset="0"/>
              </a:rPr>
              <a:t> entity class.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BEDA9D0C-907E-413F-80FE-4FB75DC6D725}"/>
              </a:ext>
            </a:extLst>
          </p:cNvPr>
          <p:cNvSpPr txBox="1"/>
          <p:nvPr/>
        </p:nvSpPr>
        <p:spPr>
          <a:xfrm>
            <a:off x="4267200" y="4450007"/>
            <a:ext cx="4571756" cy="723275"/>
          </a:xfrm>
          <a:prstGeom prst="rect">
            <a:avLst/>
          </a:prstGeom>
          <a:noFill/>
        </p:spPr>
        <p:txBody>
          <a:bodyPr wrap="square">
            <a:spAutoFit/>
          </a:bodyPr>
          <a:lstStyle/>
          <a:p>
            <a:pPr algn="just" eaLnBrk="0" fontAlgn="base" hangingPunct="0">
              <a:spcBef>
                <a:spcPct val="0"/>
              </a:spcBef>
              <a:spcAft>
                <a:spcPct val="0"/>
              </a:spcAft>
            </a:pPr>
            <a:r>
              <a:rPr lang="en-US" sz="1700" dirty="0">
                <a:solidFill>
                  <a:srgbClr val="181717"/>
                </a:solidFill>
                <a:latin typeface="Segoe UI" panose="020B0502040204020203" pitchFamily="34" charset="0"/>
                <a:cs typeface="Segoe UI" panose="020B0502040204020203" pitchFamily="34" charset="0"/>
              </a:rPr>
              <a:t>Navigation Property</a:t>
            </a:r>
          </a:p>
          <a:p>
            <a:pPr algn="just"/>
            <a:r>
              <a:rPr lang="en-US" sz="1200" b="0" i="0" dirty="0">
                <a:solidFill>
                  <a:srgbClr val="181717"/>
                </a:solidFill>
                <a:effectLst/>
                <a:latin typeface="Verdana" panose="020B0604030504040204" pitchFamily="34" charset="0"/>
              </a:rPr>
              <a:t>The navigation property represents a relationship to another entity.</a:t>
            </a:r>
          </a:p>
        </p:txBody>
      </p:sp>
      <p:sp>
        <p:nvSpPr>
          <p:cNvPr id="14" name="Rectangle 5">
            <a:extLst>
              <a:ext uri="{FF2B5EF4-FFF2-40B4-BE49-F238E27FC236}">
                <a16:creationId xmlns:a16="http://schemas.microsoft.com/office/drawing/2014/main" id="{374A0CBB-FA1C-4FFD-B12F-D009330BCBA0}"/>
              </a:ext>
            </a:extLst>
          </p:cNvPr>
          <p:cNvSpPr>
            <a:spLocks noChangeArrowheads="1"/>
          </p:cNvSpPr>
          <p:nvPr/>
        </p:nvSpPr>
        <p:spPr bwMode="auto">
          <a:xfrm>
            <a:off x="152400" y="5430907"/>
            <a:ext cx="8404123" cy="1292662"/>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If an entity includes a property of another entity type, it is called a Reference Navigation Property.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It points to a single entity and represents multiplicity of one (1) in the entity relationships.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EF API will create a </a:t>
            </a:r>
            <a:r>
              <a:rPr kumimoji="0" lang="en-US" altLang="en-US" sz="1200" b="0" i="0" u="none" strike="noStrike" cap="none" normalizeH="0" baseline="0" dirty="0" err="1">
                <a:ln>
                  <a:noFill/>
                </a:ln>
                <a:solidFill>
                  <a:srgbClr val="181717"/>
                </a:solidFill>
                <a:effectLst/>
                <a:latin typeface="Verdana" panose="020B0604030504040204" pitchFamily="34" charset="0"/>
              </a:rPr>
              <a:t>ForeignKey</a:t>
            </a:r>
            <a:r>
              <a:rPr kumimoji="0" lang="en-US" altLang="en-US" sz="1200" b="0" i="0" u="none" strike="noStrike" cap="none" normalizeH="0" baseline="0" dirty="0">
                <a:ln>
                  <a:noFill/>
                </a:ln>
                <a:solidFill>
                  <a:srgbClr val="181717"/>
                </a:solidFill>
                <a:effectLst/>
                <a:latin typeface="Verdana" panose="020B0604030504040204" pitchFamily="34" charset="0"/>
              </a:rPr>
              <a:t> column in the table for the navigation properties that points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 to a </a:t>
            </a:r>
            <a:r>
              <a:rPr kumimoji="0" lang="en-US" altLang="en-US" sz="1200" b="0" i="0" u="none" strike="noStrike" cap="none" normalizeH="0" baseline="0" dirty="0" err="1">
                <a:ln>
                  <a:noFill/>
                </a:ln>
                <a:solidFill>
                  <a:srgbClr val="181717"/>
                </a:solidFill>
                <a:effectLst/>
                <a:latin typeface="Verdana" panose="020B0604030504040204" pitchFamily="34" charset="0"/>
              </a:rPr>
              <a:t>PrimaryKey</a:t>
            </a:r>
            <a:r>
              <a:rPr kumimoji="0" lang="en-US" altLang="en-US" sz="1200" b="0" i="0" u="none" strike="noStrike" cap="none" normalizeH="0" baseline="0" dirty="0">
                <a:ln>
                  <a:noFill/>
                </a:ln>
                <a:solidFill>
                  <a:srgbClr val="181717"/>
                </a:solidFill>
                <a:effectLst/>
                <a:latin typeface="Verdana" panose="020B0604030504040204" pitchFamily="34" charset="0"/>
              </a:rPr>
              <a:t> of another table in the database.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81717"/>
              </a:solidFill>
              <a:effectLst/>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 For example, </a:t>
            </a:r>
            <a:r>
              <a:rPr kumimoji="0" lang="en-US" altLang="en-US" sz="1200" b="0" i="0" u="none" strike="noStrike" cap="none" normalizeH="0" baseline="0" dirty="0">
                <a:ln>
                  <a:noFill/>
                </a:ln>
                <a:solidFill>
                  <a:srgbClr val="000000"/>
                </a:solidFill>
                <a:effectLst/>
                <a:latin typeface="SFMono-Regular"/>
              </a:rPr>
              <a:t>Grade</a:t>
            </a:r>
            <a:r>
              <a:rPr kumimoji="0" lang="en-US" altLang="en-US" sz="1200" b="0" i="0" u="none" strike="noStrike" cap="none" normalizeH="0" baseline="0" dirty="0">
                <a:ln>
                  <a:noFill/>
                </a:ln>
                <a:solidFill>
                  <a:srgbClr val="181717"/>
                </a:solidFill>
                <a:effectLst/>
                <a:latin typeface="Verdana" panose="020B0604030504040204" pitchFamily="34" charset="0"/>
              </a:rPr>
              <a:t> are reference navigation properties in the following </a:t>
            </a:r>
            <a:r>
              <a:rPr kumimoji="0" lang="en-US" altLang="en-US" sz="1200" b="0" i="0" u="none" strike="noStrike" cap="none" normalizeH="0" baseline="0" dirty="0">
                <a:ln>
                  <a:noFill/>
                </a:ln>
                <a:solidFill>
                  <a:srgbClr val="000000"/>
                </a:solidFill>
                <a:effectLst/>
                <a:latin typeface="SFMono-Regular"/>
              </a:rPr>
              <a:t>Student</a:t>
            </a:r>
            <a:r>
              <a:rPr kumimoji="0" lang="en-US" altLang="en-US" sz="1200" b="0" i="0" u="none" strike="noStrike" cap="none" normalizeH="0" baseline="0" dirty="0">
                <a:ln>
                  <a:noFill/>
                </a:ln>
                <a:solidFill>
                  <a:srgbClr val="181717"/>
                </a:solidFill>
                <a:effectLst/>
                <a:latin typeface="Verdana" panose="020B0604030504040204" pitchFamily="34" charset="0"/>
              </a:rPr>
              <a:t> entity class.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931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F00D-4174-4A3B-8F0A-8C2C2664E0BF}"/>
              </a:ext>
            </a:extLst>
          </p:cNvPr>
          <p:cNvSpPr>
            <a:spLocks noGrp="1"/>
          </p:cNvSpPr>
          <p:nvPr>
            <p:ph type="title"/>
          </p:nvPr>
        </p:nvSpPr>
        <p:spPr>
          <a:xfrm>
            <a:off x="1088923" y="76200"/>
            <a:ext cx="7620000" cy="334962"/>
          </a:xfrm>
        </p:spPr>
        <p:txBody>
          <a:bodyPr>
            <a:noAutofit/>
          </a:bodyPr>
          <a:lstStyle/>
          <a:p>
            <a:r>
              <a:rPr lang="en-US" sz="1800" b="0" i="0" dirty="0">
                <a:solidFill>
                  <a:srgbClr val="181717"/>
                </a:solidFill>
                <a:effectLst/>
                <a:latin typeface="Segoe UI" panose="020B0502040204020203" pitchFamily="34" charset="0"/>
              </a:rPr>
              <a:t>What is an Entity in Entity Framework?</a:t>
            </a:r>
            <a:endParaRPr lang="en-IN" sz="1800" dirty="0"/>
          </a:p>
        </p:txBody>
      </p:sp>
      <p:sp>
        <p:nvSpPr>
          <p:cNvPr id="8" name="TextBox 7">
            <a:extLst>
              <a:ext uri="{FF2B5EF4-FFF2-40B4-BE49-F238E27FC236}">
                <a16:creationId xmlns:a16="http://schemas.microsoft.com/office/drawing/2014/main" id="{02601BFC-B9C8-422C-8EEB-AC270A7E2310}"/>
              </a:ext>
            </a:extLst>
          </p:cNvPr>
          <p:cNvSpPr txBox="1"/>
          <p:nvPr/>
        </p:nvSpPr>
        <p:spPr>
          <a:xfrm>
            <a:off x="273806" y="1624770"/>
            <a:ext cx="4145794" cy="2123658"/>
          </a:xfrm>
          <a:prstGeom prst="rect">
            <a:avLst/>
          </a:prstGeom>
          <a:noFill/>
        </p:spPr>
        <p:txBody>
          <a:bodyPr wrap="square">
            <a:spAutoFit/>
          </a:bodyPr>
          <a:lstStyle/>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SchoolContext</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DbContext</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SchoolContext</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DbSet</a:t>
            </a:r>
            <a:r>
              <a:rPr lang="en-US" sz="1200" dirty="0">
                <a:solidFill>
                  <a:srgbClr val="000000"/>
                </a:solidFill>
                <a:highlight>
                  <a:srgbClr val="FFFFFF"/>
                </a:highlight>
                <a:latin typeface="Consolas" panose="020B0609020204030204" pitchFamily="49" charset="0"/>
              </a:rPr>
              <a:t>&lt;Student&gt; Students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DbSet</a:t>
            </a:r>
            <a:r>
              <a:rPr lang="en-US" sz="1200" dirty="0">
                <a:solidFill>
                  <a:srgbClr val="000000"/>
                </a:solidFill>
                <a:highlight>
                  <a:srgbClr val="FFFFFF"/>
                </a:highlight>
                <a:latin typeface="Consolas" panose="020B0609020204030204" pitchFamily="49" charset="0"/>
              </a:rPr>
              <a:t>&lt;Grade&gt; Grades { </a:t>
            </a:r>
            <a:r>
              <a:rPr lang="en-US" sz="1200" dirty="0">
                <a:solidFill>
                  <a:srgbClr val="0000FF"/>
                </a:solidFill>
                <a:highlight>
                  <a:srgbClr val="FFFFFF"/>
                </a:highlight>
                <a:latin typeface="Consolas" panose="020B0609020204030204" pitchFamily="49" charset="0"/>
              </a:rPr>
              <a:t>get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000" dirty="0"/>
          </a:p>
        </p:txBody>
      </p:sp>
      <p:sp>
        <p:nvSpPr>
          <p:cNvPr id="3" name="Rectangle 1">
            <a:extLst>
              <a:ext uri="{FF2B5EF4-FFF2-40B4-BE49-F238E27FC236}">
                <a16:creationId xmlns:a16="http://schemas.microsoft.com/office/drawing/2014/main" id="{AE0E22CE-A16A-4EAD-B414-204B3D8D5BE6}"/>
              </a:ext>
            </a:extLst>
          </p:cNvPr>
          <p:cNvSpPr>
            <a:spLocks noGrp="1" noChangeArrowheads="1"/>
          </p:cNvSpPr>
          <p:nvPr>
            <p:ph idx="1"/>
          </p:nvPr>
        </p:nvSpPr>
        <p:spPr bwMode="auto">
          <a:xfrm>
            <a:off x="148213" y="757190"/>
            <a:ext cx="4955908" cy="64633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The above classes become entities when they are included as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 </a:t>
            </a:r>
            <a:r>
              <a:rPr kumimoji="0" lang="en-US" altLang="en-US" sz="1200" b="0" i="0" u="none" strike="noStrike" cap="none" normalizeH="0" baseline="0" dirty="0" err="1">
                <a:ln>
                  <a:noFill/>
                </a:ln>
                <a:solidFill>
                  <a:srgbClr val="000000"/>
                </a:solidFill>
                <a:effectLst/>
                <a:latin typeface="SFMono-Regular"/>
              </a:rPr>
              <a:t>DbSet</a:t>
            </a:r>
            <a:r>
              <a:rPr kumimoji="0" lang="en-US" altLang="en-US" sz="1200" b="0" i="0" u="none" strike="noStrike" cap="none" normalizeH="0" baseline="0" dirty="0">
                <a:ln>
                  <a:noFill/>
                </a:ln>
                <a:solidFill>
                  <a:srgbClr val="000000"/>
                </a:solidFill>
                <a:effectLst/>
                <a:latin typeface="SFMono-Regular"/>
              </a:rPr>
              <a:t>&lt;</a:t>
            </a:r>
            <a:r>
              <a:rPr kumimoji="0" lang="en-US" altLang="en-US" sz="1200" b="0" i="0" u="none" strike="noStrike" cap="none" normalizeH="0" baseline="0" dirty="0" err="1">
                <a:ln>
                  <a:noFill/>
                </a:ln>
                <a:solidFill>
                  <a:srgbClr val="000000"/>
                </a:solidFill>
                <a:effectLst/>
                <a:latin typeface="SFMono-Regular"/>
              </a:rPr>
              <a:t>TEntity</a:t>
            </a:r>
            <a:r>
              <a:rPr kumimoji="0" lang="en-US" altLang="en-US" sz="1200" b="0" i="0" u="none" strike="noStrike" cap="none" normalizeH="0" baseline="0" dirty="0">
                <a:ln>
                  <a:noFill/>
                </a:ln>
                <a:solidFill>
                  <a:srgbClr val="000000"/>
                </a:solidFill>
                <a:effectLst/>
                <a:latin typeface="SFMono-Regular"/>
              </a:rPr>
              <a:t>&gt;</a:t>
            </a:r>
            <a:r>
              <a:rPr kumimoji="0" lang="en-US" altLang="en-US" sz="1200" b="0" i="0" u="none" strike="noStrike" cap="none" normalizeH="0" baseline="0" dirty="0">
                <a:ln>
                  <a:noFill/>
                </a:ln>
                <a:solidFill>
                  <a:srgbClr val="181717"/>
                </a:solidFill>
                <a:effectLst/>
                <a:latin typeface="Verdana" panose="020B0604030504040204" pitchFamily="34" charset="0"/>
              </a:rPr>
              <a:t> properties in a context class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81717"/>
                </a:solidFill>
                <a:effectLst/>
                <a:latin typeface="Verdana" panose="020B0604030504040204" pitchFamily="34" charset="0"/>
              </a:rPr>
              <a:t>the class which derives from </a:t>
            </a:r>
            <a:r>
              <a:rPr kumimoji="0" lang="en-US" altLang="en-US" sz="1200" b="0" i="0" u="none" strike="noStrike" cap="none" normalizeH="0" baseline="0" dirty="0" err="1">
                <a:ln>
                  <a:noFill/>
                </a:ln>
                <a:solidFill>
                  <a:srgbClr val="000000"/>
                </a:solidFill>
                <a:effectLst/>
                <a:latin typeface="SFMono-Regular"/>
              </a:rPr>
              <a:t>DbContext</a:t>
            </a:r>
            <a:r>
              <a:rPr kumimoji="0" lang="en-US" altLang="en-US" sz="1200" b="0" i="0" u="none" strike="noStrike" cap="none" normalizeH="0" baseline="0" dirty="0">
                <a:ln>
                  <a:noFill/>
                </a:ln>
                <a:solidFill>
                  <a:srgbClr val="181717"/>
                </a:solidFill>
                <a:effectLst/>
                <a:latin typeface="Verdana" panose="020B0604030504040204" pitchFamily="34" charset="0"/>
              </a:rPr>
              <a:t>), as shown below.</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DB64CE60-4173-43F8-AAE8-EE3A206420F6}"/>
              </a:ext>
            </a:extLst>
          </p:cNvPr>
          <p:cNvSpPr>
            <a:spLocks noChangeArrowheads="1"/>
          </p:cNvSpPr>
          <p:nvPr/>
        </p:nvSpPr>
        <p:spPr bwMode="auto">
          <a:xfrm>
            <a:off x="152400" y="4777371"/>
            <a:ext cx="8671273" cy="132343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81717"/>
                </a:solidFill>
                <a:effectLst/>
                <a:latin typeface="Verdana" panose="020B0604030504040204" pitchFamily="34" charset="0"/>
              </a:rPr>
              <a:t>In the above context class, </a:t>
            </a:r>
            <a:r>
              <a:rPr kumimoji="0" lang="en-US" altLang="en-US" sz="1600" b="0" i="0" u="none" strike="noStrike" cap="none" normalizeH="0" baseline="0" dirty="0">
                <a:ln>
                  <a:noFill/>
                </a:ln>
                <a:solidFill>
                  <a:srgbClr val="000000"/>
                </a:solidFill>
                <a:effectLst/>
                <a:latin typeface="SFMono-Regular"/>
              </a:rPr>
              <a:t>Students</a:t>
            </a:r>
            <a:r>
              <a:rPr kumimoji="0" lang="en-US" altLang="en-US" sz="1600" b="0" i="0" u="none" strike="noStrike" cap="none" normalizeH="0" baseline="0" dirty="0">
                <a:ln>
                  <a:noFill/>
                </a:ln>
                <a:solidFill>
                  <a:srgbClr val="181717"/>
                </a:solidFill>
                <a:effectLst/>
                <a:latin typeface="Verdana" panose="020B0604030504040204" pitchFamily="34" charset="0"/>
              </a:rPr>
              <a:t>, and </a:t>
            </a:r>
            <a:r>
              <a:rPr kumimoji="0" lang="en-US" altLang="en-US" sz="1600" b="0" i="0" u="none" strike="noStrike" cap="none" normalizeH="0" baseline="0" dirty="0">
                <a:ln>
                  <a:noFill/>
                </a:ln>
                <a:solidFill>
                  <a:srgbClr val="000000"/>
                </a:solidFill>
                <a:effectLst/>
                <a:latin typeface="SFMono-Regular"/>
              </a:rPr>
              <a:t>Grades</a:t>
            </a:r>
            <a:r>
              <a:rPr kumimoji="0" lang="en-US" altLang="en-US" sz="1600" b="0" i="0" u="none" strike="noStrike" cap="none" normalizeH="0" baseline="0" dirty="0">
                <a:ln>
                  <a:noFill/>
                </a:ln>
                <a:solidFill>
                  <a:srgbClr val="181717"/>
                </a:solidFill>
                <a:effectLst/>
                <a:latin typeface="Verdana" panose="020B0604030504040204" pitchFamily="34" charset="0"/>
              </a:rPr>
              <a:t> properties of type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FMono-Regular"/>
              </a:rPr>
              <a:t>DbSet</a:t>
            </a:r>
            <a:r>
              <a:rPr kumimoji="0" lang="en-US" altLang="en-US" sz="1600" b="0" i="0" u="none" strike="noStrike" cap="none" normalizeH="0" baseline="0" dirty="0">
                <a:ln>
                  <a:noFill/>
                </a:ln>
                <a:solidFill>
                  <a:srgbClr val="000000"/>
                </a:solidFill>
                <a:effectLst/>
                <a:latin typeface="SFMono-Regular"/>
              </a:rPr>
              <a:t>&lt;</a:t>
            </a:r>
            <a:r>
              <a:rPr kumimoji="0" lang="en-US" altLang="en-US" sz="1600" b="0" i="0" u="none" strike="noStrike" cap="none" normalizeH="0" baseline="0" dirty="0" err="1">
                <a:ln>
                  <a:noFill/>
                </a:ln>
                <a:solidFill>
                  <a:srgbClr val="000000"/>
                </a:solidFill>
                <a:effectLst/>
                <a:latin typeface="SFMono-Regular"/>
              </a:rPr>
              <a:t>TEntity</a:t>
            </a:r>
            <a:r>
              <a:rPr kumimoji="0" lang="en-US" altLang="en-US" sz="1600" b="0" i="0" u="none" strike="noStrike" cap="none" normalizeH="0" baseline="0" dirty="0">
                <a:ln>
                  <a:noFill/>
                </a:ln>
                <a:solidFill>
                  <a:srgbClr val="000000"/>
                </a:solidFill>
                <a:effectLst/>
                <a:latin typeface="SFMono-Regular"/>
              </a:rPr>
              <a:t>&gt;</a:t>
            </a:r>
            <a:r>
              <a:rPr kumimoji="0" lang="en-US" altLang="en-US" sz="1600" b="0" i="0" u="none" strike="noStrike" cap="none" normalizeH="0" baseline="0" dirty="0">
                <a:ln>
                  <a:noFill/>
                </a:ln>
                <a:solidFill>
                  <a:srgbClr val="181717"/>
                </a:solidFill>
                <a:effectLst/>
                <a:latin typeface="Verdana" panose="020B0604030504040204" pitchFamily="34" charset="0"/>
              </a:rPr>
              <a:t> are  called entity sets.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81717"/>
                </a:solidFill>
                <a:effectLst/>
                <a:latin typeface="Verdana" panose="020B0604030504040204" pitchFamily="34" charset="0"/>
              </a:rPr>
              <a:t>The </a:t>
            </a:r>
            <a:r>
              <a:rPr kumimoji="0" lang="en-US" altLang="en-US" sz="1600" b="0" i="0" u="none" strike="noStrike" cap="none" normalizeH="0" baseline="0" dirty="0">
                <a:ln>
                  <a:noFill/>
                </a:ln>
                <a:solidFill>
                  <a:srgbClr val="000000"/>
                </a:solidFill>
                <a:effectLst/>
                <a:latin typeface="SFMono-Regular"/>
              </a:rPr>
              <a:t>Student</a:t>
            </a:r>
            <a:r>
              <a:rPr kumimoji="0" lang="en-US" altLang="en-US" sz="1600" b="0" i="0" u="none" strike="noStrike" cap="none" normalizeH="0" baseline="0" dirty="0">
                <a:ln>
                  <a:noFill/>
                </a:ln>
                <a:solidFill>
                  <a:srgbClr val="181717"/>
                </a:solidFill>
                <a:effectLst/>
                <a:latin typeface="Verdana" panose="020B0604030504040204" pitchFamily="34" charset="0"/>
              </a:rPr>
              <a:t>, and </a:t>
            </a:r>
            <a:r>
              <a:rPr kumimoji="0" lang="en-US" altLang="en-US" sz="1600" b="0" i="0" u="none" strike="noStrike" cap="none" normalizeH="0" baseline="0" dirty="0">
                <a:ln>
                  <a:noFill/>
                </a:ln>
                <a:solidFill>
                  <a:srgbClr val="000000"/>
                </a:solidFill>
                <a:effectLst/>
                <a:latin typeface="SFMono-Regular"/>
              </a:rPr>
              <a:t>Grade</a:t>
            </a:r>
            <a:r>
              <a:rPr kumimoji="0" lang="en-US" altLang="en-US" sz="1600" b="0" i="0" u="none" strike="noStrike" cap="none" normalizeH="0" baseline="0" dirty="0">
                <a:ln>
                  <a:noFill/>
                </a:ln>
                <a:solidFill>
                  <a:srgbClr val="181717"/>
                </a:solidFill>
                <a:effectLst/>
                <a:latin typeface="Verdana" panose="020B0604030504040204" pitchFamily="34" charset="0"/>
              </a:rPr>
              <a:t> are entities.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181717"/>
              </a:solidFill>
              <a:latin typeface="Verdan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81717"/>
                </a:solidFill>
                <a:effectLst/>
                <a:latin typeface="Verdana" panose="020B0604030504040204" pitchFamily="34" charset="0"/>
              </a:rPr>
              <a:t> EF API will create the </a:t>
            </a:r>
            <a:r>
              <a:rPr kumimoji="0" lang="en-US" altLang="en-US" sz="1600" b="0" i="0" u="none" strike="noStrike" cap="none" normalizeH="0" baseline="0" dirty="0">
                <a:ln>
                  <a:noFill/>
                </a:ln>
                <a:solidFill>
                  <a:srgbClr val="000000"/>
                </a:solidFill>
                <a:effectLst/>
                <a:latin typeface="SFMono-Regular"/>
              </a:rPr>
              <a:t>Students</a:t>
            </a:r>
            <a:r>
              <a:rPr kumimoji="0" lang="en-US" altLang="en-US" sz="1600" b="0" i="0" u="none" strike="noStrike" cap="none" normalizeH="0" baseline="0" dirty="0">
                <a:ln>
                  <a:noFill/>
                </a:ln>
                <a:solidFill>
                  <a:srgbClr val="181717"/>
                </a:solidFill>
                <a:effectLst/>
                <a:latin typeface="Verdana" panose="020B0604030504040204" pitchFamily="34" charset="0"/>
              </a:rPr>
              <a:t> and </a:t>
            </a:r>
            <a:r>
              <a:rPr kumimoji="0" lang="en-US" altLang="en-US" sz="1600" b="0" i="0" u="none" strike="noStrike" cap="none" normalizeH="0" baseline="0" dirty="0">
                <a:ln>
                  <a:noFill/>
                </a:ln>
                <a:solidFill>
                  <a:srgbClr val="000000"/>
                </a:solidFill>
                <a:effectLst/>
                <a:latin typeface="SFMono-Regular"/>
              </a:rPr>
              <a:t>Grades</a:t>
            </a:r>
            <a:r>
              <a:rPr kumimoji="0" lang="en-US" altLang="en-US" sz="1600" b="0" i="0" u="none" strike="noStrike" cap="none" normalizeH="0" baseline="0" dirty="0">
                <a:ln>
                  <a:noFill/>
                </a:ln>
                <a:solidFill>
                  <a:srgbClr val="181717"/>
                </a:solidFill>
                <a:effectLst/>
                <a:latin typeface="Verdana" panose="020B0604030504040204" pitchFamily="34" charset="0"/>
              </a:rPr>
              <a:t> tables in the database, </a:t>
            </a:r>
            <a:r>
              <a:rPr kumimoji="0" lang="en-US" altLang="en-US" sz="8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5603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1063</TotalTime>
  <Words>3297</Words>
  <Application>Microsoft Office PowerPoint</Application>
  <PresentationFormat>On-screen Show (4:3)</PresentationFormat>
  <Paragraphs>395</Paragraphs>
  <Slides>24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24</vt:i4>
      </vt:variant>
    </vt:vector>
  </HeadingPairs>
  <TitlesOfParts>
    <vt:vector size="39" baseType="lpstr">
      <vt:lpstr>Arial</vt:lpstr>
      <vt:lpstr>Arial Unicode MS</vt:lpstr>
      <vt:lpstr>Calibri</vt:lpstr>
      <vt:lpstr>Cambria</vt:lpstr>
      <vt:lpstr>Consolas</vt:lpstr>
      <vt:lpstr>Garamond</vt:lpstr>
      <vt:lpstr>Garamond (body)</vt:lpstr>
      <vt:lpstr>Helvetica</vt:lpstr>
      <vt:lpstr>Segoe UI</vt:lpstr>
      <vt:lpstr>SFMono-Regular</vt:lpstr>
      <vt:lpstr>Symbol</vt:lpstr>
      <vt:lpstr>Times New Roman</vt:lpstr>
      <vt:lpstr>Trebuchet MS</vt:lpstr>
      <vt:lpstr>Verdana</vt:lpstr>
      <vt:lpstr>Office Theme</vt:lpstr>
      <vt:lpstr>PowerPoint Presentation</vt:lpstr>
      <vt:lpstr>Entity -ORM</vt:lpstr>
      <vt:lpstr>Entity framework is useful in three scenarios.</vt:lpstr>
      <vt:lpstr>PowerPoint Presentation</vt:lpstr>
      <vt:lpstr>PowerPoint Presentation</vt:lpstr>
      <vt:lpstr>PowerPoint Presentation</vt:lpstr>
      <vt:lpstr>DbContext</vt:lpstr>
      <vt:lpstr>What is an Entity in Entity Framework?</vt:lpstr>
      <vt:lpstr>What is an Entity in Entity Framework?</vt:lpstr>
      <vt:lpstr>POCO Entities (Plain Old CLR Object)</vt:lpstr>
      <vt:lpstr>Dynamic Proxy Entities (POCO Proxy) </vt:lpstr>
      <vt:lpstr>PowerPoint Presentation</vt:lpstr>
      <vt:lpstr>EntityState in Entity Framework</vt:lpstr>
      <vt:lpstr>Lazy Loading:</vt:lpstr>
      <vt:lpstr>PowerPoint Presentation</vt:lpstr>
      <vt:lpstr>Rules for lazy loading:</vt:lpstr>
      <vt:lpstr>Eager Loading:</vt:lpstr>
      <vt:lpstr>PowerPoint Presentation</vt:lpstr>
      <vt:lpstr>First/FirstOrDefault</vt:lpstr>
      <vt:lpstr>Parameterized Query</vt:lpstr>
      <vt:lpstr>ToList</vt:lpstr>
      <vt:lpstr>GroupBy</vt:lpstr>
      <vt:lpstr>OrderBy</vt:lpstr>
      <vt:lpstr>PowerPoint Presentation</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Theory</dc:creator>
  <cp:lastModifiedBy>Sriram Mantri vidyanidhi infotech academy</cp:lastModifiedBy>
  <cp:revision>107</cp:revision>
  <dcterms:created xsi:type="dcterms:W3CDTF">2012-05-23T09:27:36Z</dcterms:created>
  <dcterms:modified xsi:type="dcterms:W3CDTF">2020-11-12T04:31:40Z</dcterms:modified>
</cp:coreProperties>
</file>