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F39-D1FC-40B1-BE8A-02C36AE0A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D8A46-B53F-4B6A-9A61-671A9744C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EDBCCA-CD10-479C-88BE-A44429E0809E}"/>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5" name="Footer Placeholder 4">
            <a:extLst>
              <a:ext uri="{FF2B5EF4-FFF2-40B4-BE49-F238E27FC236}">
                <a16:creationId xmlns:a16="http://schemas.microsoft.com/office/drawing/2014/main" id="{3018C30C-A3A1-4121-8BF5-E70F46D90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42C71-9093-4121-8CFE-8939F5DE1DF4}"/>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68086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322D-A9B7-48CB-B678-E813B8A7F1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BC1D8-735D-4522-8745-B1DBFAFD5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933B5-5F4C-4E66-A10C-57A80CBF9258}"/>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5" name="Footer Placeholder 4">
            <a:extLst>
              <a:ext uri="{FF2B5EF4-FFF2-40B4-BE49-F238E27FC236}">
                <a16:creationId xmlns:a16="http://schemas.microsoft.com/office/drawing/2014/main" id="{D853482F-DEF1-42CB-AE6D-0B5373E7F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F500C-CAC4-4A27-9B1B-9252B4CFAFA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23273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6B78-D089-48F2-B4C1-5CF52514A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F6421C-3385-4AA7-8E0D-052FC5245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39D1-8466-4F83-BBF7-C92DE2F01DE0}"/>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5" name="Footer Placeholder 4">
            <a:extLst>
              <a:ext uri="{FF2B5EF4-FFF2-40B4-BE49-F238E27FC236}">
                <a16:creationId xmlns:a16="http://schemas.microsoft.com/office/drawing/2014/main" id="{1536AEB7-3A57-494B-A7DF-C0F879F80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F4807-B3E8-4864-A9C8-C97970BA4A41}"/>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47451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6EF3-5C34-4451-BDBA-69D7867CE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FD6FF-9CF3-4FDD-964E-940E008E8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BD7AC-A188-45C8-A9D4-A1EBF5B71386}"/>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5" name="Footer Placeholder 4">
            <a:extLst>
              <a:ext uri="{FF2B5EF4-FFF2-40B4-BE49-F238E27FC236}">
                <a16:creationId xmlns:a16="http://schemas.microsoft.com/office/drawing/2014/main" id="{6F042DFF-BFB3-451D-9DDB-5F9EA2551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C89FC-0D52-4DEF-95F8-C4D9BCB877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38746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053D-4DEF-495E-86B6-76D4EFEBD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A1CE29-D48F-4A10-BA6E-B3E5DCF3F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65802-0406-4F8C-80B0-71F66C349B54}"/>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5" name="Footer Placeholder 4">
            <a:extLst>
              <a:ext uri="{FF2B5EF4-FFF2-40B4-BE49-F238E27FC236}">
                <a16:creationId xmlns:a16="http://schemas.microsoft.com/office/drawing/2014/main" id="{A13D397F-2E8E-4BCA-BCA6-4CB673671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571F2-1AAB-4B2F-9A31-EFE4930DDA22}"/>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756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4B-DAAD-45EB-82A8-B2A90D8E9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6ADCE-35A8-464D-8E5F-8E8CD8638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12C31-3CC2-4CD7-B15E-AFD498EF1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CF18D8-A886-44AB-AEAC-81C51C5FE5EA}"/>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6" name="Footer Placeholder 5">
            <a:extLst>
              <a:ext uri="{FF2B5EF4-FFF2-40B4-BE49-F238E27FC236}">
                <a16:creationId xmlns:a16="http://schemas.microsoft.com/office/drawing/2014/main" id="{415EC71A-F03E-4A60-889C-7A2C9C6F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F4C31-2CC1-444E-B98A-163403686EB5}"/>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04305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1CF-0F89-43C8-BF80-D1E30C7732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018DC-D9CF-46C5-B722-D1D770253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5B423-4AF8-4532-8421-CA00F690D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207ED-F174-4BE7-853A-403AC35D9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CE366-053A-4D17-B97C-DEF70DAA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9A1B1-1E6E-43EF-9679-A9BDE812C754}"/>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8" name="Footer Placeholder 7">
            <a:extLst>
              <a:ext uri="{FF2B5EF4-FFF2-40B4-BE49-F238E27FC236}">
                <a16:creationId xmlns:a16="http://schemas.microsoft.com/office/drawing/2014/main" id="{F2341A7E-988A-4F7C-9B73-C0B73628DF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2B3EC2-60B1-4D60-848F-2B4C1D3D49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21382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3B40-0D0D-49F8-B53E-0780A6BFD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14C2F-34FA-4297-8F50-3C16B014C243}"/>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4" name="Footer Placeholder 3">
            <a:extLst>
              <a:ext uri="{FF2B5EF4-FFF2-40B4-BE49-F238E27FC236}">
                <a16:creationId xmlns:a16="http://schemas.microsoft.com/office/drawing/2014/main" id="{D0891D7C-3827-4938-9AB0-198E0E9C26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CCC3C4-253B-41D0-886D-F865C2F2F44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9882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B399-DE0D-464F-972B-490B6CE95041}"/>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3" name="Footer Placeholder 2">
            <a:extLst>
              <a:ext uri="{FF2B5EF4-FFF2-40B4-BE49-F238E27FC236}">
                <a16:creationId xmlns:a16="http://schemas.microsoft.com/office/drawing/2014/main" id="{B11B0EC6-34CD-493D-AAA5-11D0FD2779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093A12-C0A5-4F5C-B5A4-E8D11352C2B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62230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8F6-BDE7-4837-978F-9EA1089B7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D1CAC3-492A-4348-92CF-9C25B3436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0D8A4-253D-4F30-B8D3-07E74921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410EA-35B4-4CE5-8DA7-21A1BF54B123}"/>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6" name="Footer Placeholder 5">
            <a:extLst>
              <a:ext uri="{FF2B5EF4-FFF2-40B4-BE49-F238E27FC236}">
                <a16:creationId xmlns:a16="http://schemas.microsoft.com/office/drawing/2014/main" id="{06E7118A-798A-428D-BC88-7660D06DC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C0518D-D767-420A-86B5-9D95241E064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8922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3178-9590-40C1-B2F1-05F471B41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DCC618-F4CE-4519-B240-0AC4F4962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85F754-A87F-4241-B6A7-224840AAB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35E51-90D8-4376-A924-0035D5BC6654}"/>
              </a:ext>
            </a:extLst>
          </p:cNvPr>
          <p:cNvSpPr>
            <a:spLocks noGrp="1"/>
          </p:cNvSpPr>
          <p:nvPr>
            <p:ph type="dt" sz="half" idx="10"/>
          </p:nvPr>
        </p:nvSpPr>
        <p:spPr/>
        <p:txBody>
          <a:bodyPr/>
          <a:lstStyle/>
          <a:p>
            <a:fld id="{B91BA4CB-0F74-44A2-829D-B4CCC7BC9FB4}" type="datetimeFigureOut">
              <a:rPr lang="en-IN" smtClean="0"/>
              <a:t>12-11-2020</a:t>
            </a:fld>
            <a:endParaRPr lang="en-IN"/>
          </a:p>
        </p:txBody>
      </p:sp>
      <p:sp>
        <p:nvSpPr>
          <p:cNvPr id="6" name="Footer Placeholder 5">
            <a:extLst>
              <a:ext uri="{FF2B5EF4-FFF2-40B4-BE49-F238E27FC236}">
                <a16:creationId xmlns:a16="http://schemas.microsoft.com/office/drawing/2014/main" id="{AB5DDB92-B073-442B-BB2D-96003F2EF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271E3-F007-4AA6-B6D0-DDA78B29C65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22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B51B6-6528-489F-A23B-56028F3FE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DC108-41BE-4C15-AEF5-CB9A01F67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DBEA7-6E3D-49B1-B66B-B3F4937E7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BA4CB-0F74-44A2-829D-B4CCC7BC9FB4}" type="datetimeFigureOut">
              <a:rPr lang="en-IN" smtClean="0"/>
              <a:t>12-11-2020</a:t>
            </a:fld>
            <a:endParaRPr lang="en-IN"/>
          </a:p>
        </p:txBody>
      </p:sp>
      <p:sp>
        <p:nvSpPr>
          <p:cNvPr id="5" name="Footer Placeholder 4">
            <a:extLst>
              <a:ext uri="{FF2B5EF4-FFF2-40B4-BE49-F238E27FC236}">
                <a16:creationId xmlns:a16="http://schemas.microsoft.com/office/drawing/2014/main" id="{DD1A7F8A-8857-4663-A65A-ACD5488F4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EED417-C552-4526-B3D8-D383EB6FC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F6D3-6DD0-4128-8797-E6204F0872DA}" type="slidenum">
              <a:rPr lang="en-IN" smtClean="0"/>
              <a:t>‹#›</a:t>
            </a:fld>
            <a:endParaRPr lang="en-IN"/>
          </a:p>
        </p:txBody>
      </p:sp>
      <p:pic>
        <p:nvPicPr>
          <p:cNvPr id="8" name="Picture 7">
            <a:extLst>
              <a:ext uri="{FF2B5EF4-FFF2-40B4-BE49-F238E27FC236}">
                <a16:creationId xmlns:a16="http://schemas.microsoft.com/office/drawing/2014/main" id="{DA8F7841-54A1-48A4-9ABF-F0A339A77F6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9BBDE119-AA6A-40F8-BD1C-D62CE110EF8E}"/>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5258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2838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3067050" y="3886202"/>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F12E-6C8B-4576-BC60-36267819C466}"/>
              </a:ext>
            </a:extLst>
          </p:cNvPr>
          <p:cNvSpPr>
            <a:spLocks noGrp="1"/>
          </p:cNvSpPr>
          <p:nvPr>
            <p:ph type="title"/>
          </p:nvPr>
        </p:nvSpPr>
        <p:spPr>
          <a:xfrm>
            <a:off x="2764092" y="0"/>
            <a:ext cx="4265973" cy="462116"/>
          </a:xfrm>
        </p:spPr>
        <p:txBody>
          <a:bodyPr>
            <a:normAutofit fontScale="90000"/>
          </a:bodyPr>
          <a:lstStyle/>
          <a:p>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Interface Injection</a:t>
            </a:r>
            <a:endParaRPr lang="en-IN" dirty="0"/>
          </a:p>
        </p:txBody>
      </p:sp>
      <p:sp>
        <p:nvSpPr>
          <p:cNvPr id="3" name="Content Placeholder 2">
            <a:extLst>
              <a:ext uri="{FF2B5EF4-FFF2-40B4-BE49-F238E27FC236}">
                <a16:creationId xmlns:a16="http://schemas.microsoft.com/office/drawing/2014/main" id="{4F2CC58D-1126-4454-821C-5246A82A3773}"/>
              </a:ext>
            </a:extLst>
          </p:cNvPr>
          <p:cNvSpPr>
            <a:spLocks noGrp="1"/>
          </p:cNvSpPr>
          <p:nvPr>
            <p:ph idx="1"/>
          </p:nvPr>
        </p:nvSpPr>
        <p:spPr>
          <a:xfrm>
            <a:off x="904568" y="405332"/>
            <a:ext cx="11857703" cy="1455173"/>
          </a:xfrm>
        </p:spPr>
        <p:txBody>
          <a:bodyPr>
            <a:normAutofit lnSpcReduction="10000"/>
          </a:bodyPr>
          <a:lstStyle/>
          <a:p>
            <a:pPr>
              <a:lnSpc>
                <a:spcPct val="115000"/>
              </a:lnSpc>
              <a:spcAft>
                <a:spcPts val="1000"/>
              </a:spcAft>
              <a:tabLst>
                <a:tab pos="1347788"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Interface Injection is similar to Getter and Setter DI, the Getter and Setter DI uses default getter and setter but Interface Injection uses support interface a kind of explicit getter and setter which sets the interface property. The following code sample illustrates the concept, </a:t>
            </a:r>
            <a:r>
              <a:rPr lang="en-IN" sz="1800" dirty="0" err="1">
                <a:effectLst/>
                <a:latin typeface="Courier New" panose="02070309020205020404" pitchFamily="49" charset="0"/>
                <a:ea typeface="Times New Roman" panose="02020603050405020304" pitchFamily="18" charset="0"/>
                <a:cs typeface="Times New Roman" panose="02020603050405020304" pitchFamily="18" charset="0"/>
              </a:rPr>
              <a:t>ISetService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a support interface which has method </a:t>
            </a:r>
            <a:r>
              <a:rPr lang="en-IN" sz="1800" dirty="0" err="1">
                <a:effectLst/>
                <a:latin typeface="Courier New" panose="02070309020205020404" pitchFamily="49" charset="0"/>
                <a:ea typeface="Times New Roman" panose="02020603050405020304" pitchFamily="18" charset="0"/>
                <a:cs typeface="Times New Roman" panose="02020603050405020304" pitchFamily="18" charset="0"/>
              </a:rPr>
              <a:t>setServiceRunService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set the interface property.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E376EB1-A73A-48D7-8736-C87D2A9004C6}"/>
              </a:ext>
            </a:extLst>
          </p:cNvPr>
          <p:cNvSpPr txBox="1"/>
          <p:nvPr/>
        </p:nvSpPr>
        <p:spPr>
          <a:xfrm>
            <a:off x="6794090" y="1485368"/>
            <a:ext cx="5397910" cy="954107"/>
          </a:xfrm>
          <a:prstGeom prst="rect">
            <a:avLst/>
          </a:prstGeom>
          <a:noFill/>
        </p:spPr>
        <p:txBody>
          <a:bodyPr wrap="square" rtlCol="0">
            <a:spAutoFit/>
          </a:bodyPr>
          <a:lstStyle/>
          <a:p>
            <a:r>
              <a:rPr lang="en-IN" sz="1400" dirty="0">
                <a:solidFill>
                  <a:srgbClr val="0000FF"/>
                </a:solidFill>
                <a:highlight>
                  <a:srgbClr val="FFFFFF"/>
                </a:highlight>
                <a:latin typeface="Consolas" panose="020B0609020204030204" pitchFamily="49" charset="0"/>
              </a:rPr>
              <a:t>interface</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ISetService</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setServiceRunService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IService</a:t>
            </a:r>
            <a:r>
              <a:rPr lang="en-IN" sz="1400" dirty="0">
                <a:solidFill>
                  <a:srgbClr val="000000"/>
                </a:solidFill>
                <a:highlight>
                  <a:srgbClr val="FFFFFF"/>
                </a:highlight>
                <a:latin typeface="Consolas" panose="020B0609020204030204" pitchFamily="49" charset="0"/>
              </a:rPr>
              <a:t> client);</a:t>
            </a:r>
          </a:p>
          <a:p>
            <a:r>
              <a:rPr lang="en-IN" sz="1400" dirty="0">
                <a:solidFill>
                  <a:srgbClr val="000000"/>
                </a:solidFill>
                <a:highlight>
                  <a:srgbClr val="FFFFFF"/>
                </a:highlight>
                <a:latin typeface="Consolas" panose="020B0609020204030204" pitchFamily="49" charset="0"/>
              </a:rPr>
              <a:t>    }</a:t>
            </a:r>
            <a:endParaRPr lang="en-IN" sz="1400" dirty="0"/>
          </a:p>
        </p:txBody>
      </p:sp>
      <p:sp>
        <p:nvSpPr>
          <p:cNvPr id="6" name="TextBox 5">
            <a:extLst>
              <a:ext uri="{FF2B5EF4-FFF2-40B4-BE49-F238E27FC236}">
                <a16:creationId xmlns:a16="http://schemas.microsoft.com/office/drawing/2014/main" id="{0F3899C8-74D1-4B45-BD1C-F7D23C97F639}"/>
              </a:ext>
            </a:extLst>
          </p:cNvPr>
          <p:cNvSpPr txBox="1"/>
          <p:nvPr/>
        </p:nvSpPr>
        <p:spPr>
          <a:xfrm>
            <a:off x="98326" y="1657548"/>
            <a:ext cx="8996514" cy="1938992"/>
          </a:xfrm>
          <a:prstGeom prst="rect">
            <a:avLst/>
          </a:prstGeom>
          <a:noFill/>
        </p:spPr>
        <p:txBody>
          <a:bodyPr wrap="square">
            <a:spAutoFit/>
          </a:bodyPr>
          <a:lstStyle/>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BusinessLogicImplementationInterfaceDI</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ISetService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IService</a:t>
            </a:r>
            <a:r>
              <a:rPr lang="en-IN" sz="1200" dirty="0">
                <a:solidFill>
                  <a:srgbClr val="000000"/>
                </a:solidFill>
                <a:highlight>
                  <a:srgbClr val="FFFFFF"/>
                </a:highlight>
                <a:latin typeface="Consolas" panose="020B0609020204030204" pitchFamily="49" charset="0"/>
              </a:rPr>
              <a:t> _client1;</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setServiceRunService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IService</a:t>
            </a:r>
            <a:r>
              <a:rPr lang="en-IN" sz="1200" dirty="0">
                <a:solidFill>
                  <a:srgbClr val="000000"/>
                </a:solidFill>
                <a:highlight>
                  <a:srgbClr val="FFFFFF"/>
                </a:highlight>
                <a:latin typeface="Consolas" panose="020B0609020204030204" pitchFamily="49" charset="0"/>
              </a:rPr>
              <a:t> client)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_client1 = client;</a:t>
            </a:r>
          </a:p>
          <a:p>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"Interface Injection ==&gt;Current Service:{0}"</a:t>
            </a:r>
            <a:r>
              <a:rPr lang="en-IN" sz="1200" dirty="0">
                <a:solidFill>
                  <a:srgbClr val="000000"/>
                </a:solidFill>
                <a:highlight>
                  <a:srgbClr val="FFFFFF"/>
                </a:highlight>
                <a:latin typeface="Consolas" panose="020B0609020204030204" pitchFamily="49" charset="0"/>
              </a:rPr>
              <a:t>, _client1.ServiceMethod()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dirty="0"/>
          </a:p>
        </p:txBody>
      </p:sp>
      <p:sp>
        <p:nvSpPr>
          <p:cNvPr id="10" name="TextBox 9">
            <a:extLst>
              <a:ext uri="{FF2B5EF4-FFF2-40B4-BE49-F238E27FC236}">
                <a16:creationId xmlns:a16="http://schemas.microsoft.com/office/drawing/2014/main" id="{6F84E835-65F5-4B65-BF4E-659635453AA5}"/>
              </a:ext>
            </a:extLst>
          </p:cNvPr>
          <p:cNvSpPr txBox="1"/>
          <p:nvPr/>
        </p:nvSpPr>
        <p:spPr>
          <a:xfrm>
            <a:off x="1034229" y="3768720"/>
            <a:ext cx="7725698" cy="2462213"/>
          </a:xfrm>
          <a:prstGeom prst="rect">
            <a:avLst/>
          </a:prstGeom>
          <a:noFill/>
        </p:spPr>
        <p:txBody>
          <a:bodyPr wrap="square">
            <a:spAutoFit/>
          </a:bodyPr>
          <a:lstStyle/>
          <a:p>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r>
              <a:rPr lang="en-IN" sz="1400" dirty="0">
                <a:solidFill>
                  <a:srgbClr val="000000"/>
                </a:solidFill>
                <a:highlight>
                  <a:srgbClr val="FFFFFF"/>
                </a:highlight>
                <a:latin typeface="Consolas" panose="020B0609020204030204" pitchFamily="49" charset="0"/>
              </a:rPr>
              <a:t>        {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BusinessLogicImplementationInterfaceDI</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objInterfaceDI</a:t>
            </a:r>
            <a:r>
              <a:rPr lang="en-IN" sz="1400" dirty="0">
                <a:solidFill>
                  <a:srgbClr val="000000"/>
                </a:solidFill>
                <a:highlight>
                  <a:srgbClr val="FFFFFF"/>
                </a:highlight>
                <a:latin typeface="Consolas" panose="020B0609020204030204" pitchFamily="49" charset="0"/>
              </a:rPr>
              <a:t> =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BusinessLogicImplementationInterfaceDI</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ClaimService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serviceObj</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ClaimService</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objInterfaceDI.setServiceRunService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serviceObj</a:t>
            </a:r>
            <a:r>
              <a:rPr lang="en-IN" sz="1400" dirty="0">
                <a:solidFill>
                  <a:srgbClr val="000000"/>
                </a:solidFill>
                <a:highlight>
                  <a:srgbClr val="FFFFFF"/>
                </a:highlight>
                <a:latin typeface="Consolas" panose="020B0609020204030204" pitchFamily="49" charset="0"/>
              </a:rPr>
              <a:t>);</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endParaRPr lang="en-IN" sz="1400" dirty="0"/>
          </a:p>
        </p:txBody>
      </p:sp>
    </p:spTree>
    <p:extLst>
      <p:ext uri="{BB962C8B-B14F-4D97-AF65-F5344CB8AC3E}">
        <p14:creationId xmlns:p14="http://schemas.microsoft.com/office/powerpoint/2010/main" val="420191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F12E-6C8B-4576-BC60-36267819C466}"/>
              </a:ext>
            </a:extLst>
          </p:cNvPr>
          <p:cNvSpPr>
            <a:spLocks noGrp="1"/>
          </p:cNvSpPr>
          <p:nvPr>
            <p:ph type="title"/>
          </p:nvPr>
        </p:nvSpPr>
        <p:spPr>
          <a:xfrm>
            <a:off x="2764092" y="0"/>
            <a:ext cx="5995835" cy="462116"/>
          </a:xfrm>
        </p:spPr>
        <p:txBody>
          <a:bodyPr>
            <a:normAutofit fontScale="90000"/>
          </a:bodyPr>
          <a:lstStyle/>
          <a:p>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Service Locator Injection</a:t>
            </a:r>
            <a:endParaRPr lang="en-IN" dirty="0"/>
          </a:p>
        </p:txBody>
      </p:sp>
      <p:sp>
        <p:nvSpPr>
          <p:cNvPr id="3" name="Content Placeholder 2">
            <a:extLst>
              <a:ext uri="{FF2B5EF4-FFF2-40B4-BE49-F238E27FC236}">
                <a16:creationId xmlns:a16="http://schemas.microsoft.com/office/drawing/2014/main" id="{4F2CC58D-1126-4454-821C-5246A82A3773}"/>
              </a:ext>
            </a:extLst>
          </p:cNvPr>
          <p:cNvSpPr>
            <a:spLocks noGrp="1"/>
          </p:cNvSpPr>
          <p:nvPr>
            <p:ph idx="1"/>
          </p:nvPr>
        </p:nvSpPr>
        <p:spPr>
          <a:xfrm>
            <a:off x="786582" y="519814"/>
            <a:ext cx="11759380" cy="1080036"/>
          </a:xfrm>
        </p:spPr>
        <p:txBody>
          <a:bodyPr>
            <a:norm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Service Locator Injection is also known as Dependency Absorption. It is used to replacement of new operator. It hides the class dependency by invoking methods directly (without creating object). The following code sample illustrates the concept, in the consumption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setService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method is invoked by class name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BusinessLogicImplementation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without creating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F3899C8-74D1-4B45-BD1C-F7D23C97F639}"/>
              </a:ext>
            </a:extLst>
          </p:cNvPr>
          <p:cNvSpPr txBox="1"/>
          <p:nvPr/>
        </p:nvSpPr>
        <p:spPr>
          <a:xfrm>
            <a:off x="68829" y="1405133"/>
            <a:ext cx="4906293" cy="2831544"/>
          </a:xfrm>
          <a:prstGeom prst="rect">
            <a:avLst/>
          </a:prstGeom>
          <a:noFill/>
        </p:spPr>
        <p:txBody>
          <a:bodyPr wrap="square">
            <a:spAutoFit/>
          </a:bodyPr>
          <a:lstStyle/>
          <a:p>
            <a:endParaRPr lang="en-IN" sz="10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BusinessLogicImplementation</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private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IService</a:t>
            </a:r>
            <a:r>
              <a:rPr lang="en-IN" sz="1200" dirty="0">
                <a:solidFill>
                  <a:srgbClr val="000000"/>
                </a:solidFill>
                <a:highlight>
                  <a:srgbClr val="FFFFFF"/>
                </a:highlight>
                <a:latin typeface="Consolas" panose="020B0609020204030204" pitchFamily="49" charset="0"/>
              </a:rPr>
              <a:t> _</a:t>
            </a:r>
            <a:r>
              <a:rPr lang="en-IN" sz="1200" dirty="0" err="1">
                <a:solidFill>
                  <a:srgbClr val="000000"/>
                </a:solidFill>
                <a:highlight>
                  <a:srgbClr val="FFFFFF"/>
                </a:highlight>
                <a:latin typeface="Consolas" panose="020B0609020204030204" pitchFamily="49" charset="0"/>
              </a:rPr>
              <a:t>clientLocator</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IService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getService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_</a:t>
            </a:r>
            <a:r>
              <a:rPr lang="en-IN" sz="1200" dirty="0" err="1">
                <a:solidFill>
                  <a:srgbClr val="000000"/>
                </a:solidFill>
                <a:highlight>
                  <a:srgbClr val="FFFFFF"/>
                </a:highlight>
                <a:latin typeface="Consolas" panose="020B0609020204030204" pitchFamily="49" charset="0"/>
              </a:rPr>
              <a:t>clientLocator</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setService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IService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clientSL</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_</a:t>
            </a:r>
            <a:r>
              <a:rPr lang="en-IN" sz="1200" dirty="0" err="1">
                <a:solidFill>
                  <a:srgbClr val="000000"/>
                </a:solidFill>
                <a:highlight>
                  <a:srgbClr val="FFFFFF"/>
                </a:highlight>
                <a:latin typeface="Consolas" panose="020B0609020204030204" pitchFamily="49" charset="0"/>
              </a:rPr>
              <a:t>clientLocator</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clientSL</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10" name="TextBox 9">
            <a:extLst>
              <a:ext uri="{FF2B5EF4-FFF2-40B4-BE49-F238E27FC236}">
                <a16:creationId xmlns:a16="http://schemas.microsoft.com/office/drawing/2014/main" id="{6F84E835-65F5-4B65-BF4E-659635453AA5}"/>
              </a:ext>
            </a:extLst>
          </p:cNvPr>
          <p:cNvSpPr txBox="1"/>
          <p:nvPr/>
        </p:nvSpPr>
        <p:spPr>
          <a:xfrm>
            <a:off x="4466302" y="3660530"/>
            <a:ext cx="7725698" cy="2677656"/>
          </a:xfrm>
          <a:prstGeom prst="rect">
            <a:avLst/>
          </a:prstGeom>
          <a:noFill/>
        </p:spPr>
        <p:txBody>
          <a:bodyPr wrap="square">
            <a:spAutoFit/>
          </a:bodyPr>
          <a:lstStyle/>
          <a:p>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BusinessLogicImplementation</a:t>
            </a:r>
            <a:r>
              <a:rPr lang="en-IN" sz="1400" dirty="0" err="1">
                <a:solidFill>
                  <a:srgbClr val="000000"/>
                </a:solidFill>
                <a:highlight>
                  <a:srgbClr val="FFFFFF"/>
                </a:highlight>
                <a:latin typeface="Consolas" panose="020B0609020204030204" pitchFamily="49" charset="0"/>
              </a:rPr>
              <a:t>.setService</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PaymentService</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IService</a:t>
            </a:r>
            <a:r>
              <a:rPr lang="en-IN" sz="1400" dirty="0">
                <a:solidFill>
                  <a:srgbClr val="000000"/>
                </a:solidFill>
                <a:highlight>
                  <a:srgbClr val="FFFFFF"/>
                </a:highlight>
                <a:latin typeface="Consolas" panose="020B0609020204030204" pitchFamily="49" charset="0"/>
              </a:rPr>
              <a:t> client2 = </a:t>
            </a:r>
            <a:r>
              <a:rPr lang="en-IN" sz="1400" dirty="0" err="1">
                <a:solidFill>
                  <a:srgbClr val="2B91AF"/>
                </a:solidFill>
                <a:highlight>
                  <a:srgbClr val="FFFFFF"/>
                </a:highlight>
                <a:latin typeface="Consolas" panose="020B0609020204030204" pitchFamily="49" charset="0"/>
              </a:rPr>
              <a:t>BusinessLogicImplementation</a:t>
            </a:r>
            <a:r>
              <a:rPr lang="en-IN" sz="1400" dirty="0" err="1">
                <a:solidFill>
                  <a:srgbClr val="000000"/>
                </a:solidFill>
                <a:highlight>
                  <a:srgbClr val="FFFFFF"/>
                </a:highlight>
                <a:latin typeface="Consolas" panose="020B0609020204030204" pitchFamily="49" charset="0"/>
              </a:rPr>
              <a:t>.getService</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"Service Locator =&gt; Current Service : {0}"</a:t>
            </a:r>
            <a:r>
              <a:rPr lang="en-IN" sz="1400" dirty="0">
                <a:solidFill>
                  <a:srgbClr val="000000"/>
                </a:solidFill>
                <a:highlight>
                  <a:srgbClr val="FFFFFF"/>
                </a:highlight>
                <a:latin typeface="Consolas" panose="020B0609020204030204" pitchFamily="49" charset="0"/>
              </a:rPr>
              <a:t>, client2.ServiceMethod());</a:t>
            </a:r>
          </a:p>
          <a:p>
            <a:endParaRPr lang="en-IN" sz="1400" dirty="0">
              <a:solidFill>
                <a:srgbClr val="000000"/>
              </a:solidFill>
              <a:highlight>
                <a:srgbClr val="FFFFFF"/>
              </a:highlight>
              <a:latin typeface="Consolas" panose="020B0609020204030204" pitchFamily="49" charset="0"/>
            </a:endParaRP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endParaRPr lang="en-IN" sz="1100" dirty="0"/>
          </a:p>
        </p:txBody>
      </p:sp>
    </p:spTree>
    <p:extLst>
      <p:ext uri="{BB962C8B-B14F-4D97-AF65-F5344CB8AC3E}">
        <p14:creationId xmlns:p14="http://schemas.microsoft.com/office/powerpoint/2010/main" val="65009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CE18-4E50-4D09-AC48-96EE7696571D}"/>
              </a:ext>
            </a:extLst>
          </p:cNvPr>
          <p:cNvSpPr>
            <a:spLocks noGrp="1"/>
          </p:cNvSpPr>
          <p:nvPr>
            <p:ph type="title"/>
          </p:nvPr>
        </p:nvSpPr>
        <p:spPr>
          <a:xfrm>
            <a:off x="1710268" y="1"/>
            <a:ext cx="9643532" cy="965200"/>
          </a:xfrm>
        </p:spPr>
        <p:txBody>
          <a:bodyPr>
            <a:normAutofit/>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 DI</a:t>
            </a:r>
            <a:endParaRPr lang="en-IN" dirty="0"/>
          </a:p>
        </p:txBody>
      </p:sp>
      <p:sp>
        <p:nvSpPr>
          <p:cNvPr id="3" name="Content Placeholder 2">
            <a:extLst>
              <a:ext uri="{FF2B5EF4-FFF2-40B4-BE49-F238E27FC236}">
                <a16:creationId xmlns:a16="http://schemas.microsoft.com/office/drawing/2014/main" id="{B0A6CFD7-CD40-4CC0-9FDF-80A45BF124B8}"/>
              </a:ext>
            </a:extLst>
          </p:cNvPr>
          <p:cNvSpPr>
            <a:spLocks noGrp="1"/>
          </p:cNvSpPr>
          <p:nvPr>
            <p:ph idx="1"/>
          </p:nvPr>
        </p:nvSpPr>
        <p:spPr>
          <a:xfrm>
            <a:off x="1507066" y="965201"/>
            <a:ext cx="9846733" cy="2048932"/>
          </a:xfrm>
        </p:spPr>
        <p:txBody>
          <a:bodyPr/>
          <a:lstStyle/>
          <a:p>
            <a:r>
              <a:rPr lang="en-IN" sz="2800" dirty="0">
                <a:effectLst/>
                <a:latin typeface="Times New Roman" panose="02020603050405020304" pitchFamily="18" charset="0"/>
                <a:ea typeface="Times New Roman" panose="02020603050405020304" pitchFamily="18" charset="0"/>
              </a:rPr>
              <a:t>The dependency injection pattern one of the most popular design paradigms today. It is process of removing dependency of object which creates the independent business objects. It is very useful for Test Driven Development</a:t>
            </a:r>
          </a:p>
          <a:p>
            <a:endParaRPr lang="en-IN" dirty="0"/>
          </a:p>
        </p:txBody>
      </p:sp>
    </p:spTree>
    <p:extLst>
      <p:ext uri="{BB962C8B-B14F-4D97-AF65-F5344CB8AC3E}">
        <p14:creationId xmlns:p14="http://schemas.microsoft.com/office/powerpoint/2010/main" val="284546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804D-E051-4A11-8BDA-AF0C21AA105A}"/>
              </a:ext>
            </a:extLst>
          </p:cNvPr>
          <p:cNvSpPr>
            <a:spLocks noGrp="1"/>
          </p:cNvSpPr>
          <p:nvPr>
            <p:ph type="title"/>
          </p:nvPr>
        </p:nvSpPr>
        <p:spPr>
          <a:xfrm>
            <a:off x="2015066" y="254000"/>
            <a:ext cx="9338733" cy="427038"/>
          </a:xfrm>
        </p:spPr>
        <p:txBody>
          <a:bodyPr>
            <a:normAutofit/>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Scenario of Object Dependency</a:t>
            </a:r>
            <a:endParaRPr lang="en-IN" dirty="0"/>
          </a:p>
        </p:txBody>
      </p:sp>
      <p:sp>
        <p:nvSpPr>
          <p:cNvPr id="3" name="Content Placeholder 2">
            <a:extLst>
              <a:ext uri="{FF2B5EF4-FFF2-40B4-BE49-F238E27FC236}">
                <a16:creationId xmlns:a16="http://schemas.microsoft.com/office/drawing/2014/main" id="{73674413-54A5-4176-A993-5028DE079E1D}"/>
              </a:ext>
            </a:extLst>
          </p:cNvPr>
          <p:cNvSpPr>
            <a:spLocks noGrp="1"/>
          </p:cNvSpPr>
          <p:nvPr>
            <p:ph idx="1"/>
          </p:nvPr>
        </p:nvSpPr>
        <p:spPr>
          <a:xfrm>
            <a:off x="530943" y="763741"/>
            <a:ext cx="10618838" cy="2480608"/>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Object dependency means one object needs another object to execute properly, in multitier application (Presentation Tier, Business Logic Tier and Service Tier), the very common scenario is; Presentation Tier dependent on Business Logic and Business Logic requires different services on the basis of end user selection.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instance for Insurance domain, different services could be like </a:t>
            </a:r>
            <a:r>
              <a:rPr lang="en-IN" sz="1800" dirty="0" err="1">
                <a:effectLst/>
                <a:latin typeface="Courier New" panose="02070309020205020404" pitchFamily="49" charset="0"/>
                <a:ea typeface="Times New Roman" panose="02020603050405020304" pitchFamily="18" charset="0"/>
                <a:cs typeface="Times New Roman" panose="02020603050405020304" pitchFamily="18" charset="0"/>
              </a:rPr>
              <a:t>ClaimService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Courier New" panose="02070309020205020404" pitchFamily="49" charset="0"/>
                <a:ea typeface="Times New Roman" panose="02020603050405020304" pitchFamily="18" charset="0"/>
                <a:cs typeface="Times New Roman" panose="02020603050405020304" pitchFamily="18" charset="0"/>
              </a:rPr>
              <a:t>AdjudicationService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err="1">
                <a:effectLst/>
                <a:latin typeface="Courier New" panose="02070309020205020404" pitchFamily="49" charset="0"/>
                <a:ea typeface="Times New Roman" panose="02020603050405020304" pitchFamily="18" charset="0"/>
                <a:cs typeface="Times New Roman" panose="02020603050405020304" pitchFamily="18" charset="0"/>
              </a:rPr>
              <a:t>PaymentService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need some property of Payment service then the Client calls Business object and Business logic requires an object of Service objects so that Business object is dependent on Service object. Business object is coupled with Service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A884277-D7D7-4064-A607-1F2B44D268F5}"/>
              </a:ext>
            </a:extLst>
          </p:cNvPr>
          <p:cNvSpPr txBox="1"/>
          <p:nvPr/>
        </p:nvSpPr>
        <p:spPr>
          <a:xfrm>
            <a:off x="530943" y="3613651"/>
            <a:ext cx="7669160" cy="2801601"/>
          </a:xfrm>
          <a:prstGeom prst="rect">
            <a:avLst/>
          </a:prstGeom>
          <a:noFill/>
        </p:spPr>
        <p:txBody>
          <a:bodyPr wrap="square">
            <a:spAutoFit/>
          </a:bodyPr>
          <a:lstStyle/>
          <a:p>
            <a:pPr>
              <a:lnSpc>
                <a:spcPct val="115000"/>
              </a:lnSpc>
              <a:spcAft>
                <a:spcPts val="10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DI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Reduces class coupling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Increases code reusability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Improves code maintainability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Improves application testing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Centralized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990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F50B-7A24-4CB3-B61F-D2D1761DB836}"/>
              </a:ext>
            </a:extLst>
          </p:cNvPr>
          <p:cNvSpPr>
            <a:spLocks noGrp="1"/>
          </p:cNvSpPr>
          <p:nvPr>
            <p:ph type="title"/>
          </p:nvPr>
        </p:nvSpPr>
        <p:spPr>
          <a:xfrm>
            <a:off x="3488266" y="365126"/>
            <a:ext cx="7865533" cy="617008"/>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4A383187-7B15-404D-88B9-CE2A991DD264}"/>
              </a:ext>
            </a:extLst>
          </p:cNvPr>
          <p:cNvSpPr>
            <a:spLocks noGrp="1"/>
          </p:cNvSpPr>
          <p:nvPr>
            <p:ph idx="1"/>
          </p:nvPr>
        </p:nvSpPr>
        <p:spPr>
          <a:xfrm>
            <a:off x="1236132" y="1253331"/>
            <a:ext cx="9931401" cy="2810669"/>
          </a:xfrm>
        </p:spPr>
        <p:txBody>
          <a:bodyPr/>
          <a:lstStyle/>
          <a:p>
            <a:pPr marL="0" indent="0">
              <a:buNone/>
            </a:pP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BusinessLogicImplementation</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ClaimService</a:t>
            </a:r>
            <a:r>
              <a:rPr lang="en-IN" sz="1800" dirty="0">
                <a:solidFill>
                  <a:srgbClr val="000000"/>
                </a:solidFill>
                <a:highlight>
                  <a:srgbClr val="FFFFFF"/>
                </a:highlight>
                <a:latin typeface="Consolas" panose="020B0609020204030204" pitchFamily="49" charset="0"/>
              </a:rPr>
              <a:t> claim=</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ClaimService</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AdjudicationService</a:t>
            </a:r>
            <a:r>
              <a:rPr lang="en-IN" sz="1800" dirty="0">
                <a:solidFill>
                  <a:srgbClr val="000000"/>
                </a:solidFill>
                <a:highlight>
                  <a:srgbClr val="FFFFFF"/>
                </a:highlight>
                <a:latin typeface="Consolas" panose="020B0609020204030204" pitchFamily="49" charset="0"/>
              </a:rPr>
              <a:t> Adjudication=</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AdjudicationService</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PaymentService</a:t>
            </a:r>
            <a:r>
              <a:rPr lang="en-IN" sz="1800" dirty="0">
                <a:solidFill>
                  <a:srgbClr val="000000"/>
                </a:solidFill>
                <a:highlight>
                  <a:srgbClr val="FFFFFF"/>
                </a:highlight>
                <a:latin typeface="Consolas" panose="020B0609020204030204" pitchFamily="49" charset="0"/>
              </a:rPr>
              <a:t> Payment=</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PaymentService</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0AFD9363-885A-4CA5-A068-CED8FFC4D54C}"/>
              </a:ext>
            </a:extLst>
          </p:cNvPr>
          <p:cNvSpPr txBox="1"/>
          <p:nvPr/>
        </p:nvSpPr>
        <p:spPr>
          <a:xfrm>
            <a:off x="999067" y="4576887"/>
            <a:ext cx="11192933" cy="1339662"/>
          </a:xfrm>
          <a:prstGeom prst="rect">
            <a:avLst/>
          </a:prstGeom>
          <a:noFill/>
        </p:spPr>
        <p:txBody>
          <a:bodyPr wrap="square">
            <a:spAutoFit/>
          </a:bodyPr>
          <a:lstStyle/>
          <a:p>
            <a:pP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example class </a:t>
            </a:r>
            <a:r>
              <a:rPr lang="en-IN" sz="2400" dirty="0" err="1">
                <a:effectLst/>
                <a:latin typeface="Courier New" panose="02070309020205020404" pitchFamily="49" charset="0"/>
                <a:ea typeface="Times New Roman" panose="02020603050405020304" pitchFamily="18" charset="0"/>
                <a:cs typeface="Times New Roman" panose="02020603050405020304" pitchFamily="18" charset="0"/>
              </a:rPr>
              <a:t>BusinessLogicImplementation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dependent (coupled) on different service objects. The tightly coupled objects all most impossible to reuse and implement unit test because of the dependencies.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11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8C9D-C2C8-4043-B566-EAEF850085C3}"/>
              </a:ext>
            </a:extLst>
          </p:cNvPr>
          <p:cNvSpPr>
            <a:spLocks noGrp="1"/>
          </p:cNvSpPr>
          <p:nvPr>
            <p:ph type="title"/>
          </p:nvPr>
        </p:nvSpPr>
        <p:spPr/>
        <p:txBody>
          <a:bodyPr/>
          <a:lstStyle/>
          <a:p>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Definition of DI</a:t>
            </a:r>
            <a:endParaRPr lang="en-IN" dirty="0"/>
          </a:p>
        </p:txBody>
      </p:sp>
      <p:sp>
        <p:nvSpPr>
          <p:cNvPr id="3" name="Content Placeholder 2">
            <a:extLst>
              <a:ext uri="{FF2B5EF4-FFF2-40B4-BE49-F238E27FC236}">
                <a16:creationId xmlns:a16="http://schemas.microsoft.com/office/drawing/2014/main" id="{5257B6C8-0959-4CA7-AA66-D8569A15A735}"/>
              </a:ext>
            </a:extLst>
          </p:cNvPr>
          <p:cNvSpPr>
            <a:spLocks noGrp="1"/>
          </p:cNvSpPr>
          <p:nvPr>
            <p:ph idx="1"/>
          </p:nvPr>
        </p:nvSpPr>
        <p:spPr>
          <a:xfrm>
            <a:off x="838200" y="1825625"/>
            <a:ext cx="10202333" cy="900642"/>
          </a:xfrm>
        </p:spPr>
        <p:txBody>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process of injecting (converting) coupled (dependent) objects into decoupled (independent) objects is called Dependency Injection.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0E02BC6-31AB-4CF3-A711-C47695204397}"/>
              </a:ext>
            </a:extLst>
          </p:cNvPr>
          <p:cNvSpPr txBox="1"/>
          <p:nvPr/>
        </p:nvSpPr>
        <p:spPr>
          <a:xfrm>
            <a:off x="694267" y="3244199"/>
            <a:ext cx="11497733" cy="2851037"/>
          </a:xfrm>
          <a:prstGeom prst="rect">
            <a:avLst/>
          </a:prstGeom>
          <a:noFill/>
        </p:spPr>
        <p:txBody>
          <a:bodyPr wrap="square">
            <a:spAutoFit/>
          </a:bodyPr>
          <a:lstStyle/>
          <a:p>
            <a:pPr>
              <a:lnSpc>
                <a:spcPct val="115000"/>
              </a:lnSpc>
              <a:spcAft>
                <a:spcPts val="1000"/>
              </a:spcAf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Types of Dependency Injection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four types of DI: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Constructor Injection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Setter Injection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Interface-based injection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Service Locator Injection</a:t>
            </a:r>
            <a:endParaRPr lang="en-IN" dirty="0"/>
          </a:p>
        </p:txBody>
      </p:sp>
    </p:spTree>
    <p:extLst>
      <p:ext uri="{BB962C8B-B14F-4D97-AF65-F5344CB8AC3E}">
        <p14:creationId xmlns:p14="http://schemas.microsoft.com/office/powerpoint/2010/main" val="129435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D6C1-BA81-49C9-B59F-0D6498055FE2}"/>
              </a:ext>
            </a:extLst>
          </p:cNvPr>
          <p:cNvSpPr>
            <a:spLocks noGrp="1"/>
          </p:cNvSpPr>
          <p:nvPr>
            <p:ph type="title"/>
          </p:nvPr>
        </p:nvSpPr>
        <p:spPr>
          <a:xfrm>
            <a:off x="4834467" y="0"/>
            <a:ext cx="7357533" cy="698711"/>
          </a:xfrm>
        </p:spPr>
        <p:txBody>
          <a:bodyPr>
            <a:normAutofit fontScale="90000"/>
          </a:bodyPr>
          <a:lstStyle/>
          <a:p>
            <a:pPr>
              <a:lnSpc>
                <a:spcPct val="115000"/>
              </a:lnSpc>
              <a:spcAft>
                <a:spcPts val="1000"/>
              </a:spcAft>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Constructor Injection</a:t>
            </a:r>
            <a:endParaRPr lang="en-IN" dirty="0"/>
          </a:p>
        </p:txBody>
      </p:sp>
      <p:sp>
        <p:nvSpPr>
          <p:cNvPr id="3" name="Content Placeholder 2">
            <a:extLst>
              <a:ext uri="{FF2B5EF4-FFF2-40B4-BE49-F238E27FC236}">
                <a16:creationId xmlns:a16="http://schemas.microsoft.com/office/drawing/2014/main" id="{A35C7162-D147-4A26-AF7D-9EDDF405D82A}"/>
              </a:ext>
            </a:extLst>
          </p:cNvPr>
          <p:cNvSpPr>
            <a:spLocks noGrp="1"/>
          </p:cNvSpPr>
          <p:nvPr>
            <p:ph idx="1"/>
          </p:nvPr>
        </p:nvSpPr>
        <p:spPr>
          <a:xfrm>
            <a:off x="778933" y="698711"/>
            <a:ext cx="11413067" cy="5478252"/>
          </a:xfrm>
        </p:spPr>
        <p:txBody>
          <a:bodyPr>
            <a:normAutofit/>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Constructor is used to interface parameter that exposed through the parameterized contractor. </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It injects the dependencies through a contractor method as object creation other classes. </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following code sample illustrates the concept, showing the </a:t>
            </a:r>
            <a:r>
              <a:rPr lang="en-IN" dirty="0" err="1">
                <a:effectLst/>
                <a:latin typeface="Courier New" panose="02070309020205020404" pitchFamily="49" charset="0"/>
                <a:ea typeface="Times New Roman" panose="02020603050405020304" pitchFamily="18" charset="0"/>
                <a:cs typeface="Times New Roman" panose="02020603050405020304" pitchFamily="18" charset="0"/>
              </a:rPr>
              <a:t>BusinessLogicImplementation</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dirty="0">
                <a:effectLst/>
                <a:latin typeface="Courier New" panose="02070309020205020404" pitchFamily="49" charset="0"/>
                <a:ea typeface="Times New Roman" panose="02020603050405020304" pitchFamily="18" charset="0"/>
                <a:cs typeface="Times New Roman" panose="02020603050405020304" pitchFamily="18" charset="0"/>
              </a:rPr>
              <a:t>Service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classes. Class </a:t>
            </a:r>
            <a:r>
              <a:rPr lang="en-IN" dirty="0" err="1">
                <a:effectLst/>
                <a:latin typeface="Courier New" panose="02070309020205020404" pitchFamily="49" charset="0"/>
                <a:ea typeface="Times New Roman" panose="02020603050405020304" pitchFamily="18" charset="0"/>
                <a:cs typeface="Times New Roman" panose="02020603050405020304" pitchFamily="18" charset="0"/>
              </a:rPr>
              <a:t>BusinessLogicImplementation</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has a constructor with </a:t>
            </a:r>
            <a:r>
              <a:rPr lang="en-IN" dirty="0" err="1">
                <a:effectLst/>
                <a:latin typeface="Courier New" panose="02070309020205020404" pitchFamily="49" charset="0"/>
                <a:ea typeface="Times New Roman" panose="02020603050405020304" pitchFamily="18" charset="0"/>
                <a:cs typeface="Times New Roman" panose="02020603050405020304" pitchFamily="18" charset="0"/>
              </a:rPr>
              <a:t>IService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interface as parameter of constructor.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31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91B1C-8A71-4BB2-9785-0D913BA782D7}"/>
              </a:ext>
            </a:extLst>
          </p:cNvPr>
          <p:cNvSpPr>
            <a:spLocks noGrp="1"/>
          </p:cNvSpPr>
          <p:nvPr>
            <p:ph idx="1"/>
          </p:nvPr>
        </p:nvSpPr>
        <p:spPr>
          <a:xfrm>
            <a:off x="334296" y="0"/>
            <a:ext cx="5761704" cy="2399071"/>
          </a:xfrm>
        </p:spPr>
        <p:txBody>
          <a:bodyPr>
            <a:normAutofit/>
          </a:bodyPr>
          <a:lstStyle/>
          <a:p>
            <a:pPr marL="0" indent="0">
              <a:buNone/>
            </a:pPr>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8000"/>
                </a:solidFill>
                <a:highlight>
                  <a:srgbClr val="FFFFFF"/>
                </a:highlight>
                <a:latin typeface="Consolas" panose="020B0609020204030204" pitchFamily="49" charset="0"/>
              </a:rPr>
              <a:t>//Code Implementation Constructor Injection //Service Interface </a:t>
            </a:r>
            <a:endParaRPr lang="en-IN" sz="12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interface</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IService</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ServiceMethod</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a:t>
            </a:r>
            <a:endParaRPr lang="en-IN" sz="2000" dirty="0"/>
          </a:p>
        </p:txBody>
      </p:sp>
      <p:sp>
        <p:nvSpPr>
          <p:cNvPr id="4" name="TextBox 3">
            <a:extLst>
              <a:ext uri="{FF2B5EF4-FFF2-40B4-BE49-F238E27FC236}">
                <a16:creationId xmlns:a16="http://schemas.microsoft.com/office/drawing/2014/main" id="{1BFEF8CA-7F0E-4398-B3DB-122105CEE5E5}"/>
              </a:ext>
            </a:extLst>
          </p:cNvPr>
          <p:cNvSpPr txBox="1"/>
          <p:nvPr/>
        </p:nvSpPr>
        <p:spPr>
          <a:xfrm>
            <a:off x="6096000" y="-29497"/>
            <a:ext cx="6037006" cy="5693866"/>
          </a:xfrm>
          <a:prstGeom prst="rect">
            <a:avLst/>
          </a:prstGeom>
          <a:noFill/>
        </p:spPr>
        <p:txBody>
          <a:bodyPr wrap="square" rtlCol="0">
            <a:spAutoFit/>
          </a:bodyPr>
          <a:lstStyle/>
          <a:p>
            <a:r>
              <a:rPr lang="en-IN" sz="1400" dirty="0">
                <a:solidFill>
                  <a:srgbClr val="008000"/>
                </a:solidFill>
                <a:highlight>
                  <a:srgbClr val="FFFFFF"/>
                </a:highlight>
                <a:latin typeface="Consolas" panose="020B0609020204030204" pitchFamily="49" charset="0"/>
              </a:rPr>
              <a:t>//Service Interface implementation for Claim Service</a:t>
            </a:r>
            <a:endParaRPr lang="en-IN" sz="1400" dirty="0">
              <a:solidFill>
                <a:srgbClr val="000000"/>
              </a:solidFill>
              <a:highlight>
                <a:srgbClr val="FFFFFF"/>
              </a:highlight>
              <a:latin typeface="Consolas" panose="020B0609020204030204" pitchFamily="49" charset="0"/>
            </a:endParaRP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ClaimService</a:t>
            </a:r>
            <a:r>
              <a:rPr lang="en-IN" sz="1400" dirty="0" err="1">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IService</a:t>
            </a:r>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ServiceMethod</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ClaimService</a:t>
            </a:r>
            <a:r>
              <a:rPr lang="en-IN" sz="1400" dirty="0">
                <a:solidFill>
                  <a:srgbClr val="A31515"/>
                </a:solidFill>
                <a:highlight>
                  <a:srgbClr val="FFFFFF"/>
                </a:highlight>
                <a:latin typeface="Consolas" panose="020B0609020204030204" pitchFamily="49" charset="0"/>
              </a:rPr>
              <a:t> is running"</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p>
          <a:p>
            <a:endParaRPr lang="en-IN" sz="1400" dirty="0">
              <a:solidFill>
                <a:srgbClr val="008000"/>
              </a:solidFill>
              <a:highlight>
                <a:srgbClr val="FFFFFF"/>
              </a:highlight>
              <a:latin typeface="Consolas" panose="020B0609020204030204" pitchFamily="49" charset="0"/>
            </a:endParaRPr>
          </a:p>
          <a:p>
            <a:r>
              <a:rPr lang="en-IN" sz="1400" dirty="0">
                <a:solidFill>
                  <a:srgbClr val="008000"/>
                </a:solidFill>
                <a:highlight>
                  <a:srgbClr val="FFFFFF"/>
                </a:highlight>
                <a:latin typeface="Consolas" panose="020B0609020204030204" pitchFamily="49" charset="0"/>
              </a:rPr>
              <a:t>//Service Interface implementation for Adjudication Service</a:t>
            </a:r>
            <a:endParaRPr lang="en-IN" sz="1400" dirty="0">
              <a:solidFill>
                <a:srgbClr val="000000"/>
              </a:solidFill>
              <a:highlight>
                <a:srgbClr val="FFFFFF"/>
              </a:highlight>
              <a:latin typeface="Consolas" panose="020B0609020204030204" pitchFamily="49" charset="0"/>
            </a:endParaRP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AdjudicationService</a:t>
            </a:r>
            <a:r>
              <a:rPr lang="en-IN" sz="1400" dirty="0" err="1">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IService</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ServiceMethod</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AdjudicationService</a:t>
            </a:r>
            <a:r>
              <a:rPr lang="en-IN" sz="1400" dirty="0">
                <a:solidFill>
                  <a:srgbClr val="A31515"/>
                </a:solidFill>
                <a:highlight>
                  <a:srgbClr val="FFFFFF"/>
                </a:highlight>
                <a:latin typeface="Consolas" panose="020B0609020204030204" pitchFamily="49" charset="0"/>
              </a:rPr>
              <a:t> is running"</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p>
          <a:p>
            <a:endParaRPr lang="en-IN" sz="1400" dirty="0">
              <a:solidFill>
                <a:srgbClr val="008000"/>
              </a:solidFill>
              <a:highlight>
                <a:srgbClr val="FFFFFF"/>
              </a:highlight>
              <a:latin typeface="Consolas" panose="020B0609020204030204" pitchFamily="49" charset="0"/>
            </a:endParaRPr>
          </a:p>
          <a:p>
            <a:r>
              <a:rPr lang="en-IN" sz="1400" dirty="0">
                <a:solidFill>
                  <a:srgbClr val="008000"/>
                </a:solidFill>
                <a:highlight>
                  <a:srgbClr val="FFFFFF"/>
                </a:highlight>
                <a:latin typeface="Consolas" panose="020B0609020204030204" pitchFamily="49" charset="0"/>
              </a:rPr>
              <a:t> //Service Interface implementation for Payment Service</a:t>
            </a:r>
            <a:endParaRPr lang="en-IN" sz="1400" dirty="0">
              <a:solidFill>
                <a:srgbClr val="000000"/>
              </a:solidFill>
              <a:highlight>
                <a:srgbClr val="FFFFFF"/>
              </a:highlight>
              <a:latin typeface="Consolas" panose="020B0609020204030204" pitchFamily="49" charset="0"/>
            </a:endParaRP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PaymentService</a:t>
            </a:r>
            <a:r>
              <a:rPr lang="en-IN" sz="1400" dirty="0" err="1">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IService</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ServiceMethod</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PaymentService</a:t>
            </a:r>
            <a:r>
              <a:rPr lang="en-IN" sz="1400" dirty="0">
                <a:solidFill>
                  <a:srgbClr val="A31515"/>
                </a:solidFill>
                <a:highlight>
                  <a:srgbClr val="FFFFFF"/>
                </a:highlight>
                <a:latin typeface="Consolas" panose="020B0609020204030204" pitchFamily="49" charset="0"/>
              </a:rPr>
              <a:t> is running"</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endParaRPr lang="en-IN" sz="1400" dirty="0"/>
          </a:p>
        </p:txBody>
      </p:sp>
      <p:sp>
        <p:nvSpPr>
          <p:cNvPr id="5" name="TextBox 4">
            <a:extLst>
              <a:ext uri="{FF2B5EF4-FFF2-40B4-BE49-F238E27FC236}">
                <a16:creationId xmlns:a16="http://schemas.microsoft.com/office/drawing/2014/main" id="{94F488B1-1C8C-43AF-A1EA-BEF9E309C60D}"/>
              </a:ext>
            </a:extLst>
          </p:cNvPr>
          <p:cNvSpPr txBox="1"/>
          <p:nvPr/>
        </p:nvSpPr>
        <p:spPr>
          <a:xfrm>
            <a:off x="206477" y="2566219"/>
            <a:ext cx="5466736" cy="3970318"/>
          </a:xfrm>
          <a:prstGeom prst="rect">
            <a:avLst/>
          </a:prstGeom>
          <a:noFill/>
        </p:spPr>
        <p:txBody>
          <a:bodyPr wrap="square" rtlCol="0">
            <a:spAutoFit/>
          </a:bodyPr>
          <a:lstStyle/>
          <a:p>
            <a:r>
              <a:rPr lang="en-IN" sz="1200" dirty="0">
                <a:solidFill>
                  <a:srgbClr val="008000"/>
                </a:solidFill>
                <a:highlight>
                  <a:srgbClr val="FFFFFF"/>
                </a:highlight>
                <a:latin typeface="Consolas" panose="020B0609020204030204" pitchFamily="49" charset="0"/>
              </a:rPr>
              <a:t>//Constructor Injection Implementation for all services</a:t>
            </a:r>
            <a:endParaRPr lang="en-IN"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BusinessLogicImplementation</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private</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IService</a:t>
            </a:r>
            <a:r>
              <a:rPr lang="en-IN" sz="1200" dirty="0">
                <a:solidFill>
                  <a:srgbClr val="000000"/>
                </a:solidFill>
                <a:highlight>
                  <a:srgbClr val="FFFFFF"/>
                </a:highlight>
                <a:latin typeface="Consolas" panose="020B0609020204030204" pitchFamily="49" charset="0"/>
              </a:rPr>
              <a:t> client;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BusinessLogicImplementation</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IService</a:t>
            </a:r>
            <a:r>
              <a:rPr lang="en-IN" sz="1200" dirty="0">
                <a:solidFill>
                  <a:srgbClr val="000000"/>
                </a:solidFill>
                <a:highlight>
                  <a:srgbClr val="FFFFFF"/>
                </a:highlight>
                <a:latin typeface="Consolas" panose="020B0609020204030204" pitchFamily="49" charset="0"/>
              </a:rPr>
              <a:t> client)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this</a:t>
            </a:r>
            <a:r>
              <a:rPr lang="en-IN" sz="1200" dirty="0" err="1">
                <a:solidFill>
                  <a:srgbClr val="000000"/>
                </a:solidFill>
                <a:highlight>
                  <a:srgbClr val="FFFFFF"/>
                </a:highlight>
                <a:latin typeface="Consolas" panose="020B0609020204030204" pitchFamily="49" charset="0"/>
              </a:rPr>
              <a:t>.client</a:t>
            </a:r>
            <a:r>
              <a:rPr lang="en-IN" sz="1200" dirty="0">
                <a:solidFill>
                  <a:srgbClr val="000000"/>
                </a:solidFill>
                <a:highlight>
                  <a:srgbClr val="FFFFFF"/>
                </a:highlight>
                <a:latin typeface="Consolas" panose="020B0609020204030204" pitchFamily="49" charset="0"/>
              </a:rPr>
              <a:t> = client;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"Constructor Injection </a:t>
            </a:r>
            <a:r>
              <a:rPr lang="en-IN" sz="1200" dirty="0" err="1">
                <a:solidFill>
                  <a:srgbClr val="A31515"/>
                </a:solidFill>
                <a:highlight>
                  <a:srgbClr val="FFFFFF"/>
                </a:highlight>
                <a:latin typeface="Consolas" panose="020B0609020204030204" pitchFamily="49" charset="0"/>
              </a:rPr>
              <a:t>Injection</a:t>
            </a:r>
            <a:r>
              <a:rPr lang="en-IN" sz="1200" dirty="0">
                <a:solidFill>
                  <a:srgbClr val="A31515"/>
                </a:solidFill>
                <a:highlight>
                  <a:srgbClr val="FFFFFF"/>
                </a:highlight>
                <a:latin typeface="Consolas" panose="020B0609020204030204" pitchFamily="49" charset="0"/>
              </a:rPr>
              <a:t> ==&gt;  Current Service : {0}"</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client.ServiceMethod</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//Consuming Constructor Injection</a:t>
            </a:r>
            <a:endParaRPr lang="en-IN" sz="1200" dirty="0">
              <a:solidFill>
                <a:srgbClr val="000000"/>
              </a:solidFill>
              <a:highlight>
                <a:srgbClr val="FFFFFF"/>
              </a:highlight>
              <a:latin typeface="Consolas" panose="020B0609020204030204" pitchFamily="49" charset="0"/>
            </a:endParaRPr>
          </a:p>
          <a:p>
            <a:r>
              <a:rPr lang="en-IN" sz="1200" dirty="0" err="1">
                <a:solidFill>
                  <a:srgbClr val="2B91AF"/>
                </a:solidFill>
                <a:highlight>
                  <a:srgbClr val="FFFFFF"/>
                </a:highlight>
                <a:latin typeface="Consolas" panose="020B0609020204030204" pitchFamily="49" charset="0"/>
              </a:rPr>
              <a:t>BusinessLogicImplementation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ConInjBusinessLogic</a:t>
            </a:r>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BusinessLogicImplementation</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ClaimService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25144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297A-4195-416E-9B90-6EC408621116}"/>
              </a:ext>
            </a:extLst>
          </p:cNvPr>
          <p:cNvSpPr>
            <a:spLocks noGrp="1"/>
          </p:cNvSpPr>
          <p:nvPr>
            <p:ph type="title"/>
          </p:nvPr>
        </p:nvSpPr>
        <p:spPr>
          <a:xfrm>
            <a:off x="3948881" y="0"/>
            <a:ext cx="2992694" cy="745920"/>
          </a:xfrm>
        </p:spPr>
        <p:txBody>
          <a:bodyPr>
            <a:normAutofit/>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Getter and Setter Injection</a:t>
            </a:r>
            <a:endParaRPr lang="en-IN" dirty="0"/>
          </a:p>
        </p:txBody>
      </p:sp>
      <p:sp>
        <p:nvSpPr>
          <p:cNvPr id="3" name="Content Placeholder 2">
            <a:extLst>
              <a:ext uri="{FF2B5EF4-FFF2-40B4-BE49-F238E27FC236}">
                <a16:creationId xmlns:a16="http://schemas.microsoft.com/office/drawing/2014/main" id="{4A88EA5E-41B5-41B8-8709-D2C704B94C72}"/>
              </a:ext>
            </a:extLst>
          </p:cNvPr>
          <p:cNvSpPr>
            <a:spLocks noGrp="1"/>
          </p:cNvSpPr>
          <p:nvPr>
            <p:ph idx="1"/>
          </p:nvPr>
        </p:nvSpPr>
        <p:spPr>
          <a:xfrm>
            <a:off x="582561" y="1501160"/>
            <a:ext cx="10515600" cy="4351338"/>
          </a:xfrm>
        </p:spPr>
        <p:txBody>
          <a:bodyPr/>
          <a:lstStyle/>
          <a:p>
            <a:r>
              <a:rPr lang="en-IN" sz="1800" dirty="0">
                <a:effectLst/>
                <a:latin typeface="Times New Roman" panose="02020603050405020304" pitchFamily="18" charset="0"/>
                <a:ea typeface="Times New Roman" panose="02020603050405020304" pitchFamily="18" charset="0"/>
              </a:rPr>
              <a:t>Getter and Setter Injection injects the dependency by using default public properties procedure such as </a:t>
            </a:r>
            <a:r>
              <a:rPr lang="en-IN" sz="1800" dirty="0" err="1">
                <a:effectLst/>
                <a:latin typeface="Courier New" panose="02070309020205020404" pitchFamily="49" charset="0"/>
                <a:ea typeface="Times New Roman" panose="02020603050405020304" pitchFamily="18" charset="0"/>
              </a:rPr>
              <a:t>Gettter</a:t>
            </a:r>
            <a:r>
              <a:rPr lang="en-IN" sz="1800" dirty="0">
                <a:effectLst/>
                <a:latin typeface="Courier New" panose="02070309020205020404" pitchFamily="49" charset="0"/>
                <a:ea typeface="Times New Roman" panose="02020603050405020304" pitchFamily="18" charset="0"/>
              </a:rPr>
              <a:t>(get(){})</a:t>
            </a:r>
            <a:r>
              <a:rPr lang="en-IN" sz="1800" dirty="0">
                <a:effectLst/>
                <a:latin typeface="Times New Roman" panose="02020603050405020304" pitchFamily="18" charset="0"/>
                <a:ea typeface="Times New Roman" panose="02020603050405020304" pitchFamily="18" charset="0"/>
              </a:rPr>
              <a:t> and </a:t>
            </a:r>
            <a:r>
              <a:rPr lang="en-IN" sz="1800" dirty="0">
                <a:effectLst/>
                <a:latin typeface="Courier New" panose="02070309020205020404" pitchFamily="49" charset="0"/>
                <a:ea typeface="Times New Roman" panose="02020603050405020304" pitchFamily="18" charset="0"/>
              </a:rPr>
              <a:t>Setter(set(){})</a:t>
            </a:r>
            <a:r>
              <a:rPr lang="en-IN" sz="1800" dirty="0">
                <a:effectLst/>
                <a:latin typeface="Times New Roman" panose="02020603050405020304" pitchFamily="18" charset="0"/>
                <a:ea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rPr>
              <a:t>The following code sample illustrates the concept, a public property Client has get and set properties of </a:t>
            </a:r>
            <a:r>
              <a:rPr lang="en-IN" sz="1800" dirty="0" err="1">
                <a:effectLst/>
                <a:latin typeface="Courier New" panose="02070309020205020404" pitchFamily="49" charset="0"/>
                <a:ea typeface="Times New Roman" panose="02020603050405020304" pitchFamily="18" charset="0"/>
              </a:rPr>
              <a:t>IService</a:t>
            </a:r>
            <a:r>
              <a:rPr lang="en-IN" sz="1800" dirty="0">
                <a:effectLst/>
                <a:latin typeface="Times New Roman" panose="02020603050405020304" pitchFamily="18" charset="0"/>
                <a:ea typeface="Times New Roman" panose="02020603050405020304" pitchFamily="18" charset="0"/>
              </a:rPr>
              <a:t> interface that accepts the reference of different services</a:t>
            </a:r>
            <a:endParaRPr lang="en-IN" dirty="0"/>
          </a:p>
        </p:txBody>
      </p:sp>
    </p:spTree>
    <p:extLst>
      <p:ext uri="{BB962C8B-B14F-4D97-AF65-F5344CB8AC3E}">
        <p14:creationId xmlns:p14="http://schemas.microsoft.com/office/powerpoint/2010/main" val="67480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3B0E9-25B0-4FDA-AF03-05F21A42429B}"/>
              </a:ext>
            </a:extLst>
          </p:cNvPr>
          <p:cNvSpPr>
            <a:spLocks noGrp="1"/>
          </p:cNvSpPr>
          <p:nvPr>
            <p:ph idx="1"/>
          </p:nvPr>
        </p:nvSpPr>
        <p:spPr>
          <a:xfrm>
            <a:off x="452284" y="176980"/>
            <a:ext cx="11739715" cy="4198375"/>
          </a:xfrm>
        </p:spPr>
        <p:txBody>
          <a:bodyPr>
            <a:noAutofit/>
          </a:bodyPr>
          <a:lstStyle/>
          <a:p>
            <a:pPr marL="0" indent="0">
              <a:buNone/>
            </a:pPr>
            <a:r>
              <a:rPr lang="en-US" sz="1400" dirty="0">
                <a:solidFill>
                  <a:srgbClr val="808080"/>
                </a:solidFill>
                <a:highlight>
                  <a:srgbClr val="FFFFFF"/>
                </a:highlight>
                <a:latin typeface="Consolas" panose="020B0609020204030204" pitchFamily="49" charset="0"/>
              </a:rPr>
              <a:t>//</a:t>
            </a:r>
            <a:r>
              <a:rPr lang="en-US" sz="1400" dirty="0">
                <a:solidFill>
                  <a:srgbClr val="008000"/>
                </a:solidFill>
                <a:highlight>
                  <a:srgbClr val="FFFFFF"/>
                </a:highlight>
                <a:latin typeface="Consolas" panose="020B0609020204030204" pitchFamily="49" charset="0"/>
              </a:rPr>
              <a:t>Implementing Getter and Setter Injection</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BusinessLogicImplementation</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private</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IService</a:t>
            </a:r>
            <a:r>
              <a:rPr lang="en-IN" sz="1400" dirty="0">
                <a:solidFill>
                  <a:srgbClr val="000000"/>
                </a:solidFill>
                <a:highlight>
                  <a:srgbClr val="FFFFFF"/>
                </a:highlight>
                <a:latin typeface="Consolas" panose="020B0609020204030204" pitchFamily="49" charset="0"/>
              </a:rPr>
              <a:t>  _client;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IService</a:t>
            </a:r>
            <a:r>
              <a:rPr lang="en-IN" sz="1400" dirty="0">
                <a:solidFill>
                  <a:srgbClr val="000000"/>
                </a:solidFill>
                <a:highlight>
                  <a:srgbClr val="FFFFFF"/>
                </a:highlight>
                <a:latin typeface="Consolas" panose="020B0609020204030204" pitchFamily="49" charset="0"/>
              </a:rPr>
              <a:t>  Client</a:t>
            </a:r>
          </a:p>
          <a:p>
            <a:pPr marL="0" indent="0">
              <a:buNone/>
            </a:pP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get</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_client;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set</a:t>
            </a:r>
            <a:r>
              <a:rPr lang="en-IN" sz="1400" dirty="0">
                <a:solidFill>
                  <a:srgbClr val="000000"/>
                </a:solidFill>
                <a:highlight>
                  <a:srgbClr val="FFFFFF"/>
                </a:highlight>
                <a:latin typeface="Consolas" panose="020B0609020204030204" pitchFamily="49" charset="0"/>
              </a:rPr>
              <a:t> { _client = </a:t>
            </a:r>
            <a:r>
              <a:rPr lang="en-IN" sz="1400" dirty="0">
                <a:solidFill>
                  <a:srgbClr val="0000FF"/>
                </a:solidFill>
                <a:highlight>
                  <a:srgbClr val="FFFFFF"/>
                </a:highlight>
                <a:latin typeface="Consolas" panose="020B0609020204030204" pitchFamily="49" charset="0"/>
              </a:rPr>
              <a:t>value</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testSetterInj</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"Getter and Setter Injection ==&gt; </a:t>
            </a:r>
            <a:r>
              <a:rPr lang="en-US" sz="1400" dirty="0" err="1">
                <a:solidFill>
                  <a:srgbClr val="A31515"/>
                </a:solidFill>
                <a:highlight>
                  <a:srgbClr val="FFFFFF"/>
                </a:highlight>
                <a:latin typeface="Consolas" panose="020B0609020204030204" pitchFamily="49" charset="0"/>
              </a:rPr>
              <a:t>rrent</a:t>
            </a:r>
            <a:r>
              <a:rPr lang="en-US" sz="1400" dirty="0">
                <a:solidFill>
                  <a:srgbClr val="A31515"/>
                </a:solidFill>
                <a:highlight>
                  <a:srgbClr val="FFFFFF"/>
                </a:highlight>
                <a:latin typeface="Consolas" panose="020B0609020204030204" pitchFamily="49" charset="0"/>
              </a:rPr>
              <a:t> Service :{0}"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Client.ServiceMethod</a:t>
            </a:r>
            <a:r>
              <a:rPr lang="en-US"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endParaRPr lang="en-IN" sz="1400" dirty="0"/>
          </a:p>
        </p:txBody>
      </p:sp>
      <p:sp>
        <p:nvSpPr>
          <p:cNvPr id="4" name="TextBox 3">
            <a:extLst>
              <a:ext uri="{FF2B5EF4-FFF2-40B4-BE49-F238E27FC236}">
                <a16:creationId xmlns:a16="http://schemas.microsoft.com/office/drawing/2014/main" id="{2E29FB1C-AA37-4597-9FA9-9C6C554190F9}"/>
              </a:ext>
            </a:extLst>
          </p:cNvPr>
          <p:cNvSpPr txBox="1"/>
          <p:nvPr/>
        </p:nvSpPr>
        <p:spPr>
          <a:xfrm>
            <a:off x="452284" y="4454013"/>
            <a:ext cx="11012129" cy="2462213"/>
          </a:xfrm>
          <a:prstGeom prst="rect">
            <a:avLst/>
          </a:prstGeom>
          <a:noFill/>
        </p:spPr>
        <p:txBody>
          <a:bodyPr wrap="square" rtlCol="0">
            <a:spAutoFit/>
          </a:bodyPr>
          <a:lstStyle/>
          <a:p>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r>
              <a:rPr lang="en-IN" sz="1400" dirty="0">
                <a:solidFill>
                  <a:srgbClr val="000000"/>
                </a:solidFill>
                <a:highlight>
                  <a:srgbClr val="FFFFFF"/>
                </a:highlight>
                <a:latin typeface="Consolas" panose="020B0609020204030204" pitchFamily="49" charset="0"/>
              </a:rPr>
              <a:t>                    {       </a:t>
            </a:r>
            <a:r>
              <a:rPr lang="en-IN" sz="1400" dirty="0">
                <a:solidFill>
                  <a:srgbClr val="008000"/>
                </a:solidFill>
                <a:highlight>
                  <a:srgbClr val="FFFFFF"/>
                </a:highlight>
                <a:latin typeface="Consolas" panose="020B0609020204030204" pitchFamily="49" charset="0"/>
              </a:rPr>
              <a:t>//Consuming Constructor Injection</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err="1">
                <a:solidFill>
                  <a:srgbClr val="2B91AF"/>
                </a:solidFill>
                <a:highlight>
                  <a:srgbClr val="FFFFFF"/>
                </a:highlight>
                <a:latin typeface="Consolas" panose="020B0609020204030204" pitchFamily="49" charset="0"/>
              </a:rPr>
              <a:t>BusinessLogicImplementation</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ConInjBusinessLogic</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BusinessLogicImplementation</a:t>
            </a:r>
            <a:r>
              <a:rPr lang="en-IN" sz="1400" dirty="0">
                <a:solidFill>
                  <a:srgbClr val="000000"/>
                </a:solidFill>
                <a:highlight>
                  <a:srgbClr val="FFFFFF"/>
                </a:highlight>
                <a:latin typeface="Consolas" panose="020B0609020204030204" pitchFamily="49" charset="0"/>
              </a:rPr>
              <a:t>();</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ConInjBusinessLogic.Client</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ClaimService</a:t>
            </a:r>
            <a:r>
              <a:rPr lang="en-IN" sz="1400" dirty="0">
                <a:solidFill>
                  <a:srgbClr val="000000"/>
                </a:solidFill>
                <a:highlight>
                  <a:srgbClr val="FFFFFF"/>
                </a:highlight>
                <a:latin typeface="Consolas" panose="020B0609020204030204" pitchFamily="49" charset="0"/>
              </a:rPr>
              <a:t>();</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ConInjBusinessLogic.testSetterInj</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3388818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1041</Words>
  <Application>Microsoft Office PowerPoint</Application>
  <PresentationFormat>Widescreen</PresentationFormat>
  <Paragraphs>170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vt:lpstr>
      <vt:lpstr>Consolas</vt:lpstr>
      <vt:lpstr>Courier New</vt:lpstr>
      <vt:lpstr>Garamond</vt:lpstr>
      <vt:lpstr>Symbol</vt:lpstr>
      <vt:lpstr>Times New Roman</vt:lpstr>
      <vt:lpstr>Office Theme</vt:lpstr>
      <vt:lpstr>PowerPoint Presentation</vt:lpstr>
      <vt:lpstr>Introduction DI</vt:lpstr>
      <vt:lpstr>Scenario of Object Dependency</vt:lpstr>
      <vt:lpstr>PowerPoint Presentation</vt:lpstr>
      <vt:lpstr>Definition of DI</vt:lpstr>
      <vt:lpstr>Constructor Injection</vt:lpstr>
      <vt:lpstr>PowerPoint Presentation</vt:lpstr>
      <vt:lpstr>Getter and Setter Injection</vt:lpstr>
      <vt:lpstr>PowerPoint Presentation</vt:lpstr>
      <vt:lpstr>Interface Injection</vt:lpstr>
      <vt:lpstr>Service Locator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76</cp:revision>
  <dcterms:created xsi:type="dcterms:W3CDTF">2020-09-03T13:39:42Z</dcterms:created>
  <dcterms:modified xsi:type="dcterms:W3CDTF">2020-11-12T03:37:16Z</dcterms:modified>
</cp:coreProperties>
</file>