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EF39-D1FC-40B1-BE8A-02C36AE0A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8D8A46-B53F-4B6A-9A61-671A9744C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EDBCCA-CD10-479C-88BE-A44429E0809E}"/>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5" name="Footer Placeholder 4">
            <a:extLst>
              <a:ext uri="{FF2B5EF4-FFF2-40B4-BE49-F238E27FC236}">
                <a16:creationId xmlns:a16="http://schemas.microsoft.com/office/drawing/2014/main" id="{3018C30C-A3A1-4121-8BF5-E70F46D90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42C71-9093-4121-8CFE-8939F5DE1DF4}"/>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68086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322D-A9B7-48CB-B678-E813B8A7F1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BC1D8-735D-4522-8745-B1DBFAFD5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933B5-5F4C-4E66-A10C-57A80CBF9258}"/>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5" name="Footer Placeholder 4">
            <a:extLst>
              <a:ext uri="{FF2B5EF4-FFF2-40B4-BE49-F238E27FC236}">
                <a16:creationId xmlns:a16="http://schemas.microsoft.com/office/drawing/2014/main" id="{D853482F-DEF1-42CB-AE6D-0B5373E7F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F500C-CAC4-4A27-9B1B-9252B4CFAFA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23273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F6B78-D089-48F2-B4C1-5CF52514A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F6421C-3385-4AA7-8E0D-052FC5245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39D1-8466-4F83-BBF7-C92DE2F01DE0}"/>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5" name="Footer Placeholder 4">
            <a:extLst>
              <a:ext uri="{FF2B5EF4-FFF2-40B4-BE49-F238E27FC236}">
                <a16:creationId xmlns:a16="http://schemas.microsoft.com/office/drawing/2014/main" id="{1536AEB7-3A57-494B-A7DF-C0F879F806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F4807-B3E8-4864-A9C8-C97970BA4A41}"/>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47451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6EF3-5C34-4451-BDBA-69D7867CE7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0FD6FF-9CF3-4FDD-964E-940E008E8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BD7AC-A188-45C8-A9D4-A1EBF5B71386}"/>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5" name="Footer Placeholder 4">
            <a:extLst>
              <a:ext uri="{FF2B5EF4-FFF2-40B4-BE49-F238E27FC236}">
                <a16:creationId xmlns:a16="http://schemas.microsoft.com/office/drawing/2014/main" id="{6F042DFF-BFB3-451D-9DDB-5F9EA2551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C89FC-0D52-4DEF-95F8-C4D9BCB877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38746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053D-4DEF-495E-86B6-76D4EFEBD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A1CE29-D48F-4A10-BA6E-B3E5DCF3F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65802-0406-4F8C-80B0-71F66C349B54}"/>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5" name="Footer Placeholder 4">
            <a:extLst>
              <a:ext uri="{FF2B5EF4-FFF2-40B4-BE49-F238E27FC236}">
                <a16:creationId xmlns:a16="http://schemas.microsoft.com/office/drawing/2014/main" id="{A13D397F-2E8E-4BCA-BCA6-4CB673671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571F2-1AAB-4B2F-9A31-EFE4930DDA22}"/>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756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4B-DAAD-45EB-82A8-B2A90D8E9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6ADCE-35A8-464D-8E5F-8E8CD8638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012C31-3CC2-4CD7-B15E-AFD498EF1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CF18D8-A886-44AB-AEAC-81C51C5FE5EA}"/>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6" name="Footer Placeholder 5">
            <a:extLst>
              <a:ext uri="{FF2B5EF4-FFF2-40B4-BE49-F238E27FC236}">
                <a16:creationId xmlns:a16="http://schemas.microsoft.com/office/drawing/2014/main" id="{415EC71A-F03E-4A60-889C-7A2C9C6F0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F4C31-2CC1-444E-B98A-163403686EB5}"/>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04305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1CF-0F89-43C8-BF80-D1E30C7732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F018DC-D9CF-46C5-B722-D1D770253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75B423-4AF8-4532-8421-CA00F690D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3207ED-F174-4BE7-853A-403AC35D9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5CE366-053A-4D17-B97C-DEF70DAA2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D9A1B1-1E6E-43EF-9679-A9BDE812C754}"/>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8" name="Footer Placeholder 7">
            <a:extLst>
              <a:ext uri="{FF2B5EF4-FFF2-40B4-BE49-F238E27FC236}">
                <a16:creationId xmlns:a16="http://schemas.microsoft.com/office/drawing/2014/main" id="{F2341A7E-988A-4F7C-9B73-C0B73628DF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2B3EC2-60B1-4D60-848F-2B4C1D3D49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21382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3B40-0D0D-49F8-B53E-0780A6BFD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14C2F-34FA-4297-8F50-3C16B014C243}"/>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4" name="Footer Placeholder 3">
            <a:extLst>
              <a:ext uri="{FF2B5EF4-FFF2-40B4-BE49-F238E27FC236}">
                <a16:creationId xmlns:a16="http://schemas.microsoft.com/office/drawing/2014/main" id="{D0891D7C-3827-4938-9AB0-198E0E9C26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CCC3C4-253B-41D0-886D-F865C2F2F44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9882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9B399-DE0D-464F-972B-490B6CE95041}"/>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3" name="Footer Placeholder 2">
            <a:extLst>
              <a:ext uri="{FF2B5EF4-FFF2-40B4-BE49-F238E27FC236}">
                <a16:creationId xmlns:a16="http://schemas.microsoft.com/office/drawing/2014/main" id="{B11B0EC6-34CD-493D-AAA5-11D0FD2779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093A12-C0A5-4F5C-B5A4-E8D11352C2B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62230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8F6-BDE7-4837-978F-9EA1089B7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D1CAC3-492A-4348-92CF-9C25B3436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E0D8A4-253D-4F30-B8D3-07E749215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410EA-35B4-4CE5-8DA7-21A1BF54B123}"/>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6" name="Footer Placeholder 5">
            <a:extLst>
              <a:ext uri="{FF2B5EF4-FFF2-40B4-BE49-F238E27FC236}">
                <a16:creationId xmlns:a16="http://schemas.microsoft.com/office/drawing/2014/main" id="{06E7118A-798A-428D-BC88-7660D06DC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C0518D-D767-420A-86B5-9D95241E064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89226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3178-9590-40C1-B2F1-05F471B41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DCC618-F4CE-4519-B240-0AC4F4962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85F754-A87F-4241-B6A7-224840AAB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35E51-90D8-4376-A924-0035D5BC6654}"/>
              </a:ext>
            </a:extLst>
          </p:cNvPr>
          <p:cNvSpPr>
            <a:spLocks noGrp="1"/>
          </p:cNvSpPr>
          <p:nvPr>
            <p:ph type="dt" sz="half" idx="10"/>
          </p:nvPr>
        </p:nvSpPr>
        <p:spPr/>
        <p:txBody>
          <a:bodyPr/>
          <a:lstStyle/>
          <a:p>
            <a:fld id="{B91BA4CB-0F74-44A2-829D-B4CCC7BC9FB4}" type="datetimeFigureOut">
              <a:rPr lang="en-IN" smtClean="0"/>
              <a:t>13-11-2020</a:t>
            </a:fld>
            <a:endParaRPr lang="en-IN"/>
          </a:p>
        </p:txBody>
      </p:sp>
      <p:sp>
        <p:nvSpPr>
          <p:cNvPr id="6" name="Footer Placeholder 5">
            <a:extLst>
              <a:ext uri="{FF2B5EF4-FFF2-40B4-BE49-F238E27FC236}">
                <a16:creationId xmlns:a16="http://schemas.microsoft.com/office/drawing/2014/main" id="{AB5DDB92-B073-442B-BB2D-96003F2EF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E271E3-F007-4AA6-B6D0-DDA78B29C65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222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B51B6-6528-489F-A23B-56028F3FE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DC108-41BE-4C15-AEF5-CB9A01F67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DBEA7-6E3D-49B1-B66B-B3F4937E7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BA4CB-0F74-44A2-829D-B4CCC7BC9FB4}" type="datetimeFigureOut">
              <a:rPr lang="en-IN" smtClean="0"/>
              <a:t>13-11-2020</a:t>
            </a:fld>
            <a:endParaRPr lang="en-IN"/>
          </a:p>
        </p:txBody>
      </p:sp>
      <p:sp>
        <p:nvSpPr>
          <p:cNvPr id="5" name="Footer Placeholder 4">
            <a:extLst>
              <a:ext uri="{FF2B5EF4-FFF2-40B4-BE49-F238E27FC236}">
                <a16:creationId xmlns:a16="http://schemas.microsoft.com/office/drawing/2014/main" id="{DD1A7F8A-8857-4663-A65A-ACD5488F40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EED417-C552-4526-B3D8-D383EB6FC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F6D3-6DD0-4128-8797-E6204F0872DA}" type="slidenum">
              <a:rPr lang="en-IN" smtClean="0"/>
              <a:t>‹#›</a:t>
            </a:fld>
            <a:endParaRPr lang="en-IN"/>
          </a:p>
        </p:txBody>
      </p:sp>
      <p:pic>
        <p:nvPicPr>
          <p:cNvPr id="8" name="Picture 7">
            <a:extLst>
              <a:ext uri="{FF2B5EF4-FFF2-40B4-BE49-F238E27FC236}">
                <a16:creationId xmlns:a16="http://schemas.microsoft.com/office/drawing/2014/main" id="{DA8F7841-54A1-48A4-9ABF-F0A339A77F6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9BBDE119-AA6A-40F8-BD1C-D62CE110EF8E}"/>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05258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utorialsteacher.com/Content/images/mvc/model-binding-1.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sdn.microsoft.com/en-us/library/system.web.routing.routetable(v=vs.110).aspx"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2838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3067050" y="3886202"/>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1DD3-7A25-4210-94C7-A12E21ECB717}"/>
              </a:ext>
            </a:extLst>
          </p:cNvPr>
          <p:cNvSpPr>
            <a:spLocks noGrp="1"/>
          </p:cNvSpPr>
          <p:nvPr>
            <p:ph type="title"/>
          </p:nvPr>
        </p:nvSpPr>
        <p:spPr>
          <a:xfrm>
            <a:off x="3549445" y="0"/>
            <a:ext cx="7804355" cy="490281"/>
          </a:xfrm>
        </p:spPr>
        <p:txBody>
          <a:bodyPr>
            <a:normAutofit fontScale="90000"/>
          </a:bodyPr>
          <a:lstStyle/>
          <a:p>
            <a:r>
              <a:rPr lang="en-IN" dirty="0"/>
              <a:t>URL Pattern</a:t>
            </a:r>
          </a:p>
        </p:txBody>
      </p:sp>
      <p:sp>
        <p:nvSpPr>
          <p:cNvPr id="3" name="Content Placeholder 2">
            <a:extLst>
              <a:ext uri="{FF2B5EF4-FFF2-40B4-BE49-F238E27FC236}">
                <a16:creationId xmlns:a16="http://schemas.microsoft.com/office/drawing/2014/main" id="{6B9273DC-AE76-404F-B80E-E511DA46CE29}"/>
              </a:ext>
            </a:extLst>
          </p:cNvPr>
          <p:cNvSpPr>
            <a:spLocks noGrp="1"/>
          </p:cNvSpPr>
          <p:nvPr>
            <p:ph idx="1"/>
          </p:nvPr>
        </p:nvSpPr>
        <p:spPr>
          <a:xfrm>
            <a:off x="117987" y="747253"/>
            <a:ext cx="11729884" cy="1750142"/>
          </a:xfrm>
        </p:spPr>
        <p:txBody>
          <a:bodyPr>
            <a:normAutofit fontScale="92500" lnSpcReduction="10000"/>
          </a:bodyPr>
          <a:lstStyle/>
          <a:p>
            <a:r>
              <a:rPr lang="en-US" dirty="0"/>
              <a:t>The URL pattern is considered only after the domain name part in the URL. For example, the URL pattern "{controller}/{action}/{id}" would look like localhost:1234/{controller}/{action}/{id}. Anything after "localhost:1234/" would be considered as a controller name. The same way, anything after the controller name would be considered as action name and then the value of id parameter.</a:t>
            </a:r>
            <a:endParaRPr lang="en-IN" dirty="0"/>
          </a:p>
        </p:txBody>
      </p:sp>
      <p:pic>
        <p:nvPicPr>
          <p:cNvPr id="4" name="Picture 3">
            <a:extLst>
              <a:ext uri="{FF2B5EF4-FFF2-40B4-BE49-F238E27FC236}">
                <a16:creationId xmlns:a16="http://schemas.microsoft.com/office/drawing/2014/main" id="{61C8E54E-9EA8-4020-A53F-282AFB158984}"/>
              </a:ext>
            </a:extLst>
          </p:cNvPr>
          <p:cNvPicPr>
            <a:picLocks noChangeAspect="1"/>
          </p:cNvPicPr>
          <p:nvPr/>
        </p:nvPicPr>
        <p:blipFill>
          <a:blip r:embed="rId2"/>
          <a:stretch>
            <a:fillRect/>
          </a:stretch>
        </p:blipFill>
        <p:spPr>
          <a:xfrm>
            <a:off x="2884308" y="2497395"/>
            <a:ext cx="6197242" cy="1552575"/>
          </a:xfrm>
          <a:prstGeom prst="rect">
            <a:avLst/>
          </a:prstGeom>
        </p:spPr>
      </p:pic>
      <p:sp>
        <p:nvSpPr>
          <p:cNvPr id="6" name="TextBox 5">
            <a:extLst>
              <a:ext uri="{FF2B5EF4-FFF2-40B4-BE49-F238E27FC236}">
                <a16:creationId xmlns:a16="http://schemas.microsoft.com/office/drawing/2014/main" id="{9F45E408-A92C-4A08-954A-E9BF6145215F}"/>
              </a:ext>
            </a:extLst>
          </p:cNvPr>
          <p:cNvSpPr txBox="1"/>
          <p:nvPr/>
        </p:nvSpPr>
        <p:spPr>
          <a:xfrm>
            <a:off x="683342" y="4562889"/>
            <a:ext cx="10825316" cy="923330"/>
          </a:xfrm>
          <a:prstGeom prst="rect">
            <a:avLst/>
          </a:prstGeom>
          <a:noFill/>
        </p:spPr>
        <p:txBody>
          <a:bodyPr wrap="square">
            <a:spAutoFit/>
          </a:bodyPr>
          <a:lstStyle/>
          <a:p>
            <a:r>
              <a:rPr lang="en-US" dirty="0"/>
              <a:t>If the URL doesn't contain anything after the domain name, then the default controller and action method will handle the request. For example, http://localhost:1234 would be handled by the </a:t>
            </a:r>
            <a:r>
              <a:rPr lang="en-US" dirty="0" err="1"/>
              <a:t>HomeController</a:t>
            </a:r>
            <a:r>
              <a:rPr lang="en-US" dirty="0"/>
              <a:t> and the Index() method as configured in the default parameter.</a:t>
            </a:r>
            <a:endParaRPr lang="en-IN" dirty="0"/>
          </a:p>
        </p:txBody>
      </p:sp>
    </p:spTree>
    <p:extLst>
      <p:ext uri="{BB962C8B-B14F-4D97-AF65-F5344CB8AC3E}">
        <p14:creationId xmlns:p14="http://schemas.microsoft.com/office/powerpoint/2010/main" val="156597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844D-6060-4D3B-80CD-2848A79D8701}"/>
              </a:ext>
            </a:extLst>
          </p:cNvPr>
          <p:cNvSpPr>
            <a:spLocks noGrp="1"/>
          </p:cNvSpPr>
          <p:nvPr>
            <p:ph type="title"/>
          </p:nvPr>
        </p:nvSpPr>
        <p:spPr>
          <a:xfrm>
            <a:off x="1081548" y="99655"/>
            <a:ext cx="10353367" cy="667262"/>
          </a:xfrm>
        </p:spPr>
        <p:txBody>
          <a:bodyPr>
            <a:noAutofit/>
          </a:bodyPr>
          <a:lstStyle/>
          <a:p>
            <a:r>
              <a:rPr lang="en-US" sz="2000" dirty="0"/>
              <a:t>The following table shows which Controller, Action method, and Id parameter would handle different URLs considering the above default route.</a:t>
            </a:r>
            <a:endParaRPr lang="en-IN" sz="2000" dirty="0"/>
          </a:p>
        </p:txBody>
      </p:sp>
      <p:graphicFrame>
        <p:nvGraphicFramePr>
          <p:cNvPr id="4" name="Content Placeholder 3">
            <a:extLst>
              <a:ext uri="{FF2B5EF4-FFF2-40B4-BE49-F238E27FC236}">
                <a16:creationId xmlns:a16="http://schemas.microsoft.com/office/drawing/2014/main" id="{95E1B6C3-C6E1-493A-BD4A-E237BC829028}"/>
              </a:ext>
            </a:extLst>
          </p:cNvPr>
          <p:cNvGraphicFramePr>
            <a:graphicFrameLocks noGrp="1"/>
          </p:cNvGraphicFramePr>
          <p:nvPr>
            <p:ph idx="1"/>
            <p:extLst>
              <p:ext uri="{D42A27DB-BD31-4B8C-83A1-F6EECF244321}">
                <p14:modId xmlns:p14="http://schemas.microsoft.com/office/powerpoint/2010/main" val="143922475"/>
              </p:ext>
            </p:extLst>
          </p:nvPr>
        </p:nvGraphicFramePr>
        <p:xfrm>
          <a:off x="614519" y="1029212"/>
          <a:ext cx="10702411" cy="3719773"/>
        </p:xfrm>
        <a:graphic>
          <a:graphicData uri="http://schemas.openxmlformats.org/drawingml/2006/table">
            <a:tbl>
              <a:tblPr/>
              <a:tblGrid>
                <a:gridCol w="5681144">
                  <a:extLst>
                    <a:ext uri="{9D8B030D-6E8A-4147-A177-3AD203B41FA5}">
                      <a16:colId xmlns:a16="http://schemas.microsoft.com/office/drawing/2014/main" val="2467768664"/>
                    </a:ext>
                  </a:extLst>
                </a:gridCol>
                <a:gridCol w="1824977">
                  <a:extLst>
                    <a:ext uri="{9D8B030D-6E8A-4147-A177-3AD203B41FA5}">
                      <a16:colId xmlns:a16="http://schemas.microsoft.com/office/drawing/2014/main" val="779332808"/>
                    </a:ext>
                  </a:extLst>
                </a:gridCol>
                <a:gridCol w="1598145">
                  <a:extLst>
                    <a:ext uri="{9D8B030D-6E8A-4147-A177-3AD203B41FA5}">
                      <a16:colId xmlns:a16="http://schemas.microsoft.com/office/drawing/2014/main" val="1842422190"/>
                    </a:ext>
                  </a:extLst>
                </a:gridCol>
                <a:gridCol w="1598145">
                  <a:extLst>
                    <a:ext uri="{9D8B030D-6E8A-4147-A177-3AD203B41FA5}">
                      <a16:colId xmlns:a16="http://schemas.microsoft.com/office/drawing/2014/main" val="639701791"/>
                    </a:ext>
                  </a:extLst>
                </a:gridCol>
              </a:tblGrid>
              <a:tr h="508513">
                <a:tc>
                  <a:txBody>
                    <a:bodyPr/>
                    <a:lstStyle/>
                    <a:p>
                      <a:pPr algn="l" fontAlgn="b"/>
                      <a:r>
                        <a:rPr lang="en-IN" sz="1700" b="0" dirty="0">
                          <a:solidFill>
                            <a:srgbClr val="FFFFFF"/>
                          </a:solidFill>
                          <a:effectLst/>
                        </a:rPr>
                        <a:t>URL</a:t>
                      </a:r>
                    </a:p>
                  </a:txBody>
                  <a:tcPr marL="88803" marR="88803" marT="44401" marB="4440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700" b="0">
                          <a:solidFill>
                            <a:srgbClr val="FFFFFF"/>
                          </a:solidFill>
                          <a:effectLst/>
                        </a:rPr>
                        <a:t>Controller</a:t>
                      </a:r>
                    </a:p>
                  </a:txBody>
                  <a:tcPr marL="88803" marR="88803" marT="44401" marB="4440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700" b="0">
                          <a:solidFill>
                            <a:srgbClr val="FFFFFF"/>
                          </a:solidFill>
                          <a:effectLst/>
                        </a:rPr>
                        <a:t>Action</a:t>
                      </a:r>
                    </a:p>
                  </a:txBody>
                  <a:tcPr marL="88803" marR="88803" marT="44401" marB="4440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700" b="0">
                          <a:solidFill>
                            <a:srgbClr val="FFFFFF"/>
                          </a:solidFill>
                          <a:effectLst/>
                        </a:rPr>
                        <a:t>Id</a:t>
                      </a:r>
                    </a:p>
                  </a:txBody>
                  <a:tcPr marL="88803" marR="88803" marT="44401" marB="4440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133127722"/>
                  </a:ext>
                </a:extLst>
              </a:tr>
              <a:tr h="508513">
                <a:tc>
                  <a:txBody>
                    <a:bodyPr/>
                    <a:lstStyle/>
                    <a:p>
                      <a:pPr fontAlgn="t"/>
                      <a:r>
                        <a:rPr lang="en-IN" sz="1700">
                          <a:solidFill>
                            <a:srgbClr val="414141"/>
                          </a:solidFill>
                          <a:effectLst/>
                        </a:rPr>
                        <a:t>http://localhost/home</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700">
                          <a:solidFill>
                            <a:srgbClr val="414141"/>
                          </a:solidFill>
                          <a:effectLst/>
                        </a:rPr>
                        <a:t>HomeController</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700">
                          <a:solidFill>
                            <a:srgbClr val="414141"/>
                          </a:solidFill>
                          <a:effectLst/>
                        </a:rPr>
                        <a:t>Index</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700">
                          <a:solidFill>
                            <a:srgbClr val="414141"/>
                          </a:solidFill>
                          <a:effectLst/>
                        </a:rPr>
                        <a:t>null</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05371413"/>
                  </a:ext>
                </a:extLst>
              </a:tr>
              <a:tr h="508513">
                <a:tc>
                  <a:txBody>
                    <a:bodyPr/>
                    <a:lstStyle/>
                    <a:p>
                      <a:pPr fontAlgn="t"/>
                      <a:r>
                        <a:rPr lang="en-IN" sz="1700" dirty="0">
                          <a:solidFill>
                            <a:srgbClr val="414141"/>
                          </a:solidFill>
                          <a:effectLst/>
                        </a:rPr>
                        <a:t>http://localhost/home/index/123</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700">
                          <a:solidFill>
                            <a:srgbClr val="414141"/>
                          </a:solidFill>
                          <a:effectLst/>
                        </a:rPr>
                        <a:t>HomeController</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700">
                          <a:solidFill>
                            <a:srgbClr val="414141"/>
                          </a:solidFill>
                          <a:effectLst/>
                        </a:rPr>
                        <a:t>Index</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700">
                          <a:solidFill>
                            <a:srgbClr val="414141"/>
                          </a:solidFill>
                          <a:effectLst/>
                        </a:rPr>
                        <a:t>123</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201440385"/>
                  </a:ext>
                </a:extLst>
              </a:tr>
              <a:tr h="508513">
                <a:tc>
                  <a:txBody>
                    <a:bodyPr/>
                    <a:lstStyle/>
                    <a:p>
                      <a:pPr fontAlgn="t"/>
                      <a:r>
                        <a:rPr lang="en-IN" sz="1700">
                          <a:solidFill>
                            <a:srgbClr val="414141"/>
                          </a:solidFill>
                          <a:effectLst/>
                        </a:rPr>
                        <a:t>http://localhost/home/about</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700">
                          <a:solidFill>
                            <a:srgbClr val="414141"/>
                          </a:solidFill>
                          <a:effectLst/>
                        </a:rPr>
                        <a:t>HomeController</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700">
                          <a:solidFill>
                            <a:srgbClr val="414141"/>
                          </a:solidFill>
                          <a:effectLst/>
                        </a:rPr>
                        <a:t>About</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700">
                          <a:solidFill>
                            <a:srgbClr val="414141"/>
                          </a:solidFill>
                          <a:effectLst/>
                        </a:rPr>
                        <a:t>null</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98432631"/>
                  </a:ext>
                </a:extLst>
              </a:tr>
              <a:tr h="508513">
                <a:tc>
                  <a:txBody>
                    <a:bodyPr/>
                    <a:lstStyle/>
                    <a:p>
                      <a:pPr fontAlgn="t"/>
                      <a:r>
                        <a:rPr lang="en-IN" sz="1700">
                          <a:solidFill>
                            <a:srgbClr val="414141"/>
                          </a:solidFill>
                          <a:effectLst/>
                        </a:rPr>
                        <a:t>http://localhost/home/contact</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700">
                          <a:solidFill>
                            <a:srgbClr val="414141"/>
                          </a:solidFill>
                          <a:effectLst/>
                        </a:rPr>
                        <a:t>HomeController</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700">
                          <a:solidFill>
                            <a:srgbClr val="414141"/>
                          </a:solidFill>
                          <a:effectLst/>
                        </a:rPr>
                        <a:t>Contact</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700">
                          <a:solidFill>
                            <a:srgbClr val="414141"/>
                          </a:solidFill>
                          <a:effectLst/>
                        </a:rPr>
                        <a:t>null</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941060467"/>
                  </a:ext>
                </a:extLst>
              </a:tr>
              <a:tr h="588604">
                <a:tc>
                  <a:txBody>
                    <a:bodyPr/>
                    <a:lstStyle/>
                    <a:p>
                      <a:pPr fontAlgn="t"/>
                      <a:r>
                        <a:rPr lang="en-IN" sz="1700">
                          <a:solidFill>
                            <a:srgbClr val="414141"/>
                          </a:solidFill>
                          <a:effectLst/>
                        </a:rPr>
                        <a:t>http://localhost/student</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700">
                          <a:solidFill>
                            <a:srgbClr val="414141"/>
                          </a:solidFill>
                          <a:effectLst/>
                        </a:rPr>
                        <a:t>StudentController</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700">
                          <a:solidFill>
                            <a:srgbClr val="414141"/>
                          </a:solidFill>
                          <a:effectLst/>
                        </a:rPr>
                        <a:t>Index</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700">
                          <a:solidFill>
                            <a:srgbClr val="414141"/>
                          </a:solidFill>
                          <a:effectLst/>
                        </a:rPr>
                        <a:t>null</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81050868"/>
                  </a:ext>
                </a:extLst>
              </a:tr>
              <a:tr h="588604">
                <a:tc>
                  <a:txBody>
                    <a:bodyPr/>
                    <a:lstStyle/>
                    <a:p>
                      <a:pPr fontAlgn="t"/>
                      <a:r>
                        <a:rPr lang="en-IN" sz="1700">
                          <a:solidFill>
                            <a:srgbClr val="414141"/>
                          </a:solidFill>
                          <a:effectLst/>
                        </a:rPr>
                        <a:t>http://localhost/student/edit/123</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700">
                          <a:solidFill>
                            <a:srgbClr val="414141"/>
                          </a:solidFill>
                          <a:effectLst/>
                        </a:rPr>
                        <a:t>StudentController</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700">
                          <a:solidFill>
                            <a:srgbClr val="414141"/>
                          </a:solidFill>
                          <a:effectLst/>
                        </a:rPr>
                        <a:t>Edit</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700" dirty="0">
                          <a:solidFill>
                            <a:srgbClr val="414141"/>
                          </a:solidFill>
                          <a:effectLst/>
                        </a:rPr>
                        <a:t>123</a:t>
                      </a:r>
                    </a:p>
                  </a:txBody>
                  <a:tcPr marL="88803" marR="88803" marT="44401" marB="4440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519497791"/>
                  </a:ext>
                </a:extLst>
              </a:tr>
            </a:tbl>
          </a:graphicData>
        </a:graphic>
      </p:graphicFrame>
    </p:spTree>
    <p:extLst>
      <p:ext uri="{BB962C8B-B14F-4D97-AF65-F5344CB8AC3E}">
        <p14:creationId xmlns:p14="http://schemas.microsoft.com/office/powerpoint/2010/main" val="34720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5D5C-174B-4161-88F4-8B4A06737934}"/>
              </a:ext>
            </a:extLst>
          </p:cNvPr>
          <p:cNvSpPr>
            <a:spLocks noGrp="1"/>
          </p:cNvSpPr>
          <p:nvPr>
            <p:ph type="title"/>
          </p:nvPr>
        </p:nvSpPr>
        <p:spPr>
          <a:xfrm>
            <a:off x="3932903" y="89823"/>
            <a:ext cx="6162368" cy="315912"/>
          </a:xfrm>
        </p:spPr>
        <p:txBody>
          <a:bodyPr>
            <a:normAutofit fontScale="90000"/>
          </a:bodyPr>
          <a:lstStyle/>
          <a:p>
            <a:r>
              <a:rPr lang="en-IN" dirty="0"/>
              <a:t>Multiple Routes</a:t>
            </a:r>
          </a:p>
        </p:txBody>
      </p:sp>
      <p:sp>
        <p:nvSpPr>
          <p:cNvPr id="3" name="Content Placeholder 2">
            <a:extLst>
              <a:ext uri="{FF2B5EF4-FFF2-40B4-BE49-F238E27FC236}">
                <a16:creationId xmlns:a16="http://schemas.microsoft.com/office/drawing/2014/main" id="{5DCB3C33-E662-439E-BD46-2F5401060831}"/>
              </a:ext>
            </a:extLst>
          </p:cNvPr>
          <p:cNvSpPr>
            <a:spLocks noGrp="1"/>
          </p:cNvSpPr>
          <p:nvPr>
            <p:ph idx="1"/>
          </p:nvPr>
        </p:nvSpPr>
        <p:spPr>
          <a:xfrm>
            <a:off x="542003" y="565355"/>
            <a:ext cx="10912578" cy="1174955"/>
          </a:xfrm>
        </p:spPr>
        <p:txBody>
          <a:bodyPr>
            <a:normAutofit lnSpcReduction="10000"/>
          </a:bodyPr>
          <a:lstStyle/>
          <a:p>
            <a:r>
              <a:rPr lang="en-US" sz="1800" dirty="0"/>
              <a:t>You can also configure a custom route using the </a:t>
            </a:r>
            <a:r>
              <a:rPr lang="en-US" sz="1800" dirty="0" err="1"/>
              <a:t>MapRoute</a:t>
            </a:r>
            <a:r>
              <a:rPr lang="en-US" sz="1800" dirty="0"/>
              <a:t> extension method. You need to provide at least two parameters in </a:t>
            </a:r>
            <a:r>
              <a:rPr lang="en-US" sz="1800" dirty="0" err="1"/>
              <a:t>MapRoute</a:t>
            </a:r>
            <a:r>
              <a:rPr lang="en-US" sz="1800" dirty="0"/>
              <a:t>, route name, and URL pattern. The Defaults parameter is optional.</a:t>
            </a:r>
          </a:p>
          <a:p>
            <a:r>
              <a:rPr lang="en-US" sz="1800" dirty="0"/>
              <a:t>You can register multiple custom routes with different names. Consider the following example where we register "Student" route.</a:t>
            </a:r>
          </a:p>
          <a:p>
            <a:endParaRPr lang="en-US" dirty="0"/>
          </a:p>
          <a:p>
            <a:endParaRPr lang="en-IN" dirty="0"/>
          </a:p>
        </p:txBody>
      </p:sp>
      <p:sp>
        <p:nvSpPr>
          <p:cNvPr id="6" name="Rectangle 3">
            <a:extLst>
              <a:ext uri="{FF2B5EF4-FFF2-40B4-BE49-F238E27FC236}">
                <a16:creationId xmlns:a16="http://schemas.microsoft.com/office/drawing/2014/main" id="{92922FB2-0A61-4D62-A085-53CF911922A0}"/>
              </a:ext>
            </a:extLst>
          </p:cNvPr>
          <p:cNvSpPr>
            <a:spLocks noChangeArrowheads="1"/>
          </p:cNvSpPr>
          <p:nvPr/>
        </p:nvSpPr>
        <p:spPr bwMode="auto">
          <a:xfrm>
            <a:off x="88490" y="1712402"/>
            <a:ext cx="733639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RouteConfig</a:t>
            </a: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static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void</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RegisterRoutes</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RouteCollection</a:t>
            </a:r>
            <a:r>
              <a:rPr kumimoji="0" lang="en-US" altLang="en-US" sz="1200" b="0" i="0" u="none" strike="noStrike" cap="none" normalizeH="0" baseline="0" dirty="0">
                <a:ln>
                  <a:noFill/>
                </a:ln>
                <a:solidFill>
                  <a:srgbClr val="000000"/>
                </a:solidFill>
                <a:effectLst/>
                <a:latin typeface="Consolas" panose="020B0609020204030204" pitchFamily="49" charset="0"/>
              </a:rPr>
              <a:t> routes)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routes.IgnoreRoute</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A31515"/>
                </a:solidFill>
                <a:effectLst/>
                <a:latin typeface="Consolas" panose="020B0609020204030204" pitchFamily="49" charset="0"/>
              </a:rPr>
              <a:t>"{resource}.</a:t>
            </a:r>
            <a:r>
              <a:rPr kumimoji="0" lang="en-US" altLang="en-US" sz="1200" b="0" i="0" u="none" strike="noStrike" cap="none" normalizeH="0" baseline="0" dirty="0" err="1">
                <a:ln>
                  <a:noFill/>
                </a:ln>
                <a:solidFill>
                  <a:srgbClr val="A31515"/>
                </a:solidFill>
                <a:effectLst/>
                <a:latin typeface="Consolas" panose="020B0609020204030204" pitchFamily="49" charset="0"/>
              </a:rPr>
              <a:t>axd</a:t>
            </a:r>
            <a:r>
              <a:rPr kumimoji="0" lang="en-US" altLang="en-US" sz="1200" b="0" i="0" u="none" strike="noStrike" cap="none" normalizeH="0" baseline="0" dirty="0">
                <a:ln>
                  <a:noFill/>
                </a:ln>
                <a:solidFill>
                  <a:srgbClr val="A31515"/>
                </a:solidFill>
                <a:effectLst/>
                <a:latin typeface="Consolas" panose="020B0609020204030204" pitchFamily="49" charset="0"/>
              </a:rPr>
              <a:t>/{*</a:t>
            </a:r>
            <a:r>
              <a:rPr kumimoji="0" lang="en-US" altLang="en-US" sz="1200" b="0" i="0" u="none" strike="noStrike" cap="none" normalizeH="0" baseline="0" dirty="0" err="1">
                <a:ln>
                  <a:noFill/>
                </a:ln>
                <a:solidFill>
                  <a:srgbClr val="A31515"/>
                </a:solidFill>
                <a:effectLst/>
                <a:latin typeface="Consolas" panose="020B0609020204030204" pitchFamily="49" charset="0"/>
              </a:rPr>
              <a:t>pathInfo</a:t>
            </a:r>
            <a:r>
              <a:rPr kumimoji="0" lang="en-US" altLang="en-US" sz="1200" b="0" i="0" u="none" strike="noStrike" cap="none" normalizeH="0" baseline="0" dirty="0">
                <a:ln>
                  <a:noFill/>
                </a:ln>
                <a:solidFill>
                  <a:srgbClr val="A31515"/>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routes.MapRoute</a:t>
            </a:r>
            <a:r>
              <a:rPr kumimoji="0" lang="en-US" altLang="en-US" sz="1200" b="0" i="0" u="none" strike="noStrike" cap="none" normalizeH="0" baseline="0" dirty="0">
                <a:ln>
                  <a:noFill/>
                </a:ln>
                <a:solidFill>
                  <a:srgbClr val="000000"/>
                </a:solidFill>
                <a:effectLst/>
                <a:latin typeface="Consolas" panose="020B0609020204030204" pitchFamily="49" charset="0"/>
              </a:rPr>
              <a:t>( name: </a:t>
            </a:r>
            <a:r>
              <a:rPr kumimoji="0" lang="en-US" altLang="en-US" sz="1200" b="0" i="0" u="none" strike="noStrike" cap="none" normalizeH="0" baseline="0" dirty="0">
                <a:ln>
                  <a:noFill/>
                </a:ln>
                <a:solidFill>
                  <a:srgbClr val="A31515"/>
                </a:solidFill>
                <a:effectLst/>
                <a:latin typeface="Consolas" panose="020B0609020204030204" pitchFamily="49" charset="0"/>
              </a:rPr>
              <a:t>"Student"</a:t>
            </a:r>
            <a:r>
              <a:rPr kumimoji="0" lang="en-US" altLang="en-US" sz="1200" b="0" i="0" u="none" strike="noStrike" cap="none" normalizeH="0" baseline="0" dirty="0">
                <a:ln>
                  <a:noFill/>
                </a:ln>
                <a:solidFill>
                  <a:srgbClr val="000000"/>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url: </a:t>
            </a:r>
            <a:r>
              <a:rPr kumimoji="0" lang="en-US" altLang="en-US" sz="1200" b="0" i="0" u="none" strike="noStrike" cap="none" normalizeH="0" baseline="0" dirty="0">
                <a:ln>
                  <a:noFill/>
                </a:ln>
                <a:solidFill>
                  <a:srgbClr val="A31515"/>
                </a:solidFill>
                <a:effectLst/>
                <a:latin typeface="Consolas" panose="020B0609020204030204" pitchFamily="49" charset="0"/>
              </a:rPr>
              <a:t>"students/{id}"</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defaults: </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 controller = </a:t>
            </a:r>
            <a:r>
              <a:rPr kumimoji="0" lang="en-US" altLang="en-US" sz="1200" b="0" i="0" u="none" strike="noStrike" cap="none" normalizeH="0" baseline="0" dirty="0">
                <a:ln>
                  <a:noFill/>
                </a:ln>
                <a:solidFill>
                  <a:srgbClr val="A31515"/>
                </a:solidFill>
                <a:effectLst/>
                <a:latin typeface="Consolas" panose="020B0609020204030204" pitchFamily="49" charset="0"/>
              </a:rPr>
              <a:t>"Student"</a:t>
            </a:r>
            <a:r>
              <a:rPr kumimoji="0" lang="en-US" altLang="en-US" sz="1200" b="0" i="0" u="none" strike="noStrike" cap="none" normalizeH="0" baseline="0" dirty="0">
                <a:ln>
                  <a:noFill/>
                </a:ln>
                <a:solidFill>
                  <a:srgbClr val="000000"/>
                </a:solidFill>
                <a:effectLst/>
                <a:latin typeface="Consolas" panose="020B0609020204030204" pitchFamily="49" charset="0"/>
              </a:rPr>
              <a:t>, action = </a:t>
            </a:r>
            <a:r>
              <a:rPr kumimoji="0" lang="en-US" altLang="en-US" sz="1200" b="0" i="0" u="none" strike="noStrike" cap="none" normalizeH="0" baseline="0" dirty="0">
                <a:ln>
                  <a:noFill/>
                </a:ln>
                <a:solidFill>
                  <a:srgbClr val="A31515"/>
                </a:solidFill>
                <a:effectLst/>
                <a:latin typeface="Consolas" panose="020B0609020204030204" pitchFamily="49" charset="0"/>
              </a:rPr>
              <a:t>"Index"</a:t>
            </a:r>
            <a:r>
              <a:rPr kumimoji="0" lang="en-US" altLang="en-US" sz="1200" b="0" i="0" u="none" strike="noStrike" cap="none" normalizeH="0" baseline="0" dirty="0">
                <a:ln>
                  <a:noFill/>
                </a:ln>
                <a:solidFill>
                  <a:srgbClr val="000000"/>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routes.MapRoute</a:t>
            </a:r>
            <a:r>
              <a:rPr kumimoji="0" lang="en-US" altLang="en-US" sz="1200" b="0" i="0" u="none" strike="noStrike" cap="none" normalizeH="0" baseline="0" dirty="0">
                <a:ln>
                  <a:noFill/>
                </a:ln>
                <a:solidFill>
                  <a:srgbClr val="000000"/>
                </a:solidFill>
                <a:effectLst/>
                <a:latin typeface="Consolas" panose="020B0609020204030204" pitchFamily="49" charset="0"/>
              </a:rPr>
              <a:t>( name: </a:t>
            </a:r>
            <a:r>
              <a:rPr kumimoji="0" lang="en-US" altLang="en-US" sz="1200" b="0" i="0" u="none" strike="noStrike" cap="none" normalizeH="0" baseline="0" dirty="0">
                <a:ln>
                  <a:noFill/>
                </a:ln>
                <a:solidFill>
                  <a:srgbClr val="A31515"/>
                </a:solidFill>
                <a:effectLst/>
                <a:latin typeface="Consolas" panose="020B0609020204030204" pitchFamily="49" charset="0"/>
              </a:rPr>
              <a:t>"Default"</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url: </a:t>
            </a:r>
            <a:r>
              <a:rPr kumimoji="0" lang="en-US" altLang="en-US" sz="1200" b="0" i="0" u="none" strike="noStrike" cap="none" normalizeH="0" baseline="0" dirty="0">
                <a:ln>
                  <a:noFill/>
                </a:ln>
                <a:solidFill>
                  <a:srgbClr val="A31515"/>
                </a:solidFill>
                <a:effectLst/>
                <a:latin typeface="Consolas" panose="020B0609020204030204" pitchFamily="49" charset="0"/>
              </a:rPr>
              <a:t>"{controller}/{action}/{id}"</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defaults: </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 controller = </a:t>
            </a:r>
            <a:r>
              <a:rPr kumimoji="0" lang="en-US" altLang="en-US" sz="1200" b="0" i="0" u="none" strike="noStrike" cap="none" normalizeH="0" baseline="0" dirty="0">
                <a:ln>
                  <a:noFill/>
                </a:ln>
                <a:solidFill>
                  <a:srgbClr val="A31515"/>
                </a:solidFill>
                <a:effectLst/>
                <a:latin typeface="Consolas" panose="020B0609020204030204" pitchFamily="49" charset="0"/>
              </a:rPr>
              <a:t>"Home"</a:t>
            </a:r>
            <a:r>
              <a:rPr kumimoji="0" lang="en-US" altLang="en-US" sz="1200" b="0" i="0" u="none" strike="noStrike" cap="none" normalizeH="0" baseline="0" dirty="0">
                <a:ln>
                  <a:noFill/>
                </a:ln>
                <a:solidFill>
                  <a:srgbClr val="000000"/>
                </a:solidFill>
                <a:effectLst/>
                <a:latin typeface="Consolas" panose="020B0609020204030204" pitchFamily="49" charset="0"/>
              </a:rPr>
              <a:t>, action = </a:t>
            </a:r>
            <a:r>
              <a:rPr kumimoji="0" lang="en-US" altLang="en-US" sz="1200" b="0" i="0" u="none" strike="noStrike" cap="none" normalizeH="0" baseline="0" dirty="0">
                <a:ln>
                  <a:noFill/>
                </a:ln>
                <a:solidFill>
                  <a:srgbClr val="A31515"/>
                </a:solidFill>
                <a:effectLst/>
                <a:latin typeface="Consolas" panose="020B0609020204030204" pitchFamily="49" charset="0"/>
              </a:rPr>
              <a:t>"Index"</a:t>
            </a:r>
            <a:r>
              <a:rPr kumimoji="0" lang="en-US" altLang="en-US" sz="1200" b="0" i="0" u="none" strike="noStrike" cap="none" normalizeH="0" baseline="0" dirty="0">
                <a:ln>
                  <a:noFill/>
                </a:ln>
                <a:solidFill>
                  <a:srgbClr val="000000"/>
                </a:solidFill>
                <a:effectLst/>
                <a:latin typeface="Consolas" panose="020B0609020204030204" pitchFamily="49" charset="0"/>
              </a:rPr>
              <a:t>, id = </a:t>
            </a:r>
            <a:r>
              <a:rPr kumimoji="0" lang="en-US" altLang="en-US" sz="1200" b="0" i="0" u="none" strike="noStrike" cap="none" normalizeH="0" baseline="0" dirty="0" err="1">
                <a:ln>
                  <a:noFill/>
                </a:ln>
                <a:solidFill>
                  <a:srgbClr val="2B91AF"/>
                </a:solidFill>
                <a:effectLst/>
                <a:latin typeface="Consolas" panose="020B0609020204030204" pitchFamily="49" charset="0"/>
              </a:rPr>
              <a:t>UrlParameter</a:t>
            </a:r>
            <a:r>
              <a:rPr kumimoji="0" lang="en-US" altLang="en-US" sz="1200" b="0" i="0" u="none" strike="noStrike" cap="none" normalizeH="0" baseline="0" dirty="0" err="1">
                <a:ln>
                  <a:noFill/>
                </a:ln>
                <a:solidFill>
                  <a:srgbClr val="000000"/>
                </a:solidFill>
                <a:effectLst/>
                <a:latin typeface="Consolas" panose="020B0609020204030204" pitchFamily="49" charset="0"/>
              </a:rPr>
              <a:t>.Optional</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C296B0A-7226-4CF7-A467-8FCCA202AD0F}"/>
              </a:ext>
            </a:extLst>
          </p:cNvPr>
          <p:cNvSpPr>
            <a:spLocks noChangeArrowheads="1"/>
          </p:cNvSpPr>
          <p:nvPr/>
        </p:nvSpPr>
        <p:spPr bwMode="auto">
          <a:xfrm>
            <a:off x="7014087" y="1512348"/>
            <a:ext cx="5089423" cy="335476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As shown in the above code, the URL pattern for the </a:t>
            </a:r>
            <a:r>
              <a:rPr kumimoji="0" lang="en-US" altLang="en-US" sz="1200" b="0" i="0" u="none" strike="noStrike" cap="none" normalizeH="0" baseline="0" dirty="0">
                <a:ln>
                  <a:noFill/>
                </a:ln>
                <a:solidFill>
                  <a:srgbClr val="000000"/>
                </a:solidFill>
                <a:effectLst/>
                <a:latin typeface="SFMono-Regular"/>
              </a:rPr>
              <a:t>Student</a:t>
            </a:r>
            <a:r>
              <a:rPr kumimoji="0" lang="en-US" altLang="en-US" sz="1200" b="0" i="0" u="none" strike="noStrike" cap="none" normalizeH="0" baseline="0" dirty="0">
                <a:ln>
                  <a:noFill/>
                </a:ln>
                <a:solidFill>
                  <a:srgbClr val="181717"/>
                </a:solidFill>
                <a:effectLst/>
                <a:latin typeface="Verdana" panose="020B0604030504040204" pitchFamily="34" charset="0"/>
              </a:rPr>
              <a:t> route is </a:t>
            </a:r>
            <a:r>
              <a:rPr kumimoji="0" lang="en-US" altLang="en-US" sz="1200" b="0" i="1" u="none" strike="noStrike" cap="none" normalizeH="0" baseline="0" dirty="0">
                <a:ln>
                  <a:noFill/>
                </a:ln>
                <a:solidFill>
                  <a:srgbClr val="181717"/>
                </a:solidFill>
                <a:effectLst/>
                <a:latin typeface="Verdana" panose="020B0604030504040204" pitchFamily="34" charset="0"/>
              </a:rPr>
              <a:t>students/{id}</a:t>
            </a:r>
            <a:r>
              <a:rPr kumimoji="0" lang="en-US" altLang="en-US" sz="1200" b="0" i="0" u="none" strike="noStrike" cap="none" normalizeH="0" baseline="0" dirty="0">
                <a:ln>
                  <a:noFill/>
                </a:ln>
                <a:solidFill>
                  <a:srgbClr val="181717"/>
                </a:solidFill>
                <a:effectLst/>
                <a:latin typeface="Verdana" panose="020B0604030504040204" pitchFamily="34" charset="0"/>
              </a:rPr>
              <a:t>, which specifies that any URL that starts with </a:t>
            </a:r>
            <a:r>
              <a:rPr kumimoji="0" lang="en-US" altLang="en-US" sz="1200" b="0" i="0" u="none" strike="noStrike" cap="none" normalizeH="0" baseline="0" dirty="0" err="1">
                <a:ln>
                  <a:noFill/>
                </a:ln>
                <a:solidFill>
                  <a:srgbClr val="000000"/>
                </a:solidFill>
                <a:effectLst/>
                <a:latin typeface="SFMono-Regular"/>
              </a:rPr>
              <a:t>domainName</a:t>
            </a:r>
            <a:r>
              <a:rPr kumimoji="0" lang="en-US" altLang="en-US" sz="1200" b="0" i="0" u="none" strike="noStrike" cap="none" normalizeH="0" baseline="0" dirty="0">
                <a:ln>
                  <a:noFill/>
                </a:ln>
                <a:solidFill>
                  <a:srgbClr val="000000"/>
                </a:solidFill>
                <a:effectLst/>
                <a:latin typeface="SFMono-Regular"/>
              </a:rPr>
              <a:t>/students</a:t>
            </a:r>
            <a:r>
              <a:rPr kumimoji="0" lang="en-US" altLang="en-US" sz="1200" b="0" i="0" u="none" strike="noStrike" cap="none" normalizeH="0" baseline="0" dirty="0">
                <a:ln>
                  <a:noFill/>
                </a:ln>
                <a:solidFill>
                  <a:srgbClr val="181717"/>
                </a:solidFill>
                <a:effectLst/>
                <a:latin typeface="Verdana" panose="020B0604030504040204" pitchFamily="34" charset="0"/>
              </a:rPr>
              <a:t>, must be handled by the </a:t>
            </a:r>
            <a:r>
              <a:rPr kumimoji="0" lang="en-US" altLang="en-US" sz="1200" b="0" i="0" u="none" strike="noStrike" cap="none" normalizeH="0" baseline="0" dirty="0" err="1">
                <a:ln>
                  <a:noFill/>
                </a:ln>
                <a:solidFill>
                  <a:srgbClr val="000000"/>
                </a:solidFill>
                <a:effectLst/>
                <a:latin typeface="SFMono-Regular"/>
              </a:rPr>
              <a:t>StudentController</a:t>
            </a:r>
            <a:r>
              <a:rPr kumimoji="0" lang="en-US" altLang="en-US" sz="1200" b="0" i="0" u="none" strike="noStrike" cap="none" normalizeH="0" baseline="0" dirty="0">
                <a:ln>
                  <a:noFill/>
                </a:ln>
                <a:solidFill>
                  <a:srgbClr val="181717"/>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181717"/>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Notice that we haven't specified </a:t>
            </a:r>
            <a:r>
              <a:rPr kumimoji="0" lang="en-US" altLang="en-US" sz="1200" b="0" i="0" u="none" strike="noStrike" cap="none" normalizeH="0" baseline="0" dirty="0">
                <a:ln>
                  <a:noFill/>
                </a:ln>
                <a:solidFill>
                  <a:srgbClr val="000000"/>
                </a:solidFill>
                <a:effectLst/>
                <a:latin typeface="SFMono-Regular"/>
              </a:rPr>
              <a:t>{action}</a:t>
            </a:r>
            <a:r>
              <a:rPr kumimoji="0" lang="en-US" altLang="en-US" sz="1200" b="0" i="0" u="none" strike="noStrike" cap="none" normalizeH="0" baseline="0" dirty="0">
                <a:ln>
                  <a:noFill/>
                </a:ln>
                <a:solidFill>
                  <a:srgbClr val="181717"/>
                </a:solidFill>
                <a:effectLst/>
                <a:latin typeface="Verdana" panose="020B0604030504040204" pitchFamily="34" charset="0"/>
              </a:rPr>
              <a:t> in the URL pattern because we want every URL that starts with students should always use the </a:t>
            </a:r>
            <a:r>
              <a:rPr kumimoji="0" lang="en-US" altLang="en-US" sz="1200" b="0" i="0" u="none" strike="noStrike" cap="none" normalizeH="0" baseline="0" dirty="0">
                <a:ln>
                  <a:noFill/>
                </a:ln>
                <a:solidFill>
                  <a:srgbClr val="000000"/>
                </a:solidFill>
                <a:effectLst/>
                <a:latin typeface="SFMono-Regular"/>
              </a:rPr>
              <a:t>Index()</a:t>
            </a:r>
            <a:r>
              <a:rPr kumimoji="0" lang="en-US" altLang="en-US" sz="1200" b="0" i="0" u="none" strike="noStrike" cap="none" normalizeH="0" baseline="0" dirty="0">
                <a:ln>
                  <a:noFill/>
                </a:ln>
                <a:solidFill>
                  <a:srgbClr val="181717"/>
                </a:solidFill>
                <a:effectLst/>
                <a:latin typeface="Verdana" panose="020B0604030504040204" pitchFamily="34" charset="0"/>
              </a:rPr>
              <a:t> action of the </a:t>
            </a:r>
            <a:r>
              <a:rPr kumimoji="0" lang="en-US" altLang="en-US" sz="1200" b="0" i="0" u="none" strike="noStrike" cap="none" normalizeH="0" baseline="0" dirty="0" err="1">
                <a:ln>
                  <a:noFill/>
                </a:ln>
                <a:solidFill>
                  <a:srgbClr val="000000"/>
                </a:solidFill>
                <a:effectLst/>
                <a:latin typeface="SFMono-Regular"/>
              </a:rPr>
              <a:t>StudentController</a:t>
            </a:r>
            <a:r>
              <a:rPr kumimoji="0" lang="en-US" altLang="en-US" sz="1200" b="0" i="0" u="none" strike="noStrike" cap="none" normalizeH="0" baseline="0" dirty="0">
                <a:ln>
                  <a:noFill/>
                </a:ln>
                <a:solidFill>
                  <a:srgbClr val="181717"/>
                </a:solidFill>
                <a:effectLst/>
                <a:latin typeface="Verdana" panose="020B0604030504040204" pitchFamily="34" charset="0"/>
              </a:rPr>
              <a:t> class. We have specified the default controller and action to handle any URL request, which starts from </a:t>
            </a:r>
            <a:r>
              <a:rPr kumimoji="0" lang="en-US" altLang="en-US" sz="1200" b="0" i="0" u="none" strike="noStrike" cap="none" normalizeH="0" baseline="0" dirty="0" err="1">
                <a:ln>
                  <a:noFill/>
                </a:ln>
                <a:solidFill>
                  <a:srgbClr val="000000"/>
                </a:solidFill>
                <a:effectLst/>
                <a:latin typeface="SFMono-Regular"/>
              </a:rPr>
              <a:t>domainname</a:t>
            </a:r>
            <a:r>
              <a:rPr kumimoji="0" lang="en-US" altLang="en-US" sz="1200" b="0" i="0" u="none" strike="noStrike" cap="none" normalizeH="0" baseline="0" dirty="0">
                <a:ln>
                  <a:noFill/>
                </a:ln>
                <a:solidFill>
                  <a:srgbClr val="000000"/>
                </a:solidFill>
                <a:effectLst/>
                <a:latin typeface="SFMono-Regular"/>
              </a:rPr>
              <a:t>/students</a:t>
            </a:r>
            <a:r>
              <a:rPr kumimoji="0" lang="en-US" altLang="en-US" sz="1200" b="0" i="0" u="none" strike="noStrike" cap="none" normalizeH="0" baseline="0" dirty="0">
                <a:ln>
                  <a:noFill/>
                </a:ln>
                <a:solidFill>
                  <a:srgbClr val="181717"/>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MVC framework evaluates each route in sequence.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It starts with the first configured route, and if incoming URL doesn't satisfy the URL pattern of the route, then it will evaluate the second route and so on. In the above example, routing engine will evaluate the </a:t>
            </a:r>
            <a:r>
              <a:rPr kumimoji="0" lang="en-US" altLang="en-US" sz="1200" b="0" i="0" u="none" strike="noStrike" cap="none" normalizeH="0" baseline="0" dirty="0">
                <a:ln>
                  <a:noFill/>
                </a:ln>
                <a:solidFill>
                  <a:srgbClr val="000000"/>
                </a:solidFill>
                <a:effectLst/>
                <a:latin typeface="SFMono-Regular"/>
              </a:rPr>
              <a:t>Student</a:t>
            </a:r>
            <a:r>
              <a:rPr kumimoji="0" lang="en-US" altLang="en-US" sz="1200" b="0" i="0" u="none" strike="noStrike" cap="none" normalizeH="0" baseline="0" dirty="0">
                <a:ln>
                  <a:noFill/>
                </a:ln>
                <a:solidFill>
                  <a:srgbClr val="181717"/>
                </a:solidFill>
                <a:effectLst/>
                <a:latin typeface="Verdana" panose="020B0604030504040204" pitchFamily="34" charset="0"/>
              </a:rPr>
              <a:t> route first and if incoming URL doesn't start with </a:t>
            </a:r>
            <a:r>
              <a:rPr kumimoji="0" lang="en-US" altLang="en-US" sz="1200" b="0" i="0" u="none" strike="noStrike" cap="none" normalizeH="0" baseline="0" dirty="0">
                <a:ln>
                  <a:noFill/>
                </a:ln>
                <a:solidFill>
                  <a:srgbClr val="000000"/>
                </a:solidFill>
                <a:effectLst/>
                <a:latin typeface="SFMono-Regular"/>
              </a:rPr>
              <a:t>/students</a:t>
            </a:r>
            <a:r>
              <a:rPr kumimoji="0" lang="en-US" altLang="en-US" sz="1200" b="0" i="0" u="none" strike="noStrike" cap="none" normalizeH="0" baseline="0" dirty="0">
                <a:ln>
                  <a:noFill/>
                </a:ln>
                <a:solidFill>
                  <a:srgbClr val="181717"/>
                </a:solidFill>
                <a:effectLst/>
                <a:latin typeface="Verdana" panose="020B0604030504040204" pitchFamily="34" charset="0"/>
              </a:rPr>
              <a:t> then only it will consider the second route which is the default route.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FCFAF4D8-2CAF-44B1-909D-1621542F701A}"/>
              </a:ext>
            </a:extLst>
          </p:cNvPr>
          <p:cNvGraphicFramePr>
            <a:graphicFrameLocks noGrp="1"/>
          </p:cNvGraphicFramePr>
          <p:nvPr>
            <p:extLst>
              <p:ext uri="{D42A27DB-BD31-4B8C-83A1-F6EECF244321}">
                <p14:modId xmlns:p14="http://schemas.microsoft.com/office/powerpoint/2010/main" val="3626133148"/>
              </p:ext>
            </p:extLst>
          </p:nvPr>
        </p:nvGraphicFramePr>
        <p:xfrm>
          <a:off x="88490" y="4867113"/>
          <a:ext cx="10314040" cy="1737360"/>
        </p:xfrm>
        <a:graphic>
          <a:graphicData uri="http://schemas.openxmlformats.org/drawingml/2006/table">
            <a:tbl>
              <a:tblPr/>
              <a:tblGrid>
                <a:gridCol w="3333137">
                  <a:extLst>
                    <a:ext uri="{9D8B030D-6E8A-4147-A177-3AD203B41FA5}">
                      <a16:colId xmlns:a16="http://schemas.microsoft.com/office/drawing/2014/main" val="2849793551"/>
                    </a:ext>
                  </a:extLst>
                </a:gridCol>
                <a:gridCol w="3224980">
                  <a:extLst>
                    <a:ext uri="{9D8B030D-6E8A-4147-A177-3AD203B41FA5}">
                      <a16:colId xmlns:a16="http://schemas.microsoft.com/office/drawing/2014/main" val="1028857139"/>
                    </a:ext>
                  </a:extLst>
                </a:gridCol>
                <a:gridCol w="1177413">
                  <a:extLst>
                    <a:ext uri="{9D8B030D-6E8A-4147-A177-3AD203B41FA5}">
                      <a16:colId xmlns:a16="http://schemas.microsoft.com/office/drawing/2014/main" val="2698925505"/>
                    </a:ext>
                  </a:extLst>
                </a:gridCol>
                <a:gridCol w="2578510">
                  <a:extLst>
                    <a:ext uri="{9D8B030D-6E8A-4147-A177-3AD203B41FA5}">
                      <a16:colId xmlns:a16="http://schemas.microsoft.com/office/drawing/2014/main" val="3339039899"/>
                    </a:ext>
                  </a:extLst>
                </a:gridCol>
              </a:tblGrid>
              <a:tr h="0">
                <a:tc>
                  <a:txBody>
                    <a:bodyPr/>
                    <a:lstStyle/>
                    <a:p>
                      <a:pPr algn="l" fontAlgn="b"/>
                      <a:r>
                        <a:rPr lang="en-IN" b="0" dirty="0">
                          <a:solidFill>
                            <a:srgbClr val="FFFFFF"/>
                          </a:solidFill>
                          <a:effectLst/>
                        </a:rPr>
                        <a:t>URL</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b="0">
                          <a:solidFill>
                            <a:srgbClr val="FFFFFF"/>
                          </a:solidFill>
                          <a:effectLst/>
                        </a:rPr>
                        <a:t>Controller</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b="0">
                          <a:solidFill>
                            <a:srgbClr val="FFFFFF"/>
                          </a:solidFill>
                          <a:effectLst/>
                        </a:rPr>
                        <a:t>Action</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b="0">
                          <a:solidFill>
                            <a:srgbClr val="FFFFFF"/>
                          </a:solidFill>
                          <a:effectLst/>
                        </a:rPr>
                        <a:t>Id</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660588864"/>
                  </a:ext>
                </a:extLst>
              </a:tr>
              <a:tr h="0">
                <a:tc>
                  <a:txBody>
                    <a:bodyPr/>
                    <a:lstStyle/>
                    <a:p>
                      <a:pPr fontAlgn="t"/>
                      <a:r>
                        <a:rPr lang="en-IN">
                          <a:solidFill>
                            <a:srgbClr val="414141"/>
                          </a:solidFill>
                          <a:effectLst/>
                        </a:rPr>
                        <a:t>http://localhost/student/123</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a:solidFill>
                            <a:srgbClr val="414141"/>
                          </a:solidFill>
                          <a:effectLst/>
                        </a:rPr>
                        <a:t>StudentController</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a:solidFill>
                            <a:srgbClr val="414141"/>
                          </a:solidFill>
                          <a:effectLst/>
                        </a:rPr>
                        <a:t>Index</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a:solidFill>
                            <a:srgbClr val="414141"/>
                          </a:solidFill>
                          <a:effectLst/>
                        </a:rPr>
                        <a:t>123</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4395661"/>
                  </a:ext>
                </a:extLst>
              </a:tr>
              <a:tr h="0">
                <a:tc>
                  <a:txBody>
                    <a:bodyPr/>
                    <a:lstStyle/>
                    <a:p>
                      <a:pPr fontAlgn="t"/>
                      <a:r>
                        <a:rPr lang="en-IN">
                          <a:solidFill>
                            <a:srgbClr val="414141"/>
                          </a:solidFill>
                          <a:effectLst/>
                        </a:rPr>
                        <a:t>http://localhost/student/index/123</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dirty="0" err="1">
                          <a:solidFill>
                            <a:srgbClr val="414141"/>
                          </a:solidFill>
                          <a:effectLst/>
                        </a:rPr>
                        <a:t>StudentController</a:t>
                      </a:r>
                      <a:endParaRPr lang="en-IN" dirty="0">
                        <a:solidFill>
                          <a:srgbClr val="414141"/>
                        </a:solidFill>
                        <a:effectLst/>
                      </a:endParaRP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a:solidFill>
                            <a:srgbClr val="414141"/>
                          </a:solidFill>
                          <a:effectLst/>
                        </a:rPr>
                        <a:t>Index</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a:solidFill>
                            <a:srgbClr val="414141"/>
                          </a:solidFill>
                          <a:effectLst/>
                        </a:rPr>
                        <a:t>123</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919464725"/>
                  </a:ext>
                </a:extLst>
              </a:tr>
              <a:tr h="0">
                <a:tc>
                  <a:txBody>
                    <a:bodyPr/>
                    <a:lstStyle/>
                    <a:p>
                      <a:pPr fontAlgn="t"/>
                      <a:r>
                        <a:rPr lang="en-IN">
                          <a:solidFill>
                            <a:srgbClr val="414141"/>
                          </a:solidFill>
                          <a:effectLst/>
                        </a:rPr>
                        <a:t>http://localhost/student?Id=123</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a:solidFill>
                            <a:srgbClr val="414141"/>
                          </a:solidFill>
                          <a:effectLst/>
                        </a:rPr>
                        <a:t>StudentController</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a:solidFill>
                            <a:srgbClr val="414141"/>
                          </a:solidFill>
                          <a:effectLst/>
                        </a:rPr>
                        <a:t>Index</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dirty="0">
                          <a:solidFill>
                            <a:srgbClr val="414141"/>
                          </a:solidFill>
                          <a:effectLst/>
                        </a:rPr>
                        <a:t>123</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67305370"/>
                  </a:ext>
                </a:extLst>
              </a:tr>
            </a:tbl>
          </a:graphicData>
        </a:graphic>
      </p:graphicFrame>
    </p:spTree>
    <p:extLst>
      <p:ext uri="{BB962C8B-B14F-4D97-AF65-F5344CB8AC3E}">
        <p14:creationId xmlns:p14="http://schemas.microsoft.com/office/powerpoint/2010/main" val="14541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FE8C-6532-418B-B52C-89A1578A2AF0}"/>
              </a:ext>
            </a:extLst>
          </p:cNvPr>
          <p:cNvSpPr>
            <a:spLocks noGrp="1"/>
          </p:cNvSpPr>
          <p:nvPr>
            <p:ph type="title"/>
          </p:nvPr>
        </p:nvSpPr>
        <p:spPr>
          <a:xfrm>
            <a:off x="2517058" y="0"/>
            <a:ext cx="4513007" cy="334297"/>
          </a:xfrm>
        </p:spPr>
        <p:txBody>
          <a:bodyPr>
            <a:normAutofit fontScale="90000"/>
          </a:bodyPr>
          <a:lstStyle/>
          <a:p>
            <a:r>
              <a:rPr lang="en-IN" b="0" i="0" dirty="0">
                <a:solidFill>
                  <a:srgbClr val="181717"/>
                </a:solidFill>
                <a:effectLst/>
                <a:latin typeface="+mn-lt"/>
              </a:rPr>
              <a:t>Route Constraints</a:t>
            </a:r>
            <a:endParaRPr lang="en-IN" dirty="0">
              <a:latin typeface="+mn-lt"/>
            </a:endParaRPr>
          </a:p>
        </p:txBody>
      </p:sp>
      <p:sp>
        <p:nvSpPr>
          <p:cNvPr id="3" name="Content Placeholder 2">
            <a:extLst>
              <a:ext uri="{FF2B5EF4-FFF2-40B4-BE49-F238E27FC236}">
                <a16:creationId xmlns:a16="http://schemas.microsoft.com/office/drawing/2014/main" id="{C724D922-CCCE-4101-B153-0D7001B9129C}"/>
              </a:ext>
            </a:extLst>
          </p:cNvPr>
          <p:cNvSpPr>
            <a:spLocks noGrp="1"/>
          </p:cNvSpPr>
          <p:nvPr>
            <p:ph idx="1"/>
          </p:nvPr>
        </p:nvSpPr>
        <p:spPr>
          <a:xfrm>
            <a:off x="403123" y="678427"/>
            <a:ext cx="11218605" cy="717754"/>
          </a:xfrm>
        </p:spPr>
        <p:txBody>
          <a:bodyPr>
            <a:normAutofit/>
          </a:bodyPr>
          <a:lstStyle/>
          <a:p>
            <a:r>
              <a:rPr lang="en-US" sz="2000" dirty="0"/>
              <a:t>You can also apply restrictions on the value of the parameter by configuring route constraints. For example, the following route applies a limitation on the id parameter that the id's value must be numeric.</a:t>
            </a:r>
            <a:endParaRPr lang="en-IN" sz="2000" dirty="0"/>
          </a:p>
        </p:txBody>
      </p:sp>
      <p:sp>
        <p:nvSpPr>
          <p:cNvPr id="4" name="Rectangle 2">
            <a:extLst>
              <a:ext uri="{FF2B5EF4-FFF2-40B4-BE49-F238E27FC236}">
                <a16:creationId xmlns:a16="http://schemas.microsoft.com/office/drawing/2014/main" id="{57ECFD33-64EE-43A5-8404-23F8027026BD}"/>
              </a:ext>
            </a:extLst>
          </p:cNvPr>
          <p:cNvSpPr>
            <a:spLocks noChangeArrowheads="1"/>
          </p:cNvSpPr>
          <p:nvPr/>
        </p:nvSpPr>
        <p:spPr bwMode="auto">
          <a:xfrm>
            <a:off x="570090" y="2210907"/>
            <a:ext cx="1020606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routes.MapRoute</a:t>
            </a:r>
            <a:r>
              <a:rPr kumimoji="0" lang="en-US" altLang="en-US" sz="1200" b="0" i="0" u="none" strike="noStrike" cap="none" normalizeH="0" baseline="0" dirty="0">
                <a:ln>
                  <a:noFill/>
                </a:ln>
                <a:solidFill>
                  <a:srgbClr val="000000"/>
                </a:solidFill>
                <a:effectLst/>
                <a:latin typeface="Consolas" panose="020B0609020204030204" pitchFamily="49" charset="0"/>
              </a:rPr>
              <a:t>( name: </a:t>
            </a:r>
            <a:r>
              <a:rPr kumimoji="0" lang="en-US" altLang="en-US" sz="1200" b="0" i="0" u="none" strike="noStrike" cap="none" normalizeH="0" baseline="0" dirty="0">
                <a:ln>
                  <a:noFill/>
                </a:ln>
                <a:solidFill>
                  <a:srgbClr val="A31515"/>
                </a:solidFill>
                <a:effectLst/>
                <a:latin typeface="Consolas" panose="020B0609020204030204" pitchFamily="49" charset="0"/>
              </a:rPr>
              <a:t>"Student"</a:t>
            </a:r>
            <a:r>
              <a:rPr kumimoji="0" lang="en-US" altLang="en-US" sz="1200" b="0" i="0" u="none" strike="noStrike" cap="none" normalizeH="0" baseline="0" dirty="0">
                <a:ln>
                  <a:noFill/>
                </a:ln>
                <a:solidFill>
                  <a:srgbClr val="000000"/>
                </a:solidFill>
                <a:effectLst/>
                <a:latin typeface="Consolas" panose="020B0609020204030204" pitchFamily="49" charset="0"/>
              </a:rPr>
              <a:t>, url: </a:t>
            </a:r>
            <a:r>
              <a:rPr kumimoji="0" lang="en-US" altLang="en-US" sz="1200" b="0" i="0" u="none" strike="noStrike" cap="none" normalizeH="0" baseline="0" dirty="0">
                <a:ln>
                  <a:noFill/>
                </a:ln>
                <a:solidFill>
                  <a:srgbClr val="A31515"/>
                </a:solidFill>
                <a:effectLst/>
                <a:latin typeface="Consolas" panose="020B0609020204030204" pitchFamily="49" charset="0"/>
              </a:rPr>
              <a:t>"student/{id}/{name}/{</a:t>
            </a:r>
            <a:r>
              <a:rPr kumimoji="0" lang="en-US" altLang="en-US" sz="1200" b="0" i="0" u="none" strike="noStrike" cap="none" normalizeH="0" baseline="0" dirty="0" err="1">
                <a:ln>
                  <a:noFill/>
                </a:ln>
                <a:solidFill>
                  <a:srgbClr val="A31515"/>
                </a:solidFill>
                <a:effectLst/>
                <a:latin typeface="Consolas" panose="020B0609020204030204" pitchFamily="49" charset="0"/>
              </a:rPr>
              <a:t>standardId</a:t>
            </a:r>
            <a:r>
              <a:rPr kumimoji="0" lang="en-US" altLang="en-US" sz="1200" b="0" i="0" u="none" strike="noStrike" cap="none" normalizeH="0" baseline="0" dirty="0">
                <a:ln>
                  <a:noFill/>
                </a:ln>
                <a:solidFill>
                  <a:srgbClr val="A31515"/>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defaults: </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 controller = </a:t>
            </a:r>
            <a:r>
              <a:rPr kumimoji="0" lang="en-US" altLang="en-US" sz="1200" b="0" i="0" u="none" strike="noStrike" cap="none" normalizeH="0" baseline="0" dirty="0">
                <a:ln>
                  <a:noFill/>
                </a:ln>
                <a:solidFill>
                  <a:srgbClr val="A31515"/>
                </a:solidFill>
                <a:effectLst/>
                <a:latin typeface="Consolas" panose="020B0609020204030204" pitchFamily="49" charset="0"/>
              </a:rPr>
              <a:t>"Student"</a:t>
            </a:r>
            <a:r>
              <a:rPr kumimoji="0" lang="en-US" altLang="en-US" sz="1200" b="0" i="0" u="none" strike="noStrike" cap="none" normalizeH="0" baseline="0" dirty="0">
                <a:ln>
                  <a:noFill/>
                </a:ln>
                <a:solidFill>
                  <a:srgbClr val="000000"/>
                </a:solidFill>
                <a:effectLst/>
                <a:latin typeface="Consolas" panose="020B0609020204030204" pitchFamily="49" charset="0"/>
              </a:rPr>
              <a:t>, action = </a:t>
            </a:r>
            <a:r>
              <a:rPr kumimoji="0" lang="en-US" altLang="en-US" sz="1200" b="0" i="0" u="none" strike="noStrike" cap="none" normalizeH="0" baseline="0" dirty="0">
                <a:ln>
                  <a:noFill/>
                </a:ln>
                <a:solidFill>
                  <a:srgbClr val="A31515"/>
                </a:solidFill>
                <a:effectLst/>
                <a:latin typeface="Consolas" panose="020B0609020204030204" pitchFamily="49" charset="0"/>
              </a:rPr>
              <a:t>"Index"</a:t>
            </a:r>
            <a:r>
              <a:rPr kumimoji="0" lang="en-US" altLang="en-US" sz="1200" b="0" i="0" u="none" strike="noStrike" cap="none" normalizeH="0" baseline="0" dirty="0">
                <a:ln>
                  <a:noFill/>
                </a:ln>
                <a:solidFill>
                  <a:srgbClr val="000000"/>
                </a:solidFill>
                <a:effectLst/>
                <a:latin typeface="Consolas" panose="020B0609020204030204" pitchFamily="49" charset="0"/>
              </a:rPr>
              <a:t>, id = </a:t>
            </a:r>
            <a:r>
              <a:rPr kumimoji="0" lang="en-US" altLang="en-US" sz="1200" b="0" i="0" u="none" strike="noStrike" cap="none" normalizeH="0" baseline="0" dirty="0" err="1">
                <a:ln>
                  <a:noFill/>
                </a:ln>
                <a:solidFill>
                  <a:srgbClr val="000000"/>
                </a:solidFill>
                <a:effectLst/>
                <a:latin typeface="Consolas" panose="020B0609020204030204" pitchFamily="49" charset="0"/>
              </a:rPr>
              <a:t>UrlParameter.Optional</a:t>
            </a:r>
            <a:r>
              <a:rPr kumimoji="0" lang="en-US" altLang="en-US" sz="1200" b="0" i="0" u="none" strike="noStrike" cap="none" normalizeH="0" baseline="0" dirty="0">
                <a:ln>
                  <a:noFill/>
                </a:ln>
                <a:solidFill>
                  <a:srgbClr val="000000"/>
                </a:solidFill>
                <a:effectLst/>
                <a:latin typeface="Consolas" panose="020B0609020204030204" pitchFamily="49" charset="0"/>
              </a:rPr>
              <a:t>, name = </a:t>
            </a:r>
            <a:r>
              <a:rPr kumimoji="0" lang="en-US" altLang="en-US" sz="1200" b="0" i="0" u="none" strike="noStrike" cap="none" normalizeH="0" baseline="0" dirty="0" err="1">
                <a:ln>
                  <a:noFill/>
                </a:ln>
                <a:solidFill>
                  <a:srgbClr val="000000"/>
                </a:solidFill>
                <a:effectLst/>
                <a:latin typeface="Consolas" panose="020B0609020204030204" pitchFamily="49" charset="0"/>
              </a:rPr>
              <a:t>UrlParameter.Optional</a:t>
            </a:r>
            <a:r>
              <a:rPr kumimoji="0" lang="en-US" altLang="en-US" sz="1200" b="0" i="0" u="none" strike="noStrike" cap="none" normalizeH="0" baseline="0" dirty="0">
                <a:ln>
                  <a:noFill/>
                </a:ln>
                <a:solidFill>
                  <a:srgbClr val="000000"/>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standardId</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err="1">
                <a:ln>
                  <a:noFill/>
                </a:ln>
                <a:solidFill>
                  <a:srgbClr val="000000"/>
                </a:solidFill>
                <a:effectLst/>
                <a:latin typeface="Consolas" panose="020B0609020204030204" pitchFamily="49" charset="0"/>
              </a:rPr>
              <a:t>UrlParameter.Optional</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constraints: </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 id = </a:t>
            </a:r>
            <a:r>
              <a:rPr kumimoji="0" lang="en-US" altLang="en-US" sz="1200" b="0" i="0" u="none" strike="noStrike" cap="none" normalizeH="0" baseline="0" dirty="0">
                <a:ln>
                  <a:noFill/>
                </a:ln>
                <a:solidFill>
                  <a:srgbClr val="A31515"/>
                </a:solidFill>
                <a:effectLst/>
                <a:latin typeface="Consolas" panose="020B0609020204030204" pitchFamily="49" charset="0"/>
              </a:rPr>
              <a:t>@"\d+"</a:t>
            </a: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71C2D18-F084-4A55-B180-EB0A6712A378}"/>
              </a:ext>
            </a:extLst>
          </p:cNvPr>
          <p:cNvSpPr>
            <a:spLocks noChangeArrowheads="1"/>
          </p:cNvSpPr>
          <p:nvPr/>
        </p:nvSpPr>
        <p:spPr bwMode="auto">
          <a:xfrm>
            <a:off x="216309" y="3883529"/>
            <a:ext cx="11332734" cy="46166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So if you give non-numeric value for id parameter, then that request will be handled by another route or,  if there are no matching routes, then </a:t>
            </a:r>
            <a:r>
              <a:rPr kumimoji="0" lang="en-US" altLang="en-US" sz="1200" b="0" i="0" u="none" strike="noStrike" cap="none" normalizeH="0" baseline="0" dirty="0">
                <a:ln>
                  <a:noFill/>
                </a:ln>
                <a:solidFill>
                  <a:srgbClr val="000000"/>
                </a:solidFill>
                <a:effectLst/>
                <a:latin typeface="SFMono-Regular"/>
              </a:rPr>
              <a:t>"The resource could not be found"</a:t>
            </a:r>
            <a:r>
              <a:rPr kumimoji="0" lang="en-US" altLang="en-US" sz="1200" b="0" i="0" u="none" strike="noStrike" cap="none" normalizeH="0" baseline="0" dirty="0">
                <a:ln>
                  <a:noFill/>
                </a:ln>
                <a:solidFill>
                  <a:srgbClr val="181717"/>
                </a:solidFill>
                <a:effectLst/>
                <a:latin typeface="Verdana" panose="020B0604030504040204" pitchFamily="34" charset="0"/>
              </a:rPr>
              <a:t> error will be thrown.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035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C957-2164-4CFA-82E1-B9274B53DAF0}"/>
              </a:ext>
            </a:extLst>
          </p:cNvPr>
          <p:cNvSpPr>
            <a:spLocks noGrp="1"/>
          </p:cNvSpPr>
          <p:nvPr>
            <p:ph type="title"/>
          </p:nvPr>
        </p:nvSpPr>
        <p:spPr>
          <a:xfrm>
            <a:off x="3805083" y="0"/>
            <a:ext cx="3736259" cy="441120"/>
          </a:xfrm>
        </p:spPr>
        <p:txBody>
          <a:bodyPr>
            <a:normAutofit fontScale="90000"/>
          </a:bodyPr>
          <a:lstStyle/>
          <a:p>
            <a:r>
              <a:rPr lang="en-IN" dirty="0"/>
              <a:t>Register Routes</a:t>
            </a:r>
          </a:p>
        </p:txBody>
      </p:sp>
      <p:sp>
        <p:nvSpPr>
          <p:cNvPr id="3" name="Content Placeholder 2">
            <a:extLst>
              <a:ext uri="{FF2B5EF4-FFF2-40B4-BE49-F238E27FC236}">
                <a16:creationId xmlns:a16="http://schemas.microsoft.com/office/drawing/2014/main" id="{A9C35CB1-AD8B-4D27-AB70-69C61603E5F4}"/>
              </a:ext>
            </a:extLst>
          </p:cNvPr>
          <p:cNvSpPr>
            <a:spLocks noGrp="1"/>
          </p:cNvSpPr>
          <p:nvPr>
            <p:ph idx="1"/>
          </p:nvPr>
        </p:nvSpPr>
        <p:spPr>
          <a:xfrm>
            <a:off x="98322" y="593521"/>
            <a:ext cx="5161936" cy="2835480"/>
          </a:xfrm>
        </p:spPr>
        <p:txBody>
          <a:bodyPr>
            <a:normAutofit/>
          </a:bodyPr>
          <a:lstStyle/>
          <a:p>
            <a:r>
              <a:rPr lang="en-US" sz="1800" dirty="0"/>
              <a:t>Now, after configuring all the routes in the </a:t>
            </a:r>
            <a:r>
              <a:rPr lang="en-US" sz="1800" dirty="0" err="1"/>
              <a:t>RouteConfig</a:t>
            </a:r>
            <a:r>
              <a:rPr lang="en-US" sz="1800" dirty="0"/>
              <a:t> class, you need to register it in the </a:t>
            </a:r>
            <a:r>
              <a:rPr lang="en-US" sz="1800" dirty="0" err="1"/>
              <a:t>Application_Start</a:t>
            </a:r>
            <a:r>
              <a:rPr lang="en-US" sz="1800" dirty="0"/>
              <a:t>() event in the </a:t>
            </a:r>
            <a:r>
              <a:rPr lang="en-US" sz="1800" dirty="0" err="1"/>
              <a:t>Global.asax</a:t>
            </a:r>
            <a:r>
              <a:rPr lang="en-US" sz="1800" dirty="0"/>
              <a:t> so that it includes all your routes into the </a:t>
            </a:r>
            <a:r>
              <a:rPr lang="en-US" sz="1800" dirty="0" err="1"/>
              <a:t>RouteTable</a:t>
            </a:r>
            <a:r>
              <a:rPr lang="en-US" sz="1800" dirty="0"/>
              <a:t>.</a:t>
            </a:r>
            <a:endParaRPr lang="en-IN" sz="1800" dirty="0"/>
          </a:p>
        </p:txBody>
      </p:sp>
      <p:sp>
        <p:nvSpPr>
          <p:cNvPr id="4" name="Rectangle 2">
            <a:extLst>
              <a:ext uri="{FF2B5EF4-FFF2-40B4-BE49-F238E27FC236}">
                <a16:creationId xmlns:a16="http://schemas.microsoft.com/office/drawing/2014/main" id="{0D892D44-AE4E-4182-B691-B2A892B1F089}"/>
              </a:ext>
            </a:extLst>
          </p:cNvPr>
          <p:cNvSpPr>
            <a:spLocks noChangeArrowheads="1"/>
          </p:cNvSpPr>
          <p:nvPr/>
        </p:nvSpPr>
        <p:spPr bwMode="auto">
          <a:xfrm>
            <a:off x="189270" y="3581402"/>
            <a:ext cx="8354961"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MvcApplication</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err="1">
                <a:ln>
                  <a:noFill/>
                </a:ln>
                <a:solidFill>
                  <a:srgbClr val="000000"/>
                </a:solidFill>
                <a:effectLst/>
                <a:latin typeface="Consolas" panose="020B0609020204030204" pitchFamily="49" charset="0"/>
              </a:rPr>
              <a:t>System.Web.</a:t>
            </a:r>
            <a:r>
              <a:rPr kumimoji="0" lang="en-US" altLang="en-US" sz="1200" b="0" i="0" u="none" strike="noStrike" cap="none" normalizeH="0" baseline="0" dirty="0" err="1">
                <a:ln>
                  <a:noFill/>
                </a:ln>
                <a:solidFill>
                  <a:srgbClr val="2B91AF"/>
                </a:solidFill>
                <a:effectLst/>
                <a:latin typeface="Consolas" panose="020B0609020204030204" pitchFamily="49" charset="0"/>
              </a:rPr>
              <a:t>HttpApplication</a:t>
            </a:r>
            <a:endParaRPr kumimoji="0" lang="en-US" altLang="en-US" sz="1200" b="0" i="0" u="none" strike="noStrike" cap="none" normalizeH="0" baseline="0" dirty="0">
              <a:ln>
                <a:noFill/>
              </a:ln>
              <a:solidFill>
                <a:srgbClr val="2B91AF"/>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Protected void</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Application_Start</a:t>
            </a: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RouteConfig</a:t>
            </a:r>
            <a:r>
              <a:rPr kumimoji="0" lang="en-US" altLang="en-US" sz="1200" b="0" i="0" u="none" strike="noStrike" cap="none" normalizeH="0" baseline="0" dirty="0" err="1">
                <a:ln>
                  <a:noFill/>
                </a:ln>
                <a:solidFill>
                  <a:srgbClr val="000000"/>
                </a:solidFill>
                <a:effectLst/>
                <a:latin typeface="Consolas" panose="020B0609020204030204" pitchFamily="49" charset="0"/>
              </a:rPr>
              <a:t>.RegisterRoutes</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RouteTable</a:t>
            </a:r>
            <a:r>
              <a:rPr kumimoji="0" lang="en-US" altLang="en-US" sz="1200" b="0" i="0" u="none" strike="noStrike" cap="none" normalizeH="0" baseline="0" dirty="0" err="1">
                <a:ln>
                  <a:noFill/>
                </a:ln>
                <a:solidFill>
                  <a:srgbClr val="000000"/>
                </a:solidFill>
                <a:effectLst/>
                <a:latin typeface="Consolas" panose="020B0609020204030204" pitchFamily="49" charset="0"/>
              </a:rPr>
              <a:t>.Routes</a:t>
            </a:r>
            <a:r>
              <a:rPr kumimoji="0" lang="en-US" altLang="en-US" sz="1200" b="0" i="0" u="none" strike="noStrike" cap="none" normalizeH="0" baseline="0" dirty="0">
                <a:ln>
                  <a:noFill/>
                </a:ln>
                <a:solidFill>
                  <a:srgbClr val="000000"/>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663BA638-C7DC-4434-9CB4-50321B402705}"/>
              </a:ext>
            </a:extLst>
          </p:cNvPr>
          <p:cNvGrpSpPr/>
          <p:nvPr/>
        </p:nvGrpSpPr>
        <p:grpSpPr>
          <a:xfrm>
            <a:off x="7285703" y="127819"/>
            <a:ext cx="3999272" cy="6302477"/>
            <a:chOff x="7789299" y="1351415"/>
            <a:chExt cx="3495675" cy="4686300"/>
          </a:xfrm>
        </p:grpSpPr>
        <p:pic>
          <p:nvPicPr>
            <p:cNvPr id="9220" name="Picture 4">
              <a:extLst>
                <a:ext uri="{FF2B5EF4-FFF2-40B4-BE49-F238E27FC236}">
                  <a16:creationId xmlns:a16="http://schemas.microsoft.com/office/drawing/2014/main" id="{3157EA41-F33B-4FA5-8D44-CED9504A6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299" y="1351415"/>
              <a:ext cx="3495675" cy="4686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58E4BD-9212-4A36-A712-C7AAE2009F94}"/>
                </a:ext>
              </a:extLst>
            </p:cNvPr>
            <p:cNvSpPr/>
            <p:nvPr/>
          </p:nvSpPr>
          <p:spPr>
            <a:xfrm>
              <a:off x="8406581" y="3337873"/>
              <a:ext cx="2408903" cy="1820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219369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402A-6776-4710-BE9F-CA78F209E01C}"/>
              </a:ext>
            </a:extLst>
          </p:cNvPr>
          <p:cNvSpPr>
            <a:spLocks noGrp="1"/>
          </p:cNvSpPr>
          <p:nvPr>
            <p:ph type="title"/>
          </p:nvPr>
        </p:nvSpPr>
        <p:spPr>
          <a:xfrm>
            <a:off x="1415844" y="0"/>
            <a:ext cx="9112045" cy="421456"/>
          </a:xfrm>
        </p:spPr>
        <p:txBody>
          <a:bodyPr>
            <a:normAutofit fontScale="90000"/>
          </a:bodyPr>
          <a:lstStyle/>
          <a:p>
            <a:r>
              <a:rPr lang="en-IN" dirty="0"/>
              <a:t>Controller/</a:t>
            </a:r>
            <a:r>
              <a:rPr lang="en-IN" b="0" i="0" dirty="0">
                <a:solidFill>
                  <a:srgbClr val="181717"/>
                </a:solidFill>
                <a:effectLst/>
                <a:latin typeface="Segoe UI" panose="020B0502040204020203" pitchFamily="34" charset="0"/>
              </a:rPr>
              <a:t> </a:t>
            </a:r>
            <a:r>
              <a:rPr lang="en-IN" sz="2700" b="0" i="0" dirty="0">
                <a:solidFill>
                  <a:srgbClr val="181717"/>
                </a:solidFill>
                <a:effectLst/>
                <a:latin typeface="Segoe UI" panose="020B0502040204020203" pitchFamily="34" charset="0"/>
              </a:rPr>
              <a:t>Action method</a:t>
            </a:r>
            <a:endParaRPr lang="en-IN" dirty="0"/>
          </a:p>
        </p:txBody>
      </p:sp>
      <p:sp>
        <p:nvSpPr>
          <p:cNvPr id="3" name="Content Placeholder 2">
            <a:extLst>
              <a:ext uri="{FF2B5EF4-FFF2-40B4-BE49-F238E27FC236}">
                <a16:creationId xmlns:a16="http://schemas.microsoft.com/office/drawing/2014/main" id="{22137384-F032-4CCC-A8B3-13406EBF6C6C}"/>
              </a:ext>
            </a:extLst>
          </p:cNvPr>
          <p:cNvSpPr>
            <a:spLocks noGrp="1"/>
          </p:cNvSpPr>
          <p:nvPr>
            <p:ph idx="1"/>
          </p:nvPr>
        </p:nvSpPr>
        <p:spPr>
          <a:xfrm>
            <a:off x="12288" y="675251"/>
            <a:ext cx="12032227" cy="4351338"/>
          </a:xfrm>
        </p:spPr>
        <p:txBody>
          <a:bodyPr>
            <a:normAutofit/>
          </a:bodyPr>
          <a:lstStyle/>
          <a:p>
            <a:r>
              <a:rPr lang="en-US" sz="1800" dirty="0"/>
              <a:t>The Controller in MVC architecture handles any incoming URL request. The Controller is a class, derived from the base class </a:t>
            </a:r>
            <a:r>
              <a:rPr lang="en-US" sz="1800" dirty="0" err="1"/>
              <a:t>System.Web.Mvc.Controller</a:t>
            </a:r>
            <a:r>
              <a:rPr lang="en-US" sz="1800" dirty="0"/>
              <a:t>. Controller class contains public methods called Action methods. Controller and its action method handles incoming browser requests, retrieves necessary model data and returns appropriate responses.</a:t>
            </a:r>
          </a:p>
          <a:p>
            <a:endParaRPr lang="en-US" sz="1800" dirty="0"/>
          </a:p>
          <a:p>
            <a:r>
              <a:rPr lang="en-US" sz="1800" dirty="0"/>
              <a:t>In ASP.NET MVC, every controller class name must end with a word "Controller". For example, the home page controller name must be </a:t>
            </a:r>
            <a:r>
              <a:rPr lang="en-US" sz="1800" dirty="0" err="1"/>
              <a:t>HomeController</a:t>
            </a:r>
            <a:r>
              <a:rPr lang="en-US" sz="1800" dirty="0"/>
              <a:t>, and for the student page, it must be the </a:t>
            </a:r>
            <a:r>
              <a:rPr lang="en-US" sz="1800" dirty="0" err="1"/>
              <a:t>StudentController</a:t>
            </a:r>
            <a:r>
              <a:rPr lang="en-US" sz="1800" dirty="0"/>
              <a:t>. Also, every controller class must be located in the Controller folder of the MVC folder structure</a:t>
            </a:r>
            <a:r>
              <a:rPr lang="en-US" dirty="0"/>
              <a:t>.</a:t>
            </a:r>
          </a:p>
          <a:p>
            <a:r>
              <a:rPr kumimoji="0" lang="en-US" altLang="en-US" sz="1600" b="0" i="0" u="none" strike="noStrike" cap="none" normalizeH="0" baseline="0" dirty="0">
                <a:ln>
                  <a:noFill/>
                </a:ln>
                <a:solidFill>
                  <a:srgbClr val="181717"/>
                </a:solidFill>
                <a:effectLst/>
              </a:rPr>
              <a:t>All the public methods of the </a:t>
            </a:r>
            <a:r>
              <a:rPr kumimoji="0" lang="en-US" altLang="en-US" sz="1600" b="0" i="0" u="none" strike="noStrike" cap="none" normalizeH="0" baseline="0" dirty="0">
                <a:ln>
                  <a:noFill/>
                </a:ln>
                <a:solidFill>
                  <a:srgbClr val="000000"/>
                </a:solidFill>
                <a:effectLst/>
              </a:rPr>
              <a:t>Controller</a:t>
            </a:r>
            <a:r>
              <a:rPr kumimoji="0" lang="en-US" altLang="en-US" sz="1600" b="0" i="0" u="none" strike="noStrike" cap="none" normalizeH="0" baseline="0" dirty="0">
                <a:ln>
                  <a:noFill/>
                </a:ln>
                <a:solidFill>
                  <a:srgbClr val="181717"/>
                </a:solidFill>
                <a:effectLst/>
              </a:rPr>
              <a:t> class are called </a:t>
            </a:r>
            <a:r>
              <a:rPr kumimoji="0" lang="en-US" altLang="en-US" sz="1600" b="0" i="0" u="none" strike="noStrike" cap="none" normalizeH="0" baseline="0" dirty="0">
                <a:ln>
                  <a:noFill/>
                </a:ln>
                <a:solidFill>
                  <a:srgbClr val="000000"/>
                </a:solidFill>
                <a:effectLst/>
              </a:rPr>
              <a:t>Action</a:t>
            </a:r>
            <a:r>
              <a:rPr kumimoji="0" lang="en-US" altLang="en-US" sz="1600" b="0" i="0" u="none" strike="noStrike" cap="none" normalizeH="0" baseline="0" dirty="0">
                <a:ln>
                  <a:noFill/>
                </a:ln>
                <a:solidFill>
                  <a:srgbClr val="181717"/>
                </a:solidFill>
                <a:effectLst/>
              </a:rPr>
              <a:t> methods.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endParaRPr>
          </a:p>
          <a:p>
            <a:endParaRPr lang="en-US" dirty="0"/>
          </a:p>
          <a:p>
            <a:endParaRPr lang="en-IN" dirty="0"/>
          </a:p>
        </p:txBody>
      </p:sp>
      <p:pic>
        <p:nvPicPr>
          <p:cNvPr id="10244" name="Picture 4">
            <a:extLst>
              <a:ext uri="{FF2B5EF4-FFF2-40B4-BE49-F238E27FC236}">
                <a16:creationId xmlns:a16="http://schemas.microsoft.com/office/drawing/2014/main" id="{29DCC7CD-E65F-4E94-A11E-1BE489895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054" y="2758102"/>
            <a:ext cx="5548159" cy="19907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683117E-2B51-404D-9128-907DD58C7789}"/>
              </a:ext>
            </a:extLst>
          </p:cNvPr>
          <p:cNvSpPr txBox="1"/>
          <p:nvPr/>
        </p:nvSpPr>
        <p:spPr>
          <a:xfrm>
            <a:off x="12288" y="3349549"/>
            <a:ext cx="6135328" cy="1200329"/>
          </a:xfrm>
          <a:prstGeom prst="rect">
            <a:avLst/>
          </a:prstGeom>
          <a:noFill/>
        </p:spPr>
        <p:txBody>
          <a:bodyPr wrap="square">
            <a:spAutoFit/>
          </a:bodyPr>
          <a:lstStyle/>
          <a:p>
            <a:r>
              <a:rPr lang="en-US" dirty="0"/>
              <a:t>As you can see in the above figure, the Index() method is public, and it returns the </a:t>
            </a:r>
            <a:r>
              <a:rPr lang="en-US" dirty="0" err="1"/>
              <a:t>ActionResult</a:t>
            </a:r>
            <a:r>
              <a:rPr lang="en-US" dirty="0"/>
              <a:t> using the View() method. The View() method is defined in the Controller base class, which returns the appropriate </a:t>
            </a:r>
            <a:r>
              <a:rPr lang="en-US" dirty="0" err="1"/>
              <a:t>ActionResult</a:t>
            </a:r>
            <a:r>
              <a:rPr lang="en-US" dirty="0"/>
              <a:t>.</a:t>
            </a:r>
            <a:endParaRPr lang="en-IN" dirty="0"/>
          </a:p>
        </p:txBody>
      </p:sp>
    </p:spTree>
    <p:extLst>
      <p:ext uri="{BB962C8B-B14F-4D97-AF65-F5344CB8AC3E}">
        <p14:creationId xmlns:p14="http://schemas.microsoft.com/office/powerpoint/2010/main" val="2293183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E47B-B667-480B-8BBE-433F8945DC3F}"/>
              </a:ext>
            </a:extLst>
          </p:cNvPr>
          <p:cNvSpPr>
            <a:spLocks noGrp="1"/>
          </p:cNvSpPr>
          <p:nvPr>
            <p:ph type="title"/>
          </p:nvPr>
        </p:nvSpPr>
        <p:spPr>
          <a:xfrm>
            <a:off x="2605549" y="0"/>
            <a:ext cx="5270090" cy="411622"/>
          </a:xfrm>
        </p:spPr>
        <p:txBody>
          <a:bodyPr>
            <a:normAutofit fontScale="90000"/>
          </a:bodyPr>
          <a:lstStyle/>
          <a:p>
            <a:r>
              <a:rPr lang="en-IN" dirty="0"/>
              <a:t>Default Action Method</a:t>
            </a:r>
          </a:p>
        </p:txBody>
      </p:sp>
      <p:sp>
        <p:nvSpPr>
          <p:cNvPr id="3" name="Content Placeholder 2">
            <a:extLst>
              <a:ext uri="{FF2B5EF4-FFF2-40B4-BE49-F238E27FC236}">
                <a16:creationId xmlns:a16="http://schemas.microsoft.com/office/drawing/2014/main" id="{3EB42807-18A3-47BE-8B83-FF14D309D637}"/>
              </a:ext>
            </a:extLst>
          </p:cNvPr>
          <p:cNvSpPr>
            <a:spLocks noGrp="1"/>
          </p:cNvSpPr>
          <p:nvPr>
            <p:ph idx="1"/>
          </p:nvPr>
        </p:nvSpPr>
        <p:spPr>
          <a:xfrm>
            <a:off x="562897" y="609601"/>
            <a:ext cx="11629103" cy="152492420"/>
          </a:xfrm>
        </p:spPr>
        <p:txBody>
          <a:bodyPr>
            <a:normAutofit/>
          </a:bodyPr>
          <a:lstStyle/>
          <a:p>
            <a:r>
              <a:rPr lang="en-US" dirty="0"/>
              <a:t>Every controller can have a default action method as per the configured route in the </a:t>
            </a:r>
            <a:r>
              <a:rPr lang="en-US" dirty="0" err="1"/>
              <a:t>RouteConfig</a:t>
            </a:r>
            <a:r>
              <a:rPr lang="en-US" dirty="0"/>
              <a:t> class. By default, the Index() method is a default action method for any controller, as per configured default root, as shown below.</a:t>
            </a:r>
          </a:p>
          <a:p>
            <a:endParaRPr lang="en-US" dirty="0"/>
          </a:p>
          <a:p>
            <a:pPr marL="0" indent="0">
              <a:buNone/>
            </a:pPr>
            <a:r>
              <a:rPr kumimoji="0" lang="en-US" altLang="en-US" sz="2000" b="0" i="0" u="none" strike="noStrike" cap="none" normalizeH="0" baseline="0" dirty="0" err="1">
                <a:ln>
                  <a:noFill/>
                </a:ln>
                <a:solidFill>
                  <a:srgbClr val="000000"/>
                </a:solidFill>
                <a:effectLst/>
                <a:latin typeface="Consolas" panose="020B0609020204030204" pitchFamily="49" charset="0"/>
              </a:rPr>
              <a:t>routes.MapRoute</a:t>
            </a:r>
            <a:r>
              <a:rPr kumimoji="0" lang="en-US" altLang="en-US" sz="2000" b="0" i="0" u="none" strike="noStrike" cap="none" normalizeH="0" baseline="0" dirty="0">
                <a:ln>
                  <a:noFill/>
                </a:ln>
                <a:solidFill>
                  <a:srgbClr val="000000"/>
                </a:solidFill>
                <a:effectLst/>
                <a:latin typeface="Consolas" panose="020B0609020204030204" pitchFamily="49" charset="0"/>
              </a:rPr>
              <a:t>( name: </a:t>
            </a:r>
            <a:r>
              <a:rPr kumimoji="0" lang="en-US" altLang="en-US" sz="2000" b="0" i="0" u="none" strike="noStrike" cap="none" normalizeH="0" baseline="0" dirty="0">
                <a:ln>
                  <a:noFill/>
                </a:ln>
                <a:solidFill>
                  <a:srgbClr val="A31515"/>
                </a:solidFill>
                <a:effectLst/>
                <a:latin typeface="Consolas" panose="020B0609020204030204" pitchFamily="49" charset="0"/>
              </a:rPr>
              <a:t>"Default"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000000"/>
                </a:solidFill>
                <a:effectLst/>
                <a:latin typeface="Consolas" panose="020B0609020204030204" pitchFamily="49" charset="0"/>
              </a:rPr>
              <a:t>url: </a:t>
            </a:r>
            <a:r>
              <a:rPr kumimoji="0" lang="en-US" altLang="en-US" sz="2000" b="0" i="0" u="none" strike="noStrike" cap="none" normalizeH="0" baseline="0" dirty="0">
                <a:ln>
                  <a:noFill/>
                </a:ln>
                <a:solidFill>
                  <a:srgbClr val="A31515"/>
                </a:solidFill>
                <a:effectLst/>
                <a:latin typeface="Consolas" panose="020B0609020204030204" pitchFamily="49" charset="0"/>
              </a:rPr>
              <a:t>"{controller}/{action}/{id}/{name}"</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000000"/>
                </a:solidFill>
                <a:effectLst/>
                <a:latin typeface="Consolas" panose="020B0609020204030204" pitchFamily="49" charset="0"/>
              </a:rPr>
              <a:t>defaults: </a:t>
            </a:r>
            <a:r>
              <a:rPr kumimoji="0" lang="en-US" altLang="en-US" sz="2000" b="0" i="0" u="none" strike="noStrike" cap="none" normalizeH="0" baseline="0" dirty="0">
                <a:ln>
                  <a:noFill/>
                </a:ln>
                <a:solidFill>
                  <a:srgbClr val="0000FF"/>
                </a:solidFill>
                <a:effectLst/>
                <a:latin typeface="Consolas" panose="020B0609020204030204" pitchFamily="49" charset="0"/>
              </a:rPr>
              <a:t>new</a:t>
            </a:r>
            <a:r>
              <a:rPr kumimoji="0" lang="en-US" altLang="en-US" sz="2000" b="0" i="0" u="none" strike="noStrike" cap="none" normalizeH="0" baseline="0" dirty="0">
                <a:ln>
                  <a:noFill/>
                </a:ln>
                <a:solidFill>
                  <a:srgbClr val="000000"/>
                </a:solidFill>
                <a:effectLst/>
                <a:latin typeface="Consolas" panose="020B0609020204030204" pitchFamily="49" charset="0"/>
              </a:rPr>
              <a:t> { controller = </a:t>
            </a:r>
            <a:r>
              <a:rPr kumimoji="0" lang="en-US" altLang="en-US" sz="2000" b="0" i="0" u="none" strike="noStrike" cap="none" normalizeH="0" baseline="0" dirty="0">
                <a:ln>
                  <a:noFill/>
                </a:ln>
                <a:solidFill>
                  <a:srgbClr val="A31515"/>
                </a:solidFill>
                <a:effectLst/>
                <a:latin typeface="Consolas" panose="020B0609020204030204" pitchFamily="49" charset="0"/>
              </a:rPr>
              <a:t>"Home"</a:t>
            </a:r>
            <a:r>
              <a:rPr kumimoji="0" lang="en-US" altLang="en-US" sz="2000" b="0" i="0" u="none" strike="noStrike" cap="none" normalizeH="0" baseline="0" dirty="0">
                <a:ln>
                  <a:noFill/>
                </a:ln>
                <a:solidFill>
                  <a:srgbClr val="000000"/>
                </a:solidFill>
                <a:effectLst/>
                <a:latin typeface="Consolas" panose="020B0609020204030204" pitchFamily="49" charset="0"/>
              </a:rPr>
              <a:t>, action = </a:t>
            </a:r>
            <a:r>
              <a:rPr kumimoji="0" lang="en-US" altLang="en-US" sz="2000" b="0" i="0" u="none" strike="noStrike" cap="none" normalizeH="0" baseline="0" dirty="0">
                <a:ln>
                  <a:noFill/>
                </a:ln>
                <a:solidFill>
                  <a:srgbClr val="A31515"/>
                </a:solidFill>
                <a:effectLst/>
                <a:latin typeface="Consolas" panose="020B0609020204030204" pitchFamily="49" charset="0"/>
              </a:rPr>
              <a:t>"Index"</a:t>
            </a:r>
            <a:r>
              <a:rPr kumimoji="0" lang="en-US" altLang="en-US" sz="2000" b="0" i="0" u="none" strike="noStrike" cap="none" normalizeH="0" baseline="0" dirty="0">
                <a:ln>
                  <a:noFill/>
                </a:ln>
                <a:solidFill>
                  <a:srgbClr val="000000"/>
                </a:solidFill>
                <a:effectLst/>
                <a:latin typeface="Consolas" panose="020B0609020204030204" pitchFamily="49" charset="0"/>
              </a:rPr>
              <a:t>, id = </a:t>
            </a:r>
            <a:r>
              <a:rPr kumimoji="0" lang="en-US" altLang="en-US" sz="2000" b="0" i="0" u="none" strike="noStrike" cap="none" normalizeH="0" baseline="0" dirty="0" err="1">
                <a:ln>
                  <a:noFill/>
                </a:ln>
                <a:solidFill>
                  <a:srgbClr val="2B91AF"/>
                </a:solidFill>
                <a:effectLst/>
                <a:latin typeface="Consolas" panose="020B0609020204030204" pitchFamily="49" charset="0"/>
              </a:rPr>
              <a:t>UrlParameter</a:t>
            </a:r>
            <a:r>
              <a:rPr kumimoji="0" lang="en-US" altLang="en-US" sz="2000" b="0" i="0" u="none" strike="noStrike" cap="none" normalizeH="0" baseline="0" dirty="0" err="1">
                <a:ln>
                  <a:noFill/>
                </a:ln>
                <a:solidFill>
                  <a:srgbClr val="000000"/>
                </a:solidFill>
                <a:effectLst/>
                <a:latin typeface="Consolas" panose="020B0609020204030204" pitchFamily="49" charset="0"/>
              </a:rPr>
              <a:t>.Optional</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a:p>
            <a:r>
              <a:rPr lang="en-US" dirty="0"/>
              <a:t>However, you can change the default action name as per your requirement in the </a:t>
            </a:r>
            <a:r>
              <a:rPr lang="en-US" dirty="0" err="1"/>
              <a:t>RouteConfig</a:t>
            </a:r>
            <a:r>
              <a:rPr lang="en-US" dirty="0"/>
              <a:t> class.</a:t>
            </a:r>
            <a:endParaRPr lang="en-IN" dirty="0"/>
          </a:p>
        </p:txBody>
      </p:sp>
      <p:sp>
        <p:nvSpPr>
          <p:cNvPr id="4" name="Rectangle 2">
            <a:extLst>
              <a:ext uri="{FF2B5EF4-FFF2-40B4-BE49-F238E27FC236}">
                <a16:creationId xmlns:a16="http://schemas.microsoft.com/office/drawing/2014/main" id="{CE769708-3F7F-4BC0-938D-E76979BD5EDE}"/>
              </a:ext>
            </a:extLst>
          </p:cNvPr>
          <p:cNvSpPr>
            <a:spLocks noChangeArrowheads="1"/>
          </p:cNvSpPr>
          <p:nvPr/>
        </p:nvSpPr>
        <p:spPr bwMode="auto">
          <a:xfrm>
            <a:off x="6096000" y="3758605"/>
            <a:ext cx="54667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48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9CBA-7767-4251-AC26-1E8728BCF355}"/>
              </a:ext>
            </a:extLst>
          </p:cNvPr>
          <p:cNvSpPr>
            <a:spLocks noGrp="1"/>
          </p:cNvSpPr>
          <p:nvPr>
            <p:ph type="title"/>
          </p:nvPr>
        </p:nvSpPr>
        <p:spPr>
          <a:xfrm>
            <a:off x="4159046" y="79989"/>
            <a:ext cx="4758813" cy="315912"/>
          </a:xfrm>
        </p:spPr>
        <p:txBody>
          <a:bodyPr>
            <a:normAutofit fontScale="90000"/>
          </a:bodyPr>
          <a:lstStyle/>
          <a:p>
            <a:r>
              <a:rPr lang="en-IN" b="0" i="0" dirty="0" err="1">
                <a:solidFill>
                  <a:srgbClr val="181717"/>
                </a:solidFill>
                <a:effectLst/>
                <a:latin typeface="+mn-lt"/>
              </a:rPr>
              <a:t>ActionResult</a:t>
            </a:r>
            <a:endParaRPr lang="en-IN" dirty="0">
              <a:latin typeface="+mn-lt"/>
            </a:endParaRPr>
          </a:p>
        </p:txBody>
      </p:sp>
      <p:graphicFrame>
        <p:nvGraphicFramePr>
          <p:cNvPr id="4" name="Content Placeholder 3">
            <a:extLst>
              <a:ext uri="{FF2B5EF4-FFF2-40B4-BE49-F238E27FC236}">
                <a16:creationId xmlns:a16="http://schemas.microsoft.com/office/drawing/2014/main" id="{368E72BC-043D-4817-8E3D-9144A85A5B4F}"/>
              </a:ext>
            </a:extLst>
          </p:cNvPr>
          <p:cNvGraphicFramePr>
            <a:graphicFrameLocks noGrp="1"/>
          </p:cNvGraphicFramePr>
          <p:nvPr>
            <p:ph idx="1"/>
            <p:extLst>
              <p:ext uri="{D42A27DB-BD31-4B8C-83A1-F6EECF244321}">
                <p14:modId xmlns:p14="http://schemas.microsoft.com/office/powerpoint/2010/main" val="749376926"/>
              </p:ext>
            </p:extLst>
          </p:nvPr>
        </p:nvGraphicFramePr>
        <p:xfrm>
          <a:off x="127820" y="1570924"/>
          <a:ext cx="8957186" cy="4977708"/>
        </p:xfrm>
        <a:graphic>
          <a:graphicData uri="http://schemas.openxmlformats.org/drawingml/2006/table">
            <a:tbl>
              <a:tblPr/>
              <a:tblGrid>
                <a:gridCol w="4482912">
                  <a:extLst>
                    <a:ext uri="{9D8B030D-6E8A-4147-A177-3AD203B41FA5}">
                      <a16:colId xmlns:a16="http://schemas.microsoft.com/office/drawing/2014/main" val="325010341"/>
                    </a:ext>
                  </a:extLst>
                </a:gridCol>
                <a:gridCol w="4474274">
                  <a:extLst>
                    <a:ext uri="{9D8B030D-6E8A-4147-A177-3AD203B41FA5}">
                      <a16:colId xmlns:a16="http://schemas.microsoft.com/office/drawing/2014/main" val="496800659"/>
                    </a:ext>
                  </a:extLst>
                </a:gridCol>
              </a:tblGrid>
              <a:tr h="286284">
                <a:tc>
                  <a:txBody>
                    <a:bodyPr/>
                    <a:lstStyle/>
                    <a:p>
                      <a:pPr algn="l" fontAlgn="b"/>
                      <a:r>
                        <a:rPr lang="en-IN" b="0">
                          <a:solidFill>
                            <a:srgbClr val="FFFFFF"/>
                          </a:solidFill>
                          <a:effectLst/>
                        </a:rPr>
                        <a:t>Result Class</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b="0" dirty="0">
                          <a:solidFill>
                            <a:srgbClr val="FFFFFF"/>
                          </a:solidFill>
                          <a:effectLst/>
                        </a:rPr>
                        <a:t>Description</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685753950"/>
                  </a:ext>
                </a:extLst>
              </a:tr>
              <a:tr h="286284">
                <a:tc>
                  <a:txBody>
                    <a:bodyPr/>
                    <a:lstStyle/>
                    <a:p>
                      <a:pPr fontAlgn="t"/>
                      <a:r>
                        <a:rPr lang="en-IN">
                          <a:solidFill>
                            <a:srgbClr val="414141"/>
                          </a:solidFill>
                          <a:effectLst/>
                        </a:rPr>
                        <a:t>ViewResult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dirty="0">
                          <a:solidFill>
                            <a:srgbClr val="414141"/>
                          </a:solidFill>
                          <a:effectLst/>
                        </a:rPr>
                        <a:t>Represents HTML and </a:t>
                      </a:r>
                      <a:r>
                        <a:rPr lang="en-IN" dirty="0" err="1">
                          <a:solidFill>
                            <a:srgbClr val="414141"/>
                          </a:solidFill>
                          <a:effectLst/>
                        </a:rPr>
                        <a:t>markup</a:t>
                      </a:r>
                      <a:r>
                        <a:rPr lang="en-IN" dirty="0">
                          <a:solidFill>
                            <a:srgbClr val="414141"/>
                          </a:solidFill>
                          <a:effectLst/>
                        </a:rPr>
                        <a: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34221674"/>
                  </a:ext>
                </a:extLst>
              </a:tr>
              <a:tr h="286284">
                <a:tc>
                  <a:txBody>
                    <a:bodyPr/>
                    <a:lstStyle/>
                    <a:p>
                      <a:pPr fontAlgn="t"/>
                      <a:r>
                        <a:rPr lang="en-IN">
                          <a:solidFill>
                            <a:srgbClr val="414141"/>
                          </a:solidFill>
                          <a:effectLst/>
                        </a:rPr>
                        <a:t>EmptyResult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dirty="0">
                          <a:solidFill>
                            <a:srgbClr val="414141"/>
                          </a:solidFill>
                          <a:effectLst/>
                        </a:rPr>
                        <a:t>Represents No response.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195083820"/>
                  </a:ext>
                </a:extLst>
              </a:tr>
              <a:tr h="286284">
                <a:tc>
                  <a:txBody>
                    <a:bodyPr/>
                    <a:lstStyle/>
                    <a:p>
                      <a:pPr fontAlgn="t"/>
                      <a:r>
                        <a:rPr lang="en-IN">
                          <a:solidFill>
                            <a:srgbClr val="414141"/>
                          </a:solidFill>
                          <a:effectLst/>
                        </a:rPr>
                        <a:t>ContentResult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dirty="0">
                          <a:solidFill>
                            <a:srgbClr val="414141"/>
                          </a:solidFill>
                          <a:effectLst/>
                        </a:rPr>
                        <a:t>Represents string literal.</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48584152"/>
                  </a:ext>
                </a:extLst>
              </a:tr>
              <a:tr h="500996">
                <a:tc>
                  <a:txBody>
                    <a:bodyPr/>
                    <a:lstStyle/>
                    <a:p>
                      <a:pPr fontAlgn="t"/>
                      <a:r>
                        <a:rPr lang="en-IN">
                          <a:solidFill>
                            <a:srgbClr val="414141"/>
                          </a:solidFill>
                          <a:effectLst/>
                        </a:rPr>
                        <a:t>FileContentResult/ FilePathResult/ FileStreamResult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Represents the content of a file.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864171243"/>
                  </a:ext>
                </a:extLst>
              </a:tr>
              <a:tr h="286284">
                <a:tc>
                  <a:txBody>
                    <a:bodyPr/>
                    <a:lstStyle/>
                    <a:p>
                      <a:pPr fontAlgn="t"/>
                      <a:r>
                        <a:rPr lang="en-IN" dirty="0" err="1">
                          <a:solidFill>
                            <a:srgbClr val="414141"/>
                          </a:solidFill>
                          <a:effectLst/>
                        </a:rPr>
                        <a:t>JavaScriptResult</a:t>
                      </a:r>
                      <a:endParaRPr lang="en-IN" dirty="0">
                        <a:solidFill>
                          <a:srgbClr val="414141"/>
                        </a:solidFill>
                        <a:effectLst/>
                      </a:endParaRP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a:solidFill>
                            <a:srgbClr val="414141"/>
                          </a:solidFill>
                          <a:effectLst/>
                        </a:rPr>
                        <a:t>Represent a JavaScript script.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72834948"/>
                  </a:ext>
                </a:extLst>
              </a:tr>
              <a:tr h="500996">
                <a:tc>
                  <a:txBody>
                    <a:bodyPr/>
                    <a:lstStyle/>
                    <a:p>
                      <a:pPr fontAlgn="t"/>
                      <a:r>
                        <a:rPr lang="en-IN">
                          <a:solidFill>
                            <a:srgbClr val="414141"/>
                          </a:solidFill>
                          <a:effectLst/>
                        </a:rPr>
                        <a:t>JsonResult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dirty="0">
                          <a:solidFill>
                            <a:srgbClr val="414141"/>
                          </a:solidFill>
                          <a:effectLst/>
                        </a:rPr>
                        <a:t>Represent JSON that can be used in AJAX.</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126052131"/>
                  </a:ext>
                </a:extLst>
              </a:tr>
              <a:tr h="500996">
                <a:tc>
                  <a:txBody>
                    <a:bodyPr/>
                    <a:lstStyle/>
                    <a:p>
                      <a:pPr fontAlgn="t"/>
                      <a:r>
                        <a:rPr lang="en-IN">
                          <a:solidFill>
                            <a:srgbClr val="414141"/>
                          </a:solidFill>
                          <a:effectLst/>
                        </a:rPr>
                        <a:t>RedirectResult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Represents a redirection to a new URL.</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27107041"/>
                  </a:ext>
                </a:extLst>
              </a:tr>
              <a:tr h="500996">
                <a:tc>
                  <a:txBody>
                    <a:bodyPr/>
                    <a:lstStyle/>
                    <a:p>
                      <a:pPr fontAlgn="t"/>
                      <a:r>
                        <a:rPr lang="en-IN">
                          <a:solidFill>
                            <a:srgbClr val="414141"/>
                          </a:solidFill>
                          <a:effectLst/>
                        </a:rPr>
                        <a:t>RedirectToRouteResult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Represent another action of same or other controller.</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625966726"/>
                  </a:ext>
                </a:extLst>
              </a:tr>
              <a:tr h="500996">
                <a:tc>
                  <a:txBody>
                    <a:bodyPr/>
                    <a:lstStyle/>
                    <a:p>
                      <a:pPr fontAlgn="t"/>
                      <a:r>
                        <a:rPr lang="en-IN">
                          <a:solidFill>
                            <a:srgbClr val="414141"/>
                          </a:solidFill>
                          <a:effectLst/>
                        </a:rPr>
                        <a:t>PartialViewResult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Returns HTML from Partial view.</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76304245"/>
                  </a:ext>
                </a:extLst>
              </a:tr>
              <a:tr h="286284">
                <a:tc>
                  <a:txBody>
                    <a:bodyPr/>
                    <a:lstStyle/>
                    <a:p>
                      <a:pPr fontAlgn="t"/>
                      <a:r>
                        <a:rPr lang="en-IN">
                          <a:solidFill>
                            <a:srgbClr val="414141"/>
                          </a:solidFill>
                          <a:effectLst/>
                        </a:rPr>
                        <a:t>HttpUnauthorizedResult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dirty="0">
                          <a:solidFill>
                            <a:srgbClr val="414141"/>
                          </a:solidFill>
                          <a:effectLst/>
                        </a:rPr>
                        <a:t>Returns HTTP 403 status.</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4192564906"/>
                  </a:ext>
                </a:extLst>
              </a:tr>
            </a:tbl>
          </a:graphicData>
        </a:graphic>
      </p:graphicFrame>
      <p:sp>
        <p:nvSpPr>
          <p:cNvPr id="5" name="Rectangle 1">
            <a:extLst>
              <a:ext uri="{FF2B5EF4-FFF2-40B4-BE49-F238E27FC236}">
                <a16:creationId xmlns:a16="http://schemas.microsoft.com/office/drawing/2014/main" id="{0D0F3641-44EF-4FE2-9C5D-1D2164FAFD0A}"/>
              </a:ext>
            </a:extLst>
          </p:cNvPr>
          <p:cNvSpPr>
            <a:spLocks noChangeArrowheads="1"/>
          </p:cNvSpPr>
          <p:nvPr/>
        </p:nvSpPr>
        <p:spPr bwMode="auto">
          <a:xfrm>
            <a:off x="0" y="544831"/>
            <a:ext cx="11975690" cy="8771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181717"/>
                </a:solidFill>
                <a:effectLst/>
                <a:latin typeface="Verdana" panose="020B0604030504040204" pitchFamily="34" charset="0"/>
              </a:rPr>
              <a:t>MVC framework includes various </a:t>
            </a:r>
            <a:r>
              <a:rPr kumimoji="0" lang="en-US" altLang="en-US" sz="1100" b="0" i="0" u="none" strike="noStrike" cap="none" normalizeH="0" baseline="0" dirty="0">
                <a:ln>
                  <a:noFill/>
                </a:ln>
                <a:solidFill>
                  <a:srgbClr val="000000"/>
                </a:solidFill>
                <a:effectLst/>
                <a:latin typeface="SFMono-Regular"/>
              </a:rPr>
              <a:t>Result</a:t>
            </a:r>
            <a:r>
              <a:rPr kumimoji="0" lang="en-US" altLang="en-US" sz="1100" b="0" i="0" u="none" strike="noStrike" cap="none" normalizeH="0" baseline="0" dirty="0">
                <a:ln>
                  <a:noFill/>
                </a:ln>
                <a:solidFill>
                  <a:srgbClr val="181717"/>
                </a:solidFill>
                <a:effectLst/>
                <a:latin typeface="Verdana" panose="020B0604030504040204" pitchFamily="34" charset="0"/>
              </a:rPr>
              <a:t> </a:t>
            </a:r>
            <a:r>
              <a:rPr kumimoji="0" lang="en-US" altLang="en-US" sz="1050" b="0" i="0" u="none" strike="noStrike" cap="none" normalizeH="0" baseline="0" dirty="0">
                <a:ln>
                  <a:noFill/>
                </a:ln>
                <a:solidFill>
                  <a:srgbClr val="181717"/>
                </a:solidFill>
                <a:effectLst/>
                <a:latin typeface="Verdana" panose="020B0604030504040204" pitchFamily="34" charset="0"/>
              </a:rPr>
              <a:t>classes</a:t>
            </a:r>
            <a:r>
              <a:rPr kumimoji="0" lang="en-US" altLang="en-US" sz="1100" b="0" i="0" u="none" strike="noStrike" cap="none" normalizeH="0" baseline="0" dirty="0">
                <a:ln>
                  <a:noFill/>
                </a:ln>
                <a:solidFill>
                  <a:srgbClr val="181717"/>
                </a:solidFill>
                <a:effectLst/>
                <a:latin typeface="Verdana" panose="020B0604030504040204" pitchFamily="34" charset="0"/>
              </a:rPr>
              <a:t>, which can be returned from an action method. The result classes represent different types of responses, such as HTML, file, string, JSON, </a:t>
            </a:r>
            <a:r>
              <a:rPr kumimoji="0" lang="en-US" altLang="en-US" sz="1100" b="0" i="0" u="none" strike="noStrike" cap="none" normalizeH="0" baseline="0" dirty="0" err="1">
                <a:ln>
                  <a:noFill/>
                </a:ln>
                <a:solidFill>
                  <a:srgbClr val="181717"/>
                </a:solidFill>
                <a:effectLst/>
                <a:latin typeface="Verdana" panose="020B0604030504040204" pitchFamily="34" charset="0"/>
              </a:rPr>
              <a:t>javascript</a:t>
            </a:r>
            <a:r>
              <a:rPr kumimoji="0" lang="en-US" altLang="en-US" sz="1100" b="0" i="0" u="none" strike="noStrike" cap="none" normalizeH="0" baseline="0" dirty="0">
                <a:ln>
                  <a:noFill/>
                </a:ln>
                <a:solidFill>
                  <a:srgbClr val="181717"/>
                </a:solidFill>
                <a:effectLst/>
                <a:latin typeface="Verdana" panose="020B0604030504040204" pitchFamily="34" charset="0"/>
              </a:rPr>
              <a:t>, etc. The following table lists all the result classes available in ASP.NET MVC.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181717"/>
                </a:solidFill>
                <a:effectLst/>
                <a:latin typeface="Verdana" panose="020B0604030504040204" pitchFamily="34" charset="0"/>
              </a:rPr>
              <a:t>The </a:t>
            </a:r>
            <a:r>
              <a:rPr kumimoji="0" lang="en-US" altLang="en-US" sz="1100" b="0" i="0" u="none" strike="noStrike" cap="none" normalizeH="0" baseline="0" dirty="0" err="1">
                <a:ln>
                  <a:noFill/>
                </a:ln>
                <a:solidFill>
                  <a:srgbClr val="000000"/>
                </a:solidFill>
                <a:effectLst/>
                <a:latin typeface="SFMono-Regular"/>
              </a:rPr>
              <a:t>ActionResult</a:t>
            </a:r>
            <a:r>
              <a:rPr kumimoji="0" lang="en-US" altLang="en-US" sz="1100" b="0" i="0" u="none" strike="noStrike" cap="none" normalizeH="0" baseline="0" dirty="0">
                <a:ln>
                  <a:noFill/>
                </a:ln>
                <a:solidFill>
                  <a:srgbClr val="181717"/>
                </a:solidFill>
                <a:effectLst/>
                <a:latin typeface="Verdana" panose="020B0604030504040204" pitchFamily="34" charset="0"/>
              </a:rPr>
              <a:t> class is a base class of all the above result classes, so it can be the return type of action method that returns any result listed above. However, you can specify the appropriate result class as a return type of action method.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413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E9E1-69EE-457F-90ED-7758153B0611}"/>
              </a:ext>
            </a:extLst>
          </p:cNvPr>
          <p:cNvSpPr>
            <a:spLocks noGrp="1"/>
          </p:cNvSpPr>
          <p:nvPr>
            <p:ph type="title"/>
          </p:nvPr>
        </p:nvSpPr>
        <p:spPr>
          <a:xfrm>
            <a:off x="4623619" y="0"/>
            <a:ext cx="4726858" cy="549275"/>
          </a:xfrm>
        </p:spPr>
        <p:txBody>
          <a:bodyPr>
            <a:normAutofit fontScale="90000"/>
          </a:bodyPr>
          <a:lstStyle/>
          <a:p>
            <a:r>
              <a:rPr lang="en-US" dirty="0" err="1"/>
              <a:t>ViewResult</a:t>
            </a:r>
            <a:endParaRPr lang="en-IN" dirty="0"/>
          </a:p>
        </p:txBody>
      </p:sp>
      <p:sp>
        <p:nvSpPr>
          <p:cNvPr id="3" name="Content Placeholder 2">
            <a:extLst>
              <a:ext uri="{FF2B5EF4-FFF2-40B4-BE49-F238E27FC236}">
                <a16:creationId xmlns:a16="http://schemas.microsoft.com/office/drawing/2014/main" id="{3DAE0505-EF90-4998-9248-AA025AB9312A}"/>
              </a:ext>
            </a:extLst>
          </p:cNvPr>
          <p:cNvSpPr>
            <a:spLocks noGrp="1"/>
          </p:cNvSpPr>
          <p:nvPr>
            <p:ph idx="1"/>
          </p:nvPr>
        </p:nvSpPr>
        <p:spPr>
          <a:xfrm>
            <a:off x="147484" y="688259"/>
            <a:ext cx="12044516" cy="1415844"/>
          </a:xfrm>
        </p:spPr>
        <p:txBody>
          <a:bodyPr>
            <a:normAutofit/>
          </a:bodyPr>
          <a:lstStyle/>
          <a:p>
            <a:r>
              <a:rPr lang="en-US" sz="1800" dirty="0"/>
              <a:t>The Index() method of the </a:t>
            </a:r>
            <a:r>
              <a:rPr lang="en-US" sz="1800" dirty="0" err="1"/>
              <a:t>StudentController</a:t>
            </a:r>
            <a:r>
              <a:rPr lang="en-US" sz="1800" dirty="0"/>
              <a:t> in the above figure uses the View() method to return a </a:t>
            </a:r>
            <a:r>
              <a:rPr lang="en-US" sz="1800" dirty="0" err="1"/>
              <a:t>ViewResult</a:t>
            </a:r>
            <a:r>
              <a:rPr lang="en-US" sz="1800" dirty="0"/>
              <a:t> (which is derived from the </a:t>
            </a:r>
            <a:r>
              <a:rPr lang="en-US" sz="1800" dirty="0" err="1"/>
              <a:t>ActionResult</a:t>
            </a:r>
            <a:r>
              <a:rPr lang="en-US" sz="1800" dirty="0"/>
              <a:t> class). </a:t>
            </a:r>
          </a:p>
          <a:p>
            <a:r>
              <a:rPr lang="en-US" sz="1800" dirty="0"/>
              <a:t>The base Controller class includes the View() method along with other methods that return a particular type of result, as shown in the below table.</a:t>
            </a:r>
            <a:endParaRPr lang="en-IN" sz="1800" dirty="0"/>
          </a:p>
        </p:txBody>
      </p:sp>
      <p:graphicFrame>
        <p:nvGraphicFramePr>
          <p:cNvPr id="4" name="Table 3">
            <a:extLst>
              <a:ext uri="{FF2B5EF4-FFF2-40B4-BE49-F238E27FC236}">
                <a16:creationId xmlns:a16="http://schemas.microsoft.com/office/drawing/2014/main" id="{B9795077-C137-4F2E-9632-0A1195E8E6A3}"/>
              </a:ext>
            </a:extLst>
          </p:cNvPr>
          <p:cNvGraphicFramePr>
            <a:graphicFrameLocks noGrp="1"/>
          </p:cNvGraphicFramePr>
          <p:nvPr>
            <p:extLst>
              <p:ext uri="{D42A27DB-BD31-4B8C-83A1-F6EECF244321}">
                <p14:modId xmlns:p14="http://schemas.microsoft.com/office/powerpoint/2010/main" val="305230411"/>
              </p:ext>
            </p:extLst>
          </p:nvPr>
        </p:nvGraphicFramePr>
        <p:xfrm>
          <a:off x="1810266" y="1835785"/>
          <a:ext cx="9101574" cy="4807565"/>
        </p:xfrm>
        <a:graphic>
          <a:graphicData uri="http://schemas.openxmlformats.org/drawingml/2006/table">
            <a:tbl>
              <a:tblPr/>
              <a:tblGrid>
                <a:gridCol w="3033858">
                  <a:extLst>
                    <a:ext uri="{9D8B030D-6E8A-4147-A177-3AD203B41FA5}">
                      <a16:colId xmlns:a16="http://schemas.microsoft.com/office/drawing/2014/main" val="2293325532"/>
                    </a:ext>
                  </a:extLst>
                </a:gridCol>
                <a:gridCol w="3033858">
                  <a:extLst>
                    <a:ext uri="{9D8B030D-6E8A-4147-A177-3AD203B41FA5}">
                      <a16:colId xmlns:a16="http://schemas.microsoft.com/office/drawing/2014/main" val="2650706355"/>
                    </a:ext>
                  </a:extLst>
                </a:gridCol>
                <a:gridCol w="3033858">
                  <a:extLst>
                    <a:ext uri="{9D8B030D-6E8A-4147-A177-3AD203B41FA5}">
                      <a16:colId xmlns:a16="http://schemas.microsoft.com/office/drawing/2014/main" val="521817336"/>
                    </a:ext>
                  </a:extLst>
                </a:gridCol>
              </a:tblGrid>
              <a:tr h="195470">
                <a:tc>
                  <a:txBody>
                    <a:bodyPr/>
                    <a:lstStyle/>
                    <a:p>
                      <a:endParaRPr lang="en-IN" sz="1400" b="1"/>
                    </a:p>
                  </a:txBody>
                  <a:tcPr marL="46789" marR="46789" marT="23394" marB="23394">
                    <a:lnB w="7620" cap="flat" cmpd="sng" algn="ctr">
                      <a:solidFill>
                        <a:srgbClr val="DFDFDF"/>
                      </a:solidFill>
                      <a:prstDash val="solid"/>
                      <a:round/>
                      <a:headEnd type="none" w="med" len="med"/>
                      <a:tailEnd type="none" w="med" len="med"/>
                    </a:lnB>
                  </a:tcPr>
                </a:tc>
                <a:tc>
                  <a:txBody>
                    <a:bodyPr/>
                    <a:lstStyle/>
                    <a:p>
                      <a:endParaRPr lang="en-IN" sz="1400" b="1"/>
                    </a:p>
                  </a:txBody>
                  <a:tcPr marL="46789" marR="46789" marT="23394" marB="23394">
                    <a:lnB w="7620" cap="flat" cmpd="sng" algn="ctr">
                      <a:solidFill>
                        <a:srgbClr val="DFDFDF"/>
                      </a:solidFill>
                      <a:prstDash val="solid"/>
                      <a:round/>
                      <a:headEnd type="none" w="med" len="med"/>
                      <a:tailEnd type="none" w="med" len="med"/>
                    </a:lnB>
                  </a:tcPr>
                </a:tc>
                <a:tc>
                  <a:txBody>
                    <a:bodyPr/>
                    <a:lstStyle/>
                    <a:p>
                      <a:endParaRPr lang="en-IN" sz="1400" b="1"/>
                    </a:p>
                  </a:txBody>
                  <a:tcPr marL="46789" marR="46789" marT="23394" marB="23394">
                    <a:lnB w="7620"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498704334"/>
                  </a:ext>
                </a:extLst>
              </a:tr>
              <a:tr h="342074">
                <a:tc>
                  <a:txBody>
                    <a:bodyPr/>
                    <a:lstStyle/>
                    <a:p>
                      <a:pPr algn="l" fontAlgn="b"/>
                      <a:r>
                        <a:rPr lang="en-IN" sz="1400" b="1">
                          <a:solidFill>
                            <a:srgbClr val="FFFFFF"/>
                          </a:solidFill>
                          <a:effectLst/>
                        </a:rPr>
                        <a:t>Result Class</a:t>
                      </a:r>
                    </a:p>
                  </a:txBody>
                  <a:tcPr marL="46789" marR="46789" marT="23394" marB="23394"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400" b="1">
                          <a:solidFill>
                            <a:srgbClr val="FFFFFF"/>
                          </a:solidFill>
                          <a:effectLst/>
                        </a:rPr>
                        <a:t>Description</a:t>
                      </a:r>
                    </a:p>
                  </a:txBody>
                  <a:tcPr marL="46789" marR="46789" marT="23394" marB="23394"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400" b="1">
                          <a:solidFill>
                            <a:srgbClr val="FFFFFF"/>
                          </a:solidFill>
                          <a:effectLst/>
                        </a:rPr>
                        <a:t>Base Controller Method</a:t>
                      </a:r>
                    </a:p>
                  </a:txBody>
                  <a:tcPr marL="46789" marR="46789" marT="23394" marB="23394"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560295104"/>
                  </a:ext>
                </a:extLst>
              </a:tr>
              <a:tr h="342074">
                <a:tc>
                  <a:txBody>
                    <a:bodyPr/>
                    <a:lstStyle/>
                    <a:p>
                      <a:pPr fontAlgn="t"/>
                      <a:r>
                        <a:rPr lang="en-IN" sz="1400" b="1">
                          <a:solidFill>
                            <a:srgbClr val="414141"/>
                          </a:solidFill>
                          <a:effectLst/>
                        </a:rPr>
                        <a:t>ViewResult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b="1">
                          <a:solidFill>
                            <a:srgbClr val="414141"/>
                          </a:solidFill>
                          <a:effectLst/>
                        </a:rPr>
                        <a:t>Represents HTML and markup.</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b="1">
                          <a:solidFill>
                            <a:srgbClr val="414141"/>
                          </a:solidFill>
                          <a:effectLst/>
                        </a:rPr>
                        <a:t>View()</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62564752"/>
                  </a:ext>
                </a:extLst>
              </a:tr>
              <a:tr h="342074">
                <a:tc>
                  <a:txBody>
                    <a:bodyPr/>
                    <a:lstStyle/>
                    <a:p>
                      <a:pPr fontAlgn="t"/>
                      <a:r>
                        <a:rPr lang="en-IN" sz="1400" b="1">
                          <a:solidFill>
                            <a:srgbClr val="414141"/>
                          </a:solidFill>
                          <a:effectLst/>
                        </a:rPr>
                        <a:t>EmptyResult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b="1">
                          <a:solidFill>
                            <a:srgbClr val="414141"/>
                          </a:solidFill>
                          <a:effectLst/>
                        </a:rPr>
                        <a:t>Represents No response.</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b="1">
                        <a:solidFill>
                          <a:srgbClr val="414141"/>
                        </a:solidFill>
                        <a:effectLst/>
                      </a:endParaRP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768934902"/>
                  </a:ext>
                </a:extLst>
              </a:tr>
              <a:tr h="342074">
                <a:tc>
                  <a:txBody>
                    <a:bodyPr/>
                    <a:lstStyle/>
                    <a:p>
                      <a:pPr fontAlgn="t"/>
                      <a:r>
                        <a:rPr lang="en-IN" sz="1400" b="1">
                          <a:solidFill>
                            <a:srgbClr val="414141"/>
                          </a:solidFill>
                          <a:effectLst/>
                        </a:rPr>
                        <a:t>ContentResult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b="1">
                          <a:solidFill>
                            <a:srgbClr val="414141"/>
                          </a:solidFill>
                          <a:effectLst/>
                        </a:rPr>
                        <a:t>Represents string literal.</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b="1">
                          <a:solidFill>
                            <a:srgbClr val="414141"/>
                          </a:solidFill>
                          <a:effectLst/>
                        </a:rPr>
                        <a:t>Content()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02144061"/>
                  </a:ext>
                </a:extLst>
              </a:tr>
              <a:tr h="488677">
                <a:tc>
                  <a:txBody>
                    <a:bodyPr/>
                    <a:lstStyle/>
                    <a:p>
                      <a:pPr fontAlgn="t"/>
                      <a:r>
                        <a:rPr lang="en-IN" sz="1400" b="1">
                          <a:solidFill>
                            <a:srgbClr val="414141"/>
                          </a:solidFill>
                          <a:effectLst/>
                        </a:rPr>
                        <a:t>FileContentResult,</a:t>
                      </a:r>
                      <a:br>
                        <a:rPr lang="en-IN" sz="1400" b="1">
                          <a:solidFill>
                            <a:srgbClr val="414141"/>
                          </a:solidFill>
                          <a:effectLst/>
                        </a:rPr>
                      </a:br>
                      <a:r>
                        <a:rPr lang="en-IN" sz="1400" b="1">
                          <a:solidFill>
                            <a:srgbClr val="414141"/>
                          </a:solidFill>
                          <a:effectLst/>
                        </a:rPr>
                        <a:t>FilePathResult,</a:t>
                      </a:r>
                      <a:br>
                        <a:rPr lang="en-IN" sz="1400" b="1">
                          <a:solidFill>
                            <a:srgbClr val="414141"/>
                          </a:solidFill>
                          <a:effectLst/>
                        </a:rPr>
                      </a:br>
                      <a:r>
                        <a:rPr lang="en-IN" sz="1400" b="1">
                          <a:solidFill>
                            <a:srgbClr val="414141"/>
                          </a:solidFill>
                          <a:effectLst/>
                        </a:rPr>
                        <a:t>FileStreamResult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1">
                          <a:solidFill>
                            <a:srgbClr val="414141"/>
                          </a:solidFill>
                          <a:effectLst/>
                        </a:rPr>
                        <a:t>Represents the content of a file.</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b="1">
                          <a:solidFill>
                            <a:srgbClr val="414141"/>
                          </a:solidFill>
                          <a:effectLst/>
                        </a:rPr>
                        <a:t>File()</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351724581"/>
                  </a:ext>
                </a:extLst>
              </a:tr>
              <a:tr h="342074">
                <a:tc>
                  <a:txBody>
                    <a:bodyPr/>
                    <a:lstStyle/>
                    <a:p>
                      <a:pPr fontAlgn="t"/>
                      <a:r>
                        <a:rPr lang="en-IN" sz="1400" b="1">
                          <a:solidFill>
                            <a:srgbClr val="414141"/>
                          </a:solidFill>
                          <a:effectLst/>
                        </a:rPr>
                        <a:t>JavaScriptResult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b="1" dirty="0">
                          <a:solidFill>
                            <a:srgbClr val="414141"/>
                          </a:solidFill>
                          <a:effectLst/>
                        </a:rPr>
                        <a:t>Represents a JavaScript script.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b="1">
                          <a:solidFill>
                            <a:srgbClr val="414141"/>
                          </a:solidFill>
                          <a:effectLst/>
                        </a:rPr>
                        <a:t>JavaScript()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94677884"/>
                  </a:ext>
                </a:extLst>
              </a:tr>
              <a:tr h="488677">
                <a:tc>
                  <a:txBody>
                    <a:bodyPr/>
                    <a:lstStyle/>
                    <a:p>
                      <a:pPr fontAlgn="t"/>
                      <a:r>
                        <a:rPr lang="en-IN" sz="1400" b="1">
                          <a:solidFill>
                            <a:srgbClr val="414141"/>
                          </a:solidFill>
                          <a:effectLst/>
                        </a:rPr>
                        <a:t>JsonResult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1">
                          <a:solidFill>
                            <a:srgbClr val="414141"/>
                          </a:solidFill>
                          <a:effectLst/>
                        </a:rPr>
                        <a:t>Represents JSON that can be used in AJAX.</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b="1">
                          <a:solidFill>
                            <a:srgbClr val="414141"/>
                          </a:solidFill>
                          <a:effectLst/>
                        </a:rPr>
                        <a:t>Json()</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482753515"/>
                  </a:ext>
                </a:extLst>
              </a:tr>
              <a:tr h="488677">
                <a:tc>
                  <a:txBody>
                    <a:bodyPr/>
                    <a:lstStyle/>
                    <a:p>
                      <a:pPr fontAlgn="t"/>
                      <a:r>
                        <a:rPr lang="en-IN" sz="1400" b="1">
                          <a:solidFill>
                            <a:srgbClr val="414141"/>
                          </a:solidFill>
                          <a:effectLst/>
                        </a:rPr>
                        <a:t>RedirectResult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b="1" dirty="0">
                          <a:solidFill>
                            <a:srgbClr val="414141"/>
                          </a:solidFill>
                          <a:effectLst/>
                        </a:rPr>
                        <a:t>Represents a redirection to a new URL.</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b="1">
                          <a:solidFill>
                            <a:srgbClr val="414141"/>
                          </a:solidFill>
                          <a:effectLst/>
                        </a:rPr>
                        <a:t>Redirect()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65485335"/>
                  </a:ext>
                </a:extLst>
              </a:tr>
              <a:tr h="488677">
                <a:tc>
                  <a:txBody>
                    <a:bodyPr/>
                    <a:lstStyle/>
                    <a:p>
                      <a:pPr fontAlgn="t"/>
                      <a:r>
                        <a:rPr lang="en-IN" sz="1400" b="1">
                          <a:solidFill>
                            <a:srgbClr val="414141"/>
                          </a:solidFill>
                          <a:effectLst/>
                        </a:rPr>
                        <a:t>RedirectToRouteResult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1">
                          <a:solidFill>
                            <a:srgbClr val="414141"/>
                          </a:solidFill>
                          <a:effectLst/>
                        </a:rPr>
                        <a:t>Represents redirection to another route.</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b="1" dirty="0" err="1">
                          <a:solidFill>
                            <a:srgbClr val="414141"/>
                          </a:solidFill>
                          <a:effectLst/>
                        </a:rPr>
                        <a:t>RedirectToRoute</a:t>
                      </a:r>
                      <a:r>
                        <a:rPr lang="en-IN" sz="1400" b="1" dirty="0">
                          <a:solidFill>
                            <a:srgbClr val="414141"/>
                          </a:solidFill>
                          <a:effectLst/>
                        </a:rPr>
                        <a: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857352933"/>
                  </a:ext>
                </a:extLst>
              </a:tr>
              <a:tr h="342074">
                <a:tc>
                  <a:txBody>
                    <a:bodyPr/>
                    <a:lstStyle/>
                    <a:p>
                      <a:pPr fontAlgn="t"/>
                      <a:r>
                        <a:rPr lang="en-IN" sz="1400" b="1">
                          <a:solidFill>
                            <a:srgbClr val="414141"/>
                          </a:solidFill>
                          <a:effectLst/>
                        </a:rPr>
                        <a:t>PartialViewResult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b="1">
                          <a:solidFill>
                            <a:srgbClr val="414141"/>
                          </a:solidFill>
                          <a:effectLst/>
                        </a:rPr>
                        <a:t>Represents the partial view 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b="1">
                          <a:solidFill>
                            <a:srgbClr val="414141"/>
                          </a:solidFill>
                          <a:effectLst/>
                        </a:rPr>
                        <a:t>PartialView()</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90337993"/>
                  </a:ext>
                </a:extLst>
              </a:tr>
              <a:tr h="342074">
                <a:tc>
                  <a:txBody>
                    <a:bodyPr/>
                    <a:lstStyle/>
                    <a:p>
                      <a:pPr fontAlgn="t"/>
                      <a:r>
                        <a:rPr lang="en-IN" sz="1400" b="1">
                          <a:solidFill>
                            <a:srgbClr val="414141"/>
                          </a:solidFill>
                          <a:effectLst/>
                        </a:rPr>
                        <a:t>HttpUnauthorizedResult</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b="1">
                          <a:solidFill>
                            <a:srgbClr val="414141"/>
                          </a:solidFill>
                          <a:effectLst/>
                        </a:rPr>
                        <a:t>Represents HTTP 403 response.</a:t>
                      </a:r>
                    </a:p>
                  </a:txBody>
                  <a:tcPr marL="46789" marR="46789" marT="23394" marB="2339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endParaRPr lang="en-IN" sz="1400" b="1" dirty="0"/>
                    </a:p>
                  </a:txBody>
                  <a:tcPr marL="46789" marR="46789" marT="23394" marB="23394">
                    <a:lnL w="7620" cap="flat" cmpd="sng" algn="ctr">
                      <a:solidFill>
                        <a:srgbClr val="DFDFDF"/>
                      </a:solidFill>
                      <a:prstDash val="solid"/>
                      <a:round/>
                      <a:headEnd type="none" w="med" len="med"/>
                      <a:tailEnd type="none" w="med" len="med"/>
                    </a:lnL>
                    <a:lnT w="7620" cap="flat" cmpd="sng" algn="ctr">
                      <a:solidFill>
                        <a:srgbClr val="DFDFDF"/>
                      </a:solidFill>
                      <a:prstDash val="solid"/>
                      <a:round/>
                      <a:headEnd type="none" w="med" len="med"/>
                      <a:tailEnd type="none" w="med" len="med"/>
                    </a:lnT>
                  </a:tcPr>
                </a:tc>
                <a:extLst>
                  <a:ext uri="{0D108BD9-81ED-4DB2-BD59-A6C34878D82A}">
                    <a16:rowId xmlns:a16="http://schemas.microsoft.com/office/drawing/2014/main" val="2645791937"/>
                  </a:ext>
                </a:extLst>
              </a:tr>
            </a:tbl>
          </a:graphicData>
        </a:graphic>
      </p:graphicFrame>
      <p:sp>
        <p:nvSpPr>
          <p:cNvPr id="5" name="Rectangle 1">
            <a:extLst>
              <a:ext uri="{FF2B5EF4-FFF2-40B4-BE49-F238E27FC236}">
                <a16:creationId xmlns:a16="http://schemas.microsoft.com/office/drawing/2014/main" id="{99CBB223-357B-4FE5-B5C4-50A5556D5440}"/>
              </a:ext>
            </a:extLst>
          </p:cNvPr>
          <p:cNvSpPr>
            <a:spLocks noChangeArrowheads="1"/>
          </p:cNvSpPr>
          <p:nvPr/>
        </p:nvSpPr>
        <p:spPr bwMode="auto">
          <a:xfrm>
            <a:off x="4476750" y="1525318"/>
            <a:ext cx="19995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B749-AF2E-41A8-BD26-0AE71774578B}"/>
              </a:ext>
            </a:extLst>
          </p:cNvPr>
          <p:cNvSpPr>
            <a:spLocks noGrp="1"/>
          </p:cNvSpPr>
          <p:nvPr>
            <p:ph type="title"/>
          </p:nvPr>
        </p:nvSpPr>
        <p:spPr>
          <a:xfrm>
            <a:off x="3764280" y="100965"/>
            <a:ext cx="7940040" cy="407035"/>
          </a:xfrm>
        </p:spPr>
        <p:txBody>
          <a:bodyPr>
            <a:noAutofit/>
          </a:bodyPr>
          <a:lstStyle/>
          <a:p>
            <a:r>
              <a:rPr lang="en-IN" sz="3200" dirty="0"/>
              <a:t>Action Method Parameters</a:t>
            </a:r>
          </a:p>
        </p:txBody>
      </p:sp>
      <p:sp>
        <p:nvSpPr>
          <p:cNvPr id="4" name="Rectangle 2">
            <a:extLst>
              <a:ext uri="{FF2B5EF4-FFF2-40B4-BE49-F238E27FC236}">
                <a16:creationId xmlns:a16="http://schemas.microsoft.com/office/drawing/2014/main" id="{00759B8E-77A1-441F-B9B0-20403860C963}"/>
              </a:ext>
            </a:extLst>
          </p:cNvPr>
          <p:cNvSpPr>
            <a:spLocks noGrp="1" noChangeArrowheads="1"/>
          </p:cNvSpPr>
          <p:nvPr>
            <p:ph idx="1"/>
          </p:nvPr>
        </p:nvSpPr>
        <p:spPr bwMode="auto">
          <a:xfrm>
            <a:off x="111760" y="750489"/>
            <a:ext cx="730504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HttpPost</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ActionResult</a:t>
            </a:r>
            <a:r>
              <a:rPr kumimoji="0" lang="en-US" altLang="en-US" sz="1600" b="0" i="0" u="none" strike="noStrike" cap="none" normalizeH="0" baseline="0" dirty="0">
                <a:ln>
                  <a:noFill/>
                </a:ln>
                <a:solidFill>
                  <a:srgbClr val="000000"/>
                </a:solidFill>
                <a:effectLst/>
                <a:latin typeface="Consolas" panose="020B0609020204030204" pitchFamily="49" charset="0"/>
              </a:rPr>
              <a:t> Edit(</a:t>
            </a:r>
            <a:r>
              <a:rPr kumimoji="0" lang="en-US" altLang="en-US" sz="1600" b="0" i="0" u="none" strike="noStrike" cap="none" normalizeH="0" baseline="0" dirty="0">
                <a:ln>
                  <a:noFill/>
                </a:ln>
                <a:solidFill>
                  <a:srgbClr val="2B91AF"/>
                </a:solidFill>
                <a:effectLst/>
                <a:latin typeface="Consolas" panose="020B0609020204030204" pitchFamily="49" charset="0"/>
              </a:rPr>
              <a:t>Student</a:t>
            </a:r>
            <a:r>
              <a:rPr kumimoji="0" lang="en-US" altLang="en-US" sz="1600" b="0" i="0" u="none" strike="noStrike" cap="none" normalizeH="0" baseline="0" dirty="0">
                <a:ln>
                  <a:noFill/>
                </a:ln>
                <a:solidFill>
                  <a:srgbClr val="000000"/>
                </a:solidFill>
                <a:effectLst/>
                <a:latin typeface="Consolas" panose="020B0609020204030204" pitchFamily="49" charset="0"/>
              </a:rPr>
              <a:t> std)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8000"/>
                </a:solidFill>
                <a:effectLst/>
                <a:latin typeface="Consolas" panose="020B0609020204030204" pitchFamily="49" charset="0"/>
              </a:rPr>
              <a:t>// update student to the database</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RedirectToAction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"Index"</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HttpDelete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ActionResult</a:t>
            </a:r>
            <a:r>
              <a:rPr kumimoji="0" lang="en-US" altLang="en-US" sz="1600" b="0" i="0" u="none" strike="noStrike" cap="none" normalizeH="0" baseline="0" dirty="0">
                <a:ln>
                  <a:noFill/>
                </a:ln>
                <a:solidFill>
                  <a:srgbClr val="000000"/>
                </a:solidFill>
                <a:effectLst/>
                <a:latin typeface="Consolas" panose="020B0609020204030204" pitchFamily="49" charset="0"/>
              </a:rPr>
              <a:t> Delete(</a:t>
            </a:r>
            <a:r>
              <a:rPr kumimoji="0" lang="en-US" altLang="en-US" sz="1600" b="0" i="0" u="none" strike="noStrike" cap="none" normalizeH="0" baseline="0" dirty="0">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id)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8000"/>
                </a:solidFill>
                <a:effectLst/>
                <a:latin typeface="Consolas" panose="020B0609020204030204" pitchFamily="49" charset="0"/>
              </a:rPr>
              <a:t>// delete student from the database whose id matches with specified id</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008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RedirectToAction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"Index"</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8A61EF0-0D90-46BD-B9CB-3E1F81F10BAA}"/>
              </a:ext>
            </a:extLst>
          </p:cNvPr>
          <p:cNvSpPr txBox="1"/>
          <p:nvPr/>
        </p:nvSpPr>
        <p:spPr>
          <a:xfrm>
            <a:off x="375920" y="4318000"/>
            <a:ext cx="11328400" cy="830997"/>
          </a:xfrm>
          <a:prstGeom prst="rect">
            <a:avLst/>
          </a:prstGeom>
          <a:noFill/>
        </p:spPr>
        <p:txBody>
          <a:bodyPr wrap="square">
            <a:spAutoFit/>
          </a:bodyPr>
          <a:lstStyle/>
          <a:p>
            <a:r>
              <a:rPr lang="en-US" sz="1600" b="0" i="0" dirty="0">
                <a:solidFill>
                  <a:srgbClr val="181717"/>
                </a:solidFill>
                <a:effectLst/>
              </a:rPr>
              <a:t>By default, the values for action method parameters are retrieved from the request's data collection. The data collection includes name/values pairs for form data or query string values or cookie values. Model binding in ASP.NET MVC automatically maps the URL query string or form data collection to the action method parameters if both names match.</a:t>
            </a:r>
            <a:endParaRPr lang="en-IN" sz="1600" dirty="0"/>
          </a:p>
        </p:txBody>
      </p:sp>
    </p:spTree>
    <p:extLst>
      <p:ext uri="{BB962C8B-B14F-4D97-AF65-F5344CB8AC3E}">
        <p14:creationId xmlns:p14="http://schemas.microsoft.com/office/powerpoint/2010/main" val="308290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2AE3-7660-42C3-919B-58D4D79524C5}"/>
              </a:ext>
            </a:extLst>
          </p:cNvPr>
          <p:cNvSpPr>
            <a:spLocks noGrp="1"/>
          </p:cNvSpPr>
          <p:nvPr>
            <p:ph type="title"/>
          </p:nvPr>
        </p:nvSpPr>
        <p:spPr>
          <a:xfrm>
            <a:off x="2418734" y="365126"/>
            <a:ext cx="8935065" cy="315912"/>
          </a:xfrm>
        </p:spPr>
        <p:txBody>
          <a:bodyPr>
            <a:normAutofit fontScale="90000"/>
          </a:bodyPr>
          <a:lstStyle/>
          <a:p>
            <a:r>
              <a:rPr lang="en-IN" dirty="0"/>
              <a:t>MVC</a:t>
            </a:r>
          </a:p>
        </p:txBody>
      </p:sp>
      <p:sp>
        <p:nvSpPr>
          <p:cNvPr id="3" name="Content Placeholder 2">
            <a:extLst>
              <a:ext uri="{FF2B5EF4-FFF2-40B4-BE49-F238E27FC236}">
                <a16:creationId xmlns:a16="http://schemas.microsoft.com/office/drawing/2014/main" id="{1C564003-07CF-4BAF-932E-B19E58D9518B}"/>
              </a:ext>
            </a:extLst>
          </p:cNvPr>
          <p:cNvSpPr>
            <a:spLocks noGrp="1"/>
          </p:cNvSpPr>
          <p:nvPr>
            <p:ph idx="1"/>
          </p:nvPr>
        </p:nvSpPr>
        <p:spPr>
          <a:xfrm>
            <a:off x="314632" y="816077"/>
            <a:ext cx="11039168" cy="5360886"/>
          </a:xfrm>
        </p:spPr>
        <p:txBody>
          <a:bodyPr/>
          <a:lstStyle/>
          <a:p>
            <a:r>
              <a:rPr lang="en-IN" b="0" i="0" dirty="0">
                <a:solidFill>
                  <a:srgbClr val="181717"/>
                </a:solidFill>
                <a:effectLst/>
                <a:latin typeface="+mj-lt"/>
              </a:rPr>
              <a:t>ASP.NET MVC 5 is a web framework based on</a:t>
            </a:r>
          </a:p>
          <a:p>
            <a:r>
              <a:rPr lang="en-IN" b="0" i="0" dirty="0">
                <a:solidFill>
                  <a:srgbClr val="181717"/>
                </a:solidFill>
                <a:effectLst/>
                <a:latin typeface="+mj-lt"/>
              </a:rPr>
              <a:t> Mode-View-Controller (MVC) architecture. </a:t>
            </a:r>
          </a:p>
          <a:p>
            <a:r>
              <a:rPr lang="en-IN" b="0" i="0" dirty="0">
                <a:solidFill>
                  <a:srgbClr val="181717"/>
                </a:solidFill>
                <a:effectLst/>
                <a:latin typeface="+mj-lt"/>
              </a:rPr>
              <a:t>Developers can build dynamic web applications using ASP.NET MVC framework that enables a</a:t>
            </a:r>
          </a:p>
          <a:p>
            <a:r>
              <a:rPr lang="en-IN" b="0" i="0" dirty="0">
                <a:solidFill>
                  <a:srgbClr val="181717"/>
                </a:solidFill>
                <a:effectLst/>
                <a:latin typeface="+mj-lt"/>
              </a:rPr>
              <a:t> clean separation of concerns, </a:t>
            </a:r>
          </a:p>
          <a:p>
            <a:r>
              <a:rPr lang="en-IN" b="0" i="0" dirty="0">
                <a:solidFill>
                  <a:srgbClr val="181717"/>
                </a:solidFill>
                <a:effectLst/>
                <a:latin typeface="+mj-lt"/>
              </a:rPr>
              <a:t>fast development, and</a:t>
            </a:r>
          </a:p>
          <a:p>
            <a:r>
              <a:rPr lang="en-IN" b="0" i="0" dirty="0">
                <a:solidFill>
                  <a:srgbClr val="181717"/>
                </a:solidFill>
                <a:effectLst/>
                <a:latin typeface="+mj-lt"/>
              </a:rPr>
              <a:t> TDD friendly.</a:t>
            </a:r>
            <a:endParaRPr lang="en-IN" dirty="0">
              <a:latin typeface="+mj-lt"/>
            </a:endParaRPr>
          </a:p>
        </p:txBody>
      </p:sp>
    </p:spTree>
    <p:extLst>
      <p:ext uri="{BB962C8B-B14F-4D97-AF65-F5344CB8AC3E}">
        <p14:creationId xmlns:p14="http://schemas.microsoft.com/office/powerpoint/2010/main" val="26814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7E9B-7D13-4158-AB92-49176BFECA0D}"/>
              </a:ext>
            </a:extLst>
          </p:cNvPr>
          <p:cNvSpPr>
            <a:spLocks noGrp="1"/>
          </p:cNvSpPr>
          <p:nvPr>
            <p:ph type="title"/>
          </p:nvPr>
        </p:nvSpPr>
        <p:spPr>
          <a:xfrm>
            <a:off x="2458720" y="0"/>
            <a:ext cx="8448040" cy="315912"/>
          </a:xfrm>
        </p:spPr>
        <p:txBody>
          <a:bodyPr>
            <a:noAutofit/>
          </a:bodyPr>
          <a:lstStyle/>
          <a:p>
            <a:r>
              <a:rPr lang="en-US" sz="3200" b="0" i="0" dirty="0">
                <a:solidFill>
                  <a:srgbClr val="181717"/>
                </a:solidFill>
                <a:effectLst/>
              </a:rPr>
              <a:t>Create a View in ASP.NET MVC</a:t>
            </a:r>
            <a:endParaRPr lang="en-IN" sz="3200" dirty="0"/>
          </a:p>
        </p:txBody>
      </p:sp>
      <p:sp>
        <p:nvSpPr>
          <p:cNvPr id="3" name="Content Placeholder 2">
            <a:extLst>
              <a:ext uri="{FF2B5EF4-FFF2-40B4-BE49-F238E27FC236}">
                <a16:creationId xmlns:a16="http://schemas.microsoft.com/office/drawing/2014/main" id="{2A5DEEBF-3990-4626-8783-3AC8A56F10CE}"/>
              </a:ext>
            </a:extLst>
          </p:cNvPr>
          <p:cNvSpPr>
            <a:spLocks noGrp="1"/>
          </p:cNvSpPr>
          <p:nvPr>
            <p:ph idx="1"/>
          </p:nvPr>
        </p:nvSpPr>
        <p:spPr>
          <a:xfrm>
            <a:off x="1036320" y="318036"/>
            <a:ext cx="10647998" cy="1605279"/>
          </a:xfrm>
        </p:spPr>
        <p:txBody>
          <a:bodyPr>
            <a:normAutofit/>
          </a:bodyPr>
          <a:lstStyle/>
          <a:p>
            <a:r>
              <a:rPr lang="en-US" sz="1400" dirty="0"/>
              <a:t>A view is used to display data using the model class object. The Views folder contains all the view files in the ASP.NET MVC application.</a:t>
            </a:r>
          </a:p>
          <a:p>
            <a:r>
              <a:rPr lang="en-US" sz="1400" dirty="0"/>
              <a:t>A controller can have one or more action methods, and each action method can return a different view. In short, a controller can render one or more views. So, for easy maintenance, the MVC framework requires a separate sub-folder for each controller with the same name as a controller, under the Views folder.</a:t>
            </a:r>
          </a:p>
          <a:p>
            <a:r>
              <a:rPr lang="en-US" sz="1400" dirty="0"/>
              <a:t>For example, all the views rendered from the </a:t>
            </a:r>
            <a:r>
              <a:rPr lang="en-US" sz="1400" dirty="0" err="1"/>
              <a:t>HomeController</a:t>
            </a:r>
            <a:r>
              <a:rPr lang="en-US" sz="1400" dirty="0"/>
              <a:t> will resides in the Views &gt; Home folder. In the same way, views for </a:t>
            </a:r>
            <a:r>
              <a:rPr lang="en-US" sz="1400" dirty="0" err="1"/>
              <a:t>StudentController</a:t>
            </a:r>
            <a:r>
              <a:rPr lang="en-US" sz="1400" dirty="0"/>
              <a:t> will resides in Views &gt; Student folder, as shown below.</a:t>
            </a:r>
            <a:endParaRPr lang="en-IN" dirty="0"/>
          </a:p>
        </p:txBody>
      </p:sp>
      <p:pic>
        <p:nvPicPr>
          <p:cNvPr id="15362" name="Picture 2" descr="View folders for Controllers">
            <a:extLst>
              <a:ext uri="{FF2B5EF4-FFF2-40B4-BE49-F238E27FC236}">
                <a16:creationId xmlns:a16="http://schemas.microsoft.com/office/drawing/2014/main" id="{39203421-F2CC-45EE-BB29-A46B0C43B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7843" y="2544445"/>
            <a:ext cx="2276475" cy="3943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C6BD4A-4C81-4C99-83ED-E16C4AA334B9}"/>
              </a:ext>
            </a:extLst>
          </p:cNvPr>
          <p:cNvSpPr txBox="1"/>
          <p:nvPr/>
        </p:nvSpPr>
        <p:spPr>
          <a:xfrm>
            <a:off x="149857" y="1748303"/>
            <a:ext cx="11808461" cy="646331"/>
          </a:xfrm>
          <a:prstGeom prst="rect">
            <a:avLst/>
          </a:prstGeom>
          <a:noFill/>
        </p:spPr>
        <p:txBody>
          <a:bodyPr wrap="square">
            <a:spAutoFit/>
          </a:bodyPr>
          <a:lstStyle/>
          <a:p>
            <a:r>
              <a:rPr lang="en-US" b="1" dirty="0"/>
              <a:t> Note:</a:t>
            </a:r>
          </a:p>
          <a:p>
            <a:r>
              <a:rPr lang="en-US" dirty="0"/>
              <a:t>The Shared folder contains views, layout views, and partial views, which will be shared among multiple controllers</a:t>
            </a:r>
            <a:endParaRPr lang="en-IN" dirty="0"/>
          </a:p>
        </p:txBody>
      </p:sp>
      <p:graphicFrame>
        <p:nvGraphicFramePr>
          <p:cNvPr id="5" name="Table 4">
            <a:extLst>
              <a:ext uri="{FF2B5EF4-FFF2-40B4-BE49-F238E27FC236}">
                <a16:creationId xmlns:a16="http://schemas.microsoft.com/office/drawing/2014/main" id="{9445E036-0FE9-469A-9518-16622311D7DB}"/>
              </a:ext>
            </a:extLst>
          </p:cNvPr>
          <p:cNvGraphicFramePr>
            <a:graphicFrameLocks noGrp="1"/>
          </p:cNvGraphicFramePr>
          <p:nvPr>
            <p:extLst>
              <p:ext uri="{D42A27DB-BD31-4B8C-83A1-F6EECF244321}">
                <p14:modId xmlns:p14="http://schemas.microsoft.com/office/powerpoint/2010/main" val="1404011931"/>
              </p:ext>
            </p:extLst>
          </p:nvPr>
        </p:nvGraphicFramePr>
        <p:xfrm>
          <a:off x="149859" y="4357341"/>
          <a:ext cx="7031038" cy="2377440"/>
        </p:xfrm>
        <a:graphic>
          <a:graphicData uri="http://schemas.openxmlformats.org/drawingml/2006/table">
            <a:tbl>
              <a:tblPr/>
              <a:tblGrid>
                <a:gridCol w="3515519">
                  <a:extLst>
                    <a:ext uri="{9D8B030D-6E8A-4147-A177-3AD203B41FA5}">
                      <a16:colId xmlns:a16="http://schemas.microsoft.com/office/drawing/2014/main" val="1489585752"/>
                    </a:ext>
                  </a:extLst>
                </a:gridCol>
                <a:gridCol w="3515519">
                  <a:extLst>
                    <a:ext uri="{9D8B030D-6E8A-4147-A177-3AD203B41FA5}">
                      <a16:colId xmlns:a16="http://schemas.microsoft.com/office/drawing/2014/main" val="2647829202"/>
                    </a:ext>
                  </a:extLst>
                </a:gridCol>
              </a:tblGrid>
              <a:tr h="259744">
                <a:tc>
                  <a:txBody>
                    <a:bodyPr/>
                    <a:lstStyle/>
                    <a:p>
                      <a:pPr algn="l" fontAlgn="b"/>
                      <a:r>
                        <a:rPr lang="en-IN" b="0" dirty="0">
                          <a:solidFill>
                            <a:srgbClr val="FFFFFF"/>
                          </a:solidFill>
                          <a:effectLst/>
                        </a:rPr>
                        <a:t>File extension</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b="0">
                          <a:solidFill>
                            <a:srgbClr val="FFFFFF"/>
                          </a:solidFill>
                          <a:effectLst/>
                        </a:rPr>
                        <a:t>Description</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764462070"/>
                  </a:ext>
                </a:extLst>
              </a:tr>
              <a:tr h="517894">
                <a:tc>
                  <a:txBody>
                    <a:bodyPr/>
                    <a:lstStyle/>
                    <a:p>
                      <a:pPr fontAlgn="t"/>
                      <a:r>
                        <a:rPr lang="en-IN" dirty="0">
                          <a:solidFill>
                            <a:srgbClr val="414141"/>
                          </a:solidFill>
                          <a:effectLst/>
                        </a:rPr>
                        <a:t>.</a:t>
                      </a:r>
                      <a:r>
                        <a:rPr lang="en-IN" dirty="0" err="1">
                          <a:solidFill>
                            <a:srgbClr val="414141"/>
                          </a:solidFill>
                          <a:effectLst/>
                        </a:rPr>
                        <a:t>cshtml</a:t>
                      </a:r>
                      <a:endParaRPr lang="en-IN" dirty="0">
                        <a:solidFill>
                          <a:srgbClr val="414141"/>
                        </a:solidFill>
                        <a:effectLst/>
                      </a:endParaRP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C# Razor view. Supports C# code with html tags.</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28144102"/>
                  </a:ext>
                </a:extLst>
              </a:tr>
              <a:tr h="517894">
                <a:tc>
                  <a:txBody>
                    <a:bodyPr/>
                    <a:lstStyle/>
                    <a:p>
                      <a:pPr fontAlgn="t"/>
                      <a:r>
                        <a:rPr lang="en-IN">
                          <a:solidFill>
                            <a:srgbClr val="414141"/>
                          </a:solidFill>
                          <a:effectLst/>
                        </a:rPr>
                        <a:t>.vbhtml</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Visual Basic Razor view. Supports Visual Basic code with html tags.</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4097806502"/>
                  </a:ext>
                </a:extLst>
              </a:tr>
              <a:tr h="295939">
                <a:tc>
                  <a:txBody>
                    <a:bodyPr/>
                    <a:lstStyle/>
                    <a:p>
                      <a:pPr fontAlgn="t"/>
                      <a:r>
                        <a:rPr lang="en-IN">
                          <a:solidFill>
                            <a:srgbClr val="414141"/>
                          </a:solidFill>
                          <a:effectLst/>
                        </a:rPr>
                        <a:t>.aspx</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dirty="0" err="1">
                          <a:solidFill>
                            <a:srgbClr val="414141"/>
                          </a:solidFill>
                          <a:effectLst/>
                        </a:rPr>
                        <a:t>ASP.Net</a:t>
                      </a:r>
                      <a:r>
                        <a:rPr lang="en-IN" dirty="0">
                          <a:solidFill>
                            <a:srgbClr val="414141"/>
                          </a:solidFill>
                          <a:effectLst/>
                        </a:rPr>
                        <a:t> web form</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87915076"/>
                  </a:ext>
                </a:extLst>
              </a:tr>
              <a:tr h="295939">
                <a:tc>
                  <a:txBody>
                    <a:bodyPr/>
                    <a:lstStyle/>
                    <a:p>
                      <a:pPr fontAlgn="t"/>
                      <a:r>
                        <a:rPr lang="en-IN">
                          <a:solidFill>
                            <a:srgbClr val="414141"/>
                          </a:solidFill>
                          <a:effectLst/>
                        </a:rPr>
                        <a:t>.ascx</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dirty="0">
                          <a:solidFill>
                            <a:srgbClr val="414141"/>
                          </a:solidFill>
                          <a:effectLst/>
                        </a:rPr>
                        <a:t>ASP.NET web control</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007899806"/>
                  </a:ext>
                </a:extLst>
              </a:tr>
            </a:tbl>
          </a:graphicData>
        </a:graphic>
      </p:graphicFrame>
      <p:sp>
        <p:nvSpPr>
          <p:cNvPr id="7" name="Rectangle 3">
            <a:extLst>
              <a:ext uri="{FF2B5EF4-FFF2-40B4-BE49-F238E27FC236}">
                <a16:creationId xmlns:a16="http://schemas.microsoft.com/office/drawing/2014/main" id="{09DC0160-3E51-4DF6-A2E8-04B38C1001F4}"/>
              </a:ext>
            </a:extLst>
          </p:cNvPr>
          <p:cNvSpPr>
            <a:spLocks noChangeArrowheads="1"/>
          </p:cNvSpPr>
          <p:nvPr/>
        </p:nvSpPr>
        <p:spPr bwMode="auto">
          <a:xfrm>
            <a:off x="149859" y="2623572"/>
            <a:ext cx="8994141" cy="1646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181717"/>
                </a:solidFill>
                <a:effectLst/>
                <a:latin typeface="Segoe UI" panose="020B0502040204020203" pitchFamily="34" charset="0"/>
                <a:cs typeface="Segoe UI" panose="020B0502040204020203" pitchFamily="34" charset="0"/>
              </a:rPr>
              <a:t>Razor View Engine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Microsoft introduced the razor view engine to compile a view with a mix of HTML tags and server-side code. The special syntax for razor view maximizes the speed of writing code by minimizing the number of characters and keystrokes required when writing a 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razor view uses @ character to include the server-side code instead of the traditional &lt;% %&gt; of ASP. You can use C# or Visual Basic syntax to write server-side code inside the razor view.</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ASP.NET MVC supports the following types of razor view files:</a:t>
            </a:r>
            <a:endParaRPr kumimoji="0" lang="en-US" altLang="en-US" sz="800" b="0" i="0" u="none" strike="noStrike" cap="none" normalizeH="0" baseline="0" dirty="0">
              <a:ln>
                <a:noFill/>
              </a:ln>
              <a:solidFill>
                <a:schemeClr val="tx1"/>
              </a:solidFill>
              <a:effectLst/>
            </a:endParaRPr>
          </a:p>
        </p:txBody>
      </p:sp>
      <p:sp>
        <p:nvSpPr>
          <p:cNvPr id="8" name="Rectangle 4">
            <a:extLst>
              <a:ext uri="{FF2B5EF4-FFF2-40B4-BE49-F238E27FC236}">
                <a16:creationId xmlns:a16="http://schemas.microsoft.com/office/drawing/2014/main" id="{89813C70-7211-4E77-86D5-7C413E4875CE}"/>
              </a:ext>
            </a:extLst>
          </p:cNvPr>
          <p:cNvSpPr>
            <a:spLocks noChangeArrowheads="1"/>
          </p:cNvSpPr>
          <p:nvPr/>
        </p:nvSpPr>
        <p:spPr bwMode="auto">
          <a:xfrm>
            <a:off x="149857" y="2345879"/>
            <a:ext cx="12181839" cy="41549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effectLst/>
                <a:latin typeface="Verdana" panose="020B0604030504040204" pitchFamily="34" charset="0"/>
              </a:rPr>
              <a:t> Note:</a:t>
            </a:r>
            <a:endParaRPr kumimoji="0" lang="en-US" altLang="en-US" sz="80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01010"/>
                </a:solidFill>
                <a:effectLst/>
                <a:latin typeface="Verdana" panose="020B0604030504040204" pitchFamily="34" charset="0"/>
              </a:rPr>
              <a:t>Every view in the ASP.NET MVC is derived from </a:t>
            </a:r>
            <a:r>
              <a:rPr kumimoji="0" lang="en-US" altLang="en-US" sz="1200" b="0" i="0" u="none" strike="noStrike" cap="none" normalizeH="0" baseline="0" dirty="0" err="1">
                <a:ln>
                  <a:noFill/>
                </a:ln>
                <a:solidFill>
                  <a:srgbClr val="000000"/>
                </a:solidFill>
                <a:effectLst/>
                <a:latin typeface="SFMono-Regular"/>
              </a:rPr>
              <a:t>WebViewPage</a:t>
            </a:r>
            <a:r>
              <a:rPr kumimoji="0" lang="en-US" altLang="en-US" sz="1200" b="0" i="0" u="none" strike="noStrike" cap="none" normalizeH="0" baseline="0" dirty="0">
                <a:ln>
                  <a:noFill/>
                </a:ln>
                <a:solidFill>
                  <a:srgbClr val="101010"/>
                </a:solidFill>
                <a:effectLst/>
                <a:latin typeface="Verdana" panose="020B0604030504040204" pitchFamily="34" charset="0"/>
              </a:rPr>
              <a:t> class included in </a:t>
            </a:r>
            <a:r>
              <a:rPr kumimoji="0" lang="en-US" altLang="en-US" sz="1200" b="0" i="0" u="none" strike="noStrike" cap="none" normalizeH="0" baseline="0" dirty="0" err="1">
                <a:ln>
                  <a:noFill/>
                </a:ln>
                <a:solidFill>
                  <a:srgbClr val="000000"/>
                </a:solidFill>
                <a:effectLst/>
                <a:latin typeface="SFMono-Regular"/>
              </a:rPr>
              <a:t>System.Web.Mvc</a:t>
            </a:r>
            <a:r>
              <a:rPr kumimoji="0" lang="en-US" altLang="en-US" sz="1200" b="0" i="0" u="none" strike="noStrike" cap="none" normalizeH="0" baseline="0" dirty="0">
                <a:ln>
                  <a:noFill/>
                </a:ln>
                <a:solidFill>
                  <a:srgbClr val="101010"/>
                </a:solidFill>
                <a:effectLst/>
                <a:latin typeface="Verdana" panose="020B0604030504040204" pitchFamily="34" charset="0"/>
              </a:rPr>
              <a:t> namespace.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715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4365-1B9E-4CFF-BDEB-C40532DCA931}"/>
              </a:ext>
            </a:extLst>
          </p:cNvPr>
          <p:cNvSpPr>
            <a:spLocks noGrp="1"/>
          </p:cNvSpPr>
          <p:nvPr>
            <p:ph type="title"/>
          </p:nvPr>
        </p:nvSpPr>
        <p:spPr>
          <a:xfrm>
            <a:off x="1493520" y="0"/>
            <a:ext cx="9657080" cy="447675"/>
          </a:xfrm>
        </p:spPr>
        <p:txBody>
          <a:bodyPr>
            <a:noAutofit/>
          </a:bodyPr>
          <a:lstStyle/>
          <a:p>
            <a:r>
              <a:rPr lang="en-US" sz="2400" dirty="0"/>
              <a:t>Bind Query String to an Action Method Parameters in MVC</a:t>
            </a:r>
            <a:endParaRPr lang="en-IN" sz="2400" dirty="0"/>
          </a:p>
        </p:txBody>
      </p:sp>
      <p:sp>
        <p:nvSpPr>
          <p:cNvPr id="4" name="Rectangle 1">
            <a:extLst>
              <a:ext uri="{FF2B5EF4-FFF2-40B4-BE49-F238E27FC236}">
                <a16:creationId xmlns:a16="http://schemas.microsoft.com/office/drawing/2014/main" id="{0468152D-E20F-4D1A-A906-7957B7A8F064}"/>
              </a:ext>
            </a:extLst>
          </p:cNvPr>
          <p:cNvSpPr>
            <a:spLocks noChangeArrowheads="1"/>
          </p:cNvSpPr>
          <p:nvPr/>
        </p:nvSpPr>
        <p:spPr bwMode="auto">
          <a:xfrm>
            <a:off x="259080" y="606284"/>
            <a:ext cx="9321800" cy="24468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181717"/>
                </a:solidFill>
                <a:effectLst/>
                <a:latin typeface="Segoe UI" panose="020B0502040204020203" pitchFamily="34" charset="0"/>
                <a:cs typeface="Segoe UI" panose="020B0502040204020203" pitchFamily="34" charset="0"/>
              </a:rPr>
              <a:t>Binding to Primitive Type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HTTP GET request embeds data into a query string. MVC framework automatically converts a query string to the action method parameters provided their names are matching. For example, the query string </a:t>
            </a:r>
            <a:r>
              <a:rPr kumimoji="0" lang="en-US" altLang="en-US" sz="1200" b="0" i="0" u="none" strike="noStrike" cap="none" normalizeH="0" baseline="0" dirty="0">
                <a:ln>
                  <a:noFill/>
                </a:ln>
                <a:solidFill>
                  <a:srgbClr val="000000"/>
                </a:solidFill>
                <a:effectLst/>
                <a:latin typeface="SFMono-Regular"/>
              </a:rPr>
              <a:t>id</a:t>
            </a:r>
            <a:r>
              <a:rPr kumimoji="0" lang="en-US" altLang="en-US" sz="1200" b="0" i="0" u="none" strike="noStrike" cap="none" normalizeH="0" baseline="0" dirty="0">
                <a:ln>
                  <a:noFill/>
                </a:ln>
                <a:solidFill>
                  <a:srgbClr val="181717"/>
                </a:solidFill>
                <a:effectLst/>
                <a:latin typeface="Verdana" panose="020B0604030504040204" pitchFamily="34" charset="0"/>
              </a:rPr>
              <a:t> in the following GET request would automatically be mapped to the </a:t>
            </a:r>
            <a:r>
              <a:rPr kumimoji="0" lang="en-US" altLang="en-US" sz="1200" b="0" i="0" u="none" strike="noStrike" cap="none" normalizeH="0" baseline="0" dirty="0">
                <a:ln>
                  <a:noFill/>
                </a:ln>
                <a:solidFill>
                  <a:srgbClr val="000000"/>
                </a:solidFill>
                <a:effectLst/>
                <a:latin typeface="SFMono-Regular"/>
              </a:rPr>
              <a:t>Edit()</a:t>
            </a:r>
            <a:r>
              <a:rPr kumimoji="0" lang="en-US" altLang="en-US" sz="1200" b="0" i="0" u="none" strike="noStrike" cap="none" normalizeH="0" baseline="0" dirty="0">
                <a:ln>
                  <a:noFill/>
                </a:ln>
                <a:solidFill>
                  <a:srgbClr val="181717"/>
                </a:solidFill>
                <a:effectLst/>
                <a:latin typeface="Verdana" panose="020B0604030504040204" pitchFamily="34" charset="0"/>
              </a:rPr>
              <a:t> action method's </a:t>
            </a:r>
            <a:r>
              <a:rPr kumimoji="0" lang="en-US" altLang="en-US" sz="1200" b="0" i="0" u="none" strike="noStrike" cap="none" normalizeH="0" baseline="0" dirty="0">
                <a:ln>
                  <a:noFill/>
                </a:ln>
                <a:solidFill>
                  <a:srgbClr val="000000"/>
                </a:solidFill>
                <a:effectLst/>
                <a:latin typeface="SFMono-Regular"/>
              </a:rPr>
              <a:t>id</a:t>
            </a:r>
            <a:r>
              <a:rPr kumimoji="0" lang="en-US" altLang="en-US" sz="1200" b="0" i="0" u="none" strike="noStrike" cap="none" normalizeH="0" baseline="0" dirty="0">
                <a:ln>
                  <a:noFill/>
                </a:ln>
                <a:solidFill>
                  <a:srgbClr val="181717"/>
                </a:solidFill>
                <a:effectLst/>
                <a:latin typeface="Verdana" panose="020B0604030504040204" pitchFamily="34" charset="0"/>
              </a:rPr>
              <a:t> parameter.</a:t>
            </a:r>
            <a:endParaRPr kumimoji="0" lang="en-US" altLang="en-US" sz="800" b="0" i="0" u="none" strike="noStrike" cap="none" normalizeH="0" baseline="0" dirty="0">
              <a:ln>
                <a:noFill/>
              </a:ln>
              <a:solidFill>
                <a:srgbClr val="007BFF"/>
              </a:solidFill>
              <a:effectLst/>
              <a:hlinkClick r:id="rId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BFF"/>
                </a:solidFill>
                <a:effectLst/>
                <a:latin typeface="Arial" panose="020B0604020202020204" pitchFamily="34" charset="0"/>
                <a:hlinkClick r:id="rId2"/>
              </a:rPr>
              <a:t> </a:t>
            </a:r>
            <a:r>
              <a:rPr kumimoji="0" lang="en-US" altLang="en-US" sz="1800" b="0" i="0" u="none" strike="noStrike" cap="none" normalizeH="0" baseline="0" dirty="0">
                <a:ln>
                  <a:noFill/>
                </a:ln>
                <a:solidFill>
                  <a:srgbClr val="007BFF"/>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Model Binding</a:t>
            </a:r>
            <a:r>
              <a:rPr kumimoji="0" lang="en-US" altLang="en-US" sz="1200" b="0" i="0" u="none" strike="noStrike" cap="none" normalizeH="0" baseline="0" dirty="0">
                <a:ln>
                  <a:noFill/>
                </a:ln>
                <a:solidFill>
                  <a:srgbClr val="181717"/>
                </a:solidFill>
                <a:effectLst/>
                <a:latin typeface="Verdana" panose="020B0604030504040204" pitchFamily="34"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B5B5B"/>
                </a:solidFill>
                <a:effectLst/>
                <a:latin typeface="Kozuka Gothic Pro EL"/>
              </a:rPr>
              <a:t>  </a:t>
            </a:r>
            <a:r>
              <a:rPr kumimoji="0" lang="en-US" altLang="en-US" sz="3000" b="0" i="0" u="none" strike="noStrike" cap="none" normalizeH="0" baseline="0" dirty="0">
                <a:ln>
                  <a:noFill/>
                </a:ln>
                <a:solidFill>
                  <a:srgbClr val="5B5B5B"/>
                </a:solidFill>
                <a:effectLst/>
                <a:latin typeface="Kozuka Gothic Pro EL"/>
              </a:rPr>
              <a:t>        </a:t>
            </a:r>
            <a:r>
              <a:rPr kumimoji="0" lang="en-US" altLang="en-US" sz="1200" b="0" i="0" u="none" strike="noStrike" cap="none" normalizeH="0" baseline="0" dirty="0">
                <a:ln>
                  <a:noFill/>
                </a:ln>
                <a:solidFill>
                  <a:srgbClr val="5B5B5B"/>
                </a:solidFill>
                <a:effectLst/>
                <a:latin typeface="Kozuka Gothic Pro EL"/>
              </a:rPr>
              <a:t>This binding is case insensitive. So "id" parameter can be "ID" or "Id".</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You can also have multiple parameters in the action method with different data types. Query string values will be converted into parameters based on the matching names.</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For example, the query string parameters of an HTTP request </a:t>
            </a:r>
            <a:r>
              <a:rPr kumimoji="0" lang="en-US" altLang="en-US" sz="1200" b="0" i="0" u="none" strike="noStrike" cap="none" normalizeH="0" baseline="0" dirty="0">
                <a:ln>
                  <a:noFill/>
                </a:ln>
                <a:solidFill>
                  <a:srgbClr val="000000"/>
                </a:solidFill>
                <a:effectLst/>
                <a:latin typeface="SFMono-Regular"/>
              </a:rPr>
              <a:t>http://localhost/Student/Edit?id=1&amp;name=John </a:t>
            </a:r>
            <a:r>
              <a:rPr kumimoji="0" lang="en-US" altLang="en-US" sz="1200" b="0" i="0" u="none" strike="noStrike" cap="none" normalizeH="0" baseline="0" dirty="0">
                <a:ln>
                  <a:noFill/>
                </a:ln>
                <a:solidFill>
                  <a:srgbClr val="181717"/>
                </a:solidFill>
                <a:effectLst/>
                <a:latin typeface="Verdana" panose="020B0604030504040204" pitchFamily="34" charset="0"/>
              </a:rPr>
              <a:t>would map to </a:t>
            </a:r>
            <a:r>
              <a:rPr kumimoji="0" lang="en-US" altLang="en-US" sz="1200" b="0" i="0" u="none" strike="noStrike" cap="none" normalizeH="0" baseline="0" dirty="0">
                <a:ln>
                  <a:noFill/>
                </a:ln>
                <a:solidFill>
                  <a:srgbClr val="000000"/>
                </a:solidFill>
                <a:effectLst/>
                <a:latin typeface="SFMono-Regular"/>
              </a:rPr>
              <a:t>id</a:t>
            </a:r>
            <a:r>
              <a:rPr kumimoji="0" lang="en-US" altLang="en-US" sz="1200" b="0" i="0" u="none" strike="noStrike" cap="none" normalizeH="0" baseline="0" dirty="0">
                <a:ln>
                  <a:noFill/>
                </a:ln>
                <a:solidFill>
                  <a:srgbClr val="181717"/>
                </a:solidFill>
                <a:effectLst/>
                <a:latin typeface="Verdana" panose="020B0604030504040204" pitchFamily="34" charset="0"/>
              </a:rPr>
              <a:t> and </a:t>
            </a:r>
            <a:r>
              <a:rPr kumimoji="0" lang="en-US" altLang="en-US" sz="1200" b="0" i="0" u="none" strike="noStrike" cap="none" normalizeH="0" baseline="0" dirty="0">
                <a:ln>
                  <a:noFill/>
                </a:ln>
                <a:solidFill>
                  <a:srgbClr val="000000"/>
                </a:solidFill>
                <a:effectLst/>
                <a:latin typeface="SFMono-Regular"/>
              </a:rPr>
              <a:t>name</a:t>
            </a:r>
            <a:r>
              <a:rPr kumimoji="0" lang="en-US" altLang="en-US" sz="1200" b="0" i="0" u="none" strike="noStrike" cap="none" normalizeH="0" baseline="0" dirty="0">
                <a:ln>
                  <a:noFill/>
                </a:ln>
                <a:solidFill>
                  <a:srgbClr val="181717"/>
                </a:solidFill>
                <a:effectLst/>
                <a:latin typeface="Verdana" panose="020B0604030504040204" pitchFamily="34" charset="0"/>
              </a:rPr>
              <a:t> parameters of the following </a:t>
            </a:r>
            <a:r>
              <a:rPr kumimoji="0" lang="en-US" altLang="en-US" sz="1200" b="0" i="0" u="none" strike="noStrike" cap="none" normalizeH="0" baseline="0" dirty="0">
                <a:ln>
                  <a:noFill/>
                </a:ln>
                <a:solidFill>
                  <a:srgbClr val="000000"/>
                </a:solidFill>
                <a:effectLst/>
                <a:latin typeface="SFMono-Regular"/>
              </a:rPr>
              <a:t>Edit()</a:t>
            </a:r>
            <a:r>
              <a:rPr kumimoji="0" lang="en-US" altLang="en-US" sz="1200" b="0" i="0" u="none" strike="noStrike" cap="none" normalizeH="0" baseline="0" dirty="0">
                <a:ln>
                  <a:noFill/>
                </a:ln>
                <a:solidFill>
                  <a:srgbClr val="181717"/>
                </a:solidFill>
                <a:effectLst/>
                <a:latin typeface="Verdana" panose="020B0604030504040204" pitchFamily="34" charset="0"/>
              </a:rPr>
              <a:t> action method.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6" name="Picture 2">
            <a:extLst>
              <a:ext uri="{FF2B5EF4-FFF2-40B4-BE49-F238E27FC236}">
                <a16:creationId xmlns:a16="http://schemas.microsoft.com/office/drawing/2014/main" id="{A3DC5519-A332-4D82-B30A-7A7487157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420" y="3289781"/>
            <a:ext cx="5105400" cy="20383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3410B8-07E7-46FB-82D8-DBE3C99E342A}"/>
              </a:ext>
            </a:extLst>
          </p:cNvPr>
          <p:cNvSpPr/>
          <p:nvPr/>
        </p:nvSpPr>
        <p:spPr>
          <a:xfrm>
            <a:off x="5750560" y="4851400"/>
            <a:ext cx="3566160" cy="2133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BF41EE9D-CDB8-4AEA-B76F-5744079BF29A}"/>
              </a:ext>
            </a:extLst>
          </p:cNvPr>
          <p:cNvSpPr txBox="1"/>
          <p:nvPr/>
        </p:nvSpPr>
        <p:spPr>
          <a:xfrm>
            <a:off x="5669280" y="6257047"/>
            <a:ext cx="8442960" cy="369332"/>
          </a:xfrm>
          <a:prstGeom prst="rect">
            <a:avLst/>
          </a:prstGeom>
          <a:noFill/>
        </p:spPr>
        <p:txBody>
          <a:bodyPr wrap="square">
            <a:spAutoFit/>
          </a:bodyPr>
          <a:lstStyle/>
          <a:p>
            <a:r>
              <a:rPr lang="en-US" b="0" i="0" dirty="0">
                <a:solidFill>
                  <a:srgbClr val="5B5B5B"/>
                </a:solidFill>
                <a:effectLst/>
                <a:latin typeface="Kozuka Gothic Pro EL"/>
              </a:rPr>
              <a:t>This binding is case insensitive. So "id" parameter can be "ID" or "Id".</a:t>
            </a:r>
            <a:endParaRPr lang="en-IN" dirty="0"/>
          </a:p>
        </p:txBody>
      </p:sp>
      <p:sp>
        <p:nvSpPr>
          <p:cNvPr id="7" name="Rectangle 4">
            <a:extLst>
              <a:ext uri="{FF2B5EF4-FFF2-40B4-BE49-F238E27FC236}">
                <a16:creationId xmlns:a16="http://schemas.microsoft.com/office/drawing/2014/main" id="{C50C431A-46FB-43E2-9CD3-D4F9665CDAEC}"/>
              </a:ext>
            </a:extLst>
          </p:cNvPr>
          <p:cNvSpPr>
            <a:spLocks noChangeArrowheads="1"/>
          </p:cNvSpPr>
          <p:nvPr/>
        </p:nvSpPr>
        <p:spPr bwMode="auto">
          <a:xfrm>
            <a:off x="154940" y="3211717"/>
            <a:ext cx="6276340" cy="110799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717"/>
                </a:solidFill>
                <a:effectLst/>
                <a:latin typeface="Verdana" panose="020B0604030504040204" pitchFamily="34" charset="0"/>
              </a:rPr>
              <a:t>For example, the query string parameters of an HTTP request </a:t>
            </a:r>
            <a:r>
              <a:rPr kumimoji="0" lang="en-US" altLang="en-US" sz="1200" b="0" i="0" u="none" strike="noStrike" cap="none" normalizeH="0" baseline="0">
                <a:ln>
                  <a:noFill/>
                </a:ln>
                <a:solidFill>
                  <a:srgbClr val="000000"/>
                </a:solidFill>
                <a:effectLst/>
                <a:latin typeface="SFMono-Regular"/>
              </a:rPr>
              <a:t>http://localhost/Student/Edit?id=1&amp;name=John </a:t>
            </a:r>
            <a:r>
              <a:rPr kumimoji="0" lang="en-US" altLang="en-US" sz="1200" b="0" i="0" u="none" strike="noStrike" cap="none" normalizeH="0" baseline="0">
                <a:ln>
                  <a:noFill/>
                </a:ln>
                <a:solidFill>
                  <a:srgbClr val="181717"/>
                </a:solidFill>
                <a:effectLst/>
                <a:latin typeface="Verdana" panose="020B0604030504040204" pitchFamily="34" charset="0"/>
              </a:rPr>
              <a:t>would map to </a:t>
            </a:r>
            <a:r>
              <a:rPr kumimoji="0" lang="en-US" altLang="en-US" sz="1200" b="0" i="0" u="none" strike="noStrike" cap="none" normalizeH="0" baseline="0">
                <a:ln>
                  <a:noFill/>
                </a:ln>
                <a:solidFill>
                  <a:srgbClr val="000000"/>
                </a:solidFill>
                <a:effectLst/>
                <a:latin typeface="SFMono-Regular"/>
              </a:rPr>
              <a:t>id</a:t>
            </a:r>
            <a:r>
              <a:rPr kumimoji="0" lang="en-US" altLang="en-US" sz="1200" b="0" i="0" u="none" strike="noStrike" cap="none" normalizeH="0" baseline="0">
                <a:ln>
                  <a:noFill/>
                </a:ln>
                <a:solidFill>
                  <a:srgbClr val="181717"/>
                </a:solidFill>
                <a:effectLst/>
                <a:latin typeface="Verdana" panose="020B0604030504040204" pitchFamily="34" charset="0"/>
              </a:rPr>
              <a:t> and </a:t>
            </a:r>
            <a:r>
              <a:rPr kumimoji="0" lang="en-US" altLang="en-US" sz="1200" b="0" i="0" u="none" strike="noStrike" cap="none" normalizeH="0" baseline="0">
                <a:ln>
                  <a:noFill/>
                </a:ln>
                <a:solidFill>
                  <a:srgbClr val="000000"/>
                </a:solidFill>
                <a:effectLst/>
                <a:latin typeface="SFMono-Regular"/>
              </a:rPr>
              <a:t>name</a:t>
            </a:r>
            <a:r>
              <a:rPr kumimoji="0" lang="en-US" altLang="en-US" sz="1200" b="0" i="0" u="none" strike="noStrike" cap="none" normalizeH="0" baseline="0">
                <a:ln>
                  <a:noFill/>
                </a:ln>
                <a:solidFill>
                  <a:srgbClr val="181717"/>
                </a:solidFill>
                <a:effectLst/>
                <a:latin typeface="Verdana" panose="020B0604030504040204" pitchFamily="34" charset="0"/>
              </a:rPr>
              <a:t> parameters of the following </a:t>
            </a:r>
            <a:r>
              <a:rPr kumimoji="0" lang="en-US" altLang="en-US" sz="1200" b="0" i="0" u="none" strike="noStrike" cap="none" normalizeH="0" baseline="0">
                <a:ln>
                  <a:noFill/>
                </a:ln>
                <a:solidFill>
                  <a:srgbClr val="000000"/>
                </a:solidFill>
                <a:effectLst/>
                <a:latin typeface="SFMono-Regular"/>
              </a:rPr>
              <a:t>Edit()</a:t>
            </a:r>
            <a:r>
              <a:rPr kumimoji="0" lang="en-US" altLang="en-US" sz="1200" b="0" i="0" u="none" strike="noStrike" cap="none" normalizeH="0" baseline="0">
                <a:ln>
                  <a:noFill/>
                </a:ln>
                <a:solidFill>
                  <a:srgbClr val="181717"/>
                </a:solidFill>
                <a:effectLst/>
                <a:latin typeface="Verdana" panose="020B0604030504040204" pitchFamily="34" charset="0"/>
              </a:rPr>
              <a:t> action method.</a:t>
            </a:r>
            <a:endParaRPr kumimoji="0" lang="en-US" altLang="en-US"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181717"/>
                </a:solidFill>
                <a:effectLst/>
                <a:latin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6D81E50-25DF-40C3-8D7C-C755B7707F20}"/>
              </a:ext>
            </a:extLst>
          </p:cNvPr>
          <p:cNvSpPr>
            <a:spLocks noChangeArrowheads="1"/>
          </p:cNvSpPr>
          <p:nvPr/>
        </p:nvSpPr>
        <p:spPr bwMode="auto">
          <a:xfrm>
            <a:off x="424180" y="4182234"/>
            <a:ext cx="46355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ActionResult</a:t>
            </a:r>
            <a:r>
              <a:rPr kumimoji="0" lang="en-US" altLang="en-US" sz="1200" b="0" i="0" u="none" strike="noStrike" cap="none" normalizeH="0" baseline="0" dirty="0">
                <a:ln>
                  <a:noFill/>
                </a:ln>
                <a:solidFill>
                  <a:srgbClr val="000000"/>
                </a:solidFill>
                <a:effectLst/>
                <a:latin typeface="Consolas" panose="020B0609020204030204" pitchFamily="49" charset="0"/>
              </a:rPr>
              <a:t> Edit(</a:t>
            </a:r>
            <a:r>
              <a:rPr kumimoji="0" lang="en-US" altLang="en-US" sz="1200" b="0" i="0" u="none" strike="noStrike" cap="none" normalizeH="0" baseline="0" dirty="0">
                <a:ln>
                  <a:noFill/>
                </a:ln>
                <a:solidFill>
                  <a:srgbClr val="0000FF"/>
                </a:solidFill>
                <a:effectLst/>
                <a:latin typeface="Consolas" panose="020B0609020204030204" pitchFamily="49" charset="0"/>
              </a:rPr>
              <a:t>int</a:t>
            </a:r>
            <a:r>
              <a:rPr kumimoji="0" lang="en-US" altLang="en-US" sz="1200" b="0" i="0" u="none" strike="noStrike" cap="none" normalizeH="0" baseline="0" dirty="0">
                <a:ln>
                  <a:noFill/>
                </a:ln>
                <a:solidFill>
                  <a:srgbClr val="000000"/>
                </a:solidFill>
                <a:effectLst/>
                <a:latin typeface="Consolas" panose="020B0609020204030204" pitchFamily="49" charset="0"/>
              </a:rPr>
              <a:t> id, </a:t>
            </a:r>
            <a:r>
              <a:rPr kumimoji="0" lang="en-US" altLang="en-US" sz="1200" b="0" i="0" u="none" strike="noStrike" cap="none" normalizeH="0" baseline="0" dirty="0">
                <a:ln>
                  <a:noFill/>
                </a:ln>
                <a:solidFill>
                  <a:srgbClr val="0000FF"/>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name)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8000"/>
                </a:solidFill>
                <a:effectLst/>
                <a:latin typeface="Consolas" panose="020B0609020204030204" pitchFamily="49" charset="0"/>
              </a:rPr>
              <a:t>// do something here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return</a:t>
            </a:r>
            <a:r>
              <a:rPr kumimoji="0" lang="en-US" altLang="en-US" sz="1200" b="0" i="0" u="none" strike="noStrike" cap="none" normalizeH="0" baseline="0" dirty="0">
                <a:ln>
                  <a:noFill/>
                </a:ln>
                <a:solidFill>
                  <a:srgbClr val="000000"/>
                </a:solidFill>
                <a:effectLst/>
                <a:latin typeface="Consolas" panose="020B0609020204030204" pitchFamily="49" charset="0"/>
              </a:rPr>
              <a:t> View();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9879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00FD-76B4-433D-BF33-C4B9F7E8CDF4}"/>
              </a:ext>
            </a:extLst>
          </p:cNvPr>
          <p:cNvSpPr>
            <a:spLocks noGrp="1"/>
          </p:cNvSpPr>
          <p:nvPr>
            <p:ph type="title"/>
          </p:nvPr>
        </p:nvSpPr>
        <p:spPr>
          <a:xfrm>
            <a:off x="6563360" y="81281"/>
            <a:ext cx="4561840" cy="497840"/>
          </a:xfrm>
        </p:spPr>
        <p:txBody>
          <a:bodyPr>
            <a:normAutofit fontScale="90000"/>
          </a:bodyPr>
          <a:lstStyle/>
          <a:p>
            <a:r>
              <a:rPr lang="en-IN" sz="3200" dirty="0"/>
              <a:t>Binding to Complex Type</a:t>
            </a:r>
          </a:p>
        </p:txBody>
      </p:sp>
      <p:sp>
        <p:nvSpPr>
          <p:cNvPr id="3" name="Content Placeholder 2">
            <a:extLst>
              <a:ext uri="{FF2B5EF4-FFF2-40B4-BE49-F238E27FC236}">
                <a16:creationId xmlns:a16="http://schemas.microsoft.com/office/drawing/2014/main" id="{031C78A9-23F8-4267-A548-145FADF9083D}"/>
              </a:ext>
            </a:extLst>
          </p:cNvPr>
          <p:cNvSpPr>
            <a:spLocks noGrp="1"/>
          </p:cNvSpPr>
          <p:nvPr>
            <p:ph idx="1"/>
          </p:nvPr>
        </p:nvSpPr>
        <p:spPr>
          <a:xfrm>
            <a:off x="335280" y="595312"/>
            <a:ext cx="11419840" cy="1300479"/>
          </a:xfrm>
        </p:spPr>
        <p:txBody>
          <a:bodyPr>
            <a:normAutofit fontScale="92500" lnSpcReduction="20000"/>
          </a:bodyPr>
          <a:lstStyle/>
          <a:p>
            <a:r>
              <a:rPr lang="en-US" dirty="0"/>
              <a:t>Model binding also works on complex types. It will automatically convert the input fields data on the view to the properties of a complex type parameter of an action method in </a:t>
            </a:r>
            <a:r>
              <a:rPr lang="en-US" dirty="0" err="1"/>
              <a:t>HttpPost</a:t>
            </a:r>
            <a:r>
              <a:rPr lang="en-US" dirty="0"/>
              <a:t> request if the properties' names match with the fields on the view.</a:t>
            </a:r>
          </a:p>
        </p:txBody>
      </p:sp>
      <p:sp>
        <p:nvSpPr>
          <p:cNvPr id="5" name="TextBox 4">
            <a:extLst>
              <a:ext uri="{FF2B5EF4-FFF2-40B4-BE49-F238E27FC236}">
                <a16:creationId xmlns:a16="http://schemas.microsoft.com/office/drawing/2014/main" id="{BC57FDEE-0A27-444F-B95E-78A8A55236CA}"/>
              </a:ext>
            </a:extLst>
          </p:cNvPr>
          <p:cNvSpPr txBox="1"/>
          <p:nvPr/>
        </p:nvSpPr>
        <p:spPr>
          <a:xfrm>
            <a:off x="0" y="5485674"/>
            <a:ext cx="12090400" cy="1200329"/>
          </a:xfrm>
          <a:prstGeom prst="rect">
            <a:avLst/>
          </a:prstGeom>
          <a:noFill/>
        </p:spPr>
        <p:txBody>
          <a:bodyPr wrap="square">
            <a:spAutoFit/>
          </a:bodyPr>
          <a:lstStyle/>
          <a:p>
            <a:pPr algn="just"/>
            <a:r>
              <a:rPr lang="en-US" b="0" i="0" dirty="0">
                <a:solidFill>
                  <a:srgbClr val="181717"/>
                </a:solidFill>
                <a:effectLst/>
                <a:latin typeface="Verdana" panose="020B0604030504040204" pitchFamily="34" charset="0"/>
              </a:rPr>
              <a:t>Now, you can create an action method which includes the Student type parameter. In the following example, Edit action method (</a:t>
            </a:r>
            <a:r>
              <a:rPr lang="en-US" b="0" i="0" dirty="0" err="1">
                <a:solidFill>
                  <a:srgbClr val="181717"/>
                </a:solidFill>
                <a:effectLst/>
                <a:latin typeface="Verdana" panose="020B0604030504040204" pitchFamily="34" charset="0"/>
              </a:rPr>
              <a:t>HttpPost</a:t>
            </a:r>
            <a:r>
              <a:rPr lang="en-US" b="0" i="0" dirty="0">
                <a:solidFill>
                  <a:srgbClr val="181717"/>
                </a:solidFill>
                <a:effectLst/>
                <a:latin typeface="Verdana" panose="020B0604030504040204" pitchFamily="34" charset="0"/>
              </a:rPr>
              <a:t>) includes Student type parameter.</a:t>
            </a:r>
          </a:p>
          <a:p>
            <a:br>
              <a:rPr lang="en-US" b="0" i="0" dirty="0">
                <a:solidFill>
                  <a:srgbClr val="181717"/>
                </a:solidFill>
                <a:effectLst/>
                <a:latin typeface="Verdana" panose="020B0604030504040204" pitchFamily="34" charset="0"/>
              </a:rPr>
            </a:br>
            <a:endParaRPr lang="en-IN" dirty="0"/>
          </a:p>
        </p:txBody>
      </p:sp>
      <p:sp>
        <p:nvSpPr>
          <p:cNvPr id="7" name="TextBox 6">
            <a:extLst>
              <a:ext uri="{FF2B5EF4-FFF2-40B4-BE49-F238E27FC236}">
                <a16:creationId xmlns:a16="http://schemas.microsoft.com/office/drawing/2014/main" id="{A58E5BAC-9D3F-4191-A74C-E5FC446757C0}"/>
              </a:ext>
            </a:extLst>
          </p:cNvPr>
          <p:cNvSpPr txBox="1"/>
          <p:nvPr/>
        </p:nvSpPr>
        <p:spPr>
          <a:xfrm>
            <a:off x="233680" y="1863080"/>
            <a:ext cx="5567680" cy="3970318"/>
          </a:xfrm>
          <a:prstGeom prst="rect">
            <a:avLst/>
          </a:prstGeom>
          <a:noFill/>
        </p:spPr>
        <p:txBody>
          <a:bodyPr wrap="square">
            <a:spAutoFit/>
          </a:bodyPr>
          <a:lstStyle/>
          <a:p>
            <a:pPr marL="0" indent="0">
              <a:buNone/>
            </a:pP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Student</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StudentId</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StudentName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Age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Standard</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standard</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Standard</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StandardId</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string</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StandardName</a:t>
            </a:r>
            <a:r>
              <a:rPr lang="en-IN" sz="1800" dirty="0">
                <a:solidFill>
                  <a:srgbClr val="000000"/>
                </a:solidFill>
                <a:highlight>
                  <a:srgbClr val="FFFFFF"/>
                </a:highlight>
                <a:latin typeface="Consolas" panose="020B0609020204030204" pitchFamily="49" charset="0"/>
              </a:rPr>
              <a:t> { </a:t>
            </a:r>
            <a:r>
              <a:rPr lang="en-IN" sz="1800" dirty="0">
                <a:solidFill>
                  <a:srgbClr val="0000FF"/>
                </a:solidFill>
                <a:highlight>
                  <a:srgbClr val="FFFFFF"/>
                </a:highlight>
                <a:latin typeface="Consolas" panose="020B0609020204030204" pitchFamily="49" charset="0"/>
              </a:rPr>
              <a:t>get</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set</a:t>
            </a: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1D38D7C2-762E-4750-B39B-468C48AF2D53}"/>
              </a:ext>
            </a:extLst>
          </p:cNvPr>
          <p:cNvSpPr txBox="1"/>
          <p:nvPr/>
        </p:nvSpPr>
        <p:spPr>
          <a:xfrm>
            <a:off x="6390642" y="1447917"/>
            <a:ext cx="5963922" cy="4247317"/>
          </a:xfrm>
          <a:prstGeom prst="rect">
            <a:avLst/>
          </a:prstGeom>
          <a:noFill/>
        </p:spPr>
        <p:txBody>
          <a:bodyPr wrap="square">
            <a:spAutoFit/>
          </a:bodyPr>
          <a:lstStyle/>
          <a:p>
            <a:r>
              <a:rPr lang="en-IN" sz="1800" dirty="0">
                <a:solidFill>
                  <a:srgbClr val="000000"/>
                </a:solidFill>
                <a:highlight>
                  <a:srgbClr val="FFFFFF"/>
                </a:highlight>
                <a:latin typeface="Consolas" panose="020B0609020204030204" pitchFamily="49" charset="0"/>
              </a:rPr>
              <a:t> </a:t>
            </a:r>
          </a:p>
          <a:p>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HttpPost</a:t>
            </a:r>
            <a:r>
              <a:rPr lang="en-IN"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ActionResult</a:t>
            </a:r>
            <a:r>
              <a:rPr lang="en-US" sz="1800" dirty="0">
                <a:solidFill>
                  <a:srgbClr val="000000"/>
                </a:solidFill>
                <a:highlight>
                  <a:srgbClr val="FFFFFF"/>
                </a:highlight>
                <a:latin typeface="Consolas" panose="020B0609020204030204" pitchFamily="49" charset="0"/>
              </a:rPr>
              <a:t> Edit(Student std)</a:t>
            </a:r>
          </a:p>
          <a:p>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id = </a:t>
            </a:r>
            <a:r>
              <a:rPr lang="en-IN" sz="1800" dirty="0" err="1">
                <a:solidFill>
                  <a:srgbClr val="000000"/>
                </a:solidFill>
                <a:highlight>
                  <a:srgbClr val="FFFFFF"/>
                </a:highlight>
                <a:latin typeface="Consolas" panose="020B0609020204030204" pitchFamily="49" charset="0"/>
              </a:rPr>
              <a:t>std.StudentId</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name = </a:t>
            </a:r>
            <a:r>
              <a:rPr lang="en-IN" sz="1800" dirty="0" err="1">
                <a:solidFill>
                  <a:srgbClr val="000000"/>
                </a:solidFill>
                <a:highlight>
                  <a:srgbClr val="FFFFFF"/>
                </a:highlight>
                <a:latin typeface="Consolas" panose="020B0609020204030204" pitchFamily="49" charset="0"/>
              </a:rPr>
              <a:t>std.StudentName</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age = </a:t>
            </a:r>
            <a:r>
              <a:rPr lang="en-IN" sz="1800" dirty="0" err="1">
                <a:solidFill>
                  <a:srgbClr val="000000"/>
                </a:solidFill>
                <a:highlight>
                  <a:srgbClr val="FFFFFF"/>
                </a:highlight>
                <a:latin typeface="Consolas" panose="020B0609020204030204" pitchFamily="49" charset="0"/>
              </a:rPr>
              <a:t>std.Age</a:t>
            </a:r>
            <a:r>
              <a:rPr lang="en-IN" sz="1800" dirty="0">
                <a:solidFill>
                  <a:srgbClr val="000000"/>
                </a:solidFill>
                <a:highlight>
                  <a:srgbClr val="FFFFFF"/>
                </a:highlight>
                <a:latin typeface="Consolas" panose="020B0609020204030204" pitchFamily="49" charset="0"/>
              </a:rPr>
              <a:t>;</a:t>
            </a:r>
          </a:p>
          <a:p>
            <a:r>
              <a:rPr lang="nn-NO" sz="1800" dirty="0">
                <a:solidFill>
                  <a:srgbClr val="000000"/>
                </a:solidFill>
                <a:highlight>
                  <a:srgbClr val="FFFFFF"/>
                </a:highlight>
                <a:latin typeface="Consolas" panose="020B0609020204030204" pitchFamily="49" charset="0"/>
              </a:rPr>
              <a:t>    </a:t>
            </a:r>
            <a:r>
              <a:rPr lang="nn-NO" sz="1800" dirty="0">
                <a:solidFill>
                  <a:srgbClr val="0000FF"/>
                </a:solidFill>
                <a:highlight>
                  <a:srgbClr val="FFFFFF"/>
                </a:highlight>
                <a:latin typeface="Consolas" panose="020B0609020204030204" pitchFamily="49" charset="0"/>
              </a:rPr>
              <a:t>var</a:t>
            </a:r>
            <a:r>
              <a:rPr lang="nn-NO" sz="1800" dirty="0">
                <a:solidFill>
                  <a:srgbClr val="000000"/>
                </a:solidFill>
                <a:highlight>
                  <a:srgbClr val="FFFFFF"/>
                </a:highlight>
                <a:latin typeface="Consolas" panose="020B0609020204030204" pitchFamily="49" charset="0"/>
              </a:rPr>
              <a:t> standardName = std.standard.StandardName;</a:t>
            </a:r>
          </a:p>
          <a:p>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//update database here..</a:t>
            </a:r>
            <a:endParaRPr lang="en-IN" sz="1800" dirty="0">
              <a:solidFill>
                <a:srgbClr val="000000"/>
              </a:solidFill>
              <a:highlight>
                <a:srgbClr val="FFFFFF"/>
              </a:highlight>
              <a:latin typeface="Consolas" panose="020B0609020204030204" pitchFamily="49" charset="0"/>
            </a:endParaRPr>
          </a:p>
          <a:p>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return</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RedirectToAction</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"Index"</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endParaRPr lang="en-IN" dirty="0"/>
          </a:p>
        </p:txBody>
      </p:sp>
    </p:spTree>
    <p:extLst>
      <p:ext uri="{BB962C8B-B14F-4D97-AF65-F5344CB8AC3E}">
        <p14:creationId xmlns:p14="http://schemas.microsoft.com/office/powerpoint/2010/main" val="1586165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0A5238C-3063-4D30-98D1-8FB51EDACF1D}"/>
              </a:ext>
            </a:extLst>
          </p:cNvPr>
          <p:cNvSpPr>
            <a:spLocks noGrp="1" noChangeArrowheads="1"/>
          </p:cNvSpPr>
          <p:nvPr>
            <p:ph idx="1"/>
          </p:nvPr>
        </p:nvSpPr>
        <p:spPr bwMode="auto">
          <a:xfrm>
            <a:off x="86360" y="615940"/>
            <a:ext cx="11516360" cy="4616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Thus, the MVC framework will automatically map Form collection values to the Student type parameter when the form submits an HTTP POST request to the </a:t>
            </a:r>
            <a:r>
              <a:rPr kumimoji="0" lang="en-US" altLang="en-US" sz="1200" b="0" i="0" u="none" strike="noStrike" cap="none" normalizeH="0" baseline="0" dirty="0">
                <a:ln>
                  <a:noFill/>
                </a:ln>
                <a:solidFill>
                  <a:srgbClr val="000000"/>
                </a:solidFill>
                <a:effectLst/>
                <a:latin typeface="SFMono-Regular"/>
              </a:rPr>
              <a:t>Edit()</a:t>
            </a:r>
            <a:r>
              <a:rPr kumimoji="0" lang="en-US" altLang="en-US" sz="1200" b="0" i="0" u="none" strike="noStrike" cap="none" normalizeH="0" baseline="0" dirty="0">
                <a:ln>
                  <a:noFill/>
                </a:ln>
                <a:solidFill>
                  <a:srgbClr val="181717"/>
                </a:solidFill>
                <a:effectLst/>
                <a:latin typeface="Verdana" panose="020B0604030504040204" pitchFamily="34" charset="0"/>
              </a:rPr>
              <a:t> action method, as shown below.</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435" name="Picture 3">
            <a:extLst>
              <a:ext uri="{FF2B5EF4-FFF2-40B4-BE49-F238E27FC236}">
                <a16:creationId xmlns:a16="http://schemas.microsoft.com/office/drawing/2014/main" id="{9F243EFD-8637-409A-A80D-2DD01BD7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643" y="1077605"/>
            <a:ext cx="8190685" cy="24482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6EC25C-675C-4EC0-B832-740367A4CCA6}"/>
              </a:ext>
            </a:extLst>
          </p:cNvPr>
          <p:cNvSpPr/>
          <p:nvPr/>
        </p:nvSpPr>
        <p:spPr>
          <a:xfrm>
            <a:off x="4815840" y="2658348"/>
            <a:ext cx="2956560" cy="27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3A07E60-1464-4F85-BA28-DDD48F0CBA09}"/>
              </a:ext>
            </a:extLst>
          </p:cNvPr>
          <p:cNvSpPr txBox="1"/>
          <p:nvPr/>
        </p:nvSpPr>
        <p:spPr>
          <a:xfrm>
            <a:off x="86360" y="3485198"/>
            <a:ext cx="11206480" cy="369332"/>
          </a:xfrm>
          <a:prstGeom prst="rect">
            <a:avLst/>
          </a:prstGeom>
          <a:noFill/>
        </p:spPr>
        <p:txBody>
          <a:bodyPr wrap="square">
            <a:spAutoFit/>
          </a:bodyPr>
          <a:lstStyle/>
          <a:p>
            <a:r>
              <a:rPr lang="en-US" b="0" i="0" dirty="0">
                <a:solidFill>
                  <a:srgbClr val="181717"/>
                </a:solidFill>
                <a:effectLst/>
                <a:latin typeface="Verdana" panose="020B0604030504040204" pitchFamily="34" charset="0"/>
              </a:rPr>
              <a:t>So thus, it automatically binds form fields to the complex type parameter of action method</a:t>
            </a:r>
            <a:endParaRPr lang="en-IN" dirty="0"/>
          </a:p>
        </p:txBody>
      </p:sp>
      <p:sp>
        <p:nvSpPr>
          <p:cNvPr id="7" name="Rectangle 4">
            <a:extLst>
              <a:ext uri="{FF2B5EF4-FFF2-40B4-BE49-F238E27FC236}">
                <a16:creationId xmlns:a16="http://schemas.microsoft.com/office/drawing/2014/main" id="{0E6E3A87-AA17-47A5-B464-89459BB67B28}"/>
              </a:ext>
            </a:extLst>
          </p:cNvPr>
          <p:cNvSpPr>
            <a:spLocks noChangeArrowheads="1"/>
          </p:cNvSpPr>
          <p:nvPr/>
        </p:nvSpPr>
        <p:spPr bwMode="auto">
          <a:xfrm>
            <a:off x="86360" y="3761622"/>
            <a:ext cx="11932920" cy="7386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181717"/>
                </a:solidFill>
                <a:effectLst/>
                <a:latin typeface="Segoe UI" panose="020B0502040204020203" pitchFamily="34" charset="0"/>
                <a:cs typeface="Segoe UI" panose="020B0502040204020203" pitchFamily="34" charset="0"/>
              </a:rPr>
              <a:t>FormCollection</a:t>
            </a:r>
            <a:endParaRPr kumimoji="0" lang="en-US" altLang="en-US" sz="1800" b="0" i="0" u="none" strike="noStrike" cap="none" normalizeH="0" baseline="0" dirty="0">
              <a:ln>
                <a:noFill/>
              </a:ln>
              <a:solidFill>
                <a:srgbClr val="181717"/>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You can also include the </a:t>
            </a:r>
            <a:r>
              <a:rPr kumimoji="0" lang="en-US" altLang="en-US" sz="1200" b="0" i="0" u="none" strike="noStrike" cap="none" normalizeH="0" baseline="0" dirty="0" err="1">
                <a:ln>
                  <a:noFill/>
                </a:ln>
                <a:solidFill>
                  <a:srgbClr val="000000"/>
                </a:solidFill>
                <a:effectLst/>
                <a:latin typeface="SFMono-Regular"/>
              </a:rPr>
              <a:t>FormCollection</a:t>
            </a:r>
            <a:r>
              <a:rPr kumimoji="0" lang="en-US" altLang="en-US" sz="1200" b="0" i="0" u="none" strike="noStrike" cap="none" normalizeH="0" baseline="0" dirty="0">
                <a:ln>
                  <a:noFill/>
                </a:ln>
                <a:solidFill>
                  <a:srgbClr val="181717"/>
                </a:solidFill>
                <a:effectLst/>
                <a:latin typeface="Verdana" panose="020B0604030504040204" pitchFamily="34" charset="0"/>
              </a:rPr>
              <a:t> type parameter in the action method instead of a complex type to retrieve all the values from view form fields, as shown below.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438" name="Picture 6">
            <a:extLst>
              <a:ext uri="{FF2B5EF4-FFF2-40B4-BE49-F238E27FC236}">
                <a16:creationId xmlns:a16="http://schemas.microsoft.com/office/drawing/2014/main" id="{41E880A9-513C-46B8-A5BA-5F8BA5FCA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4658986"/>
            <a:ext cx="5734050" cy="16097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B33E444-D065-4EFB-9083-DD2D4F4EED03}"/>
              </a:ext>
            </a:extLst>
          </p:cNvPr>
          <p:cNvSpPr/>
          <p:nvPr/>
        </p:nvSpPr>
        <p:spPr>
          <a:xfrm>
            <a:off x="4574540" y="5717863"/>
            <a:ext cx="2956560" cy="1336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706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6E53E-FDC8-4747-9AB1-2670DDEF2E6F}"/>
              </a:ext>
            </a:extLst>
          </p:cNvPr>
          <p:cNvSpPr>
            <a:spLocks noGrp="1"/>
          </p:cNvSpPr>
          <p:nvPr>
            <p:ph idx="1"/>
          </p:nvPr>
        </p:nvSpPr>
        <p:spPr>
          <a:xfrm>
            <a:off x="973394" y="422787"/>
            <a:ext cx="10380406" cy="5754176"/>
          </a:xfrm>
        </p:spPr>
        <p:txBody>
          <a:bodyPr>
            <a:normAutofit/>
          </a:bodyPr>
          <a:lstStyle/>
          <a:p>
            <a:pPr algn="just"/>
            <a:r>
              <a:rPr lang="en-US" sz="1800" b="1" i="0" dirty="0">
                <a:solidFill>
                  <a:srgbClr val="181717"/>
                </a:solidFill>
                <a:effectLst/>
                <a:latin typeface="+mj-lt"/>
              </a:rPr>
              <a:t>Model</a:t>
            </a:r>
            <a:r>
              <a:rPr lang="en-US" sz="1800" b="0" i="0" dirty="0">
                <a:solidFill>
                  <a:srgbClr val="181717"/>
                </a:solidFill>
                <a:effectLst/>
                <a:latin typeface="+mj-lt"/>
              </a:rPr>
              <a:t>: Model represents the shape of the data. A class in C# is used to describe a model. Model objects store data retrieved from the database.</a:t>
            </a:r>
          </a:p>
          <a:p>
            <a:pPr marL="0" indent="0" algn="ctr">
              <a:buNone/>
            </a:pPr>
            <a:r>
              <a:rPr lang="en-US" sz="1800" b="1" i="0" u="sng" dirty="0">
                <a:solidFill>
                  <a:srgbClr val="181717"/>
                </a:solidFill>
                <a:effectLst/>
                <a:latin typeface="+mj-lt"/>
              </a:rPr>
              <a:t>Model represents the data</a:t>
            </a:r>
            <a:r>
              <a:rPr lang="en-US" sz="1800" b="0" i="0" u="sng" dirty="0">
                <a:solidFill>
                  <a:srgbClr val="181717"/>
                </a:solidFill>
                <a:effectLst/>
                <a:latin typeface="+mj-lt"/>
              </a:rPr>
              <a:t>.</a:t>
            </a:r>
          </a:p>
          <a:p>
            <a:pPr algn="just"/>
            <a:r>
              <a:rPr lang="en-US" sz="1800" b="1" i="0" dirty="0">
                <a:solidFill>
                  <a:srgbClr val="181717"/>
                </a:solidFill>
                <a:effectLst/>
                <a:latin typeface="+mj-lt"/>
              </a:rPr>
              <a:t>View</a:t>
            </a:r>
            <a:r>
              <a:rPr lang="en-US" sz="1800" b="0" i="0" dirty="0">
                <a:solidFill>
                  <a:srgbClr val="181717"/>
                </a:solidFill>
                <a:effectLst/>
                <a:latin typeface="+mj-lt"/>
              </a:rPr>
              <a:t>: View in MVC is a user interface. View display model data to the user and also enables them to modify them. View in ASP.NET MVC is HTML, CSS, and some special syntax (Razor syntax) that makes it easy to communicate with the model and the controller.</a:t>
            </a:r>
          </a:p>
          <a:p>
            <a:pPr marL="0" indent="0" algn="ctr">
              <a:buNone/>
            </a:pPr>
            <a:r>
              <a:rPr lang="en-US" sz="1800" b="1" i="0" u="sng" dirty="0">
                <a:solidFill>
                  <a:srgbClr val="181717"/>
                </a:solidFill>
                <a:effectLst/>
                <a:latin typeface="+mj-lt"/>
              </a:rPr>
              <a:t>View is the User Interface.</a:t>
            </a:r>
            <a:endParaRPr lang="en-US" sz="1800" b="0" i="0" u="sng" dirty="0">
              <a:solidFill>
                <a:srgbClr val="181717"/>
              </a:solidFill>
              <a:effectLst/>
              <a:latin typeface="+mj-lt"/>
            </a:endParaRPr>
          </a:p>
          <a:p>
            <a:pPr algn="just"/>
            <a:r>
              <a:rPr lang="en-US" sz="1800" b="1" i="0" dirty="0">
                <a:solidFill>
                  <a:srgbClr val="181717"/>
                </a:solidFill>
                <a:effectLst/>
                <a:latin typeface="+mj-lt"/>
              </a:rPr>
              <a:t>Controller</a:t>
            </a:r>
            <a:r>
              <a:rPr lang="en-US" sz="1800" b="0" i="0" dirty="0">
                <a:solidFill>
                  <a:srgbClr val="181717"/>
                </a:solidFill>
                <a:effectLst/>
                <a:latin typeface="+mj-lt"/>
              </a:rPr>
              <a:t>: The controller handles the user request. Typically, the user uses the view and raises an HTTP request, which will be handled by the controller. The controller processes the request and returns the appropriate view as a response.</a:t>
            </a:r>
          </a:p>
          <a:p>
            <a:pPr marL="0" indent="0" algn="ctr">
              <a:buNone/>
            </a:pPr>
            <a:r>
              <a:rPr lang="en-US" sz="1800" b="1" i="0" u="sng" dirty="0">
                <a:solidFill>
                  <a:srgbClr val="181717"/>
                </a:solidFill>
                <a:effectLst/>
                <a:latin typeface="+mj-lt"/>
              </a:rPr>
              <a:t>Controller is the request handler.</a:t>
            </a:r>
            <a:endParaRPr lang="en-US" sz="1800" b="0" i="0" u="sng" dirty="0">
              <a:solidFill>
                <a:srgbClr val="181717"/>
              </a:solidFill>
              <a:effectLst/>
              <a:latin typeface="+mj-lt"/>
            </a:endParaRPr>
          </a:p>
          <a:p>
            <a:endParaRPr lang="en-IN" sz="1800" dirty="0">
              <a:latin typeface="+mj-lt"/>
            </a:endParaRPr>
          </a:p>
        </p:txBody>
      </p:sp>
    </p:spTree>
    <p:extLst>
      <p:ext uri="{BB962C8B-B14F-4D97-AF65-F5344CB8AC3E}">
        <p14:creationId xmlns:p14="http://schemas.microsoft.com/office/powerpoint/2010/main" val="14723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5654C6-0EEE-4393-9918-C0DF4A9339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1290" y="123632"/>
            <a:ext cx="8784264" cy="2741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83E19A-0350-4C7C-9A80-FE9B3D8E0DF7}"/>
              </a:ext>
            </a:extLst>
          </p:cNvPr>
          <p:cNvSpPr txBox="1"/>
          <p:nvPr/>
        </p:nvSpPr>
        <p:spPr>
          <a:xfrm>
            <a:off x="538132" y="3033925"/>
            <a:ext cx="4965290" cy="2031325"/>
          </a:xfrm>
          <a:prstGeom prst="rect">
            <a:avLst/>
          </a:prstGeom>
          <a:noFill/>
        </p:spPr>
        <p:txBody>
          <a:bodyPr wrap="square">
            <a:spAutoFit/>
          </a:bodyPr>
          <a:lstStyle/>
          <a:p>
            <a:r>
              <a:rPr lang="en-US" b="0" i="0" dirty="0">
                <a:solidFill>
                  <a:srgbClr val="181717"/>
                </a:solidFill>
                <a:effectLst/>
                <a:latin typeface="Verdana" panose="020B0604030504040204" pitchFamily="34" charset="0"/>
              </a:rPr>
              <a:t>As per the above figure, when a user enters a URL in the browser, it goes to the webserver and routed to a controller.</a:t>
            </a:r>
          </a:p>
          <a:p>
            <a:r>
              <a:rPr lang="en-US" b="0" i="0" dirty="0">
                <a:solidFill>
                  <a:srgbClr val="181717"/>
                </a:solidFill>
                <a:effectLst/>
                <a:latin typeface="Verdana" panose="020B0604030504040204" pitchFamily="34" charset="0"/>
              </a:rPr>
              <a:t> A controller executes related view and models for that request and create the response and sends it back to the browser.</a:t>
            </a:r>
            <a:endParaRPr lang="en-IN" dirty="0"/>
          </a:p>
        </p:txBody>
      </p:sp>
      <p:pic>
        <p:nvPicPr>
          <p:cNvPr id="1028" name="Picture 4">
            <a:extLst>
              <a:ext uri="{FF2B5EF4-FFF2-40B4-BE49-F238E27FC236}">
                <a16:creationId xmlns:a16="http://schemas.microsoft.com/office/drawing/2014/main" id="{FC8CE623-A107-4F39-910B-73ABD49A0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714" y="3033925"/>
            <a:ext cx="4486618" cy="370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7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E51-0965-4D44-B719-E4D7BC66D058}"/>
              </a:ext>
            </a:extLst>
          </p:cNvPr>
          <p:cNvSpPr>
            <a:spLocks noGrp="1"/>
          </p:cNvSpPr>
          <p:nvPr>
            <p:ph type="title"/>
          </p:nvPr>
        </p:nvSpPr>
        <p:spPr>
          <a:xfrm>
            <a:off x="1505564" y="3943"/>
            <a:ext cx="9978513" cy="677094"/>
          </a:xfrm>
        </p:spPr>
        <p:txBody>
          <a:bodyPr>
            <a:noAutofit/>
          </a:bodyPr>
          <a:lstStyle/>
          <a:p>
            <a:pPr>
              <a:lnSpc>
                <a:spcPct val="100000"/>
              </a:lnSpc>
              <a:spcBef>
                <a:spcPts val="0"/>
              </a:spcBef>
            </a:pPr>
            <a:r>
              <a:rPr lang="en-IN" sz="1800" b="0" i="0" dirty="0">
                <a:solidFill>
                  <a:srgbClr val="181717"/>
                </a:solidFill>
                <a:effectLst/>
                <a:latin typeface="Segoe UI" panose="020B0502040204020203" pitchFamily="34" charset="0"/>
              </a:rPr>
              <a:t>ASP.NET MVC Folder Structure</a:t>
            </a:r>
            <a:endParaRPr lang="en-IN" sz="1800" dirty="0"/>
          </a:p>
        </p:txBody>
      </p:sp>
      <p:sp>
        <p:nvSpPr>
          <p:cNvPr id="3" name="Content Placeholder 2">
            <a:extLst>
              <a:ext uri="{FF2B5EF4-FFF2-40B4-BE49-F238E27FC236}">
                <a16:creationId xmlns:a16="http://schemas.microsoft.com/office/drawing/2014/main" id="{9B6F1B69-E955-461D-9D85-02C4E55C7E46}"/>
              </a:ext>
            </a:extLst>
          </p:cNvPr>
          <p:cNvSpPr>
            <a:spLocks noGrp="1"/>
          </p:cNvSpPr>
          <p:nvPr>
            <p:ph idx="1"/>
          </p:nvPr>
        </p:nvSpPr>
        <p:spPr>
          <a:xfrm>
            <a:off x="0" y="743641"/>
            <a:ext cx="4798141" cy="5370718"/>
          </a:xfrm>
        </p:spPr>
        <p:txBody>
          <a:bodyPr>
            <a:normAutofit/>
          </a:bodyPr>
          <a:lstStyle/>
          <a:p>
            <a:pPr algn="just">
              <a:lnSpc>
                <a:spcPct val="100000"/>
              </a:lnSpc>
              <a:spcBef>
                <a:spcPts val="0"/>
              </a:spcBef>
            </a:pPr>
            <a:r>
              <a:rPr lang="en-US" sz="1200" b="1" i="0" dirty="0" err="1">
                <a:solidFill>
                  <a:srgbClr val="181717"/>
                </a:solidFill>
                <a:effectLst/>
                <a:latin typeface="Segoe UI" panose="020B0502040204020203" pitchFamily="34" charset="0"/>
              </a:rPr>
              <a:t>App_Data</a:t>
            </a:r>
            <a:endParaRPr lang="en-US" sz="1200" b="1" i="0" dirty="0">
              <a:solidFill>
                <a:srgbClr val="181717"/>
              </a:solidFill>
              <a:effectLst/>
              <a:latin typeface="Segoe UI" panose="020B0502040204020203" pitchFamily="34" charset="0"/>
            </a:endParaRPr>
          </a:p>
          <a:p>
            <a:pPr algn="just">
              <a:lnSpc>
                <a:spcPct val="100000"/>
              </a:lnSpc>
              <a:spcBef>
                <a:spcPts val="0"/>
              </a:spcBef>
            </a:pPr>
            <a:r>
              <a:rPr lang="en-US" sz="1200" b="0" i="0" dirty="0">
                <a:solidFill>
                  <a:srgbClr val="181717"/>
                </a:solidFill>
                <a:effectLst/>
                <a:latin typeface="Verdana" panose="020B0604030504040204" pitchFamily="34" charset="0"/>
              </a:rPr>
              <a:t>The </a:t>
            </a:r>
            <a:r>
              <a:rPr lang="en-US" sz="1200" b="0" i="0" dirty="0" err="1">
                <a:solidFill>
                  <a:srgbClr val="181717"/>
                </a:solidFill>
                <a:effectLst/>
                <a:latin typeface="Verdana" panose="020B0604030504040204" pitchFamily="34" charset="0"/>
              </a:rPr>
              <a:t>App_Data</a:t>
            </a:r>
            <a:r>
              <a:rPr lang="en-US" sz="1200" b="0" i="0" dirty="0">
                <a:solidFill>
                  <a:srgbClr val="181717"/>
                </a:solidFill>
                <a:effectLst/>
                <a:latin typeface="Verdana" panose="020B0604030504040204" pitchFamily="34" charset="0"/>
              </a:rPr>
              <a:t> folder can contain application data files like </a:t>
            </a:r>
            <a:r>
              <a:rPr lang="en-US" sz="1200" b="0" i="0" dirty="0" err="1">
                <a:solidFill>
                  <a:srgbClr val="181717"/>
                </a:solidFill>
                <a:effectLst/>
                <a:latin typeface="Verdana" panose="020B0604030504040204" pitchFamily="34" charset="0"/>
              </a:rPr>
              <a:t>LocalDB</a:t>
            </a:r>
            <a:r>
              <a:rPr lang="en-US" sz="1200" b="0" i="0" dirty="0">
                <a:solidFill>
                  <a:srgbClr val="181717"/>
                </a:solidFill>
                <a:effectLst/>
                <a:latin typeface="Verdana" panose="020B0604030504040204" pitchFamily="34" charset="0"/>
              </a:rPr>
              <a:t>, .</a:t>
            </a:r>
            <a:r>
              <a:rPr lang="en-US" sz="1200" b="0" i="0" dirty="0" err="1">
                <a:solidFill>
                  <a:srgbClr val="181717"/>
                </a:solidFill>
                <a:effectLst/>
                <a:latin typeface="Verdana" panose="020B0604030504040204" pitchFamily="34" charset="0"/>
              </a:rPr>
              <a:t>mdf</a:t>
            </a:r>
            <a:r>
              <a:rPr lang="en-US" sz="1200" b="0" i="0" dirty="0">
                <a:solidFill>
                  <a:srgbClr val="181717"/>
                </a:solidFill>
                <a:effectLst/>
                <a:latin typeface="Verdana" panose="020B0604030504040204" pitchFamily="34" charset="0"/>
              </a:rPr>
              <a:t> files, XML files, and other data related files. IIS will never serve files from </a:t>
            </a:r>
            <a:r>
              <a:rPr lang="en-US" sz="1200" b="0" i="0" dirty="0" err="1">
                <a:solidFill>
                  <a:srgbClr val="181717"/>
                </a:solidFill>
                <a:effectLst/>
                <a:latin typeface="Verdana" panose="020B0604030504040204" pitchFamily="34" charset="0"/>
              </a:rPr>
              <a:t>App_Data</a:t>
            </a:r>
            <a:r>
              <a:rPr lang="en-US" sz="1200" b="0" i="0" dirty="0">
                <a:solidFill>
                  <a:srgbClr val="181717"/>
                </a:solidFill>
                <a:effectLst/>
                <a:latin typeface="Verdana" panose="020B0604030504040204" pitchFamily="34" charset="0"/>
              </a:rPr>
              <a:t> folder.</a:t>
            </a:r>
          </a:p>
          <a:p>
            <a:pPr algn="just">
              <a:lnSpc>
                <a:spcPct val="100000"/>
              </a:lnSpc>
              <a:spcBef>
                <a:spcPts val="0"/>
              </a:spcBef>
            </a:pPr>
            <a:r>
              <a:rPr lang="en-US" sz="1200" b="1" i="0" dirty="0" err="1">
                <a:solidFill>
                  <a:srgbClr val="181717"/>
                </a:solidFill>
                <a:effectLst/>
                <a:latin typeface="Segoe UI" panose="020B0502040204020203" pitchFamily="34" charset="0"/>
              </a:rPr>
              <a:t>App_Start</a:t>
            </a:r>
            <a:endParaRPr lang="en-US" sz="1200" b="1" i="0" dirty="0">
              <a:solidFill>
                <a:srgbClr val="181717"/>
              </a:solidFill>
              <a:effectLst/>
              <a:latin typeface="Segoe UI" panose="020B0502040204020203" pitchFamily="34" charset="0"/>
            </a:endParaRPr>
          </a:p>
          <a:p>
            <a:pPr algn="just">
              <a:lnSpc>
                <a:spcPct val="100000"/>
              </a:lnSpc>
              <a:spcBef>
                <a:spcPts val="0"/>
              </a:spcBef>
            </a:pPr>
            <a:r>
              <a:rPr lang="en-US" sz="1200" b="0" i="0" dirty="0">
                <a:solidFill>
                  <a:srgbClr val="181717"/>
                </a:solidFill>
                <a:effectLst/>
                <a:latin typeface="Verdana" panose="020B0604030504040204" pitchFamily="34" charset="0"/>
              </a:rPr>
              <a:t>The </a:t>
            </a:r>
            <a:r>
              <a:rPr lang="en-US" sz="1200" b="0" i="0" dirty="0" err="1">
                <a:solidFill>
                  <a:srgbClr val="181717"/>
                </a:solidFill>
                <a:effectLst/>
                <a:latin typeface="Verdana" panose="020B0604030504040204" pitchFamily="34" charset="0"/>
              </a:rPr>
              <a:t>App_Start</a:t>
            </a:r>
            <a:r>
              <a:rPr lang="en-US" sz="1200" b="0" i="0" dirty="0">
                <a:solidFill>
                  <a:srgbClr val="181717"/>
                </a:solidFill>
                <a:effectLst/>
                <a:latin typeface="Verdana" panose="020B0604030504040204" pitchFamily="34" charset="0"/>
              </a:rPr>
              <a:t> folder can contain class files that will be executed when the application starts. Typically, these would be config files like </a:t>
            </a:r>
            <a:r>
              <a:rPr lang="en-US" sz="1200" b="0" i="0" dirty="0" err="1">
                <a:solidFill>
                  <a:srgbClr val="181717"/>
                </a:solidFill>
                <a:effectLst/>
                <a:latin typeface="Verdana" panose="020B0604030504040204" pitchFamily="34" charset="0"/>
              </a:rPr>
              <a:t>AuthConfig.cs</a:t>
            </a:r>
            <a:r>
              <a:rPr lang="en-US" sz="1200" b="0" i="0" dirty="0">
                <a:solidFill>
                  <a:srgbClr val="181717"/>
                </a:solidFill>
                <a:effectLst/>
                <a:latin typeface="Verdana" panose="020B0604030504040204" pitchFamily="34" charset="0"/>
              </a:rPr>
              <a:t>, </a:t>
            </a:r>
            <a:r>
              <a:rPr lang="en-US" sz="1200" b="0" i="0" dirty="0" err="1">
                <a:solidFill>
                  <a:srgbClr val="181717"/>
                </a:solidFill>
                <a:effectLst/>
                <a:latin typeface="Verdana" panose="020B0604030504040204" pitchFamily="34" charset="0"/>
              </a:rPr>
              <a:t>BundleConfig.cs</a:t>
            </a:r>
            <a:r>
              <a:rPr lang="en-US" sz="1200" b="0" i="0" dirty="0">
                <a:solidFill>
                  <a:srgbClr val="181717"/>
                </a:solidFill>
                <a:effectLst/>
                <a:latin typeface="Verdana" panose="020B0604030504040204" pitchFamily="34" charset="0"/>
              </a:rPr>
              <a:t>, </a:t>
            </a:r>
            <a:r>
              <a:rPr lang="en-US" sz="1200" b="0" i="0" dirty="0" err="1">
                <a:solidFill>
                  <a:srgbClr val="181717"/>
                </a:solidFill>
                <a:effectLst/>
                <a:latin typeface="Verdana" panose="020B0604030504040204" pitchFamily="34" charset="0"/>
              </a:rPr>
              <a:t>FilterConfig.cs</a:t>
            </a:r>
            <a:r>
              <a:rPr lang="en-US" sz="1200" b="0" i="0" dirty="0">
                <a:solidFill>
                  <a:srgbClr val="181717"/>
                </a:solidFill>
                <a:effectLst/>
                <a:latin typeface="Verdana" panose="020B0604030504040204" pitchFamily="34" charset="0"/>
              </a:rPr>
              <a:t>, </a:t>
            </a:r>
            <a:r>
              <a:rPr lang="en-US" sz="1200" b="0" i="0" dirty="0" err="1">
                <a:solidFill>
                  <a:srgbClr val="181717"/>
                </a:solidFill>
                <a:effectLst/>
                <a:latin typeface="Verdana" panose="020B0604030504040204" pitchFamily="34" charset="0"/>
              </a:rPr>
              <a:t>RouteConfig.cs</a:t>
            </a:r>
            <a:r>
              <a:rPr lang="en-US" sz="1200" b="0" i="0" dirty="0">
                <a:solidFill>
                  <a:srgbClr val="181717"/>
                </a:solidFill>
                <a:effectLst/>
                <a:latin typeface="Verdana" panose="020B0604030504040204" pitchFamily="34" charset="0"/>
              </a:rPr>
              <a:t> etc. MVC 5 includes </a:t>
            </a:r>
            <a:r>
              <a:rPr lang="en-US" sz="1200" b="0" i="0" dirty="0" err="1">
                <a:solidFill>
                  <a:srgbClr val="181717"/>
                </a:solidFill>
                <a:effectLst/>
                <a:latin typeface="Verdana" panose="020B0604030504040204" pitchFamily="34" charset="0"/>
              </a:rPr>
              <a:t>BundleConfig.cs</a:t>
            </a:r>
            <a:r>
              <a:rPr lang="en-US" sz="1200" b="0" i="0" dirty="0">
                <a:solidFill>
                  <a:srgbClr val="181717"/>
                </a:solidFill>
                <a:effectLst/>
                <a:latin typeface="Verdana" panose="020B0604030504040204" pitchFamily="34" charset="0"/>
              </a:rPr>
              <a:t>, </a:t>
            </a:r>
            <a:r>
              <a:rPr lang="en-US" sz="1200" b="0" i="0" dirty="0" err="1">
                <a:solidFill>
                  <a:srgbClr val="181717"/>
                </a:solidFill>
                <a:effectLst/>
                <a:latin typeface="Verdana" panose="020B0604030504040204" pitchFamily="34" charset="0"/>
              </a:rPr>
              <a:t>FilterConfig.cs</a:t>
            </a:r>
            <a:r>
              <a:rPr lang="en-US" sz="1200" b="0" i="0" dirty="0">
                <a:solidFill>
                  <a:srgbClr val="181717"/>
                </a:solidFill>
                <a:effectLst/>
                <a:latin typeface="Verdana" panose="020B0604030504040204" pitchFamily="34" charset="0"/>
              </a:rPr>
              <a:t> and </a:t>
            </a:r>
            <a:r>
              <a:rPr lang="en-US" sz="1200" b="0" i="0" dirty="0" err="1">
                <a:solidFill>
                  <a:srgbClr val="181717"/>
                </a:solidFill>
                <a:effectLst/>
                <a:latin typeface="Verdana" panose="020B0604030504040204" pitchFamily="34" charset="0"/>
              </a:rPr>
              <a:t>RouteConfig.cs</a:t>
            </a:r>
            <a:r>
              <a:rPr lang="en-US" sz="1200" b="0" i="0" dirty="0">
                <a:solidFill>
                  <a:srgbClr val="181717"/>
                </a:solidFill>
                <a:effectLst/>
                <a:latin typeface="Verdana" panose="020B0604030504040204" pitchFamily="34" charset="0"/>
              </a:rPr>
              <a:t> by default. We will see the significance of these files later.</a:t>
            </a:r>
          </a:p>
          <a:p>
            <a:pPr>
              <a:lnSpc>
                <a:spcPct val="100000"/>
              </a:lnSpc>
              <a:spcBef>
                <a:spcPts val="0"/>
              </a:spcBef>
            </a:pPr>
            <a:br>
              <a:rPr lang="en-US" sz="1200" dirty="0"/>
            </a:br>
            <a:endParaRPr lang="en-IN" sz="1200" dirty="0"/>
          </a:p>
        </p:txBody>
      </p:sp>
      <p:pic>
        <p:nvPicPr>
          <p:cNvPr id="2057" name="Picture 9" descr="appstart folder asp.mvc">
            <a:extLst>
              <a:ext uri="{FF2B5EF4-FFF2-40B4-BE49-F238E27FC236}">
                <a16:creationId xmlns:a16="http://schemas.microsoft.com/office/drawing/2014/main" id="{4968195C-3AF1-45BB-BF4C-C70B80E52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47" y="2889609"/>
            <a:ext cx="2714625" cy="28289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5EF57F8-096B-4906-97EA-8976CD3EC522}"/>
              </a:ext>
            </a:extLst>
          </p:cNvPr>
          <p:cNvSpPr txBox="1"/>
          <p:nvPr/>
        </p:nvSpPr>
        <p:spPr>
          <a:xfrm>
            <a:off x="4920737" y="743641"/>
            <a:ext cx="2231922" cy="1615827"/>
          </a:xfrm>
          <a:prstGeom prst="rect">
            <a:avLst/>
          </a:prstGeom>
          <a:noFill/>
        </p:spPr>
        <p:txBody>
          <a:bodyPr wrap="square">
            <a:spAutoFit/>
          </a:bodyPr>
          <a:lstStyle/>
          <a:p>
            <a:pPr algn="just"/>
            <a:r>
              <a:rPr lang="en-US" sz="1100" b="1" i="0" dirty="0">
                <a:solidFill>
                  <a:srgbClr val="181717"/>
                </a:solidFill>
                <a:effectLst/>
                <a:latin typeface="Segoe UI" panose="020B0502040204020203" pitchFamily="34" charset="0"/>
              </a:rPr>
              <a:t>Content</a:t>
            </a:r>
          </a:p>
          <a:p>
            <a:pPr algn="just"/>
            <a:r>
              <a:rPr lang="en-US" sz="1100" b="0" i="0" dirty="0">
                <a:solidFill>
                  <a:srgbClr val="181717"/>
                </a:solidFill>
                <a:effectLst/>
                <a:latin typeface="Verdana" panose="020B0604030504040204" pitchFamily="34" charset="0"/>
              </a:rPr>
              <a:t>The Content folder contains static files like CSS files, images, and icons files. MVC 5 application includes bootstrap.css, bootstrap.min.css, and Site.css by default.</a:t>
            </a:r>
          </a:p>
          <a:p>
            <a:pPr algn="just"/>
            <a:endParaRPr lang="en-US" sz="1100" b="0" i="0" dirty="0">
              <a:solidFill>
                <a:srgbClr val="181717"/>
              </a:solidFill>
              <a:effectLst/>
              <a:latin typeface="Verdana" panose="020B0604030504040204" pitchFamily="34" charset="0"/>
            </a:endParaRPr>
          </a:p>
        </p:txBody>
      </p:sp>
      <p:pic>
        <p:nvPicPr>
          <p:cNvPr id="2059" name="Picture 11" descr="content folder asp.mvc">
            <a:extLst>
              <a:ext uri="{FF2B5EF4-FFF2-40B4-BE49-F238E27FC236}">
                <a16:creationId xmlns:a16="http://schemas.microsoft.com/office/drawing/2014/main" id="{B6CF8F58-655B-41B9-AB70-6B7DA6435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141" y="2422072"/>
            <a:ext cx="272415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2">
            <a:extLst>
              <a:ext uri="{FF2B5EF4-FFF2-40B4-BE49-F238E27FC236}">
                <a16:creationId xmlns:a16="http://schemas.microsoft.com/office/drawing/2014/main" id="{33645C2A-F81C-4D68-8672-8B37F7016BCB}"/>
              </a:ext>
            </a:extLst>
          </p:cNvPr>
          <p:cNvSpPr>
            <a:spLocks noChangeArrowheads="1"/>
          </p:cNvSpPr>
          <p:nvPr/>
        </p:nvSpPr>
        <p:spPr bwMode="auto">
          <a:xfrm>
            <a:off x="7767483" y="616119"/>
            <a:ext cx="2231923" cy="143885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81717"/>
                </a:solidFill>
                <a:effectLst/>
                <a:latin typeface="Segoe UI" panose="020B0502040204020203" pitchFamily="34" charset="0"/>
                <a:cs typeface="Segoe UI" panose="020B0502040204020203" pitchFamily="34" charset="0"/>
              </a:rPr>
              <a:t>Controllers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181717"/>
                </a:solidFill>
                <a:effectLst/>
                <a:latin typeface="Verdana" panose="020B0604030504040204" pitchFamily="34" charset="0"/>
              </a:rPr>
              <a:t>The Controllers folder contains class files for the controllers. A </a:t>
            </a:r>
            <a:r>
              <a:rPr kumimoji="0" lang="en-US" altLang="en-US" sz="1050" b="0" i="0" u="none" strike="noStrike" cap="none" normalizeH="0" baseline="0" dirty="0">
                <a:ln>
                  <a:noFill/>
                </a:ln>
                <a:solidFill>
                  <a:srgbClr val="000000"/>
                </a:solidFill>
                <a:effectLst/>
                <a:latin typeface="SFMono-Regular"/>
              </a:rPr>
              <a:t>Controller</a:t>
            </a:r>
            <a:r>
              <a:rPr kumimoji="0" lang="en-US" altLang="en-US" sz="1050" b="0" i="0" u="none" strike="noStrike" cap="none" normalizeH="0" baseline="0" dirty="0">
                <a:ln>
                  <a:noFill/>
                </a:ln>
                <a:solidFill>
                  <a:srgbClr val="181717"/>
                </a:solidFill>
                <a:effectLst/>
                <a:latin typeface="Verdana" panose="020B0604030504040204" pitchFamily="34" charset="0"/>
              </a:rPr>
              <a:t> handles users' request and returns a response. MVC requires the name of all controller files to end with "Controller".</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062" name="Picture 14">
            <a:extLst>
              <a:ext uri="{FF2B5EF4-FFF2-40B4-BE49-F238E27FC236}">
                <a16:creationId xmlns:a16="http://schemas.microsoft.com/office/drawing/2014/main" id="{39D3E449-73AE-41D2-BB7D-5772AD247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012" y="2202887"/>
            <a:ext cx="27241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3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E51-0965-4D44-B719-E4D7BC66D058}"/>
              </a:ext>
            </a:extLst>
          </p:cNvPr>
          <p:cNvSpPr>
            <a:spLocks noGrp="1"/>
          </p:cNvSpPr>
          <p:nvPr>
            <p:ph type="title"/>
          </p:nvPr>
        </p:nvSpPr>
        <p:spPr>
          <a:xfrm>
            <a:off x="1033616" y="-232271"/>
            <a:ext cx="9978513" cy="677094"/>
          </a:xfrm>
        </p:spPr>
        <p:txBody>
          <a:bodyPr>
            <a:noAutofit/>
          </a:bodyPr>
          <a:lstStyle/>
          <a:p>
            <a:pPr>
              <a:lnSpc>
                <a:spcPct val="100000"/>
              </a:lnSpc>
              <a:spcBef>
                <a:spcPts val="0"/>
              </a:spcBef>
            </a:pPr>
            <a:r>
              <a:rPr lang="en-IN" sz="1800" b="0" i="0" dirty="0">
                <a:solidFill>
                  <a:srgbClr val="181717"/>
                </a:solidFill>
                <a:effectLst/>
                <a:latin typeface="Segoe UI" panose="020B0502040204020203" pitchFamily="34" charset="0"/>
              </a:rPr>
              <a:t>ASP.NET MVC Folder Structure</a:t>
            </a:r>
            <a:endParaRPr lang="en-IN" sz="1800" dirty="0"/>
          </a:p>
        </p:txBody>
      </p:sp>
      <p:sp>
        <p:nvSpPr>
          <p:cNvPr id="3" name="Content Placeholder 2">
            <a:extLst>
              <a:ext uri="{FF2B5EF4-FFF2-40B4-BE49-F238E27FC236}">
                <a16:creationId xmlns:a16="http://schemas.microsoft.com/office/drawing/2014/main" id="{9B6F1B69-E955-461D-9D85-02C4E55C7E46}"/>
              </a:ext>
            </a:extLst>
          </p:cNvPr>
          <p:cNvSpPr>
            <a:spLocks noGrp="1"/>
          </p:cNvSpPr>
          <p:nvPr>
            <p:ph idx="1"/>
          </p:nvPr>
        </p:nvSpPr>
        <p:spPr>
          <a:xfrm>
            <a:off x="1" y="604507"/>
            <a:ext cx="3421626" cy="791674"/>
          </a:xfrm>
        </p:spPr>
        <p:txBody>
          <a:bodyPr>
            <a:normAutofit fontScale="92500" lnSpcReduction="20000"/>
          </a:bodyPr>
          <a:lstStyle/>
          <a:p>
            <a:pPr algn="just"/>
            <a:r>
              <a:rPr lang="en-US" sz="1000" b="1" i="0" dirty="0">
                <a:solidFill>
                  <a:srgbClr val="181717"/>
                </a:solidFill>
                <a:effectLst/>
                <a:latin typeface="Segoe UI" panose="020B0502040204020203" pitchFamily="34" charset="0"/>
              </a:rPr>
              <a:t>fonts</a:t>
            </a:r>
          </a:p>
          <a:p>
            <a:pPr algn="just"/>
            <a:r>
              <a:rPr lang="en-US" sz="1000" b="0" i="0" dirty="0">
                <a:solidFill>
                  <a:srgbClr val="181717"/>
                </a:solidFill>
                <a:effectLst/>
                <a:latin typeface="Verdana" panose="020B0604030504040204" pitchFamily="34" charset="0"/>
              </a:rPr>
              <a:t>The Fonts folder contains custom font files for your application.</a:t>
            </a:r>
          </a:p>
          <a:p>
            <a:pPr>
              <a:lnSpc>
                <a:spcPct val="100000"/>
              </a:lnSpc>
              <a:spcBef>
                <a:spcPts val="0"/>
              </a:spcBef>
            </a:pPr>
            <a:br>
              <a:rPr lang="en-US" sz="1200" dirty="0"/>
            </a:br>
            <a:endParaRPr lang="en-IN" sz="1200" dirty="0"/>
          </a:p>
        </p:txBody>
      </p:sp>
      <p:sp>
        <p:nvSpPr>
          <p:cNvPr id="13" name="TextBox 12">
            <a:extLst>
              <a:ext uri="{FF2B5EF4-FFF2-40B4-BE49-F238E27FC236}">
                <a16:creationId xmlns:a16="http://schemas.microsoft.com/office/drawing/2014/main" id="{15EF57F8-096B-4906-97EA-8976CD3EC522}"/>
              </a:ext>
            </a:extLst>
          </p:cNvPr>
          <p:cNvSpPr txBox="1"/>
          <p:nvPr/>
        </p:nvSpPr>
        <p:spPr>
          <a:xfrm>
            <a:off x="3539612" y="342490"/>
            <a:ext cx="4001729" cy="1954381"/>
          </a:xfrm>
          <a:prstGeom prst="rect">
            <a:avLst/>
          </a:prstGeom>
          <a:noFill/>
        </p:spPr>
        <p:txBody>
          <a:bodyPr wrap="square">
            <a:spAutoFit/>
          </a:bodyPr>
          <a:lstStyle/>
          <a:p>
            <a:pPr algn="just"/>
            <a:r>
              <a:rPr lang="en-US" sz="1100" b="1" i="0" dirty="0">
                <a:solidFill>
                  <a:srgbClr val="181717"/>
                </a:solidFill>
                <a:effectLst/>
                <a:latin typeface="Segoe UI" panose="020B0502040204020203" pitchFamily="34" charset="0"/>
              </a:rPr>
              <a:t>Models</a:t>
            </a:r>
          </a:p>
          <a:p>
            <a:pPr algn="just"/>
            <a:r>
              <a:rPr lang="en-US" sz="1100" b="0" i="0" dirty="0">
                <a:solidFill>
                  <a:srgbClr val="181717"/>
                </a:solidFill>
                <a:effectLst/>
                <a:latin typeface="Verdana" panose="020B0604030504040204" pitchFamily="34" charset="0"/>
              </a:rPr>
              <a:t>The Models folder contains model class files. Typically model class includes public properties, which will be used by the application to hold and manipulate application data.</a:t>
            </a:r>
          </a:p>
          <a:p>
            <a:pPr algn="just"/>
            <a:r>
              <a:rPr lang="en-US" sz="1100" b="0" i="0" dirty="0">
                <a:solidFill>
                  <a:srgbClr val="181717"/>
                </a:solidFill>
                <a:effectLst/>
                <a:latin typeface="Segoe UI" panose="020B0502040204020203" pitchFamily="34" charset="0"/>
              </a:rPr>
              <a:t>Scripts</a:t>
            </a:r>
          </a:p>
          <a:p>
            <a:pPr algn="just"/>
            <a:r>
              <a:rPr lang="en-US" sz="1100" b="0" i="0" dirty="0">
                <a:solidFill>
                  <a:srgbClr val="181717"/>
                </a:solidFill>
                <a:effectLst/>
                <a:latin typeface="Verdana" panose="020B0604030504040204" pitchFamily="34" charset="0"/>
              </a:rPr>
              <a:t>The Scripts folder contains JavaScript or VBScript files for the application. MVC 5 includes </a:t>
            </a:r>
            <a:r>
              <a:rPr lang="en-US" sz="1100" b="0" i="0" dirty="0" err="1">
                <a:solidFill>
                  <a:srgbClr val="181717"/>
                </a:solidFill>
                <a:effectLst/>
                <a:latin typeface="Verdana" panose="020B0604030504040204" pitchFamily="34" charset="0"/>
              </a:rPr>
              <a:t>javascript</a:t>
            </a:r>
            <a:r>
              <a:rPr lang="en-US" sz="1100" b="0" i="0" dirty="0">
                <a:solidFill>
                  <a:srgbClr val="181717"/>
                </a:solidFill>
                <a:effectLst/>
                <a:latin typeface="Verdana" panose="020B0604030504040204" pitchFamily="34" charset="0"/>
              </a:rPr>
              <a:t> files for bootstrap, </a:t>
            </a:r>
            <a:r>
              <a:rPr lang="en-US" sz="1100" b="0" i="0" dirty="0" err="1">
                <a:solidFill>
                  <a:srgbClr val="181717"/>
                </a:solidFill>
                <a:effectLst/>
                <a:latin typeface="Verdana" panose="020B0604030504040204" pitchFamily="34" charset="0"/>
              </a:rPr>
              <a:t>jquery</a:t>
            </a:r>
            <a:r>
              <a:rPr lang="en-US" sz="1100" b="0" i="0" dirty="0">
                <a:solidFill>
                  <a:srgbClr val="181717"/>
                </a:solidFill>
                <a:effectLst/>
                <a:latin typeface="Verdana" panose="020B0604030504040204" pitchFamily="34" charset="0"/>
              </a:rPr>
              <a:t> 1.10, and modernizer by default.</a:t>
            </a:r>
          </a:p>
          <a:p>
            <a:pPr algn="just"/>
            <a:endParaRPr lang="en-US" sz="1100" b="0" i="0" dirty="0">
              <a:solidFill>
                <a:srgbClr val="181717"/>
              </a:solidFill>
              <a:effectLst/>
              <a:latin typeface="Verdana" panose="020B0604030504040204" pitchFamily="34" charset="0"/>
            </a:endParaRPr>
          </a:p>
        </p:txBody>
      </p:sp>
      <p:sp>
        <p:nvSpPr>
          <p:cNvPr id="6" name="Rectangle 12">
            <a:extLst>
              <a:ext uri="{FF2B5EF4-FFF2-40B4-BE49-F238E27FC236}">
                <a16:creationId xmlns:a16="http://schemas.microsoft.com/office/drawing/2014/main" id="{33645C2A-F81C-4D68-8672-8B37F7016BCB}"/>
              </a:ext>
            </a:extLst>
          </p:cNvPr>
          <p:cNvSpPr>
            <a:spLocks noChangeArrowheads="1"/>
          </p:cNvSpPr>
          <p:nvPr/>
        </p:nvSpPr>
        <p:spPr bwMode="auto">
          <a:xfrm>
            <a:off x="7659326" y="106276"/>
            <a:ext cx="4644204" cy="2462213"/>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1400" b="1" i="0" dirty="0">
                <a:solidFill>
                  <a:srgbClr val="181717"/>
                </a:solidFill>
                <a:effectLst/>
                <a:latin typeface="Segoe UI" panose="020B0502040204020203" pitchFamily="34" charset="0"/>
              </a:rPr>
              <a:t>Views</a:t>
            </a:r>
          </a:p>
          <a:p>
            <a:pPr algn="just"/>
            <a:r>
              <a:rPr lang="en-US" sz="1400" b="0" i="0" dirty="0">
                <a:solidFill>
                  <a:srgbClr val="181717"/>
                </a:solidFill>
                <a:effectLst/>
                <a:latin typeface="Verdana" panose="020B0604030504040204" pitchFamily="34" charset="0"/>
              </a:rPr>
              <a:t>The Views folder contains HTML files for the application. Typically view file is a .</a:t>
            </a:r>
            <a:r>
              <a:rPr lang="en-US" sz="1400" b="0" i="0" dirty="0" err="1">
                <a:solidFill>
                  <a:srgbClr val="181717"/>
                </a:solidFill>
                <a:effectLst/>
                <a:latin typeface="Verdana" panose="020B0604030504040204" pitchFamily="34" charset="0"/>
              </a:rPr>
              <a:t>cshtml</a:t>
            </a:r>
            <a:r>
              <a:rPr lang="en-US" sz="1400" b="0" i="0" dirty="0">
                <a:solidFill>
                  <a:srgbClr val="181717"/>
                </a:solidFill>
                <a:effectLst/>
                <a:latin typeface="Verdana" panose="020B0604030504040204" pitchFamily="34" charset="0"/>
              </a:rPr>
              <a:t> file where you write HTML and C# or VB.NET code.</a:t>
            </a:r>
          </a:p>
          <a:p>
            <a:pPr algn="just"/>
            <a:r>
              <a:rPr lang="en-US" sz="1400" b="0" i="0" dirty="0">
                <a:solidFill>
                  <a:srgbClr val="181717"/>
                </a:solidFill>
                <a:effectLst/>
                <a:latin typeface="Verdana" panose="020B0604030504040204" pitchFamily="34" charset="0"/>
              </a:rPr>
              <a:t>The Views folder includes a separate folder for each controller. For example, all the .</a:t>
            </a:r>
            <a:r>
              <a:rPr lang="en-US" sz="1400" b="0" i="0" dirty="0" err="1">
                <a:solidFill>
                  <a:srgbClr val="181717"/>
                </a:solidFill>
                <a:effectLst/>
                <a:latin typeface="Verdana" panose="020B0604030504040204" pitchFamily="34" charset="0"/>
              </a:rPr>
              <a:t>cshtml</a:t>
            </a:r>
            <a:r>
              <a:rPr lang="en-US" sz="1400" b="0" i="0" dirty="0">
                <a:solidFill>
                  <a:srgbClr val="181717"/>
                </a:solidFill>
                <a:effectLst/>
                <a:latin typeface="Verdana" panose="020B0604030504040204" pitchFamily="34" charset="0"/>
              </a:rPr>
              <a:t> files, which will be rendered by </a:t>
            </a:r>
            <a:r>
              <a:rPr lang="en-US" sz="1400" b="0" i="0" dirty="0" err="1">
                <a:solidFill>
                  <a:srgbClr val="181717"/>
                </a:solidFill>
                <a:effectLst/>
                <a:latin typeface="Verdana" panose="020B0604030504040204" pitchFamily="34" charset="0"/>
              </a:rPr>
              <a:t>HomeController</a:t>
            </a:r>
            <a:r>
              <a:rPr lang="en-US" sz="1400" b="0" i="0" dirty="0">
                <a:solidFill>
                  <a:srgbClr val="181717"/>
                </a:solidFill>
                <a:effectLst/>
                <a:latin typeface="Verdana" panose="020B0604030504040204" pitchFamily="34" charset="0"/>
              </a:rPr>
              <a:t> will be in View &gt; Home folder.</a:t>
            </a:r>
          </a:p>
          <a:p>
            <a:pPr algn="just"/>
            <a:r>
              <a:rPr lang="en-US" sz="1400" b="0" i="0" dirty="0">
                <a:solidFill>
                  <a:srgbClr val="181717"/>
                </a:solidFill>
                <a:effectLst/>
                <a:latin typeface="Verdana" panose="020B0604030504040204" pitchFamily="34" charset="0"/>
              </a:rPr>
              <a:t>The Shared folder under the View folder contains all the views shared among different controllers e.g., layout files.</a:t>
            </a:r>
          </a:p>
        </p:txBody>
      </p:sp>
      <p:pic>
        <p:nvPicPr>
          <p:cNvPr id="3074" name="Picture 2" descr="fonts asp.mvc">
            <a:extLst>
              <a:ext uri="{FF2B5EF4-FFF2-40B4-BE49-F238E27FC236}">
                <a16:creationId xmlns:a16="http://schemas.microsoft.com/office/drawing/2014/main" id="{45801D66-F83B-4A85-A259-EE0C20A14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51" y="1551554"/>
            <a:ext cx="2714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F13EBE5-61D9-4E6D-B2C5-960B7986A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4" y="2370535"/>
            <a:ext cx="2164019" cy="43811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0657196-7B57-4CCC-A2D8-245E6BACD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8109" y="2655647"/>
            <a:ext cx="2164020" cy="429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57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2B039-0C45-4EB1-ADC5-6B8229FC326F}"/>
              </a:ext>
            </a:extLst>
          </p:cNvPr>
          <p:cNvSpPr>
            <a:spLocks noGrp="1"/>
          </p:cNvSpPr>
          <p:nvPr>
            <p:ph idx="1"/>
          </p:nvPr>
        </p:nvSpPr>
        <p:spPr>
          <a:xfrm>
            <a:off x="383458" y="766916"/>
            <a:ext cx="10970342" cy="5410047"/>
          </a:xfrm>
        </p:spPr>
        <p:txBody>
          <a:bodyPr>
            <a:normAutofit/>
          </a:bodyPr>
          <a:lstStyle/>
          <a:p>
            <a:pPr algn="just"/>
            <a:r>
              <a:rPr lang="en-US" sz="1600" b="1" i="0" dirty="0" err="1">
                <a:solidFill>
                  <a:srgbClr val="181717"/>
                </a:solidFill>
                <a:effectLst/>
                <a:latin typeface="Segoe UI" panose="020B0502040204020203" pitchFamily="34" charset="0"/>
              </a:rPr>
              <a:t>Global.asax</a:t>
            </a:r>
            <a:endParaRPr lang="en-US" sz="1600" b="1" i="0" dirty="0">
              <a:solidFill>
                <a:srgbClr val="181717"/>
              </a:solidFill>
              <a:effectLst/>
              <a:latin typeface="Segoe UI" panose="020B0502040204020203" pitchFamily="34" charset="0"/>
            </a:endParaRPr>
          </a:p>
          <a:p>
            <a:pPr algn="just"/>
            <a:r>
              <a:rPr lang="en-US" sz="1600" b="0" i="0" dirty="0" err="1">
                <a:solidFill>
                  <a:srgbClr val="181717"/>
                </a:solidFill>
                <a:effectLst/>
                <a:latin typeface="Verdana" panose="020B0604030504040204" pitchFamily="34" charset="0"/>
              </a:rPr>
              <a:t>Global.asax</a:t>
            </a:r>
            <a:r>
              <a:rPr lang="en-US" sz="1600" b="0" i="0" dirty="0">
                <a:solidFill>
                  <a:srgbClr val="181717"/>
                </a:solidFill>
                <a:effectLst/>
                <a:latin typeface="Verdana" panose="020B0604030504040204" pitchFamily="34" charset="0"/>
              </a:rPr>
              <a:t> file allows you to write code that runs in response to application-level events, such as </a:t>
            </a:r>
            <a:r>
              <a:rPr lang="en-US" sz="1600" b="0" i="0" dirty="0" err="1">
                <a:solidFill>
                  <a:srgbClr val="181717"/>
                </a:solidFill>
                <a:effectLst/>
                <a:latin typeface="Verdana" panose="020B0604030504040204" pitchFamily="34" charset="0"/>
              </a:rPr>
              <a:t>Application_BeginRequest</a:t>
            </a:r>
            <a:r>
              <a:rPr lang="en-US" sz="1600" b="0" i="0" dirty="0">
                <a:solidFill>
                  <a:srgbClr val="181717"/>
                </a:solidFill>
                <a:effectLst/>
                <a:latin typeface="Verdana" panose="020B0604030504040204" pitchFamily="34" charset="0"/>
              </a:rPr>
              <a:t>, </a:t>
            </a:r>
            <a:r>
              <a:rPr lang="en-US" sz="1600" b="0" i="0" dirty="0" err="1">
                <a:solidFill>
                  <a:srgbClr val="181717"/>
                </a:solidFill>
                <a:effectLst/>
                <a:latin typeface="Verdana" panose="020B0604030504040204" pitchFamily="34" charset="0"/>
              </a:rPr>
              <a:t>application_start</a:t>
            </a:r>
            <a:r>
              <a:rPr lang="en-US" sz="1600" b="0" i="0" dirty="0">
                <a:solidFill>
                  <a:srgbClr val="181717"/>
                </a:solidFill>
                <a:effectLst/>
                <a:latin typeface="Verdana" panose="020B0604030504040204" pitchFamily="34" charset="0"/>
              </a:rPr>
              <a:t>, </a:t>
            </a:r>
            <a:r>
              <a:rPr lang="en-US" sz="1600" b="0" i="0" dirty="0" err="1">
                <a:solidFill>
                  <a:srgbClr val="181717"/>
                </a:solidFill>
                <a:effectLst/>
                <a:latin typeface="Verdana" panose="020B0604030504040204" pitchFamily="34" charset="0"/>
              </a:rPr>
              <a:t>application_error</a:t>
            </a:r>
            <a:r>
              <a:rPr lang="en-US" sz="1600" b="0" i="0" dirty="0">
                <a:solidFill>
                  <a:srgbClr val="181717"/>
                </a:solidFill>
                <a:effectLst/>
                <a:latin typeface="Verdana" panose="020B0604030504040204" pitchFamily="34" charset="0"/>
              </a:rPr>
              <a:t>, </a:t>
            </a:r>
            <a:r>
              <a:rPr lang="en-US" sz="1600" b="0" i="0" dirty="0" err="1">
                <a:solidFill>
                  <a:srgbClr val="181717"/>
                </a:solidFill>
                <a:effectLst/>
                <a:latin typeface="Verdana" panose="020B0604030504040204" pitchFamily="34" charset="0"/>
              </a:rPr>
              <a:t>session_start</a:t>
            </a:r>
            <a:r>
              <a:rPr lang="en-US" sz="1600" b="0" i="0" dirty="0">
                <a:solidFill>
                  <a:srgbClr val="181717"/>
                </a:solidFill>
                <a:effectLst/>
                <a:latin typeface="Verdana" panose="020B0604030504040204" pitchFamily="34" charset="0"/>
              </a:rPr>
              <a:t>, </a:t>
            </a:r>
            <a:r>
              <a:rPr lang="en-US" sz="1600" b="0" i="0" dirty="0" err="1">
                <a:solidFill>
                  <a:srgbClr val="181717"/>
                </a:solidFill>
                <a:effectLst/>
                <a:latin typeface="Verdana" panose="020B0604030504040204" pitchFamily="34" charset="0"/>
              </a:rPr>
              <a:t>session_end</a:t>
            </a:r>
            <a:r>
              <a:rPr lang="en-US" sz="1600" b="0" i="0" dirty="0">
                <a:solidFill>
                  <a:srgbClr val="181717"/>
                </a:solidFill>
                <a:effectLst/>
                <a:latin typeface="Verdana" panose="020B0604030504040204" pitchFamily="34" charset="0"/>
              </a:rPr>
              <a:t>, etc.</a:t>
            </a:r>
          </a:p>
          <a:p>
            <a:pPr algn="just"/>
            <a:r>
              <a:rPr lang="en-US" sz="1600" b="1" i="0" dirty="0" err="1">
                <a:solidFill>
                  <a:srgbClr val="181717"/>
                </a:solidFill>
                <a:effectLst/>
                <a:latin typeface="Segoe UI" panose="020B0502040204020203" pitchFamily="34" charset="0"/>
              </a:rPr>
              <a:t>Packages.config</a:t>
            </a:r>
            <a:endParaRPr lang="en-US" sz="1600" b="1" i="0" dirty="0">
              <a:solidFill>
                <a:srgbClr val="181717"/>
              </a:solidFill>
              <a:effectLst/>
              <a:latin typeface="Segoe UI" panose="020B0502040204020203" pitchFamily="34" charset="0"/>
            </a:endParaRPr>
          </a:p>
          <a:p>
            <a:pPr algn="just"/>
            <a:r>
              <a:rPr lang="en-US" sz="1600" b="0" i="0" dirty="0" err="1">
                <a:solidFill>
                  <a:srgbClr val="181717"/>
                </a:solidFill>
                <a:effectLst/>
                <a:latin typeface="Verdana" panose="020B0604030504040204" pitchFamily="34" charset="0"/>
              </a:rPr>
              <a:t>Packages.config</a:t>
            </a:r>
            <a:r>
              <a:rPr lang="en-US" sz="1600" b="0" i="0" dirty="0">
                <a:solidFill>
                  <a:srgbClr val="181717"/>
                </a:solidFill>
                <a:effectLst/>
                <a:latin typeface="Verdana" panose="020B0604030504040204" pitchFamily="34" charset="0"/>
              </a:rPr>
              <a:t> file is managed by NuGet to track what packages and versions you have installed in the application.</a:t>
            </a:r>
          </a:p>
          <a:p>
            <a:pPr algn="just"/>
            <a:r>
              <a:rPr lang="en-US" sz="1600" b="1" i="0" dirty="0" err="1">
                <a:solidFill>
                  <a:srgbClr val="181717"/>
                </a:solidFill>
                <a:effectLst/>
                <a:latin typeface="Segoe UI" panose="020B0502040204020203" pitchFamily="34" charset="0"/>
              </a:rPr>
              <a:t>Web.config</a:t>
            </a:r>
            <a:endParaRPr lang="en-US" sz="1600" b="1" i="0" dirty="0">
              <a:solidFill>
                <a:srgbClr val="181717"/>
              </a:solidFill>
              <a:effectLst/>
              <a:latin typeface="Segoe UI" panose="020B0502040204020203" pitchFamily="34" charset="0"/>
            </a:endParaRPr>
          </a:p>
          <a:p>
            <a:pPr algn="just"/>
            <a:r>
              <a:rPr lang="en-US" sz="1600" b="0" i="0" dirty="0" err="1">
                <a:solidFill>
                  <a:srgbClr val="181717"/>
                </a:solidFill>
                <a:effectLst/>
                <a:latin typeface="Verdana" panose="020B0604030504040204" pitchFamily="34" charset="0"/>
              </a:rPr>
              <a:t>Web.config</a:t>
            </a:r>
            <a:r>
              <a:rPr lang="en-US" sz="1600" b="0" i="0" dirty="0">
                <a:solidFill>
                  <a:srgbClr val="181717"/>
                </a:solidFill>
                <a:effectLst/>
                <a:latin typeface="Verdana" panose="020B0604030504040204" pitchFamily="34" charset="0"/>
              </a:rPr>
              <a:t> file contains application-level configurations.</a:t>
            </a:r>
          </a:p>
          <a:p>
            <a:endParaRPr lang="en-IN" sz="1200" dirty="0"/>
          </a:p>
        </p:txBody>
      </p:sp>
    </p:spTree>
    <p:extLst>
      <p:ext uri="{BB962C8B-B14F-4D97-AF65-F5344CB8AC3E}">
        <p14:creationId xmlns:p14="http://schemas.microsoft.com/office/powerpoint/2010/main" val="138830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140E-3767-41CB-AE62-A2E48D8A2FDA}"/>
              </a:ext>
            </a:extLst>
          </p:cNvPr>
          <p:cNvSpPr>
            <a:spLocks noGrp="1"/>
          </p:cNvSpPr>
          <p:nvPr>
            <p:ph type="title"/>
          </p:nvPr>
        </p:nvSpPr>
        <p:spPr>
          <a:xfrm>
            <a:off x="2411361" y="0"/>
            <a:ext cx="5582265" cy="441120"/>
          </a:xfrm>
        </p:spPr>
        <p:txBody>
          <a:bodyPr>
            <a:normAutofit fontScale="90000"/>
          </a:bodyPr>
          <a:lstStyle/>
          <a:p>
            <a:r>
              <a:rPr lang="en-IN" b="0" i="0" dirty="0">
                <a:solidFill>
                  <a:srgbClr val="181717"/>
                </a:solidFill>
                <a:effectLst/>
                <a:latin typeface="Segoe UI" panose="020B0502040204020203" pitchFamily="34" charset="0"/>
              </a:rPr>
              <a:t>Routing in MVC</a:t>
            </a:r>
            <a:endParaRPr lang="en-IN" dirty="0"/>
          </a:p>
        </p:txBody>
      </p:sp>
      <p:sp>
        <p:nvSpPr>
          <p:cNvPr id="3" name="Content Placeholder 2">
            <a:extLst>
              <a:ext uri="{FF2B5EF4-FFF2-40B4-BE49-F238E27FC236}">
                <a16:creationId xmlns:a16="http://schemas.microsoft.com/office/drawing/2014/main" id="{258D7A62-CCFB-4CAE-BB51-18365177F24E}"/>
              </a:ext>
            </a:extLst>
          </p:cNvPr>
          <p:cNvSpPr>
            <a:spLocks noGrp="1"/>
          </p:cNvSpPr>
          <p:nvPr>
            <p:ph idx="1"/>
          </p:nvPr>
        </p:nvSpPr>
        <p:spPr>
          <a:xfrm>
            <a:off x="70055" y="668594"/>
            <a:ext cx="11284974" cy="5360886"/>
          </a:xfrm>
        </p:spPr>
        <p:txBody>
          <a:bodyPr>
            <a:normAutofit/>
          </a:bodyPr>
          <a:lstStyle/>
          <a:p>
            <a:r>
              <a:rPr lang="en-US" sz="2000" b="0" i="0" dirty="0">
                <a:solidFill>
                  <a:srgbClr val="181717"/>
                </a:solidFill>
                <a:effectLst/>
              </a:rPr>
              <a:t>In </a:t>
            </a:r>
            <a:r>
              <a:rPr lang="en-US" sz="2000" b="0" i="0">
                <a:solidFill>
                  <a:srgbClr val="181717"/>
                </a:solidFill>
                <a:effectLst/>
              </a:rPr>
              <a:t>the </a:t>
            </a:r>
            <a:r>
              <a:rPr lang="en-US" sz="2000">
                <a:solidFill>
                  <a:srgbClr val="181717"/>
                </a:solidFill>
              </a:rPr>
              <a:t>php</a:t>
            </a:r>
            <a:r>
              <a:rPr lang="en-US" sz="2000" b="0" i="0">
                <a:solidFill>
                  <a:srgbClr val="181717"/>
                </a:solidFill>
                <a:effectLst/>
              </a:rPr>
              <a:t> </a:t>
            </a:r>
            <a:r>
              <a:rPr lang="en-US" sz="2000" b="0" i="0" dirty="0">
                <a:solidFill>
                  <a:srgbClr val="181717"/>
                </a:solidFill>
                <a:effectLst/>
              </a:rPr>
              <a:t>application, every URL must match with a specific .php file. For example, a URL http://domain/studentsinfo.php must match with the file </a:t>
            </a:r>
            <a:r>
              <a:rPr lang="en-US" sz="2000" b="0" i="0" dirty="0" err="1">
                <a:solidFill>
                  <a:srgbClr val="181717"/>
                </a:solidFill>
                <a:effectLst/>
              </a:rPr>
              <a:t>studentsinfo.php</a:t>
            </a:r>
            <a:r>
              <a:rPr lang="en-US" sz="2000" b="0" i="0" dirty="0">
                <a:solidFill>
                  <a:srgbClr val="181717"/>
                </a:solidFill>
                <a:effectLst/>
              </a:rPr>
              <a:t> that contains code and markup for rendering a response to the browser.</a:t>
            </a:r>
          </a:p>
          <a:p>
            <a:r>
              <a:rPr lang="en-US" sz="2000" b="0" i="0" dirty="0">
                <a:solidFill>
                  <a:srgbClr val="181717"/>
                </a:solidFill>
                <a:effectLst/>
              </a:rPr>
              <a:t>Route defines the URL pattern and handler information. All the configured routes of an application stored in </a:t>
            </a:r>
            <a:r>
              <a:rPr lang="en-US" sz="2000" b="0" i="0" dirty="0" err="1">
                <a:solidFill>
                  <a:srgbClr val="181717"/>
                </a:solidFill>
                <a:effectLst/>
              </a:rPr>
              <a:t>RouteTable</a:t>
            </a:r>
            <a:r>
              <a:rPr lang="en-US" sz="2000" b="0" i="0" dirty="0">
                <a:solidFill>
                  <a:srgbClr val="181717"/>
                </a:solidFill>
                <a:effectLst/>
              </a:rPr>
              <a:t> and will be used by the Routing engine to determine appropriate handler class or file for an incoming request</a:t>
            </a:r>
            <a:endParaRPr lang="en-IN" sz="2000" dirty="0"/>
          </a:p>
        </p:txBody>
      </p:sp>
      <p:grpSp>
        <p:nvGrpSpPr>
          <p:cNvPr id="7" name="Group 6">
            <a:extLst>
              <a:ext uri="{FF2B5EF4-FFF2-40B4-BE49-F238E27FC236}">
                <a16:creationId xmlns:a16="http://schemas.microsoft.com/office/drawing/2014/main" id="{E1FE8BD5-4E8E-4291-9CFF-673C96FF4B67}"/>
              </a:ext>
            </a:extLst>
          </p:cNvPr>
          <p:cNvGrpSpPr/>
          <p:nvPr/>
        </p:nvGrpSpPr>
        <p:grpSpPr>
          <a:xfrm>
            <a:off x="5712542" y="2427493"/>
            <a:ext cx="5000625" cy="3438525"/>
            <a:chOff x="5712542" y="2427493"/>
            <a:chExt cx="5000625" cy="3438525"/>
          </a:xfrm>
        </p:grpSpPr>
        <p:pic>
          <p:nvPicPr>
            <p:cNvPr id="4098" name="Picture 2" descr="Simple MVC Application">
              <a:extLst>
                <a:ext uri="{FF2B5EF4-FFF2-40B4-BE49-F238E27FC236}">
                  <a16:creationId xmlns:a16="http://schemas.microsoft.com/office/drawing/2014/main" id="{6D6734B6-8735-4868-9D46-FB55EE671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542" y="2427493"/>
              <a:ext cx="5000625" cy="3438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F488D2C-10CE-44A7-878B-A9BBC0BC2453}"/>
                </a:ext>
              </a:extLst>
            </p:cNvPr>
            <p:cNvSpPr/>
            <p:nvPr/>
          </p:nvSpPr>
          <p:spPr>
            <a:xfrm>
              <a:off x="7089058" y="5073444"/>
              <a:ext cx="2113936" cy="22614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95462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5D79-C5BB-460B-9061-6081F420B45D}"/>
              </a:ext>
            </a:extLst>
          </p:cNvPr>
          <p:cNvSpPr>
            <a:spLocks noGrp="1"/>
          </p:cNvSpPr>
          <p:nvPr>
            <p:ph type="title"/>
          </p:nvPr>
        </p:nvSpPr>
        <p:spPr>
          <a:xfrm>
            <a:off x="1398639" y="0"/>
            <a:ext cx="5375787" cy="513889"/>
          </a:xfrm>
        </p:spPr>
        <p:txBody>
          <a:bodyPr>
            <a:normAutofit fontScale="90000"/>
          </a:bodyPr>
          <a:lstStyle/>
          <a:p>
            <a:r>
              <a:rPr lang="en-IN" dirty="0"/>
              <a:t>Configure a Route</a:t>
            </a:r>
          </a:p>
        </p:txBody>
      </p:sp>
      <p:sp>
        <p:nvSpPr>
          <p:cNvPr id="3" name="Content Placeholder 2">
            <a:extLst>
              <a:ext uri="{FF2B5EF4-FFF2-40B4-BE49-F238E27FC236}">
                <a16:creationId xmlns:a16="http://schemas.microsoft.com/office/drawing/2014/main" id="{F95096F3-E817-4A80-9B06-E005478EA3A8}"/>
              </a:ext>
            </a:extLst>
          </p:cNvPr>
          <p:cNvSpPr>
            <a:spLocks noGrp="1"/>
          </p:cNvSpPr>
          <p:nvPr>
            <p:ph idx="1"/>
          </p:nvPr>
        </p:nvSpPr>
        <p:spPr>
          <a:xfrm>
            <a:off x="446466" y="585434"/>
            <a:ext cx="11647212" cy="1114364"/>
          </a:xfrm>
        </p:spPr>
        <p:txBody>
          <a:bodyPr>
            <a:normAutofit/>
          </a:bodyPr>
          <a:lstStyle/>
          <a:p>
            <a:r>
              <a:rPr lang="en-US" sz="2000" dirty="0"/>
              <a:t>Every MVC application must configure (register) at least one route configured by the MVC framework by default. You can register a route in </a:t>
            </a:r>
            <a:r>
              <a:rPr lang="en-US" sz="2000" dirty="0" err="1"/>
              <a:t>RouteConfig</a:t>
            </a:r>
            <a:r>
              <a:rPr lang="en-US" sz="2000" dirty="0"/>
              <a:t> class, which is in </a:t>
            </a:r>
            <a:r>
              <a:rPr lang="en-US" sz="2000" dirty="0" err="1"/>
              <a:t>RouteConfig.cs</a:t>
            </a:r>
            <a:r>
              <a:rPr lang="en-US" sz="2000" dirty="0"/>
              <a:t> under </a:t>
            </a:r>
            <a:r>
              <a:rPr lang="en-US" sz="2000" dirty="0" err="1"/>
              <a:t>App_Start</a:t>
            </a:r>
            <a:r>
              <a:rPr lang="en-US" sz="2000" dirty="0"/>
              <a:t> folder. The following figure illustrates how to configure a route in the </a:t>
            </a:r>
            <a:r>
              <a:rPr lang="en-US" sz="2000" dirty="0" err="1"/>
              <a:t>RouteConfig</a:t>
            </a:r>
            <a:r>
              <a:rPr lang="en-US" sz="2000" dirty="0"/>
              <a:t> class </a:t>
            </a:r>
            <a:endParaRPr lang="en-IN" sz="2000" dirty="0"/>
          </a:p>
        </p:txBody>
      </p:sp>
      <p:grpSp>
        <p:nvGrpSpPr>
          <p:cNvPr id="5" name="Group 4">
            <a:extLst>
              <a:ext uri="{FF2B5EF4-FFF2-40B4-BE49-F238E27FC236}">
                <a16:creationId xmlns:a16="http://schemas.microsoft.com/office/drawing/2014/main" id="{169ACC7D-3070-4C4A-8E6F-5B4F964D0737}"/>
              </a:ext>
            </a:extLst>
          </p:cNvPr>
          <p:cNvGrpSpPr/>
          <p:nvPr/>
        </p:nvGrpSpPr>
        <p:grpSpPr>
          <a:xfrm>
            <a:off x="754064" y="1699798"/>
            <a:ext cx="6899274" cy="3220372"/>
            <a:chOff x="852387" y="2015720"/>
            <a:chExt cx="6899274" cy="3220372"/>
          </a:xfrm>
        </p:grpSpPr>
        <p:pic>
          <p:nvPicPr>
            <p:cNvPr id="5122" name="Picture 2">
              <a:extLst>
                <a:ext uri="{FF2B5EF4-FFF2-40B4-BE49-F238E27FC236}">
                  <a16:creationId xmlns:a16="http://schemas.microsoft.com/office/drawing/2014/main" id="{5362977E-933E-4FD5-AB09-E63C1D9D4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387" y="2015720"/>
              <a:ext cx="6899274" cy="32203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0D5BBB-765F-46E7-82D4-6D2A3ECCFE9F}"/>
                </a:ext>
              </a:extLst>
            </p:cNvPr>
            <p:cNvSpPr/>
            <p:nvPr/>
          </p:nvSpPr>
          <p:spPr>
            <a:xfrm>
              <a:off x="2389239" y="3329448"/>
              <a:ext cx="3126658" cy="19910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
        <p:nvSpPr>
          <p:cNvPr id="6" name="Rectangle 3">
            <a:extLst>
              <a:ext uri="{FF2B5EF4-FFF2-40B4-BE49-F238E27FC236}">
                <a16:creationId xmlns:a16="http://schemas.microsoft.com/office/drawing/2014/main" id="{4248F7DC-12F7-45A0-B184-E7CA94F7880B}"/>
              </a:ext>
            </a:extLst>
          </p:cNvPr>
          <p:cNvSpPr>
            <a:spLocks noChangeArrowheads="1"/>
          </p:cNvSpPr>
          <p:nvPr/>
        </p:nvSpPr>
        <p:spPr bwMode="auto">
          <a:xfrm>
            <a:off x="164238" y="5320908"/>
            <a:ext cx="11647212"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As you can see in the above figure, the route is configured using the </a:t>
            </a:r>
            <a:r>
              <a:rPr kumimoji="0" lang="en-US" altLang="en-US" sz="1200" b="0" i="0" u="none" strike="noStrike" cap="none" normalizeH="0" baseline="0" dirty="0" err="1">
                <a:ln>
                  <a:noFill/>
                </a:ln>
                <a:solidFill>
                  <a:srgbClr val="000000"/>
                </a:solidFill>
                <a:effectLst/>
                <a:latin typeface="SFMono-Regular"/>
              </a:rPr>
              <a:t>MapRoute</a:t>
            </a:r>
            <a:r>
              <a:rPr kumimoji="0" lang="en-US" altLang="en-US" sz="1200" b="0" i="0" u="none" strike="noStrike" cap="none" normalizeH="0" baseline="0" dirty="0">
                <a:ln>
                  <a:noFill/>
                </a:ln>
                <a:solidFill>
                  <a:srgbClr val="000000"/>
                </a:solidFill>
                <a:effectLst/>
                <a:latin typeface="SFMono-Regular"/>
              </a:rPr>
              <a:t>()</a:t>
            </a:r>
            <a:r>
              <a:rPr kumimoji="0" lang="en-US" altLang="en-US" sz="1200" b="0" i="0" u="none" strike="noStrike" cap="none" normalizeH="0" baseline="0" dirty="0">
                <a:ln>
                  <a:noFill/>
                </a:ln>
                <a:solidFill>
                  <a:srgbClr val="181717"/>
                </a:solidFill>
                <a:effectLst/>
                <a:latin typeface="Verdana" panose="020B0604030504040204" pitchFamily="34" charset="0"/>
              </a:rPr>
              <a:t> extension method of </a:t>
            </a:r>
            <a:r>
              <a:rPr kumimoji="0" lang="en-US" altLang="en-US" sz="1200" b="0" i="0" u="none" strike="noStrike" cap="none" normalizeH="0" baseline="0" dirty="0" err="1">
                <a:ln>
                  <a:noFill/>
                </a:ln>
                <a:solidFill>
                  <a:srgbClr val="000000"/>
                </a:solidFill>
                <a:effectLst/>
                <a:latin typeface="SFMono-Regular"/>
              </a:rPr>
              <a:t>RouteCollection</a:t>
            </a:r>
            <a:r>
              <a:rPr kumimoji="0" lang="en-US" altLang="en-US" sz="1200" b="0" i="0" u="none" strike="noStrike" cap="none" normalizeH="0" baseline="0" dirty="0">
                <a:ln>
                  <a:noFill/>
                </a:ln>
                <a:solidFill>
                  <a:srgbClr val="181717"/>
                </a:solidFill>
                <a:effectLst/>
                <a:latin typeface="Verdana" panose="020B0604030504040204" pitchFamily="34" charset="0"/>
              </a:rPr>
              <a:t>, where name is "Default", </a:t>
            </a:r>
            <a:r>
              <a:rPr kumimoji="0" lang="en-US" altLang="en-US" sz="1200" b="0" i="0" u="none" strike="noStrike" cap="none" normalizeH="0" baseline="0" dirty="0" err="1">
                <a:ln>
                  <a:noFill/>
                </a:ln>
                <a:solidFill>
                  <a:srgbClr val="181717"/>
                </a:solidFill>
                <a:effectLst/>
                <a:latin typeface="Verdana" panose="020B0604030504040204" pitchFamily="34" charset="0"/>
              </a:rPr>
              <a:t>url</a:t>
            </a:r>
            <a:r>
              <a:rPr kumimoji="0" lang="en-US" altLang="en-US" sz="1200" b="0" i="0" u="none" strike="noStrike" cap="none" normalizeH="0" baseline="0" dirty="0">
                <a:ln>
                  <a:noFill/>
                </a:ln>
                <a:solidFill>
                  <a:srgbClr val="181717"/>
                </a:solidFill>
                <a:effectLst/>
                <a:latin typeface="Verdana" panose="020B0604030504040204" pitchFamily="34" charset="0"/>
              </a:rPr>
              <a:t> pattern is </a:t>
            </a:r>
            <a:r>
              <a:rPr kumimoji="0" lang="en-US" altLang="en-US" sz="1200" b="0" i="0" u="none" strike="noStrike" cap="none" normalizeH="0" baseline="0" dirty="0">
                <a:ln>
                  <a:noFill/>
                </a:ln>
                <a:solidFill>
                  <a:srgbClr val="000000"/>
                </a:solidFill>
                <a:effectLst/>
                <a:latin typeface="SFMono-Regular"/>
              </a:rPr>
              <a:t>"{controller}/{action}/{id}"</a:t>
            </a:r>
            <a:r>
              <a:rPr kumimoji="0" lang="en-US" altLang="en-US" sz="1200" b="0" i="0" u="none" strike="noStrike" cap="none" normalizeH="0" baseline="0" dirty="0">
                <a:ln>
                  <a:noFill/>
                </a:ln>
                <a:solidFill>
                  <a:srgbClr val="181717"/>
                </a:solidFill>
                <a:effectLst/>
                <a:latin typeface="Verdana" panose="020B0604030504040204" pitchFamily="34" charset="0"/>
              </a:rPr>
              <a:t> and defaults parameter for controller, action method and id parameter.</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181717"/>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Defaults specify which controller, action method, or value of id parameter should be used if they do not exist in the incoming request URL.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In the same way, you can configure other routes using the </a:t>
            </a:r>
            <a:r>
              <a:rPr kumimoji="0" lang="en-US" altLang="en-US" sz="1200" b="0" i="0" u="none" strike="noStrike" cap="none" normalizeH="0" baseline="0" dirty="0" err="1">
                <a:ln>
                  <a:noFill/>
                </a:ln>
                <a:solidFill>
                  <a:srgbClr val="000000"/>
                </a:solidFill>
                <a:effectLst/>
                <a:latin typeface="SFMono-Regular"/>
              </a:rPr>
              <a:t>MapRoute</a:t>
            </a:r>
            <a:r>
              <a:rPr kumimoji="0" lang="en-US" altLang="en-US" sz="1200" b="0" i="0" u="none" strike="noStrike" cap="none" normalizeH="0" baseline="0" dirty="0">
                <a:ln>
                  <a:noFill/>
                </a:ln>
                <a:solidFill>
                  <a:srgbClr val="000000"/>
                </a:solidFill>
                <a:effectLst/>
                <a:latin typeface="SFMono-Regular"/>
              </a:rPr>
              <a:t>()</a:t>
            </a:r>
            <a:r>
              <a:rPr kumimoji="0" lang="en-US" altLang="en-US" sz="1200" b="0" i="0" u="none" strike="noStrike" cap="none" normalizeH="0" baseline="0" dirty="0">
                <a:ln>
                  <a:noFill/>
                </a:ln>
                <a:solidFill>
                  <a:srgbClr val="181717"/>
                </a:solidFill>
                <a:effectLst/>
                <a:latin typeface="Verdana" panose="020B0604030504040204" pitchFamily="34" charset="0"/>
              </a:rPr>
              <a:t> method of the </a:t>
            </a:r>
            <a:r>
              <a:rPr kumimoji="0" lang="en-US" altLang="en-US" sz="1200" b="0" i="0" u="none" strike="noStrike" cap="none" normalizeH="0" baseline="0" dirty="0" err="1">
                <a:ln>
                  <a:noFill/>
                </a:ln>
                <a:solidFill>
                  <a:srgbClr val="000000"/>
                </a:solidFill>
                <a:effectLst/>
                <a:latin typeface="SFMono-Regular"/>
              </a:rPr>
              <a:t>RouteCollection</a:t>
            </a:r>
            <a:r>
              <a:rPr kumimoji="0" lang="en-US" altLang="en-US" sz="1200" b="0" i="0" u="none" strike="noStrike" cap="none" normalizeH="0" baseline="0" dirty="0">
                <a:ln>
                  <a:noFill/>
                </a:ln>
                <a:solidFill>
                  <a:srgbClr val="181717"/>
                </a:solidFill>
                <a:effectLst/>
                <a:latin typeface="Verdana" panose="020B0604030504040204" pitchFamily="34" charset="0"/>
              </a:rPr>
              <a:t> class. This </a:t>
            </a:r>
            <a:r>
              <a:rPr kumimoji="0" lang="en-US" altLang="en-US" sz="1200" b="0" i="0" u="none" strike="noStrike" cap="none" normalizeH="0" baseline="0" dirty="0" err="1">
                <a:ln>
                  <a:noFill/>
                </a:ln>
                <a:solidFill>
                  <a:srgbClr val="000000"/>
                </a:solidFill>
                <a:effectLst/>
                <a:latin typeface="SFMono-Regular"/>
              </a:rPr>
              <a:t>RouteCollection</a:t>
            </a:r>
            <a:r>
              <a:rPr kumimoji="0" lang="en-US" altLang="en-US" sz="1200" b="0" i="0" u="none" strike="noStrike" cap="none" normalizeH="0" baseline="0" dirty="0">
                <a:ln>
                  <a:noFill/>
                </a:ln>
                <a:solidFill>
                  <a:srgbClr val="181717"/>
                </a:solidFill>
                <a:effectLst/>
                <a:latin typeface="Verdana" panose="020B0604030504040204" pitchFamily="34" charset="0"/>
              </a:rPr>
              <a:t> is actually a property of the </a:t>
            </a:r>
            <a:r>
              <a:rPr kumimoji="0" lang="en-US" altLang="en-US" sz="1200" b="0" i="0" u="none" strike="noStrike" cap="none" normalizeH="0" baseline="0" dirty="0" err="1">
                <a:ln>
                  <a:noFill/>
                </a:ln>
                <a:solidFill>
                  <a:srgbClr val="407FB0"/>
                </a:solidFill>
                <a:effectLst/>
                <a:latin typeface="Verdana" panose="020B0604030504040204" pitchFamily="34" charset="0"/>
                <a:hlinkClick r:id="rId3"/>
              </a:rPr>
              <a:t>RouteTable</a:t>
            </a:r>
            <a:r>
              <a:rPr kumimoji="0" lang="en-US" altLang="en-US" sz="1200" b="0" i="0" u="none" strike="noStrike" cap="none" normalizeH="0" baseline="0" dirty="0">
                <a:ln>
                  <a:noFill/>
                </a:ln>
                <a:solidFill>
                  <a:srgbClr val="181717"/>
                </a:solidFill>
                <a:effectLst/>
                <a:latin typeface="Verdana" panose="020B0604030504040204" pitchFamily="34" charset="0"/>
              </a:rPr>
              <a:t> class.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9252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TotalTime>
  <Words>3394</Words>
  <Application>Microsoft Office PowerPoint</Application>
  <PresentationFormat>Widescreen</PresentationFormat>
  <Paragraphs>316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Cambria</vt:lpstr>
      <vt:lpstr>Consolas</vt:lpstr>
      <vt:lpstr>Garamond</vt:lpstr>
      <vt:lpstr>Kozuka Gothic Pro EL</vt:lpstr>
      <vt:lpstr>Segoe UI</vt:lpstr>
      <vt:lpstr>SFMono-Regular</vt:lpstr>
      <vt:lpstr>Verdana</vt:lpstr>
      <vt:lpstr>Office Theme</vt:lpstr>
      <vt:lpstr>PowerPoint Presentation</vt:lpstr>
      <vt:lpstr>MVC</vt:lpstr>
      <vt:lpstr>PowerPoint Presentation</vt:lpstr>
      <vt:lpstr>PowerPoint Presentation</vt:lpstr>
      <vt:lpstr>ASP.NET MVC Folder Structure</vt:lpstr>
      <vt:lpstr>ASP.NET MVC Folder Structure</vt:lpstr>
      <vt:lpstr>PowerPoint Presentation</vt:lpstr>
      <vt:lpstr>Routing in MVC</vt:lpstr>
      <vt:lpstr>Configure a Route</vt:lpstr>
      <vt:lpstr>URL Pattern</vt:lpstr>
      <vt:lpstr>The following table shows which Controller, Action method, and Id parameter would handle different URLs considering the above default route.</vt:lpstr>
      <vt:lpstr>Multiple Routes</vt:lpstr>
      <vt:lpstr>Route Constraints</vt:lpstr>
      <vt:lpstr>Register Routes</vt:lpstr>
      <vt:lpstr>Controller/ Action method</vt:lpstr>
      <vt:lpstr>Default Action Method</vt:lpstr>
      <vt:lpstr>ActionResult</vt:lpstr>
      <vt:lpstr>ViewResult</vt:lpstr>
      <vt:lpstr>Action Method Parameters</vt:lpstr>
      <vt:lpstr>Create a View in ASP.NET MVC</vt:lpstr>
      <vt:lpstr>Bind Query String to an Action Method Parameters in MVC</vt:lpstr>
      <vt:lpstr>Binding to Complex 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96</cp:revision>
  <dcterms:created xsi:type="dcterms:W3CDTF">2020-09-03T13:39:42Z</dcterms:created>
  <dcterms:modified xsi:type="dcterms:W3CDTF">2020-11-13T05:48:34Z</dcterms:modified>
</cp:coreProperties>
</file>