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9" r:id="rId4"/>
    <p:sldId id="281" r:id="rId5"/>
    <p:sldId id="284" r:id="rId6"/>
    <p:sldId id="282" r:id="rId7"/>
    <p:sldId id="283" r:id="rId8"/>
    <p:sldId id="270" r:id="rId9"/>
    <p:sldId id="271" r:id="rId10"/>
    <p:sldId id="272" r:id="rId11"/>
    <p:sldId id="273" r:id="rId12"/>
    <p:sldId id="274" r:id="rId13"/>
    <p:sldId id="275" r:id="rId14"/>
    <p:sldId id="276" r:id="rId15"/>
    <p:sldId id="277" r:id="rId16"/>
    <p:sldId id="278" r:id="rId17"/>
    <p:sldId id="279" r:id="rId18"/>
    <p:sldId id="287" r:id="rId19"/>
    <p:sldId id="280" r:id="rId20"/>
    <p:sldId id="285" r:id="rId21"/>
    <p:sldId id="288" r:id="rId22"/>
    <p:sldId id="286" r:id="rId23"/>
    <p:sldId id="289" r:id="rId24"/>
    <p:sldId id="29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10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6EF39-D1FC-40B1-BE8A-02C36AE0A7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8D8A46-B53F-4B6A-9A61-671A9744CD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EDBCCA-CD10-479C-88BE-A44429E0809E}"/>
              </a:ext>
            </a:extLst>
          </p:cNvPr>
          <p:cNvSpPr>
            <a:spLocks noGrp="1"/>
          </p:cNvSpPr>
          <p:nvPr>
            <p:ph type="dt" sz="half" idx="10"/>
          </p:nvPr>
        </p:nvSpPr>
        <p:spPr/>
        <p:txBody>
          <a:bodyPr/>
          <a:lstStyle/>
          <a:p>
            <a:fld id="{B91BA4CB-0F74-44A2-829D-B4CCC7BC9FB4}" type="datetimeFigureOut">
              <a:rPr lang="en-IN" smtClean="0"/>
              <a:t>23-11-2020</a:t>
            </a:fld>
            <a:endParaRPr lang="en-IN"/>
          </a:p>
        </p:txBody>
      </p:sp>
      <p:sp>
        <p:nvSpPr>
          <p:cNvPr id="5" name="Footer Placeholder 4">
            <a:extLst>
              <a:ext uri="{FF2B5EF4-FFF2-40B4-BE49-F238E27FC236}">
                <a16:creationId xmlns:a16="http://schemas.microsoft.com/office/drawing/2014/main" id="{3018C30C-A3A1-4121-8BF5-E70F46D902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E42C71-9093-4121-8CFE-8939F5DE1DF4}"/>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168086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322D-A9B7-48CB-B678-E813B8A7F1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6BC1D8-735D-4522-8745-B1DBFAFD54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4933B5-5F4C-4E66-A10C-57A80CBF9258}"/>
              </a:ext>
            </a:extLst>
          </p:cNvPr>
          <p:cNvSpPr>
            <a:spLocks noGrp="1"/>
          </p:cNvSpPr>
          <p:nvPr>
            <p:ph type="dt" sz="half" idx="10"/>
          </p:nvPr>
        </p:nvSpPr>
        <p:spPr/>
        <p:txBody>
          <a:bodyPr/>
          <a:lstStyle/>
          <a:p>
            <a:fld id="{B91BA4CB-0F74-44A2-829D-B4CCC7BC9FB4}" type="datetimeFigureOut">
              <a:rPr lang="en-IN" smtClean="0"/>
              <a:t>23-11-2020</a:t>
            </a:fld>
            <a:endParaRPr lang="en-IN"/>
          </a:p>
        </p:txBody>
      </p:sp>
      <p:sp>
        <p:nvSpPr>
          <p:cNvPr id="5" name="Footer Placeholder 4">
            <a:extLst>
              <a:ext uri="{FF2B5EF4-FFF2-40B4-BE49-F238E27FC236}">
                <a16:creationId xmlns:a16="http://schemas.microsoft.com/office/drawing/2014/main" id="{D853482F-DEF1-42CB-AE6D-0B5373E7F9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CF500C-CAC4-4A27-9B1B-9252B4CFAFAC}"/>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323273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CF6B78-D089-48F2-B4C1-5CF52514AA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F6421C-3385-4AA7-8E0D-052FC5245C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7539D1-8466-4F83-BBF7-C92DE2F01DE0}"/>
              </a:ext>
            </a:extLst>
          </p:cNvPr>
          <p:cNvSpPr>
            <a:spLocks noGrp="1"/>
          </p:cNvSpPr>
          <p:nvPr>
            <p:ph type="dt" sz="half" idx="10"/>
          </p:nvPr>
        </p:nvSpPr>
        <p:spPr/>
        <p:txBody>
          <a:bodyPr/>
          <a:lstStyle/>
          <a:p>
            <a:fld id="{B91BA4CB-0F74-44A2-829D-B4CCC7BC9FB4}" type="datetimeFigureOut">
              <a:rPr lang="en-IN" smtClean="0"/>
              <a:t>23-11-2020</a:t>
            </a:fld>
            <a:endParaRPr lang="en-IN"/>
          </a:p>
        </p:txBody>
      </p:sp>
      <p:sp>
        <p:nvSpPr>
          <p:cNvPr id="5" name="Footer Placeholder 4">
            <a:extLst>
              <a:ext uri="{FF2B5EF4-FFF2-40B4-BE49-F238E27FC236}">
                <a16:creationId xmlns:a16="http://schemas.microsoft.com/office/drawing/2014/main" id="{1536AEB7-3A57-494B-A7DF-C0F879F806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CF4807-B3E8-4864-A9C8-C97970BA4A41}"/>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47451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6EF3-5C34-4451-BDBA-69D7867CE7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0FD6FF-9CF3-4FDD-964E-940E008E8C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DBD7AC-A188-45C8-A9D4-A1EBF5B71386}"/>
              </a:ext>
            </a:extLst>
          </p:cNvPr>
          <p:cNvSpPr>
            <a:spLocks noGrp="1"/>
          </p:cNvSpPr>
          <p:nvPr>
            <p:ph type="dt" sz="half" idx="10"/>
          </p:nvPr>
        </p:nvSpPr>
        <p:spPr/>
        <p:txBody>
          <a:bodyPr/>
          <a:lstStyle/>
          <a:p>
            <a:fld id="{B91BA4CB-0F74-44A2-829D-B4CCC7BC9FB4}" type="datetimeFigureOut">
              <a:rPr lang="en-IN" smtClean="0"/>
              <a:t>23-11-2020</a:t>
            </a:fld>
            <a:endParaRPr lang="en-IN"/>
          </a:p>
        </p:txBody>
      </p:sp>
      <p:sp>
        <p:nvSpPr>
          <p:cNvPr id="5" name="Footer Placeholder 4">
            <a:extLst>
              <a:ext uri="{FF2B5EF4-FFF2-40B4-BE49-F238E27FC236}">
                <a16:creationId xmlns:a16="http://schemas.microsoft.com/office/drawing/2014/main" id="{6F042DFF-BFB3-451D-9DDB-5F9EA2551B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8C89FC-0D52-4DEF-95F8-C4D9BCB87787}"/>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1387464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053D-4DEF-495E-86B6-76D4EFEBDC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A1CE29-D48F-4A10-BA6E-B3E5DCF3F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465802-0406-4F8C-80B0-71F66C349B54}"/>
              </a:ext>
            </a:extLst>
          </p:cNvPr>
          <p:cNvSpPr>
            <a:spLocks noGrp="1"/>
          </p:cNvSpPr>
          <p:nvPr>
            <p:ph type="dt" sz="half" idx="10"/>
          </p:nvPr>
        </p:nvSpPr>
        <p:spPr/>
        <p:txBody>
          <a:bodyPr/>
          <a:lstStyle/>
          <a:p>
            <a:fld id="{B91BA4CB-0F74-44A2-829D-B4CCC7BC9FB4}" type="datetimeFigureOut">
              <a:rPr lang="en-IN" smtClean="0"/>
              <a:t>23-11-2020</a:t>
            </a:fld>
            <a:endParaRPr lang="en-IN"/>
          </a:p>
        </p:txBody>
      </p:sp>
      <p:sp>
        <p:nvSpPr>
          <p:cNvPr id="5" name="Footer Placeholder 4">
            <a:extLst>
              <a:ext uri="{FF2B5EF4-FFF2-40B4-BE49-F238E27FC236}">
                <a16:creationId xmlns:a16="http://schemas.microsoft.com/office/drawing/2014/main" id="{A13D397F-2E8E-4BCA-BCA6-4CB6736717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8571F2-1AAB-4B2F-9A31-EFE4930DDA22}"/>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77564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7B4B-DAAD-45EB-82A8-B2A90D8E9B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D6ADCE-35A8-464D-8E5F-8E8CD86388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012C31-3CC2-4CD7-B15E-AFD498EF1C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CF18D8-A886-44AB-AEAC-81C51C5FE5EA}"/>
              </a:ext>
            </a:extLst>
          </p:cNvPr>
          <p:cNvSpPr>
            <a:spLocks noGrp="1"/>
          </p:cNvSpPr>
          <p:nvPr>
            <p:ph type="dt" sz="half" idx="10"/>
          </p:nvPr>
        </p:nvSpPr>
        <p:spPr/>
        <p:txBody>
          <a:bodyPr/>
          <a:lstStyle/>
          <a:p>
            <a:fld id="{B91BA4CB-0F74-44A2-829D-B4CCC7BC9FB4}" type="datetimeFigureOut">
              <a:rPr lang="en-IN" smtClean="0"/>
              <a:t>23-11-2020</a:t>
            </a:fld>
            <a:endParaRPr lang="en-IN"/>
          </a:p>
        </p:txBody>
      </p:sp>
      <p:sp>
        <p:nvSpPr>
          <p:cNvPr id="6" name="Footer Placeholder 5">
            <a:extLst>
              <a:ext uri="{FF2B5EF4-FFF2-40B4-BE49-F238E27FC236}">
                <a16:creationId xmlns:a16="http://schemas.microsoft.com/office/drawing/2014/main" id="{415EC71A-F03E-4A60-889C-7A2C9C6F02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4F4C31-2CC1-444E-B98A-163403686EB5}"/>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043054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D1CF-0F89-43C8-BF80-D1E30C7732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F018DC-D9CF-46C5-B722-D1D7702531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75B423-4AF8-4532-8421-CA00F690D3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3207ED-F174-4BE7-853A-403AC35D98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5CE366-053A-4D17-B97C-DEF70DAA2C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D9A1B1-1E6E-43EF-9679-A9BDE812C754}"/>
              </a:ext>
            </a:extLst>
          </p:cNvPr>
          <p:cNvSpPr>
            <a:spLocks noGrp="1"/>
          </p:cNvSpPr>
          <p:nvPr>
            <p:ph type="dt" sz="half" idx="10"/>
          </p:nvPr>
        </p:nvSpPr>
        <p:spPr/>
        <p:txBody>
          <a:bodyPr/>
          <a:lstStyle/>
          <a:p>
            <a:fld id="{B91BA4CB-0F74-44A2-829D-B4CCC7BC9FB4}" type="datetimeFigureOut">
              <a:rPr lang="en-IN" smtClean="0"/>
              <a:t>23-11-2020</a:t>
            </a:fld>
            <a:endParaRPr lang="en-IN"/>
          </a:p>
        </p:txBody>
      </p:sp>
      <p:sp>
        <p:nvSpPr>
          <p:cNvPr id="8" name="Footer Placeholder 7">
            <a:extLst>
              <a:ext uri="{FF2B5EF4-FFF2-40B4-BE49-F238E27FC236}">
                <a16:creationId xmlns:a16="http://schemas.microsoft.com/office/drawing/2014/main" id="{F2341A7E-988A-4F7C-9B73-C0B73628DF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2B3EC2-60B1-4D60-848F-2B4C1D3D4987}"/>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213826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93B40-0D0D-49F8-B53E-0780A6BFD0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814C2F-34FA-4297-8F50-3C16B014C243}"/>
              </a:ext>
            </a:extLst>
          </p:cNvPr>
          <p:cNvSpPr>
            <a:spLocks noGrp="1"/>
          </p:cNvSpPr>
          <p:nvPr>
            <p:ph type="dt" sz="half" idx="10"/>
          </p:nvPr>
        </p:nvSpPr>
        <p:spPr/>
        <p:txBody>
          <a:bodyPr/>
          <a:lstStyle/>
          <a:p>
            <a:fld id="{B91BA4CB-0F74-44A2-829D-B4CCC7BC9FB4}" type="datetimeFigureOut">
              <a:rPr lang="en-IN" smtClean="0"/>
              <a:t>23-11-2020</a:t>
            </a:fld>
            <a:endParaRPr lang="en-IN"/>
          </a:p>
        </p:txBody>
      </p:sp>
      <p:sp>
        <p:nvSpPr>
          <p:cNvPr id="4" name="Footer Placeholder 3">
            <a:extLst>
              <a:ext uri="{FF2B5EF4-FFF2-40B4-BE49-F238E27FC236}">
                <a16:creationId xmlns:a16="http://schemas.microsoft.com/office/drawing/2014/main" id="{D0891D7C-3827-4938-9AB0-198E0E9C26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CCC3C4-253B-41D0-886D-F865C2F2F44C}"/>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988208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79B399-DE0D-464F-972B-490B6CE95041}"/>
              </a:ext>
            </a:extLst>
          </p:cNvPr>
          <p:cNvSpPr>
            <a:spLocks noGrp="1"/>
          </p:cNvSpPr>
          <p:nvPr>
            <p:ph type="dt" sz="half" idx="10"/>
          </p:nvPr>
        </p:nvSpPr>
        <p:spPr/>
        <p:txBody>
          <a:bodyPr/>
          <a:lstStyle/>
          <a:p>
            <a:fld id="{B91BA4CB-0F74-44A2-829D-B4CCC7BC9FB4}" type="datetimeFigureOut">
              <a:rPr lang="en-IN" smtClean="0"/>
              <a:t>23-11-2020</a:t>
            </a:fld>
            <a:endParaRPr lang="en-IN"/>
          </a:p>
        </p:txBody>
      </p:sp>
      <p:sp>
        <p:nvSpPr>
          <p:cNvPr id="3" name="Footer Placeholder 2">
            <a:extLst>
              <a:ext uri="{FF2B5EF4-FFF2-40B4-BE49-F238E27FC236}">
                <a16:creationId xmlns:a16="http://schemas.microsoft.com/office/drawing/2014/main" id="{B11B0EC6-34CD-493D-AAA5-11D0FD2779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093A12-C0A5-4F5C-B5A4-E8D11352C2BF}"/>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3622309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E8F6-BDE7-4837-978F-9EA1089B79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D1CAC3-492A-4348-92CF-9C25B34361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E0D8A4-253D-4F30-B8D3-07E749215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410EA-35B4-4CE5-8DA7-21A1BF54B123}"/>
              </a:ext>
            </a:extLst>
          </p:cNvPr>
          <p:cNvSpPr>
            <a:spLocks noGrp="1"/>
          </p:cNvSpPr>
          <p:nvPr>
            <p:ph type="dt" sz="half" idx="10"/>
          </p:nvPr>
        </p:nvSpPr>
        <p:spPr/>
        <p:txBody>
          <a:bodyPr/>
          <a:lstStyle/>
          <a:p>
            <a:fld id="{B91BA4CB-0F74-44A2-829D-B4CCC7BC9FB4}" type="datetimeFigureOut">
              <a:rPr lang="en-IN" smtClean="0"/>
              <a:t>23-11-2020</a:t>
            </a:fld>
            <a:endParaRPr lang="en-IN"/>
          </a:p>
        </p:txBody>
      </p:sp>
      <p:sp>
        <p:nvSpPr>
          <p:cNvPr id="6" name="Footer Placeholder 5">
            <a:extLst>
              <a:ext uri="{FF2B5EF4-FFF2-40B4-BE49-F238E27FC236}">
                <a16:creationId xmlns:a16="http://schemas.microsoft.com/office/drawing/2014/main" id="{06E7118A-798A-428D-BC88-7660D06DC3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C0518D-D767-420A-86B5-9D95241E064F}"/>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892269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3178-9590-40C1-B2F1-05F471B41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DCC618-F4CE-4519-B240-0AC4F49623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85F754-A87F-4241-B6A7-224840AAB0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35E51-90D8-4376-A924-0035D5BC6654}"/>
              </a:ext>
            </a:extLst>
          </p:cNvPr>
          <p:cNvSpPr>
            <a:spLocks noGrp="1"/>
          </p:cNvSpPr>
          <p:nvPr>
            <p:ph type="dt" sz="half" idx="10"/>
          </p:nvPr>
        </p:nvSpPr>
        <p:spPr/>
        <p:txBody>
          <a:bodyPr/>
          <a:lstStyle/>
          <a:p>
            <a:fld id="{B91BA4CB-0F74-44A2-829D-B4CCC7BC9FB4}" type="datetimeFigureOut">
              <a:rPr lang="en-IN" smtClean="0"/>
              <a:t>23-11-2020</a:t>
            </a:fld>
            <a:endParaRPr lang="en-IN"/>
          </a:p>
        </p:txBody>
      </p:sp>
      <p:sp>
        <p:nvSpPr>
          <p:cNvPr id="6" name="Footer Placeholder 5">
            <a:extLst>
              <a:ext uri="{FF2B5EF4-FFF2-40B4-BE49-F238E27FC236}">
                <a16:creationId xmlns:a16="http://schemas.microsoft.com/office/drawing/2014/main" id="{AB5DDB92-B073-442B-BB2D-96003F2EF1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E271E3-F007-4AA6-B6D0-DDA78B29C657}"/>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72221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AB51B6-6528-489F-A23B-56028F3FE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ADC108-41BE-4C15-AEF5-CB9A01F67D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EDBEA7-6E3D-49B1-B66B-B3F4937E74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1BA4CB-0F74-44A2-829D-B4CCC7BC9FB4}" type="datetimeFigureOut">
              <a:rPr lang="en-IN" smtClean="0"/>
              <a:t>23-11-2020</a:t>
            </a:fld>
            <a:endParaRPr lang="en-IN"/>
          </a:p>
        </p:txBody>
      </p:sp>
      <p:sp>
        <p:nvSpPr>
          <p:cNvPr id="5" name="Footer Placeholder 4">
            <a:extLst>
              <a:ext uri="{FF2B5EF4-FFF2-40B4-BE49-F238E27FC236}">
                <a16:creationId xmlns:a16="http://schemas.microsoft.com/office/drawing/2014/main" id="{DD1A7F8A-8857-4663-A65A-ACD5488F40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EED417-C552-4526-B3D8-D383EB6FCB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9F6D3-6DD0-4128-8797-E6204F0872DA}" type="slidenum">
              <a:rPr lang="en-IN" smtClean="0"/>
              <a:t>‹#›</a:t>
            </a:fld>
            <a:endParaRPr lang="en-IN"/>
          </a:p>
        </p:txBody>
      </p:sp>
      <p:pic>
        <p:nvPicPr>
          <p:cNvPr id="8" name="Picture 7">
            <a:extLst>
              <a:ext uri="{FF2B5EF4-FFF2-40B4-BE49-F238E27FC236}">
                <a16:creationId xmlns:a16="http://schemas.microsoft.com/office/drawing/2014/main" id="{DA8F7841-54A1-48A4-9ABF-F0A339A77F6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136" y="-120068"/>
            <a:ext cx="1282699" cy="857534"/>
          </a:xfrm>
          <a:prstGeom prst="rect">
            <a:avLst/>
          </a:prstGeom>
        </p:spPr>
      </p:pic>
      <p:sp>
        <p:nvSpPr>
          <p:cNvPr id="10" name="Rectangle 9">
            <a:extLst>
              <a:ext uri="{FF2B5EF4-FFF2-40B4-BE49-F238E27FC236}">
                <a16:creationId xmlns:a16="http://schemas.microsoft.com/office/drawing/2014/main" id="{9BBDE119-AA6A-40F8-BD1C-D62CE110EF8E}"/>
              </a:ext>
            </a:extLst>
          </p:cNvPr>
          <p:cNvSpPr/>
          <p:nvPr userDrawn="1"/>
        </p:nvSpPr>
        <p:spPr>
          <a:xfrm>
            <a:off x="-73900" y="6568695"/>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052580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dotnet/api/system.servicemodel.operationcontractattribute?view=netframework-4.8" TargetMode="External"/><Relationship Id="rId2" Type="http://schemas.openxmlformats.org/officeDocument/2006/relationships/hyperlink" Target="https://docs.microsoft.com/en-us/dotnet/api/system.servicemodel.web.webinvokeattribute?view=netframework-4.8" TargetMode="External"/><Relationship Id="rId1" Type="http://schemas.openxmlformats.org/officeDocument/2006/relationships/slideLayout" Target="../slideLayouts/slideLayout2.xml"/><Relationship Id="rId4" Type="http://schemas.openxmlformats.org/officeDocument/2006/relationships/hyperlink" Target="https://docs.microsoft.com/en-us/dotnet/api/system.servicemodel.description.ioperationbehavior?view=netframework-4.8"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localhost:52366/Service1.svc/GetDat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dotnet/api/system.servicemodel.description.webhttpbehavior?view=netframework-4.8" TargetMode="External"/><Relationship Id="rId2" Type="http://schemas.openxmlformats.org/officeDocument/2006/relationships/hyperlink" Target="https://docs.microsoft.com/en-us/dotnet/api/system.servicemodel.webhttpbinding?view=netframework-4.8" TargetMode="External"/><Relationship Id="rId1" Type="http://schemas.openxmlformats.org/officeDocument/2006/relationships/slideLayout" Target="../slideLayouts/slideLayout2.xml"/><Relationship Id="rId5" Type="http://schemas.openxmlformats.org/officeDocument/2006/relationships/hyperlink" Target="https://docs.microsoft.com/en-us/dotnet/api/system.servicemodel.web.webinvokeattribute?view=netframework-4.8" TargetMode="External"/><Relationship Id="rId4" Type="http://schemas.openxmlformats.org/officeDocument/2006/relationships/hyperlink" Target="https://docs.microsoft.com/en-us/dotnet/api/system.servicemodel.web.webgetattribute?view=netframework-4.8"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c-sharpcorner.com/technologies/wc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dotnet/framework/configure-apps/file-schema/wcf-directive/servicehost"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2838450" y="971550"/>
            <a:ext cx="6343650" cy="50292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3067050" y="3886202"/>
            <a:ext cx="2457450" cy="715581"/>
          </a:xfrm>
          <a:prstGeom prst="rect">
            <a:avLst/>
          </a:prstGeom>
          <a:noFill/>
        </p:spPr>
        <p:txBody>
          <a:bodyPr wrap="square" rtlCol="0">
            <a:spAutoFit/>
          </a:bodyPr>
          <a:lstStyle/>
          <a:p>
            <a:r>
              <a:rPr lang="en-IN" sz="1350" dirty="0" err="1"/>
              <a:t>Ketki</a:t>
            </a:r>
            <a:r>
              <a:rPr lang="en-IN" sz="1350" dirty="0"/>
              <a:t> Acharya</a:t>
            </a:r>
          </a:p>
          <a:p>
            <a:r>
              <a:rPr lang="en-IN" sz="1350" dirty="0"/>
              <a:t>From: SM VITA ATC of CDAC</a:t>
            </a:r>
          </a:p>
          <a:p>
            <a:r>
              <a:rPr lang="en-IN" sz="1350"/>
              <a:t>ketkiacharya</a:t>
            </a:r>
            <a:r>
              <a:rPr lang="en-IN" sz="1350" dirty="0"/>
              <a:t>.net@gmail.com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85B8-BF35-4DE7-A2A9-5754B5520B50}"/>
              </a:ext>
            </a:extLst>
          </p:cNvPr>
          <p:cNvSpPr>
            <a:spLocks noGrp="1"/>
          </p:cNvSpPr>
          <p:nvPr>
            <p:ph type="title"/>
          </p:nvPr>
        </p:nvSpPr>
        <p:spPr/>
        <p:txBody>
          <a:bodyPr/>
          <a:lstStyle/>
          <a:p>
            <a:r>
              <a:rPr lang="en-US" dirty="0"/>
              <a:t>How to see markup </a:t>
            </a:r>
            <a:endParaRPr lang="en-IN" dirty="0"/>
          </a:p>
        </p:txBody>
      </p:sp>
      <p:pic>
        <p:nvPicPr>
          <p:cNvPr id="5" name="Content Placeholder 4">
            <a:extLst>
              <a:ext uri="{FF2B5EF4-FFF2-40B4-BE49-F238E27FC236}">
                <a16:creationId xmlns:a16="http://schemas.microsoft.com/office/drawing/2014/main" id="{3AEAE4AF-F937-432D-BDE2-48DB3BDC9F58}"/>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1841347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1F70B-D38B-4DC7-BA72-8EE4F2A5FDB9}"/>
              </a:ext>
            </a:extLst>
          </p:cNvPr>
          <p:cNvSpPr>
            <a:spLocks noGrp="1"/>
          </p:cNvSpPr>
          <p:nvPr>
            <p:ph type="title"/>
          </p:nvPr>
        </p:nvSpPr>
        <p:spPr>
          <a:xfrm>
            <a:off x="1671484" y="-71950"/>
            <a:ext cx="9682316" cy="730711"/>
          </a:xfrm>
        </p:spPr>
        <p:txBody>
          <a:bodyPr>
            <a:normAutofit/>
          </a:bodyPr>
          <a:lstStyle/>
          <a:p>
            <a:r>
              <a:rPr lang="en-US" dirty="0"/>
              <a:t>Delete method From Service1.svc.cs</a:t>
            </a:r>
            <a:endParaRPr lang="en-IN" dirty="0"/>
          </a:p>
        </p:txBody>
      </p:sp>
      <p:pic>
        <p:nvPicPr>
          <p:cNvPr id="4" name="Content Placeholder 3">
            <a:extLst>
              <a:ext uri="{FF2B5EF4-FFF2-40B4-BE49-F238E27FC236}">
                <a16:creationId xmlns:a16="http://schemas.microsoft.com/office/drawing/2014/main" id="{084014F3-367E-4550-A455-B0A67DDE608B}"/>
              </a:ext>
            </a:extLst>
          </p:cNvPr>
          <p:cNvPicPr>
            <a:picLocks noGrp="1"/>
          </p:cNvPicPr>
          <p:nvPr>
            <p:ph idx="1"/>
          </p:nvPr>
        </p:nvPicPr>
        <p:blipFill>
          <a:blip r:embed="rId2"/>
          <a:stretch>
            <a:fillRect/>
          </a:stretch>
        </p:blipFill>
        <p:spPr>
          <a:xfrm>
            <a:off x="186813" y="658761"/>
            <a:ext cx="11366089" cy="4758814"/>
          </a:xfrm>
          <a:prstGeom prst="rect">
            <a:avLst/>
          </a:prstGeom>
        </p:spPr>
      </p:pic>
      <p:cxnSp>
        <p:nvCxnSpPr>
          <p:cNvPr id="6" name="Straight Connector 5">
            <a:extLst>
              <a:ext uri="{FF2B5EF4-FFF2-40B4-BE49-F238E27FC236}">
                <a16:creationId xmlns:a16="http://schemas.microsoft.com/office/drawing/2014/main" id="{9D64EDC8-0D7F-43A8-8234-791F697F8E43}"/>
              </a:ext>
            </a:extLst>
          </p:cNvPr>
          <p:cNvCxnSpPr/>
          <p:nvPr/>
        </p:nvCxnSpPr>
        <p:spPr>
          <a:xfrm>
            <a:off x="521110" y="2856272"/>
            <a:ext cx="4473677" cy="1268361"/>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A842FAC6-A2B1-4D5A-B6CF-150005B53A19}"/>
              </a:ext>
            </a:extLst>
          </p:cNvPr>
          <p:cNvCxnSpPr/>
          <p:nvPr/>
        </p:nvCxnSpPr>
        <p:spPr>
          <a:xfrm flipH="1">
            <a:off x="634181" y="2856272"/>
            <a:ext cx="3215149" cy="128802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0184173-0B9F-45CB-BD6E-AB4D80BC21C4}"/>
              </a:ext>
            </a:extLst>
          </p:cNvPr>
          <p:cNvSpPr txBox="1"/>
          <p:nvPr/>
        </p:nvSpPr>
        <p:spPr>
          <a:xfrm>
            <a:off x="521110" y="5683045"/>
            <a:ext cx="10913806" cy="369332"/>
          </a:xfrm>
          <a:prstGeom prst="rect">
            <a:avLst/>
          </a:prstGeom>
          <a:noFill/>
        </p:spPr>
        <p:txBody>
          <a:bodyPr wrap="square" rtlCol="0">
            <a:spAutoFit/>
          </a:bodyPr>
          <a:lstStyle/>
          <a:p>
            <a:r>
              <a:rPr lang="en-US" dirty="0" err="1"/>
              <a:t>Aslo</a:t>
            </a:r>
            <a:r>
              <a:rPr lang="en-US" dirty="0"/>
              <a:t> delete such code from IService1 Interface</a:t>
            </a:r>
            <a:endParaRPr lang="en-IN" dirty="0"/>
          </a:p>
        </p:txBody>
      </p:sp>
    </p:spTree>
    <p:extLst>
      <p:ext uri="{BB962C8B-B14F-4D97-AF65-F5344CB8AC3E}">
        <p14:creationId xmlns:p14="http://schemas.microsoft.com/office/powerpoint/2010/main" val="2034373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0C3C-CD5F-43D3-A852-8A01E3400251}"/>
              </a:ext>
            </a:extLst>
          </p:cNvPr>
          <p:cNvSpPr>
            <a:spLocks noGrp="1"/>
          </p:cNvSpPr>
          <p:nvPr>
            <p:ph type="title"/>
          </p:nvPr>
        </p:nvSpPr>
        <p:spPr>
          <a:xfrm>
            <a:off x="1025012" y="79989"/>
            <a:ext cx="10881853" cy="736087"/>
          </a:xfrm>
        </p:spPr>
        <p:txBody>
          <a:bodyPr>
            <a:normAutofit fontScale="90000"/>
          </a:bodyPr>
          <a:lstStyle/>
          <a:p>
            <a:r>
              <a:rPr lang="en-US" b="0" i="0" dirty="0">
                <a:solidFill>
                  <a:srgbClr val="212121"/>
                </a:solidFill>
                <a:effectLst/>
                <a:latin typeface="Roboto"/>
              </a:rPr>
              <a:t>Service Contract and Operation Contract</a:t>
            </a:r>
            <a:br>
              <a:rPr lang="en-US" b="0" i="0" dirty="0">
                <a:solidFill>
                  <a:srgbClr val="212121"/>
                </a:solidFill>
                <a:effectLst/>
                <a:latin typeface="Roboto"/>
              </a:rPr>
            </a:br>
            <a:endParaRPr lang="en-IN" dirty="0"/>
          </a:p>
        </p:txBody>
      </p:sp>
      <p:sp>
        <p:nvSpPr>
          <p:cNvPr id="3" name="Content Placeholder 2">
            <a:extLst>
              <a:ext uri="{FF2B5EF4-FFF2-40B4-BE49-F238E27FC236}">
                <a16:creationId xmlns:a16="http://schemas.microsoft.com/office/drawing/2014/main" id="{F7684846-0C7D-4367-83FC-E536A01D3A24}"/>
              </a:ext>
            </a:extLst>
          </p:cNvPr>
          <p:cNvSpPr>
            <a:spLocks noGrp="1"/>
          </p:cNvSpPr>
          <p:nvPr>
            <p:ph idx="1"/>
          </p:nvPr>
        </p:nvSpPr>
        <p:spPr>
          <a:xfrm>
            <a:off x="285135" y="816076"/>
            <a:ext cx="11068665" cy="5360887"/>
          </a:xfrm>
        </p:spPr>
        <p:txBody>
          <a:bodyPr>
            <a:normAutofit fontScale="92500" lnSpcReduction="10000"/>
          </a:bodyPr>
          <a:lstStyle/>
          <a:p>
            <a:pPr algn="l"/>
            <a:r>
              <a:rPr lang="en-US" b="0" i="0" dirty="0">
                <a:solidFill>
                  <a:srgbClr val="212121"/>
                </a:solidFill>
                <a:effectLst/>
                <a:latin typeface="+mj-lt"/>
              </a:rPr>
              <a:t>A Service Contract basically describes the operations a service exposes to another party (in other words a client). We can map a WCF Service Contract to a Web Service Description Language (WSDL).</a:t>
            </a:r>
          </a:p>
          <a:p>
            <a:pPr algn="l"/>
            <a:r>
              <a:rPr lang="en-US" b="0" i="0" dirty="0">
                <a:solidFill>
                  <a:srgbClr val="212121"/>
                </a:solidFill>
                <a:effectLst/>
                <a:latin typeface="+mj-lt"/>
              </a:rPr>
              <a:t>It's recommended to apply the </a:t>
            </a:r>
            <a:r>
              <a:rPr lang="en-US" b="0" i="0" dirty="0" err="1">
                <a:solidFill>
                  <a:srgbClr val="212121"/>
                </a:solidFill>
                <a:effectLst/>
                <a:latin typeface="+mj-lt"/>
              </a:rPr>
              <a:t>ServiceContract</a:t>
            </a:r>
            <a:r>
              <a:rPr lang="en-US" b="0" i="0" dirty="0">
                <a:solidFill>
                  <a:srgbClr val="212121"/>
                </a:solidFill>
                <a:effectLst/>
                <a:latin typeface="+mj-lt"/>
              </a:rPr>
              <a:t> attribute to an interface, although it can be applied to a class as well. Applying it to an interface provides us a clear separation of contract and its implementation.</a:t>
            </a:r>
          </a:p>
          <a:p>
            <a:pPr algn="l"/>
            <a:r>
              <a:rPr lang="en-US" b="1" i="0" dirty="0">
                <a:solidFill>
                  <a:srgbClr val="212121"/>
                </a:solidFill>
                <a:effectLst/>
                <a:latin typeface="+mj-lt"/>
              </a:rPr>
              <a:t>It describes:</a:t>
            </a:r>
          </a:p>
          <a:p>
            <a:pPr algn="l">
              <a:buFont typeface="Arial" panose="020B0604020202020204" pitchFamily="34" charset="0"/>
              <a:buChar char="•"/>
            </a:pPr>
            <a:r>
              <a:rPr lang="en-US" b="0" i="0" dirty="0">
                <a:solidFill>
                  <a:srgbClr val="212121"/>
                </a:solidFill>
                <a:effectLst/>
                <a:latin typeface="+mj-lt"/>
              </a:rPr>
              <a:t>What operations are exposed by the service</a:t>
            </a:r>
          </a:p>
          <a:p>
            <a:pPr algn="l">
              <a:buFont typeface="Arial" panose="020B0604020202020204" pitchFamily="34" charset="0"/>
              <a:buChar char="•"/>
            </a:pPr>
            <a:r>
              <a:rPr lang="en-US" b="0" i="0" dirty="0">
                <a:solidFill>
                  <a:srgbClr val="212121"/>
                </a:solidFill>
                <a:effectLst/>
                <a:latin typeface="+mj-lt"/>
              </a:rPr>
              <a:t>Platform independent description of the interface as well as methods of our service</a:t>
            </a:r>
          </a:p>
          <a:p>
            <a:pPr algn="l">
              <a:buFont typeface="Arial" panose="020B0604020202020204" pitchFamily="34" charset="0"/>
              <a:buChar char="•"/>
            </a:pPr>
            <a:r>
              <a:rPr lang="en-US" b="0" i="0" dirty="0">
                <a:solidFill>
                  <a:srgbClr val="212121"/>
                </a:solidFill>
                <a:effectLst/>
                <a:latin typeface="+mj-lt"/>
              </a:rPr>
              <a:t>A Message Exchange Pattern (MEP) between the parties, in other words Request/Response, One-Way or Duplex. Please </a:t>
            </a:r>
            <a:r>
              <a:rPr lang="en-US" b="0" i="0" u="none" strike="noStrike" dirty="0">
                <a:solidFill>
                  <a:srgbClr val="1E88E5"/>
                </a:solidFill>
                <a:effectLst/>
                <a:latin typeface="+mj-lt"/>
              </a:rPr>
              <a:t>follow here</a:t>
            </a:r>
            <a:r>
              <a:rPr lang="en-US" b="0" i="0" dirty="0">
                <a:solidFill>
                  <a:srgbClr val="212121"/>
                </a:solidFill>
                <a:effectLst/>
                <a:latin typeface="+mj-lt"/>
              </a:rPr>
              <a:t> for a detailed description of MEPs.</a:t>
            </a:r>
          </a:p>
          <a:p>
            <a:endParaRPr lang="en-IN" dirty="0">
              <a:latin typeface="+mj-lt"/>
            </a:endParaRPr>
          </a:p>
        </p:txBody>
      </p:sp>
    </p:spTree>
    <p:extLst>
      <p:ext uri="{BB962C8B-B14F-4D97-AF65-F5344CB8AC3E}">
        <p14:creationId xmlns:p14="http://schemas.microsoft.com/office/powerpoint/2010/main" val="3766830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AD30-C6D3-4720-8EE8-7C8B61AB3EEF}"/>
              </a:ext>
            </a:extLst>
          </p:cNvPr>
          <p:cNvSpPr>
            <a:spLocks noGrp="1"/>
          </p:cNvSpPr>
          <p:nvPr>
            <p:ph type="title"/>
          </p:nvPr>
        </p:nvSpPr>
        <p:spPr>
          <a:xfrm>
            <a:off x="1025013" y="-77327"/>
            <a:ext cx="10515600" cy="1325563"/>
          </a:xfrm>
        </p:spPr>
        <p:txBody>
          <a:bodyPr/>
          <a:lstStyle/>
          <a:p>
            <a:r>
              <a:rPr lang="en-US" dirty="0"/>
              <a:t>Open ISevice1 Add Attribute </a:t>
            </a:r>
            <a:r>
              <a:rPr lang="en-US" dirty="0" err="1"/>
              <a:t>WebInvoke</a:t>
            </a:r>
            <a:endParaRPr lang="en-IN" dirty="0"/>
          </a:p>
        </p:txBody>
      </p:sp>
      <p:sp>
        <p:nvSpPr>
          <p:cNvPr id="3" name="Content Placeholder 2">
            <a:extLst>
              <a:ext uri="{FF2B5EF4-FFF2-40B4-BE49-F238E27FC236}">
                <a16:creationId xmlns:a16="http://schemas.microsoft.com/office/drawing/2014/main" id="{DD2E8776-6724-4F11-98F7-0CE389B9B4AD}"/>
              </a:ext>
            </a:extLst>
          </p:cNvPr>
          <p:cNvSpPr>
            <a:spLocks noGrp="1"/>
          </p:cNvSpPr>
          <p:nvPr>
            <p:ph idx="1"/>
          </p:nvPr>
        </p:nvSpPr>
        <p:spPr>
          <a:xfrm>
            <a:off x="324465" y="791880"/>
            <a:ext cx="8031725" cy="3582116"/>
          </a:xfrm>
        </p:spPr>
        <p:txBody>
          <a:bodyPr>
            <a:normAutofit/>
          </a:bodyPr>
          <a:lstStyle/>
          <a:p>
            <a:pPr marL="0" indent="0">
              <a:buNone/>
            </a:pPr>
            <a:r>
              <a:rPr lang="en-IN" sz="1200" dirty="0">
                <a:solidFill>
                  <a:srgbClr val="000000"/>
                </a:solidFill>
                <a:highlight>
                  <a:srgbClr val="FFFFFF"/>
                </a:highlight>
                <a:latin typeface="Consolas" panose="020B0609020204030204" pitchFamily="49" charset="0"/>
              </a:rPr>
              <a:t>[</a:t>
            </a:r>
            <a:r>
              <a:rPr lang="en-IN" sz="1200" dirty="0" err="1">
                <a:solidFill>
                  <a:srgbClr val="2B91AF"/>
                </a:solidFill>
                <a:highlight>
                  <a:srgbClr val="FFFFFF"/>
                </a:highlight>
                <a:latin typeface="Consolas" panose="020B0609020204030204" pitchFamily="49" charset="0"/>
              </a:rPr>
              <a:t>ServiceContract</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interface</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IService1</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OperationContract</a:t>
            </a: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WebInvoke</a:t>
            </a:r>
            <a:r>
              <a:rPr lang="en-US" sz="1200" dirty="0">
                <a:solidFill>
                  <a:srgbClr val="000000"/>
                </a:solidFill>
                <a:highlight>
                  <a:srgbClr val="FFFFFF"/>
                </a:highlight>
                <a:latin typeface="Consolas" panose="020B0609020204030204" pitchFamily="49" charset="0"/>
              </a:rPr>
              <a:t>(Method = </a:t>
            </a:r>
            <a:r>
              <a:rPr lang="en-US" sz="1200" dirty="0">
                <a:solidFill>
                  <a:srgbClr val="A31515"/>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ResponseFormat</a:t>
            </a:r>
            <a:r>
              <a:rPr lang="en-US" sz="1200" dirty="0">
                <a:solidFill>
                  <a:srgbClr val="000000"/>
                </a:solidFill>
                <a:highlight>
                  <a:srgbClr val="FFFFFF"/>
                </a:highlight>
                <a:latin typeface="Consolas" panose="020B0609020204030204" pitchFamily="49" charset="0"/>
              </a:rPr>
              <a:t> = </a:t>
            </a:r>
            <a:r>
              <a:rPr lang="en-US" sz="1200" dirty="0" err="1">
                <a:solidFill>
                  <a:srgbClr val="2B91AF"/>
                </a:solidFill>
                <a:highlight>
                  <a:srgbClr val="FFFFFF"/>
                </a:highlight>
                <a:latin typeface="Consolas" panose="020B0609020204030204" pitchFamily="49" charset="0"/>
              </a:rPr>
              <a:t>WebMessageFormat</a:t>
            </a:r>
            <a:r>
              <a:rPr lang="en-US" sz="1200" dirty="0" err="1">
                <a:solidFill>
                  <a:srgbClr val="000000"/>
                </a:solidFill>
                <a:highlight>
                  <a:srgbClr val="FFFFFF"/>
                </a:highlight>
                <a:latin typeface="Consolas" panose="020B0609020204030204" pitchFamily="49" charset="0"/>
              </a:rPr>
              <a:t>.Json</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BodyStyle</a:t>
            </a: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WebMessageBodyStyle</a:t>
            </a:r>
            <a:r>
              <a:rPr lang="en-IN" sz="1200" dirty="0" err="1">
                <a:solidFill>
                  <a:srgbClr val="000000"/>
                </a:solidFill>
                <a:highlight>
                  <a:srgbClr val="FFFFFF"/>
                </a:highlight>
                <a:latin typeface="Consolas" panose="020B0609020204030204" pitchFamily="49" charset="0"/>
              </a:rPr>
              <a:t>.Bare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UriTemplate</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a:t>
            </a:r>
            <a:r>
              <a:rPr lang="en-IN" sz="1200" dirty="0" err="1">
                <a:solidFill>
                  <a:srgbClr val="A31515"/>
                </a:solidFill>
                <a:highlight>
                  <a:srgbClr val="FFFFFF"/>
                </a:highlight>
                <a:latin typeface="Consolas" panose="020B0609020204030204" pitchFamily="49" charset="0"/>
              </a:rPr>
              <a:t>GetData</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GetData</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endParaRPr lang="en-IN" sz="1800" dirty="0"/>
          </a:p>
        </p:txBody>
      </p:sp>
      <p:sp>
        <p:nvSpPr>
          <p:cNvPr id="4" name="TextBox 3">
            <a:extLst>
              <a:ext uri="{FF2B5EF4-FFF2-40B4-BE49-F238E27FC236}">
                <a16:creationId xmlns:a16="http://schemas.microsoft.com/office/drawing/2014/main" id="{D13C656C-1F60-4347-8C30-12F54837F3A5}"/>
              </a:ext>
            </a:extLst>
          </p:cNvPr>
          <p:cNvSpPr txBox="1"/>
          <p:nvPr/>
        </p:nvSpPr>
        <p:spPr>
          <a:xfrm>
            <a:off x="324465" y="4719483"/>
            <a:ext cx="11552903" cy="1524001"/>
          </a:xfrm>
          <a:prstGeom prst="rect">
            <a:avLst/>
          </a:prstGeom>
          <a:noFill/>
        </p:spPr>
        <p:txBody>
          <a:bodyPr wrap="square" rtlCol="0">
            <a:spAutoFit/>
          </a:bodyPr>
          <a:lstStyle/>
          <a:p>
            <a:endParaRPr lang="en-IN" dirty="0"/>
          </a:p>
        </p:txBody>
      </p:sp>
      <p:sp>
        <p:nvSpPr>
          <p:cNvPr id="5" name="Rectangle 1">
            <a:extLst>
              <a:ext uri="{FF2B5EF4-FFF2-40B4-BE49-F238E27FC236}">
                <a16:creationId xmlns:a16="http://schemas.microsoft.com/office/drawing/2014/main" id="{CFAE550E-BE6B-4FF2-BF9E-A8670901C72C}"/>
              </a:ext>
            </a:extLst>
          </p:cNvPr>
          <p:cNvSpPr>
            <a:spLocks noChangeArrowheads="1"/>
          </p:cNvSpPr>
          <p:nvPr/>
        </p:nvSpPr>
        <p:spPr bwMode="auto">
          <a:xfrm rot="10800000" flipV="1">
            <a:off x="168378" y="3504273"/>
            <a:ext cx="10913805" cy="27392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err="1">
                <a:solidFill>
                  <a:srgbClr val="2B91AF"/>
                </a:solidFill>
                <a:highlight>
                  <a:srgbClr val="FFFFFF"/>
                </a:highlight>
                <a:latin typeface="Consolas" panose="020B0609020204030204" pitchFamily="49" charset="0"/>
              </a:rPr>
              <a:t>WebInvoke</a:t>
            </a:r>
            <a:r>
              <a:rPr lang="en-US" sz="1600" dirty="0">
                <a:solidFill>
                  <a:srgbClr val="2B91AF"/>
                </a:solidFill>
                <a:highlight>
                  <a:srgbClr val="FFFFFF"/>
                </a:highlight>
                <a:latin typeface="Consolas" panose="020B0609020204030204" pitchFamily="49" charset="0"/>
              </a:rPr>
              <a:t> </a:t>
            </a:r>
            <a:r>
              <a:rPr lang="en-US" sz="1600" b="0" i="0" dirty="0">
                <a:solidFill>
                  <a:srgbClr val="171717"/>
                </a:solidFill>
                <a:effectLst/>
                <a:latin typeface="Segoe UI" panose="020B0502040204020203" pitchFamily="34" charset="0"/>
              </a:rPr>
              <a:t>indicating that a service operation is logically an invoke operation and that it can be called by the WCF REST programming model.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171717"/>
              </a:solidFill>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The </a:t>
            </a:r>
            <a:r>
              <a:rPr kumimoji="0" lang="en-US" altLang="en-US" sz="16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hlinkClick r:id="rId2"/>
              </a:rPr>
              <a:t>WebInvokeAttribute</a:t>
            </a:r>
            <a:r>
              <a:rPr kumimoji="0" lang="en-US" altLang="en-US" sz="16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attribute is applied to a service operation in addition to the </a:t>
            </a:r>
            <a:r>
              <a:rPr kumimoji="0" lang="en-US" altLang="en-US" sz="16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hlinkClick r:id="rId3"/>
              </a:rPr>
              <a:t>OperationContractAttribute</a:t>
            </a:r>
            <a:r>
              <a:rPr kumimoji="0" lang="en-US" altLang="en-US" sz="16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and associates the operation with a </a:t>
            </a:r>
            <a:r>
              <a:rPr kumimoji="0" lang="en-US" altLang="en-US" sz="1050" b="0" i="0" u="none" strike="noStrike" cap="none" normalizeH="0" baseline="0" dirty="0" err="1">
                <a:ln>
                  <a:noFill/>
                </a:ln>
                <a:solidFill>
                  <a:srgbClr val="171717"/>
                </a:solidFill>
                <a:effectLst/>
                <a:latin typeface="SFMono-Regular"/>
              </a:rPr>
              <a:t>UriTemplate</a:t>
            </a:r>
            <a:r>
              <a:rPr kumimoji="0" lang="en-US" altLang="en-US" sz="16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as well as an underlying transport verb that represents an invocation (for example, HTTP POST, PUT, or DELETE).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171717"/>
              </a:solidFill>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The </a:t>
            </a:r>
            <a:r>
              <a:rPr kumimoji="0" lang="en-US" altLang="en-US" sz="16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hlinkClick r:id="rId2"/>
              </a:rPr>
              <a:t>WebInvokeAttribute</a:t>
            </a:r>
            <a:r>
              <a:rPr kumimoji="0" lang="en-US" altLang="en-US" sz="16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attribute is a </a:t>
            </a:r>
            <a:r>
              <a:rPr kumimoji="0" lang="en-US" altLang="en-US" sz="1600" b="0" i="1" u="none" strike="noStrike" cap="none" normalizeH="0" baseline="0" dirty="0">
                <a:ln>
                  <a:noFill/>
                </a:ln>
                <a:solidFill>
                  <a:srgbClr val="171717"/>
                </a:solidFill>
                <a:effectLst/>
                <a:latin typeface="Segoe UI" panose="020B0502040204020203" pitchFamily="34" charset="0"/>
                <a:cs typeface="Segoe UI" panose="020B0502040204020203" pitchFamily="34" charset="0"/>
              </a:rPr>
              <a:t>passive</a:t>
            </a:r>
            <a:r>
              <a:rPr kumimoji="0" lang="en-US" altLang="en-US" sz="16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operation behavior (the </a:t>
            </a:r>
            <a:r>
              <a:rPr kumimoji="0" lang="en-US" altLang="en-US" sz="16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hlinkClick r:id="rId4"/>
              </a:rPr>
              <a:t>IOperationBehavior</a:t>
            </a:r>
            <a:r>
              <a:rPr kumimoji="0" lang="en-US" altLang="en-US" sz="16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methods do nothing) that adds metadata to the operation description.</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0118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D07C313-3D89-4577-8A40-13974795AFB5}"/>
              </a:ext>
            </a:extLst>
          </p:cNvPr>
          <p:cNvPicPr>
            <a:picLocks noChangeAspect="1"/>
          </p:cNvPicPr>
          <p:nvPr/>
        </p:nvPicPr>
        <p:blipFill>
          <a:blip r:embed="rId2"/>
          <a:stretch>
            <a:fillRect/>
          </a:stretch>
        </p:blipFill>
        <p:spPr>
          <a:xfrm>
            <a:off x="462115" y="757083"/>
            <a:ext cx="10028903" cy="5641258"/>
          </a:xfrm>
          <a:prstGeom prst="rect">
            <a:avLst/>
          </a:prstGeom>
        </p:spPr>
      </p:pic>
      <p:sp>
        <p:nvSpPr>
          <p:cNvPr id="10" name="TextBox 9">
            <a:extLst>
              <a:ext uri="{FF2B5EF4-FFF2-40B4-BE49-F238E27FC236}">
                <a16:creationId xmlns:a16="http://schemas.microsoft.com/office/drawing/2014/main" id="{46BB911A-4C54-46C3-B173-42F084FA4BDD}"/>
              </a:ext>
            </a:extLst>
          </p:cNvPr>
          <p:cNvSpPr txBox="1"/>
          <p:nvPr/>
        </p:nvSpPr>
        <p:spPr>
          <a:xfrm>
            <a:off x="1347019" y="235974"/>
            <a:ext cx="10343536" cy="369332"/>
          </a:xfrm>
          <a:prstGeom prst="rect">
            <a:avLst/>
          </a:prstGeom>
          <a:noFill/>
        </p:spPr>
        <p:txBody>
          <a:bodyPr wrap="square" rtlCol="0">
            <a:spAutoFit/>
          </a:bodyPr>
          <a:lstStyle/>
          <a:p>
            <a:r>
              <a:rPr lang="en-US" dirty="0"/>
              <a:t>Right click on SVC file  and click View  in Browser</a:t>
            </a:r>
            <a:endParaRPr lang="en-IN" dirty="0"/>
          </a:p>
        </p:txBody>
      </p:sp>
    </p:spTree>
    <p:extLst>
      <p:ext uri="{BB962C8B-B14F-4D97-AF65-F5344CB8AC3E}">
        <p14:creationId xmlns:p14="http://schemas.microsoft.com/office/powerpoint/2010/main" val="657484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CC0A-C42C-4696-BA94-4214A09885E5}"/>
              </a:ext>
            </a:extLst>
          </p:cNvPr>
          <p:cNvSpPr>
            <a:spLocks noGrp="1"/>
          </p:cNvSpPr>
          <p:nvPr>
            <p:ph type="title"/>
          </p:nvPr>
        </p:nvSpPr>
        <p:spPr>
          <a:xfrm>
            <a:off x="1111045" y="197977"/>
            <a:ext cx="10134600" cy="696759"/>
          </a:xfrm>
        </p:spPr>
        <p:txBody>
          <a:bodyPr>
            <a:normAutofit fontScale="90000"/>
          </a:bodyPr>
          <a:lstStyle/>
          <a:p>
            <a:r>
              <a:rPr lang="en-US" dirty="0"/>
              <a:t>This indicate your service is running</a:t>
            </a:r>
            <a:endParaRPr lang="en-IN" dirty="0"/>
          </a:p>
        </p:txBody>
      </p:sp>
      <p:pic>
        <p:nvPicPr>
          <p:cNvPr id="5" name="Content Placeholder 4">
            <a:extLst>
              <a:ext uri="{FF2B5EF4-FFF2-40B4-BE49-F238E27FC236}">
                <a16:creationId xmlns:a16="http://schemas.microsoft.com/office/drawing/2014/main" id="{EE1D0E2F-7E7B-40CE-A6C7-CA928123FE4C}"/>
              </a:ext>
            </a:extLst>
          </p:cNvPr>
          <p:cNvPicPr>
            <a:picLocks noGrp="1" noChangeAspect="1"/>
          </p:cNvPicPr>
          <p:nvPr>
            <p:ph idx="1"/>
          </p:nvPr>
        </p:nvPicPr>
        <p:blipFill>
          <a:blip r:embed="rId2"/>
          <a:stretch>
            <a:fillRect/>
          </a:stretch>
        </p:blipFill>
        <p:spPr>
          <a:xfrm>
            <a:off x="540774" y="1825625"/>
            <a:ext cx="9423082" cy="5300484"/>
          </a:xfrm>
        </p:spPr>
      </p:pic>
    </p:spTree>
    <p:extLst>
      <p:ext uri="{BB962C8B-B14F-4D97-AF65-F5344CB8AC3E}">
        <p14:creationId xmlns:p14="http://schemas.microsoft.com/office/powerpoint/2010/main" val="1674057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5361C-9A78-4B6F-8665-69F536D1166A}"/>
              </a:ext>
            </a:extLst>
          </p:cNvPr>
          <p:cNvSpPr>
            <a:spLocks noGrp="1"/>
          </p:cNvSpPr>
          <p:nvPr>
            <p:ph type="title"/>
          </p:nvPr>
        </p:nvSpPr>
        <p:spPr>
          <a:xfrm>
            <a:off x="1140542" y="365126"/>
            <a:ext cx="10213258" cy="519778"/>
          </a:xfrm>
        </p:spPr>
        <p:txBody>
          <a:bodyPr>
            <a:normAutofit fontScale="90000"/>
          </a:bodyPr>
          <a:lstStyle/>
          <a:p>
            <a:r>
              <a:rPr lang="en-US" dirty="0"/>
              <a:t>Open another browser and type</a:t>
            </a:r>
            <a:endParaRPr lang="en-IN" dirty="0"/>
          </a:p>
        </p:txBody>
      </p:sp>
      <p:sp>
        <p:nvSpPr>
          <p:cNvPr id="3" name="Content Placeholder 2">
            <a:extLst>
              <a:ext uri="{FF2B5EF4-FFF2-40B4-BE49-F238E27FC236}">
                <a16:creationId xmlns:a16="http://schemas.microsoft.com/office/drawing/2014/main" id="{F7B33598-9161-49E4-95D5-88F4171A2E34}"/>
              </a:ext>
            </a:extLst>
          </p:cNvPr>
          <p:cNvSpPr>
            <a:spLocks noGrp="1"/>
          </p:cNvSpPr>
          <p:nvPr>
            <p:ph idx="1"/>
          </p:nvPr>
        </p:nvSpPr>
        <p:spPr>
          <a:xfrm>
            <a:off x="422787" y="1238865"/>
            <a:ext cx="10931013" cy="4938098"/>
          </a:xfrm>
        </p:spPr>
        <p:txBody>
          <a:bodyPr/>
          <a:lstStyle/>
          <a:p>
            <a:r>
              <a:rPr lang="en-US" dirty="0"/>
              <a:t>Copy service URL in this new browser</a:t>
            </a:r>
          </a:p>
          <a:p>
            <a:r>
              <a:rPr lang="en-US" dirty="0"/>
              <a:t>And call method</a:t>
            </a:r>
          </a:p>
          <a:p>
            <a:r>
              <a:rPr lang="en-IN" dirty="0">
                <a:hlinkClick r:id="rId2"/>
              </a:rPr>
              <a:t>http://localhost:52366/Service1.svc/GetData</a:t>
            </a:r>
            <a:endParaRPr lang="en-IN" dirty="0"/>
          </a:p>
          <a:p>
            <a:endParaRPr lang="en-IN" dirty="0"/>
          </a:p>
          <a:p>
            <a:r>
              <a:rPr lang="en-IN" dirty="0"/>
              <a:t>Your rest service is ready returning a string</a:t>
            </a:r>
          </a:p>
        </p:txBody>
      </p:sp>
    </p:spTree>
    <p:extLst>
      <p:ext uri="{BB962C8B-B14F-4D97-AF65-F5344CB8AC3E}">
        <p14:creationId xmlns:p14="http://schemas.microsoft.com/office/powerpoint/2010/main" val="2968873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73B2085-6A0E-4175-BBC6-9935CE91C4FD}"/>
              </a:ext>
            </a:extLst>
          </p:cNvPr>
          <p:cNvSpPr>
            <a:spLocks noGrp="1" noChangeArrowheads="1"/>
          </p:cNvSpPr>
          <p:nvPr>
            <p:ph idx="1"/>
          </p:nvPr>
        </p:nvSpPr>
        <p:spPr bwMode="auto">
          <a:xfrm>
            <a:off x="698090" y="889847"/>
            <a:ext cx="6506497" cy="3667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rPr>
              <a:t>System.ServiceModel.Web</a:t>
            </a:r>
            <a:r>
              <a:rPr kumimoji="0" lang="en-US" altLang="en-US" sz="16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Namespace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Provides classes related to using the service model on the web.</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076E392-D7EA-4169-8CCE-CA7BB657929E}"/>
              </a:ext>
            </a:extLst>
          </p:cNvPr>
          <p:cNvSpPr>
            <a:spLocks noChangeArrowheads="1"/>
          </p:cNvSpPr>
          <p:nvPr/>
        </p:nvSpPr>
        <p:spPr bwMode="auto">
          <a:xfrm>
            <a:off x="509817" y="1599547"/>
            <a:ext cx="3913239" cy="3667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rPr>
              <a:t>System.ServiceModel</a:t>
            </a:r>
            <a:r>
              <a:rPr kumimoji="0" lang="en-US" altLang="en-US" sz="16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Namespace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Provides classes related to the service model.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5DFFDF7-12D6-41EC-AA37-7B4D36A5A389}"/>
              </a:ext>
            </a:extLst>
          </p:cNvPr>
          <p:cNvSpPr>
            <a:spLocks noChangeArrowheads="1"/>
          </p:cNvSpPr>
          <p:nvPr/>
        </p:nvSpPr>
        <p:spPr bwMode="auto">
          <a:xfrm>
            <a:off x="599767" y="2426912"/>
            <a:ext cx="7862889" cy="9515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rPr>
              <a:t>WebHttpBinding</a:t>
            </a:r>
            <a:r>
              <a:rPr kumimoji="0" lang="en-US" altLang="en-US" sz="16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Class</a:t>
            </a:r>
          </a:p>
          <a:p>
            <a:pPr marL="0" marR="0" lvl="0" indent="0" algn="l" defTabSz="914400" rtl="0" eaLnBrk="0" fontAlgn="base" latinLnBrk="0" hangingPunct="0">
              <a:lnSpc>
                <a:spcPct val="100000"/>
              </a:lnSpc>
              <a:spcBef>
                <a:spcPct val="0"/>
              </a:spcBef>
              <a:spcAft>
                <a:spcPct val="0"/>
              </a:spcAft>
              <a:buClrTx/>
              <a:buSzTx/>
              <a:buFontTx/>
              <a:buNone/>
              <a:tabLst/>
            </a:pPr>
            <a:r>
              <a:rPr lang="en-US" sz="1600" b="0" i="0" dirty="0">
                <a:solidFill>
                  <a:srgbClr val="171717"/>
                </a:solidFill>
                <a:effectLst/>
                <a:latin typeface="Segoe UI" panose="020B0502040204020203" pitchFamily="34" charset="0"/>
              </a:rPr>
              <a:t>A binding used to configure endpoints for Windows Communication Foundation (WCF) Web services that are exposed through HTTP requests instead of SOAP messages.</a:t>
            </a:r>
            <a:endParaRPr kumimoji="0" lang="en-US" altLang="en-US" sz="16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4038B189-0D8A-4284-AD46-6FB7538212A0}"/>
              </a:ext>
            </a:extLst>
          </p:cNvPr>
          <p:cNvSpPr txBox="1"/>
          <p:nvPr/>
        </p:nvSpPr>
        <p:spPr>
          <a:xfrm>
            <a:off x="145024" y="3479526"/>
            <a:ext cx="11260395" cy="2308324"/>
          </a:xfrm>
          <a:prstGeom prst="rect">
            <a:avLst/>
          </a:prstGeom>
          <a:noFill/>
        </p:spPr>
        <p:txBody>
          <a:bodyPr wrap="square">
            <a:spAutoFit/>
          </a:bodyPr>
          <a:lstStyle/>
          <a:p>
            <a:r>
              <a:rPr lang="en-US" b="0" i="0" dirty="0">
                <a:solidFill>
                  <a:srgbClr val="171717"/>
                </a:solidFill>
                <a:effectLst/>
                <a:latin typeface="Segoe UI" panose="020B0502040204020203" pitchFamily="34" charset="0"/>
              </a:rPr>
              <a:t>The WCF Web Programming Model allows developers to expose WCF Web services through HTTP requests that use "plain old XML" (POX) style messaging instead of SOAP-based messaging. For clients to communicate with a service using HTTP requests, an endpoint of the service must be configured with the </a:t>
            </a:r>
            <a:r>
              <a:rPr lang="en-US" b="0" i="0" u="none" strike="noStrike" dirty="0" err="1">
                <a:effectLst/>
                <a:latin typeface="Segoe UI" panose="020B0502040204020203" pitchFamily="34" charset="0"/>
                <a:hlinkClick r:id="rId2"/>
              </a:rPr>
              <a:t>WebHttpBinding</a:t>
            </a:r>
            <a:r>
              <a:rPr lang="en-US" b="0" i="0" dirty="0">
                <a:solidFill>
                  <a:srgbClr val="171717"/>
                </a:solidFill>
                <a:effectLst/>
                <a:latin typeface="Segoe UI" panose="020B0502040204020203" pitchFamily="34" charset="0"/>
              </a:rPr>
              <a:t> that has the </a:t>
            </a:r>
            <a:r>
              <a:rPr lang="en-US" b="0" i="0" u="none" strike="noStrike" dirty="0" err="1">
                <a:effectLst/>
                <a:latin typeface="Segoe UI" panose="020B0502040204020203" pitchFamily="34" charset="0"/>
                <a:hlinkClick r:id="rId3"/>
              </a:rPr>
              <a:t>WebHttpBehavior</a:t>
            </a:r>
            <a:r>
              <a:rPr lang="en-US" b="0" i="0" dirty="0">
                <a:solidFill>
                  <a:srgbClr val="171717"/>
                </a:solidFill>
                <a:effectLst/>
                <a:latin typeface="Segoe UI" panose="020B0502040204020203" pitchFamily="34" charset="0"/>
              </a:rPr>
              <a:t> attached to it. The WCF Web Programming Model also requires that the individual service operations are annotated with the </a:t>
            </a:r>
            <a:r>
              <a:rPr lang="en-US" b="0" i="0" u="none" strike="noStrike" dirty="0" err="1">
                <a:effectLst/>
                <a:latin typeface="Segoe UI" panose="020B0502040204020203" pitchFamily="34" charset="0"/>
                <a:hlinkClick r:id="rId4"/>
              </a:rPr>
              <a:t>WebGetAttribute</a:t>
            </a:r>
            <a:r>
              <a:rPr lang="en-US" b="0" i="0" dirty="0">
                <a:solidFill>
                  <a:srgbClr val="171717"/>
                </a:solidFill>
                <a:effectLst/>
                <a:latin typeface="Segoe UI" panose="020B0502040204020203" pitchFamily="34" charset="0"/>
              </a:rPr>
              <a:t> or </a:t>
            </a:r>
            <a:r>
              <a:rPr lang="en-US" b="0" i="0" u="none" strike="noStrike" dirty="0" err="1">
                <a:effectLst/>
                <a:latin typeface="Segoe UI" panose="020B0502040204020203" pitchFamily="34" charset="0"/>
                <a:hlinkClick r:id="rId5"/>
              </a:rPr>
              <a:t>WebInvokeAttribute</a:t>
            </a:r>
            <a:r>
              <a:rPr lang="en-US" b="0" i="0" dirty="0">
                <a:solidFill>
                  <a:srgbClr val="171717"/>
                </a:solidFill>
                <a:effectLst/>
                <a:latin typeface="Segoe UI" panose="020B0502040204020203" pitchFamily="34" charset="0"/>
              </a:rPr>
              <a:t> attributes. This defines a mapping from a URI and HTTP method to the service operation, as well as the format of the messages used to call the operation and return the results. </a:t>
            </a:r>
            <a:endParaRPr lang="en-IN" dirty="0"/>
          </a:p>
        </p:txBody>
      </p:sp>
    </p:spTree>
    <p:extLst>
      <p:ext uri="{BB962C8B-B14F-4D97-AF65-F5344CB8AC3E}">
        <p14:creationId xmlns:p14="http://schemas.microsoft.com/office/powerpoint/2010/main" val="2387412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D3D7B-3615-4077-A5D5-E8E7CBB76066}"/>
              </a:ext>
            </a:extLst>
          </p:cNvPr>
          <p:cNvSpPr>
            <a:spLocks noGrp="1"/>
          </p:cNvSpPr>
          <p:nvPr>
            <p:ph type="title"/>
          </p:nvPr>
        </p:nvSpPr>
        <p:spPr>
          <a:xfrm>
            <a:off x="1382661" y="23607"/>
            <a:ext cx="9426677" cy="657430"/>
          </a:xfrm>
        </p:spPr>
        <p:txBody>
          <a:bodyPr>
            <a:normAutofit/>
          </a:bodyPr>
          <a:lstStyle/>
          <a:p>
            <a:r>
              <a:rPr lang="en-IN" sz="1800" dirty="0"/>
              <a:t>If you do not modify class name and interface name then no need to modify </a:t>
            </a:r>
            <a:r>
              <a:rPr lang="en-IN" sz="1800" dirty="0" err="1"/>
              <a:t>Web.config</a:t>
            </a:r>
            <a:r>
              <a:rPr lang="en-IN" sz="1800" dirty="0"/>
              <a:t> . </a:t>
            </a:r>
          </a:p>
        </p:txBody>
      </p:sp>
      <p:sp>
        <p:nvSpPr>
          <p:cNvPr id="3" name="Content Placeholder 2">
            <a:extLst>
              <a:ext uri="{FF2B5EF4-FFF2-40B4-BE49-F238E27FC236}">
                <a16:creationId xmlns:a16="http://schemas.microsoft.com/office/drawing/2014/main" id="{85FDDCCC-5C2C-405B-8835-7C7B00B016EC}"/>
              </a:ext>
            </a:extLst>
          </p:cNvPr>
          <p:cNvSpPr>
            <a:spLocks noGrp="1"/>
          </p:cNvSpPr>
          <p:nvPr>
            <p:ph idx="1"/>
          </p:nvPr>
        </p:nvSpPr>
        <p:spPr>
          <a:xfrm>
            <a:off x="491613" y="757084"/>
            <a:ext cx="10862187" cy="5419879"/>
          </a:xfrm>
        </p:spPr>
        <p:txBody>
          <a:bodyPr/>
          <a:lstStyle/>
          <a:p>
            <a:pPr marL="0" indent="0">
              <a:buNone/>
            </a:pPr>
            <a:r>
              <a:rPr lang="en-IN" dirty="0"/>
              <a:t>But if you modify then you have to update ABC of WCF</a:t>
            </a:r>
          </a:p>
        </p:txBody>
      </p:sp>
      <p:sp>
        <p:nvSpPr>
          <p:cNvPr id="13" name="TextBox 12">
            <a:extLst>
              <a:ext uri="{FF2B5EF4-FFF2-40B4-BE49-F238E27FC236}">
                <a16:creationId xmlns:a16="http://schemas.microsoft.com/office/drawing/2014/main" id="{E872E2FC-CD34-47D2-B52C-BFCB5D7C3D6C}"/>
              </a:ext>
            </a:extLst>
          </p:cNvPr>
          <p:cNvSpPr txBox="1"/>
          <p:nvPr/>
        </p:nvSpPr>
        <p:spPr>
          <a:xfrm>
            <a:off x="491613" y="1233757"/>
            <a:ext cx="7079226" cy="389337"/>
          </a:xfrm>
          <a:prstGeom prst="rect">
            <a:avLst/>
          </a:prstGeom>
          <a:noFill/>
        </p:spPr>
        <p:txBody>
          <a:bodyPr wrap="square">
            <a:spAutoFit/>
          </a:bodyPr>
          <a:lstStyle/>
          <a:p>
            <a:pPr>
              <a:lnSpc>
                <a:spcPct val="115000"/>
              </a:lnSpc>
              <a:spcAft>
                <a:spcPts val="1000"/>
              </a:spcAft>
            </a:pPr>
            <a:r>
              <a:rPr lang="en-IN" sz="1800" dirty="0">
                <a:solidFill>
                  <a:srgbClr val="0000FF"/>
                </a:solidFill>
                <a:effectLst/>
                <a:highlight>
                  <a:srgbClr val="FFFFFF"/>
                </a:highlight>
                <a:latin typeface="Tahoma" panose="020B0604030504040204" pitchFamily="34" charset="0"/>
                <a:ea typeface="Calibri" panose="020F0502020204030204" pitchFamily="34" charset="0"/>
                <a:cs typeface="Times New Roman" panose="02020603050405020304" pitchFamily="18" charset="0"/>
              </a:rPr>
              <a:t>After &lt;</a:t>
            </a:r>
            <a:r>
              <a:rPr lang="en-IN" sz="1800" dirty="0" err="1">
                <a:solidFill>
                  <a:srgbClr val="A31515"/>
                </a:solidFill>
                <a:effectLst/>
                <a:highlight>
                  <a:srgbClr val="FFFFFF"/>
                </a:highlight>
                <a:latin typeface="Tahoma" panose="020B0604030504040204" pitchFamily="34" charset="0"/>
                <a:ea typeface="Calibri" panose="020F0502020204030204" pitchFamily="34" charset="0"/>
                <a:cs typeface="Times New Roman" panose="02020603050405020304" pitchFamily="18" charset="0"/>
              </a:rPr>
              <a:t>system.serviceModel</a:t>
            </a:r>
            <a:r>
              <a:rPr lang="en-IN" sz="1800" dirty="0">
                <a:solidFill>
                  <a:srgbClr val="0000FF"/>
                </a:solidFill>
                <a:effectLst/>
                <a:highlight>
                  <a:srgbClr val="FFFFFF"/>
                </a:highlight>
                <a:latin typeface="Tahoma" panose="020B0604030504040204" pitchFamily="34" charset="0"/>
                <a:ea typeface="Calibri" panose="020F0502020204030204" pitchFamily="34" charset="0"/>
                <a:cs typeface="Times New Roman" panose="02020603050405020304" pitchFamily="18" charset="0"/>
              </a:rPr>
              <a:t>&gt; tag put up following line</a:t>
            </a:r>
            <a:r>
              <a:rPr lang="en-IN" sz="1800" dirty="0">
                <a:solidFill>
                  <a:srgbClr val="0000FF"/>
                </a:solidFill>
                <a:effectLst/>
                <a:latin typeface="Tahoma" panose="020B0604030504040204" pitchFamily="34"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8" name="Picture 27">
            <a:extLst>
              <a:ext uri="{FF2B5EF4-FFF2-40B4-BE49-F238E27FC236}">
                <a16:creationId xmlns:a16="http://schemas.microsoft.com/office/drawing/2014/main" id="{877B0F2F-F567-4B8C-9432-53AC5168E427}"/>
              </a:ext>
            </a:extLst>
          </p:cNvPr>
          <p:cNvPicPr>
            <a:picLocks noChangeAspect="1"/>
          </p:cNvPicPr>
          <p:nvPr/>
        </p:nvPicPr>
        <p:blipFill>
          <a:blip r:embed="rId2"/>
          <a:stretch>
            <a:fillRect/>
          </a:stretch>
        </p:blipFill>
        <p:spPr>
          <a:xfrm>
            <a:off x="240271" y="1587822"/>
            <a:ext cx="8874231" cy="3449391"/>
          </a:xfrm>
          <a:prstGeom prst="rect">
            <a:avLst/>
          </a:prstGeom>
        </p:spPr>
      </p:pic>
      <p:pic>
        <p:nvPicPr>
          <p:cNvPr id="30" name="Picture 29">
            <a:extLst>
              <a:ext uri="{FF2B5EF4-FFF2-40B4-BE49-F238E27FC236}">
                <a16:creationId xmlns:a16="http://schemas.microsoft.com/office/drawing/2014/main" id="{DF023D85-9FF2-4183-B27C-87BDA1BEA86E}"/>
              </a:ext>
            </a:extLst>
          </p:cNvPr>
          <p:cNvPicPr>
            <a:picLocks noChangeAspect="1"/>
          </p:cNvPicPr>
          <p:nvPr/>
        </p:nvPicPr>
        <p:blipFill>
          <a:blip r:embed="rId3"/>
          <a:stretch>
            <a:fillRect/>
          </a:stretch>
        </p:blipFill>
        <p:spPr>
          <a:xfrm>
            <a:off x="365759" y="4742540"/>
            <a:ext cx="5730240" cy="1911096"/>
          </a:xfrm>
          <a:prstGeom prst="rect">
            <a:avLst/>
          </a:prstGeom>
        </p:spPr>
      </p:pic>
    </p:spTree>
    <p:extLst>
      <p:ext uri="{BB962C8B-B14F-4D97-AF65-F5344CB8AC3E}">
        <p14:creationId xmlns:p14="http://schemas.microsoft.com/office/powerpoint/2010/main" val="2749765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1673-645C-4211-A55F-2EB254731892}"/>
              </a:ext>
            </a:extLst>
          </p:cNvPr>
          <p:cNvSpPr>
            <a:spLocks noGrp="1"/>
          </p:cNvSpPr>
          <p:nvPr>
            <p:ph type="title"/>
          </p:nvPr>
        </p:nvSpPr>
        <p:spPr>
          <a:xfrm>
            <a:off x="1063113" y="62936"/>
            <a:ext cx="10065774" cy="618101"/>
          </a:xfrm>
        </p:spPr>
        <p:txBody>
          <a:bodyPr>
            <a:normAutofit fontScale="90000"/>
          </a:bodyPr>
          <a:lstStyle/>
          <a:p>
            <a:r>
              <a:rPr lang="en-US" dirty="0"/>
              <a:t>What is Data Contract </a:t>
            </a:r>
            <a:r>
              <a:rPr lang="en-US" dirty="0" err="1"/>
              <a:t>DataMember</a:t>
            </a:r>
            <a:endParaRPr lang="en-IN" dirty="0"/>
          </a:p>
        </p:txBody>
      </p:sp>
      <p:sp>
        <p:nvSpPr>
          <p:cNvPr id="3" name="Content Placeholder 2">
            <a:extLst>
              <a:ext uri="{FF2B5EF4-FFF2-40B4-BE49-F238E27FC236}">
                <a16:creationId xmlns:a16="http://schemas.microsoft.com/office/drawing/2014/main" id="{A599E87B-3C15-40F5-B1B0-DA8387F4666D}"/>
              </a:ext>
            </a:extLst>
          </p:cNvPr>
          <p:cNvSpPr>
            <a:spLocks noGrp="1"/>
          </p:cNvSpPr>
          <p:nvPr>
            <p:ph idx="1"/>
          </p:nvPr>
        </p:nvSpPr>
        <p:spPr>
          <a:xfrm>
            <a:off x="287594" y="980052"/>
            <a:ext cx="10515600" cy="1812310"/>
          </a:xfrm>
        </p:spPr>
        <p:txBody>
          <a:bodyPr>
            <a:normAutofit fontScale="85000" lnSpcReduction="20000"/>
          </a:bodyPr>
          <a:lstStyle/>
          <a:p>
            <a:r>
              <a:rPr lang="en-US" dirty="0" err="1"/>
              <a:t>DataContract</a:t>
            </a:r>
            <a:r>
              <a:rPr lang="en-US" dirty="0"/>
              <a:t> is under namespace </a:t>
            </a:r>
            <a:r>
              <a:rPr lang="en-US" dirty="0" err="1"/>
              <a:t>System.Runtime.Serialization</a:t>
            </a:r>
            <a:r>
              <a:rPr lang="en-US" dirty="0"/>
              <a:t>. During design time, </a:t>
            </a:r>
            <a:r>
              <a:rPr lang="en-US" dirty="0" err="1"/>
              <a:t>DataContract</a:t>
            </a:r>
            <a:r>
              <a:rPr lang="en-US" dirty="0"/>
              <a:t> Attribute is used to indicate which class should be represented as XSD.</a:t>
            </a:r>
          </a:p>
          <a:p>
            <a:endParaRPr lang="en-US" dirty="0"/>
          </a:p>
          <a:p>
            <a:r>
              <a:rPr lang="en-US" dirty="0" err="1"/>
              <a:t>DataMember</a:t>
            </a:r>
            <a:r>
              <a:rPr lang="en-US" dirty="0"/>
              <a:t> Attribute indicates which class member to be used in external representation.</a:t>
            </a:r>
            <a:endParaRPr lang="en-IN" dirty="0"/>
          </a:p>
        </p:txBody>
      </p:sp>
      <p:pic>
        <p:nvPicPr>
          <p:cNvPr id="1026" name="Picture 2">
            <a:extLst>
              <a:ext uri="{FF2B5EF4-FFF2-40B4-BE49-F238E27FC236}">
                <a16:creationId xmlns:a16="http://schemas.microsoft.com/office/drawing/2014/main" id="{C1A980BE-2542-46FD-861C-88EE1EBBE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6307" y="2382308"/>
            <a:ext cx="8208706" cy="39660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E7EED1F-BF18-479F-ADA4-F7ABF3CC4F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532" y="3227830"/>
            <a:ext cx="3914775"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570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2B43F-ADFA-4B9F-A90E-6D564E950003}"/>
              </a:ext>
            </a:extLst>
          </p:cNvPr>
          <p:cNvSpPr>
            <a:spLocks noGrp="1"/>
          </p:cNvSpPr>
          <p:nvPr>
            <p:ph type="title"/>
          </p:nvPr>
        </p:nvSpPr>
        <p:spPr>
          <a:xfrm>
            <a:off x="1986116" y="365126"/>
            <a:ext cx="9367684" cy="568940"/>
          </a:xfrm>
        </p:spPr>
        <p:txBody>
          <a:bodyPr>
            <a:normAutofit fontScale="90000"/>
          </a:bodyPr>
          <a:lstStyle/>
          <a:p>
            <a:r>
              <a:rPr lang="en-IN" sz="3600" dirty="0">
                <a:effectLst/>
                <a:latin typeface="Times New Roman" panose="02020603050405020304" pitchFamily="18" charset="0"/>
                <a:ea typeface="Times New Roman" panose="02020603050405020304" pitchFamily="18" charset="0"/>
              </a:rPr>
              <a:t>REST (Representational State Transfer) </a:t>
            </a:r>
            <a:endParaRPr lang="en-IN" sz="7200" dirty="0"/>
          </a:p>
        </p:txBody>
      </p:sp>
      <p:sp>
        <p:nvSpPr>
          <p:cNvPr id="3" name="Content Placeholder 2">
            <a:extLst>
              <a:ext uri="{FF2B5EF4-FFF2-40B4-BE49-F238E27FC236}">
                <a16:creationId xmlns:a16="http://schemas.microsoft.com/office/drawing/2014/main" id="{AFC6FEEC-F5D2-4E1A-8E5D-FDDAA38C7173}"/>
              </a:ext>
            </a:extLst>
          </p:cNvPr>
          <p:cNvSpPr>
            <a:spLocks noGrp="1"/>
          </p:cNvSpPr>
          <p:nvPr>
            <p:ph idx="1"/>
          </p:nvPr>
        </p:nvSpPr>
        <p:spPr>
          <a:xfrm>
            <a:off x="609600" y="1120877"/>
            <a:ext cx="10744200" cy="5056086"/>
          </a:xfrm>
        </p:spPr>
        <p:txBody>
          <a:bodyPr>
            <a:normAutofit fontScale="92500"/>
          </a:bodyPr>
          <a:lstStyle/>
          <a:p>
            <a:pPr>
              <a:lnSpc>
                <a:spcPct val="120000"/>
              </a:lnSpc>
              <a:spcBef>
                <a:spcPts val="0"/>
              </a:spcBef>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REST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is an architectural style that dictates to think in terms of resources and their representation instead of just thinking about methods within a system. </a:t>
            </a:r>
          </a:p>
          <a:p>
            <a:pPr>
              <a:lnSpc>
                <a:spcPct val="120000"/>
              </a:lnSpc>
              <a:spcBef>
                <a:spcPts val="0"/>
              </a:spcBef>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REST architecture focuses almost on the same set of constraints like Uniform interface, separation of concerns, caching, statelessness etc. as other distributed architecture follow.</a:t>
            </a:r>
          </a:p>
          <a:p>
            <a:pPr>
              <a:lnSpc>
                <a:spcPct val="120000"/>
              </a:lnSpc>
              <a:spcBef>
                <a:spcPts val="0"/>
              </a:spcBef>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20000"/>
              </a:lnSpc>
              <a:spcBef>
                <a:spcPts val="0"/>
              </a:spcBef>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Using REST, we get the following advantages:</a:t>
            </a:r>
          </a:p>
          <a:p>
            <a:pPr>
              <a:lnSpc>
                <a:spcPct val="120000"/>
              </a:lnSpc>
              <a:spcBef>
                <a:spcPts val="0"/>
              </a:spcBef>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is an architectural style that dictates to think in terms of resources and their representation instead of just thinking about methods within a system. REST architecture focuses almost on the same set of constraints like Uniform interface, separation of concerns, caching, statelessness etc. as other distributed architecture follow.</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Using REST, we get the following advantages: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r>
              <a:rPr lang="en-IN" sz="1800" dirty="0">
                <a:effectLst/>
                <a:latin typeface="Calibri" panose="020F0502020204030204" pitchFamily="34" charset="0"/>
                <a:ea typeface="Calibri" panose="020F0502020204030204" pitchFamily="34" charset="0"/>
                <a:cs typeface="Times New Roman" panose="02020603050405020304" pitchFamily="18" charset="0"/>
              </a:rPr>
              <a:t>REST also means using HTTP the way it meant to be. But a simple WCF service uses HTTP only as a transport, although HTTP is much more than just a transport. HTTP is already designed in the way as RESTful architecture suggests. </a:t>
            </a:r>
          </a:p>
          <a:p>
            <a:pPr>
              <a:lnSpc>
                <a:spcPct val="120000"/>
              </a:lnSpc>
              <a:spcBef>
                <a:spcPts val="0"/>
              </a:spcBef>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r>
              <a:rPr lang="en-IN" sz="1800" dirty="0">
                <a:effectLst/>
                <a:latin typeface="Calibri" panose="020F0502020204030204" pitchFamily="34" charset="0"/>
                <a:ea typeface="Calibri" panose="020F0502020204030204" pitchFamily="34" charset="0"/>
                <a:cs typeface="Times New Roman" panose="02020603050405020304" pitchFamily="18" charset="0"/>
              </a:rPr>
              <a:t>RESTful services are also referred as HTTP services because HTTP also focuses on interaction between resources and their representation</a:t>
            </a:r>
            <a:endParaRPr lang="en-IN" dirty="0"/>
          </a:p>
        </p:txBody>
      </p:sp>
    </p:spTree>
    <p:extLst>
      <p:ext uri="{BB962C8B-B14F-4D97-AF65-F5344CB8AC3E}">
        <p14:creationId xmlns:p14="http://schemas.microsoft.com/office/powerpoint/2010/main" val="1028728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40ED7F2-93D8-470B-9421-47BF4B676116}"/>
              </a:ext>
            </a:extLst>
          </p:cNvPr>
          <p:cNvGraphicFramePr>
            <a:graphicFrameLocks noGrp="1"/>
          </p:cNvGraphicFramePr>
          <p:nvPr>
            <p:ph idx="1"/>
            <p:extLst>
              <p:ext uri="{D42A27DB-BD31-4B8C-83A1-F6EECF244321}">
                <p14:modId xmlns:p14="http://schemas.microsoft.com/office/powerpoint/2010/main" val="3256939574"/>
              </p:ext>
            </p:extLst>
          </p:nvPr>
        </p:nvGraphicFramePr>
        <p:xfrm>
          <a:off x="1396180" y="0"/>
          <a:ext cx="10717162" cy="1645920"/>
        </p:xfrm>
        <a:graphic>
          <a:graphicData uri="http://schemas.openxmlformats.org/drawingml/2006/table">
            <a:tbl>
              <a:tblPr/>
              <a:tblGrid>
                <a:gridCol w="5358581">
                  <a:extLst>
                    <a:ext uri="{9D8B030D-6E8A-4147-A177-3AD203B41FA5}">
                      <a16:colId xmlns:a16="http://schemas.microsoft.com/office/drawing/2014/main" val="3215180792"/>
                    </a:ext>
                  </a:extLst>
                </a:gridCol>
                <a:gridCol w="5358581">
                  <a:extLst>
                    <a:ext uri="{9D8B030D-6E8A-4147-A177-3AD203B41FA5}">
                      <a16:colId xmlns:a16="http://schemas.microsoft.com/office/drawing/2014/main" val="1456045986"/>
                    </a:ext>
                  </a:extLst>
                </a:gridCol>
              </a:tblGrid>
              <a:tr h="207570">
                <a:tc>
                  <a:txBody>
                    <a:bodyPr/>
                    <a:lstStyle/>
                    <a:p>
                      <a:r>
                        <a:rPr lang="en-IN" b="1" dirty="0" err="1">
                          <a:effectLst/>
                          <a:latin typeface="Verdana" panose="020B0604030504040204" pitchFamily="34" charset="0"/>
                        </a:rPr>
                        <a:t>DataContract</a:t>
                      </a:r>
                      <a:r>
                        <a:rPr lang="en-IN" b="1" dirty="0">
                          <a:effectLst/>
                          <a:latin typeface="Verdana" panose="020B0604030504040204" pitchFamily="34" charset="0"/>
                        </a:rPr>
                        <a:t> Property</a:t>
                      </a:r>
                      <a:endParaRPr lang="en-IN" dirty="0">
                        <a:effectLst/>
                      </a:endParaRPr>
                    </a:p>
                  </a:txBody>
                  <a:tcPr anchor="ctr">
                    <a:lnL>
                      <a:noFill/>
                    </a:lnL>
                    <a:lnR>
                      <a:noFill/>
                    </a:lnR>
                    <a:lnT>
                      <a:noFill/>
                    </a:lnT>
                    <a:lnB>
                      <a:noFill/>
                    </a:lnB>
                    <a:solidFill>
                      <a:srgbClr val="808080"/>
                    </a:solidFill>
                  </a:tcPr>
                </a:tc>
                <a:tc>
                  <a:txBody>
                    <a:bodyPr/>
                    <a:lstStyle/>
                    <a:p>
                      <a:r>
                        <a:rPr lang="en-IN" b="1">
                          <a:effectLst/>
                          <a:latin typeface="Verdana" panose="020B0604030504040204" pitchFamily="34" charset="0"/>
                        </a:rPr>
                        <a:t>Description</a:t>
                      </a:r>
                      <a:endParaRPr lang="en-IN">
                        <a:effectLst/>
                      </a:endParaRPr>
                    </a:p>
                  </a:txBody>
                  <a:tcPr anchor="ctr">
                    <a:lnL>
                      <a:noFill/>
                    </a:lnL>
                    <a:lnR>
                      <a:noFill/>
                    </a:lnR>
                    <a:lnT>
                      <a:noFill/>
                    </a:lnT>
                    <a:lnB>
                      <a:noFill/>
                    </a:lnB>
                    <a:solidFill>
                      <a:srgbClr val="808080"/>
                    </a:solidFill>
                  </a:tcPr>
                </a:tc>
                <a:extLst>
                  <a:ext uri="{0D108BD9-81ED-4DB2-BD59-A6C34878D82A}">
                    <a16:rowId xmlns:a16="http://schemas.microsoft.com/office/drawing/2014/main" val="3892513922"/>
                  </a:ext>
                </a:extLst>
              </a:tr>
              <a:tr h="363248">
                <a:tc>
                  <a:txBody>
                    <a:bodyPr/>
                    <a:lstStyle/>
                    <a:p>
                      <a:r>
                        <a:rPr lang="en-IN" dirty="0">
                          <a:effectLst/>
                          <a:latin typeface="Verdana" panose="020B0604030504040204" pitchFamily="34" charset="0"/>
                        </a:rPr>
                        <a:t>Namespace</a:t>
                      </a:r>
                      <a:endParaRPr lang="en-IN" dirty="0">
                        <a:effectLst/>
                      </a:endParaRPr>
                    </a:p>
                  </a:txBody>
                  <a:tcPr anchor="ctr">
                    <a:lnL>
                      <a:noFill/>
                    </a:lnL>
                    <a:lnR>
                      <a:noFill/>
                    </a:lnR>
                    <a:lnT>
                      <a:noFill/>
                    </a:lnT>
                    <a:lnB>
                      <a:noFill/>
                    </a:lnB>
                    <a:solidFill>
                      <a:srgbClr val="C0C0C0"/>
                    </a:solidFill>
                  </a:tcPr>
                </a:tc>
                <a:tc>
                  <a:txBody>
                    <a:bodyPr/>
                    <a:lstStyle/>
                    <a:p>
                      <a:r>
                        <a:rPr lang="en-US">
                          <a:effectLst/>
                          <a:latin typeface="Verdana" panose="020B0604030504040204" pitchFamily="34" charset="0"/>
                        </a:rPr>
                        <a:t>It is used to get or set the namespace for the DataContract attribute of this type.</a:t>
                      </a:r>
                      <a:endParaRPr lang="en-US">
                        <a:effectLst/>
                      </a:endParaRPr>
                    </a:p>
                  </a:txBody>
                  <a:tcPr anchor="ctr">
                    <a:lnL>
                      <a:noFill/>
                    </a:lnL>
                    <a:lnR>
                      <a:noFill/>
                    </a:lnR>
                    <a:lnT>
                      <a:noFill/>
                    </a:lnT>
                    <a:lnB>
                      <a:noFill/>
                    </a:lnB>
                    <a:solidFill>
                      <a:srgbClr val="C0C0C0"/>
                    </a:solidFill>
                  </a:tcPr>
                </a:tc>
                <a:extLst>
                  <a:ext uri="{0D108BD9-81ED-4DB2-BD59-A6C34878D82A}">
                    <a16:rowId xmlns:a16="http://schemas.microsoft.com/office/drawing/2014/main" val="1292544067"/>
                  </a:ext>
                </a:extLst>
              </a:tr>
              <a:tr h="363248">
                <a:tc>
                  <a:txBody>
                    <a:bodyPr/>
                    <a:lstStyle/>
                    <a:p>
                      <a:r>
                        <a:rPr lang="en-IN" dirty="0">
                          <a:effectLst/>
                          <a:latin typeface="Verdana" panose="020B0604030504040204" pitchFamily="34" charset="0"/>
                        </a:rPr>
                        <a:t>Name</a:t>
                      </a:r>
                      <a:endParaRPr lang="en-IN" dirty="0">
                        <a:effectLst/>
                      </a:endParaRPr>
                    </a:p>
                  </a:txBody>
                  <a:tcPr anchor="ctr">
                    <a:lnL>
                      <a:noFill/>
                    </a:lnL>
                    <a:lnR>
                      <a:noFill/>
                    </a:lnR>
                    <a:lnT>
                      <a:noFill/>
                    </a:lnT>
                    <a:lnB>
                      <a:noFill/>
                    </a:lnB>
                    <a:solidFill>
                      <a:srgbClr val="C0C0C0"/>
                    </a:solidFill>
                  </a:tcPr>
                </a:tc>
                <a:tc>
                  <a:txBody>
                    <a:bodyPr/>
                    <a:lstStyle/>
                    <a:p>
                      <a:r>
                        <a:rPr lang="en-US" dirty="0">
                          <a:effectLst/>
                          <a:latin typeface="Verdana" panose="020B0604030504040204" pitchFamily="34" charset="0"/>
                        </a:rPr>
                        <a:t>It is used to get or set the name for </a:t>
                      </a:r>
                      <a:r>
                        <a:rPr lang="en-US" dirty="0" err="1">
                          <a:effectLst/>
                          <a:latin typeface="Verdana" panose="020B0604030504040204" pitchFamily="34" charset="0"/>
                        </a:rPr>
                        <a:t>DataContract</a:t>
                      </a:r>
                      <a:r>
                        <a:rPr lang="en-US" dirty="0">
                          <a:effectLst/>
                          <a:latin typeface="Verdana" panose="020B0604030504040204" pitchFamily="34" charset="0"/>
                        </a:rPr>
                        <a:t> attribute of this type.</a:t>
                      </a:r>
                      <a:endParaRPr lang="en-US" dirty="0">
                        <a:effectLst/>
                      </a:endParaRPr>
                    </a:p>
                  </a:txBody>
                  <a:tcPr anchor="ctr">
                    <a:lnL>
                      <a:noFill/>
                    </a:lnL>
                    <a:lnR>
                      <a:noFill/>
                    </a:lnR>
                    <a:lnT>
                      <a:noFill/>
                    </a:lnT>
                    <a:lnB>
                      <a:noFill/>
                    </a:lnB>
                    <a:solidFill>
                      <a:srgbClr val="C0C0C0"/>
                    </a:solidFill>
                  </a:tcPr>
                </a:tc>
                <a:extLst>
                  <a:ext uri="{0D108BD9-81ED-4DB2-BD59-A6C34878D82A}">
                    <a16:rowId xmlns:a16="http://schemas.microsoft.com/office/drawing/2014/main" val="2430060108"/>
                  </a:ext>
                </a:extLst>
              </a:tr>
            </a:tbl>
          </a:graphicData>
        </a:graphic>
      </p:graphicFrame>
      <p:graphicFrame>
        <p:nvGraphicFramePr>
          <p:cNvPr id="5" name="Table 4">
            <a:extLst>
              <a:ext uri="{FF2B5EF4-FFF2-40B4-BE49-F238E27FC236}">
                <a16:creationId xmlns:a16="http://schemas.microsoft.com/office/drawing/2014/main" id="{20D8D6FC-33AB-4B4E-940A-C7E5B37D3E9C}"/>
              </a:ext>
            </a:extLst>
          </p:cNvPr>
          <p:cNvGraphicFramePr>
            <a:graphicFrameLocks noGrp="1"/>
          </p:cNvGraphicFramePr>
          <p:nvPr>
            <p:extLst>
              <p:ext uri="{D42A27DB-BD31-4B8C-83A1-F6EECF244321}">
                <p14:modId xmlns:p14="http://schemas.microsoft.com/office/powerpoint/2010/main" val="3663756885"/>
              </p:ext>
            </p:extLst>
          </p:nvPr>
        </p:nvGraphicFramePr>
        <p:xfrm>
          <a:off x="433522" y="1645920"/>
          <a:ext cx="11679820" cy="2856067"/>
        </p:xfrm>
        <a:graphic>
          <a:graphicData uri="http://schemas.openxmlformats.org/drawingml/2006/table">
            <a:tbl>
              <a:tblPr/>
              <a:tblGrid>
                <a:gridCol w="5839910">
                  <a:extLst>
                    <a:ext uri="{9D8B030D-6E8A-4147-A177-3AD203B41FA5}">
                      <a16:colId xmlns:a16="http://schemas.microsoft.com/office/drawing/2014/main" val="3869152816"/>
                    </a:ext>
                  </a:extLst>
                </a:gridCol>
                <a:gridCol w="5839910">
                  <a:extLst>
                    <a:ext uri="{9D8B030D-6E8A-4147-A177-3AD203B41FA5}">
                      <a16:colId xmlns:a16="http://schemas.microsoft.com/office/drawing/2014/main" val="154657953"/>
                    </a:ext>
                  </a:extLst>
                </a:gridCol>
              </a:tblGrid>
              <a:tr h="285723">
                <a:tc>
                  <a:txBody>
                    <a:bodyPr/>
                    <a:lstStyle/>
                    <a:p>
                      <a:r>
                        <a:rPr lang="en-IN" sz="1700" b="1" dirty="0" err="1">
                          <a:effectLst/>
                          <a:latin typeface="Verdana" panose="020B0604030504040204" pitchFamily="34" charset="0"/>
                        </a:rPr>
                        <a:t>DataMember</a:t>
                      </a:r>
                      <a:r>
                        <a:rPr lang="en-IN" sz="1700" b="1" dirty="0">
                          <a:effectLst/>
                          <a:latin typeface="Verdana" panose="020B0604030504040204" pitchFamily="34" charset="0"/>
                        </a:rPr>
                        <a:t> Property</a:t>
                      </a:r>
                      <a:endParaRPr lang="en-IN" sz="1700" dirty="0">
                        <a:effectLst/>
                      </a:endParaRPr>
                    </a:p>
                  </a:txBody>
                  <a:tcPr marL="87027" marR="87027" marT="43513" marB="43513" anchor="ctr">
                    <a:lnL>
                      <a:noFill/>
                    </a:lnL>
                    <a:lnR>
                      <a:noFill/>
                    </a:lnR>
                    <a:lnT>
                      <a:noFill/>
                    </a:lnT>
                    <a:lnB>
                      <a:noFill/>
                    </a:lnB>
                    <a:solidFill>
                      <a:srgbClr val="808080"/>
                    </a:solidFill>
                  </a:tcPr>
                </a:tc>
                <a:tc>
                  <a:txBody>
                    <a:bodyPr/>
                    <a:lstStyle/>
                    <a:p>
                      <a:r>
                        <a:rPr lang="en-IN" sz="1700" b="1">
                          <a:effectLst/>
                          <a:latin typeface="Verdana" panose="020B0604030504040204" pitchFamily="34" charset="0"/>
                        </a:rPr>
                        <a:t>Description</a:t>
                      </a:r>
                      <a:endParaRPr lang="en-IN" sz="1700">
                        <a:effectLst/>
                      </a:endParaRPr>
                    </a:p>
                  </a:txBody>
                  <a:tcPr marL="87027" marR="87027" marT="43513" marB="43513" anchor="ctr">
                    <a:lnL>
                      <a:noFill/>
                    </a:lnL>
                    <a:lnR>
                      <a:noFill/>
                    </a:lnR>
                    <a:lnT>
                      <a:noFill/>
                    </a:lnT>
                    <a:lnB>
                      <a:noFill/>
                    </a:lnB>
                    <a:solidFill>
                      <a:srgbClr val="808080"/>
                    </a:solidFill>
                  </a:tcPr>
                </a:tc>
                <a:extLst>
                  <a:ext uri="{0D108BD9-81ED-4DB2-BD59-A6C34878D82A}">
                    <a16:rowId xmlns:a16="http://schemas.microsoft.com/office/drawing/2014/main" val="2413768408"/>
                  </a:ext>
                </a:extLst>
              </a:tr>
              <a:tr h="687835">
                <a:tc>
                  <a:txBody>
                    <a:bodyPr/>
                    <a:lstStyle/>
                    <a:p>
                      <a:r>
                        <a:rPr lang="en-IN" sz="1700" dirty="0">
                          <a:effectLst/>
                          <a:latin typeface="Verdana" panose="020B0604030504040204" pitchFamily="34" charset="0"/>
                        </a:rPr>
                        <a:t>Order</a:t>
                      </a:r>
                      <a:endParaRPr lang="en-IN" sz="1700" dirty="0">
                        <a:effectLst/>
                      </a:endParaRPr>
                    </a:p>
                  </a:txBody>
                  <a:tcPr marL="87027" marR="87027" marT="43513" marB="43513" anchor="ctr">
                    <a:lnL>
                      <a:noFill/>
                    </a:lnL>
                    <a:lnR>
                      <a:noFill/>
                    </a:lnR>
                    <a:lnT>
                      <a:noFill/>
                    </a:lnT>
                    <a:lnB>
                      <a:noFill/>
                    </a:lnB>
                    <a:solidFill>
                      <a:srgbClr val="C0C0C0"/>
                    </a:solidFill>
                  </a:tcPr>
                </a:tc>
                <a:tc>
                  <a:txBody>
                    <a:bodyPr/>
                    <a:lstStyle/>
                    <a:p>
                      <a:r>
                        <a:rPr lang="en-US" sz="1700">
                          <a:effectLst/>
                          <a:latin typeface="Verdana" panose="020B0604030504040204" pitchFamily="34" charset="0"/>
                        </a:rPr>
                        <a:t>It is used to get or set the order of serialization and deserialization of a member.</a:t>
                      </a:r>
                      <a:endParaRPr lang="en-US" sz="1700">
                        <a:effectLst/>
                      </a:endParaRPr>
                    </a:p>
                  </a:txBody>
                  <a:tcPr marL="87027" marR="87027" marT="43513" marB="43513" anchor="ctr">
                    <a:lnL>
                      <a:noFill/>
                    </a:lnL>
                    <a:lnR>
                      <a:noFill/>
                    </a:lnR>
                    <a:lnT>
                      <a:noFill/>
                    </a:lnT>
                    <a:lnB>
                      <a:noFill/>
                    </a:lnB>
                    <a:solidFill>
                      <a:srgbClr val="C0C0C0"/>
                    </a:solidFill>
                  </a:tcPr>
                </a:tc>
                <a:extLst>
                  <a:ext uri="{0D108BD9-81ED-4DB2-BD59-A6C34878D82A}">
                    <a16:rowId xmlns:a16="http://schemas.microsoft.com/office/drawing/2014/main" val="1693328554"/>
                  </a:ext>
                </a:extLst>
              </a:tr>
              <a:tr h="846567">
                <a:tc>
                  <a:txBody>
                    <a:bodyPr/>
                    <a:lstStyle/>
                    <a:p>
                      <a:r>
                        <a:rPr lang="en-IN" sz="1700" dirty="0" err="1">
                          <a:effectLst/>
                          <a:latin typeface="Verdana" panose="020B0604030504040204" pitchFamily="34" charset="0"/>
                        </a:rPr>
                        <a:t>ISRequired</a:t>
                      </a:r>
                      <a:endParaRPr lang="en-IN" sz="1700" dirty="0">
                        <a:effectLst/>
                      </a:endParaRPr>
                    </a:p>
                  </a:txBody>
                  <a:tcPr marL="87027" marR="87027" marT="43513" marB="43513" anchor="ctr">
                    <a:lnL>
                      <a:noFill/>
                    </a:lnL>
                    <a:lnR>
                      <a:noFill/>
                    </a:lnR>
                    <a:lnT>
                      <a:noFill/>
                    </a:lnT>
                    <a:lnB>
                      <a:noFill/>
                    </a:lnB>
                    <a:solidFill>
                      <a:srgbClr val="C0C0C0"/>
                    </a:solidFill>
                  </a:tcPr>
                </a:tc>
                <a:tc>
                  <a:txBody>
                    <a:bodyPr/>
                    <a:lstStyle/>
                    <a:p>
                      <a:r>
                        <a:rPr lang="en-US" sz="1700">
                          <a:effectLst/>
                          <a:latin typeface="Verdana" panose="020B0604030504040204" pitchFamily="34" charset="0"/>
                        </a:rPr>
                        <a:t>It instructs the serialization engine that member must be present while reading or deserializing.</a:t>
                      </a:r>
                      <a:endParaRPr lang="en-US" sz="1700">
                        <a:effectLst/>
                      </a:endParaRPr>
                    </a:p>
                  </a:txBody>
                  <a:tcPr marL="87027" marR="87027" marT="43513" marB="43513" anchor="ctr">
                    <a:lnL>
                      <a:noFill/>
                    </a:lnL>
                    <a:lnR>
                      <a:noFill/>
                    </a:lnR>
                    <a:lnT>
                      <a:noFill/>
                    </a:lnT>
                    <a:lnB>
                      <a:noFill/>
                    </a:lnB>
                    <a:solidFill>
                      <a:srgbClr val="C0C0C0"/>
                    </a:solidFill>
                  </a:tcPr>
                </a:tc>
                <a:extLst>
                  <a:ext uri="{0D108BD9-81ED-4DB2-BD59-A6C34878D82A}">
                    <a16:rowId xmlns:a16="http://schemas.microsoft.com/office/drawing/2014/main" val="2409572325"/>
                  </a:ext>
                </a:extLst>
              </a:tr>
              <a:tr h="370373">
                <a:tc>
                  <a:txBody>
                    <a:bodyPr/>
                    <a:lstStyle/>
                    <a:p>
                      <a:r>
                        <a:rPr lang="en-IN" sz="1700">
                          <a:effectLst/>
                          <a:latin typeface="Verdana" panose="020B0604030504040204" pitchFamily="34" charset="0"/>
                        </a:rPr>
                        <a:t>Name</a:t>
                      </a:r>
                      <a:endParaRPr lang="en-IN" sz="1700">
                        <a:effectLst/>
                      </a:endParaRPr>
                    </a:p>
                  </a:txBody>
                  <a:tcPr marL="87027" marR="87027" marT="43513" marB="43513" anchor="ctr">
                    <a:lnL>
                      <a:noFill/>
                    </a:lnL>
                    <a:lnR>
                      <a:noFill/>
                    </a:lnR>
                    <a:lnT>
                      <a:noFill/>
                    </a:lnT>
                    <a:lnB>
                      <a:noFill/>
                    </a:lnB>
                    <a:solidFill>
                      <a:srgbClr val="C0C0C0"/>
                    </a:solidFill>
                  </a:tcPr>
                </a:tc>
                <a:tc>
                  <a:txBody>
                    <a:bodyPr/>
                    <a:lstStyle/>
                    <a:p>
                      <a:r>
                        <a:rPr lang="en-US" sz="1700">
                          <a:effectLst/>
                          <a:latin typeface="Verdana" panose="020B0604030504040204" pitchFamily="34" charset="0"/>
                        </a:rPr>
                        <a:t>It gets or sets the DataMember name.</a:t>
                      </a:r>
                      <a:endParaRPr lang="en-US" sz="1700">
                        <a:effectLst/>
                      </a:endParaRPr>
                    </a:p>
                  </a:txBody>
                  <a:tcPr marL="87027" marR="87027" marT="43513" marB="43513" anchor="ctr">
                    <a:lnL>
                      <a:noFill/>
                    </a:lnL>
                    <a:lnR>
                      <a:noFill/>
                    </a:lnR>
                    <a:lnT>
                      <a:noFill/>
                    </a:lnT>
                    <a:lnB>
                      <a:noFill/>
                    </a:lnB>
                    <a:solidFill>
                      <a:srgbClr val="C0C0C0"/>
                    </a:solidFill>
                  </a:tcPr>
                </a:tc>
                <a:extLst>
                  <a:ext uri="{0D108BD9-81ED-4DB2-BD59-A6C34878D82A}">
                    <a16:rowId xmlns:a16="http://schemas.microsoft.com/office/drawing/2014/main" val="1963287994"/>
                  </a:ext>
                </a:extLst>
              </a:tr>
              <a:tr h="529105">
                <a:tc>
                  <a:txBody>
                    <a:bodyPr/>
                    <a:lstStyle/>
                    <a:p>
                      <a:r>
                        <a:rPr lang="en-IN" sz="1700">
                          <a:effectLst/>
                          <a:latin typeface="Verdana" panose="020B0604030504040204" pitchFamily="34" charset="0"/>
                        </a:rPr>
                        <a:t>EmitDefaultValue</a:t>
                      </a:r>
                      <a:endParaRPr lang="en-IN" sz="1700">
                        <a:effectLst/>
                      </a:endParaRPr>
                    </a:p>
                  </a:txBody>
                  <a:tcPr marL="87027" marR="87027" marT="43513" marB="43513" anchor="ctr">
                    <a:lnL>
                      <a:noFill/>
                    </a:lnL>
                    <a:lnR>
                      <a:noFill/>
                    </a:lnR>
                    <a:lnT>
                      <a:noFill/>
                    </a:lnT>
                    <a:lnB>
                      <a:noFill/>
                    </a:lnB>
                    <a:solidFill>
                      <a:srgbClr val="C0C0C0"/>
                    </a:solidFill>
                  </a:tcPr>
                </a:tc>
                <a:tc>
                  <a:txBody>
                    <a:bodyPr/>
                    <a:lstStyle/>
                    <a:p>
                      <a:r>
                        <a:rPr lang="en-US" sz="1700" dirty="0">
                          <a:effectLst/>
                          <a:latin typeface="Verdana" panose="020B0604030504040204" pitchFamily="34" charset="0"/>
                        </a:rPr>
                        <a:t>It will specify whether the default value to be serialized.</a:t>
                      </a:r>
                      <a:endParaRPr lang="en-US" sz="1700" dirty="0">
                        <a:effectLst/>
                      </a:endParaRPr>
                    </a:p>
                  </a:txBody>
                  <a:tcPr marL="87027" marR="87027" marT="43513" marB="43513" anchor="ctr">
                    <a:lnL>
                      <a:noFill/>
                    </a:lnL>
                    <a:lnR>
                      <a:noFill/>
                    </a:lnR>
                    <a:lnT>
                      <a:noFill/>
                    </a:lnT>
                    <a:lnB>
                      <a:noFill/>
                    </a:lnB>
                    <a:solidFill>
                      <a:srgbClr val="C0C0C0"/>
                    </a:solidFill>
                  </a:tcPr>
                </a:tc>
                <a:extLst>
                  <a:ext uri="{0D108BD9-81ED-4DB2-BD59-A6C34878D82A}">
                    <a16:rowId xmlns:a16="http://schemas.microsoft.com/office/drawing/2014/main" val="1765983372"/>
                  </a:ext>
                </a:extLst>
              </a:tr>
            </a:tbl>
          </a:graphicData>
        </a:graphic>
      </p:graphicFrame>
      <p:sp>
        <p:nvSpPr>
          <p:cNvPr id="6" name="TextBox 5">
            <a:extLst>
              <a:ext uri="{FF2B5EF4-FFF2-40B4-BE49-F238E27FC236}">
                <a16:creationId xmlns:a16="http://schemas.microsoft.com/office/drawing/2014/main" id="{7CDE1878-247D-449F-A4F2-0F65715C89EF}"/>
              </a:ext>
            </a:extLst>
          </p:cNvPr>
          <p:cNvSpPr txBox="1"/>
          <p:nvPr/>
        </p:nvSpPr>
        <p:spPr>
          <a:xfrm>
            <a:off x="128271" y="4727114"/>
            <a:ext cx="11679819" cy="2062103"/>
          </a:xfrm>
          <a:prstGeom prst="rect">
            <a:avLst/>
          </a:prstGeom>
          <a:noFill/>
        </p:spPr>
        <p:txBody>
          <a:bodyPr wrap="square">
            <a:spAutoFit/>
          </a:bodyPr>
          <a:lstStyle/>
          <a:p>
            <a:r>
              <a:rPr lang="en-US" sz="1600" dirty="0"/>
              <a:t>The Data Contract Serializer will serialize all public properties of your complex type in an alphabetical order.  By default private field and properties are not serialized.</a:t>
            </a:r>
          </a:p>
          <a:p>
            <a:r>
              <a:rPr lang="en-US" sz="1600" dirty="0"/>
              <a:t>if we decorate a complex type, with [Serializable] attribute the </a:t>
            </a:r>
            <a:r>
              <a:rPr lang="en-US" sz="1600" dirty="0" err="1"/>
              <a:t>DataContractSerializer</a:t>
            </a:r>
            <a:r>
              <a:rPr lang="en-US" sz="1600" dirty="0"/>
              <a:t> it serialized all fields.  with [Serializable] attribute we don't have explicit control on what fields to include and exclude in serialized data.</a:t>
            </a:r>
          </a:p>
          <a:p>
            <a:r>
              <a:rPr lang="en-US" sz="1600" dirty="0"/>
              <a:t>Using </a:t>
            </a:r>
            <a:r>
              <a:rPr lang="en-US" sz="1600" dirty="0" err="1"/>
              <a:t>System.Runtime.Serialization</a:t>
            </a:r>
            <a:r>
              <a:rPr lang="en-US" sz="1600" dirty="0"/>
              <a:t> if we decorate a complex type with  [</a:t>
            </a:r>
            <a:r>
              <a:rPr lang="en-US" sz="1600" dirty="0" err="1"/>
              <a:t>DataContract</a:t>
            </a:r>
            <a:r>
              <a:rPr lang="en-US" sz="1600" dirty="0"/>
              <a:t>]  attribute the </a:t>
            </a:r>
            <a:r>
              <a:rPr lang="en-US" sz="1600" dirty="0" err="1"/>
              <a:t>DataContractSerializer</a:t>
            </a:r>
            <a:r>
              <a:rPr lang="en-US" sz="1600" dirty="0"/>
              <a:t> serializes the field marked with the [</a:t>
            </a:r>
            <a:r>
              <a:rPr lang="en-US" sz="1600" dirty="0" err="1"/>
              <a:t>DataMember</a:t>
            </a:r>
            <a:r>
              <a:rPr lang="en-US" sz="1600" dirty="0"/>
              <a:t>]attribute.  The field that are not marked with [</a:t>
            </a:r>
            <a:r>
              <a:rPr lang="en-US" sz="1600" dirty="0" err="1"/>
              <a:t>DataMember</a:t>
            </a:r>
            <a:r>
              <a:rPr lang="en-US" sz="1600" dirty="0"/>
              <a:t>] attribute are </a:t>
            </a:r>
            <a:r>
              <a:rPr lang="en-US" sz="1600" dirty="0" err="1"/>
              <a:t>exclued</a:t>
            </a:r>
            <a:r>
              <a:rPr lang="en-US" sz="1600" dirty="0"/>
              <a:t> from serialization.</a:t>
            </a:r>
          </a:p>
          <a:p>
            <a:r>
              <a:rPr lang="en-US" sz="1600" dirty="0"/>
              <a:t>The [</a:t>
            </a:r>
            <a:r>
              <a:rPr lang="en-US" sz="1600" dirty="0" err="1"/>
              <a:t>DataMember</a:t>
            </a:r>
            <a:r>
              <a:rPr lang="en-US" sz="1600" dirty="0"/>
              <a:t>]attribute can be applied either on the private fields or public properties. in WCF, the most common way of serialization is to mark type with the </a:t>
            </a:r>
            <a:r>
              <a:rPr lang="en-US" sz="1600" dirty="0" err="1"/>
              <a:t>DataContract</a:t>
            </a:r>
            <a:r>
              <a:rPr lang="en-US" sz="1600" dirty="0"/>
              <a:t> attribute and marked each member that needs to be serialized with the </a:t>
            </a:r>
            <a:r>
              <a:rPr lang="en-US" sz="1600" dirty="0" err="1"/>
              <a:t>DataMember</a:t>
            </a:r>
            <a:r>
              <a:rPr lang="en-US" sz="1600" dirty="0"/>
              <a:t> attribute</a:t>
            </a:r>
            <a:endParaRPr lang="en-IN" sz="1600" dirty="0"/>
          </a:p>
        </p:txBody>
      </p:sp>
    </p:spTree>
    <p:extLst>
      <p:ext uri="{BB962C8B-B14F-4D97-AF65-F5344CB8AC3E}">
        <p14:creationId xmlns:p14="http://schemas.microsoft.com/office/powerpoint/2010/main" val="3004543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2A44-60BA-49D7-AE7D-CCE4EA006308}"/>
              </a:ext>
            </a:extLst>
          </p:cNvPr>
          <p:cNvSpPr>
            <a:spLocks noGrp="1"/>
          </p:cNvSpPr>
          <p:nvPr>
            <p:ph type="title"/>
          </p:nvPr>
        </p:nvSpPr>
        <p:spPr/>
        <p:txBody>
          <a:bodyPr/>
          <a:lstStyle/>
          <a:p>
            <a:r>
              <a:rPr lang="en-IN" dirty="0"/>
              <a:t>Lets discuss demo</a:t>
            </a:r>
          </a:p>
        </p:txBody>
      </p:sp>
      <p:sp>
        <p:nvSpPr>
          <p:cNvPr id="3" name="Content Placeholder 2">
            <a:extLst>
              <a:ext uri="{FF2B5EF4-FFF2-40B4-BE49-F238E27FC236}">
                <a16:creationId xmlns:a16="http://schemas.microsoft.com/office/drawing/2014/main" id="{CC196290-1607-4D29-90F5-6B0426055119}"/>
              </a:ext>
            </a:extLst>
          </p:cNvPr>
          <p:cNvSpPr>
            <a:spLocks noGrp="1"/>
          </p:cNvSpPr>
          <p:nvPr>
            <p:ph idx="1"/>
          </p:nvPr>
        </p:nvSpPr>
        <p:spPr>
          <a:xfrm>
            <a:off x="629265" y="1825625"/>
            <a:ext cx="10724535" cy="1325563"/>
          </a:xfrm>
        </p:spPr>
        <p:txBody>
          <a:bodyPr/>
          <a:lstStyle/>
          <a:p>
            <a:r>
              <a:rPr lang="en-US" dirty="0"/>
              <a:t>D:\dot_net\Day_wise\Day17WCF_restAPI\01MyRESTService_final</a:t>
            </a:r>
          </a:p>
        </p:txBody>
      </p:sp>
    </p:spTree>
    <p:extLst>
      <p:ext uri="{BB962C8B-B14F-4D97-AF65-F5344CB8AC3E}">
        <p14:creationId xmlns:p14="http://schemas.microsoft.com/office/powerpoint/2010/main" val="1718189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FC1E78-4BFC-4078-B4B6-9C94C7403A45}"/>
              </a:ext>
            </a:extLst>
          </p:cNvPr>
          <p:cNvSpPr>
            <a:spLocks noGrp="1"/>
          </p:cNvSpPr>
          <p:nvPr>
            <p:ph idx="1"/>
          </p:nvPr>
        </p:nvSpPr>
        <p:spPr>
          <a:xfrm>
            <a:off x="875071" y="167148"/>
            <a:ext cx="11137490" cy="1995949"/>
          </a:xfrm>
        </p:spPr>
        <p:txBody>
          <a:bodyPr>
            <a:normAutofit fontScale="92500" lnSpcReduction="10000"/>
          </a:bodyPr>
          <a:lstStyle/>
          <a:p>
            <a:r>
              <a:rPr lang="en-IN" dirty="0"/>
              <a:t>In all service by default get is enabled </a:t>
            </a:r>
            <a:r>
              <a:rPr lang="en-IN" dirty="0" err="1"/>
              <a:t>ie</a:t>
            </a:r>
            <a:r>
              <a:rPr lang="en-IN" dirty="0"/>
              <a:t>. you can ask for data from server</a:t>
            </a:r>
          </a:p>
          <a:p>
            <a:r>
              <a:rPr lang="en-IN" dirty="0"/>
              <a:t>If you have to post data on server then you have to configured server to allow user to post data on server.</a:t>
            </a:r>
          </a:p>
          <a:p>
            <a:r>
              <a:rPr lang="en-IN" dirty="0"/>
              <a:t>To enable POST you have to write code in </a:t>
            </a:r>
            <a:r>
              <a:rPr lang="en-IN" dirty="0" err="1"/>
              <a:t>global.asax</a:t>
            </a:r>
            <a:r>
              <a:rPr lang="en-IN" dirty="0"/>
              <a:t> file. Do nor forget to save and rebuild application</a:t>
            </a:r>
          </a:p>
        </p:txBody>
      </p:sp>
      <p:sp>
        <p:nvSpPr>
          <p:cNvPr id="5" name="TextBox 4">
            <a:extLst>
              <a:ext uri="{FF2B5EF4-FFF2-40B4-BE49-F238E27FC236}">
                <a16:creationId xmlns:a16="http://schemas.microsoft.com/office/drawing/2014/main" id="{7631C238-6ED0-4C25-B8C8-835F72725834}"/>
              </a:ext>
            </a:extLst>
          </p:cNvPr>
          <p:cNvSpPr txBox="1"/>
          <p:nvPr/>
        </p:nvSpPr>
        <p:spPr>
          <a:xfrm>
            <a:off x="93406" y="2772697"/>
            <a:ext cx="12005187" cy="3046988"/>
          </a:xfrm>
          <a:prstGeom prst="rect">
            <a:avLst/>
          </a:prstGeom>
          <a:noFill/>
        </p:spPr>
        <p:txBody>
          <a:bodyPr wrap="square">
            <a:spAutoFit/>
          </a:bodyPr>
          <a:lstStyle/>
          <a:p>
            <a:r>
              <a:rPr lang="en-US" sz="1600" dirty="0">
                <a:solidFill>
                  <a:srgbClr val="0000FF"/>
                </a:solidFill>
                <a:highlight>
                  <a:srgbClr val="FFFFFF"/>
                </a:highlight>
                <a:latin typeface="Consolas" panose="020B0609020204030204" pitchFamily="49" charset="0"/>
              </a:rPr>
              <a:t>protected</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Application_BeginRequest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object</a:t>
            </a:r>
            <a:r>
              <a:rPr lang="en-US" sz="1600" dirty="0">
                <a:solidFill>
                  <a:srgbClr val="000000"/>
                </a:solidFill>
                <a:highlight>
                  <a:srgbClr val="FFFFFF"/>
                </a:highlight>
                <a:latin typeface="Consolas" panose="020B0609020204030204" pitchFamily="49" charset="0"/>
              </a:rPr>
              <a:t> sender, </a:t>
            </a:r>
            <a:r>
              <a:rPr lang="en-US" sz="1600" dirty="0" err="1">
                <a:solidFill>
                  <a:srgbClr val="2B91AF"/>
                </a:solidFill>
                <a:highlight>
                  <a:srgbClr val="FFFFFF"/>
                </a:highlight>
                <a:latin typeface="Consolas" panose="020B0609020204030204" pitchFamily="49" charset="0"/>
              </a:rPr>
              <a:t>EventArgs</a:t>
            </a:r>
            <a:r>
              <a:rPr lang="en-US" sz="1600" dirty="0">
                <a:solidFill>
                  <a:srgbClr val="000000"/>
                </a:solidFill>
                <a:highlight>
                  <a:srgbClr val="FFFFFF"/>
                </a:highlight>
                <a:latin typeface="Consolas" panose="020B0609020204030204" pitchFamily="49" charset="0"/>
              </a:rPr>
              <a:t> e)</a:t>
            </a:r>
          </a:p>
          <a:p>
            <a:r>
              <a:rPr lang="en-IN"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HttpContext</a:t>
            </a:r>
            <a:r>
              <a:rPr lang="en-US" sz="1600" dirty="0" err="1">
                <a:solidFill>
                  <a:srgbClr val="000000"/>
                </a:solidFill>
                <a:highlight>
                  <a:srgbClr val="FFFFFF"/>
                </a:highlight>
                <a:latin typeface="Consolas" panose="020B0609020204030204" pitchFamily="49" charset="0"/>
              </a:rPr>
              <a:t>.Current.Response.AddHeader</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"Access-Control-Allow-Origin"</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"http://localhost:56606"</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if</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HttpContext</a:t>
            </a:r>
            <a:r>
              <a:rPr lang="en-US" sz="1600" dirty="0" err="1">
                <a:solidFill>
                  <a:srgbClr val="000000"/>
                </a:solidFill>
                <a:highlight>
                  <a:srgbClr val="FFFFFF"/>
                </a:highlight>
                <a:latin typeface="Consolas" panose="020B0609020204030204" pitchFamily="49" charset="0"/>
              </a:rPr>
              <a:t>.Current.Request.HttpMethod</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"OPTIONS"</a:t>
            </a:r>
            <a:r>
              <a:rPr lang="en-US" sz="1600" dirty="0">
                <a:solidFill>
                  <a:srgbClr val="000000"/>
                </a:solidFill>
                <a:highlight>
                  <a:srgbClr val="FFFFFF"/>
                </a:highlight>
                <a:latin typeface="Consolas" panose="020B0609020204030204" pitchFamily="49" charset="0"/>
              </a:rPr>
              <a:t>)</a:t>
            </a:r>
          </a:p>
          <a:p>
            <a:r>
              <a:rPr lang="en-IN"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HttpContext</a:t>
            </a:r>
            <a:r>
              <a:rPr lang="en-US" sz="1600" dirty="0" err="1">
                <a:solidFill>
                  <a:srgbClr val="000000"/>
                </a:solidFill>
                <a:highlight>
                  <a:srgbClr val="FFFFFF"/>
                </a:highlight>
                <a:latin typeface="Consolas" panose="020B0609020204030204" pitchFamily="49" charset="0"/>
              </a:rPr>
              <a:t>.Current.Response.AddHeader</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"Access-Control-Allow-Methods"</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"POST, PUT, DELETE"</a:t>
            </a:r>
            <a:r>
              <a:rPr lang="en-US" sz="1600" dirty="0">
                <a:solidFill>
                  <a:srgbClr val="000000"/>
                </a:solidFill>
                <a:highlight>
                  <a:srgbClr val="FFFFFF"/>
                </a:highlight>
                <a:latin typeface="Consolas" panose="020B0609020204030204" pitchFamily="49" charset="0"/>
              </a:rPr>
              <a:t>);</a:t>
            </a:r>
          </a:p>
          <a:p>
            <a:endParaRPr lang="en-IN"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HttpContext</a:t>
            </a:r>
            <a:r>
              <a:rPr lang="en-US" sz="1600" dirty="0" err="1">
                <a:solidFill>
                  <a:srgbClr val="000000"/>
                </a:solidFill>
                <a:highlight>
                  <a:srgbClr val="FFFFFF"/>
                </a:highlight>
                <a:latin typeface="Consolas" panose="020B0609020204030204" pitchFamily="49" charset="0"/>
              </a:rPr>
              <a:t>.Current.Response.AddHeader</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"Access-Control-Allow-Headers"</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"Content-Type, Accept"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HttpContext</a:t>
            </a:r>
            <a:r>
              <a:rPr lang="en-US" sz="1600" dirty="0" err="1">
                <a:solidFill>
                  <a:srgbClr val="000000"/>
                </a:solidFill>
                <a:highlight>
                  <a:srgbClr val="FFFFFF"/>
                </a:highlight>
                <a:latin typeface="Consolas" panose="020B0609020204030204" pitchFamily="49" charset="0"/>
              </a:rPr>
              <a:t>.Current.Response.AddHeader</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"Access-Control-Max-Age"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"1728000"</a:t>
            </a:r>
            <a:r>
              <a:rPr lang="en-US" sz="1600" dirty="0">
                <a:solidFill>
                  <a:srgbClr val="000000"/>
                </a:solidFill>
                <a:highlight>
                  <a:srgbClr val="FFFFFF"/>
                </a:highlight>
                <a:latin typeface="Consolas" panose="020B0609020204030204" pitchFamily="49" charset="0"/>
              </a:rPr>
              <a:t>);</a:t>
            </a:r>
          </a:p>
          <a:p>
            <a:r>
              <a:rPr lang="en-IN" sz="1600" dirty="0">
                <a:solidFill>
                  <a:srgbClr val="000000"/>
                </a:solidFill>
                <a:highlight>
                  <a:srgbClr val="FFFFFF"/>
                </a:highlight>
                <a:latin typeface="Consolas" panose="020B0609020204030204" pitchFamily="49" charset="0"/>
              </a:rPr>
              <a:t>                </a:t>
            </a:r>
            <a:r>
              <a:rPr lang="en-IN" sz="1600" dirty="0" err="1">
                <a:solidFill>
                  <a:srgbClr val="2B91AF"/>
                </a:solidFill>
                <a:highlight>
                  <a:srgbClr val="FFFFFF"/>
                </a:highlight>
                <a:latin typeface="Consolas" panose="020B0609020204030204" pitchFamily="49" charset="0"/>
              </a:rPr>
              <a:t>HttpContext</a:t>
            </a:r>
            <a:r>
              <a:rPr lang="en-IN" sz="1600" dirty="0" err="1">
                <a:solidFill>
                  <a:srgbClr val="000000"/>
                </a:solidFill>
                <a:highlight>
                  <a:srgbClr val="FFFFFF"/>
                </a:highlight>
                <a:latin typeface="Consolas" panose="020B0609020204030204" pitchFamily="49" charset="0"/>
              </a:rPr>
              <a:t>.Current.Response.End</a:t>
            </a:r>
            <a:r>
              <a:rPr lang="en-IN" sz="1600" dirty="0">
                <a:solidFill>
                  <a:srgbClr val="000000"/>
                </a:solidFill>
                <a:highlight>
                  <a:srgbClr val="FFFFFF"/>
                </a:highlight>
                <a:latin typeface="Consolas" panose="020B0609020204030204" pitchFamily="49" charset="0"/>
              </a:rPr>
              <a:t>();</a:t>
            </a:r>
          </a:p>
          <a:p>
            <a:r>
              <a:rPr lang="en-IN" sz="1600" dirty="0">
                <a:solidFill>
                  <a:srgbClr val="000000"/>
                </a:solidFill>
                <a:highlight>
                  <a:srgbClr val="FFFFFF"/>
                </a:highlight>
                <a:latin typeface="Consolas" panose="020B0609020204030204" pitchFamily="49" charset="0"/>
              </a:rPr>
              <a:t>            }</a:t>
            </a:r>
          </a:p>
          <a:p>
            <a:r>
              <a:rPr lang="en-IN" sz="1600" dirty="0">
                <a:solidFill>
                  <a:srgbClr val="000000"/>
                </a:solidFill>
                <a:highlight>
                  <a:srgbClr val="FFFFFF"/>
                </a:highlight>
                <a:latin typeface="Consolas" panose="020B0609020204030204" pitchFamily="49" charset="0"/>
              </a:rPr>
              <a:t>        }</a:t>
            </a:r>
            <a:endParaRPr lang="en-IN" sz="1600" dirty="0"/>
          </a:p>
        </p:txBody>
      </p:sp>
    </p:spTree>
    <p:extLst>
      <p:ext uri="{BB962C8B-B14F-4D97-AF65-F5344CB8AC3E}">
        <p14:creationId xmlns:p14="http://schemas.microsoft.com/office/powerpoint/2010/main" val="2731815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3B6E-9265-44D6-A566-5235144DACC9}"/>
              </a:ext>
            </a:extLst>
          </p:cNvPr>
          <p:cNvSpPr>
            <a:spLocks noGrp="1"/>
          </p:cNvSpPr>
          <p:nvPr>
            <p:ph type="title"/>
          </p:nvPr>
        </p:nvSpPr>
        <p:spPr>
          <a:xfrm>
            <a:off x="1131325" y="0"/>
            <a:ext cx="9929350" cy="716424"/>
          </a:xfrm>
        </p:spPr>
        <p:txBody>
          <a:bodyPr/>
          <a:lstStyle/>
          <a:p>
            <a:r>
              <a:rPr lang="en-IN" dirty="0"/>
              <a:t>Lets discuss demo</a:t>
            </a:r>
          </a:p>
        </p:txBody>
      </p:sp>
      <p:sp>
        <p:nvSpPr>
          <p:cNvPr id="3" name="Content Placeholder 2">
            <a:extLst>
              <a:ext uri="{FF2B5EF4-FFF2-40B4-BE49-F238E27FC236}">
                <a16:creationId xmlns:a16="http://schemas.microsoft.com/office/drawing/2014/main" id="{9622099D-80C2-49AF-968C-22278088764E}"/>
              </a:ext>
            </a:extLst>
          </p:cNvPr>
          <p:cNvSpPr>
            <a:spLocks noGrp="1"/>
          </p:cNvSpPr>
          <p:nvPr>
            <p:ph idx="1"/>
          </p:nvPr>
        </p:nvSpPr>
        <p:spPr>
          <a:xfrm>
            <a:off x="103239" y="716424"/>
            <a:ext cx="11842955" cy="1230363"/>
          </a:xfrm>
        </p:spPr>
        <p:txBody>
          <a:bodyPr/>
          <a:lstStyle/>
          <a:p>
            <a:r>
              <a:rPr lang="en-US" dirty="0"/>
              <a:t>D:\dot_net\Day_wise\Day17WCF_restAPI\02postglobal\WcfServicepost</a:t>
            </a:r>
          </a:p>
          <a:p>
            <a:r>
              <a:rPr lang="en-US" dirty="0"/>
              <a:t>For this we have to install postmen app Software </a:t>
            </a:r>
            <a:endParaRPr lang="en-IN" dirty="0"/>
          </a:p>
        </p:txBody>
      </p:sp>
    </p:spTree>
    <p:extLst>
      <p:ext uri="{BB962C8B-B14F-4D97-AF65-F5344CB8AC3E}">
        <p14:creationId xmlns:p14="http://schemas.microsoft.com/office/powerpoint/2010/main" val="755316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D4C5404-6CC3-408C-ADB8-4EFBB8486D21}"/>
              </a:ext>
            </a:extLst>
          </p:cNvPr>
          <p:cNvPicPr>
            <a:picLocks noGrp="1" noChangeAspect="1"/>
          </p:cNvPicPr>
          <p:nvPr>
            <p:ph idx="1"/>
          </p:nvPr>
        </p:nvPicPr>
        <p:blipFill>
          <a:blip r:embed="rId2"/>
          <a:stretch>
            <a:fillRect/>
          </a:stretch>
        </p:blipFill>
        <p:spPr>
          <a:xfrm>
            <a:off x="-97936" y="117987"/>
            <a:ext cx="12387872" cy="6968178"/>
          </a:xfrm>
          <a:prstGeom prst="rect">
            <a:avLst/>
          </a:prstGeom>
        </p:spPr>
      </p:pic>
    </p:spTree>
    <p:extLst>
      <p:ext uri="{BB962C8B-B14F-4D97-AF65-F5344CB8AC3E}">
        <p14:creationId xmlns:p14="http://schemas.microsoft.com/office/powerpoint/2010/main" val="147656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4DFE29C-088F-4B39-9EB1-08DC61BBF6B9}"/>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4084" r="1072" b="8200"/>
          <a:stretch/>
        </p:blipFill>
        <p:spPr bwMode="auto">
          <a:xfrm>
            <a:off x="514195" y="862506"/>
            <a:ext cx="7135302" cy="4532943"/>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A10F5975-E3D8-44D2-9673-6C4B0211394E}"/>
              </a:ext>
            </a:extLst>
          </p:cNvPr>
          <p:cNvSpPr txBox="1"/>
          <p:nvPr/>
        </p:nvSpPr>
        <p:spPr>
          <a:xfrm>
            <a:off x="7649497" y="344129"/>
            <a:ext cx="4178709" cy="5491568"/>
          </a:xfrm>
          <a:prstGeom prst="rect">
            <a:avLst/>
          </a:prstGeom>
          <a:noFill/>
        </p:spPr>
        <p:txBody>
          <a:bodyPr wrap="square" rtlCol="0">
            <a:spAutoFit/>
          </a:bodyPr>
          <a:lstStyle/>
          <a:p>
            <a:pPr>
              <a:lnSpc>
                <a:spcPct val="115000"/>
              </a:lnSpc>
              <a:spcAft>
                <a:spcPts val="1000"/>
              </a:spcAft>
            </a:pP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HTTP is the standard protocol for the all communication between resources over the Web. So, it defines various methods for interaction with resources as follows: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800" b="1">
                <a:effectLst/>
                <a:latin typeface="Times New Roman" panose="02020603050405020304" pitchFamily="18" charset="0"/>
                <a:ea typeface="Times New Roman" panose="02020603050405020304" pitchFamily="18" charset="0"/>
                <a:cs typeface="Times New Roman" panose="02020603050405020304" pitchFamily="18" charset="0"/>
              </a:rPr>
              <a:t>GET:-</a:t>
            </a: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  means requesting a specific representation of a resource.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800" b="1">
                <a:effectLst/>
                <a:latin typeface="Times New Roman" panose="02020603050405020304" pitchFamily="18" charset="0"/>
                <a:ea typeface="Times New Roman" panose="02020603050405020304" pitchFamily="18" charset="0"/>
                <a:cs typeface="Times New Roman" panose="02020603050405020304" pitchFamily="18" charset="0"/>
              </a:rPr>
              <a:t>PUT:-</a:t>
            </a: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  means creating or updating a resource with a provided representation.</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800" b="1">
                <a:effectLst/>
                <a:latin typeface="Times New Roman" panose="02020603050405020304" pitchFamily="18" charset="0"/>
                <a:ea typeface="Times New Roman" panose="02020603050405020304" pitchFamily="18" charset="0"/>
                <a:cs typeface="Times New Roman" panose="02020603050405020304" pitchFamily="18" charset="0"/>
              </a:rPr>
              <a:t>DELETE:-</a:t>
            </a: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  simply defines, deleting the specific resource.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800" b="1">
                <a:effectLst/>
                <a:latin typeface="Times New Roman" panose="02020603050405020304" pitchFamily="18" charset="0"/>
                <a:ea typeface="Times New Roman" panose="02020603050405020304" pitchFamily="18" charset="0"/>
                <a:cs typeface="Times New Roman" panose="02020603050405020304" pitchFamily="18" charset="0"/>
              </a:rPr>
              <a:t>POST:-</a:t>
            </a: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  defines submitting data to be processed by the identified resource.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800" b="1">
                <a:effectLst/>
                <a:latin typeface="Times New Roman" panose="02020603050405020304" pitchFamily="18" charset="0"/>
                <a:ea typeface="Times New Roman" panose="02020603050405020304" pitchFamily="18" charset="0"/>
                <a:cs typeface="Times New Roman" panose="02020603050405020304" pitchFamily="18" charset="0"/>
              </a:rPr>
              <a:t>HEAD:-</a:t>
            </a: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  is similar to GET but only retrieve header not the body.</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4942C977-4C93-4CB0-B1F0-B48729945E94}"/>
              </a:ext>
            </a:extLst>
          </p:cNvPr>
          <p:cNvSpPr/>
          <p:nvPr/>
        </p:nvSpPr>
        <p:spPr>
          <a:xfrm>
            <a:off x="363794" y="862506"/>
            <a:ext cx="2251587" cy="523841"/>
          </a:xfrm>
          <a:prstGeom prst="rect">
            <a:avLst/>
          </a:prstGeom>
          <a:solidFill>
            <a:schemeClr val="bg1"/>
          </a:solidFill>
          <a:ln>
            <a:solidFill>
              <a:schemeClr val="bg1">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Tree>
    <p:extLst>
      <p:ext uri="{BB962C8B-B14F-4D97-AF65-F5344CB8AC3E}">
        <p14:creationId xmlns:p14="http://schemas.microsoft.com/office/powerpoint/2010/main" val="2077991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F1FC-100B-4207-B5C8-71EC9B806B55}"/>
              </a:ext>
            </a:extLst>
          </p:cNvPr>
          <p:cNvSpPr>
            <a:spLocks noGrp="1"/>
          </p:cNvSpPr>
          <p:nvPr>
            <p:ph type="title"/>
          </p:nvPr>
        </p:nvSpPr>
        <p:spPr>
          <a:xfrm>
            <a:off x="1219200" y="-87159"/>
            <a:ext cx="10370574" cy="854075"/>
          </a:xfrm>
        </p:spPr>
        <p:txBody>
          <a:bodyPr/>
          <a:lstStyle/>
          <a:p>
            <a:r>
              <a:rPr lang="en-IN" dirty="0"/>
              <a:t>Why Rest</a:t>
            </a:r>
          </a:p>
        </p:txBody>
      </p:sp>
      <p:sp>
        <p:nvSpPr>
          <p:cNvPr id="3" name="Content Placeholder 2">
            <a:extLst>
              <a:ext uri="{FF2B5EF4-FFF2-40B4-BE49-F238E27FC236}">
                <a16:creationId xmlns:a16="http://schemas.microsoft.com/office/drawing/2014/main" id="{01B6F3C5-513E-4AC0-BD9D-25D970DB138F}"/>
              </a:ext>
            </a:extLst>
          </p:cNvPr>
          <p:cNvSpPr>
            <a:spLocks noGrp="1"/>
          </p:cNvSpPr>
          <p:nvPr>
            <p:ph idx="1"/>
          </p:nvPr>
        </p:nvSpPr>
        <p:spPr>
          <a:xfrm>
            <a:off x="602226" y="757085"/>
            <a:ext cx="11324302" cy="1675100"/>
          </a:xfrm>
        </p:spPr>
        <p:txBody>
          <a:bodyPr/>
          <a:lstStyle/>
          <a:p>
            <a:pPr algn="l"/>
            <a:r>
              <a:rPr lang="en-US" sz="2000" b="0" i="0" dirty="0">
                <a:solidFill>
                  <a:srgbClr val="212121"/>
                </a:solidFill>
                <a:effectLst/>
                <a:latin typeface="open sans"/>
              </a:rPr>
              <a:t>WCF service will allows to make calls and exchange the data using SOAP protocol over different protocols (HTTP, TCP, MSMQ etc..) and it uses the complex mechanism like SOAP for communication.</a:t>
            </a:r>
          </a:p>
          <a:p>
            <a:pPr algn="l"/>
            <a:r>
              <a:rPr lang="en-US" sz="2000" b="0" i="0" dirty="0">
                <a:solidFill>
                  <a:srgbClr val="212121"/>
                </a:solidFill>
                <a:effectLst/>
                <a:latin typeface="open sans"/>
              </a:rPr>
              <a:t> The REST service is simple to use it uses the HTTP protocol for all operations, its lightweight and faster, it uses the .json and .xml formats.</a:t>
            </a:r>
            <a:endParaRPr lang="en-IN" dirty="0"/>
          </a:p>
        </p:txBody>
      </p:sp>
      <p:sp>
        <p:nvSpPr>
          <p:cNvPr id="5" name="TextBox 4">
            <a:extLst>
              <a:ext uri="{FF2B5EF4-FFF2-40B4-BE49-F238E27FC236}">
                <a16:creationId xmlns:a16="http://schemas.microsoft.com/office/drawing/2014/main" id="{17D49CD8-C742-4E75-9248-7FA84447DDF1}"/>
              </a:ext>
            </a:extLst>
          </p:cNvPr>
          <p:cNvSpPr txBox="1"/>
          <p:nvPr/>
        </p:nvSpPr>
        <p:spPr>
          <a:xfrm>
            <a:off x="602226" y="2610573"/>
            <a:ext cx="10370573" cy="923330"/>
          </a:xfrm>
          <a:prstGeom prst="rect">
            <a:avLst/>
          </a:prstGeom>
          <a:noFill/>
        </p:spPr>
        <p:txBody>
          <a:bodyPr wrap="square">
            <a:spAutoFit/>
          </a:bodyPr>
          <a:lstStyle/>
          <a:p>
            <a:r>
              <a:rPr lang="en-US" b="0" i="0" dirty="0">
                <a:solidFill>
                  <a:srgbClr val="212121"/>
                </a:solidFill>
                <a:effectLst/>
                <a:latin typeface="open sans"/>
              </a:rPr>
              <a:t>MSMQ is Microsoft Message Queuing developed by Microsoft and deployed in windows operating system. MSMQ Queue ensures that reliable messaging between a client and a </a:t>
            </a:r>
            <a:r>
              <a:rPr lang="en-US" b="0" i="0" u="none" strike="noStrike" dirty="0">
                <a:solidFill>
                  <a:srgbClr val="0000FF"/>
                </a:solidFill>
                <a:effectLst/>
                <a:latin typeface="open sans"/>
                <a:hlinkClick r:id="rId2"/>
              </a:rPr>
              <a:t>Windows Communication Foundation (WCF)</a:t>
            </a:r>
            <a:r>
              <a:rPr lang="en-US" b="0" i="0" dirty="0">
                <a:solidFill>
                  <a:srgbClr val="212121"/>
                </a:solidFill>
                <a:effectLst/>
                <a:latin typeface="open sans"/>
              </a:rPr>
              <a:t> service. </a:t>
            </a:r>
            <a:endParaRPr lang="en-IN" dirty="0"/>
          </a:p>
        </p:txBody>
      </p:sp>
      <p:sp>
        <p:nvSpPr>
          <p:cNvPr id="7" name="TextBox 6">
            <a:extLst>
              <a:ext uri="{FF2B5EF4-FFF2-40B4-BE49-F238E27FC236}">
                <a16:creationId xmlns:a16="http://schemas.microsoft.com/office/drawing/2014/main" id="{D4D9E823-790E-45E1-8DC7-B82642C3BA71}"/>
              </a:ext>
            </a:extLst>
          </p:cNvPr>
          <p:cNvSpPr txBox="1"/>
          <p:nvPr/>
        </p:nvSpPr>
        <p:spPr>
          <a:xfrm>
            <a:off x="602226" y="3591543"/>
            <a:ext cx="10894142" cy="369332"/>
          </a:xfrm>
          <a:prstGeom prst="rect">
            <a:avLst/>
          </a:prstGeom>
          <a:noFill/>
        </p:spPr>
        <p:txBody>
          <a:bodyPr wrap="square">
            <a:spAutoFit/>
          </a:bodyPr>
          <a:lstStyle/>
          <a:p>
            <a:r>
              <a:rPr lang="en-US" b="0" i="0" dirty="0" err="1">
                <a:solidFill>
                  <a:srgbClr val="212121"/>
                </a:solidFill>
                <a:effectLst/>
                <a:latin typeface="open sans"/>
              </a:rPr>
              <a:t>NetTcpBinding</a:t>
            </a:r>
            <a:r>
              <a:rPr lang="en-US" b="0" i="0" dirty="0">
                <a:solidFill>
                  <a:srgbClr val="212121"/>
                </a:solidFill>
                <a:effectLst/>
                <a:latin typeface="open sans"/>
              </a:rPr>
              <a:t> can be useful where IIS services are not needed. </a:t>
            </a:r>
            <a:r>
              <a:rPr lang="en-US" b="0" i="0" dirty="0" err="1">
                <a:solidFill>
                  <a:srgbClr val="212121"/>
                </a:solidFill>
                <a:effectLst/>
                <a:latin typeface="open sans"/>
              </a:rPr>
              <a:t>Ie</a:t>
            </a:r>
            <a:r>
              <a:rPr lang="en-US" b="0" i="0" dirty="0">
                <a:solidFill>
                  <a:srgbClr val="212121"/>
                </a:solidFill>
                <a:effectLst/>
                <a:latin typeface="open sans"/>
              </a:rPr>
              <a:t> for </a:t>
            </a:r>
            <a:r>
              <a:rPr lang="en-US" b="0" i="0" dirty="0" err="1">
                <a:solidFill>
                  <a:srgbClr val="212121"/>
                </a:solidFill>
                <a:effectLst/>
                <a:latin typeface="open sans"/>
              </a:rPr>
              <a:t>DeskTop</a:t>
            </a:r>
            <a:r>
              <a:rPr lang="en-US" b="0" i="0" dirty="0">
                <a:solidFill>
                  <a:srgbClr val="212121"/>
                </a:solidFill>
                <a:effectLst/>
                <a:latin typeface="open sans"/>
              </a:rPr>
              <a:t> Application [Intra net]</a:t>
            </a:r>
            <a:endParaRPr lang="en-IN" dirty="0"/>
          </a:p>
        </p:txBody>
      </p:sp>
      <p:sp>
        <p:nvSpPr>
          <p:cNvPr id="11" name="TextBox 10">
            <a:extLst>
              <a:ext uri="{FF2B5EF4-FFF2-40B4-BE49-F238E27FC236}">
                <a16:creationId xmlns:a16="http://schemas.microsoft.com/office/drawing/2014/main" id="{E0C7841F-1721-493F-B1A6-F3CCF73E6535}"/>
              </a:ext>
            </a:extLst>
          </p:cNvPr>
          <p:cNvSpPr txBox="1"/>
          <p:nvPr/>
        </p:nvSpPr>
        <p:spPr>
          <a:xfrm>
            <a:off x="345357" y="4018515"/>
            <a:ext cx="11838039" cy="2862322"/>
          </a:xfrm>
          <a:prstGeom prst="rect">
            <a:avLst/>
          </a:prstGeom>
          <a:noFill/>
        </p:spPr>
        <p:txBody>
          <a:bodyPr wrap="square">
            <a:spAutoFit/>
          </a:bodyPr>
          <a:lstStyle/>
          <a:p>
            <a:pPr algn="l"/>
            <a:r>
              <a:rPr lang="en-US" b="0" i="0" dirty="0" err="1">
                <a:solidFill>
                  <a:srgbClr val="212121"/>
                </a:solidFill>
                <a:effectLst/>
                <a:latin typeface="Roboto"/>
              </a:rPr>
              <a:t>netNamedPipeBinding</a:t>
            </a:r>
            <a:endParaRPr lang="en-US" b="0" i="0" dirty="0">
              <a:solidFill>
                <a:srgbClr val="212121"/>
              </a:solidFill>
              <a:effectLst/>
              <a:latin typeface="Roboto"/>
            </a:endParaRPr>
          </a:p>
          <a:p>
            <a:pPr algn="l"/>
            <a:r>
              <a:rPr lang="en-US" b="0" i="0" dirty="0">
                <a:solidFill>
                  <a:srgbClr val="212121"/>
                </a:solidFill>
                <a:effectLst/>
                <a:latin typeface="open sans"/>
              </a:rPr>
              <a:t> </a:t>
            </a:r>
          </a:p>
          <a:p>
            <a:pPr algn="l"/>
            <a:r>
              <a:rPr lang="en-US" b="0" i="0" dirty="0">
                <a:solidFill>
                  <a:srgbClr val="212121"/>
                </a:solidFill>
                <a:effectLst/>
                <a:latin typeface="open sans"/>
              </a:rPr>
              <a:t>This binding is used to provide secure and reliable Named Pipe based communication between </a:t>
            </a:r>
            <a:r>
              <a:rPr lang="en-US" b="1" i="0" dirty="0">
                <a:solidFill>
                  <a:srgbClr val="212121"/>
                </a:solidFill>
                <a:effectLst/>
                <a:latin typeface="open sans"/>
              </a:rPr>
              <a:t>WCF services and WCF client on the same machine. </a:t>
            </a:r>
            <a:r>
              <a:rPr lang="en-US" b="0" i="0" dirty="0">
                <a:solidFill>
                  <a:srgbClr val="212121"/>
                </a:solidFill>
                <a:effectLst/>
                <a:latin typeface="open sans"/>
              </a:rPr>
              <a:t>It is the ideal choice for communication between processes on the same machine.</a:t>
            </a:r>
          </a:p>
          <a:p>
            <a:pPr algn="l"/>
            <a:r>
              <a:rPr lang="en-US" b="0" i="0" dirty="0">
                <a:solidFill>
                  <a:srgbClr val="212121"/>
                </a:solidFill>
                <a:effectLst/>
                <a:latin typeface="open sans"/>
              </a:rPr>
              <a:t> </a:t>
            </a:r>
          </a:p>
          <a:p>
            <a:pPr algn="l"/>
            <a:r>
              <a:rPr lang="en-US" b="0" i="0" dirty="0" err="1">
                <a:solidFill>
                  <a:srgbClr val="212121"/>
                </a:solidFill>
                <a:effectLst/>
                <a:latin typeface="Roboto"/>
              </a:rPr>
              <a:t>netPeerTcpBinding</a:t>
            </a:r>
            <a:endParaRPr lang="en-US" b="0" i="0" dirty="0">
              <a:solidFill>
                <a:srgbClr val="212121"/>
              </a:solidFill>
              <a:effectLst/>
              <a:latin typeface="Roboto"/>
            </a:endParaRPr>
          </a:p>
          <a:p>
            <a:pPr algn="l"/>
            <a:r>
              <a:rPr lang="en-US" b="0" i="0" dirty="0">
                <a:solidFill>
                  <a:srgbClr val="212121"/>
                </a:solidFill>
                <a:effectLst/>
                <a:latin typeface="open sans"/>
              </a:rPr>
              <a:t> </a:t>
            </a:r>
          </a:p>
          <a:p>
            <a:pPr algn="l"/>
            <a:r>
              <a:rPr lang="en-US" b="0" i="0" dirty="0">
                <a:solidFill>
                  <a:srgbClr val="212121"/>
                </a:solidFill>
                <a:effectLst/>
                <a:latin typeface="open sans"/>
              </a:rPr>
              <a:t>This type of binding exists to cater </a:t>
            </a:r>
            <a:r>
              <a:rPr lang="en-US" b="1" i="0" dirty="0">
                <a:solidFill>
                  <a:srgbClr val="212121"/>
                </a:solidFill>
                <a:effectLst/>
                <a:latin typeface="open sans"/>
              </a:rPr>
              <a:t>peer-to-peer computing </a:t>
            </a:r>
            <a:r>
              <a:rPr lang="en-US" b="0" i="0" dirty="0">
                <a:solidFill>
                  <a:srgbClr val="212121"/>
                </a:solidFill>
                <a:effectLst/>
                <a:latin typeface="open sans"/>
              </a:rPr>
              <a:t>using WCF services.</a:t>
            </a:r>
          </a:p>
          <a:p>
            <a:pPr algn="l"/>
            <a:r>
              <a:rPr lang="en-US" b="0" i="0" dirty="0">
                <a:solidFill>
                  <a:srgbClr val="212121"/>
                </a:solidFill>
                <a:effectLst/>
                <a:latin typeface="open sans"/>
              </a:rPr>
              <a:t> </a:t>
            </a:r>
          </a:p>
        </p:txBody>
      </p:sp>
    </p:spTree>
    <p:extLst>
      <p:ext uri="{BB962C8B-B14F-4D97-AF65-F5344CB8AC3E}">
        <p14:creationId xmlns:p14="http://schemas.microsoft.com/office/powerpoint/2010/main" val="1158384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D12E27-9354-4934-B892-2F0349C035FE}"/>
              </a:ext>
            </a:extLst>
          </p:cNvPr>
          <p:cNvSpPr>
            <a:spLocks noGrp="1"/>
          </p:cNvSpPr>
          <p:nvPr>
            <p:ph idx="1"/>
          </p:nvPr>
        </p:nvSpPr>
        <p:spPr>
          <a:xfrm>
            <a:off x="838200" y="675251"/>
            <a:ext cx="10515600" cy="4351338"/>
          </a:xfrm>
        </p:spPr>
        <p:txBody>
          <a:bodyPr/>
          <a:lstStyle/>
          <a:p>
            <a:endParaRPr lang="en-IN" dirty="0"/>
          </a:p>
        </p:txBody>
      </p:sp>
      <p:sp>
        <p:nvSpPr>
          <p:cNvPr id="4" name="Rectangle 3">
            <a:extLst>
              <a:ext uri="{FF2B5EF4-FFF2-40B4-BE49-F238E27FC236}">
                <a16:creationId xmlns:a16="http://schemas.microsoft.com/office/drawing/2014/main" id="{8C85B9E8-378C-4048-9A92-DB27C63BFDAE}"/>
              </a:ext>
            </a:extLst>
          </p:cNvPr>
          <p:cNvSpPr/>
          <p:nvPr/>
        </p:nvSpPr>
        <p:spPr>
          <a:xfrm>
            <a:off x="4522839" y="934065"/>
            <a:ext cx="2340077" cy="1396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WCF</a:t>
            </a:r>
          </a:p>
        </p:txBody>
      </p:sp>
      <p:sp>
        <p:nvSpPr>
          <p:cNvPr id="5" name="Arrow: Left 4">
            <a:extLst>
              <a:ext uri="{FF2B5EF4-FFF2-40B4-BE49-F238E27FC236}">
                <a16:creationId xmlns:a16="http://schemas.microsoft.com/office/drawing/2014/main" id="{A701F63D-D798-4C50-87D2-E55738895048}"/>
              </a:ext>
            </a:extLst>
          </p:cNvPr>
          <p:cNvSpPr/>
          <p:nvPr/>
        </p:nvSpPr>
        <p:spPr>
          <a:xfrm>
            <a:off x="3451123" y="2190852"/>
            <a:ext cx="1179871" cy="79641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a:t>
            </a:r>
          </a:p>
        </p:txBody>
      </p:sp>
      <p:sp>
        <p:nvSpPr>
          <p:cNvPr id="6" name="Arrow: Right 5">
            <a:extLst>
              <a:ext uri="{FF2B5EF4-FFF2-40B4-BE49-F238E27FC236}">
                <a16:creationId xmlns:a16="http://schemas.microsoft.com/office/drawing/2014/main" id="{363D9F39-CCD9-48BA-9C38-ADE420D2B337}"/>
              </a:ext>
            </a:extLst>
          </p:cNvPr>
          <p:cNvSpPr/>
          <p:nvPr/>
        </p:nvSpPr>
        <p:spPr>
          <a:xfrm>
            <a:off x="6386053" y="2330245"/>
            <a:ext cx="1641987" cy="5997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TCP</a:t>
            </a:r>
          </a:p>
        </p:txBody>
      </p:sp>
      <p:sp>
        <p:nvSpPr>
          <p:cNvPr id="7" name="Rectangle 6">
            <a:extLst>
              <a:ext uri="{FF2B5EF4-FFF2-40B4-BE49-F238E27FC236}">
                <a16:creationId xmlns:a16="http://schemas.microsoft.com/office/drawing/2014/main" id="{B8AE0406-2CE3-42E3-9261-8506DA4505F4}"/>
              </a:ext>
            </a:extLst>
          </p:cNvPr>
          <p:cNvSpPr/>
          <p:nvPr/>
        </p:nvSpPr>
        <p:spPr>
          <a:xfrm>
            <a:off x="1396181" y="2987265"/>
            <a:ext cx="2369574" cy="172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 Application</a:t>
            </a:r>
          </a:p>
        </p:txBody>
      </p:sp>
      <p:sp>
        <p:nvSpPr>
          <p:cNvPr id="8" name="Rectangle 7">
            <a:extLst>
              <a:ext uri="{FF2B5EF4-FFF2-40B4-BE49-F238E27FC236}">
                <a16:creationId xmlns:a16="http://schemas.microsoft.com/office/drawing/2014/main" id="{7C2110C8-94EA-4DE0-A6C6-0C61AEAAEBD0}"/>
              </a:ext>
            </a:extLst>
          </p:cNvPr>
          <p:cNvSpPr/>
          <p:nvPr/>
        </p:nvSpPr>
        <p:spPr>
          <a:xfrm>
            <a:off x="7865806" y="3146323"/>
            <a:ext cx="2772697" cy="1563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Desktop Application</a:t>
            </a:r>
          </a:p>
        </p:txBody>
      </p:sp>
    </p:spTree>
    <p:extLst>
      <p:ext uri="{BB962C8B-B14F-4D97-AF65-F5344CB8AC3E}">
        <p14:creationId xmlns:p14="http://schemas.microsoft.com/office/powerpoint/2010/main" val="355867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F71AF-1363-463E-BB72-B1397B9D60CC}"/>
              </a:ext>
            </a:extLst>
          </p:cNvPr>
          <p:cNvSpPr>
            <a:spLocks noGrp="1"/>
          </p:cNvSpPr>
          <p:nvPr>
            <p:ph idx="1"/>
          </p:nvPr>
        </p:nvSpPr>
        <p:spPr>
          <a:xfrm>
            <a:off x="924232" y="0"/>
            <a:ext cx="11080955" cy="2350186"/>
          </a:xfrm>
        </p:spPr>
        <p:txBody>
          <a:bodyPr>
            <a:normAutofit fontScale="55000" lnSpcReduction="20000"/>
          </a:bodyPr>
          <a:lstStyle/>
          <a:p>
            <a:pPr algn="l"/>
            <a:r>
              <a:rPr lang="en-US" b="1" i="0" dirty="0">
                <a:solidFill>
                  <a:srgbClr val="212121"/>
                </a:solidFill>
                <a:effectLst/>
                <a:latin typeface="+mj-lt"/>
              </a:rPr>
              <a:t>Thumb rules in choosing endpoint' binding</a:t>
            </a:r>
            <a:endParaRPr lang="en-US" b="0" i="0" dirty="0">
              <a:solidFill>
                <a:srgbClr val="212121"/>
              </a:solidFill>
              <a:effectLst/>
              <a:latin typeface="+mj-lt"/>
            </a:endParaRPr>
          </a:p>
          <a:p>
            <a:pPr algn="l">
              <a:buFont typeface="Arial" panose="020B0604020202020204" pitchFamily="34" charset="0"/>
              <a:buChar char="•"/>
            </a:pPr>
            <a:r>
              <a:rPr lang="en-US" b="0" i="0" dirty="0">
                <a:solidFill>
                  <a:srgbClr val="212121"/>
                </a:solidFill>
                <a:effectLst/>
                <a:latin typeface="+mj-lt"/>
              </a:rPr>
              <a:t>If you require your service to be consumed by clients compatible with SOAP 1.1, use </a:t>
            </a:r>
            <a:r>
              <a:rPr lang="en-US" b="0" i="0" dirty="0" err="1">
                <a:solidFill>
                  <a:srgbClr val="212121"/>
                </a:solidFill>
                <a:effectLst/>
                <a:latin typeface="+mj-lt"/>
              </a:rPr>
              <a:t>basicHttpBinding</a:t>
            </a:r>
            <a:r>
              <a:rPr lang="en-US" b="0" i="0" dirty="0">
                <a:solidFill>
                  <a:srgbClr val="212121"/>
                </a:solidFill>
                <a:effectLst/>
                <a:latin typeface="+mj-lt"/>
              </a:rPr>
              <a:t> for interoperability</a:t>
            </a:r>
          </a:p>
          <a:p>
            <a:pPr algn="l">
              <a:buFont typeface="Arial" panose="020B0604020202020204" pitchFamily="34" charset="0"/>
              <a:buChar char="•"/>
            </a:pPr>
            <a:r>
              <a:rPr lang="en-US" b="0" i="0" dirty="0">
                <a:solidFill>
                  <a:srgbClr val="212121"/>
                </a:solidFill>
                <a:effectLst/>
                <a:latin typeface="+mj-lt"/>
              </a:rPr>
              <a:t>If you require your service to be consumed within the corporate network, use </a:t>
            </a:r>
            <a:r>
              <a:rPr lang="en-US" b="0" i="0" dirty="0" err="1">
                <a:solidFill>
                  <a:srgbClr val="212121"/>
                </a:solidFill>
                <a:effectLst/>
                <a:latin typeface="+mj-lt"/>
              </a:rPr>
              <a:t>netTCPBinding</a:t>
            </a:r>
            <a:r>
              <a:rPr lang="en-US" b="0" i="0" dirty="0">
                <a:solidFill>
                  <a:srgbClr val="212121"/>
                </a:solidFill>
                <a:effectLst/>
                <a:latin typeface="+mj-lt"/>
              </a:rPr>
              <a:t> for performance</a:t>
            </a:r>
          </a:p>
          <a:p>
            <a:pPr algn="l">
              <a:buFont typeface="Arial" panose="020B0604020202020204" pitchFamily="34" charset="0"/>
              <a:buChar char="•"/>
            </a:pPr>
            <a:r>
              <a:rPr lang="en-US" b="0" i="0" dirty="0">
                <a:solidFill>
                  <a:srgbClr val="212121"/>
                </a:solidFill>
                <a:effectLst/>
                <a:latin typeface="+mj-lt"/>
              </a:rPr>
              <a:t>If you require your service to be consumed over the internet and the client is a WCF compatible, use </a:t>
            </a:r>
            <a:r>
              <a:rPr lang="en-US" b="0" i="0" dirty="0" err="1">
                <a:solidFill>
                  <a:srgbClr val="212121"/>
                </a:solidFill>
                <a:effectLst/>
                <a:latin typeface="+mj-lt"/>
              </a:rPr>
              <a:t>wsHttpBinding</a:t>
            </a:r>
            <a:r>
              <a:rPr lang="en-US" b="0" i="0" dirty="0">
                <a:solidFill>
                  <a:srgbClr val="212121"/>
                </a:solidFill>
                <a:effectLst/>
                <a:latin typeface="+mj-lt"/>
              </a:rPr>
              <a:t> to reap full benefits of WS* specifications</a:t>
            </a:r>
          </a:p>
          <a:p>
            <a:pPr algn="l">
              <a:buFont typeface="Arial" panose="020B0604020202020204" pitchFamily="34" charset="0"/>
              <a:buChar char="•"/>
            </a:pPr>
            <a:r>
              <a:rPr lang="en-US" b="0" i="0" dirty="0">
                <a:solidFill>
                  <a:srgbClr val="212121"/>
                </a:solidFill>
                <a:effectLst/>
                <a:latin typeface="+mj-lt"/>
              </a:rPr>
              <a:t>If you require your service to be accessible only in the same machine, use </a:t>
            </a:r>
            <a:r>
              <a:rPr lang="en-US" b="0" i="0" dirty="0" err="1">
                <a:solidFill>
                  <a:srgbClr val="212121"/>
                </a:solidFill>
                <a:effectLst/>
                <a:latin typeface="+mj-lt"/>
              </a:rPr>
              <a:t>netNamedPipeBinding</a:t>
            </a:r>
            <a:endParaRPr lang="en-US" b="0" i="0" dirty="0">
              <a:solidFill>
                <a:srgbClr val="212121"/>
              </a:solidFill>
              <a:effectLst/>
              <a:latin typeface="+mj-lt"/>
            </a:endParaRPr>
          </a:p>
          <a:p>
            <a:pPr algn="l">
              <a:buFont typeface="Arial" panose="020B0604020202020204" pitchFamily="34" charset="0"/>
              <a:buChar char="•"/>
            </a:pPr>
            <a:r>
              <a:rPr lang="en-US" b="0" i="0" dirty="0">
                <a:solidFill>
                  <a:srgbClr val="212121"/>
                </a:solidFill>
                <a:effectLst/>
                <a:latin typeface="+mj-lt"/>
              </a:rPr>
              <a:t>If you require your service to be queue messages, use </a:t>
            </a:r>
            <a:r>
              <a:rPr lang="en-US" b="0" i="0" dirty="0" err="1">
                <a:solidFill>
                  <a:srgbClr val="212121"/>
                </a:solidFill>
                <a:effectLst/>
                <a:latin typeface="+mj-lt"/>
              </a:rPr>
              <a:t>netMsmqBinding</a:t>
            </a:r>
            <a:endParaRPr lang="en-US" b="0" i="0" dirty="0">
              <a:solidFill>
                <a:srgbClr val="212121"/>
              </a:solidFill>
              <a:effectLst/>
              <a:latin typeface="+mj-lt"/>
            </a:endParaRPr>
          </a:p>
          <a:p>
            <a:pPr algn="l">
              <a:buFont typeface="Arial" panose="020B0604020202020204" pitchFamily="34" charset="0"/>
              <a:buChar char="•"/>
            </a:pPr>
            <a:r>
              <a:rPr lang="en-US" b="0" i="0" dirty="0">
                <a:solidFill>
                  <a:srgbClr val="212121"/>
                </a:solidFill>
                <a:effectLst/>
                <a:latin typeface="+mj-lt"/>
              </a:rPr>
              <a:t>If you require your service to act as server as well as client in a peer to peer environment, </a:t>
            </a:r>
            <a:r>
              <a:rPr lang="en-US" b="0" i="0" dirty="0" err="1">
                <a:solidFill>
                  <a:srgbClr val="212121"/>
                </a:solidFill>
                <a:effectLst/>
                <a:latin typeface="+mj-lt"/>
              </a:rPr>
              <a:t>utilise</a:t>
            </a:r>
            <a:r>
              <a:rPr lang="en-US" b="0" i="0" dirty="0">
                <a:solidFill>
                  <a:srgbClr val="212121"/>
                </a:solidFill>
                <a:effectLst/>
                <a:latin typeface="+mj-lt"/>
              </a:rPr>
              <a:t> </a:t>
            </a:r>
            <a:r>
              <a:rPr lang="en-US" b="0" i="0" dirty="0" err="1">
                <a:solidFill>
                  <a:srgbClr val="212121"/>
                </a:solidFill>
                <a:effectLst/>
                <a:latin typeface="+mj-lt"/>
              </a:rPr>
              <a:t>netPeerTcpBinding</a:t>
            </a:r>
            <a:r>
              <a:rPr lang="en-US" b="0" i="0" dirty="0">
                <a:solidFill>
                  <a:srgbClr val="212121"/>
                </a:solidFill>
                <a:effectLst/>
                <a:latin typeface="+mj-lt"/>
              </a:rPr>
              <a:t> setting</a:t>
            </a:r>
            <a:endParaRPr lang="en-IN" dirty="0"/>
          </a:p>
        </p:txBody>
      </p:sp>
      <p:sp>
        <p:nvSpPr>
          <p:cNvPr id="5" name="TextBox 4">
            <a:extLst>
              <a:ext uri="{FF2B5EF4-FFF2-40B4-BE49-F238E27FC236}">
                <a16:creationId xmlns:a16="http://schemas.microsoft.com/office/drawing/2014/main" id="{C2419EBE-02B8-4DCE-8222-0AB733900FD7}"/>
              </a:ext>
            </a:extLst>
          </p:cNvPr>
          <p:cNvSpPr txBox="1"/>
          <p:nvPr/>
        </p:nvSpPr>
        <p:spPr>
          <a:xfrm>
            <a:off x="2989007" y="3227127"/>
            <a:ext cx="6135328" cy="369332"/>
          </a:xfrm>
          <a:prstGeom prst="rect">
            <a:avLst/>
          </a:prstGeom>
          <a:noFill/>
        </p:spPr>
        <p:txBody>
          <a:bodyPr wrap="square">
            <a:spAutoFit/>
          </a:bodyPr>
          <a:lstStyle/>
          <a:p>
            <a:r>
              <a:rPr lang="en-US" b="0" i="0" dirty="0">
                <a:solidFill>
                  <a:srgbClr val="4D5156"/>
                </a:solidFill>
                <a:effectLst/>
                <a:latin typeface="arial" panose="020B0604020202020204" pitchFamily="34" charset="0"/>
              </a:rPr>
              <a:t>Message Transmission Optimization Mechanism (</a:t>
            </a:r>
            <a:r>
              <a:rPr lang="en-US" b="1" i="0" dirty="0">
                <a:solidFill>
                  <a:srgbClr val="5F6368"/>
                </a:solidFill>
                <a:effectLst/>
                <a:latin typeface="arial" panose="020B0604020202020204" pitchFamily="34" charset="0"/>
              </a:rPr>
              <a:t>MTOM</a:t>
            </a:r>
            <a:r>
              <a:rPr lang="en-US" b="0" i="0" dirty="0">
                <a:solidFill>
                  <a:srgbClr val="4D5156"/>
                </a:solidFill>
                <a:effectLst/>
                <a:latin typeface="arial" panose="020B0604020202020204" pitchFamily="34" charset="0"/>
              </a:rPr>
              <a:t>) </a:t>
            </a:r>
            <a:endParaRPr lang="en-IN" dirty="0"/>
          </a:p>
        </p:txBody>
      </p:sp>
      <p:graphicFrame>
        <p:nvGraphicFramePr>
          <p:cNvPr id="6" name="Table 5">
            <a:extLst>
              <a:ext uri="{FF2B5EF4-FFF2-40B4-BE49-F238E27FC236}">
                <a16:creationId xmlns:a16="http://schemas.microsoft.com/office/drawing/2014/main" id="{2B9A2413-71F4-433B-92EF-66F267085D33}"/>
              </a:ext>
            </a:extLst>
          </p:cNvPr>
          <p:cNvGraphicFramePr>
            <a:graphicFrameLocks noGrp="1"/>
          </p:cNvGraphicFramePr>
          <p:nvPr>
            <p:extLst>
              <p:ext uri="{D42A27DB-BD31-4B8C-83A1-F6EECF244321}">
                <p14:modId xmlns:p14="http://schemas.microsoft.com/office/powerpoint/2010/main" val="4294291271"/>
              </p:ext>
            </p:extLst>
          </p:nvPr>
        </p:nvGraphicFramePr>
        <p:xfrm>
          <a:off x="557219" y="2106354"/>
          <a:ext cx="9860250" cy="4248734"/>
        </p:xfrm>
        <a:graphic>
          <a:graphicData uri="http://schemas.openxmlformats.org/drawingml/2006/table">
            <a:tbl>
              <a:tblPr/>
              <a:tblGrid>
                <a:gridCol w="1972050">
                  <a:extLst>
                    <a:ext uri="{9D8B030D-6E8A-4147-A177-3AD203B41FA5}">
                      <a16:colId xmlns:a16="http://schemas.microsoft.com/office/drawing/2014/main" val="1021647199"/>
                    </a:ext>
                  </a:extLst>
                </a:gridCol>
                <a:gridCol w="1972050">
                  <a:extLst>
                    <a:ext uri="{9D8B030D-6E8A-4147-A177-3AD203B41FA5}">
                      <a16:colId xmlns:a16="http://schemas.microsoft.com/office/drawing/2014/main" val="3858918348"/>
                    </a:ext>
                  </a:extLst>
                </a:gridCol>
                <a:gridCol w="1972050">
                  <a:extLst>
                    <a:ext uri="{9D8B030D-6E8A-4147-A177-3AD203B41FA5}">
                      <a16:colId xmlns:a16="http://schemas.microsoft.com/office/drawing/2014/main" val="4240814189"/>
                    </a:ext>
                  </a:extLst>
                </a:gridCol>
                <a:gridCol w="1972050">
                  <a:extLst>
                    <a:ext uri="{9D8B030D-6E8A-4147-A177-3AD203B41FA5}">
                      <a16:colId xmlns:a16="http://schemas.microsoft.com/office/drawing/2014/main" val="2555651143"/>
                    </a:ext>
                  </a:extLst>
                </a:gridCol>
                <a:gridCol w="1972050">
                  <a:extLst>
                    <a:ext uri="{9D8B030D-6E8A-4147-A177-3AD203B41FA5}">
                      <a16:colId xmlns:a16="http://schemas.microsoft.com/office/drawing/2014/main" val="3645011664"/>
                    </a:ext>
                  </a:extLst>
                </a:gridCol>
              </a:tblGrid>
              <a:tr h="481622">
                <a:tc>
                  <a:txBody>
                    <a:bodyPr/>
                    <a:lstStyle/>
                    <a:p>
                      <a:r>
                        <a:rPr lang="en-IN" sz="1700" dirty="0">
                          <a:solidFill>
                            <a:srgbClr val="FFFFFF"/>
                          </a:solidFill>
                          <a:effectLst/>
                        </a:rPr>
                        <a:t>Binding</a:t>
                      </a:r>
                      <a:endParaRPr lang="en-IN" sz="1700" dirty="0">
                        <a:effectLst/>
                      </a:endParaRP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0270BF"/>
                    </a:solidFill>
                  </a:tcPr>
                </a:tc>
                <a:tc>
                  <a:txBody>
                    <a:bodyPr/>
                    <a:lstStyle/>
                    <a:p>
                      <a:r>
                        <a:rPr lang="en-IN" sz="1700">
                          <a:solidFill>
                            <a:srgbClr val="FFFFFF"/>
                          </a:solidFill>
                          <a:effectLst/>
                        </a:rPr>
                        <a:t>Security</a:t>
                      </a:r>
                      <a:br>
                        <a:rPr lang="en-IN" sz="1700">
                          <a:effectLst/>
                        </a:rPr>
                      </a:br>
                      <a:r>
                        <a:rPr lang="en-IN" sz="1700">
                          <a:solidFill>
                            <a:srgbClr val="FFFFFF"/>
                          </a:solidFill>
                          <a:effectLst/>
                        </a:rPr>
                        <a:t>Default Configurable</a:t>
                      </a:r>
                      <a:endParaRPr lang="en-IN" sz="1700">
                        <a:effectLst/>
                      </a:endParaRP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0270BF"/>
                    </a:solidFill>
                  </a:tcPr>
                </a:tc>
                <a:tc>
                  <a:txBody>
                    <a:bodyPr/>
                    <a:lstStyle/>
                    <a:p>
                      <a:r>
                        <a:rPr lang="en-IN" sz="1700">
                          <a:solidFill>
                            <a:srgbClr val="FFFFFF"/>
                          </a:solidFill>
                          <a:effectLst/>
                        </a:rPr>
                        <a:t>Transport Protocol</a:t>
                      </a:r>
                      <a:endParaRPr lang="en-IN" sz="1700">
                        <a:effectLst/>
                      </a:endParaRP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0270BF"/>
                    </a:solidFill>
                  </a:tcPr>
                </a:tc>
                <a:tc>
                  <a:txBody>
                    <a:bodyPr/>
                    <a:lstStyle/>
                    <a:p>
                      <a:r>
                        <a:rPr lang="en-IN" sz="1700">
                          <a:solidFill>
                            <a:srgbClr val="FFFFFF"/>
                          </a:solidFill>
                          <a:effectLst/>
                        </a:rPr>
                        <a:t>Encoding</a:t>
                      </a:r>
                      <a:br>
                        <a:rPr lang="en-IN" sz="1700">
                          <a:effectLst/>
                        </a:rPr>
                      </a:br>
                      <a:r>
                        <a:rPr lang="en-IN" sz="1700">
                          <a:solidFill>
                            <a:srgbClr val="FFFFFF"/>
                          </a:solidFill>
                          <a:effectLst/>
                        </a:rPr>
                        <a:t>Default Other</a:t>
                      </a:r>
                      <a:endParaRPr lang="en-IN" sz="1700">
                        <a:effectLst/>
                      </a:endParaRP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0270BF"/>
                    </a:solidFill>
                  </a:tcPr>
                </a:tc>
                <a:tc>
                  <a:txBody>
                    <a:bodyPr/>
                    <a:lstStyle/>
                    <a:p>
                      <a:r>
                        <a:rPr lang="en-IN" sz="1700">
                          <a:solidFill>
                            <a:srgbClr val="FFFFFF"/>
                          </a:solidFill>
                          <a:effectLst/>
                        </a:rPr>
                        <a:t>Host</a:t>
                      </a:r>
                      <a:endParaRPr lang="en-IN" sz="1700">
                        <a:effectLst/>
                      </a:endParaRP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0270BF"/>
                    </a:solidFill>
                  </a:tcPr>
                </a:tc>
                <a:extLst>
                  <a:ext uri="{0D108BD9-81ED-4DB2-BD59-A6C34878D82A}">
                    <a16:rowId xmlns:a16="http://schemas.microsoft.com/office/drawing/2014/main" val="3315272558"/>
                  </a:ext>
                </a:extLst>
              </a:tr>
              <a:tr h="687202">
                <a:tc>
                  <a:txBody>
                    <a:bodyPr/>
                    <a:lstStyle/>
                    <a:p>
                      <a:r>
                        <a:rPr lang="en-IN" sz="1700" dirty="0" err="1">
                          <a:effectLst/>
                        </a:rPr>
                        <a:t>basicHttpBinding</a:t>
                      </a:r>
                      <a:endParaRPr lang="en-IN" sz="1700" dirty="0">
                        <a:effectLst/>
                      </a:endParaRP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700">
                          <a:effectLst/>
                        </a:rPr>
                        <a:t>None,</a:t>
                      </a:r>
                      <a:br>
                        <a:rPr lang="en-IN" sz="1700">
                          <a:effectLst/>
                        </a:rPr>
                      </a:br>
                      <a:r>
                        <a:rPr lang="en-IN" sz="1700">
                          <a:effectLst/>
                        </a:rPr>
                        <a:t>Transport, Message, Mixed</a:t>
                      </a: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700">
                          <a:effectLst/>
                        </a:rPr>
                        <a:t>HTTP</a:t>
                      </a: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700">
                          <a:effectLst/>
                        </a:rPr>
                        <a:t>Text/XML, MTOM</a:t>
                      </a: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700">
                          <a:effectLst/>
                        </a:rPr>
                        <a:t>IIS, WAS</a:t>
                      </a: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4094530793"/>
                  </a:ext>
                </a:extLst>
              </a:tr>
              <a:tr h="481622">
                <a:tc>
                  <a:txBody>
                    <a:bodyPr/>
                    <a:lstStyle/>
                    <a:p>
                      <a:r>
                        <a:rPr lang="en-IN" sz="1700" dirty="0" err="1">
                          <a:effectLst/>
                        </a:rPr>
                        <a:t>wsHttpBinding</a:t>
                      </a:r>
                      <a:endParaRPr lang="en-IN" sz="1700" dirty="0">
                        <a:effectLst/>
                      </a:endParaRP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700">
                          <a:effectLst/>
                        </a:rPr>
                        <a:t>Message, Transport, Mixed</a:t>
                      </a: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700">
                          <a:effectLst/>
                        </a:rPr>
                        <a:t>HTTP</a:t>
                      </a: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700">
                          <a:effectLst/>
                        </a:rPr>
                        <a:t>Text/XML, MTOM</a:t>
                      </a: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700">
                          <a:effectLst/>
                        </a:rPr>
                        <a:t>IIS, WAS</a:t>
                      </a: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4978396"/>
                  </a:ext>
                </a:extLst>
              </a:tr>
              <a:tr h="481622">
                <a:tc>
                  <a:txBody>
                    <a:bodyPr/>
                    <a:lstStyle/>
                    <a:p>
                      <a:r>
                        <a:rPr lang="en-IN" sz="1700">
                          <a:effectLst/>
                        </a:rPr>
                        <a:t>netTcpBinding</a:t>
                      </a: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700">
                          <a:effectLst/>
                        </a:rPr>
                        <a:t>Transport, Message, Mixed</a:t>
                      </a: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700">
                          <a:effectLst/>
                        </a:rPr>
                        <a:t>TCP</a:t>
                      </a: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700">
                          <a:effectLst/>
                        </a:rPr>
                        <a:t>Binary</a:t>
                      </a: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700">
                          <a:effectLst/>
                        </a:rPr>
                        <a:t>WAS</a:t>
                      </a: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654111252"/>
                  </a:ext>
                </a:extLst>
              </a:tr>
              <a:tr h="481622">
                <a:tc>
                  <a:txBody>
                    <a:bodyPr/>
                    <a:lstStyle/>
                    <a:p>
                      <a:r>
                        <a:rPr lang="en-IN" sz="1700">
                          <a:effectLst/>
                        </a:rPr>
                        <a:t>netNamedPipeBinding</a:t>
                      </a: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700">
                          <a:effectLst/>
                        </a:rPr>
                        <a:t>Transport,None</a:t>
                      </a: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700">
                          <a:effectLst/>
                        </a:rPr>
                        <a:t>Named Pipe</a:t>
                      </a: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700">
                          <a:effectLst/>
                        </a:rPr>
                        <a:t>Binary</a:t>
                      </a: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700">
                          <a:effectLst/>
                        </a:rPr>
                        <a:t>WAS</a:t>
                      </a: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150614815"/>
                  </a:ext>
                </a:extLst>
              </a:tr>
              <a:tr h="481622">
                <a:tc>
                  <a:txBody>
                    <a:bodyPr/>
                    <a:lstStyle/>
                    <a:p>
                      <a:r>
                        <a:rPr lang="en-IN" sz="1700">
                          <a:effectLst/>
                        </a:rPr>
                        <a:t>netMsmqBinding</a:t>
                      </a: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700">
                          <a:effectLst/>
                        </a:rPr>
                        <a:t>Message, Transport, None</a:t>
                      </a: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700">
                          <a:effectLst/>
                        </a:rPr>
                        <a:t>TCP</a:t>
                      </a: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700">
                          <a:effectLst/>
                        </a:rPr>
                        <a:t>Binary</a:t>
                      </a: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700">
                          <a:effectLst/>
                        </a:rPr>
                        <a:t>WAS</a:t>
                      </a: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311707123"/>
                  </a:ext>
                </a:extLst>
              </a:tr>
              <a:tr h="276043">
                <a:tc>
                  <a:txBody>
                    <a:bodyPr/>
                    <a:lstStyle/>
                    <a:p>
                      <a:r>
                        <a:rPr lang="en-IN" sz="1700" dirty="0" err="1">
                          <a:effectLst/>
                        </a:rPr>
                        <a:t>netPeerTcpBinding</a:t>
                      </a:r>
                      <a:endParaRPr lang="en-IN" sz="1700" dirty="0">
                        <a:effectLst/>
                      </a:endParaRP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700">
                          <a:effectLst/>
                        </a:rPr>
                        <a:t>Transport</a:t>
                      </a: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700">
                          <a:effectLst/>
                        </a:rPr>
                        <a:t>P2P</a:t>
                      </a: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700">
                          <a:effectLst/>
                        </a:rPr>
                        <a:t>Binary</a:t>
                      </a: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IN" sz="1700" dirty="0">
                          <a:effectLst/>
                        </a:rPr>
                        <a:t>-</a:t>
                      </a:r>
                    </a:p>
                  </a:txBody>
                  <a:tcPr marL="88803" marR="88803" marT="44401" marB="44401"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2415269442"/>
                  </a:ext>
                </a:extLst>
              </a:tr>
            </a:tbl>
          </a:graphicData>
        </a:graphic>
      </p:graphicFrame>
      <p:sp>
        <p:nvSpPr>
          <p:cNvPr id="7" name="Rectangle 1">
            <a:extLst>
              <a:ext uri="{FF2B5EF4-FFF2-40B4-BE49-F238E27FC236}">
                <a16:creationId xmlns:a16="http://schemas.microsoft.com/office/drawing/2014/main" id="{B9D03184-E6DA-4044-BA5C-EABBC9DC2B24}"/>
              </a:ext>
            </a:extLst>
          </p:cNvPr>
          <p:cNvSpPr>
            <a:spLocks noChangeArrowheads="1"/>
          </p:cNvSpPr>
          <p:nvPr/>
        </p:nvSpPr>
        <p:spPr bwMode="auto">
          <a:xfrm flipV="1">
            <a:off x="312174" y="1880535"/>
            <a:ext cx="117716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767B792D-5590-4730-A5CD-683AF8CDFE78}"/>
              </a:ext>
            </a:extLst>
          </p:cNvPr>
          <p:cNvSpPr txBox="1"/>
          <p:nvPr/>
        </p:nvSpPr>
        <p:spPr>
          <a:xfrm>
            <a:off x="10434771" y="3076559"/>
            <a:ext cx="1649074" cy="1477328"/>
          </a:xfrm>
          <a:prstGeom prst="rect">
            <a:avLst/>
          </a:prstGeom>
          <a:noFill/>
        </p:spPr>
        <p:txBody>
          <a:bodyPr wrap="square" rtlCol="0">
            <a:spAutoFit/>
          </a:bodyPr>
          <a:lstStyle/>
          <a:p>
            <a:r>
              <a:rPr lang="en-US" b="0" i="0">
                <a:solidFill>
                  <a:srgbClr val="4D5156"/>
                </a:solidFill>
                <a:effectLst/>
                <a:latin typeface="arial" panose="020B0604020202020204" pitchFamily="34" charset="0"/>
              </a:rPr>
              <a:t>Message Transmission Optimization Mechanism (</a:t>
            </a:r>
            <a:r>
              <a:rPr lang="en-US" b="1" i="0">
                <a:solidFill>
                  <a:srgbClr val="5F6368"/>
                </a:solidFill>
                <a:effectLst/>
                <a:latin typeface="arial" panose="020B0604020202020204" pitchFamily="34" charset="0"/>
              </a:rPr>
              <a:t>MTOM</a:t>
            </a:r>
            <a:r>
              <a:rPr lang="en-US" b="0" i="0">
                <a:solidFill>
                  <a:srgbClr val="4D5156"/>
                </a:solidFill>
                <a:effectLst/>
                <a:latin typeface="arial" panose="020B0604020202020204" pitchFamily="34" charset="0"/>
              </a:rPr>
              <a:t>) </a:t>
            </a:r>
            <a:endParaRPr lang="en-IN" dirty="0"/>
          </a:p>
        </p:txBody>
      </p:sp>
    </p:spTree>
    <p:extLst>
      <p:ext uri="{BB962C8B-B14F-4D97-AF65-F5344CB8AC3E}">
        <p14:creationId xmlns:p14="http://schemas.microsoft.com/office/powerpoint/2010/main" val="2722310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DB9D5481-5FCF-44C0-A13A-B4B1FC2315AF}"/>
              </a:ext>
            </a:extLst>
          </p:cNvPr>
          <p:cNvGraphicFramePr>
            <a:graphicFrameLocks noGrp="1"/>
          </p:cNvGraphicFramePr>
          <p:nvPr>
            <p:ph idx="1"/>
            <p:extLst>
              <p:ext uri="{D42A27DB-BD31-4B8C-83A1-F6EECF244321}">
                <p14:modId xmlns:p14="http://schemas.microsoft.com/office/powerpoint/2010/main" val="2232943246"/>
              </p:ext>
            </p:extLst>
          </p:nvPr>
        </p:nvGraphicFramePr>
        <p:xfrm>
          <a:off x="1103670" y="871896"/>
          <a:ext cx="9397182" cy="4632176"/>
        </p:xfrm>
        <a:graphic>
          <a:graphicData uri="http://schemas.openxmlformats.org/drawingml/2006/table">
            <a:tbl>
              <a:tblPr/>
              <a:tblGrid>
                <a:gridCol w="3132394">
                  <a:extLst>
                    <a:ext uri="{9D8B030D-6E8A-4147-A177-3AD203B41FA5}">
                      <a16:colId xmlns:a16="http://schemas.microsoft.com/office/drawing/2014/main" val="950592444"/>
                    </a:ext>
                  </a:extLst>
                </a:gridCol>
                <a:gridCol w="3132394">
                  <a:extLst>
                    <a:ext uri="{9D8B030D-6E8A-4147-A177-3AD203B41FA5}">
                      <a16:colId xmlns:a16="http://schemas.microsoft.com/office/drawing/2014/main" val="636155160"/>
                    </a:ext>
                  </a:extLst>
                </a:gridCol>
                <a:gridCol w="3132394">
                  <a:extLst>
                    <a:ext uri="{9D8B030D-6E8A-4147-A177-3AD203B41FA5}">
                      <a16:colId xmlns:a16="http://schemas.microsoft.com/office/drawing/2014/main" val="1410200402"/>
                    </a:ext>
                  </a:extLst>
                </a:gridCol>
              </a:tblGrid>
              <a:tr h="180389">
                <a:tc>
                  <a:txBody>
                    <a:bodyPr/>
                    <a:lstStyle/>
                    <a:p>
                      <a:r>
                        <a:rPr lang="en-IN" sz="1200" dirty="0">
                          <a:solidFill>
                            <a:srgbClr val="111111"/>
                          </a:solidFill>
                          <a:effectLst/>
                          <a:latin typeface="Segoe UI" panose="020B0502040204020203" pitchFamily="34" charset="0"/>
                        </a:rPr>
                        <a:t>Criteria</a:t>
                      </a:r>
                    </a:p>
                  </a:txBody>
                  <a:tcPr marL="10999" marR="10999" marT="10999" marB="10999" anchor="ctr">
                    <a:lnL>
                      <a:noFill/>
                    </a:lnL>
                    <a:lnR w="7620" cap="flat" cmpd="sng" algn="ctr">
                      <a:solidFill>
                        <a:srgbClr val="CCCCCC"/>
                      </a:solidFill>
                      <a:prstDash val="solid"/>
                      <a:round/>
                      <a:headEnd type="none" w="med" len="med"/>
                      <a:tailEnd type="none" w="med" len="med"/>
                    </a:lnR>
                    <a:lnT>
                      <a:noFill/>
                    </a:lnT>
                    <a:lnB w="7620" cap="flat" cmpd="sng" algn="ctr">
                      <a:solidFill>
                        <a:srgbClr val="CCCCCC"/>
                      </a:solidFill>
                      <a:prstDash val="solid"/>
                      <a:round/>
                      <a:headEnd type="none" w="med" len="med"/>
                      <a:tailEnd type="none" w="med" len="med"/>
                    </a:lnB>
                    <a:solidFill>
                      <a:srgbClr val="FFFFFF"/>
                    </a:solidFill>
                  </a:tcPr>
                </a:tc>
                <a:tc>
                  <a:txBody>
                    <a:bodyPr/>
                    <a:lstStyle/>
                    <a:p>
                      <a:r>
                        <a:rPr lang="en-IN" sz="1200">
                          <a:solidFill>
                            <a:srgbClr val="111111"/>
                          </a:solidFill>
                          <a:effectLst/>
                          <a:latin typeface="Segoe UI" panose="020B0502040204020203" pitchFamily="34" charset="0"/>
                        </a:rPr>
                        <a:t>BasicHttpBinding</a:t>
                      </a:r>
                    </a:p>
                  </a:txBody>
                  <a:tcPr marL="10999" marR="10999" marT="10999" marB="1099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a:noFill/>
                    </a:lnT>
                    <a:lnB w="7620" cap="flat" cmpd="sng" algn="ctr">
                      <a:solidFill>
                        <a:srgbClr val="CCCCCC"/>
                      </a:solidFill>
                      <a:prstDash val="solid"/>
                      <a:round/>
                      <a:headEnd type="none" w="med" len="med"/>
                      <a:tailEnd type="none" w="med" len="med"/>
                    </a:lnB>
                    <a:solidFill>
                      <a:srgbClr val="FFFFFF"/>
                    </a:solidFill>
                  </a:tcPr>
                </a:tc>
                <a:tc>
                  <a:txBody>
                    <a:bodyPr/>
                    <a:lstStyle/>
                    <a:p>
                      <a:r>
                        <a:rPr lang="en-IN" sz="1200">
                          <a:solidFill>
                            <a:srgbClr val="111111"/>
                          </a:solidFill>
                          <a:effectLst/>
                          <a:latin typeface="Segoe UI" panose="020B0502040204020203" pitchFamily="34" charset="0"/>
                        </a:rPr>
                        <a:t>WsHttpBinding</a:t>
                      </a:r>
                    </a:p>
                  </a:txBody>
                  <a:tcPr marL="10999" marR="10999" marT="10999" marB="1099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a:noFill/>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22505123"/>
                  </a:ext>
                </a:extLst>
              </a:tr>
              <a:tr h="417975">
                <a:tc>
                  <a:txBody>
                    <a:bodyPr/>
                    <a:lstStyle/>
                    <a:p>
                      <a:r>
                        <a:rPr lang="en-IN" sz="1200">
                          <a:solidFill>
                            <a:srgbClr val="111111"/>
                          </a:solidFill>
                          <a:effectLst/>
                          <a:latin typeface="Segoe UI" panose="020B0502040204020203" pitchFamily="34" charset="0"/>
                        </a:rPr>
                        <a:t>Security support</a:t>
                      </a:r>
                    </a:p>
                  </a:txBody>
                  <a:tcPr marL="10999" marR="10999" marT="10999" marB="10999" anchor="ctr">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1200">
                          <a:solidFill>
                            <a:srgbClr val="111111"/>
                          </a:solidFill>
                          <a:effectLst/>
                          <a:latin typeface="Segoe UI" panose="020B0502040204020203" pitchFamily="34" charset="0"/>
                        </a:rPr>
                        <a:t>This supports the old ASMX style, i.e., WS-BasicProfile 1.1.</a:t>
                      </a:r>
                    </a:p>
                  </a:txBody>
                  <a:tcPr marL="10999" marR="10999" marT="10999" marB="1099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1200">
                          <a:solidFill>
                            <a:srgbClr val="111111"/>
                          </a:solidFill>
                          <a:effectLst/>
                          <a:latin typeface="Segoe UI" panose="020B0502040204020203" pitchFamily="34" charset="0"/>
                        </a:rPr>
                        <a:t>This exposes web services using WS-* specifications.</a:t>
                      </a:r>
                    </a:p>
                  </a:txBody>
                  <a:tcPr marL="10999" marR="10999" marT="10999" marB="1099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20961184"/>
                  </a:ext>
                </a:extLst>
              </a:tr>
              <a:tr h="1368318">
                <a:tc>
                  <a:txBody>
                    <a:bodyPr/>
                    <a:lstStyle/>
                    <a:p>
                      <a:r>
                        <a:rPr lang="en-IN" sz="1200">
                          <a:solidFill>
                            <a:srgbClr val="111111"/>
                          </a:solidFill>
                          <a:effectLst/>
                          <a:latin typeface="Segoe UI" panose="020B0502040204020203" pitchFamily="34" charset="0"/>
                        </a:rPr>
                        <a:t>Compatibility</a:t>
                      </a:r>
                    </a:p>
                  </a:txBody>
                  <a:tcPr marL="10999" marR="10999" marT="10999" marB="10999" anchor="ctr">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1200">
                          <a:solidFill>
                            <a:srgbClr val="111111"/>
                          </a:solidFill>
                          <a:effectLst/>
                          <a:latin typeface="Segoe UI" panose="020B0502040204020203" pitchFamily="34" charset="0"/>
                        </a:rPr>
                        <a:t>This is aimed for clients who do not have .NET 3.0 installed and it supports wider ranges of clients. Many of the clients like Windows 2000 still do not run .NET 3.0. So an older version of .NET can consume this service.</a:t>
                      </a:r>
                    </a:p>
                  </a:txBody>
                  <a:tcPr marL="10999" marR="10999" marT="10999" marB="1099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1200">
                          <a:solidFill>
                            <a:srgbClr val="111111"/>
                          </a:solidFill>
                          <a:effectLst/>
                          <a:latin typeface="Segoe UI" panose="020B0502040204020203" pitchFamily="34" charset="0"/>
                        </a:rPr>
                        <a:t>As it is built using WS-* specifications, it does not support wider ranges of clients and it cannot be consumed by older .NET versions less than 3 version.</a:t>
                      </a:r>
                    </a:p>
                  </a:txBody>
                  <a:tcPr marL="10999" marR="10999" marT="10999" marB="1099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05655322"/>
                  </a:ext>
                </a:extLst>
              </a:tr>
              <a:tr h="338780">
                <a:tc>
                  <a:txBody>
                    <a:bodyPr/>
                    <a:lstStyle/>
                    <a:p>
                      <a:r>
                        <a:rPr lang="en-IN" sz="1200">
                          <a:solidFill>
                            <a:srgbClr val="111111"/>
                          </a:solidFill>
                          <a:effectLst/>
                          <a:latin typeface="Segoe UI" panose="020B0502040204020203" pitchFamily="34" charset="0"/>
                        </a:rPr>
                        <a:t>SOAP version</a:t>
                      </a:r>
                    </a:p>
                  </a:txBody>
                  <a:tcPr marL="10999" marR="10999" marT="10999" marB="10999" anchor="ctr">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IN" sz="1200" dirty="0">
                          <a:solidFill>
                            <a:srgbClr val="111111"/>
                          </a:solidFill>
                          <a:effectLst/>
                          <a:latin typeface="Segoe UI" panose="020B0502040204020203" pitchFamily="34" charset="0"/>
                        </a:rPr>
                        <a:t>SOAP 1.1</a:t>
                      </a:r>
                    </a:p>
                  </a:txBody>
                  <a:tcPr marL="10999" marR="10999" marT="10999" marB="1099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1200">
                          <a:solidFill>
                            <a:srgbClr val="111111"/>
                          </a:solidFill>
                          <a:effectLst/>
                          <a:latin typeface="Segoe UI" panose="020B0502040204020203" pitchFamily="34" charset="0"/>
                        </a:rPr>
                        <a:t>SOAP 1.2 and WS-Addressing specification.</a:t>
                      </a:r>
                    </a:p>
                  </a:txBody>
                  <a:tcPr marL="10999" marR="10999" marT="10999" marB="1099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69863050"/>
                  </a:ext>
                </a:extLst>
              </a:tr>
              <a:tr h="734756">
                <a:tc>
                  <a:txBody>
                    <a:bodyPr/>
                    <a:lstStyle/>
                    <a:p>
                      <a:r>
                        <a:rPr lang="en-IN" sz="1200">
                          <a:solidFill>
                            <a:srgbClr val="111111"/>
                          </a:solidFill>
                          <a:effectLst/>
                          <a:latin typeface="Segoe UI" panose="020B0502040204020203" pitchFamily="34" charset="0"/>
                        </a:rPr>
                        <a:t>Reliable messaging</a:t>
                      </a:r>
                    </a:p>
                  </a:txBody>
                  <a:tcPr marL="10999" marR="10999" marT="10999" marB="10999" anchor="ctr">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1200">
                          <a:solidFill>
                            <a:srgbClr val="111111"/>
                          </a:solidFill>
                          <a:effectLst/>
                          <a:latin typeface="Segoe UI" panose="020B0502040204020203" pitchFamily="34" charset="0"/>
                        </a:rPr>
                        <a:t>Not supported. In other words, if a client fires two or three calls you really do not know if they will return back in the same order.</a:t>
                      </a:r>
                    </a:p>
                  </a:txBody>
                  <a:tcPr marL="10999" marR="10999" marT="10999" marB="1099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1200" dirty="0">
                          <a:solidFill>
                            <a:srgbClr val="111111"/>
                          </a:solidFill>
                          <a:effectLst/>
                          <a:latin typeface="Segoe UI" panose="020B0502040204020203" pitchFamily="34" charset="0"/>
                        </a:rPr>
                        <a:t>Supported as it supports WS-* specifications.</a:t>
                      </a:r>
                    </a:p>
                  </a:txBody>
                  <a:tcPr marL="10999" marR="10999" marT="10999" marB="1099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9003183"/>
                  </a:ext>
                </a:extLst>
              </a:tr>
              <a:tr h="813951">
                <a:tc>
                  <a:txBody>
                    <a:bodyPr/>
                    <a:lstStyle/>
                    <a:p>
                      <a:r>
                        <a:rPr lang="en-IN" sz="1200">
                          <a:solidFill>
                            <a:srgbClr val="111111"/>
                          </a:solidFill>
                          <a:effectLst/>
                          <a:latin typeface="Segoe UI" panose="020B0502040204020203" pitchFamily="34" charset="0"/>
                        </a:rPr>
                        <a:t>Default security options</a:t>
                      </a:r>
                    </a:p>
                  </a:txBody>
                  <a:tcPr marL="10999" marR="10999" marT="10999" marB="10999" anchor="ctr">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1200" dirty="0">
                          <a:solidFill>
                            <a:srgbClr val="111111"/>
                          </a:solidFill>
                          <a:effectLst/>
                          <a:latin typeface="Segoe UI" panose="020B0502040204020203" pitchFamily="34" charset="0"/>
                        </a:rPr>
                        <a:t>By default, there is no security provided for messages when the client calls happen. In other words, data is sent </a:t>
                      </a:r>
                      <a:r>
                        <a:rPr lang="en-US" sz="1200" b="1" dirty="0">
                          <a:solidFill>
                            <a:srgbClr val="111111"/>
                          </a:solidFill>
                          <a:effectLst/>
                          <a:latin typeface="Segoe UI" panose="020B0502040204020203" pitchFamily="34" charset="0"/>
                        </a:rPr>
                        <a:t>as plain text.</a:t>
                      </a:r>
                    </a:p>
                  </a:txBody>
                  <a:tcPr marL="10999" marR="10999" marT="10999" marB="1099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1200" dirty="0">
                          <a:solidFill>
                            <a:srgbClr val="111111"/>
                          </a:solidFill>
                          <a:effectLst/>
                          <a:latin typeface="Segoe UI" panose="020B0502040204020203" pitchFamily="34" charset="0"/>
                        </a:rPr>
                        <a:t>As </a:t>
                      </a:r>
                      <a:r>
                        <a:rPr lang="en-US" sz="1200" dirty="0" err="1">
                          <a:solidFill>
                            <a:srgbClr val="111111"/>
                          </a:solidFill>
                          <a:effectLst/>
                          <a:latin typeface="Segoe UI" panose="020B0502040204020203" pitchFamily="34" charset="0"/>
                        </a:rPr>
                        <a:t>WsHttBinding</a:t>
                      </a:r>
                      <a:r>
                        <a:rPr lang="en-US" sz="1200" dirty="0">
                          <a:solidFill>
                            <a:srgbClr val="111111"/>
                          </a:solidFill>
                          <a:effectLst/>
                          <a:latin typeface="Segoe UI" panose="020B0502040204020203" pitchFamily="34" charset="0"/>
                        </a:rPr>
                        <a:t> supports WS-*, it has WS-Security enabled by default. So the data </a:t>
                      </a:r>
                      <a:r>
                        <a:rPr lang="en-US" sz="1200" b="1" dirty="0">
                          <a:solidFill>
                            <a:srgbClr val="111111"/>
                          </a:solidFill>
                          <a:effectLst/>
                          <a:latin typeface="Segoe UI" panose="020B0502040204020203" pitchFamily="34" charset="0"/>
                        </a:rPr>
                        <a:t>is not </a:t>
                      </a:r>
                      <a:r>
                        <a:rPr lang="en-US" sz="1200" dirty="0">
                          <a:solidFill>
                            <a:srgbClr val="111111"/>
                          </a:solidFill>
                          <a:effectLst/>
                          <a:latin typeface="Segoe UI" panose="020B0502040204020203" pitchFamily="34" charset="0"/>
                        </a:rPr>
                        <a:t>sent in plain text. But encrypted</a:t>
                      </a:r>
                    </a:p>
                  </a:txBody>
                  <a:tcPr marL="10999" marR="10999" marT="10999" marB="1099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42806371"/>
                  </a:ext>
                </a:extLst>
              </a:tr>
              <a:tr h="497170">
                <a:tc>
                  <a:txBody>
                    <a:bodyPr/>
                    <a:lstStyle/>
                    <a:p>
                      <a:r>
                        <a:rPr lang="en-IN" sz="1200">
                          <a:solidFill>
                            <a:srgbClr val="111111"/>
                          </a:solidFill>
                          <a:effectLst/>
                          <a:latin typeface="Segoe UI" panose="020B0502040204020203" pitchFamily="34" charset="0"/>
                        </a:rPr>
                        <a:t>Security options</a:t>
                      </a:r>
                    </a:p>
                  </a:txBody>
                  <a:tcPr marL="10999" marR="10999" marT="10999" marB="10999" anchor="ctr">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buFont typeface="Arial" panose="020B0604020202020204" pitchFamily="34" charset="0"/>
                        <a:buChar char="•"/>
                      </a:pPr>
                      <a:r>
                        <a:rPr lang="en-US" sz="1200" dirty="0">
                          <a:solidFill>
                            <a:srgbClr val="111111"/>
                          </a:solidFill>
                          <a:effectLst/>
                          <a:latin typeface="Segoe UI" panose="020B0502040204020203" pitchFamily="34" charset="0"/>
                        </a:rPr>
                        <a:t>None</a:t>
                      </a:r>
                    </a:p>
                    <a:p>
                      <a:pPr>
                        <a:buFont typeface="Arial" panose="020B0604020202020204" pitchFamily="34" charset="0"/>
                        <a:buChar char="•"/>
                      </a:pPr>
                      <a:r>
                        <a:rPr lang="en-US" sz="1200" dirty="0">
                          <a:solidFill>
                            <a:srgbClr val="111111"/>
                          </a:solidFill>
                          <a:effectLst/>
                          <a:latin typeface="Segoe UI" panose="020B0502040204020203" pitchFamily="34" charset="0"/>
                        </a:rPr>
                        <a:t>Windows – default authentication</a:t>
                      </a:r>
                    </a:p>
                    <a:p>
                      <a:pPr>
                        <a:buFont typeface="Arial" panose="020B0604020202020204" pitchFamily="34" charset="0"/>
                        <a:buChar char="•"/>
                      </a:pPr>
                      <a:r>
                        <a:rPr lang="en-US" sz="1200" dirty="0">
                          <a:solidFill>
                            <a:srgbClr val="111111"/>
                          </a:solidFill>
                          <a:effectLst/>
                          <a:latin typeface="Segoe UI" panose="020B0502040204020203" pitchFamily="34" charset="0"/>
                        </a:rPr>
                        <a:t>Basic</a:t>
                      </a:r>
                    </a:p>
                    <a:p>
                      <a:pPr>
                        <a:buFont typeface="Arial" panose="020B0604020202020204" pitchFamily="34" charset="0"/>
                        <a:buChar char="•"/>
                      </a:pPr>
                      <a:r>
                        <a:rPr lang="en-US" sz="1200" dirty="0">
                          <a:solidFill>
                            <a:srgbClr val="111111"/>
                          </a:solidFill>
                          <a:effectLst/>
                          <a:latin typeface="Segoe UI" panose="020B0502040204020203" pitchFamily="34" charset="0"/>
                        </a:rPr>
                        <a:t>Certificate</a:t>
                      </a:r>
                    </a:p>
                  </a:txBody>
                  <a:tcPr marL="10999" marR="10999" marT="10999" marB="1099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buFont typeface="Arial" panose="020B0604020202020204" pitchFamily="34" charset="0"/>
                        <a:buChar char="•"/>
                      </a:pPr>
                      <a:r>
                        <a:rPr lang="en-US" sz="1200" dirty="0">
                          <a:solidFill>
                            <a:srgbClr val="111111"/>
                          </a:solidFill>
                          <a:effectLst/>
                          <a:latin typeface="Segoe UI" panose="020B0502040204020203" pitchFamily="34" charset="0"/>
                        </a:rPr>
                        <a:t>None</a:t>
                      </a:r>
                    </a:p>
                    <a:p>
                      <a:pPr>
                        <a:buFont typeface="Arial" panose="020B0604020202020204" pitchFamily="34" charset="0"/>
                        <a:buChar char="•"/>
                      </a:pPr>
                      <a:r>
                        <a:rPr lang="en-US" sz="1200" dirty="0">
                          <a:solidFill>
                            <a:srgbClr val="111111"/>
                          </a:solidFill>
                          <a:effectLst/>
                          <a:latin typeface="Segoe UI" panose="020B0502040204020203" pitchFamily="34" charset="0"/>
                        </a:rPr>
                        <a:t>Transport</a:t>
                      </a:r>
                    </a:p>
                    <a:p>
                      <a:pPr>
                        <a:buFont typeface="Arial" panose="020B0604020202020204" pitchFamily="34" charset="0"/>
                        <a:buChar char="•"/>
                      </a:pPr>
                      <a:r>
                        <a:rPr lang="en-US" sz="1200" dirty="0">
                          <a:solidFill>
                            <a:srgbClr val="111111"/>
                          </a:solidFill>
                          <a:effectLst/>
                          <a:latin typeface="Segoe UI" panose="020B0502040204020203" pitchFamily="34" charset="0"/>
                        </a:rPr>
                        <a:t>Message</a:t>
                      </a:r>
                    </a:p>
                    <a:p>
                      <a:pPr>
                        <a:buFont typeface="Arial" panose="020B0604020202020204" pitchFamily="34" charset="0"/>
                        <a:buChar char="•"/>
                      </a:pPr>
                      <a:r>
                        <a:rPr lang="en-US" sz="1200" dirty="0">
                          <a:solidFill>
                            <a:srgbClr val="111111"/>
                          </a:solidFill>
                          <a:effectLst/>
                          <a:latin typeface="Segoe UI" panose="020B0502040204020203" pitchFamily="34" charset="0"/>
                        </a:rPr>
                        <a:t>Transport with message credentials</a:t>
                      </a:r>
                    </a:p>
                  </a:txBody>
                  <a:tcPr marL="10999" marR="10999" marT="10999" marB="1099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35375721"/>
                  </a:ext>
                </a:extLst>
              </a:tr>
            </a:tbl>
          </a:graphicData>
        </a:graphic>
      </p:graphicFrame>
    </p:spTree>
    <p:extLst>
      <p:ext uri="{BB962C8B-B14F-4D97-AF65-F5344CB8AC3E}">
        <p14:creationId xmlns:p14="http://schemas.microsoft.com/office/powerpoint/2010/main" val="1378018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3A48F-1B66-425C-813B-F7A4EF87380C}"/>
              </a:ext>
            </a:extLst>
          </p:cNvPr>
          <p:cNvSpPr>
            <a:spLocks noGrp="1"/>
          </p:cNvSpPr>
          <p:nvPr>
            <p:ph type="title"/>
          </p:nvPr>
        </p:nvSpPr>
        <p:spPr>
          <a:xfrm>
            <a:off x="999203" y="79989"/>
            <a:ext cx="10193594" cy="913069"/>
          </a:xfrm>
        </p:spPr>
        <p:txBody>
          <a:bodyPr/>
          <a:lstStyle/>
          <a:p>
            <a:r>
              <a:rPr lang="en-US" dirty="0"/>
              <a:t>WCF REST API HTTP binding How to start</a:t>
            </a:r>
            <a:endParaRPr lang="en-IN" dirty="0"/>
          </a:p>
        </p:txBody>
      </p:sp>
      <p:pic>
        <p:nvPicPr>
          <p:cNvPr id="4" name="Content Placeholder 3">
            <a:extLst>
              <a:ext uri="{FF2B5EF4-FFF2-40B4-BE49-F238E27FC236}">
                <a16:creationId xmlns:a16="http://schemas.microsoft.com/office/drawing/2014/main" id="{0162BB3A-F432-4586-903D-38B5A2713C27}"/>
              </a:ext>
            </a:extLst>
          </p:cNvPr>
          <p:cNvPicPr>
            <a:picLocks noGrp="1"/>
          </p:cNvPicPr>
          <p:nvPr>
            <p:ph idx="1"/>
          </p:nvPr>
        </p:nvPicPr>
        <p:blipFill>
          <a:blip r:embed="rId2"/>
          <a:stretch>
            <a:fillRect/>
          </a:stretch>
        </p:blipFill>
        <p:spPr>
          <a:xfrm>
            <a:off x="1359061" y="1062038"/>
            <a:ext cx="9097640" cy="5114925"/>
          </a:xfrm>
          <a:prstGeom prst="rect">
            <a:avLst/>
          </a:prstGeom>
        </p:spPr>
      </p:pic>
    </p:spTree>
    <p:extLst>
      <p:ext uri="{BB962C8B-B14F-4D97-AF65-F5344CB8AC3E}">
        <p14:creationId xmlns:p14="http://schemas.microsoft.com/office/powerpoint/2010/main" val="1122329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2874-7D3D-47D5-BFC4-9DF529D8BF5C}"/>
              </a:ext>
            </a:extLst>
          </p:cNvPr>
          <p:cNvSpPr>
            <a:spLocks noGrp="1"/>
          </p:cNvSpPr>
          <p:nvPr>
            <p:ph type="title"/>
          </p:nvPr>
        </p:nvSpPr>
        <p:spPr>
          <a:xfrm>
            <a:off x="1504334" y="0"/>
            <a:ext cx="9849465" cy="570271"/>
          </a:xfrm>
        </p:spPr>
        <p:txBody>
          <a:bodyPr>
            <a:normAutofit fontScale="90000"/>
          </a:bodyPr>
          <a:lstStyle/>
          <a:p>
            <a:r>
              <a:rPr lang="en-US" dirty="0"/>
              <a:t>Modify the file Service1.SVC. --What is SVC?</a:t>
            </a:r>
            <a:endParaRPr lang="en-IN" dirty="0"/>
          </a:p>
        </p:txBody>
      </p:sp>
      <p:pic>
        <p:nvPicPr>
          <p:cNvPr id="4" name="Content Placeholder 3">
            <a:extLst>
              <a:ext uri="{FF2B5EF4-FFF2-40B4-BE49-F238E27FC236}">
                <a16:creationId xmlns:a16="http://schemas.microsoft.com/office/drawing/2014/main" id="{4736F29B-2590-49EE-B64F-9B0FB0C22F0C}"/>
              </a:ext>
            </a:extLst>
          </p:cNvPr>
          <p:cNvPicPr>
            <a:picLocks noGrp="1"/>
          </p:cNvPicPr>
          <p:nvPr>
            <p:ph idx="1"/>
          </p:nvPr>
        </p:nvPicPr>
        <p:blipFill>
          <a:blip r:embed="rId2"/>
          <a:stretch>
            <a:fillRect/>
          </a:stretch>
        </p:blipFill>
        <p:spPr>
          <a:xfrm>
            <a:off x="141817" y="683060"/>
            <a:ext cx="7739489" cy="4351338"/>
          </a:xfrm>
          <a:prstGeom prst="rect">
            <a:avLst/>
          </a:prstGeom>
        </p:spPr>
      </p:pic>
      <p:sp>
        <p:nvSpPr>
          <p:cNvPr id="6" name="Rectangle 1">
            <a:extLst>
              <a:ext uri="{FF2B5EF4-FFF2-40B4-BE49-F238E27FC236}">
                <a16:creationId xmlns:a16="http://schemas.microsoft.com/office/drawing/2014/main" id="{5FF325C7-1968-4FC9-B404-F60964F89677}"/>
              </a:ext>
            </a:extLst>
          </p:cNvPr>
          <p:cNvSpPr>
            <a:spLocks noChangeArrowheads="1"/>
          </p:cNvSpPr>
          <p:nvPr/>
        </p:nvSpPr>
        <p:spPr bwMode="auto">
          <a:xfrm>
            <a:off x="141816" y="5414041"/>
            <a:ext cx="11568403"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A .svc file contains a WCF-specific processing directive (</a:t>
            </a:r>
            <a:r>
              <a:rPr kumimoji="0" lang="en-US" altLang="en-US" sz="1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hlinkClick r:id="rId3"/>
              </a:rPr>
              <a:t>@ServiceHost</a:t>
            </a:r>
            <a:r>
              <a:rPr kumimoji="0" lang="en-US" altLang="en-US" sz="1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that allows the WCF hosting infrastructure to activate hosted services in response to incoming messages. The most common syntax for a .svc file is in the following statement.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71717"/>
                </a:solidFill>
                <a:effectLst/>
                <a:latin typeface="SFMono-Regular"/>
                <a:cs typeface="Segoe UI" panose="020B0502040204020203" pitchFamily="34" charset="0"/>
              </a:rPr>
              <a:t>&lt;% @ServiceHost Service="</a:t>
            </a:r>
            <a:r>
              <a:rPr kumimoji="0" lang="en-US" altLang="en-US" b="0" i="0" u="none" strike="noStrike" cap="none" normalizeH="0" baseline="0" dirty="0" err="1">
                <a:ln>
                  <a:noFill/>
                </a:ln>
                <a:solidFill>
                  <a:srgbClr val="171717"/>
                </a:solidFill>
                <a:effectLst/>
                <a:latin typeface="SFMono-Regular"/>
                <a:cs typeface="Segoe UI" panose="020B0502040204020203" pitchFamily="34" charset="0"/>
              </a:rPr>
              <a:t>MyNamespace.MyServiceImplementationTypeName</a:t>
            </a:r>
            <a:r>
              <a:rPr kumimoji="0" lang="en-US" altLang="en-US" b="0" i="0" u="none" strike="noStrike" cap="none" normalizeH="0" baseline="0" dirty="0">
                <a:ln>
                  <a:noFill/>
                </a:ln>
                <a:solidFill>
                  <a:srgbClr val="171717"/>
                </a:solidFill>
                <a:effectLst/>
                <a:latin typeface="SFMono-Regular"/>
                <a:cs typeface="Segoe UI" panose="020B0502040204020203" pitchFamily="34" charset="0"/>
              </a:rPr>
              <a:t>" %&gt;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It consists of the </a:t>
            </a:r>
            <a:r>
              <a:rPr kumimoji="0" lang="en-US" altLang="en-US" sz="1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hlinkClick r:id="rId3"/>
              </a:rPr>
              <a:t>@ServiceHost</a:t>
            </a:r>
            <a:r>
              <a:rPr kumimoji="0" lang="en-US" altLang="en-US" sz="1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directive and a single attribute, </a:t>
            </a:r>
            <a:r>
              <a:rPr kumimoji="0" lang="en-US" altLang="en-US" sz="1000" b="0" i="0" u="none" strike="noStrike" cap="none" normalizeH="0" baseline="0" dirty="0">
                <a:ln>
                  <a:noFill/>
                </a:ln>
                <a:solidFill>
                  <a:srgbClr val="171717"/>
                </a:solidFill>
                <a:effectLst/>
                <a:latin typeface="SFMono-Regular"/>
                <a:cs typeface="Segoe UI" panose="020B0502040204020203" pitchFamily="34" charset="0"/>
              </a:rPr>
              <a:t>Service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2811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1778</TotalTime>
  <Words>2124</Words>
  <Application>Microsoft Office PowerPoint</Application>
  <PresentationFormat>Widescreen</PresentationFormat>
  <Paragraphs>208</Paragraphs>
  <Slides>24</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24</vt:i4>
      </vt:variant>
    </vt:vector>
  </HeadingPairs>
  <TitlesOfParts>
    <vt:vector size="39" baseType="lpstr">
      <vt:lpstr>arial</vt:lpstr>
      <vt:lpstr>arial</vt:lpstr>
      <vt:lpstr>Calibri</vt:lpstr>
      <vt:lpstr>Cambria</vt:lpstr>
      <vt:lpstr>Consolas</vt:lpstr>
      <vt:lpstr>Garamond</vt:lpstr>
      <vt:lpstr>open sans</vt:lpstr>
      <vt:lpstr>Roboto</vt:lpstr>
      <vt:lpstr>Segoe UI</vt:lpstr>
      <vt:lpstr>SFMono-Regular</vt:lpstr>
      <vt:lpstr>Symbol</vt:lpstr>
      <vt:lpstr>Tahoma</vt:lpstr>
      <vt:lpstr>Times New Roman</vt:lpstr>
      <vt:lpstr>Verdana</vt:lpstr>
      <vt:lpstr>Office Theme</vt:lpstr>
      <vt:lpstr>PowerPoint Presentation</vt:lpstr>
      <vt:lpstr>REST (Representational State Transfer) </vt:lpstr>
      <vt:lpstr>PowerPoint Presentation</vt:lpstr>
      <vt:lpstr>Why Rest</vt:lpstr>
      <vt:lpstr>PowerPoint Presentation</vt:lpstr>
      <vt:lpstr>PowerPoint Presentation</vt:lpstr>
      <vt:lpstr>PowerPoint Presentation</vt:lpstr>
      <vt:lpstr>WCF REST API HTTP binding How to start</vt:lpstr>
      <vt:lpstr>Modify the file Service1.SVC. --What is SVC?</vt:lpstr>
      <vt:lpstr>How to see markup </vt:lpstr>
      <vt:lpstr>Delete method From Service1.svc.cs</vt:lpstr>
      <vt:lpstr>Service Contract and Operation Contract </vt:lpstr>
      <vt:lpstr>Open ISevice1 Add Attribute WebInvoke</vt:lpstr>
      <vt:lpstr>PowerPoint Presentation</vt:lpstr>
      <vt:lpstr>This indicate your service is running</vt:lpstr>
      <vt:lpstr>Open another browser and type</vt:lpstr>
      <vt:lpstr>PowerPoint Presentation</vt:lpstr>
      <vt:lpstr>If you do not modify class name and interface name then no need to modify Web.config . </vt:lpstr>
      <vt:lpstr>What is Data Contract DataMember</vt:lpstr>
      <vt:lpstr>PowerPoint Presentation</vt:lpstr>
      <vt:lpstr>Lets discuss demo</vt:lpstr>
      <vt:lpstr>PowerPoint Presentation</vt:lpstr>
      <vt:lpstr>Lets discuss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101</cp:revision>
  <dcterms:created xsi:type="dcterms:W3CDTF">2020-09-03T13:39:42Z</dcterms:created>
  <dcterms:modified xsi:type="dcterms:W3CDTF">2020-11-23T01:31:34Z</dcterms:modified>
</cp:coreProperties>
</file>