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5"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77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2610A-13B8-46E1-811B-FA3BA6F9F1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2EBE0D9-B2DF-4926-80B9-0C95E435F2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C04444A-84C7-45BC-B022-B0D454FBF6AA}"/>
              </a:ext>
            </a:extLst>
          </p:cNvPr>
          <p:cNvSpPr>
            <a:spLocks noGrp="1"/>
          </p:cNvSpPr>
          <p:nvPr>
            <p:ph type="dt" sz="half" idx="10"/>
          </p:nvPr>
        </p:nvSpPr>
        <p:spPr/>
        <p:txBody>
          <a:bodyPr/>
          <a:lstStyle/>
          <a:p>
            <a:fld id="{651A84D6-34F7-49CC-8260-1E1EC87552FC}" type="datetimeFigureOut">
              <a:rPr lang="en-IN" smtClean="0"/>
              <a:t>21-10-2020</a:t>
            </a:fld>
            <a:endParaRPr lang="en-IN"/>
          </a:p>
        </p:txBody>
      </p:sp>
      <p:sp>
        <p:nvSpPr>
          <p:cNvPr id="5" name="Footer Placeholder 4">
            <a:extLst>
              <a:ext uri="{FF2B5EF4-FFF2-40B4-BE49-F238E27FC236}">
                <a16:creationId xmlns:a16="http://schemas.microsoft.com/office/drawing/2014/main" id="{5EC955A4-688F-42B4-8B1C-CE3D385A81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046A2E-A94E-4FBF-85A7-AAE4D9EDA224}"/>
              </a:ext>
            </a:extLst>
          </p:cNvPr>
          <p:cNvSpPr>
            <a:spLocks noGrp="1"/>
          </p:cNvSpPr>
          <p:nvPr>
            <p:ph type="sldNum" sz="quarter" idx="12"/>
          </p:nvPr>
        </p:nvSpPr>
        <p:spPr/>
        <p:txBody>
          <a:bodyPr/>
          <a:lstStyle/>
          <a:p>
            <a:fld id="{A459EFDF-B6C0-414C-92DF-DB8C75171894}" type="slidenum">
              <a:rPr lang="en-IN" smtClean="0"/>
              <a:t>‹#›</a:t>
            </a:fld>
            <a:endParaRPr lang="en-IN"/>
          </a:p>
        </p:txBody>
      </p:sp>
    </p:spTree>
    <p:extLst>
      <p:ext uri="{BB962C8B-B14F-4D97-AF65-F5344CB8AC3E}">
        <p14:creationId xmlns:p14="http://schemas.microsoft.com/office/powerpoint/2010/main" val="3082766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C1E6C-A6AB-4495-BA19-E2D5E692DD7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227135-42E9-42E4-A624-56339290C9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120504-2DB4-4074-8C7D-5326F0179669}"/>
              </a:ext>
            </a:extLst>
          </p:cNvPr>
          <p:cNvSpPr>
            <a:spLocks noGrp="1"/>
          </p:cNvSpPr>
          <p:nvPr>
            <p:ph type="dt" sz="half" idx="10"/>
          </p:nvPr>
        </p:nvSpPr>
        <p:spPr/>
        <p:txBody>
          <a:bodyPr/>
          <a:lstStyle/>
          <a:p>
            <a:fld id="{651A84D6-34F7-49CC-8260-1E1EC87552FC}" type="datetimeFigureOut">
              <a:rPr lang="en-IN" smtClean="0"/>
              <a:t>21-10-2020</a:t>
            </a:fld>
            <a:endParaRPr lang="en-IN"/>
          </a:p>
        </p:txBody>
      </p:sp>
      <p:sp>
        <p:nvSpPr>
          <p:cNvPr id="5" name="Footer Placeholder 4">
            <a:extLst>
              <a:ext uri="{FF2B5EF4-FFF2-40B4-BE49-F238E27FC236}">
                <a16:creationId xmlns:a16="http://schemas.microsoft.com/office/drawing/2014/main" id="{F552E25A-1135-43D0-AB89-A11A0048B0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EE8654-D99A-4C5D-A528-411FFC4E8044}"/>
              </a:ext>
            </a:extLst>
          </p:cNvPr>
          <p:cNvSpPr>
            <a:spLocks noGrp="1"/>
          </p:cNvSpPr>
          <p:nvPr>
            <p:ph type="sldNum" sz="quarter" idx="12"/>
          </p:nvPr>
        </p:nvSpPr>
        <p:spPr/>
        <p:txBody>
          <a:bodyPr/>
          <a:lstStyle/>
          <a:p>
            <a:fld id="{A459EFDF-B6C0-414C-92DF-DB8C75171894}" type="slidenum">
              <a:rPr lang="en-IN" smtClean="0"/>
              <a:t>‹#›</a:t>
            </a:fld>
            <a:endParaRPr lang="en-IN"/>
          </a:p>
        </p:txBody>
      </p:sp>
    </p:spTree>
    <p:extLst>
      <p:ext uri="{BB962C8B-B14F-4D97-AF65-F5344CB8AC3E}">
        <p14:creationId xmlns:p14="http://schemas.microsoft.com/office/powerpoint/2010/main" val="1220883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7CD22C-CE4A-4DED-8E8B-B4412CFA1B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FA81D7-DB7D-4544-95A7-0F97FDF4F2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3BA362-A691-4D31-8AC6-0D4F0AFB0D1F}"/>
              </a:ext>
            </a:extLst>
          </p:cNvPr>
          <p:cNvSpPr>
            <a:spLocks noGrp="1"/>
          </p:cNvSpPr>
          <p:nvPr>
            <p:ph type="dt" sz="half" idx="10"/>
          </p:nvPr>
        </p:nvSpPr>
        <p:spPr/>
        <p:txBody>
          <a:bodyPr/>
          <a:lstStyle/>
          <a:p>
            <a:fld id="{651A84D6-34F7-49CC-8260-1E1EC87552FC}" type="datetimeFigureOut">
              <a:rPr lang="en-IN" smtClean="0"/>
              <a:t>21-10-2020</a:t>
            </a:fld>
            <a:endParaRPr lang="en-IN"/>
          </a:p>
        </p:txBody>
      </p:sp>
      <p:sp>
        <p:nvSpPr>
          <p:cNvPr id="5" name="Footer Placeholder 4">
            <a:extLst>
              <a:ext uri="{FF2B5EF4-FFF2-40B4-BE49-F238E27FC236}">
                <a16:creationId xmlns:a16="http://schemas.microsoft.com/office/drawing/2014/main" id="{83241F04-16BB-466B-965C-BDA8453918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C0B928-DC84-40E4-9758-24BC924C093C}"/>
              </a:ext>
            </a:extLst>
          </p:cNvPr>
          <p:cNvSpPr>
            <a:spLocks noGrp="1"/>
          </p:cNvSpPr>
          <p:nvPr>
            <p:ph type="sldNum" sz="quarter" idx="12"/>
          </p:nvPr>
        </p:nvSpPr>
        <p:spPr/>
        <p:txBody>
          <a:bodyPr/>
          <a:lstStyle/>
          <a:p>
            <a:fld id="{A459EFDF-B6C0-414C-92DF-DB8C75171894}" type="slidenum">
              <a:rPr lang="en-IN" smtClean="0"/>
              <a:t>‹#›</a:t>
            </a:fld>
            <a:endParaRPr lang="en-IN"/>
          </a:p>
        </p:txBody>
      </p:sp>
    </p:spTree>
    <p:extLst>
      <p:ext uri="{BB962C8B-B14F-4D97-AF65-F5344CB8AC3E}">
        <p14:creationId xmlns:p14="http://schemas.microsoft.com/office/powerpoint/2010/main" val="97199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E40E4-472B-4219-AF76-29935D5CCD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4389F1-245F-4750-8526-E4054D636F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A273B3-9DB3-4F30-8112-BD7347EA3E87}"/>
              </a:ext>
            </a:extLst>
          </p:cNvPr>
          <p:cNvSpPr>
            <a:spLocks noGrp="1"/>
          </p:cNvSpPr>
          <p:nvPr>
            <p:ph type="dt" sz="half" idx="10"/>
          </p:nvPr>
        </p:nvSpPr>
        <p:spPr/>
        <p:txBody>
          <a:bodyPr/>
          <a:lstStyle/>
          <a:p>
            <a:fld id="{651A84D6-34F7-49CC-8260-1E1EC87552FC}" type="datetimeFigureOut">
              <a:rPr lang="en-IN" smtClean="0"/>
              <a:t>21-10-2020</a:t>
            </a:fld>
            <a:endParaRPr lang="en-IN"/>
          </a:p>
        </p:txBody>
      </p:sp>
      <p:sp>
        <p:nvSpPr>
          <p:cNvPr id="5" name="Footer Placeholder 4">
            <a:extLst>
              <a:ext uri="{FF2B5EF4-FFF2-40B4-BE49-F238E27FC236}">
                <a16:creationId xmlns:a16="http://schemas.microsoft.com/office/drawing/2014/main" id="{160CF3F3-A529-455D-A3D2-817EE04F7B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6D6A03-AD1E-4FDA-9DE8-A5D2C74F2DA2}"/>
              </a:ext>
            </a:extLst>
          </p:cNvPr>
          <p:cNvSpPr>
            <a:spLocks noGrp="1"/>
          </p:cNvSpPr>
          <p:nvPr>
            <p:ph type="sldNum" sz="quarter" idx="12"/>
          </p:nvPr>
        </p:nvSpPr>
        <p:spPr/>
        <p:txBody>
          <a:bodyPr/>
          <a:lstStyle/>
          <a:p>
            <a:fld id="{A459EFDF-B6C0-414C-92DF-DB8C75171894}" type="slidenum">
              <a:rPr lang="en-IN" smtClean="0"/>
              <a:t>‹#›</a:t>
            </a:fld>
            <a:endParaRPr lang="en-IN"/>
          </a:p>
        </p:txBody>
      </p:sp>
    </p:spTree>
    <p:extLst>
      <p:ext uri="{BB962C8B-B14F-4D97-AF65-F5344CB8AC3E}">
        <p14:creationId xmlns:p14="http://schemas.microsoft.com/office/powerpoint/2010/main" val="1956503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FC263-FDAC-4296-AE9D-43255BF4C4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650FA67-FC29-42B9-95AF-D12982434A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EF5C21-4DAC-456C-ACA5-3C5B766C5220}"/>
              </a:ext>
            </a:extLst>
          </p:cNvPr>
          <p:cNvSpPr>
            <a:spLocks noGrp="1"/>
          </p:cNvSpPr>
          <p:nvPr>
            <p:ph type="dt" sz="half" idx="10"/>
          </p:nvPr>
        </p:nvSpPr>
        <p:spPr/>
        <p:txBody>
          <a:bodyPr/>
          <a:lstStyle/>
          <a:p>
            <a:fld id="{651A84D6-34F7-49CC-8260-1E1EC87552FC}" type="datetimeFigureOut">
              <a:rPr lang="en-IN" smtClean="0"/>
              <a:t>21-10-2020</a:t>
            </a:fld>
            <a:endParaRPr lang="en-IN"/>
          </a:p>
        </p:txBody>
      </p:sp>
      <p:sp>
        <p:nvSpPr>
          <p:cNvPr id="5" name="Footer Placeholder 4">
            <a:extLst>
              <a:ext uri="{FF2B5EF4-FFF2-40B4-BE49-F238E27FC236}">
                <a16:creationId xmlns:a16="http://schemas.microsoft.com/office/drawing/2014/main" id="{67D286B2-C9FE-40B0-BB87-EAC2EB65A9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3DBD29-37A9-4423-9619-81DA979876C0}"/>
              </a:ext>
            </a:extLst>
          </p:cNvPr>
          <p:cNvSpPr>
            <a:spLocks noGrp="1"/>
          </p:cNvSpPr>
          <p:nvPr>
            <p:ph type="sldNum" sz="quarter" idx="12"/>
          </p:nvPr>
        </p:nvSpPr>
        <p:spPr/>
        <p:txBody>
          <a:bodyPr/>
          <a:lstStyle/>
          <a:p>
            <a:fld id="{A459EFDF-B6C0-414C-92DF-DB8C75171894}" type="slidenum">
              <a:rPr lang="en-IN" smtClean="0"/>
              <a:t>‹#›</a:t>
            </a:fld>
            <a:endParaRPr lang="en-IN"/>
          </a:p>
        </p:txBody>
      </p:sp>
    </p:spTree>
    <p:extLst>
      <p:ext uri="{BB962C8B-B14F-4D97-AF65-F5344CB8AC3E}">
        <p14:creationId xmlns:p14="http://schemas.microsoft.com/office/powerpoint/2010/main" val="609006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80892-02EB-4508-8372-04DA59BCAD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1614CE-AA9E-4B59-8516-590DE8A149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19592AC-8C64-4FD4-A0C7-639C031E5D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390CC02-EF30-45E8-BF2C-C8DBD293A7D4}"/>
              </a:ext>
            </a:extLst>
          </p:cNvPr>
          <p:cNvSpPr>
            <a:spLocks noGrp="1"/>
          </p:cNvSpPr>
          <p:nvPr>
            <p:ph type="dt" sz="half" idx="10"/>
          </p:nvPr>
        </p:nvSpPr>
        <p:spPr/>
        <p:txBody>
          <a:bodyPr/>
          <a:lstStyle/>
          <a:p>
            <a:fld id="{651A84D6-34F7-49CC-8260-1E1EC87552FC}" type="datetimeFigureOut">
              <a:rPr lang="en-IN" smtClean="0"/>
              <a:t>21-10-2020</a:t>
            </a:fld>
            <a:endParaRPr lang="en-IN"/>
          </a:p>
        </p:txBody>
      </p:sp>
      <p:sp>
        <p:nvSpPr>
          <p:cNvPr id="6" name="Footer Placeholder 5">
            <a:extLst>
              <a:ext uri="{FF2B5EF4-FFF2-40B4-BE49-F238E27FC236}">
                <a16:creationId xmlns:a16="http://schemas.microsoft.com/office/drawing/2014/main" id="{9A3C00AC-0470-4886-B0CF-E92BC170DE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A546BE-460F-4189-9419-EFBC899392AB}"/>
              </a:ext>
            </a:extLst>
          </p:cNvPr>
          <p:cNvSpPr>
            <a:spLocks noGrp="1"/>
          </p:cNvSpPr>
          <p:nvPr>
            <p:ph type="sldNum" sz="quarter" idx="12"/>
          </p:nvPr>
        </p:nvSpPr>
        <p:spPr/>
        <p:txBody>
          <a:bodyPr/>
          <a:lstStyle/>
          <a:p>
            <a:fld id="{A459EFDF-B6C0-414C-92DF-DB8C75171894}" type="slidenum">
              <a:rPr lang="en-IN" smtClean="0"/>
              <a:t>‹#›</a:t>
            </a:fld>
            <a:endParaRPr lang="en-IN"/>
          </a:p>
        </p:txBody>
      </p:sp>
    </p:spTree>
    <p:extLst>
      <p:ext uri="{BB962C8B-B14F-4D97-AF65-F5344CB8AC3E}">
        <p14:creationId xmlns:p14="http://schemas.microsoft.com/office/powerpoint/2010/main" val="1686351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30095-6B2D-4219-B3E7-AAD82D9434E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1AB50E-E6FD-445B-AB17-AF0FE1EC57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E01AFD-28F5-4337-97BB-445743F4CD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83F85C4-3989-4A74-A559-5DAC2260CB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4C1896-6A4C-45CF-B8DD-71217C8C9D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F239633-91E6-447B-BE65-2409D4782562}"/>
              </a:ext>
            </a:extLst>
          </p:cNvPr>
          <p:cNvSpPr>
            <a:spLocks noGrp="1"/>
          </p:cNvSpPr>
          <p:nvPr>
            <p:ph type="dt" sz="half" idx="10"/>
          </p:nvPr>
        </p:nvSpPr>
        <p:spPr/>
        <p:txBody>
          <a:bodyPr/>
          <a:lstStyle/>
          <a:p>
            <a:fld id="{651A84D6-34F7-49CC-8260-1E1EC87552FC}" type="datetimeFigureOut">
              <a:rPr lang="en-IN" smtClean="0"/>
              <a:t>21-10-2020</a:t>
            </a:fld>
            <a:endParaRPr lang="en-IN"/>
          </a:p>
        </p:txBody>
      </p:sp>
      <p:sp>
        <p:nvSpPr>
          <p:cNvPr id="8" name="Footer Placeholder 7">
            <a:extLst>
              <a:ext uri="{FF2B5EF4-FFF2-40B4-BE49-F238E27FC236}">
                <a16:creationId xmlns:a16="http://schemas.microsoft.com/office/drawing/2014/main" id="{B2208931-08C6-4854-9D4C-F1F389B2CE9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DE9A554-A490-4280-BD38-B76CEF3DFAD9}"/>
              </a:ext>
            </a:extLst>
          </p:cNvPr>
          <p:cNvSpPr>
            <a:spLocks noGrp="1"/>
          </p:cNvSpPr>
          <p:nvPr>
            <p:ph type="sldNum" sz="quarter" idx="12"/>
          </p:nvPr>
        </p:nvSpPr>
        <p:spPr/>
        <p:txBody>
          <a:bodyPr/>
          <a:lstStyle/>
          <a:p>
            <a:fld id="{A459EFDF-B6C0-414C-92DF-DB8C75171894}" type="slidenum">
              <a:rPr lang="en-IN" smtClean="0"/>
              <a:t>‹#›</a:t>
            </a:fld>
            <a:endParaRPr lang="en-IN"/>
          </a:p>
        </p:txBody>
      </p:sp>
    </p:spTree>
    <p:extLst>
      <p:ext uri="{BB962C8B-B14F-4D97-AF65-F5344CB8AC3E}">
        <p14:creationId xmlns:p14="http://schemas.microsoft.com/office/powerpoint/2010/main" val="3564799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F8A1-C5FC-45FB-A588-82B8298A31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F5412C2-ADCA-4251-9F43-85B41ABCB84E}"/>
              </a:ext>
            </a:extLst>
          </p:cNvPr>
          <p:cNvSpPr>
            <a:spLocks noGrp="1"/>
          </p:cNvSpPr>
          <p:nvPr>
            <p:ph type="dt" sz="half" idx="10"/>
          </p:nvPr>
        </p:nvSpPr>
        <p:spPr/>
        <p:txBody>
          <a:bodyPr/>
          <a:lstStyle/>
          <a:p>
            <a:fld id="{651A84D6-34F7-49CC-8260-1E1EC87552FC}" type="datetimeFigureOut">
              <a:rPr lang="en-IN" smtClean="0"/>
              <a:t>21-10-2020</a:t>
            </a:fld>
            <a:endParaRPr lang="en-IN"/>
          </a:p>
        </p:txBody>
      </p:sp>
      <p:sp>
        <p:nvSpPr>
          <p:cNvPr id="4" name="Footer Placeholder 3">
            <a:extLst>
              <a:ext uri="{FF2B5EF4-FFF2-40B4-BE49-F238E27FC236}">
                <a16:creationId xmlns:a16="http://schemas.microsoft.com/office/drawing/2014/main" id="{B5700D66-1ED3-4970-B37B-76191227C9C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177C664-8F83-4260-8E2E-BE2DDCA7418F}"/>
              </a:ext>
            </a:extLst>
          </p:cNvPr>
          <p:cNvSpPr>
            <a:spLocks noGrp="1"/>
          </p:cNvSpPr>
          <p:nvPr>
            <p:ph type="sldNum" sz="quarter" idx="12"/>
          </p:nvPr>
        </p:nvSpPr>
        <p:spPr/>
        <p:txBody>
          <a:bodyPr/>
          <a:lstStyle/>
          <a:p>
            <a:fld id="{A459EFDF-B6C0-414C-92DF-DB8C75171894}" type="slidenum">
              <a:rPr lang="en-IN" smtClean="0"/>
              <a:t>‹#›</a:t>
            </a:fld>
            <a:endParaRPr lang="en-IN"/>
          </a:p>
        </p:txBody>
      </p:sp>
    </p:spTree>
    <p:extLst>
      <p:ext uri="{BB962C8B-B14F-4D97-AF65-F5344CB8AC3E}">
        <p14:creationId xmlns:p14="http://schemas.microsoft.com/office/powerpoint/2010/main" val="1236659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617727-D43D-4E0E-BAC7-F668786884B8}"/>
              </a:ext>
            </a:extLst>
          </p:cNvPr>
          <p:cNvSpPr>
            <a:spLocks noGrp="1"/>
          </p:cNvSpPr>
          <p:nvPr>
            <p:ph type="dt" sz="half" idx="10"/>
          </p:nvPr>
        </p:nvSpPr>
        <p:spPr/>
        <p:txBody>
          <a:bodyPr/>
          <a:lstStyle/>
          <a:p>
            <a:fld id="{651A84D6-34F7-49CC-8260-1E1EC87552FC}" type="datetimeFigureOut">
              <a:rPr lang="en-IN" smtClean="0"/>
              <a:t>21-10-2020</a:t>
            </a:fld>
            <a:endParaRPr lang="en-IN"/>
          </a:p>
        </p:txBody>
      </p:sp>
      <p:sp>
        <p:nvSpPr>
          <p:cNvPr id="3" name="Footer Placeholder 2">
            <a:extLst>
              <a:ext uri="{FF2B5EF4-FFF2-40B4-BE49-F238E27FC236}">
                <a16:creationId xmlns:a16="http://schemas.microsoft.com/office/drawing/2014/main" id="{476AAA2F-7C26-40B1-AA39-05EC460B445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CCE9844-A40F-4128-96E4-FF9220B8C68C}"/>
              </a:ext>
            </a:extLst>
          </p:cNvPr>
          <p:cNvSpPr>
            <a:spLocks noGrp="1"/>
          </p:cNvSpPr>
          <p:nvPr>
            <p:ph type="sldNum" sz="quarter" idx="12"/>
          </p:nvPr>
        </p:nvSpPr>
        <p:spPr/>
        <p:txBody>
          <a:bodyPr/>
          <a:lstStyle/>
          <a:p>
            <a:fld id="{A459EFDF-B6C0-414C-92DF-DB8C75171894}" type="slidenum">
              <a:rPr lang="en-IN" smtClean="0"/>
              <a:t>‹#›</a:t>
            </a:fld>
            <a:endParaRPr lang="en-IN"/>
          </a:p>
        </p:txBody>
      </p:sp>
    </p:spTree>
    <p:extLst>
      <p:ext uri="{BB962C8B-B14F-4D97-AF65-F5344CB8AC3E}">
        <p14:creationId xmlns:p14="http://schemas.microsoft.com/office/powerpoint/2010/main" val="1268274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49D12-AB84-45C5-94CE-776D62C1D3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CD9024C-E761-4C2A-AC3A-01961B14E6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EF8E75-EF7A-4F2B-9D56-0A3B05F4AA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159A04-F730-403F-99CB-7280276706ED}"/>
              </a:ext>
            </a:extLst>
          </p:cNvPr>
          <p:cNvSpPr>
            <a:spLocks noGrp="1"/>
          </p:cNvSpPr>
          <p:nvPr>
            <p:ph type="dt" sz="half" idx="10"/>
          </p:nvPr>
        </p:nvSpPr>
        <p:spPr/>
        <p:txBody>
          <a:bodyPr/>
          <a:lstStyle/>
          <a:p>
            <a:fld id="{651A84D6-34F7-49CC-8260-1E1EC87552FC}" type="datetimeFigureOut">
              <a:rPr lang="en-IN" smtClean="0"/>
              <a:t>21-10-2020</a:t>
            </a:fld>
            <a:endParaRPr lang="en-IN"/>
          </a:p>
        </p:txBody>
      </p:sp>
      <p:sp>
        <p:nvSpPr>
          <p:cNvPr id="6" name="Footer Placeholder 5">
            <a:extLst>
              <a:ext uri="{FF2B5EF4-FFF2-40B4-BE49-F238E27FC236}">
                <a16:creationId xmlns:a16="http://schemas.microsoft.com/office/drawing/2014/main" id="{BB6448DB-4066-4C35-9709-7674BFB421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A11C88-2F9D-4DF4-983B-96A199932D6A}"/>
              </a:ext>
            </a:extLst>
          </p:cNvPr>
          <p:cNvSpPr>
            <a:spLocks noGrp="1"/>
          </p:cNvSpPr>
          <p:nvPr>
            <p:ph type="sldNum" sz="quarter" idx="12"/>
          </p:nvPr>
        </p:nvSpPr>
        <p:spPr/>
        <p:txBody>
          <a:bodyPr/>
          <a:lstStyle/>
          <a:p>
            <a:fld id="{A459EFDF-B6C0-414C-92DF-DB8C75171894}" type="slidenum">
              <a:rPr lang="en-IN" smtClean="0"/>
              <a:t>‹#›</a:t>
            </a:fld>
            <a:endParaRPr lang="en-IN"/>
          </a:p>
        </p:txBody>
      </p:sp>
    </p:spTree>
    <p:extLst>
      <p:ext uri="{BB962C8B-B14F-4D97-AF65-F5344CB8AC3E}">
        <p14:creationId xmlns:p14="http://schemas.microsoft.com/office/powerpoint/2010/main" val="1793859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66054-19E7-4F49-99FD-B4F3E862B4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E016FAF-9DD0-469B-88DF-802B337F3F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D361138-A85E-479A-AAC4-4A532DF7BD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26AC1A-53E1-401D-A3E4-65055A03C1FE}"/>
              </a:ext>
            </a:extLst>
          </p:cNvPr>
          <p:cNvSpPr>
            <a:spLocks noGrp="1"/>
          </p:cNvSpPr>
          <p:nvPr>
            <p:ph type="dt" sz="half" idx="10"/>
          </p:nvPr>
        </p:nvSpPr>
        <p:spPr/>
        <p:txBody>
          <a:bodyPr/>
          <a:lstStyle/>
          <a:p>
            <a:fld id="{651A84D6-34F7-49CC-8260-1E1EC87552FC}" type="datetimeFigureOut">
              <a:rPr lang="en-IN" smtClean="0"/>
              <a:t>21-10-2020</a:t>
            </a:fld>
            <a:endParaRPr lang="en-IN"/>
          </a:p>
        </p:txBody>
      </p:sp>
      <p:sp>
        <p:nvSpPr>
          <p:cNvPr id="6" name="Footer Placeholder 5">
            <a:extLst>
              <a:ext uri="{FF2B5EF4-FFF2-40B4-BE49-F238E27FC236}">
                <a16:creationId xmlns:a16="http://schemas.microsoft.com/office/drawing/2014/main" id="{36D308A9-A33A-411E-92C6-ADCE63FF22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7EA565-6614-4027-A86C-4D655DA7C848}"/>
              </a:ext>
            </a:extLst>
          </p:cNvPr>
          <p:cNvSpPr>
            <a:spLocks noGrp="1"/>
          </p:cNvSpPr>
          <p:nvPr>
            <p:ph type="sldNum" sz="quarter" idx="12"/>
          </p:nvPr>
        </p:nvSpPr>
        <p:spPr/>
        <p:txBody>
          <a:bodyPr/>
          <a:lstStyle/>
          <a:p>
            <a:fld id="{A459EFDF-B6C0-414C-92DF-DB8C75171894}" type="slidenum">
              <a:rPr lang="en-IN" smtClean="0"/>
              <a:t>‹#›</a:t>
            </a:fld>
            <a:endParaRPr lang="en-IN"/>
          </a:p>
        </p:txBody>
      </p:sp>
    </p:spTree>
    <p:extLst>
      <p:ext uri="{BB962C8B-B14F-4D97-AF65-F5344CB8AC3E}">
        <p14:creationId xmlns:p14="http://schemas.microsoft.com/office/powerpoint/2010/main" val="3308684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613C55-F5D6-4004-BB23-1194D569FE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00E038-0476-45D9-BBEE-00DF872DE4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E18AE8-119A-48A2-8180-2FF7F448AB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1A84D6-34F7-49CC-8260-1E1EC87552FC}" type="datetimeFigureOut">
              <a:rPr lang="en-IN" smtClean="0"/>
              <a:t>21-10-2020</a:t>
            </a:fld>
            <a:endParaRPr lang="en-IN"/>
          </a:p>
        </p:txBody>
      </p:sp>
      <p:sp>
        <p:nvSpPr>
          <p:cNvPr id="5" name="Footer Placeholder 4">
            <a:extLst>
              <a:ext uri="{FF2B5EF4-FFF2-40B4-BE49-F238E27FC236}">
                <a16:creationId xmlns:a16="http://schemas.microsoft.com/office/drawing/2014/main" id="{7C99C4D5-2BF1-4D80-875B-D8D351E514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BED44AC-8F42-40C3-8FE7-95EE616E9E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59EFDF-B6C0-414C-92DF-DB8C75171894}" type="slidenum">
              <a:rPr lang="en-IN" smtClean="0"/>
              <a:t>‹#›</a:t>
            </a:fld>
            <a:endParaRPr lang="en-IN"/>
          </a:p>
        </p:txBody>
      </p:sp>
      <p:sp>
        <p:nvSpPr>
          <p:cNvPr id="7" name="Rectangle 6">
            <a:extLst>
              <a:ext uri="{FF2B5EF4-FFF2-40B4-BE49-F238E27FC236}">
                <a16:creationId xmlns:a16="http://schemas.microsoft.com/office/drawing/2014/main" id="{877C570F-9E57-4117-ADC2-587B1CB76B7C}"/>
              </a:ext>
            </a:extLst>
          </p:cNvPr>
          <p:cNvSpPr/>
          <p:nvPr userDrawn="1"/>
        </p:nvSpPr>
        <p:spPr>
          <a:xfrm>
            <a:off x="1692153" y="6576807"/>
            <a:ext cx="8515350" cy="30777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solidFill>
                  <a:prstClr val="black"/>
                </a:solidFill>
                <a:latin typeface="Cambria" panose="02040503050406030204" pitchFamily="18" charset="0"/>
              </a:rPr>
              <a:t>USM’s </a:t>
            </a:r>
            <a:r>
              <a:rPr lang="en-US" sz="1400" b="1" dirty="0" err="1">
                <a:solidFill>
                  <a:prstClr val="black"/>
                </a:solidFill>
                <a:latin typeface="Cambria" panose="02040503050406030204" pitchFamily="18" charset="0"/>
              </a:rPr>
              <a:t>Shriram</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Mantri</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Vidyanidhi</a:t>
            </a:r>
            <a:r>
              <a:rPr lang="en-US" sz="1400" b="1" dirty="0">
                <a:solidFill>
                  <a:prstClr val="black"/>
                </a:solidFill>
                <a:latin typeface="Cambria" panose="02040503050406030204" pitchFamily="18" charset="0"/>
              </a:rPr>
              <a:t> Info Tech Academy </a:t>
            </a:r>
            <a:endParaRPr lang="en-IN" sz="1400" dirty="0">
              <a:solidFill>
                <a:prstClr val="black"/>
              </a:solidFill>
              <a:latin typeface="Cambria" panose="02040503050406030204" pitchFamily="18" charset="0"/>
            </a:endParaRPr>
          </a:p>
        </p:txBody>
      </p:sp>
      <p:pic>
        <p:nvPicPr>
          <p:cNvPr id="8" name="Picture 7">
            <a:extLst>
              <a:ext uri="{FF2B5EF4-FFF2-40B4-BE49-F238E27FC236}">
                <a16:creationId xmlns:a16="http://schemas.microsoft.com/office/drawing/2014/main" id="{7FB13611-FBF2-4C9D-9370-4E3754D51876}"/>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55318" y="-114505"/>
            <a:ext cx="1282699" cy="857534"/>
          </a:xfrm>
          <a:prstGeom prst="rect">
            <a:avLst/>
          </a:prstGeom>
        </p:spPr>
      </p:pic>
    </p:spTree>
    <p:extLst>
      <p:ext uri="{BB962C8B-B14F-4D97-AF65-F5344CB8AC3E}">
        <p14:creationId xmlns:p14="http://schemas.microsoft.com/office/powerpoint/2010/main" val="3210399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vidyanidhi.com/"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CD01ABA9-B727-438F-A96C-73D935C8F9DE}"/>
              </a:ext>
            </a:extLst>
          </p:cNvPr>
          <p:cNvSpPr txBox="1">
            <a:spLocks/>
          </p:cNvSpPr>
          <p:nvPr/>
        </p:nvSpPr>
        <p:spPr>
          <a:xfrm>
            <a:off x="228600" y="152400"/>
            <a:ext cx="8458200" cy="6705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IN" dirty="0">
                <a:hlinkClick r:id="rId2"/>
              </a:rPr>
              <a:t>http://www.vidyanidhi.com/</a:t>
            </a:r>
            <a:endParaRPr lang="en-IN" dirty="0"/>
          </a:p>
          <a:p>
            <a:pPr marL="0" indent="0" algn="ctr">
              <a:buFont typeface="Arial" panose="020B0604020202020204" pitchFamily="34" charset="0"/>
              <a:buNone/>
            </a:pPr>
            <a:r>
              <a:rPr lang="en-IN" dirty="0"/>
              <a:t>ketkiacharya.net@gmail.com</a:t>
            </a:r>
          </a:p>
        </p:txBody>
      </p:sp>
      <p:sp>
        <p:nvSpPr>
          <p:cNvPr id="3" name="TextBox 2">
            <a:extLst>
              <a:ext uri="{FF2B5EF4-FFF2-40B4-BE49-F238E27FC236}">
                <a16:creationId xmlns:a16="http://schemas.microsoft.com/office/drawing/2014/main" id="{B223BE20-7538-427E-919C-712A05A3C1F6}"/>
              </a:ext>
            </a:extLst>
          </p:cNvPr>
          <p:cNvSpPr txBox="1"/>
          <p:nvPr/>
        </p:nvSpPr>
        <p:spPr>
          <a:xfrm>
            <a:off x="533400" y="4038600"/>
            <a:ext cx="3276600" cy="1200329"/>
          </a:xfrm>
          <a:prstGeom prst="rect">
            <a:avLst/>
          </a:prstGeom>
          <a:noFill/>
        </p:spPr>
        <p:txBody>
          <a:bodyPr wrap="square" rtlCol="0">
            <a:spAutoFit/>
          </a:bodyPr>
          <a:lstStyle/>
          <a:p>
            <a:r>
              <a:rPr lang="en-IN" dirty="0" err="1"/>
              <a:t>Ketki</a:t>
            </a:r>
            <a:r>
              <a:rPr lang="en-IN" dirty="0"/>
              <a:t> Acharya</a:t>
            </a:r>
          </a:p>
          <a:p>
            <a:r>
              <a:rPr lang="en-IN" dirty="0"/>
              <a:t>From: SM VITA ATC of CDAC</a:t>
            </a:r>
          </a:p>
          <a:p>
            <a:r>
              <a:rPr lang="en-IN" dirty="0"/>
              <a:t>9769201036</a:t>
            </a:r>
          </a:p>
          <a:p>
            <a:r>
              <a:rPr lang="en-IN" dirty="0"/>
              <a:t>ketkiacharya.net@gmail.com</a:t>
            </a:r>
          </a:p>
        </p:txBody>
      </p:sp>
    </p:spTree>
    <p:extLst>
      <p:ext uri="{BB962C8B-B14F-4D97-AF65-F5344CB8AC3E}">
        <p14:creationId xmlns:p14="http://schemas.microsoft.com/office/powerpoint/2010/main" val="2668333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35F37C-E680-476C-BF96-FF0E183E58C3}"/>
              </a:ext>
            </a:extLst>
          </p:cNvPr>
          <p:cNvSpPr>
            <a:spLocks noGrp="1"/>
          </p:cNvSpPr>
          <p:nvPr>
            <p:ph idx="1"/>
          </p:nvPr>
        </p:nvSpPr>
        <p:spPr>
          <a:xfrm>
            <a:off x="263951" y="0"/>
            <a:ext cx="4873657" cy="6711885"/>
          </a:xfrm>
        </p:spPr>
        <p:txBody>
          <a:bodyPr>
            <a:noAutofit/>
          </a:bodyPr>
          <a:lstStyle/>
          <a:p>
            <a:pPr marL="0" indent="0">
              <a:lnSpc>
                <a:spcPct val="100000"/>
              </a:lnSpc>
              <a:spcBef>
                <a:spcPts val="0"/>
              </a:spcBef>
              <a:buNone/>
            </a:pPr>
            <a:r>
              <a:rPr lang="en-IN" sz="1400" dirty="0"/>
              <a:t>	using System;</a:t>
            </a:r>
          </a:p>
          <a:p>
            <a:pPr marL="0" indent="0">
              <a:lnSpc>
                <a:spcPct val="100000"/>
              </a:lnSpc>
              <a:spcBef>
                <a:spcPts val="0"/>
              </a:spcBef>
              <a:buNone/>
            </a:pPr>
            <a:endParaRPr lang="en-IN" sz="1400" dirty="0"/>
          </a:p>
          <a:p>
            <a:pPr marL="0" indent="0">
              <a:lnSpc>
                <a:spcPct val="100000"/>
              </a:lnSpc>
              <a:spcBef>
                <a:spcPts val="0"/>
              </a:spcBef>
              <a:buNone/>
            </a:pPr>
            <a:r>
              <a:rPr lang="en-IN" sz="1400"/>
              <a:t>	namespace </a:t>
            </a:r>
            <a:r>
              <a:rPr lang="en-IN" sz="1400" dirty="0"/>
              <a:t>enumeration</a:t>
            </a:r>
          </a:p>
          <a:p>
            <a:pPr marL="0" indent="0">
              <a:lnSpc>
                <a:spcPct val="100000"/>
              </a:lnSpc>
              <a:spcBef>
                <a:spcPts val="0"/>
              </a:spcBef>
              <a:buNone/>
            </a:pPr>
            <a:r>
              <a:rPr lang="en-IN" sz="1400" dirty="0"/>
              <a:t>{</a:t>
            </a:r>
          </a:p>
          <a:p>
            <a:pPr marL="0" indent="0">
              <a:lnSpc>
                <a:spcPct val="100000"/>
              </a:lnSpc>
              <a:spcBef>
                <a:spcPts val="0"/>
              </a:spcBef>
              <a:buNone/>
            </a:pPr>
            <a:r>
              <a:rPr lang="en-IN" sz="1400" dirty="0"/>
              <a:t>    </a:t>
            </a:r>
            <a:r>
              <a:rPr lang="en-IN" sz="1400" dirty="0" err="1"/>
              <a:t>enum</a:t>
            </a:r>
            <a:r>
              <a:rPr lang="en-IN" sz="1400" dirty="0"/>
              <a:t> dep</a:t>
            </a:r>
          </a:p>
          <a:p>
            <a:pPr marL="0" indent="0">
              <a:lnSpc>
                <a:spcPct val="100000"/>
              </a:lnSpc>
              <a:spcBef>
                <a:spcPts val="0"/>
              </a:spcBef>
              <a:buNone/>
            </a:pPr>
            <a:r>
              <a:rPr lang="en-IN" sz="1400" dirty="0"/>
              <a:t>    {   MKT=1 , ADV=2,ADMN=3 </a:t>
            </a:r>
          </a:p>
          <a:p>
            <a:pPr marL="0" indent="0">
              <a:lnSpc>
                <a:spcPct val="100000"/>
              </a:lnSpc>
              <a:spcBef>
                <a:spcPts val="0"/>
              </a:spcBef>
              <a:buNone/>
            </a:pPr>
            <a:r>
              <a:rPr lang="en-IN" sz="1400" dirty="0"/>
              <a:t>    </a:t>
            </a:r>
          </a:p>
          <a:p>
            <a:pPr marL="0" indent="0">
              <a:lnSpc>
                <a:spcPct val="100000"/>
              </a:lnSpc>
              <a:spcBef>
                <a:spcPts val="0"/>
              </a:spcBef>
              <a:buNone/>
            </a:pPr>
            <a:r>
              <a:rPr lang="en-IN" sz="1400" dirty="0"/>
              <a:t>    }</a:t>
            </a:r>
          </a:p>
          <a:p>
            <a:pPr marL="0" indent="0">
              <a:lnSpc>
                <a:spcPct val="100000"/>
              </a:lnSpc>
              <a:spcBef>
                <a:spcPts val="0"/>
              </a:spcBef>
              <a:buNone/>
            </a:pPr>
            <a:r>
              <a:rPr lang="en-IN" sz="1400" dirty="0"/>
              <a:t>    class Employee</a:t>
            </a:r>
          </a:p>
          <a:p>
            <a:pPr marL="0" indent="0">
              <a:lnSpc>
                <a:spcPct val="100000"/>
              </a:lnSpc>
              <a:spcBef>
                <a:spcPts val="0"/>
              </a:spcBef>
              <a:buNone/>
            </a:pPr>
            <a:r>
              <a:rPr lang="en-IN" sz="1400" dirty="0"/>
              <a:t>    { //instance member</a:t>
            </a:r>
          </a:p>
          <a:p>
            <a:pPr marL="0" indent="0">
              <a:lnSpc>
                <a:spcPct val="100000"/>
              </a:lnSpc>
              <a:spcBef>
                <a:spcPts val="0"/>
              </a:spcBef>
              <a:buNone/>
            </a:pPr>
            <a:r>
              <a:rPr lang="en-IN" sz="1400" dirty="0"/>
              <a:t>        int id; </a:t>
            </a:r>
          </a:p>
          <a:p>
            <a:pPr marL="0" indent="0">
              <a:lnSpc>
                <a:spcPct val="100000"/>
              </a:lnSpc>
              <a:spcBef>
                <a:spcPts val="0"/>
              </a:spcBef>
              <a:buNone/>
            </a:pPr>
            <a:r>
              <a:rPr lang="en-IN" sz="1400" dirty="0"/>
              <a:t>        string name;</a:t>
            </a:r>
          </a:p>
          <a:p>
            <a:pPr marL="0" indent="0">
              <a:lnSpc>
                <a:spcPct val="100000"/>
              </a:lnSpc>
              <a:spcBef>
                <a:spcPts val="0"/>
              </a:spcBef>
              <a:buNone/>
            </a:pPr>
            <a:r>
              <a:rPr lang="en-IN" sz="1400" dirty="0"/>
              <a:t>        float salary;</a:t>
            </a:r>
          </a:p>
          <a:p>
            <a:pPr marL="0" indent="0">
              <a:lnSpc>
                <a:spcPct val="100000"/>
              </a:lnSpc>
              <a:spcBef>
                <a:spcPts val="0"/>
              </a:spcBef>
              <a:buNone/>
            </a:pPr>
            <a:r>
              <a:rPr lang="en-IN" sz="1400" dirty="0"/>
              <a:t>        dep d;</a:t>
            </a:r>
          </a:p>
          <a:p>
            <a:pPr marL="0" indent="0">
              <a:lnSpc>
                <a:spcPct val="100000"/>
              </a:lnSpc>
              <a:spcBef>
                <a:spcPts val="0"/>
              </a:spcBef>
              <a:buNone/>
            </a:pPr>
            <a:r>
              <a:rPr lang="en-IN" sz="1400" dirty="0"/>
              <a:t>// constructor</a:t>
            </a:r>
          </a:p>
          <a:p>
            <a:pPr marL="0" indent="0">
              <a:lnSpc>
                <a:spcPct val="100000"/>
              </a:lnSpc>
              <a:spcBef>
                <a:spcPts val="0"/>
              </a:spcBef>
              <a:buNone/>
            </a:pPr>
            <a:r>
              <a:rPr lang="en-IN" sz="1400" dirty="0"/>
              <a:t>        public Employee(int </a:t>
            </a:r>
            <a:r>
              <a:rPr lang="en-IN" sz="1400" dirty="0" err="1"/>
              <a:t>i</a:t>
            </a:r>
            <a:r>
              <a:rPr lang="en-IN" sz="1400" dirty="0"/>
              <a:t>, string nm, float </a:t>
            </a:r>
            <a:r>
              <a:rPr lang="en-IN" sz="1400" dirty="0" err="1"/>
              <a:t>sal,dep</a:t>
            </a:r>
            <a:r>
              <a:rPr lang="en-IN" sz="1400" dirty="0"/>
              <a:t> dd)</a:t>
            </a:r>
          </a:p>
          <a:p>
            <a:pPr marL="0" indent="0">
              <a:lnSpc>
                <a:spcPct val="100000"/>
              </a:lnSpc>
              <a:spcBef>
                <a:spcPts val="0"/>
              </a:spcBef>
              <a:buNone/>
            </a:pPr>
            <a:r>
              <a:rPr lang="en-IN" sz="1400" dirty="0"/>
              <a:t>        {</a:t>
            </a:r>
          </a:p>
          <a:p>
            <a:pPr marL="0" indent="0">
              <a:lnSpc>
                <a:spcPct val="100000"/>
              </a:lnSpc>
              <a:spcBef>
                <a:spcPts val="0"/>
              </a:spcBef>
              <a:buNone/>
            </a:pPr>
            <a:r>
              <a:rPr lang="en-IN" sz="1400" dirty="0"/>
              <a:t>            id = </a:t>
            </a:r>
            <a:r>
              <a:rPr lang="en-IN" sz="1400" dirty="0" err="1"/>
              <a:t>i</a:t>
            </a:r>
            <a:r>
              <a:rPr lang="en-IN" sz="1400" dirty="0"/>
              <a:t>;</a:t>
            </a:r>
          </a:p>
          <a:p>
            <a:pPr marL="0" indent="0">
              <a:lnSpc>
                <a:spcPct val="100000"/>
              </a:lnSpc>
              <a:spcBef>
                <a:spcPts val="0"/>
              </a:spcBef>
              <a:buNone/>
            </a:pPr>
            <a:r>
              <a:rPr lang="en-IN" sz="1400" dirty="0"/>
              <a:t>            name = nm;</a:t>
            </a:r>
          </a:p>
          <a:p>
            <a:pPr marL="0" indent="0">
              <a:lnSpc>
                <a:spcPct val="100000"/>
              </a:lnSpc>
              <a:spcBef>
                <a:spcPts val="0"/>
              </a:spcBef>
              <a:buNone/>
            </a:pPr>
            <a:r>
              <a:rPr lang="en-IN" sz="1400" dirty="0"/>
              <a:t>            salary = </a:t>
            </a:r>
            <a:r>
              <a:rPr lang="en-IN" sz="1400" dirty="0" err="1"/>
              <a:t>sal</a:t>
            </a:r>
            <a:r>
              <a:rPr lang="en-IN" sz="1400" dirty="0"/>
              <a:t>;</a:t>
            </a:r>
          </a:p>
          <a:p>
            <a:pPr marL="0" indent="0">
              <a:lnSpc>
                <a:spcPct val="100000"/>
              </a:lnSpc>
              <a:spcBef>
                <a:spcPts val="0"/>
              </a:spcBef>
              <a:buNone/>
            </a:pPr>
            <a:r>
              <a:rPr lang="en-IN" sz="1400" dirty="0"/>
              <a:t>            d = dd;</a:t>
            </a:r>
          </a:p>
          <a:p>
            <a:pPr marL="0" indent="0">
              <a:lnSpc>
                <a:spcPct val="100000"/>
              </a:lnSpc>
              <a:spcBef>
                <a:spcPts val="0"/>
              </a:spcBef>
              <a:buNone/>
            </a:pPr>
            <a:r>
              <a:rPr lang="en-IN" sz="1400" dirty="0"/>
              <a:t>        </a:t>
            </a:r>
          </a:p>
          <a:p>
            <a:pPr marL="0" indent="0">
              <a:lnSpc>
                <a:spcPct val="100000"/>
              </a:lnSpc>
              <a:spcBef>
                <a:spcPts val="0"/>
              </a:spcBef>
              <a:buNone/>
            </a:pPr>
            <a:r>
              <a:rPr lang="en-IN" sz="1400" dirty="0"/>
              <a:t>        }</a:t>
            </a:r>
          </a:p>
          <a:p>
            <a:pPr marL="0" indent="0">
              <a:lnSpc>
                <a:spcPct val="100000"/>
              </a:lnSpc>
              <a:spcBef>
                <a:spcPts val="0"/>
              </a:spcBef>
              <a:buNone/>
            </a:pPr>
            <a:r>
              <a:rPr lang="en-IN" sz="1400" dirty="0"/>
              <a:t>        public override string </a:t>
            </a:r>
            <a:r>
              <a:rPr lang="en-IN" sz="1400" dirty="0" err="1"/>
              <a:t>ToString</a:t>
            </a:r>
            <a:r>
              <a:rPr lang="en-IN" sz="1400" dirty="0"/>
              <a:t>()</a:t>
            </a:r>
          </a:p>
          <a:p>
            <a:pPr marL="0" indent="0">
              <a:lnSpc>
                <a:spcPct val="100000"/>
              </a:lnSpc>
              <a:spcBef>
                <a:spcPts val="0"/>
              </a:spcBef>
              <a:buNone/>
            </a:pPr>
            <a:r>
              <a:rPr lang="en-IN" sz="1400" dirty="0"/>
              <a:t>        {</a:t>
            </a:r>
          </a:p>
          <a:p>
            <a:pPr marL="0" indent="0">
              <a:lnSpc>
                <a:spcPct val="100000"/>
              </a:lnSpc>
              <a:spcBef>
                <a:spcPts val="0"/>
              </a:spcBef>
              <a:buNone/>
            </a:pPr>
            <a:r>
              <a:rPr lang="en-IN" sz="1400" dirty="0"/>
              <a:t>            return </a:t>
            </a:r>
            <a:r>
              <a:rPr lang="en-IN" sz="1400" dirty="0" err="1"/>
              <a:t>string.Format</a:t>
            </a:r>
            <a:r>
              <a:rPr lang="en-IN" sz="1400" dirty="0"/>
              <a:t>("{0}{1}{2}{3}", id, name, salary, d);</a:t>
            </a:r>
          </a:p>
          <a:p>
            <a:pPr marL="0" indent="0">
              <a:lnSpc>
                <a:spcPct val="100000"/>
              </a:lnSpc>
              <a:spcBef>
                <a:spcPts val="0"/>
              </a:spcBef>
              <a:buNone/>
            </a:pPr>
            <a:r>
              <a:rPr lang="en-IN" sz="1400" dirty="0"/>
              <a:t>        }</a:t>
            </a:r>
          </a:p>
          <a:p>
            <a:pPr marL="0" indent="0">
              <a:lnSpc>
                <a:spcPct val="100000"/>
              </a:lnSpc>
              <a:spcBef>
                <a:spcPts val="0"/>
              </a:spcBef>
              <a:buNone/>
            </a:pPr>
            <a:r>
              <a:rPr lang="en-IN" sz="1400" dirty="0"/>
              <a:t>        </a:t>
            </a:r>
          </a:p>
        </p:txBody>
      </p:sp>
      <p:sp>
        <p:nvSpPr>
          <p:cNvPr id="4" name="TextBox 3">
            <a:extLst>
              <a:ext uri="{FF2B5EF4-FFF2-40B4-BE49-F238E27FC236}">
                <a16:creationId xmlns:a16="http://schemas.microsoft.com/office/drawing/2014/main" id="{0C4BBD53-893E-4C4E-8C95-5C9F329BAF5D}"/>
              </a:ext>
            </a:extLst>
          </p:cNvPr>
          <p:cNvSpPr txBox="1"/>
          <p:nvPr/>
        </p:nvSpPr>
        <p:spPr>
          <a:xfrm>
            <a:off x="5326145" y="103696"/>
            <a:ext cx="6495068" cy="6924973"/>
          </a:xfrm>
          <a:prstGeom prst="rect">
            <a:avLst/>
          </a:prstGeom>
          <a:noFill/>
        </p:spPr>
        <p:txBody>
          <a:bodyPr wrap="square" rtlCol="0">
            <a:spAutoFit/>
          </a:bodyPr>
          <a:lstStyle/>
          <a:p>
            <a:r>
              <a:rPr lang="en-IN" sz="1200" dirty="0"/>
              <a:t>public static void </a:t>
            </a:r>
            <a:r>
              <a:rPr lang="en-IN" sz="1200" dirty="0" err="1"/>
              <a:t>deptwisesal</a:t>
            </a:r>
            <a:r>
              <a:rPr lang="en-IN" sz="1200" dirty="0"/>
              <a:t>(Employee []</a:t>
            </a:r>
            <a:r>
              <a:rPr lang="en-IN" sz="1200" dirty="0" err="1"/>
              <a:t>arr</a:t>
            </a:r>
            <a:r>
              <a:rPr lang="en-IN" sz="1200" dirty="0"/>
              <a:t>) // static method</a:t>
            </a:r>
          </a:p>
          <a:p>
            <a:r>
              <a:rPr lang="en-IN" sz="1200" dirty="0"/>
              <a:t>        {</a:t>
            </a:r>
          </a:p>
          <a:p>
            <a:r>
              <a:rPr lang="en-IN" sz="1200" dirty="0"/>
              <a:t>            float dm = 0, </a:t>
            </a:r>
            <a:r>
              <a:rPr lang="en-IN" sz="1200" dirty="0" err="1"/>
              <a:t>dadv</a:t>
            </a:r>
            <a:r>
              <a:rPr lang="en-IN" sz="1200" dirty="0"/>
              <a:t> = 0, </a:t>
            </a:r>
            <a:r>
              <a:rPr lang="en-IN" sz="1200" dirty="0" err="1"/>
              <a:t>dadmin</a:t>
            </a:r>
            <a:r>
              <a:rPr lang="en-IN" sz="1200" dirty="0"/>
              <a:t> = 0;</a:t>
            </a:r>
          </a:p>
          <a:p>
            <a:r>
              <a:rPr lang="en-IN" sz="1200" dirty="0"/>
              <a:t>        for (int </a:t>
            </a:r>
            <a:r>
              <a:rPr lang="en-IN" sz="1200" dirty="0" err="1"/>
              <a:t>i</a:t>
            </a:r>
            <a:r>
              <a:rPr lang="en-IN" sz="1200" dirty="0"/>
              <a:t> = 0; </a:t>
            </a:r>
            <a:r>
              <a:rPr lang="en-IN" sz="1200" dirty="0" err="1"/>
              <a:t>i</a:t>
            </a:r>
            <a:r>
              <a:rPr lang="en-IN" sz="1200" dirty="0"/>
              <a:t> &lt; </a:t>
            </a:r>
            <a:r>
              <a:rPr lang="en-IN" sz="1200" dirty="0" err="1"/>
              <a:t>arr.Length</a:t>
            </a:r>
            <a:r>
              <a:rPr lang="en-IN" sz="1200" dirty="0"/>
              <a:t>; </a:t>
            </a:r>
            <a:r>
              <a:rPr lang="en-IN" sz="1200" dirty="0" err="1"/>
              <a:t>i</a:t>
            </a:r>
            <a:r>
              <a:rPr lang="en-IN" sz="1200" dirty="0"/>
              <a:t>++)</a:t>
            </a:r>
          </a:p>
          <a:p>
            <a:r>
              <a:rPr lang="en-IN" sz="1200" dirty="0"/>
              <a:t>            { </a:t>
            </a:r>
          </a:p>
          <a:p>
            <a:r>
              <a:rPr lang="en-IN" sz="1200" dirty="0"/>
              <a:t>               if(</a:t>
            </a:r>
            <a:r>
              <a:rPr lang="en-IN" sz="1200" dirty="0" err="1"/>
              <a:t>arr</a:t>
            </a:r>
            <a:r>
              <a:rPr lang="en-IN" sz="1200" dirty="0"/>
              <a:t>[</a:t>
            </a:r>
            <a:r>
              <a:rPr lang="en-IN" sz="1200" dirty="0" err="1"/>
              <a:t>i</a:t>
            </a:r>
            <a:r>
              <a:rPr lang="en-IN" sz="1200" dirty="0"/>
              <a:t>].d==</a:t>
            </a:r>
            <a:r>
              <a:rPr lang="en-IN" sz="1200" dirty="0" err="1"/>
              <a:t>dep.MKT</a:t>
            </a:r>
            <a:r>
              <a:rPr lang="en-IN" sz="1200" dirty="0"/>
              <a:t> )</a:t>
            </a:r>
          </a:p>
          <a:p>
            <a:r>
              <a:rPr lang="en-IN" sz="1200" dirty="0"/>
              <a:t>               dm=</a:t>
            </a:r>
            <a:r>
              <a:rPr lang="en-IN" sz="1200" dirty="0" err="1"/>
              <a:t>dm+arr</a:t>
            </a:r>
            <a:r>
              <a:rPr lang="en-IN" sz="1200" dirty="0"/>
              <a:t>[</a:t>
            </a:r>
            <a:r>
              <a:rPr lang="en-IN" sz="1200" dirty="0" err="1"/>
              <a:t>i</a:t>
            </a:r>
            <a:r>
              <a:rPr lang="en-IN" sz="1200" dirty="0"/>
              <a:t>].salary;</a:t>
            </a:r>
          </a:p>
          <a:p>
            <a:endParaRPr lang="en-IN" sz="1200" dirty="0"/>
          </a:p>
          <a:p>
            <a:r>
              <a:rPr lang="en-IN" sz="1200" dirty="0"/>
              <a:t>               else   if(</a:t>
            </a:r>
            <a:r>
              <a:rPr lang="en-IN" sz="1200" dirty="0" err="1"/>
              <a:t>arr</a:t>
            </a:r>
            <a:r>
              <a:rPr lang="en-IN" sz="1200" dirty="0"/>
              <a:t>[</a:t>
            </a:r>
            <a:r>
              <a:rPr lang="en-IN" sz="1200" dirty="0" err="1"/>
              <a:t>i</a:t>
            </a:r>
            <a:r>
              <a:rPr lang="en-IN" sz="1200" dirty="0"/>
              <a:t>].d==</a:t>
            </a:r>
            <a:r>
              <a:rPr lang="en-IN" sz="1200" dirty="0" err="1"/>
              <a:t>dep.ADV</a:t>
            </a:r>
            <a:r>
              <a:rPr lang="en-IN" sz="1200" dirty="0"/>
              <a:t>  )</a:t>
            </a:r>
          </a:p>
          <a:p>
            <a:r>
              <a:rPr lang="en-IN" sz="1200" dirty="0"/>
              <a:t>               </a:t>
            </a:r>
            <a:r>
              <a:rPr lang="en-IN" sz="1200" dirty="0" err="1"/>
              <a:t>dadv</a:t>
            </a:r>
            <a:r>
              <a:rPr lang="en-IN" sz="1200" dirty="0"/>
              <a:t>=</a:t>
            </a:r>
            <a:r>
              <a:rPr lang="en-IN" sz="1200" dirty="0" err="1"/>
              <a:t>dadv+arr</a:t>
            </a:r>
            <a:r>
              <a:rPr lang="en-IN" sz="1200" dirty="0"/>
              <a:t>[</a:t>
            </a:r>
            <a:r>
              <a:rPr lang="en-IN" sz="1200" dirty="0" err="1"/>
              <a:t>i</a:t>
            </a:r>
            <a:r>
              <a:rPr lang="en-IN" sz="1200" dirty="0"/>
              <a:t>].salary;</a:t>
            </a:r>
          </a:p>
          <a:p>
            <a:endParaRPr lang="en-IN" sz="1200" dirty="0"/>
          </a:p>
          <a:p>
            <a:r>
              <a:rPr lang="en-IN" sz="1200" dirty="0"/>
              <a:t>               else if(</a:t>
            </a:r>
            <a:r>
              <a:rPr lang="en-IN" sz="1200" dirty="0" err="1"/>
              <a:t>arr</a:t>
            </a:r>
            <a:r>
              <a:rPr lang="en-IN" sz="1200" dirty="0"/>
              <a:t>[</a:t>
            </a:r>
            <a:r>
              <a:rPr lang="en-IN" sz="1200" dirty="0" err="1"/>
              <a:t>i</a:t>
            </a:r>
            <a:r>
              <a:rPr lang="en-IN" sz="1200" dirty="0"/>
              <a:t>].d==</a:t>
            </a:r>
            <a:r>
              <a:rPr lang="en-IN" sz="1200" dirty="0" err="1"/>
              <a:t>dep.ADMN</a:t>
            </a:r>
            <a:r>
              <a:rPr lang="en-IN" sz="1200" dirty="0"/>
              <a:t>  )</a:t>
            </a:r>
          </a:p>
          <a:p>
            <a:r>
              <a:rPr lang="en-IN" sz="1200" dirty="0"/>
              <a:t>                   </a:t>
            </a:r>
            <a:r>
              <a:rPr lang="en-IN" sz="1200" dirty="0" err="1"/>
              <a:t>dadmin</a:t>
            </a:r>
            <a:r>
              <a:rPr lang="en-IN" sz="1200" dirty="0"/>
              <a:t> = </a:t>
            </a:r>
            <a:r>
              <a:rPr lang="en-IN" sz="1200" dirty="0" err="1"/>
              <a:t>dadmin</a:t>
            </a:r>
            <a:r>
              <a:rPr lang="en-IN" sz="1200" dirty="0"/>
              <a:t> + </a:t>
            </a:r>
            <a:r>
              <a:rPr lang="en-IN" sz="1200" dirty="0" err="1"/>
              <a:t>arr</a:t>
            </a:r>
            <a:r>
              <a:rPr lang="en-IN" sz="1200" dirty="0"/>
              <a:t>[</a:t>
            </a:r>
            <a:r>
              <a:rPr lang="en-IN" sz="1200" dirty="0" err="1"/>
              <a:t>i</a:t>
            </a:r>
            <a:r>
              <a:rPr lang="en-IN" sz="1200" dirty="0"/>
              <a:t>].salary;</a:t>
            </a:r>
          </a:p>
          <a:p>
            <a:r>
              <a:rPr lang="en-IN" sz="1200" dirty="0"/>
              <a:t>            }</a:t>
            </a:r>
          </a:p>
          <a:p>
            <a:r>
              <a:rPr lang="en-IN" sz="1200" dirty="0"/>
              <a:t>   </a:t>
            </a:r>
            <a:r>
              <a:rPr lang="en-IN" sz="1200" dirty="0" err="1"/>
              <a:t>Console.WriteLine</a:t>
            </a:r>
            <a:r>
              <a:rPr lang="en-IN" sz="1200" dirty="0"/>
              <a:t>("MKT={0}ADV={1}ADMIN={2}", dm, </a:t>
            </a:r>
            <a:r>
              <a:rPr lang="en-IN" sz="1200" dirty="0" err="1"/>
              <a:t>dadv</a:t>
            </a:r>
            <a:r>
              <a:rPr lang="en-IN" sz="1200" dirty="0"/>
              <a:t>, </a:t>
            </a:r>
            <a:r>
              <a:rPr lang="en-IN" sz="1200" dirty="0" err="1"/>
              <a:t>dadmin</a:t>
            </a:r>
            <a:r>
              <a:rPr lang="en-IN" sz="1200" dirty="0"/>
              <a:t>);</a:t>
            </a:r>
          </a:p>
          <a:p>
            <a:r>
              <a:rPr lang="en-IN" sz="1200" dirty="0"/>
              <a:t>        </a:t>
            </a:r>
          </a:p>
          <a:p>
            <a:r>
              <a:rPr lang="en-IN" sz="1200" dirty="0"/>
              <a:t>        }</a:t>
            </a:r>
          </a:p>
          <a:p>
            <a:r>
              <a:rPr lang="en-IN" sz="1200" dirty="0"/>
              <a:t>    </a:t>
            </a:r>
          </a:p>
          <a:p>
            <a:r>
              <a:rPr lang="en-IN" sz="1200" dirty="0"/>
              <a:t>    }</a:t>
            </a:r>
          </a:p>
          <a:p>
            <a:r>
              <a:rPr lang="en-IN" sz="1200" dirty="0"/>
              <a:t>    class Program</a:t>
            </a:r>
          </a:p>
          <a:p>
            <a:r>
              <a:rPr lang="en-IN" sz="1200" dirty="0"/>
              <a:t>    {</a:t>
            </a:r>
          </a:p>
          <a:p>
            <a:r>
              <a:rPr lang="en-IN" sz="1200" dirty="0"/>
              <a:t>        static void Main(string[] </a:t>
            </a:r>
            <a:r>
              <a:rPr lang="en-IN" sz="1200" dirty="0" err="1"/>
              <a:t>args</a:t>
            </a:r>
            <a:r>
              <a:rPr lang="en-IN" sz="1200" dirty="0"/>
              <a:t>)</a:t>
            </a:r>
          </a:p>
          <a:p>
            <a:r>
              <a:rPr lang="en-IN" sz="1200" dirty="0"/>
              <a:t>        {</a:t>
            </a:r>
          </a:p>
          <a:p>
            <a:r>
              <a:rPr lang="en-IN" sz="1200" dirty="0"/>
              <a:t>             Employee e1 = new Employee(1, "Raj", 3000, </a:t>
            </a:r>
            <a:r>
              <a:rPr lang="en-IN" sz="1200" dirty="0" err="1"/>
              <a:t>dep.ADMN</a:t>
            </a:r>
            <a:r>
              <a:rPr lang="en-IN" sz="1200" dirty="0"/>
              <a:t>);</a:t>
            </a:r>
          </a:p>
          <a:p>
            <a:r>
              <a:rPr lang="en-IN" sz="1200" dirty="0"/>
              <a:t>            Employee e2 = new Employee(2, "Reena", 2000, </a:t>
            </a:r>
            <a:r>
              <a:rPr lang="en-IN" sz="1200" dirty="0" err="1"/>
              <a:t>dep.ADMN</a:t>
            </a:r>
            <a:r>
              <a:rPr lang="en-IN" sz="1200" dirty="0"/>
              <a:t>);</a:t>
            </a:r>
          </a:p>
          <a:p>
            <a:r>
              <a:rPr lang="en-IN" sz="1200" dirty="0"/>
              <a:t>            Employee e3 = new Employee(3, "Geeta", 1000, </a:t>
            </a:r>
            <a:r>
              <a:rPr lang="en-IN" sz="1200" dirty="0" err="1"/>
              <a:t>dep.MKT</a:t>
            </a:r>
            <a:r>
              <a:rPr lang="en-IN" sz="1200" dirty="0"/>
              <a:t>);</a:t>
            </a:r>
          </a:p>
          <a:p>
            <a:r>
              <a:rPr lang="en-IN" sz="1200" dirty="0"/>
              <a:t>            </a:t>
            </a:r>
            <a:r>
              <a:rPr lang="en-IN" sz="1200" dirty="0" err="1"/>
              <a:t>Console.WriteLine</a:t>
            </a:r>
            <a:r>
              <a:rPr lang="en-IN" sz="1200" dirty="0"/>
              <a:t>(e1);</a:t>
            </a:r>
          </a:p>
          <a:p>
            <a:r>
              <a:rPr lang="en-IN" sz="1200" dirty="0"/>
              <a:t>            Employee[] </a:t>
            </a:r>
            <a:r>
              <a:rPr lang="en-IN" sz="1200" dirty="0" err="1"/>
              <a:t>arr</a:t>
            </a:r>
            <a:r>
              <a:rPr lang="en-IN" sz="1200" dirty="0"/>
              <a:t> = new Employee[3];</a:t>
            </a:r>
          </a:p>
          <a:p>
            <a:r>
              <a:rPr lang="en-IN" sz="1200" dirty="0"/>
              <a:t>            </a:t>
            </a:r>
            <a:r>
              <a:rPr lang="en-IN" sz="1200" dirty="0" err="1"/>
              <a:t>arr</a:t>
            </a:r>
            <a:r>
              <a:rPr lang="en-IN" sz="1200" dirty="0"/>
              <a:t>[0] = e1;</a:t>
            </a:r>
          </a:p>
          <a:p>
            <a:r>
              <a:rPr lang="en-IN" sz="1200" dirty="0"/>
              <a:t>            </a:t>
            </a:r>
            <a:r>
              <a:rPr lang="en-IN" sz="1200" dirty="0" err="1"/>
              <a:t>arr</a:t>
            </a:r>
            <a:r>
              <a:rPr lang="en-IN" sz="1200" dirty="0"/>
              <a:t>[1]=e2;</a:t>
            </a:r>
          </a:p>
          <a:p>
            <a:r>
              <a:rPr lang="en-IN" sz="1200" dirty="0"/>
              <a:t>            </a:t>
            </a:r>
            <a:r>
              <a:rPr lang="en-IN" sz="1200" dirty="0" err="1"/>
              <a:t>arr</a:t>
            </a:r>
            <a:r>
              <a:rPr lang="en-IN" sz="1200" dirty="0"/>
              <a:t>[2] = e3;</a:t>
            </a:r>
          </a:p>
          <a:p>
            <a:r>
              <a:rPr lang="en-IN" sz="1200" dirty="0"/>
              <a:t>           </a:t>
            </a:r>
            <a:r>
              <a:rPr lang="en-IN" sz="1200" dirty="0" err="1"/>
              <a:t>Employee.deptwisesal</a:t>
            </a:r>
            <a:r>
              <a:rPr lang="en-IN" sz="1200" dirty="0"/>
              <a:t>(</a:t>
            </a:r>
            <a:r>
              <a:rPr lang="en-IN" sz="1200" dirty="0" err="1"/>
              <a:t>arr</a:t>
            </a:r>
            <a:r>
              <a:rPr lang="en-IN" sz="1200" dirty="0"/>
              <a:t>);</a:t>
            </a:r>
          </a:p>
          <a:p>
            <a:r>
              <a:rPr lang="en-IN" sz="1200" dirty="0"/>
              <a:t>                </a:t>
            </a:r>
            <a:r>
              <a:rPr lang="en-IN" sz="1200" dirty="0" err="1"/>
              <a:t>Console.ReadLine</a:t>
            </a:r>
            <a:r>
              <a:rPr lang="en-IN" sz="1200" dirty="0"/>
              <a:t>();</a:t>
            </a:r>
          </a:p>
          <a:p>
            <a:r>
              <a:rPr lang="en-IN" sz="1200" dirty="0"/>
              <a:t>        }</a:t>
            </a:r>
          </a:p>
          <a:p>
            <a:r>
              <a:rPr lang="en-IN" sz="1200" dirty="0"/>
              <a:t>  }  </a:t>
            </a:r>
          </a:p>
          <a:p>
            <a:r>
              <a:rPr lang="en-IN" sz="1200" dirty="0"/>
              <a:t>}</a:t>
            </a:r>
          </a:p>
          <a:p>
            <a:endParaRPr lang="en-IN" sz="1200" dirty="0"/>
          </a:p>
        </p:txBody>
      </p:sp>
    </p:spTree>
    <p:extLst>
      <p:ext uri="{BB962C8B-B14F-4D97-AF65-F5344CB8AC3E}">
        <p14:creationId xmlns:p14="http://schemas.microsoft.com/office/powerpoint/2010/main" val="471977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46166-66AF-426F-87D8-6E8BEBCA5A9F}"/>
              </a:ext>
            </a:extLst>
          </p:cNvPr>
          <p:cNvSpPr>
            <a:spLocks noGrp="1"/>
          </p:cNvSpPr>
          <p:nvPr>
            <p:ph type="title"/>
          </p:nvPr>
        </p:nvSpPr>
        <p:spPr>
          <a:xfrm>
            <a:off x="555396" y="0"/>
            <a:ext cx="10515600" cy="681251"/>
          </a:xfrm>
        </p:spPr>
        <p:txBody>
          <a:bodyPr>
            <a:normAutofit fontScale="90000"/>
          </a:bodyPr>
          <a:lstStyle/>
          <a:p>
            <a:r>
              <a:rPr lang="en-IN" dirty="0"/>
              <a:t>                  Enum </a:t>
            </a:r>
          </a:p>
        </p:txBody>
      </p:sp>
      <p:sp>
        <p:nvSpPr>
          <p:cNvPr id="3" name="Content Placeholder 2">
            <a:extLst>
              <a:ext uri="{FF2B5EF4-FFF2-40B4-BE49-F238E27FC236}">
                <a16:creationId xmlns:a16="http://schemas.microsoft.com/office/drawing/2014/main" id="{A483BE3E-C075-4175-9056-99AA8463967C}"/>
              </a:ext>
            </a:extLst>
          </p:cNvPr>
          <p:cNvSpPr>
            <a:spLocks noGrp="1"/>
          </p:cNvSpPr>
          <p:nvPr>
            <p:ph idx="1"/>
          </p:nvPr>
        </p:nvSpPr>
        <p:spPr>
          <a:xfrm>
            <a:off x="226243" y="754140"/>
            <a:ext cx="11127557" cy="5552387"/>
          </a:xfrm>
        </p:spPr>
        <p:txBody>
          <a:bodyPr>
            <a:normAutofit/>
          </a:bodyPr>
          <a:lstStyle/>
          <a:p>
            <a:r>
              <a:rPr lang="en-IN" sz="2400" dirty="0"/>
              <a:t>It is used when you want to give option to the user from the available list.</a:t>
            </a:r>
          </a:p>
          <a:p>
            <a:r>
              <a:rPr lang="en-IN" sz="2400" dirty="0"/>
              <a:t>Data are stored as index(0 to --);</a:t>
            </a:r>
          </a:p>
          <a:p>
            <a:r>
              <a:rPr lang="en-IN" sz="2400" dirty="0"/>
              <a:t>For </a:t>
            </a:r>
            <a:r>
              <a:rPr lang="en-IN" sz="2400" dirty="0" err="1"/>
              <a:t>eg</a:t>
            </a:r>
            <a:r>
              <a:rPr lang="en-IN" sz="2400" dirty="0"/>
              <a:t> name of department [ADMIN, ADV, MKT], generally departments in company are fixed through out the life of application. If we take name of department from user they tend to make spelling mistake or may enter invalid data. Programmer has to validate that data. To have better,  faster and low maintenance of application we use </a:t>
            </a:r>
            <a:r>
              <a:rPr lang="en-IN" sz="2400" dirty="0" err="1"/>
              <a:t>enum</a:t>
            </a:r>
            <a:r>
              <a:rPr lang="en-IN" sz="2400" dirty="0"/>
              <a:t>. We can show </a:t>
            </a:r>
            <a:r>
              <a:rPr lang="en-IN" sz="2400" dirty="0" err="1"/>
              <a:t>enum</a:t>
            </a:r>
            <a:r>
              <a:rPr lang="en-IN" sz="2400" dirty="0"/>
              <a:t> data in dropdown list or we can ask user to enter number as internally </a:t>
            </a:r>
            <a:r>
              <a:rPr lang="en-IN" sz="2400" dirty="0" err="1"/>
              <a:t>enum</a:t>
            </a:r>
            <a:r>
              <a:rPr lang="en-IN" sz="2400" dirty="0"/>
              <a:t> are stored as (index )int, and programmer will assign legitimate value. If you assign invalid data it will be compile time error</a:t>
            </a:r>
          </a:p>
          <a:p>
            <a:r>
              <a:rPr lang="en-IN" sz="2400" dirty="0" err="1"/>
              <a:t>enum</a:t>
            </a:r>
            <a:r>
              <a:rPr lang="en-IN" sz="2400" dirty="0"/>
              <a:t> is user </a:t>
            </a:r>
            <a:r>
              <a:rPr lang="en-IN" sz="2400"/>
              <a:t>define data type</a:t>
            </a:r>
            <a:endParaRPr lang="en-IN" sz="2400" dirty="0"/>
          </a:p>
          <a:p>
            <a:r>
              <a:rPr lang="en-IN" sz="2400" dirty="0"/>
              <a:t>User define </a:t>
            </a:r>
            <a:r>
              <a:rPr lang="en-IN" sz="2400" dirty="0" err="1"/>
              <a:t>enum</a:t>
            </a:r>
            <a:r>
              <a:rPr lang="en-IN" sz="2400" dirty="0"/>
              <a:t> is derived from Enum(abstract class) which is derived from Object class	</a:t>
            </a:r>
          </a:p>
          <a:p>
            <a:r>
              <a:rPr lang="en-IN" sz="2400" dirty="0"/>
              <a:t>Enum is value type data and resides on </a:t>
            </a:r>
            <a:r>
              <a:rPr lang="en-IN" sz="2400" b="1" dirty="0"/>
              <a:t>stack.</a:t>
            </a:r>
            <a:r>
              <a:rPr lang="en-IN" sz="2400" dirty="0"/>
              <a:t>	</a:t>
            </a:r>
          </a:p>
          <a:p>
            <a:endParaRPr lang="en-IN" sz="2400" dirty="0"/>
          </a:p>
          <a:p>
            <a:endParaRPr lang="en-IN" sz="2400" dirty="0"/>
          </a:p>
        </p:txBody>
      </p:sp>
    </p:spTree>
    <p:extLst>
      <p:ext uri="{BB962C8B-B14F-4D97-AF65-F5344CB8AC3E}">
        <p14:creationId xmlns:p14="http://schemas.microsoft.com/office/powerpoint/2010/main" val="827958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807BC-6839-4E41-BAA3-E21BF0A8B5E3}"/>
              </a:ext>
            </a:extLst>
          </p:cNvPr>
          <p:cNvSpPr>
            <a:spLocks noGrp="1"/>
          </p:cNvSpPr>
          <p:nvPr>
            <p:ph type="title"/>
          </p:nvPr>
        </p:nvSpPr>
        <p:spPr>
          <a:xfrm>
            <a:off x="892741" y="158122"/>
            <a:ext cx="11218394" cy="992334"/>
          </a:xfrm>
        </p:spPr>
        <p:txBody>
          <a:bodyPr>
            <a:normAutofit fontScale="90000"/>
          </a:bodyPr>
          <a:lstStyle/>
          <a:p>
            <a:r>
              <a:rPr lang="en-IN" dirty="0"/>
              <a:t>   In dot net frame work following are predefine </a:t>
            </a:r>
            <a:r>
              <a:rPr lang="en-IN" dirty="0" err="1"/>
              <a:t>enum</a:t>
            </a:r>
            <a:br>
              <a:rPr lang="en-IN" dirty="0"/>
            </a:br>
            <a:endParaRPr lang="en-IN" dirty="0"/>
          </a:p>
        </p:txBody>
      </p:sp>
      <p:sp>
        <p:nvSpPr>
          <p:cNvPr id="3" name="Content Placeholder 2">
            <a:extLst>
              <a:ext uri="{FF2B5EF4-FFF2-40B4-BE49-F238E27FC236}">
                <a16:creationId xmlns:a16="http://schemas.microsoft.com/office/drawing/2014/main" id="{36FA3A83-8323-4DA6-A02B-44BBB6F60C6C}"/>
              </a:ext>
            </a:extLst>
          </p:cNvPr>
          <p:cNvSpPr>
            <a:spLocks noGrp="1"/>
          </p:cNvSpPr>
          <p:nvPr>
            <p:ph idx="1"/>
          </p:nvPr>
        </p:nvSpPr>
        <p:spPr>
          <a:xfrm>
            <a:off x="559324" y="1062054"/>
            <a:ext cx="10653074" cy="5263332"/>
          </a:xfrm>
        </p:spPr>
        <p:txBody>
          <a:bodyPr>
            <a:normAutofit/>
          </a:bodyPr>
          <a:lstStyle/>
          <a:p>
            <a:r>
              <a:rPr lang="en-IN" dirty="0"/>
              <a:t> </a:t>
            </a:r>
            <a:r>
              <a:rPr lang="en-IN" dirty="0" err="1"/>
              <a:t>enum</a:t>
            </a:r>
            <a:r>
              <a:rPr lang="en-IN" dirty="0"/>
              <a:t> </a:t>
            </a:r>
            <a:r>
              <a:rPr lang="en-IN" dirty="0" err="1"/>
              <a:t>DayOfWeek</a:t>
            </a:r>
            <a:r>
              <a:rPr lang="en-IN" dirty="0"/>
              <a:t> ,  </a:t>
            </a:r>
            <a:r>
              <a:rPr lang="en-IN" dirty="0" err="1"/>
              <a:t>enum</a:t>
            </a:r>
            <a:r>
              <a:rPr lang="en-IN" dirty="0"/>
              <a:t> </a:t>
            </a:r>
            <a:r>
              <a:rPr lang="en-IN" dirty="0" err="1"/>
              <a:t>ConsoleColor</a:t>
            </a:r>
            <a:r>
              <a:rPr lang="en-IN" dirty="0"/>
              <a:t>,  </a:t>
            </a:r>
            <a:r>
              <a:rPr lang="en-IN" dirty="0" err="1"/>
              <a:t>enum</a:t>
            </a:r>
            <a:r>
              <a:rPr lang="en-IN" dirty="0"/>
              <a:t> </a:t>
            </a:r>
            <a:r>
              <a:rPr lang="en-IN" dirty="0" err="1"/>
              <a:t>FileAccess</a:t>
            </a:r>
            <a:r>
              <a:rPr lang="en-IN" dirty="0"/>
              <a:t> etc </a:t>
            </a:r>
          </a:p>
          <a:p>
            <a:pPr>
              <a:lnSpc>
                <a:spcPct val="120000"/>
              </a:lnSpc>
              <a:spcBef>
                <a:spcPts val="0"/>
              </a:spcBef>
            </a:pPr>
            <a:r>
              <a:rPr lang="en-IN" dirty="0"/>
              <a:t>In your code type </a:t>
            </a:r>
            <a:r>
              <a:rPr lang="en-IN" dirty="0" err="1"/>
              <a:t>enum</a:t>
            </a:r>
            <a:r>
              <a:rPr lang="en-IN" dirty="0"/>
              <a:t> </a:t>
            </a:r>
            <a:r>
              <a:rPr lang="en-IN" dirty="0" err="1"/>
              <a:t>DayOfWeek</a:t>
            </a:r>
            <a:r>
              <a:rPr lang="en-IN" dirty="0"/>
              <a:t> and right click on it and then click go to definition you will see the following screen</a:t>
            </a:r>
          </a:p>
        </p:txBody>
      </p:sp>
      <p:pic>
        <p:nvPicPr>
          <p:cNvPr id="5" name="Picture 4" descr="A screenshot of text&#10;&#10;Description automatically generated">
            <a:extLst>
              <a:ext uri="{FF2B5EF4-FFF2-40B4-BE49-F238E27FC236}">
                <a16:creationId xmlns:a16="http://schemas.microsoft.com/office/drawing/2014/main" id="{23235BD1-9174-4838-9ADE-87CCE0C9C5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3094" y="3063056"/>
            <a:ext cx="3226049" cy="3493840"/>
          </a:xfrm>
          <a:prstGeom prst="rect">
            <a:avLst/>
          </a:prstGeom>
        </p:spPr>
      </p:pic>
      <p:pic>
        <p:nvPicPr>
          <p:cNvPr id="7" name="Picture 6">
            <a:extLst>
              <a:ext uri="{FF2B5EF4-FFF2-40B4-BE49-F238E27FC236}">
                <a16:creationId xmlns:a16="http://schemas.microsoft.com/office/drawing/2014/main" id="{8B9A16F9-7E75-4847-87B9-63AB85B724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324" y="2914636"/>
            <a:ext cx="3426565" cy="3493841"/>
          </a:xfrm>
          <a:prstGeom prst="rect">
            <a:avLst/>
          </a:prstGeom>
        </p:spPr>
      </p:pic>
    </p:spTree>
    <p:extLst>
      <p:ext uri="{BB962C8B-B14F-4D97-AF65-F5344CB8AC3E}">
        <p14:creationId xmlns:p14="http://schemas.microsoft.com/office/powerpoint/2010/main" val="283327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75AD8-D48E-482D-92DB-0DC91DBE963E}"/>
              </a:ext>
            </a:extLst>
          </p:cNvPr>
          <p:cNvSpPr>
            <a:spLocks noGrp="1"/>
          </p:cNvSpPr>
          <p:nvPr>
            <p:ph type="title"/>
          </p:nvPr>
        </p:nvSpPr>
        <p:spPr>
          <a:xfrm>
            <a:off x="933254" y="18256"/>
            <a:ext cx="10279144" cy="662782"/>
          </a:xfrm>
        </p:spPr>
        <p:txBody>
          <a:bodyPr>
            <a:noAutofit/>
          </a:bodyPr>
          <a:lstStyle/>
          <a:p>
            <a:r>
              <a:rPr lang="en-IN" sz="2000" dirty="0"/>
              <a:t> </a:t>
            </a:r>
            <a:r>
              <a:rPr lang="en-IN" sz="2400" b="1" dirty="0"/>
              <a:t>An enumeration can save you a lot of time and headaches in the long run. </a:t>
            </a:r>
            <a:br>
              <a:rPr lang="en-IN" sz="2400" b="1" dirty="0"/>
            </a:br>
            <a:endParaRPr lang="en-IN" sz="2000" b="1" dirty="0"/>
          </a:p>
        </p:txBody>
      </p:sp>
      <p:sp>
        <p:nvSpPr>
          <p:cNvPr id="3" name="Content Placeholder 2">
            <a:extLst>
              <a:ext uri="{FF2B5EF4-FFF2-40B4-BE49-F238E27FC236}">
                <a16:creationId xmlns:a16="http://schemas.microsoft.com/office/drawing/2014/main" id="{797E586B-9D80-46AE-90B8-D4517A528188}"/>
              </a:ext>
            </a:extLst>
          </p:cNvPr>
          <p:cNvSpPr>
            <a:spLocks noGrp="1"/>
          </p:cNvSpPr>
          <p:nvPr>
            <p:ph idx="1"/>
          </p:nvPr>
        </p:nvSpPr>
        <p:spPr>
          <a:xfrm>
            <a:off x="537328" y="612742"/>
            <a:ext cx="10816472" cy="5573648"/>
          </a:xfrm>
        </p:spPr>
        <p:txBody>
          <a:bodyPr>
            <a:normAutofit fontScale="92500"/>
          </a:bodyPr>
          <a:lstStyle/>
          <a:p>
            <a:pPr marL="0" indent="0">
              <a:buNone/>
            </a:pPr>
            <a:r>
              <a:rPr lang="en-IN" dirty="0"/>
              <a:t>1.Exist to using enumerations instead of plain integers</a:t>
            </a:r>
          </a:p>
          <a:p>
            <a:pPr marL="0" indent="0">
              <a:buNone/>
            </a:pPr>
            <a:r>
              <a:rPr lang="en-IN" dirty="0"/>
              <a:t>2.As mentioned, enumerations make your code easier to maintain by helping to ensure that your variables are assigned only legitimate, anticipated values.</a:t>
            </a:r>
          </a:p>
          <a:p>
            <a:pPr marL="0" indent="0">
              <a:buNone/>
            </a:pPr>
            <a:r>
              <a:rPr lang="en-IN" dirty="0"/>
              <a:t>3. Enumerations make your code clearer by allowing you to refer to integer values by descriptive names rather than by obscure “ magic ” numbers.</a:t>
            </a:r>
          </a:p>
          <a:p>
            <a:pPr marL="0" indent="0">
              <a:buNone/>
            </a:pPr>
            <a:r>
              <a:rPr lang="en-IN" dirty="0"/>
              <a:t>4. Enumerations make your code easier to type, too. When you go to assign a </a:t>
            </a:r>
          </a:p>
          <a:p>
            <a:pPr marL="0" indent="0">
              <a:buNone/>
            </a:pPr>
            <a:r>
              <a:rPr lang="en-IN" dirty="0"/>
              <a:t>value to an instance of an enumerated type, the Visual Studio .NET IDE will, </a:t>
            </a:r>
          </a:p>
          <a:p>
            <a:pPr marL="0" indent="0">
              <a:buNone/>
            </a:pPr>
            <a:r>
              <a:rPr lang="en-IN" dirty="0"/>
              <a:t>through IntelliSense, pop up a list box of acceptable values in order to save you </a:t>
            </a:r>
          </a:p>
          <a:p>
            <a:pPr marL="0" indent="0">
              <a:buNone/>
            </a:pPr>
            <a:r>
              <a:rPr lang="en-IN" dirty="0"/>
              <a:t>some keystrokes and to remind you of what the possible options are.</a:t>
            </a:r>
          </a:p>
          <a:p>
            <a:pPr lvl="1"/>
            <a:r>
              <a:rPr lang="en-IN" dirty="0"/>
              <a:t>There are certain type of data which are fixed and for that there are no separate data type </a:t>
            </a:r>
            <a:r>
              <a:rPr lang="en-IN" dirty="0" err="1"/>
              <a:t>eg</a:t>
            </a:r>
            <a:r>
              <a:rPr lang="en-IN" dirty="0"/>
              <a:t> name of week, month, </a:t>
            </a:r>
            <a:r>
              <a:rPr lang="en-IN" dirty="0" err="1"/>
              <a:t>color</a:t>
            </a:r>
            <a:r>
              <a:rPr lang="en-IN" dirty="0"/>
              <a:t> , Mr-Miss-MRS etc</a:t>
            </a:r>
          </a:p>
        </p:txBody>
      </p:sp>
    </p:spTree>
    <p:extLst>
      <p:ext uri="{BB962C8B-B14F-4D97-AF65-F5344CB8AC3E}">
        <p14:creationId xmlns:p14="http://schemas.microsoft.com/office/powerpoint/2010/main" val="1326580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F5820-2E21-472B-AC04-E3503B9744A9}"/>
              </a:ext>
            </a:extLst>
          </p:cNvPr>
          <p:cNvSpPr>
            <a:spLocks noGrp="1"/>
          </p:cNvSpPr>
          <p:nvPr>
            <p:ph type="title"/>
          </p:nvPr>
        </p:nvSpPr>
        <p:spPr>
          <a:xfrm>
            <a:off x="452486" y="176590"/>
            <a:ext cx="10213156" cy="605835"/>
          </a:xfrm>
        </p:spPr>
        <p:txBody>
          <a:bodyPr>
            <a:normAutofit fontScale="90000"/>
          </a:bodyPr>
          <a:lstStyle/>
          <a:p>
            <a:r>
              <a:rPr lang="en-IN" dirty="0"/>
              <a:t>      Some example where you can use </a:t>
            </a:r>
            <a:r>
              <a:rPr lang="en-IN" dirty="0" err="1"/>
              <a:t>enum</a:t>
            </a:r>
            <a:endParaRPr lang="en-IN" dirty="0"/>
          </a:p>
        </p:txBody>
      </p:sp>
      <p:sp>
        <p:nvSpPr>
          <p:cNvPr id="3" name="Content Placeholder 2">
            <a:extLst>
              <a:ext uri="{FF2B5EF4-FFF2-40B4-BE49-F238E27FC236}">
                <a16:creationId xmlns:a16="http://schemas.microsoft.com/office/drawing/2014/main" id="{D41FB068-8CE3-44D9-AF93-8869CEDC3EEC}"/>
              </a:ext>
            </a:extLst>
          </p:cNvPr>
          <p:cNvSpPr>
            <a:spLocks noGrp="1"/>
          </p:cNvSpPr>
          <p:nvPr>
            <p:ph idx="1"/>
          </p:nvPr>
        </p:nvSpPr>
        <p:spPr>
          <a:xfrm>
            <a:off x="452486" y="989814"/>
            <a:ext cx="10901313" cy="5206003"/>
          </a:xfrm>
        </p:spPr>
        <p:txBody>
          <a:bodyPr/>
          <a:lstStyle/>
          <a:p>
            <a:r>
              <a:rPr lang="en-IN" dirty="0"/>
              <a:t>File open close indicator</a:t>
            </a:r>
          </a:p>
          <a:p>
            <a:r>
              <a:rPr lang="en-IN" dirty="0"/>
              <a:t>Courses offered to students[DAC , DBDA]</a:t>
            </a:r>
          </a:p>
          <a:p>
            <a:r>
              <a:rPr lang="en-IN" dirty="0"/>
              <a:t>In bank types of account[Saving, </a:t>
            </a:r>
            <a:r>
              <a:rPr lang="en-IN" dirty="0" err="1"/>
              <a:t>Current,FD</a:t>
            </a:r>
            <a:r>
              <a:rPr lang="en-IN" dirty="0"/>
              <a:t>],</a:t>
            </a:r>
          </a:p>
          <a:p>
            <a:r>
              <a:rPr lang="en-IN" dirty="0"/>
              <a:t>In games- [X, O], [stone, paper , scissors]</a:t>
            </a:r>
          </a:p>
          <a:p>
            <a:endParaRPr lang="en-IN" dirty="0"/>
          </a:p>
          <a:p>
            <a:endParaRPr lang="en-IN" dirty="0"/>
          </a:p>
          <a:p>
            <a:endParaRPr lang="en-IN" dirty="0"/>
          </a:p>
        </p:txBody>
      </p:sp>
    </p:spTree>
    <p:extLst>
      <p:ext uri="{BB962C8B-B14F-4D97-AF65-F5344CB8AC3E}">
        <p14:creationId xmlns:p14="http://schemas.microsoft.com/office/powerpoint/2010/main" val="3005647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6A2922-A0AF-4C91-BB0C-1793F4B9C4CC}"/>
              </a:ext>
            </a:extLst>
          </p:cNvPr>
          <p:cNvSpPr>
            <a:spLocks noGrp="1"/>
          </p:cNvSpPr>
          <p:nvPr>
            <p:ph idx="1"/>
          </p:nvPr>
        </p:nvSpPr>
        <p:spPr>
          <a:xfrm>
            <a:off x="141402" y="245096"/>
            <a:ext cx="4553147" cy="5024488"/>
          </a:xfrm>
        </p:spPr>
        <p:txBody>
          <a:bodyPr>
            <a:noAutofit/>
          </a:bodyPr>
          <a:lstStyle/>
          <a:p>
            <a:pPr marL="0" indent="0">
              <a:lnSpc>
                <a:spcPct val="100000"/>
              </a:lnSpc>
              <a:spcBef>
                <a:spcPts val="0"/>
              </a:spcBef>
              <a:buNone/>
            </a:pPr>
            <a:r>
              <a:rPr lang="en-IN" sz="1100" dirty="0"/>
              <a:t>	using System;</a:t>
            </a:r>
          </a:p>
          <a:p>
            <a:pPr marL="0" indent="0">
              <a:lnSpc>
                <a:spcPct val="100000"/>
              </a:lnSpc>
              <a:spcBef>
                <a:spcPts val="0"/>
              </a:spcBef>
              <a:buNone/>
            </a:pPr>
            <a:r>
              <a:rPr lang="en-IN" sz="1100" dirty="0"/>
              <a:t> </a:t>
            </a:r>
          </a:p>
          <a:p>
            <a:pPr marL="0" indent="0">
              <a:lnSpc>
                <a:spcPct val="100000"/>
              </a:lnSpc>
              <a:spcBef>
                <a:spcPts val="0"/>
              </a:spcBef>
              <a:buNone/>
            </a:pPr>
            <a:r>
              <a:rPr lang="en-IN" sz="1100" dirty="0"/>
              <a:t>namespace </a:t>
            </a:r>
            <a:r>
              <a:rPr lang="en-IN" sz="1100" dirty="0" err="1"/>
              <a:t>FunWithEnums</a:t>
            </a:r>
            <a:endParaRPr lang="en-IN" sz="1100" dirty="0"/>
          </a:p>
          <a:p>
            <a:pPr marL="0" indent="0">
              <a:lnSpc>
                <a:spcPct val="100000"/>
              </a:lnSpc>
              <a:spcBef>
                <a:spcPts val="0"/>
              </a:spcBef>
              <a:buNone/>
            </a:pPr>
            <a:r>
              <a:rPr lang="en-IN" sz="1100" dirty="0"/>
              <a:t>{</a:t>
            </a:r>
          </a:p>
          <a:p>
            <a:pPr marL="0" indent="0">
              <a:lnSpc>
                <a:spcPct val="100000"/>
              </a:lnSpc>
              <a:spcBef>
                <a:spcPts val="0"/>
              </a:spcBef>
              <a:buNone/>
            </a:pPr>
            <a:r>
              <a:rPr lang="en-IN" sz="1100" dirty="0"/>
              <a:t>    </a:t>
            </a:r>
            <a:r>
              <a:rPr lang="en-IN" sz="1100" dirty="0" err="1"/>
              <a:t>enum</a:t>
            </a:r>
            <a:r>
              <a:rPr lang="en-IN" sz="1100" dirty="0"/>
              <a:t> </a:t>
            </a:r>
            <a:r>
              <a:rPr lang="en-IN" sz="1100" dirty="0" err="1"/>
              <a:t>EmpType</a:t>
            </a:r>
            <a:r>
              <a:rPr lang="en-IN" sz="1100" dirty="0"/>
              <a:t>  // A custom enumeration.</a:t>
            </a:r>
          </a:p>
          <a:p>
            <a:pPr marL="0" indent="0">
              <a:lnSpc>
                <a:spcPct val="100000"/>
              </a:lnSpc>
              <a:spcBef>
                <a:spcPts val="0"/>
              </a:spcBef>
              <a:buNone/>
            </a:pPr>
            <a:r>
              <a:rPr lang="en-IN" sz="1100" dirty="0"/>
              <a:t>    {</a:t>
            </a:r>
          </a:p>
          <a:p>
            <a:pPr marL="0" indent="0">
              <a:lnSpc>
                <a:spcPct val="100000"/>
              </a:lnSpc>
              <a:spcBef>
                <a:spcPts val="0"/>
              </a:spcBef>
              <a:buNone/>
            </a:pPr>
            <a:r>
              <a:rPr lang="en-IN" sz="1100" dirty="0"/>
              <a:t>        Manager,       // = 0</a:t>
            </a:r>
          </a:p>
          <a:p>
            <a:pPr marL="0" indent="0">
              <a:lnSpc>
                <a:spcPct val="100000"/>
              </a:lnSpc>
              <a:spcBef>
                <a:spcPts val="0"/>
              </a:spcBef>
              <a:buNone/>
            </a:pPr>
            <a:r>
              <a:rPr lang="en-IN" sz="1100" dirty="0"/>
              <a:t>        Grunt,         // = 1</a:t>
            </a:r>
          </a:p>
          <a:p>
            <a:pPr marL="0" indent="0">
              <a:lnSpc>
                <a:spcPct val="100000"/>
              </a:lnSpc>
              <a:spcBef>
                <a:spcPts val="0"/>
              </a:spcBef>
              <a:buNone/>
            </a:pPr>
            <a:r>
              <a:rPr lang="en-IN" sz="1100" dirty="0"/>
              <a:t>        Contractor,    // = 2</a:t>
            </a:r>
          </a:p>
          <a:p>
            <a:pPr marL="0" indent="0">
              <a:lnSpc>
                <a:spcPct val="100000"/>
              </a:lnSpc>
              <a:spcBef>
                <a:spcPts val="0"/>
              </a:spcBef>
              <a:buNone/>
            </a:pPr>
            <a:r>
              <a:rPr lang="en-IN" sz="1100" dirty="0"/>
              <a:t>        </a:t>
            </a:r>
            <a:r>
              <a:rPr lang="en-IN" sz="1100" dirty="0" err="1"/>
              <a:t>VicePresident</a:t>
            </a:r>
            <a:r>
              <a:rPr lang="en-IN" sz="1100" dirty="0"/>
              <a:t>  // = 3</a:t>
            </a:r>
          </a:p>
          <a:p>
            <a:pPr marL="0" indent="0">
              <a:lnSpc>
                <a:spcPct val="100000"/>
              </a:lnSpc>
              <a:spcBef>
                <a:spcPts val="0"/>
              </a:spcBef>
              <a:buNone/>
            </a:pPr>
            <a:r>
              <a:rPr lang="en-IN" sz="1100" dirty="0"/>
              <a:t>    }</a:t>
            </a:r>
          </a:p>
          <a:p>
            <a:pPr marL="0" indent="0">
              <a:lnSpc>
                <a:spcPct val="100000"/>
              </a:lnSpc>
              <a:spcBef>
                <a:spcPts val="0"/>
              </a:spcBef>
              <a:buNone/>
            </a:pPr>
            <a:r>
              <a:rPr lang="en-IN" sz="1100" dirty="0"/>
              <a:t> </a:t>
            </a:r>
          </a:p>
          <a:p>
            <a:pPr marL="0" indent="0">
              <a:lnSpc>
                <a:spcPct val="100000"/>
              </a:lnSpc>
              <a:spcBef>
                <a:spcPts val="0"/>
              </a:spcBef>
              <a:buNone/>
            </a:pPr>
            <a:r>
              <a:rPr lang="en-IN" sz="1100" dirty="0"/>
              <a:t>    class Program</a:t>
            </a:r>
          </a:p>
          <a:p>
            <a:pPr marL="0" indent="0">
              <a:lnSpc>
                <a:spcPct val="100000"/>
              </a:lnSpc>
              <a:spcBef>
                <a:spcPts val="0"/>
              </a:spcBef>
              <a:buNone/>
            </a:pPr>
            <a:r>
              <a:rPr lang="en-IN" sz="1100" dirty="0"/>
              <a:t>    {</a:t>
            </a:r>
          </a:p>
          <a:p>
            <a:pPr marL="0" indent="0">
              <a:lnSpc>
                <a:spcPct val="100000"/>
              </a:lnSpc>
              <a:spcBef>
                <a:spcPts val="0"/>
              </a:spcBef>
              <a:buNone/>
            </a:pPr>
            <a:r>
              <a:rPr lang="en-IN" sz="1100" dirty="0"/>
              <a:t>        static void Main(string[] </a:t>
            </a:r>
            <a:r>
              <a:rPr lang="en-IN" sz="1100" dirty="0" err="1"/>
              <a:t>args</a:t>
            </a:r>
            <a:r>
              <a:rPr lang="en-IN" sz="1100" dirty="0"/>
              <a:t>)</a:t>
            </a:r>
          </a:p>
          <a:p>
            <a:pPr marL="0" indent="0">
              <a:lnSpc>
                <a:spcPct val="100000"/>
              </a:lnSpc>
              <a:spcBef>
                <a:spcPts val="0"/>
              </a:spcBef>
              <a:buNone/>
            </a:pPr>
            <a:r>
              <a:rPr lang="en-IN" sz="1100" dirty="0"/>
              <a:t>        {</a:t>
            </a:r>
          </a:p>
          <a:p>
            <a:pPr marL="0" indent="0">
              <a:lnSpc>
                <a:spcPct val="100000"/>
              </a:lnSpc>
              <a:spcBef>
                <a:spcPts val="0"/>
              </a:spcBef>
              <a:buNone/>
            </a:pPr>
            <a:r>
              <a:rPr lang="en-IN" sz="1100" dirty="0"/>
              <a:t>           </a:t>
            </a:r>
            <a:r>
              <a:rPr lang="en-IN" sz="1100" dirty="0" err="1"/>
              <a:t>EmpType</a:t>
            </a:r>
            <a:r>
              <a:rPr lang="en-IN" sz="1100" dirty="0"/>
              <a:t> emp = </a:t>
            </a:r>
            <a:r>
              <a:rPr lang="en-IN" sz="1100" dirty="0" err="1"/>
              <a:t>EmpType.Contractor</a:t>
            </a:r>
            <a:r>
              <a:rPr lang="en-IN" sz="1100" dirty="0"/>
              <a:t>;</a:t>
            </a:r>
          </a:p>
          <a:p>
            <a:pPr marL="0" indent="0">
              <a:lnSpc>
                <a:spcPct val="100000"/>
              </a:lnSpc>
              <a:spcBef>
                <a:spcPts val="0"/>
              </a:spcBef>
              <a:buNone/>
            </a:pPr>
            <a:r>
              <a:rPr lang="en-IN" sz="1100" dirty="0"/>
              <a:t>            </a:t>
            </a:r>
            <a:r>
              <a:rPr lang="en-IN" sz="1100" dirty="0" err="1"/>
              <a:t>AskForBonus</a:t>
            </a:r>
            <a:r>
              <a:rPr lang="en-IN" sz="1100" dirty="0"/>
              <a:t>(emp);</a:t>
            </a:r>
          </a:p>
          <a:p>
            <a:pPr marL="0" indent="0">
              <a:lnSpc>
                <a:spcPct val="100000"/>
              </a:lnSpc>
              <a:spcBef>
                <a:spcPts val="0"/>
              </a:spcBef>
              <a:buNone/>
            </a:pPr>
            <a:r>
              <a:rPr lang="en-IN" sz="1100" dirty="0"/>
              <a:t> </a:t>
            </a:r>
          </a:p>
          <a:p>
            <a:pPr marL="0" indent="0">
              <a:lnSpc>
                <a:spcPct val="100000"/>
              </a:lnSpc>
              <a:spcBef>
                <a:spcPts val="0"/>
              </a:spcBef>
              <a:buNone/>
            </a:pPr>
            <a:r>
              <a:rPr lang="en-IN" sz="1100" dirty="0"/>
              <a:t>            // Prints out "emp is a Contractor".</a:t>
            </a:r>
          </a:p>
          <a:p>
            <a:pPr marL="0" indent="0">
              <a:lnSpc>
                <a:spcPct val="100000"/>
              </a:lnSpc>
              <a:spcBef>
                <a:spcPts val="0"/>
              </a:spcBef>
              <a:buNone/>
            </a:pPr>
            <a:r>
              <a:rPr lang="en-IN" sz="1100" dirty="0"/>
              <a:t>            </a:t>
            </a:r>
            <a:r>
              <a:rPr lang="en-IN" sz="1100" dirty="0" err="1"/>
              <a:t>Console.WriteLine</a:t>
            </a:r>
            <a:r>
              <a:rPr lang="en-IN" sz="1100" dirty="0"/>
              <a:t>("emp is a {0}.", </a:t>
            </a:r>
            <a:r>
              <a:rPr lang="en-IN" sz="1100" dirty="0" err="1"/>
              <a:t>emp.ToString</a:t>
            </a:r>
            <a:r>
              <a:rPr lang="en-IN" sz="1100" dirty="0"/>
              <a:t>());</a:t>
            </a:r>
          </a:p>
          <a:p>
            <a:pPr marL="0" indent="0">
              <a:lnSpc>
                <a:spcPct val="100000"/>
              </a:lnSpc>
              <a:spcBef>
                <a:spcPts val="0"/>
              </a:spcBef>
              <a:buNone/>
            </a:pPr>
            <a:r>
              <a:rPr lang="en-IN" sz="1100" dirty="0"/>
              <a:t> </a:t>
            </a:r>
          </a:p>
          <a:p>
            <a:pPr marL="0" indent="0">
              <a:lnSpc>
                <a:spcPct val="100000"/>
              </a:lnSpc>
              <a:spcBef>
                <a:spcPts val="0"/>
              </a:spcBef>
              <a:buNone/>
            </a:pPr>
            <a:r>
              <a:rPr lang="en-IN" sz="1100" dirty="0"/>
              <a:t>            // Prints out "Contractor = 2".</a:t>
            </a:r>
          </a:p>
          <a:p>
            <a:pPr marL="0" indent="0">
              <a:lnSpc>
                <a:spcPct val="100000"/>
              </a:lnSpc>
              <a:spcBef>
                <a:spcPts val="0"/>
              </a:spcBef>
              <a:buNone/>
            </a:pPr>
            <a:r>
              <a:rPr lang="en-IN" sz="1100" dirty="0"/>
              <a:t>            </a:t>
            </a:r>
            <a:r>
              <a:rPr lang="en-IN" sz="1100" dirty="0" err="1"/>
              <a:t>Console.WriteLine</a:t>
            </a:r>
            <a:r>
              <a:rPr lang="en-IN" sz="1100" dirty="0"/>
              <a:t>("{0} = {1}", </a:t>
            </a:r>
            <a:r>
              <a:rPr lang="en-IN" sz="1100" dirty="0" err="1"/>
              <a:t>emp.ToString</a:t>
            </a:r>
            <a:r>
              <a:rPr lang="en-IN" sz="1100" dirty="0"/>
              <a:t>(), (int)emp);</a:t>
            </a:r>
          </a:p>
          <a:p>
            <a:pPr marL="0" indent="0">
              <a:lnSpc>
                <a:spcPct val="100000"/>
              </a:lnSpc>
              <a:spcBef>
                <a:spcPts val="0"/>
              </a:spcBef>
              <a:buNone/>
            </a:pPr>
            <a:r>
              <a:rPr lang="en-IN" sz="1100" dirty="0"/>
              <a:t> </a:t>
            </a:r>
          </a:p>
          <a:p>
            <a:pPr marL="0" indent="0">
              <a:lnSpc>
                <a:spcPct val="100000"/>
              </a:lnSpc>
              <a:spcBef>
                <a:spcPts val="0"/>
              </a:spcBef>
              <a:buNone/>
            </a:pPr>
            <a:r>
              <a:rPr lang="en-IN" sz="1100" dirty="0"/>
              <a:t>           </a:t>
            </a:r>
          </a:p>
          <a:p>
            <a:pPr marL="0" indent="0">
              <a:lnSpc>
                <a:spcPct val="100000"/>
              </a:lnSpc>
              <a:spcBef>
                <a:spcPts val="0"/>
              </a:spcBef>
              <a:buNone/>
            </a:pPr>
            <a:r>
              <a:rPr lang="en-IN" sz="1100" dirty="0"/>
              <a:t> </a:t>
            </a:r>
          </a:p>
          <a:p>
            <a:pPr marL="0" indent="0">
              <a:lnSpc>
                <a:spcPct val="100000"/>
              </a:lnSpc>
              <a:spcBef>
                <a:spcPts val="0"/>
              </a:spcBef>
              <a:buNone/>
            </a:pPr>
            <a:r>
              <a:rPr lang="en-IN" sz="1100" dirty="0"/>
              <a:t>        }</a:t>
            </a:r>
          </a:p>
          <a:p>
            <a:pPr marL="0" indent="0">
              <a:lnSpc>
                <a:spcPct val="100000"/>
              </a:lnSpc>
              <a:spcBef>
                <a:spcPts val="0"/>
              </a:spcBef>
              <a:buNone/>
            </a:pPr>
            <a:r>
              <a:rPr lang="en-IN" sz="1100" dirty="0"/>
              <a:t> </a:t>
            </a:r>
          </a:p>
        </p:txBody>
      </p:sp>
      <p:sp>
        <p:nvSpPr>
          <p:cNvPr id="4" name="TextBox 3">
            <a:extLst>
              <a:ext uri="{FF2B5EF4-FFF2-40B4-BE49-F238E27FC236}">
                <a16:creationId xmlns:a16="http://schemas.microsoft.com/office/drawing/2014/main" id="{BF9B71A6-EB18-4FC9-B18A-21C0FC0584B0}"/>
              </a:ext>
            </a:extLst>
          </p:cNvPr>
          <p:cNvSpPr txBox="1"/>
          <p:nvPr/>
        </p:nvSpPr>
        <p:spPr>
          <a:xfrm>
            <a:off x="5279010" y="367645"/>
            <a:ext cx="6561056" cy="4708981"/>
          </a:xfrm>
          <a:prstGeom prst="rect">
            <a:avLst/>
          </a:prstGeom>
          <a:noFill/>
        </p:spPr>
        <p:txBody>
          <a:bodyPr wrap="square" rtlCol="0">
            <a:spAutoFit/>
          </a:bodyPr>
          <a:lstStyle/>
          <a:p>
            <a:r>
              <a:rPr lang="en-IN" sz="1200" dirty="0"/>
              <a:t>// Enums as parameters.</a:t>
            </a:r>
          </a:p>
          <a:p>
            <a:r>
              <a:rPr lang="en-IN" sz="1200" dirty="0"/>
              <a:t>        static void </a:t>
            </a:r>
            <a:r>
              <a:rPr lang="en-IN" sz="1200" dirty="0" err="1"/>
              <a:t>AskForBonus</a:t>
            </a:r>
            <a:r>
              <a:rPr lang="en-IN" sz="1200" dirty="0"/>
              <a:t>(</a:t>
            </a:r>
            <a:r>
              <a:rPr lang="en-IN" sz="1200" dirty="0" err="1"/>
              <a:t>EmpType</a:t>
            </a:r>
            <a:r>
              <a:rPr lang="en-IN" sz="1200" dirty="0"/>
              <a:t> e)</a:t>
            </a:r>
          </a:p>
          <a:p>
            <a:r>
              <a:rPr lang="en-IN" sz="1200" dirty="0"/>
              <a:t>        {</a:t>
            </a:r>
          </a:p>
          <a:p>
            <a:r>
              <a:rPr lang="en-IN" sz="1200" dirty="0"/>
              <a:t>            switch (e)</a:t>
            </a:r>
          </a:p>
          <a:p>
            <a:r>
              <a:rPr lang="en-IN" sz="1200" dirty="0"/>
              <a:t>            {</a:t>
            </a:r>
          </a:p>
          <a:p>
            <a:r>
              <a:rPr lang="en-IN" sz="1200" dirty="0"/>
              <a:t>                case </a:t>
            </a:r>
            <a:r>
              <a:rPr lang="en-IN" sz="1200" dirty="0" err="1"/>
              <a:t>EmpType.Manager</a:t>
            </a:r>
            <a:r>
              <a:rPr lang="en-IN" sz="1200" dirty="0"/>
              <a:t>:</a:t>
            </a:r>
          </a:p>
          <a:p>
            <a:r>
              <a:rPr lang="en-IN" sz="1200" dirty="0"/>
              <a:t>                    </a:t>
            </a:r>
            <a:r>
              <a:rPr lang="en-IN" sz="1200" dirty="0" err="1"/>
              <a:t>Console.WriteLine</a:t>
            </a:r>
            <a:r>
              <a:rPr lang="en-IN" sz="1200" dirty="0"/>
              <a:t>("How about stock options instead?");</a:t>
            </a:r>
          </a:p>
          <a:p>
            <a:r>
              <a:rPr lang="en-IN" sz="1200" dirty="0"/>
              <a:t>                    break;</a:t>
            </a:r>
          </a:p>
          <a:p>
            <a:r>
              <a:rPr lang="en-IN" sz="1200" dirty="0"/>
              <a:t>                case </a:t>
            </a:r>
            <a:r>
              <a:rPr lang="en-IN" sz="1200" dirty="0" err="1"/>
              <a:t>EmpType.Grunt</a:t>
            </a:r>
            <a:r>
              <a:rPr lang="en-IN" sz="1200" dirty="0"/>
              <a:t>:</a:t>
            </a:r>
          </a:p>
          <a:p>
            <a:r>
              <a:rPr lang="en-IN" sz="1200" dirty="0"/>
              <a:t>                    </a:t>
            </a:r>
            <a:r>
              <a:rPr lang="en-IN" sz="1200" dirty="0" err="1"/>
              <a:t>Console.WriteLine</a:t>
            </a:r>
            <a:r>
              <a:rPr lang="en-IN" sz="1200" dirty="0"/>
              <a:t>("You have got to be kidding...");</a:t>
            </a:r>
          </a:p>
          <a:p>
            <a:r>
              <a:rPr lang="en-IN" sz="1200" dirty="0"/>
              <a:t>                    break;</a:t>
            </a:r>
          </a:p>
          <a:p>
            <a:r>
              <a:rPr lang="en-IN" sz="1200" dirty="0"/>
              <a:t>                case </a:t>
            </a:r>
            <a:r>
              <a:rPr lang="en-IN" sz="1200" dirty="0" err="1"/>
              <a:t>EmpType.Contractor</a:t>
            </a:r>
            <a:r>
              <a:rPr lang="en-IN" sz="1200" dirty="0"/>
              <a:t>:</a:t>
            </a:r>
          </a:p>
          <a:p>
            <a:r>
              <a:rPr lang="en-IN" sz="1200" dirty="0"/>
              <a:t>                    </a:t>
            </a:r>
            <a:r>
              <a:rPr lang="en-IN" sz="1200" dirty="0" err="1"/>
              <a:t>Console.WriteLine</a:t>
            </a:r>
            <a:r>
              <a:rPr lang="en-IN" sz="1200" dirty="0"/>
              <a:t>("You already get enough cash...");</a:t>
            </a:r>
          </a:p>
          <a:p>
            <a:r>
              <a:rPr lang="en-IN" sz="1200" dirty="0"/>
              <a:t>                    break;</a:t>
            </a:r>
          </a:p>
          <a:p>
            <a:r>
              <a:rPr lang="en-IN" sz="1200" dirty="0"/>
              <a:t>                case </a:t>
            </a:r>
            <a:r>
              <a:rPr lang="en-IN" sz="1200" dirty="0" err="1"/>
              <a:t>EmpType.VicePresident</a:t>
            </a:r>
            <a:r>
              <a:rPr lang="en-IN" sz="1200" dirty="0"/>
              <a:t>:</a:t>
            </a:r>
          </a:p>
          <a:p>
            <a:r>
              <a:rPr lang="en-IN" sz="1200" dirty="0"/>
              <a:t>                    </a:t>
            </a:r>
            <a:r>
              <a:rPr lang="en-IN" sz="1200" dirty="0" err="1"/>
              <a:t>Console.WriteLine</a:t>
            </a:r>
            <a:r>
              <a:rPr lang="en-IN" sz="1200" dirty="0"/>
              <a:t>("VERY GOOD, Sir!");</a:t>
            </a:r>
          </a:p>
          <a:p>
            <a:r>
              <a:rPr lang="en-IN" sz="1200" dirty="0"/>
              <a:t>                    break;</a:t>
            </a:r>
          </a:p>
          <a:p>
            <a:r>
              <a:rPr lang="en-IN" sz="1200" dirty="0"/>
              <a:t>            }</a:t>
            </a:r>
          </a:p>
          <a:p>
            <a:r>
              <a:rPr lang="en-IN" sz="1200" dirty="0"/>
              <a:t>        }</a:t>
            </a:r>
          </a:p>
          <a:p>
            <a:r>
              <a:rPr lang="en-IN" sz="1200" dirty="0"/>
              <a:t> </a:t>
            </a:r>
          </a:p>
          <a:p>
            <a:r>
              <a:rPr lang="en-IN" sz="1200" dirty="0"/>
              <a:t>            }</a:t>
            </a:r>
          </a:p>
          <a:p>
            <a:r>
              <a:rPr lang="en-IN" sz="1200" dirty="0"/>
              <a:t>}</a:t>
            </a:r>
          </a:p>
          <a:p>
            <a:r>
              <a:rPr lang="en-IN" sz="1200" dirty="0"/>
              <a:t> </a:t>
            </a:r>
          </a:p>
          <a:p>
            <a:r>
              <a:rPr lang="en-IN" sz="1200" dirty="0"/>
              <a:t> </a:t>
            </a:r>
          </a:p>
          <a:p>
            <a:endParaRPr lang="en-IN" sz="1200" dirty="0"/>
          </a:p>
        </p:txBody>
      </p:sp>
      <p:sp>
        <p:nvSpPr>
          <p:cNvPr id="5" name="TextBox 4">
            <a:extLst>
              <a:ext uri="{FF2B5EF4-FFF2-40B4-BE49-F238E27FC236}">
                <a16:creationId xmlns:a16="http://schemas.microsoft.com/office/drawing/2014/main" id="{7E8C28FF-9E71-4CAC-8975-E4C88482ABA7}"/>
              </a:ext>
            </a:extLst>
          </p:cNvPr>
          <p:cNvSpPr txBox="1"/>
          <p:nvPr/>
        </p:nvSpPr>
        <p:spPr>
          <a:xfrm>
            <a:off x="351934" y="5571241"/>
            <a:ext cx="10479464" cy="923330"/>
          </a:xfrm>
          <a:prstGeom prst="rect">
            <a:avLst/>
          </a:prstGeom>
          <a:noFill/>
        </p:spPr>
        <p:txBody>
          <a:bodyPr wrap="square" rtlCol="0">
            <a:spAutoFit/>
          </a:bodyPr>
          <a:lstStyle/>
          <a:p>
            <a:r>
              <a:rPr lang="en-IN" dirty="0"/>
              <a:t>In the above example internally Manager will have index value 0 , Grunt -1 and so on.</a:t>
            </a:r>
          </a:p>
          <a:p>
            <a:r>
              <a:rPr lang="en-IN" dirty="0"/>
              <a:t>We have declare </a:t>
            </a:r>
            <a:r>
              <a:rPr lang="en-IN" dirty="0" err="1"/>
              <a:t>enum</a:t>
            </a:r>
            <a:r>
              <a:rPr lang="en-IN" dirty="0"/>
              <a:t> out side class but you can declare within class also. See next example</a:t>
            </a:r>
          </a:p>
          <a:p>
            <a:endParaRPr lang="en-IN" dirty="0"/>
          </a:p>
        </p:txBody>
      </p:sp>
      <p:sp>
        <p:nvSpPr>
          <p:cNvPr id="2" name="Rectangle 1">
            <a:extLst>
              <a:ext uri="{FF2B5EF4-FFF2-40B4-BE49-F238E27FC236}">
                <a16:creationId xmlns:a16="http://schemas.microsoft.com/office/drawing/2014/main" id="{A78ECE0D-07E3-4DA8-8FBF-04C81AB4349B}"/>
              </a:ext>
            </a:extLst>
          </p:cNvPr>
          <p:cNvSpPr/>
          <p:nvPr/>
        </p:nvSpPr>
        <p:spPr>
          <a:xfrm>
            <a:off x="7590503" y="3696929"/>
            <a:ext cx="2635045" cy="14256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Stack</a:t>
            </a:r>
          </a:p>
          <a:p>
            <a:pPr algn="ctr"/>
            <a:r>
              <a:rPr lang="en-IN" dirty="0"/>
              <a:t>Emp=Contractor</a:t>
            </a:r>
          </a:p>
        </p:txBody>
      </p:sp>
    </p:spTree>
    <p:extLst>
      <p:ext uri="{BB962C8B-B14F-4D97-AF65-F5344CB8AC3E}">
        <p14:creationId xmlns:p14="http://schemas.microsoft.com/office/powerpoint/2010/main" val="3584102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8C53AF-8302-45CA-AE2B-6C8FB3710037}"/>
              </a:ext>
            </a:extLst>
          </p:cNvPr>
          <p:cNvSpPr>
            <a:spLocks noGrp="1"/>
          </p:cNvSpPr>
          <p:nvPr>
            <p:ph idx="1"/>
          </p:nvPr>
        </p:nvSpPr>
        <p:spPr>
          <a:xfrm>
            <a:off x="235670" y="226243"/>
            <a:ext cx="11118130" cy="6419654"/>
          </a:xfrm>
        </p:spPr>
        <p:txBody>
          <a:bodyPr>
            <a:noAutofit/>
          </a:bodyPr>
          <a:lstStyle/>
          <a:p>
            <a:pPr marL="0" indent="0">
              <a:buNone/>
            </a:pPr>
            <a:r>
              <a:rPr lang="en-IN" sz="1400" dirty="0"/>
              <a:t>                       Can I declare </a:t>
            </a:r>
            <a:r>
              <a:rPr lang="en-IN" sz="1400" dirty="0" err="1"/>
              <a:t>enum</a:t>
            </a:r>
            <a:r>
              <a:rPr lang="en-IN" sz="1400" dirty="0"/>
              <a:t> inside class ? yes</a:t>
            </a:r>
          </a:p>
          <a:p>
            <a:pPr marL="0" indent="0">
              <a:buNone/>
            </a:pPr>
            <a:endParaRPr lang="en-IN" sz="1400" dirty="0"/>
          </a:p>
          <a:p>
            <a:pPr marL="0" indent="0">
              <a:buNone/>
            </a:pPr>
            <a:r>
              <a:rPr lang="en-IN" sz="1400" dirty="0"/>
              <a:t> using System;</a:t>
            </a:r>
          </a:p>
          <a:p>
            <a:pPr marL="0" indent="0">
              <a:buNone/>
            </a:pPr>
            <a:r>
              <a:rPr lang="en-IN" sz="1400" dirty="0"/>
              <a:t>namespace ConsoleApplication1</a:t>
            </a:r>
          </a:p>
          <a:p>
            <a:pPr marL="0" indent="0">
              <a:buNone/>
            </a:pPr>
            <a:r>
              <a:rPr lang="en-IN" sz="1400" dirty="0"/>
              <a:t>{</a:t>
            </a:r>
          </a:p>
          <a:p>
            <a:pPr marL="0" indent="0">
              <a:buNone/>
            </a:pPr>
            <a:r>
              <a:rPr lang="en-IN" sz="1400" dirty="0"/>
              <a:t>    public class </a:t>
            </a:r>
            <a:r>
              <a:rPr lang="en-IN" sz="1400" dirty="0" err="1"/>
              <a:t>myclass</a:t>
            </a:r>
            <a:endParaRPr lang="en-IN" sz="1400" dirty="0"/>
          </a:p>
          <a:p>
            <a:pPr marL="0" indent="0">
              <a:buNone/>
            </a:pPr>
            <a:r>
              <a:rPr lang="en-IN" sz="1400" dirty="0"/>
              <a:t>    {          public </a:t>
            </a:r>
            <a:r>
              <a:rPr lang="en-IN" sz="1400" dirty="0" err="1"/>
              <a:t>enum</a:t>
            </a:r>
            <a:r>
              <a:rPr lang="en-IN" sz="1400" dirty="0"/>
              <a:t> day { Monday, Tuesday }</a:t>
            </a:r>
          </a:p>
          <a:p>
            <a:pPr marL="0" indent="0">
              <a:buNone/>
            </a:pPr>
            <a:r>
              <a:rPr lang="en-IN" sz="1400" dirty="0"/>
              <a:t>     </a:t>
            </a:r>
          </a:p>
          <a:p>
            <a:pPr marL="0" indent="0">
              <a:buNone/>
            </a:pPr>
            <a:r>
              <a:rPr lang="en-IN" sz="1400" dirty="0"/>
              <a:t>    }</a:t>
            </a:r>
          </a:p>
          <a:p>
            <a:pPr marL="0" indent="0">
              <a:buNone/>
            </a:pPr>
            <a:r>
              <a:rPr lang="en-IN" sz="1400" dirty="0"/>
              <a:t>    class Program</a:t>
            </a:r>
          </a:p>
          <a:p>
            <a:pPr marL="0" indent="0">
              <a:buNone/>
            </a:pPr>
            <a:r>
              <a:rPr lang="en-IN" sz="1400" dirty="0"/>
              <a:t>    {</a:t>
            </a:r>
          </a:p>
          <a:p>
            <a:pPr marL="0" indent="0">
              <a:buNone/>
            </a:pPr>
            <a:r>
              <a:rPr lang="en-IN" sz="1400" dirty="0"/>
              <a:t>        static void Main(string[] </a:t>
            </a:r>
            <a:r>
              <a:rPr lang="en-IN" sz="1400" dirty="0" err="1"/>
              <a:t>args</a:t>
            </a:r>
            <a:r>
              <a:rPr lang="en-IN" sz="1400" dirty="0"/>
              <a:t>)</a:t>
            </a:r>
          </a:p>
          <a:p>
            <a:pPr marL="0" indent="0">
              <a:buNone/>
            </a:pPr>
            <a:r>
              <a:rPr lang="en-IN" sz="1400" dirty="0"/>
              <a:t>        {</a:t>
            </a:r>
          </a:p>
          <a:p>
            <a:pPr marL="0" indent="0">
              <a:buNone/>
            </a:pPr>
            <a:r>
              <a:rPr lang="en-IN" sz="1400" dirty="0"/>
              <a:t>            </a:t>
            </a:r>
            <a:r>
              <a:rPr lang="en-IN" sz="1400" dirty="0" err="1"/>
              <a:t>myclass</a:t>
            </a:r>
            <a:r>
              <a:rPr lang="en-IN" sz="1400" dirty="0"/>
              <a:t> </a:t>
            </a:r>
            <a:r>
              <a:rPr lang="en-IN" sz="1400" dirty="0" err="1"/>
              <a:t>obj</a:t>
            </a:r>
            <a:r>
              <a:rPr lang="en-IN" sz="1400" dirty="0"/>
              <a:t> = new </a:t>
            </a:r>
            <a:r>
              <a:rPr lang="en-IN" sz="1400" dirty="0" err="1"/>
              <a:t>myclass</a:t>
            </a:r>
            <a:r>
              <a:rPr lang="en-IN" sz="1400" dirty="0"/>
              <a:t>();</a:t>
            </a:r>
          </a:p>
          <a:p>
            <a:pPr marL="0" indent="0">
              <a:buNone/>
            </a:pPr>
            <a:r>
              <a:rPr lang="en-IN" sz="1400" dirty="0"/>
              <a:t>           </a:t>
            </a:r>
            <a:r>
              <a:rPr lang="en-IN" sz="1400" dirty="0" err="1"/>
              <a:t>myclass.day</a:t>
            </a:r>
            <a:r>
              <a:rPr lang="en-IN" sz="1400" dirty="0"/>
              <a:t> d = </a:t>
            </a:r>
            <a:r>
              <a:rPr lang="en-IN" sz="1400" dirty="0" err="1"/>
              <a:t>myclass.day.Monday</a:t>
            </a:r>
            <a:r>
              <a:rPr lang="en-IN" sz="1400" dirty="0"/>
              <a:t>; //use </a:t>
            </a:r>
            <a:r>
              <a:rPr lang="en-IN" sz="1400" dirty="0" err="1"/>
              <a:t>classname</a:t>
            </a:r>
            <a:r>
              <a:rPr lang="en-IN" sz="1400" dirty="0"/>
              <a:t> .</a:t>
            </a:r>
            <a:r>
              <a:rPr lang="en-IN" sz="1400" dirty="0" err="1"/>
              <a:t>enum</a:t>
            </a:r>
            <a:r>
              <a:rPr lang="en-IN" sz="1400" dirty="0"/>
              <a:t> name</a:t>
            </a:r>
          </a:p>
          <a:p>
            <a:pPr marL="0" indent="0">
              <a:buNone/>
            </a:pPr>
            <a:r>
              <a:rPr lang="en-IN" sz="1400" dirty="0"/>
              <a:t>           </a:t>
            </a:r>
            <a:r>
              <a:rPr lang="en-IN" sz="1400" dirty="0" err="1"/>
              <a:t>Console.WriteLine</a:t>
            </a:r>
            <a:r>
              <a:rPr lang="en-IN" sz="1400" dirty="0"/>
              <a:t>(d);</a:t>
            </a:r>
          </a:p>
          <a:p>
            <a:pPr marL="0" indent="0">
              <a:buNone/>
            </a:pPr>
            <a:r>
              <a:rPr lang="en-IN" sz="1400" dirty="0"/>
              <a:t> </a:t>
            </a:r>
          </a:p>
          <a:p>
            <a:pPr marL="0" indent="0">
              <a:buNone/>
            </a:pPr>
            <a:r>
              <a:rPr lang="en-IN" sz="1400" dirty="0"/>
              <a:t>        }</a:t>
            </a:r>
          </a:p>
          <a:p>
            <a:pPr marL="0" indent="0">
              <a:buNone/>
            </a:pPr>
            <a:r>
              <a:rPr lang="en-IN" sz="1400" dirty="0"/>
              <a:t>    }</a:t>
            </a:r>
          </a:p>
          <a:p>
            <a:pPr marL="0" indent="0">
              <a:buNone/>
            </a:pPr>
            <a:r>
              <a:rPr lang="en-IN" sz="1400" dirty="0"/>
              <a:t>}</a:t>
            </a:r>
          </a:p>
          <a:p>
            <a:pPr marL="0" indent="0">
              <a:buNone/>
            </a:pPr>
            <a:endParaRPr lang="en-IN" sz="1400" dirty="0"/>
          </a:p>
        </p:txBody>
      </p:sp>
    </p:spTree>
    <p:extLst>
      <p:ext uri="{BB962C8B-B14F-4D97-AF65-F5344CB8AC3E}">
        <p14:creationId xmlns:p14="http://schemas.microsoft.com/office/powerpoint/2010/main" val="2631324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05CDFA-85E2-4295-8FE4-0CCF69576961}"/>
              </a:ext>
            </a:extLst>
          </p:cNvPr>
          <p:cNvSpPr>
            <a:spLocks noGrp="1"/>
          </p:cNvSpPr>
          <p:nvPr>
            <p:ph idx="1"/>
          </p:nvPr>
        </p:nvSpPr>
        <p:spPr>
          <a:xfrm>
            <a:off x="838200" y="339365"/>
            <a:ext cx="3743227" cy="2564091"/>
          </a:xfrm>
        </p:spPr>
        <p:txBody>
          <a:bodyPr>
            <a:normAutofit/>
          </a:bodyPr>
          <a:lstStyle/>
          <a:p>
            <a:pPr marL="0" indent="0">
              <a:buNone/>
            </a:pPr>
            <a:r>
              <a:rPr lang="en-IN" sz="1800" dirty="0"/>
              <a:t>       </a:t>
            </a:r>
            <a:r>
              <a:rPr lang="en-IN" sz="1800" dirty="0" err="1"/>
              <a:t>enum</a:t>
            </a:r>
            <a:r>
              <a:rPr lang="en-IN" sz="1800" dirty="0"/>
              <a:t> Dept{</a:t>
            </a:r>
          </a:p>
          <a:p>
            <a:pPr marL="0" indent="0">
              <a:buNone/>
            </a:pPr>
            <a:r>
              <a:rPr lang="en-IN" sz="1800" dirty="0"/>
              <a:t>ADV,</a:t>
            </a:r>
          </a:p>
          <a:p>
            <a:pPr marL="0" indent="0">
              <a:buNone/>
            </a:pPr>
            <a:r>
              <a:rPr lang="en-IN" sz="1800" dirty="0"/>
              <a:t> MKT, </a:t>
            </a:r>
          </a:p>
          <a:p>
            <a:pPr marL="0" indent="0">
              <a:buNone/>
            </a:pPr>
            <a:r>
              <a:rPr lang="en-IN" sz="1800" dirty="0"/>
              <a:t>ADMIN</a:t>
            </a:r>
          </a:p>
          <a:p>
            <a:pPr marL="0" indent="0">
              <a:buNone/>
            </a:pPr>
            <a:r>
              <a:rPr lang="en-IN" sz="1800" dirty="0"/>
              <a:t>}</a:t>
            </a:r>
          </a:p>
          <a:p>
            <a:pPr marL="0" indent="0">
              <a:buNone/>
            </a:pPr>
            <a:r>
              <a:rPr lang="en-IN" sz="1800" dirty="0"/>
              <a:t>In this internal numerical value of ADV will be 0, MKT-1 and ADMIN-2</a:t>
            </a:r>
          </a:p>
        </p:txBody>
      </p:sp>
      <p:sp>
        <p:nvSpPr>
          <p:cNvPr id="5" name="TextBox 4">
            <a:extLst>
              <a:ext uri="{FF2B5EF4-FFF2-40B4-BE49-F238E27FC236}">
                <a16:creationId xmlns:a16="http://schemas.microsoft.com/office/drawing/2014/main" id="{EE135A02-F498-442A-B2D8-D05619B83ADD}"/>
              </a:ext>
            </a:extLst>
          </p:cNvPr>
          <p:cNvSpPr txBox="1"/>
          <p:nvPr/>
        </p:nvSpPr>
        <p:spPr>
          <a:xfrm>
            <a:off x="5627802" y="113122"/>
            <a:ext cx="5062194" cy="3139321"/>
          </a:xfrm>
          <a:prstGeom prst="rect">
            <a:avLst/>
          </a:prstGeom>
          <a:noFill/>
        </p:spPr>
        <p:txBody>
          <a:bodyPr wrap="square" rtlCol="0">
            <a:spAutoFit/>
          </a:bodyPr>
          <a:lstStyle/>
          <a:p>
            <a:r>
              <a:rPr lang="en-IN" dirty="0" err="1"/>
              <a:t>enum</a:t>
            </a:r>
            <a:r>
              <a:rPr lang="en-IN" dirty="0"/>
              <a:t> Day{</a:t>
            </a:r>
          </a:p>
          <a:p>
            <a:r>
              <a:rPr lang="en-IN" dirty="0"/>
              <a:t>Sunday=1,</a:t>
            </a:r>
          </a:p>
          <a:p>
            <a:r>
              <a:rPr lang="en-IN" dirty="0"/>
              <a:t>Monday,</a:t>
            </a:r>
          </a:p>
          <a:p>
            <a:r>
              <a:rPr lang="en-IN" dirty="0"/>
              <a:t>Tuesday,</a:t>
            </a:r>
          </a:p>
          <a:p>
            <a:r>
              <a:rPr lang="en-IN" dirty="0"/>
              <a:t>Wednesday,</a:t>
            </a:r>
          </a:p>
          <a:p>
            <a:r>
              <a:rPr lang="en-IN" dirty="0"/>
              <a:t>Thursday,</a:t>
            </a:r>
          </a:p>
          <a:p>
            <a:r>
              <a:rPr lang="en-IN" dirty="0"/>
              <a:t>Friday,</a:t>
            </a:r>
          </a:p>
          <a:p>
            <a:r>
              <a:rPr lang="en-IN" dirty="0"/>
              <a:t>Saturday  }</a:t>
            </a:r>
          </a:p>
          <a:p>
            <a:endParaRPr lang="en-IN" dirty="0"/>
          </a:p>
          <a:p>
            <a:r>
              <a:rPr lang="en-IN" dirty="0"/>
              <a:t>In this internal numerical value for </a:t>
            </a:r>
            <a:r>
              <a:rPr lang="en-IN" dirty="0" err="1"/>
              <a:t>Moday</a:t>
            </a:r>
            <a:r>
              <a:rPr lang="en-IN" dirty="0"/>
              <a:t> will be 2, Tuesday-3 ad so on</a:t>
            </a:r>
          </a:p>
        </p:txBody>
      </p:sp>
      <p:sp>
        <p:nvSpPr>
          <p:cNvPr id="6" name="TextBox 5">
            <a:extLst>
              <a:ext uri="{FF2B5EF4-FFF2-40B4-BE49-F238E27FC236}">
                <a16:creationId xmlns:a16="http://schemas.microsoft.com/office/drawing/2014/main" id="{B4FB3F74-EFAF-4A50-9082-1DBE97922FE5}"/>
              </a:ext>
            </a:extLst>
          </p:cNvPr>
          <p:cNvSpPr txBox="1"/>
          <p:nvPr/>
        </p:nvSpPr>
        <p:spPr>
          <a:xfrm>
            <a:off x="556181" y="3572759"/>
            <a:ext cx="4176075" cy="3139321"/>
          </a:xfrm>
          <a:prstGeom prst="rect">
            <a:avLst/>
          </a:prstGeom>
          <a:noFill/>
        </p:spPr>
        <p:txBody>
          <a:bodyPr wrap="square" rtlCol="0">
            <a:spAutoFit/>
          </a:bodyPr>
          <a:lstStyle/>
          <a:p>
            <a:r>
              <a:rPr lang="en-IN" dirty="0" err="1"/>
              <a:t>enum</a:t>
            </a:r>
            <a:r>
              <a:rPr lang="en-IN" dirty="0"/>
              <a:t> Courses{</a:t>
            </a:r>
          </a:p>
          <a:p>
            <a:r>
              <a:rPr lang="en-IN" dirty="0"/>
              <a:t>DAC,</a:t>
            </a:r>
          </a:p>
          <a:p>
            <a:r>
              <a:rPr lang="en-IN" dirty="0"/>
              <a:t>DBDA=10,</a:t>
            </a:r>
          </a:p>
          <a:p>
            <a:r>
              <a:rPr lang="en-IN" dirty="0"/>
              <a:t>VLSI,</a:t>
            </a:r>
          </a:p>
          <a:p>
            <a:r>
              <a:rPr lang="en-IN" dirty="0"/>
              <a:t>EBEDED</a:t>
            </a:r>
          </a:p>
          <a:p>
            <a:endParaRPr lang="en-IN" dirty="0"/>
          </a:p>
          <a:p>
            <a:r>
              <a:rPr lang="en-IN" dirty="0"/>
              <a:t>}</a:t>
            </a:r>
          </a:p>
          <a:p>
            <a:r>
              <a:rPr lang="en-IN" dirty="0"/>
              <a:t>What is internal numerical value for DAC?</a:t>
            </a:r>
          </a:p>
          <a:p>
            <a:r>
              <a:rPr lang="en-IN" dirty="0"/>
              <a:t>Ans: 0</a:t>
            </a:r>
          </a:p>
          <a:p>
            <a:r>
              <a:rPr lang="en-IN" dirty="0"/>
              <a:t>What is internal numerical value for VLSI?</a:t>
            </a:r>
          </a:p>
          <a:p>
            <a:r>
              <a:rPr lang="en-IN" dirty="0"/>
              <a:t>Ans: 11 </a:t>
            </a:r>
          </a:p>
        </p:txBody>
      </p:sp>
      <p:sp>
        <p:nvSpPr>
          <p:cNvPr id="8" name="TextBox 7">
            <a:extLst>
              <a:ext uri="{FF2B5EF4-FFF2-40B4-BE49-F238E27FC236}">
                <a16:creationId xmlns:a16="http://schemas.microsoft.com/office/drawing/2014/main" id="{086627FF-5A1E-4998-9230-C27F4B44DF16}"/>
              </a:ext>
            </a:extLst>
          </p:cNvPr>
          <p:cNvSpPr txBox="1"/>
          <p:nvPr/>
        </p:nvSpPr>
        <p:spPr>
          <a:xfrm>
            <a:off x="5921603" y="3544680"/>
            <a:ext cx="4176075" cy="3139321"/>
          </a:xfrm>
          <a:prstGeom prst="rect">
            <a:avLst/>
          </a:prstGeom>
          <a:noFill/>
        </p:spPr>
        <p:txBody>
          <a:bodyPr wrap="square" rtlCol="0">
            <a:spAutoFit/>
          </a:bodyPr>
          <a:lstStyle/>
          <a:p>
            <a:r>
              <a:rPr lang="en-IN" dirty="0" err="1"/>
              <a:t>enum</a:t>
            </a:r>
            <a:r>
              <a:rPr lang="en-IN" dirty="0"/>
              <a:t> Courses{</a:t>
            </a:r>
          </a:p>
          <a:p>
            <a:r>
              <a:rPr lang="en-IN" dirty="0"/>
              <a:t>DAC,</a:t>
            </a:r>
          </a:p>
          <a:p>
            <a:r>
              <a:rPr lang="en-IN" dirty="0"/>
              <a:t>DBDA=0,</a:t>
            </a:r>
          </a:p>
          <a:p>
            <a:r>
              <a:rPr lang="en-IN" dirty="0"/>
              <a:t>VLSI,</a:t>
            </a:r>
          </a:p>
          <a:p>
            <a:r>
              <a:rPr lang="en-IN" dirty="0"/>
              <a:t>EBEDED</a:t>
            </a:r>
          </a:p>
          <a:p>
            <a:endParaRPr lang="en-IN" dirty="0"/>
          </a:p>
          <a:p>
            <a:r>
              <a:rPr lang="en-IN" dirty="0"/>
              <a:t>}</a:t>
            </a:r>
          </a:p>
          <a:p>
            <a:r>
              <a:rPr lang="en-IN" dirty="0"/>
              <a:t>What is internal numerical value for DAC?</a:t>
            </a:r>
          </a:p>
          <a:p>
            <a:r>
              <a:rPr lang="en-IN" dirty="0"/>
              <a:t>Ans: 0</a:t>
            </a:r>
          </a:p>
          <a:p>
            <a:r>
              <a:rPr lang="en-IN" dirty="0"/>
              <a:t>What is internal numerical value for VLSI?</a:t>
            </a:r>
          </a:p>
          <a:p>
            <a:r>
              <a:rPr lang="en-IN" dirty="0"/>
              <a:t>Ans: 1</a:t>
            </a:r>
          </a:p>
        </p:txBody>
      </p:sp>
    </p:spTree>
    <p:extLst>
      <p:ext uri="{BB962C8B-B14F-4D97-AF65-F5344CB8AC3E}">
        <p14:creationId xmlns:p14="http://schemas.microsoft.com/office/powerpoint/2010/main" val="566703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E0C75-F1E3-4000-A14E-2476B0B48D36}"/>
              </a:ext>
            </a:extLst>
          </p:cNvPr>
          <p:cNvSpPr>
            <a:spLocks noGrp="1"/>
          </p:cNvSpPr>
          <p:nvPr>
            <p:ph type="title"/>
          </p:nvPr>
        </p:nvSpPr>
        <p:spPr>
          <a:xfrm>
            <a:off x="339363" y="46921"/>
            <a:ext cx="11852637" cy="634116"/>
          </a:xfrm>
        </p:spPr>
        <p:txBody>
          <a:bodyPr>
            <a:noAutofit/>
          </a:bodyPr>
          <a:lstStyle/>
          <a:p>
            <a:pPr marL="806450" indent="-630238">
              <a:tabLst>
                <a:tab pos="982663" algn="l"/>
              </a:tabLst>
            </a:pPr>
            <a:r>
              <a:rPr lang="en-IN" sz="2800" dirty="0"/>
              <a:t>          Following question to be refer once you complete basic oops and array of                              object concept.</a:t>
            </a:r>
          </a:p>
        </p:txBody>
      </p:sp>
      <p:sp>
        <p:nvSpPr>
          <p:cNvPr id="3" name="Content Placeholder 2">
            <a:extLst>
              <a:ext uri="{FF2B5EF4-FFF2-40B4-BE49-F238E27FC236}">
                <a16:creationId xmlns:a16="http://schemas.microsoft.com/office/drawing/2014/main" id="{C02B34EC-F72F-40FF-8FCD-336A723A5786}"/>
              </a:ext>
            </a:extLst>
          </p:cNvPr>
          <p:cNvSpPr>
            <a:spLocks noGrp="1"/>
          </p:cNvSpPr>
          <p:nvPr>
            <p:ph idx="1"/>
          </p:nvPr>
        </p:nvSpPr>
        <p:spPr>
          <a:xfrm>
            <a:off x="518473" y="820131"/>
            <a:ext cx="11095349" cy="5354425"/>
          </a:xfrm>
        </p:spPr>
        <p:txBody>
          <a:bodyPr/>
          <a:lstStyle/>
          <a:p>
            <a:r>
              <a:rPr lang="en-IN" dirty="0"/>
              <a:t>Create </a:t>
            </a:r>
            <a:r>
              <a:rPr lang="en-IN" dirty="0" err="1"/>
              <a:t>enum</a:t>
            </a:r>
            <a:r>
              <a:rPr lang="en-IN" dirty="0"/>
              <a:t> dep having value [MKT=1 , ADV=2,ADMN=3]</a:t>
            </a:r>
          </a:p>
          <a:p>
            <a:pPr lvl="1"/>
            <a:r>
              <a:rPr lang="en-IN" dirty="0"/>
              <a:t>Create a class Employee with instance member id, name , salary and </a:t>
            </a:r>
            <a:r>
              <a:rPr lang="en-IN" dirty="0" err="1"/>
              <a:t>enum</a:t>
            </a:r>
            <a:r>
              <a:rPr lang="en-IN" dirty="0"/>
              <a:t> dept d.</a:t>
            </a:r>
          </a:p>
          <a:p>
            <a:pPr lvl="1"/>
            <a:r>
              <a:rPr lang="en-IN" dirty="0"/>
              <a:t>Create 5 object of class Employee and put them into different department.</a:t>
            </a:r>
          </a:p>
          <a:p>
            <a:pPr lvl="1"/>
            <a:r>
              <a:rPr lang="en-IN" dirty="0"/>
              <a:t>Write a  </a:t>
            </a:r>
            <a:r>
              <a:rPr lang="en-IN" dirty="0" err="1"/>
              <a:t>sataic</a:t>
            </a:r>
            <a:r>
              <a:rPr lang="en-IN" dirty="0"/>
              <a:t> method which will display department wise total salary paid</a:t>
            </a:r>
          </a:p>
          <a:p>
            <a:pPr lvl="1"/>
            <a:endParaRPr lang="en-IN" dirty="0"/>
          </a:p>
          <a:p>
            <a:pPr lvl="1"/>
            <a:r>
              <a:rPr lang="en-IN" dirty="0"/>
              <a:t>E.g.</a:t>
            </a:r>
          </a:p>
          <a:p>
            <a:pPr lvl="1"/>
            <a:r>
              <a:rPr lang="en-US" dirty="0"/>
              <a:t>1, "Raj", 3000, </a:t>
            </a:r>
            <a:r>
              <a:rPr lang="en-US" dirty="0" err="1"/>
              <a:t>dep.ADMN</a:t>
            </a:r>
            <a:endParaRPr lang="en-US" dirty="0"/>
          </a:p>
          <a:p>
            <a:pPr lvl="1"/>
            <a:r>
              <a:rPr lang="en-US" dirty="0"/>
              <a:t>2, "Reena", 2000, </a:t>
            </a:r>
            <a:r>
              <a:rPr lang="en-US" dirty="0" err="1"/>
              <a:t>dep.ADMN</a:t>
            </a:r>
            <a:endParaRPr lang="en-US" dirty="0"/>
          </a:p>
          <a:p>
            <a:pPr lvl="1"/>
            <a:r>
              <a:rPr lang="en-US" dirty="0"/>
              <a:t> 3, "Geeta", 1000, </a:t>
            </a:r>
            <a:r>
              <a:rPr lang="en-US" dirty="0" err="1"/>
              <a:t>dep.MKT</a:t>
            </a:r>
            <a:endParaRPr lang="en-US" dirty="0"/>
          </a:p>
          <a:p>
            <a:pPr lvl="1"/>
            <a:endParaRPr lang="en-US" dirty="0"/>
          </a:p>
          <a:p>
            <a:pPr lvl="1"/>
            <a:r>
              <a:rPr lang="en-US" dirty="0"/>
              <a:t>O/p ADMN department spend 5000 on salary</a:t>
            </a:r>
          </a:p>
          <a:p>
            <a:pPr lvl="1"/>
            <a:r>
              <a:rPr lang="en-US" dirty="0"/>
              <a:t>MKT department spend 1000 on salary</a:t>
            </a:r>
            <a:endParaRPr lang="en-IN" dirty="0"/>
          </a:p>
        </p:txBody>
      </p:sp>
    </p:spTree>
    <p:extLst>
      <p:ext uri="{BB962C8B-B14F-4D97-AF65-F5344CB8AC3E}">
        <p14:creationId xmlns:p14="http://schemas.microsoft.com/office/powerpoint/2010/main" val="34734860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TotalTime>
  <Words>1515</Words>
  <Application>Microsoft Office PowerPoint</Application>
  <PresentationFormat>Widescreen</PresentationFormat>
  <Paragraphs>223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Cambria</vt:lpstr>
      <vt:lpstr>Office Theme</vt:lpstr>
      <vt:lpstr>PowerPoint Presentation</vt:lpstr>
      <vt:lpstr>                  Enum </vt:lpstr>
      <vt:lpstr>   In dot net frame work following are predefine enum </vt:lpstr>
      <vt:lpstr> An enumeration can save you a lot of time and headaches in the long run.  </vt:lpstr>
      <vt:lpstr>      Some example where you can use enum</vt:lpstr>
      <vt:lpstr>PowerPoint Presentation</vt:lpstr>
      <vt:lpstr>PowerPoint Presentation</vt:lpstr>
      <vt:lpstr>PowerPoint Presentation</vt:lpstr>
      <vt:lpstr>          Following question to be refer once you complete basic oops and array of                              object concept.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Sriram Mantri vidyanidhi infotech academy</dc:creator>
  <cp:lastModifiedBy>Sriram Mantri vidyanidhi infotech academy</cp:lastModifiedBy>
  <cp:revision>29</cp:revision>
  <dcterms:created xsi:type="dcterms:W3CDTF">2020-07-14T04:12:33Z</dcterms:created>
  <dcterms:modified xsi:type="dcterms:W3CDTF">2020-10-21T05:54:50Z</dcterms:modified>
</cp:coreProperties>
</file>