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3"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04F6A-3144-4A1A-AACD-E3DE32247E30}" type="datetimeFigureOut">
              <a:rPr lang="en-IN" smtClean="0"/>
              <a:t>22-10-2020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8C38E3-6BF5-4E06-A960-D860BC43F3F3}" type="slidenum">
              <a:rPr lang="en-IN" smtClean="0"/>
              <a:t>‹#›</a:t>
            </a:fld>
            <a:endParaRPr lang="en-IN"/>
          </a:p>
        </p:txBody>
      </p:sp>
    </p:spTree>
    <p:extLst>
      <p:ext uri="{BB962C8B-B14F-4D97-AF65-F5344CB8AC3E}">
        <p14:creationId xmlns:p14="http://schemas.microsoft.com/office/powerpoint/2010/main" val="1573667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1310-7954-49EE-8893-5902B04D8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114F7C-98BA-4E8E-9032-00CC5E1957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4E41DD-C52C-45D8-94AC-A37BAEE0A81D}"/>
              </a:ext>
            </a:extLst>
          </p:cNvPr>
          <p:cNvSpPr>
            <a:spLocks noGrp="1"/>
          </p:cNvSpPr>
          <p:nvPr>
            <p:ph type="dt" sz="half" idx="10"/>
          </p:nvPr>
        </p:nvSpPr>
        <p:spPr/>
        <p:txBody>
          <a:bodyPr/>
          <a:lstStyle/>
          <a:p>
            <a:fld id="{76FE879A-F3E4-4AB2-8FAE-9C049D5FAE5B}" type="datetimeFigureOut">
              <a:rPr lang="en-IN" smtClean="0"/>
              <a:t>22-10-2020</a:t>
            </a:fld>
            <a:endParaRPr lang="en-IN"/>
          </a:p>
        </p:txBody>
      </p:sp>
      <p:sp>
        <p:nvSpPr>
          <p:cNvPr id="5" name="Footer Placeholder 4">
            <a:extLst>
              <a:ext uri="{FF2B5EF4-FFF2-40B4-BE49-F238E27FC236}">
                <a16:creationId xmlns:a16="http://schemas.microsoft.com/office/drawing/2014/main" id="{8D649F38-81B2-4234-8FAF-C943E9CDB3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9E98BE-5B7E-47F9-8EEE-C267BEDF45B0}"/>
              </a:ext>
            </a:extLst>
          </p:cNvPr>
          <p:cNvSpPr>
            <a:spLocks noGrp="1"/>
          </p:cNvSpPr>
          <p:nvPr>
            <p:ph type="sldNum" sz="quarter" idx="12"/>
          </p:nvPr>
        </p:nvSpPr>
        <p:spPr/>
        <p:txBody>
          <a:bodyPr/>
          <a:lstStyle/>
          <a:p>
            <a:fld id="{AA73F172-CCF1-4D7D-BDA5-BA269862A019}" type="slidenum">
              <a:rPr lang="en-IN" smtClean="0"/>
              <a:t>‹#›</a:t>
            </a:fld>
            <a:endParaRPr lang="en-IN"/>
          </a:p>
        </p:txBody>
      </p:sp>
    </p:spTree>
    <p:extLst>
      <p:ext uri="{BB962C8B-B14F-4D97-AF65-F5344CB8AC3E}">
        <p14:creationId xmlns:p14="http://schemas.microsoft.com/office/powerpoint/2010/main" val="199417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6BEA-BB74-44F4-80CA-89E1DD8EC4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C46788-197E-44A4-8053-20FD38C34D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A48754-EF27-4342-9133-8299205545F4}"/>
              </a:ext>
            </a:extLst>
          </p:cNvPr>
          <p:cNvSpPr>
            <a:spLocks noGrp="1"/>
          </p:cNvSpPr>
          <p:nvPr>
            <p:ph type="dt" sz="half" idx="10"/>
          </p:nvPr>
        </p:nvSpPr>
        <p:spPr/>
        <p:txBody>
          <a:bodyPr/>
          <a:lstStyle/>
          <a:p>
            <a:fld id="{76FE879A-F3E4-4AB2-8FAE-9C049D5FAE5B}" type="datetimeFigureOut">
              <a:rPr lang="en-IN" smtClean="0"/>
              <a:t>22-10-2020</a:t>
            </a:fld>
            <a:endParaRPr lang="en-IN"/>
          </a:p>
        </p:txBody>
      </p:sp>
      <p:sp>
        <p:nvSpPr>
          <p:cNvPr id="5" name="Footer Placeholder 4">
            <a:extLst>
              <a:ext uri="{FF2B5EF4-FFF2-40B4-BE49-F238E27FC236}">
                <a16:creationId xmlns:a16="http://schemas.microsoft.com/office/drawing/2014/main" id="{6AC23C7B-4078-482B-B3F7-FC25C8077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5D1B95-526E-435E-8E95-5E551979F173}"/>
              </a:ext>
            </a:extLst>
          </p:cNvPr>
          <p:cNvSpPr>
            <a:spLocks noGrp="1"/>
          </p:cNvSpPr>
          <p:nvPr>
            <p:ph type="sldNum" sz="quarter" idx="12"/>
          </p:nvPr>
        </p:nvSpPr>
        <p:spPr/>
        <p:txBody>
          <a:bodyPr/>
          <a:lstStyle/>
          <a:p>
            <a:fld id="{AA73F172-CCF1-4D7D-BDA5-BA269862A019}" type="slidenum">
              <a:rPr lang="en-IN" smtClean="0"/>
              <a:t>‹#›</a:t>
            </a:fld>
            <a:endParaRPr lang="en-IN"/>
          </a:p>
        </p:txBody>
      </p:sp>
    </p:spTree>
    <p:extLst>
      <p:ext uri="{BB962C8B-B14F-4D97-AF65-F5344CB8AC3E}">
        <p14:creationId xmlns:p14="http://schemas.microsoft.com/office/powerpoint/2010/main" val="395721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4FBE7C-D04C-4735-BC02-421CF15FF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F50CC7-BD2E-43A2-843F-E26410FA5D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41033B-C65D-4478-9390-F74D68868E93}"/>
              </a:ext>
            </a:extLst>
          </p:cNvPr>
          <p:cNvSpPr>
            <a:spLocks noGrp="1"/>
          </p:cNvSpPr>
          <p:nvPr>
            <p:ph type="dt" sz="half" idx="10"/>
          </p:nvPr>
        </p:nvSpPr>
        <p:spPr/>
        <p:txBody>
          <a:bodyPr/>
          <a:lstStyle/>
          <a:p>
            <a:fld id="{76FE879A-F3E4-4AB2-8FAE-9C049D5FAE5B}" type="datetimeFigureOut">
              <a:rPr lang="en-IN" smtClean="0"/>
              <a:t>22-10-2020</a:t>
            </a:fld>
            <a:endParaRPr lang="en-IN"/>
          </a:p>
        </p:txBody>
      </p:sp>
      <p:sp>
        <p:nvSpPr>
          <p:cNvPr id="5" name="Footer Placeholder 4">
            <a:extLst>
              <a:ext uri="{FF2B5EF4-FFF2-40B4-BE49-F238E27FC236}">
                <a16:creationId xmlns:a16="http://schemas.microsoft.com/office/drawing/2014/main" id="{E32D7066-2749-49C6-B172-5F5FF12D00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F6D78-5E2E-43BE-A1F7-828E0B649467}"/>
              </a:ext>
            </a:extLst>
          </p:cNvPr>
          <p:cNvSpPr>
            <a:spLocks noGrp="1"/>
          </p:cNvSpPr>
          <p:nvPr>
            <p:ph type="sldNum" sz="quarter" idx="12"/>
          </p:nvPr>
        </p:nvSpPr>
        <p:spPr/>
        <p:txBody>
          <a:bodyPr/>
          <a:lstStyle/>
          <a:p>
            <a:fld id="{AA73F172-CCF1-4D7D-BDA5-BA269862A019}" type="slidenum">
              <a:rPr lang="en-IN" smtClean="0"/>
              <a:t>‹#›</a:t>
            </a:fld>
            <a:endParaRPr lang="en-IN"/>
          </a:p>
        </p:txBody>
      </p:sp>
    </p:spTree>
    <p:extLst>
      <p:ext uri="{BB962C8B-B14F-4D97-AF65-F5344CB8AC3E}">
        <p14:creationId xmlns:p14="http://schemas.microsoft.com/office/powerpoint/2010/main" val="123478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2460-048C-478C-8DDB-732B044D50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8E5452-0BEE-44DD-ADA1-976AA7F07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D57147-2A10-4CE8-B419-1E618764B262}"/>
              </a:ext>
            </a:extLst>
          </p:cNvPr>
          <p:cNvSpPr>
            <a:spLocks noGrp="1"/>
          </p:cNvSpPr>
          <p:nvPr>
            <p:ph type="dt" sz="half" idx="10"/>
          </p:nvPr>
        </p:nvSpPr>
        <p:spPr/>
        <p:txBody>
          <a:bodyPr/>
          <a:lstStyle/>
          <a:p>
            <a:fld id="{76FE879A-F3E4-4AB2-8FAE-9C049D5FAE5B}" type="datetimeFigureOut">
              <a:rPr lang="en-IN" smtClean="0"/>
              <a:t>22-10-2020</a:t>
            </a:fld>
            <a:endParaRPr lang="en-IN"/>
          </a:p>
        </p:txBody>
      </p:sp>
      <p:sp>
        <p:nvSpPr>
          <p:cNvPr id="5" name="Footer Placeholder 4">
            <a:extLst>
              <a:ext uri="{FF2B5EF4-FFF2-40B4-BE49-F238E27FC236}">
                <a16:creationId xmlns:a16="http://schemas.microsoft.com/office/drawing/2014/main" id="{5EE59505-0B43-4333-83FB-2820B5B61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970483-F4F8-46AB-A0F4-9355B50777AC}"/>
              </a:ext>
            </a:extLst>
          </p:cNvPr>
          <p:cNvSpPr>
            <a:spLocks noGrp="1"/>
          </p:cNvSpPr>
          <p:nvPr>
            <p:ph type="sldNum" sz="quarter" idx="12"/>
          </p:nvPr>
        </p:nvSpPr>
        <p:spPr/>
        <p:txBody>
          <a:bodyPr/>
          <a:lstStyle/>
          <a:p>
            <a:fld id="{AA73F172-CCF1-4D7D-BDA5-BA269862A019}" type="slidenum">
              <a:rPr lang="en-IN" smtClean="0"/>
              <a:t>‹#›</a:t>
            </a:fld>
            <a:endParaRPr lang="en-IN"/>
          </a:p>
        </p:txBody>
      </p:sp>
    </p:spTree>
    <p:extLst>
      <p:ext uri="{BB962C8B-B14F-4D97-AF65-F5344CB8AC3E}">
        <p14:creationId xmlns:p14="http://schemas.microsoft.com/office/powerpoint/2010/main" val="279963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CE45-BC53-4C69-B12F-7FB9791080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BBE43B-719E-4944-8E8D-0387D2818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B58C4C-5093-4211-83FB-DFE32CC962D4}"/>
              </a:ext>
            </a:extLst>
          </p:cNvPr>
          <p:cNvSpPr>
            <a:spLocks noGrp="1"/>
          </p:cNvSpPr>
          <p:nvPr>
            <p:ph type="dt" sz="half" idx="10"/>
          </p:nvPr>
        </p:nvSpPr>
        <p:spPr/>
        <p:txBody>
          <a:bodyPr/>
          <a:lstStyle/>
          <a:p>
            <a:fld id="{76FE879A-F3E4-4AB2-8FAE-9C049D5FAE5B}" type="datetimeFigureOut">
              <a:rPr lang="en-IN" smtClean="0"/>
              <a:t>22-10-2020</a:t>
            </a:fld>
            <a:endParaRPr lang="en-IN"/>
          </a:p>
        </p:txBody>
      </p:sp>
      <p:sp>
        <p:nvSpPr>
          <p:cNvPr id="5" name="Footer Placeholder 4">
            <a:extLst>
              <a:ext uri="{FF2B5EF4-FFF2-40B4-BE49-F238E27FC236}">
                <a16:creationId xmlns:a16="http://schemas.microsoft.com/office/drawing/2014/main" id="{2BA54CEF-5B98-4DDD-95D8-9EBBEF017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3A697-812E-4CC3-971C-320509DFC3E2}"/>
              </a:ext>
            </a:extLst>
          </p:cNvPr>
          <p:cNvSpPr>
            <a:spLocks noGrp="1"/>
          </p:cNvSpPr>
          <p:nvPr>
            <p:ph type="sldNum" sz="quarter" idx="12"/>
          </p:nvPr>
        </p:nvSpPr>
        <p:spPr/>
        <p:txBody>
          <a:bodyPr/>
          <a:lstStyle/>
          <a:p>
            <a:fld id="{AA73F172-CCF1-4D7D-BDA5-BA269862A019}" type="slidenum">
              <a:rPr lang="en-IN" smtClean="0"/>
              <a:t>‹#›</a:t>
            </a:fld>
            <a:endParaRPr lang="en-IN"/>
          </a:p>
        </p:txBody>
      </p:sp>
    </p:spTree>
    <p:extLst>
      <p:ext uri="{BB962C8B-B14F-4D97-AF65-F5344CB8AC3E}">
        <p14:creationId xmlns:p14="http://schemas.microsoft.com/office/powerpoint/2010/main" val="238651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394EB-326B-433D-8C69-620AC354A2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AE77A-F007-4186-B1E1-AC5B108EF6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1CC3F6-1C4F-4E1C-B118-4D427C634D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540D42-EB0A-4EBB-9C00-C5D2DA67BC12}"/>
              </a:ext>
            </a:extLst>
          </p:cNvPr>
          <p:cNvSpPr>
            <a:spLocks noGrp="1"/>
          </p:cNvSpPr>
          <p:nvPr>
            <p:ph type="dt" sz="half" idx="10"/>
          </p:nvPr>
        </p:nvSpPr>
        <p:spPr/>
        <p:txBody>
          <a:bodyPr/>
          <a:lstStyle/>
          <a:p>
            <a:fld id="{76FE879A-F3E4-4AB2-8FAE-9C049D5FAE5B}" type="datetimeFigureOut">
              <a:rPr lang="en-IN" smtClean="0"/>
              <a:t>22-10-2020</a:t>
            </a:fld>
            <a:endParaRPr lang="en-IN"/>
          </a:p>
        </p:txBody>
      </p:sp>
      <p:sp>
        <p:nvSpPr>
          <p:cNvPr id="6" name="Footer Placeholder 5">
            <a:extLst>
              <a:ext uri="{FF2B5EF4-FFF2-40B4-BE49-F238E27FC236}">
                <a16:creationId xmlns:a16="http://schemas.microsoft.com/office/drawing/2014/main" id="{EE8FB2F8-7E91-48FC-9449-838152891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DC6DC7-39A5-423A-A4F1-A8A66FFF255B}"/>
              </a:ext>
            </a:extLst>
          </p:cNvPr>
          <p:cNvSpPr>
            <a:spLocks noGrp="1"/>
          </p:cNvSpPr>
          <p:nvPr>
            <p:ph type="sldNum" sz="quarter" idx="12"/>
          </p:nvPr>
        </p:nvSpPr>
        <p:spPr/>
        <p:txBody>
          <a:bodyPr/>
          <a:lstStyle/>
          <a:p>
            <a:fld id="{AA73F172-CCF1-4D7D-BDA5-BA269862A019}" type="slidenum">
              <a:rPr lang="en-IN" smtClean="0"/>
              <a:t>‹#›</a:t>
            </a:fld>
            <a:endParaRPr lang="en-IN"/>
          </a:p>
        </p:txBody>
      </p:sp>
    </p:spTree>
    <p:extLst>
      <p:ext uri="{BB962C8B-B14F-4D97-AF65-F5344CB8AC3E}">
        <p14:creationId xmlns:p14="http://schemas.microsoft.com/office/powerpoint/2010/main" val="39012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DCA0-342D-4A63-BFDA-762BC72061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71A035-8FCB-4EB6-B840-93909FAB9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BA7104-D84A-4316-BF52-9F845E2A9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FC323B-77D9-46FB-BEBF-3356E0759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A4979F-AB44-49D1-8AB9-0AD14922FA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26F5D4-3AEC-439D-A87D-D18BE97B1A6E}"/>
              </a:ext>
            </a:extLst>
          </p:cNvPr>
          <p:cNvSpPr>
            <a:spLocks noGrp="1"/>
          </p:cNvSpPr>
          <p:nvPr>
            <p:ph type="dt" sz="half" idx="10"/>
          </p:nvPr>
        </p:nvSpPr>
        <p:spPr/>
        <p:txBody>
          <a:bodyPr/>
          <a:lstStyle/>
          <a:p>
            <a:fld id="{76FE879A-F3E4-4AB2-8FAE-9C049D5FAE5B}" type="datetimeFigureOut">
              <a:rPr lang="en-IN" smtClean="0"/>
              <a:t>22-10-2020</a:t>
            </a:fld>
            <a:endParaRPr lang="en-IN"/>
          </a:p>
        </p:txBody>
      </p:sp>
      <p:sp>
        <p:nvSpPr>
          <p:cNvPr id="8" name="Footer Placeholder 7">
            <a:extLst>
              <a:ext uri="{FF2B5EF4-FFF2-40B4-BE49-F238E27FC236}">
                <a16:creationId xmlns:a16="http://schemas.microsoft.com/office/drawing/2014/main" id="{3E13C2BB-CD1E-4E48-B440-3124807432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9A5BC2-D7A7-41A1-99FD-CCA436895A4E}"/>
              </a:ext>
            </a:extLst>
          </p:cNvPr>
          <p:cNvSpPr>
            <a:spLocks noGrp="1"/>
          </p:cNvSpPr>
          <p:nvPr>
            <p:ph type="sldNum" sz="quarter" idx="12"/>
          </p:nvPr>
        </p:nvSpPr>
        <p:spPr/>
        <p:txBody>
          <a:bodyPr/>
          <a:lstStyle/>
          <a:p>
            <a:fld id="{AA73F172-CCF1-4D7D-BDA5-BA269862A019}" type="slidenum">
              <a:rPr lang="en-IN" smtClean="0"/>
              <a:t>‹#›</a:t>
            </a:fld>
            <a:endParaRPr lang="en-IN"/>
          </a:p>
        </p:txBody>
      </p:sp>
    </p:spTree>
    <p:extLst>
      <p:ext uri="{BB962C8B-B14F-4D97-AF65-F5344CB8AC3E}">
        <p14:creationId xmlns:p14="http://schemas.microsoft.com/office/powerpoint/2010/main" val="332164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0321-0CE6-40B1-A145-36EB57CED6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704BAE-2237-4DD3-86B9-8E6E2CA3CC8B}"/>
              </a:ext>
            </a:extLst>
          </p:cNvPr>
          <p:cNvSpPr>
            <a:spLocks noGrp="1"/>
          </p:cNvSpPr>
          <p:nvPr>
            <p:ph type="dt" sz="half" idx="10"/>
          </p:nvPr>
        </p:nvSpPr>
        <p:spPr/>
        <p:txBody>
          <a:bodyPr/>
          <a:lstStyle/>
          <a:p>
            <a:fld id="{76FE879A-F3E4-4AB2-8FAE-9C049D5FAE5B}" type="datetimeFigureOut">
              <a:rPr lang="en-IN" smtClean="0"/>
              <a:t>22-10-2020</a:t>
            </a:fld>
            <a:endParaRPr lang="en-IN"/>
          </a:p>
        </p:txBody>
      </p:sp>
      <p:sp>
        <p:nvSpPr>
          <p:cNvPr id="4" name="Footer Placeholder 3">
            <a:extLst>
              <a:ext uri="{FF2B5EF4-FFF2-40B4-BE49-F238E27FC236}">
                <a16:creationId xmlns:a16="http://schemas.microsoft.com/office/drawing/2014/main" id="{C230EF2A-5BFF-49EA-BAC2-5C41E8536F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6C0A3D-0451-4FF6-80A3-CE290C1CB521}"/>
              </a:ext>
            </a:extLst>
          </p:cNvPr>
          <p:cNvSpPr>
            <a:spLocks noGrp="1"/>
          </p:cNvSpPr>
          <p:nvPr>
            <p:ph type="sldNum" sz="quarter" idx="12"/>
          </p:nvPr>
        </p:nvSpPr>
        <p:spPr/>
        <p:txBody>
          <a:bodyPr/>
          <a:lstStyle/>
          <a:p>
            <a:fld id="{AA73F172-CCF1-4D7D-BDA5-BA269862A019}" type="slidenum">
              <a:rPr lang="en-IN" smtClean="0"/>
              <a:t>‹#›</a:t>
            </a:fld>
            <a:endParaRPr lang="en-IN"/>
          </a:p>
        </p:txBody>
      </p:sp>
    </p:spTree>
    <p:extLst>
      <p:ext uri="{BB962C8B-B14F-4D97-AF65-F5344CB8AC3E}">
        <p14:creationId xmlns:p14="http://schemas.microsoft.com/office/powerpoint/2010/main" val="320134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722BC5-BE82-496F-808C-5689A666AA41}"/>
              </a:ext>
            </a:extLst>
          </p:cNvPr>
          <p:cNvSpPr>
            <a:spLocks noGrp="1"/>
          </p:cNvSpPr>
          <p:nvPr>
            <p:ph type="dt" sz="half" idx="10"/>
          </p:nvPr>
        </p:nvSpPr>
        <p:spPr/>
        <p:txBody>
          <a:bodyPr/>
          <a:lstStyle/>
          <a:p>
            <a:fld id="{76FE879A-F3E4-4AB2-8FAE-9C049D5FAE5B}" type="datetimeFigureOut">
              <a:rPr lang="en-IN" smtClean="0"/>
              <a:t>22-10-2020</a:t>
            </a:fld>
            <a:endParaRPr lang="en-IN"/>
          </a:p>
        </p:txBody>
      </p:sp>
      <p:sp>
        <p:nvSpPr>
          <p:cNvPr id="3" name="Footer Placeholder 2">
            <a:extLst>
              <a:ext uri="{FF2B5EF4-FFF2-40B4-BE49-F238E27FC236}">
                <a16:creationId xmlns:a16="http://schemas.microsoft.com/office/drawing/2014/main" id="{417FC83F-F7B9-4CD4-BC86-3FF1B6858A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4E655F-8333-4467-9707-E186F0F76BAE}"/>
              </a:ext>
            </a:extLst>
          </p:cNvPr>
          <p:cNvSpPr>
            <a:spLocks noGrp="1"/>
          </p:cNvSpPr>
          <p:nvPr>
            <p:ph type="sldNum" sz="quarter" idx="12"/>
          </p:nvPr>
        </p:nvSpPr>
        <p:spPr/>
        <p:txBody>
          <a:bodyPr/>
          <a:lstStyle/>
          <a:p>
            <a:fld id="{AA73F172-CCF1-4D7D-BDA5-BA269862A019}" type="slidenum">
              <a:rPr lang="en-IN" smtClean="0"/>
              <a:t>‹#›</a:t>
            </a:fld>
            <a:endParaRPr lang="en-IN"/>
          </a:p>
        </p:txBody>
      </p:sp>
    </p:spTree>
    <p:extLst>
      <p:ext uri="{BB962C8B-B14F-4D97-AF65-F5344CB8AC3E}">
        <p14:creationId xmlns:p14="http://schemas.microsoft.com/office/powerpoint/2010/main" val="425834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3B64-83C6-4AB1-8663-5F4B37E28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C49A35-7619-4FFB-966E-DA321C5FC3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D776B6-AB8A-461C-81C6-ED32CB2D9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7E56C-D425-45F8-9746-764A6F5AEA64}"/>
              </a:ext>
            </a:extLst>
          </p:cNvPr>
          <p:cNvSpPr>
            <a:spLocks noGrp="1"/>
          </p:cNvSpPr>
          <p:nvPr>
            <p:ph type="dt" sz="half" idx="10"/>
          </p:nvPr>
        </p:nvSpPr>
        <p:spPr/>
        <p:txBody>
          <a:bodyPr/>
          <a:lstStyle/>
          <a:p>
            <a:fld id="{76FE879A-F3E4-4AB2-8FAE-9C049D5FAE5B}" type="datetimeFigureOut">
              <a:rPr lang="en-IN" smtClean="0"/>
              <a:t>22-10-2020</a:t>
            </a:fld>
            <a:endParaRPr lang="en-IN"/>
          </a:p>
        </p:txBody>
      </p:sp>
      <p:sp>
        <p:nvSpPr>
          <p:cNvPr id="6" name="Footer Placeholder 5">
            <a:extLst>
              <a:ext uri="{FF2B5EF4-FFF2-40B4-BE49-F238E27FC236}">
                <a16:creationId xmlns:a16="http://schemas.microsoft.com/office/drawing/2014/main" id="{80FA11E0-00CC-4672-AF7B-C0D94FF378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AB1E02-392E-473D-975B-9F77ADA1400C}"/>
              </a:ext>
            </a:extLst>
          </p:cNvPr>
          <p:cNvSpPr>
            <a:spLocks noGrp="1"/>
          </p:cNvSpPr>
          <p:nvPr>
            <p:ph type="sldNum" sz="quarter" idx="12"/>
          </p:nvPr>
        </p:nvSpPr>
        <p:spPr/>
        <p:txBody>
          <a:bodyPr/>
          <a:lstStyle/>
          <a:p>
            <a:fld id="{AA73F172-CCF1-4D7D-BDA5-BA269862A019}" type="slidenum">
              <a:rPr lang="en-IN" smtClean="0"/>
              <a:t>‹#›</a:t>
            </a:fld>
            <a:endParaRPr lang="en-IN"/>
          </a:p>
        </p:txBody>
      </p:sp>
    </p:spTree>
    <p:extLst>
      <p:ext uri="{BB962C8B-B14F-4D97-AF65-F5344CB8AC3E}">
        <p14:creationId xmlns:p14="http://schemas.microsoft.com/office/powerpoint/2010/main" val="256098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B415-3D5A-4223-8230-1E5A6614F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C95B99-5401-412F-8C76-DDE1C749F1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47FAE8-DDD2-4DF3-A95C-8F19D3ADC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82272-7C27-49DB-97EA-16F66B1578B2}"/>
              </a:ext>
            </a:extLst>
          </p:cNvPr>
          <p:cNvSpPr>
            <a:spLocks noGrp="1"/>
          </p:cNvSpPr>
          <p:nvPr>
            <p:ph type="dt" sz="half" idx="10"/>
          </p:nvPr>
        </p:nvSpPr>
        <p:spPr/>
        <p:txBody>
          <a:bodyPr/>
          <a:lstStyle/>
          <a:p>
            <a:fld id="{76FE879A-F3E4-4AB2-8FAE-9C049D5FAE5B}" type="datetimeFigureOut">
              <a:rPr lang="en-IN" smtClean="0"/>
              <a:t>22-10-2020</a:t>
            </a:fld>
            <a:endParaRPr lang="en-IN"/>
          </a:p>
        </p:txBody>
      </p:sp>
      <p:sp>
        <p:nvSpPr>
          <p:cNvPr id="6" name="Footer Placeholder 5">
            <a:extLst>
              <a:ext uri="{FF2B5EF4-FFF2-40B4-BE49-F238E27FC236}">
                <a16:creationId xmlns:a16="http://schemas.microsoft.com/office/drawing/2014/main" id="{1AD9A58B-3304-4B86-8701-D9F1FC5A02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B8379A-B072-4166-B90F-24D1444EB536}"/>
              </a:ext>
            </a:extLst>
          </p:cNvPr>
          <p:cNvSpPr>
            <a:spLocks noGrp="1"/>
          </p:cNvSpPr>
          <p:nvPr>
            <p:ph type="sldNum" sz="quarter" idx="12"/>
          </p:nvPr>
        </p:nvSpPr>
        <p:spPr/>
        <p:txBody>
          <a:bodyPr/>
          <a:lstStyle/>
          <a:p>
            <a:fld id="{AA73F172-CCF1-4D7D-BDA5-BA269862A019}" type="slidenum">
              <a:rPr lang="en-IN" smtClean="0"/>
              <a:t>‹#›</a:t>
            </a:fld>
            <a:endParaRPr lang="en-IN"/>
          </a:p>
        </p:txBody>
      </p:sp>
    </p:spTree>
    <p:extLst>
      <p:ext uri="{BB962C8B-B14F-4D97-AF65-F5344CB8AC3E}">
        <p14:creationId xmlns:p14="http://schemas.microsoft.com/office/powerpoint/2010/main" val="71777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62B4A1-11AB-4557-9D7F-70E8EE037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BDC43585-1F9E-4316-9266-A8BD7BDEF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8732FF3-8330-4B35-8504-B24B0F432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E879A-F3E4-4AB2-8FAE-9C049D5FAE5B}" type="datetimeFigureOut">
              <a:rPr lang="en-IN" smtClean="0"/>
              <a:t>22-10-2020</a:t>
            </a:fld>
            <a:endParaRPr lang="en-IN"/>
          </a:p>
        </p:txBody>
      </p:sp>
      <p:sp>
        <p:nvSpPr>
          <p:cNvPr id="5" name="Footer Placeholder 4">
            <a:extLst>
              <a:ext uri="{FF2B5EF4-FFF2-40B4-BE49-F238E27FC236}">
                <a16:creationId xmlns:a16="http://schemas.microsoft.com/office/drawing/2014/main" id="{B96697CE-D106-4DDE-BA47-E1CBB9FAB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DF3E17-326A-4580-8B3C-921ECD107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3F172-CCF1-4D7D-BDA5-BA269862A019}" type="slidenum">
              <a:rPr lang="en-IN" smtClean="0"/>
              <a:t>‹#›</a:t>
            </a:fld>
            <a:endParaRPr lang="en-IN"/>
          </a:p>
        </p:txBody>
      </p:sp>
      <p:pic>
        <p:nvPicPr>
          <p:cNvPr id="8" name="Picture 7">
            <a:extLst>
              <a:ext uri="{FF2B5EF4-FFF2-40B4-BE49-F238E27FC236}">
                <a16:creationId xmlns:a16="http://schemas.microsoft.com/office/drawing/2014/main" id="{481014CF-CC7B-47AD-A5EF-5BA5C6B74F6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283" y="-79128"/>
            <a:ext cx="1218872" cy="857534"/>
          </a:xfrm>
          <a:prstGeom prst="rect">
            <a:avLst/>
          </a:prstGeom>
        </p:spPr>
      </p:pic>
      <p:sp>
        <p:nvSpPr>
          <p:cNvPr id="10" name="Rectangle 9">
            <a:extLst>
              <a:ext uri="{FF2B5EF4-FFF2-40B4-BE49-F238E27FC236}">
                <a16:creationId xmlns:a16="http://schemas.microsoft.com/office/drawing/2014/main" id="{FC6F726E-82C3-4671-9262-291137674D62}"/>
              </a:ext>
            </a:extLst>
          </p:cNvPr>
          <p:cNvSpPr/>
          <p:nvPr userDrawn="1"/>
        </p:nvSpPr>
        <p:spPr>
          <a:xfrm>
            <a:off x="545124" y="6471095"/>
            <a:ext cx="11585331"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6483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76F2783-6A59-4B13-A43A-9C43E62AF0C4}"/>
              </a:ext>
            </a:extLst>
          </p:cNvPr>
          <p:cNvSpPr txBox="1">
            <a:spLocks/>
          </p:cNvSpPr>
          <p:nvPr/>
        </p:nvSpPr>
        <p:spPr>
          <a:xfrm>
            <a:off x="1357606" y="161731"/>
            <a:ext cx="8458200" cy="6705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a:hlinkClick r:id="rId2"/>
              </a:rPr>
              <a:t>http://www.vidyanidhi.com/</a:t>
            </a:r>
            <a:endParaRPr lang="en-IN" dirty="0"/>
          </a:p>
          <a:p>
            <a:pPr marL="0" indent="0" algn="ctr">
              <a:buFont typeface="Arial" panose="020B0604020202020204" pitchFamily="34" charset="0"/>
              <a:buNone/>
            </a:pPr>
            <a:r>
              <a:rPr lang="en-IN" dirty="0"/>
              <a:t>ketkiacharya.net@gmail.com</a:t>
            </a:r>
          </a:p>
        </p:txBody>
      </p:sp>
      <p:sp>
        <p:nvSpPr>
          <p:cNvPr id="7" name="TextBox 6">
            <a:extLst>
              <a:ext uri="{FF2B5EF4-FFF2-40B4-BE49-F238E27FC236}">
                <a16:creationId xmlns:a16="http://schemas.microsoft.com/office/drawing/2014/main" id="{7B01F001-EA5E-498B-91A7-3F91FE554B76}"/>
              </a:ext>
            </a:extLst>
          </p:cNvPr>
          <p:cNvSpPr txBox="1"/>
          <p:nvPr/>
        </p:nvSpPr>
        <p:spPr>
          <a:xfrm>
            <a:off x="1662406" y="4047931"/>
            <a:ext cx="3276600" cy="1292662"/>
          </a:xfrm>
          <a:prstGeom prst="rect">
            <a:avLst/>
          </a:prstGeom>
          <a:noFill/>
        </p:spPr>
        <p:txBody>
          <a:bodyPr wrap="square" rtlCol="0">
            <a:spAutoFit/>
          </a:bodyPr>
          <a:lstStyle/>
          <a:p>
            <a:r>
              <a:rPr lang="en-IN" sz="2400" b="1" dirty="0" err="1"/>
              <a:t>Ketki</a:t>
            </a:r>
            <a:r>
              <a:rPr lang="en-IN" sz="2400" b="1"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1787445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FB47-A15E-498B-B5B7-FD395E8D36DD}"/>
              </a:ext>
            </a:extLst>
          </p:cNvPr>
          <p:cNvSpPr>
            <a:spLocks noGrp="1"/>
          </p:cNvSpPr>
          <p:nvPr>
            <p:ph type="title"/>
          </p:nvPr>
        </p:nvSpPr>
        <p:spPr>
          <a:xfrm>
            <a:off x="1156997" y="-54759"/>
            <a:ext cx="10196804" cy="614589"/>
          </a:xfrm>
        </p:spPr>
        <p:txBody>
          <a:bodyPr>
            <a:normAutofit fontScale="90000"/>
          </a:bodyPr>
          <a:lstStyle/>
          <a:p>
            <a:r>
              <a:rPr lang="en-IN" dirty="0"/>
              <a:t>Shallow copy</a:t>
            </a:r>
          </a:p>
        </p:txBody>
      </p:sp>
      <p:sp>
        <p:nvSpPr>
          <p:cNvPr id="3" name="Content Placeholder 2">
            <a:extLst>
              <a:ext uri="{FF2B5EF4-FFF2-40B4-BE49-F238E27FC236}">
                <a16:creationId xmlns:a16="http://schemas.microsoft.com/office/drawing/2014/main" id="{3E9A42ED-ADFB-40AC-B218-CB3DB6C79D75}"/>
              </a:ext>
            </a:extLst>
          </p:cNvPr>
          <p:cNvSpPr>
            <a:spLocks noGrp="1"/>
          </p:cNvSpPr>
          <p:nvPr>
            <p:ph idx="1"/>
          </p:nvPr>
        </p:nvSpPr>
        <p:spPr>
          <a:xfrm>
            <a:off x="-65314" y="345217"/>
            <a:ext cx="5598367" cy="6606089"/>
          </a:xfrm>
        </p:spPr>
        <p:txBody>
          <a:bodyPr>
            <a:noAutofit/>
          </a:bodyPr>
          <a:lstStyle/>
          <a:p>
            <a:pPr marL="0" indent="0">
              <a:lnSpc>
                <a:spcPct val="120000"/>
              </a:lnSpc>
              <a:spcBef>
                <a:spcPts val="0"/>
              </a:spcBef>
              <a:buNone/>
            </a:pPr>
            <a:r>
              <a:rPr lang="en-IN" sz="1400" dirty="0"/>
              <a:t>		using System;</a:t>
            </a:r>
          </a:p>
          <a:p>
            <a:pPr marL="0" indent="0">
              <a:lnSpc>
                <a:spcPct val="120000"/>
              </a:lnSpc>
              <a:spcBef>
                <a:spcPts val="0"/>
              </a:spcBef>
              <a:buNone/>
            </a:pPr>
            <a:r>
              <a:rPr lang="en-IN" sz="1400" dirty="0"/>
              <a:t>namespace ConsoleApplication13datatype</a:t>
            </a:r>
          </a:p>
          <a:p>
            <a:pPr marL="0" indent="0">
              <a:lnSpc>
                <a:spcPct val="120000"/>
              </a:lnSpc>
              <a:spcBef>
                <a:spcPts val="0"/>
              </a:spcBef>
              <a:buNone/>
            </a:pPr>
            <a:r>
              <a:rPr lang="en-IN" sz="1400" dirty="0"/>
              <a:t>{       class Employee</a:t>
            </a:r>
          </a:p>
          <a:p>
            <a:pPr marL="0" indent="0">
              <a:lnSpc>
                <a:spcPct val="120000"/>
              </a:lnSpc>
              <a:spcBef>
                <a:spcPts val="0"/>
              </a:spcBef>
              <a:buNone/>
            </a:pPr>
            <a:r>
              <a:rPr lang="en-IN" sz="1400" dirty="0"/>
              <a:t>        {      string name;</a:t>
            </a:r>
          </a:p>
          <a:p>
            <a:pPr marL="0" indent="0">
              <a:lnSpc>
                <a:spcPct val="120000"/>
              </a:lnSpc>
              <a:spcBef>
                <a:spcPts val="0"/>
              </a:spcBef>
              <a:buNone/>
            </a:pPr>
            <a:r>
              <a:rPr lang="en-IN" sz="1400" dirty="0"/>
              <a:t>                   float salary;</a:t>
            </a:r>
          </a:p>
          <a:p>
            <a:pPr marL="0" indent="0">
              <a:lnSpc>
                <a:spcPct val="100000"/>
              </a:lnSpc>
              <a:spcBef>
                <a:spcPts val="0"/>
              </a:spcBef>
              <a:buNone/>
            </a:pPr>
            <a:r>
              <a:rPr lang="en-IN" sz="1400" dirty="0"/>
              <a:t>           public Employee (string </a:t>
            </a:r>
            <a:r>
              <a:rPr lang="en-IN" sz="1400" dirty="0" err="1"/>
              <a:t>nm,float</a:t>
            </a:r>
            <a:r>
              <a:rPr lang="en-IN" sz="1400" dirty="0"/>
              <a:t> </a:t>
            </a:r>
            <a:r>
              <a:rPr lang="en-IN" sz="1400" dirty="0" err="1"/>
              <a:t>sal</a:t>
            </a:r>
            <a:r>
              <a:rPr lang="en-IN" sz="1400" dirty="0"/>
              <a:t>)</a:t>
            </a:r>
          </a:p>
          <a:p>
            <a:pPr marL="0" indent="0">
              <a:lnSpc>
                <a:spcPct val="100000"/>
              </a:lnSpc>
              <a:spcBef>
                <a:spcPts val="0"/>
              </a:spcBef>
              <a:buNone/>
            </a:pPr>
            <a:r>
              <a:rPr lang="en-IN" sz="1400" dirty="0"/>
              <a:t>        {      </a:t>
            </a:r>
            <a:r>
              <a:rPr lang="en-IN" sz="1400" dirty="0" err="1"/>
              <a:t>Console.WriteLine</a:t>
            </a:r>
            <a:r>
              <a:rPr lang="en-IN" sz="1400" dirty="0"/>
              <a:t>("initialize data");</a:t>
            </a:r>
          </a:p>
          <a:p>
            <a:pPr marL="0" indent="0">
              <a:lnSpc>
                <a:spcPct val="100000"/>
              </a:lnSpc>
              <a:spcBef>
                <a:spcPts val="0"/>
              </a:spcBef>
              <a:buNone/>
            </a:pPr>
            <a:r>
              <a:rPr lang="en-IN" sz="1400" dirty="0"/>
              <a:t>              name = nm;</a:t>
            </a:r>
          </a:p>
          <a:p>
            <a:pPr marL="0" indent="0">
              <a:lnSpc>
                <a:spcPct val="100000"/>
              </a:lnSpc>
              <a:spcBef>
                <a:spcPts val="0"/>
              </a:spcBef>
              <a:buNone/>
            </a:pPr>
            <a:r>
              <a:rPr lang="en-IN" sz="1400" dirty="0"/>
              <a:t>                salary = </a:t>
            </a:r>
            <a:r>
              <a:rPr lang="en-IN" sz="1400" dirty="0" err="1"/>
              <a:t>sal</a:t>
            </a:r>
            <a:r>
              <a:rPr lang="en-IN" sz="1400" dirty="0"/>
              <a:t>;</a:t>
            </a:r>
          </a:p>
          <a:p>
            <a:pPr marL="0" indent="0">
              <a:lnSpc>
                <a:spcPct val="100000"/>
              </a:lnSpc>
              <a:spcBef>
                <a:spcPts val="0"/>
              </a:spcBef>
              <a:buNone/>
            </a:pPr>
            <a:r>
              <a:rPr lang="en-IN" sz="1400" dirty="0"/>
              <a:t>            }</a:t>
            </a:r>
          </a:p>
          <a:p>
            <a:pPr marL="0" indent="0">
              <a:lnSpc>
                <a:spcPct val="100000"/>
              </a:lnSpc>
              <a:spcBef>
                <a:spcPts val="0"/>
              </a:spcBef>
              <a:buNone/>
            </a:pPr>
            <a:r>
              <a:rPr lang="en-IN" sz="1400" dirty="0"/>
              <a:t>           public  string display()</a:t>
            </a:r>
          </a:p>
          <a:p>
            <a:pPr marL="0" indent="0">
              <a:lnSpc>
                <a:spcPct val="120000"/>
              </a:lnSpc>
              <a:spcBef>
                <a:spcPts val="0"/>
              </a:spcBef>
              <a:buNone/>
            </a:pPr>
            <a:r>
              <a:rPr lang="en-IN" sz="1400" dirty="0"/>
              <a:t>           {        return </a:t>
            </a:r>
            <a:r>
              <a:rPr lang="en-IN" sz="1400" dirty="0" err="1"/>
              <a:t>string.Format</a:t>
            </a:r>
            <a:r>
              <a:rPr lang="en-IN" sz="1400" dirty="0"/>
              <a:t> ("name={0} salary={1}",</a:t>
            </a:r>
            <a:r>
              <a:rPr lang="en-IN" sz="1400" dirty="0" err="1"/>
              <a:t>name,salary</a:t>
            </a:r>
            <a:r>
              <a:rPr lang="en-IN" sz="1400" dirty="0"/>
              <a:t> );</a:t>
            </a:r>
          </a:p>
          <a:p>
            <a:pPr marL="0" indent="0">
              <a:lnSpc>
                <a:spcPct val="120000"/>
              </a:lnSpc>
              <a:spcBef>
                <a:spcPts val="0"/>
              </a:spcBef>
              <a:buNone/>
            </a:pPr>
            <a:r>
              <a:rPr lang="en-IN" sz="1400" dirty="0"/>
              <a:t>               }</a:t>
            </a:r>
          </a:p>
          <a:p>
            <a:pPr marL="0" indent="0">
              <a:lnSpc>
                <a:spcPct val="120000"/>
              </a:lnSpc>
              <a:spcBef>
                <a:spcPts val="0"/>
              </a:spcBef>
              <a:buNone/>
            </a:pPr>
            <a:r>
              <a:rPr lang="en-IN" sz="1400" dirty="0"/>
              <a:t>    }   </a:t>
            </a:r>
          </a:p>
          <a:p>
            <a:pPr marL="0" indent="0">
              <a:lnSpc>
                <a:spcPct val="120000"/>
              </a:lnSpc>
              <a:spcBef>
                <a:spcPts val="0"/>
              </a:spcBef>
              <a:buNone/>
            </a:pPr>
            <a:r>
              <a:rPr lang="en-IN" sz="1400" dirty="0"/>
              <a:t>    class Program</a:t>
            </a:r>
          </a:p>
          <a:p>
            <a:pPr marL="0" indent="0">
              <a:lnSpc>
                <a:spcPct val="120000"/>
              </a:lnSpc>
              <a:spcBef>
                <a:spcPts val="0"/>
              </a:spcBef>
              <a:buNone/>
            </a:pPr>
            <a:r>
              <a:rPr lang="en-IN" sz="1400" dirty="0"/>
              <a:t>    {</a:t>
            </a:r>
          </a:p>
          <a:p>
            <a:pPr marL="0" indent="0">
              <a:lnSpc>
                <a:spcPct val="120000"/>
              </a:lnSpc>
              <a:spcBef>
                <a:spcPts val="0"/>
              </a:spcBef>
              <a:buNone/>
            </a:pPr>
            <a:r>
              <a:rPr lang="en-IN" sz="1400" dirty="0"/>
              <a:t>        static void Main(string[] </a:t>
            </a:r>
            <a:r>
              <a:rPr lang="en-IN" sz="1400" dirty="0" err="1"/>
              <a:t>args</a:t>
            </a:r>
            <a:r>
              <a:rPr lang="en-IN" sz="1400" dirty="0"/>
              <a:t>)</a:t>
            </a:r>
          </a:p>
          <a:p>
            <a:pPr marL="0" indent="0">
              <a:lnSpc>
                <a:spcPct val="120000"/>
              </a:lnSpc>
              <a:spcBef>
                <a:spcPts val="0"/>
              </a:spcBef>
              <a:buNone/>
            </a:pPr>
            <a:r>
              <a:rPr lang="en-IN" sz="1400" dirty="0"/>
              <a:t>        {   Employee obj1 = new Employee("Raj", 30000);</a:t>
            </a:r>
          </a:p>
          <a:p>
            <a:pPr marL="0" indent="0">
              <a:lnSpc>
                <a:spcPct val="120000"/>
              </a:lnSpc>
              <a:spcBef>
                <a:spcPts val="0"/>
              </a:spcBef>
              <a:buNone/>
            </a:pPr>
            <a:r>
              <a:rPr lang="en-IN" sz="1400" dirty="0"/>
              <a:t>            Employee obj2;</a:t>
            </a:r>
          </a:p>
          <a:p>
            <a:pPr marL="0" indent="0">
              <a:lnSpc>
                <a:spcPct val="120000"/>
              </a:lnSpc>
              <a:spcBef>
                <a:spcPts val="0"/>
              </a:spcBef>
              <a:buNone/>
            </a:pPr>
            <a:r>
              <a:rPr lang="en-IN" sz="1400" dirty="0"/>
              <a:t>            obj2 = obj1; //shallow copy</a:t>
            </a:r>
          </a:p>
          <a:p>
            <a:pPr marL="0" indent="0">
              <a:lnSpc>
                <a:spcPct val="120000"/>
              </a:lnSpc>
              <a:spcBef>
                <a:spcPts val="0"/>
              </a:spcBef>
              <a:buNone/>
            </a:pPr>
            <a:r>
              <a:rPr lang="en-IN" sz="1400" dirty="0"/>
              <a:t>            </a:t>
            </a:r>
            <a:r>
              <a:rPr lang="en-IN" sz="1400" dirty="0" err="1"/>
              <a:t>Console.WriteLine</a:t>
            </a:r>
            <a:r>
              <a:rPr lang="en-IN" sz="1400" dirty="0"/>
              <a:t>(obj2.display());//Raj 3000</a:t>
            </a:r>
          </a:p>
          <a:p>
            <a:pPr marL="0" indent="0">
              <a:lnSpc>
                <a:spcPct val="120000"/>
              </a:lnSpc>
              <a:spcBef>
                <a:spcPts val="0"/>
              </a:spcBef>
              <a:buNone/>
            </a:pPr>
            <a:r>
              <a:rPr lang="en-IN" sz="1400" dirty="0"/>
              <a:t>            </a:t>
            </a:r>
            <a:r>
              <a:rPr lang="en-IN" sz="1400" dirty="0" err="1"/>
              <a:t>Console.WriteLine</a:t>
            </a:r>
            <a:r>
              <a:rPr lang="en-IN" sz="1400" dirty="0"/>
              <a:t>(obj1.display());// Raj 3000</a:t>
            </a:r>
          </a:p>
          <a:p>
            <a:pPr marL="0" indent="0">
              <a:lnSpc>
                <a:spcPct val="120000"/>
              </a:lnSpc>
              <a:spcBef>
                <a:spcPts val="0"/>
              </a:spcBef>
              <a:buNone/>
            </a:pPr>
            <a:r>
              <a:rPr lang="en-IN" sz="1400" dirty="0"/>
              <a:t>            bool b=obj1.Equals(obj2);</a:t>
            </a:r>
          </a:p>
          <a:p>
            <a:pPr marL="0" indent="0">
              <a:lnSpc>
                <a:spcPct val="120000"/>
              </a:lnSpc>
              <a:spcBef>
                <a:spcPts val="0"/>
              </a:spcBef>
              <a:buNone/>
            </a:pPr>
            <a:r>
              <a:rPr lang="en-IN" sz="1400" dirty="0"/>
              <a:t>            </a:t>
            </a:r>
            <a:r>
              <a:rPr lang="en-IN" sz="1400" dirty="0" err="1"/>
              <a:t>Console.WriteLine</a:t>
            </a:r>
            <a:r>
              <a:rPr lang="en-IN" sz="1400" dirty="0"/>
              <a:t>(b);// true</a:t>
            </a:r>
          </a:p>
          <a:p>
            <a:pPr marL="0" indent="0">
              <a:lnSpc>
                <a:spcPct val="120000"/>
              </a:lnSpc>
              <a:spcBef>
                <a:spcPts val="0"/>
              </a:spcBef>
              <a:buNone/>
            </a:pPr>
            <a:r>
              <a:rPr lang="en-IN" sz="1400" dirty="0"/>
              <a:t>            </a:t>
            </a:r>
            <a:r>
              <a:rPr lang="en-IN" sz="1400" dirty="0" err="1"/>
              <a:t>Console.WriteLine</a:t>
            </a:r>
            <a:r>
              <a:rPr lang="en-IN" sz="1400" dirty="0"/>
              <a:t>(obj1 == obj2);// true</a:t>
            </a:r>
          </a:p>
          <a:p>
            <a:pPr marL="0" indent="0">
              <a:lnSpc>
                <a:spcPct val="120000"/>
              </a:lnSpc>
              <a:spcBef>
                <a:spcPts val="0"/>
              </a:spcBef>
              <a:buNone/>
            </a:pPr>
            <a:r>
              <a:rPr lang="en-IN" sz="1400" dirty="0"/>
              <a:t>              }</a:t>
            </a:r>
          </a:p>
          <a:p>
            <a:pPr marL="0" indent="0">
              <a:lnSpc>
                <a:spcPct val="120000"/>
              </a:lnSpc>
              <a:spcBef>
                <a:spcPts val="0"/>
              </a:spcBef>
              <a:buNone/>
            </a:pPr>
            <a:r>
              <a:rPr lang="en-IN" sz="1400" dirty="0"/>
              <a:t>    }</a:t>
            </a:r>
          </a:p>
          <a:p>
            <a:pPr marL="0" indent="0">
              <a:lnSpc>
                <a:spcPct val="120000"/>
              </a:lnSpc>
              <a:spcBef>
                <a:spcPts val="0"/>
              </a:spcBef>
              <a:buNone/>
            </a:pPr>
            <a:r>
              <a:rPr lang="en-IN" sz="1400" dirty="0"/>
              <a:t>}</a:t>
            </a:r>
          </a:p>
          <a:p>
            <a:pPr marL="0" indent="0">
              <a:lnSpc>
                <a:spcPct val="120000"/>
              </a:lnSpc>
              <a:spcBef>
                <a:spcPts val="0"/>
              </a:spcBef>
              <a:buNone/>
            </a:pPr>
            <a:endParaRPr lang="en-IN" sz="1400" dirty="0"/>
          </a:p>
        </p:txBody>
      </p:sp>
      <p:sp>
        <p:nvSpPr>
          <p:cNvPr id="5" name="Rectangle 4">
            <a:extLst>
              <a:ext uri="{FF2B5EF4-FFF2-40B4-BE49-F238E27FC236}">
                <a16:creationId xmlns:a16="http://schemas.microsoft.com/office/drawing/2014/main" id="{941EBF41-6812-4FFE-95F2-EAEC9EFEE026}"/>
              </a:ext>
            </a:extLst>
          </p:cNvPr>
          <p:cNvSpPr/>
          <p:nvPr/>
        </p:nvSpPr>
        <p:spPr>
          <a:xfrm>
            <a:off x="7134808" y="544860"/>
            <a:ext cx="632150" cy="655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2000</a:t>
            </a:r>
          </a:p>
        </p:txBody>
      </p:sp>
      <p:sp>
        <p:nvSpPr>
          <p:cNvPr id="6" name="TextBox 5">
            <a:extLst>
              <a:ext uri="{FF2B5EF4-FFF2-40B4-BE49-F238E27FC236}">
                <a16:creationId xmlns:a16="http://schemas.microsoft.com/office/drawing/2014/main" id="{93D77CB0-B7A2-48CA-B5D6-D226EA3A1ED0}"/>
              </a:ext>
            </a:extLst>
          </p:cNvPr>
          <p:cNvSpPr txBox="1"/>
          <p:nvPr/>
        </p:nvSpPr>
        <p:spPr>
          <a:xfrm>
            <a:off x="7134807" y="149584"/>
            <a:ext cx="839756" cy="369332"/>
          </a:xfrm>
          <a:prstGeom prst="rect">
            <a:avLst/>
          </a:prstGeom>
          <a:noFill/>
        </p:spPr>
        <p:txBody>
          <a:bodyPr wrap="square" rtlCol="0">
            <a:spAutoFit/>
          </a:bodyPr>
          <a:lstStyle/>
          <a:p>
            <a:r>
              <a:rPr lang="en-IN" dirty="0"/>
              <a:t>obj1</a:t>
            </a:r>
          </a:p>
        </p:txBody>
      </p:sp>
      <p:sp>
        <p:nvSpPr>
          <p:cNvPr id="7" name="Rectangle 6">
            <a:extLst>
              <a:ext uri="{FF2B5EF4-FFF2-40B4-BE49-F238E27FC236}">
                <a16:creationId xmlns:a16="http://schemas.microsoft.com/office/drawing/2014/main" id="{D62C2443-6BF2-460B-81DC-B20A253CD2EB}"/>
              </a:ext>
            </a:extLst>
          </p:cNvPr>
          <p:cNvSpPr/>
          <p:nvPr/>
        </p:nvSpPr>
        <p:spPr>
          <a:xfrm>
            <a:off x="8285577" y="518916"/>
            <a:ext cx="2416629" cy="9276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String name=“Raj”</a:t>
            </a:r>
          </a:p>
          <a:p>
            <a:r>
              <a:rPr lang="en-IN" dirty="0">
                <a:solidFill>
                  <a:schemeClr val="tx1"/>
                </a:solidFill>
              </a:rPr>
              <a:t>float </a:t>
            </a:r>
            <a:r>
              <a:rPr lang="en-IN">
                <a:solidFill>
                  <a:schemeClr val="tx1"/>
                </a:solidFill>
              </a:rPr>
              <a:t>salary=3000</a:t>
            </a:r>
            <a:endParaRPr lang="en-IN" dirty="0">
              <a:solidFill>
                <a:schemeClr val="tx1"/>
              </a:solidFill>
            </a:endParaRPr>
          </a:p>
        </p:txBody>
      </p:sp>
      <p:sp>
        <p:nvSpPr>
          <p:cNvPr id="8" name="TextBox 7">
            <a:extLst>
              <a:ext uri="{FF2B5EF4-FFF2-40B4-BE49-F238E27FC236}">
                <a16:creationId xmlns:a16="http://schemas.microsoft.com/office/drawing/2014/main" id="{7C2FF14B-B1DF-483D-98F4-5267A86509C3}"/>
              </a:ext>
            </a:extLst>
          </p:cNvPr>
          <p:cNvSpPr txBox="1"/>
          <p:nvPr/>
        </p:nvSpPr>
        <p:spPr>
          <a:xfrm>
            <a:off x="9000931" y="1446524"/>
            <a:ext cx="849085" cy="369332"/>
          </a:xfrm>
          <a:prstGeom prst="rect">
            <a:avLst/>
          </a:prstGeom>
          <a:noFill/>
        </p:spPr>
        <p:txBody>
          <a:bodyPr wrap="square" rtlCol="0">
            <a:spAutoFit/>
          </a:bodyPr>
          <a:lstStyle/>
          <a:p>
            <a:r>
              <a:rPr lang="en-IN" dirty="0"/>
              <a:t>2000</a:t>
            </a:r>
          </a:p>
        </p:txBody>
      </p:sp>
      <p:sp>
        <p:nvSpPr>
          <p:cNvPr id="11" name="TextBox 10">
            <a:extLst>
              <a:ext uri="{FF2B5EF4-FFF2-40B4-BE49-F238E27FC236}">
                <a16:creationId xmlns:a16="http://schemas.microsoft.com/office/drawing/2014/main" id="{A3F8131D-1E88-4F5C-98B9-92CD9305FDCF}"/>
              </a:ext>
            </a:extLst>
          </p:cNvPr>
          <p:cNvSpPr txBox="1"/>
          <p:nvPr/>
        </p:nvSpPr>
        <p:spPr>
          <a:xfrm>
            <a:off x="8515735" y="1676118"/>
            <a:ext cx="1726164" cy="369332"/>
          </a:xfrm>
          <a:prstGeom prst="rect">
            <a:avLst/>
          </a:prstGeom>
          <a:noFill/>
        </p:spPr>
        <p:txBody>
          <a:bodyPr wrap="square" rtlCol="0">
            <a:spAutoFit/>
          </a:bodyPr>
          <a:lstStyle/>
          <a:p>
            <a:r>
              <a:rPr lang="en-IN" dirty="0"/>
              <a:t>Object on heap</a:t>
            </a:r>
          </a:p>
        </p:txBody>
      </p:sp>
      <p:cxnSp>
        <p:nvCxnSpPr>
          <p:cNvPr id="12" name="Straight Arrow Connector 11">
            <a:extLst>
              <a:ext uri="{FF2B5EF4-FFF2-40B4-BE49-F238E27FC236}">
                <a16:creationId xmlns:a16="http://schemas.microsoft.com/office/drawing/2014/main" id="{03320073-49BE-49FB-8691-856C066F9C9E}"/>
              </a:ext>
            </a:extLst>
          </p:cNvPr>
          <p:cNvCxnSpPr>
            <a:cxnSpLocks/>
          </p:cNvCxnSpPr>
          <p:nvPr/>
        </p:nvCxnSpPr>
        <p:spPr>
          <a:xfrm flipV="1">
            <a:off x="7853264" y="1138738"/>
            <a:ext cx="339014" cy="6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6B28E3C-5314-4A4E-9704-04FDCFD78236}"/>
              </a:ext>
            </a:extLst>
          </p:cNvPr>
          <p:cNvSpPr/>
          <p:nvPr/>
        </p:nvSpPr>
        <p:spPr>
          <a:xfrm>
            <a:off x="7221893" y="1630308"/>
            <a:ext cx="629043" cy="547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2000</a:t>
            </a:r>
          </a:p>
        </p:txBody>
      </p:sp>
      <p:sp>
        <p:nvSpPr>
          <p:cNvPr id="17" name="TextBox 16">
            <a:extLst>
              <a:ext uri="{FF2B5EF4-FFF2-40B4-BE49-F238E27FC236}">
                <a16:creationId xmlns:a16="http://schemas.microsoft.com/office/drawing/2014/main" id="{2607AC6A-174C-44FB-962A-0E776102E29D}"/>
              </a:ext>
            </a:extLst>
          </p:cNvPr>
          <p:cNvSpPr txBox="1"/>
          <p:nvPr/>
        </p:nvSpPr>
        <p:spPr>
          <a:xfrm>
            <a:off x="7035280" y="1272349"/>
            <a:ext cx="839756" cy="369332"/>
          </a:xfrm>
          <a:prstGeom prst="rect">
            <a:avLst/>
          </a:prstGeom>
          <a:noFill/>
        </p:spPr>
        <p:txBody>
          <a:bodyPr wrap="square" rtlCol="0">
            <a:spAutoFit/>
          </a:bodyPr>
          <a:lstStyle/>
          <a:p>
            <a:r>
              <a:rPr lang="en-IN" dirty="0"/>
              <a:t>obj2</a:t>
            </a:r>
          </a:p>
        </p:txBody>
      </p:sp>
      <p:cxnSp>
        <p:nvCxnSpPr>
          <p:cNvPr id="18" name="Straight Arrow Connector 17">
            <a:extLst>
              <a:ext uri="{FF2B5EF4-FFF2-40B4-BE49-F238E27FC236}">
                <a16:creationId xmlns:a16="http://schemas.microsoft.com/office/drawing/2014/main" id="{A1ECF61A-7CDE-435B-93CE-63C691091CD8}"/>
              </a:ext>
            </a:extLst>
          </p:cNvPr>
          <p:cNvCxnSpPr>
            <a:cxnSpLocks/>
          </p:cNvCxnSpPr>
          <p:nvPr/>
        </p:nvCxnSpPr>
        <p:spPr>
          <a:xfrm flipV="1">
            <a:off x="7803502" y="1441690"/>
            <a:ext cx="463420" cy="636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6CEB423-2D0B-472C-898D-17FC41F0C1C3}"/>
              </a:ext>
            </a:extLst>
          </p:cNvPr>
          <p:cNvSpPr txBox="1"/>
          <p:nvPr/>
        </p:nvSpPr>
        <p:spPr>
          <a:xfrm>
            <a:off x="4954555" y="1283462"/>
            <a:ext cx="1912776" cy="369332"/>
          </a:xfrm>
          <a:prstGeom prst="rect">
            <a:avLst/>
          </a:prstGeom>
          <a:noFill/>
        </p:spPr>
        <p:txBody>
          <a:bodyPr wrap="square" rtlCol="0">
            <a:spAutoFit/>
          </a:bodyPr>
          <a:lstStyle/>
          <a:p>
            <a:r>
              <a:rPr lang="en-IN" dirty="0"/>
              <a:t>Reference on stack</a:t>
            </a:r>
          </a:p>
        </p:txBody>
      </p:sp>
      <p:sp>
        <p:nvSpPr>
          <p:cNvPr id="23" name="TextBox 22">
            <a:extLst>
              <a:ext uri="{FF2B5EF4-FFF2-40B4-BE49-F238E27FC236}">
                <a16:creationId xmlns:a16="http://schemas.microsoft.com/office/drawing/2014/main" id="{2CBFC0C5-31C3-435F-995D-98F8B5227B25}"/>
              </a:ext>
            </a:extLst>
          </p:cNvPr>
          <p:cNvSpPr txBox="1"/>
          <p:nvPr/>
        </p:nvSpPr>
        <p:spPr>
          <a:xfrm>
            <a:off x="5187820" y="2211339"/>
            <a:ext cx="6867333" cy="4524315"/>
          </a:xfrm>
          <a:prstGeom prst="rect">
            <a:avLst/>
          </a:prstGeom>
          <a:noFill/>
        </p:spPr>
        <p:txBody>
          <a:bodyPr wrap="square" rtlCol="0">
            <a:spAutoFit/>
          </a:bodyPr>
          <a:lstStyle/>
          <a:p>
            <a:r>
              <a:rPr lang="en-IN" dirty="0"/>
              <a:t>Here you have to say obj1 you go  in obj2</a:t>
            </a:r>
          </a:p>
          <a:p>
            <a:r>
              <a:rPr lang="en-IN" dirty="0"/>
              <a:t>Now check obj1 holds reference (not data  </a:t>
            </a:r>
            <a:r>
              <a:rPr lang="en-IN" dirty="0" err="1"/>
              <a:t>ie</a:t>
            </a:r>
            <a:r>
              <a:rPr lang="en-IN" dirty="0"/>
              <a:t> arrow ) So same reference (arrow ) get copied in obj2. </a:t>
            </a:r>
          </a:p>
          <a:p>
            <a:r>
              <a:rPr lang="en-IN" dirty="0"/>
              <a:t>Thus obj1 and obj2 both are pointing to same memory block. This is called shallow copy.</a:t>
            </a:r>
          </a:p>
          <a:p>
            <a:r>
              <a:rPr lang="en-IN" dirty="0"/>
              <a:t>Equals method is define in Object class which is the parent of all user define class. This method checks reference(arrow).when you write </a:t>
            </a:r>
          </a:p>
          <a:p>
            <a:r>
              <a:rPr lang="en-IN" dirty="0"/>
              <a:t>obj2.Equals(obj1) (Equals method is not there in Employee class so it will look in </a:t>
            </a:r>
            <a:r>
              <a:rPr lang="en-IN"/>
              <a:t>parent class )</a:t>
            </a:r>
            <a:endParaRPr lang="en-IN" dirty="0"/>
          </a:p>
          <a:p>
            <a:r>
              <a:rPr lang="en-IN" dirty="0"/>
              <a:t>== operator also checks reference </a:t>
            </a:r>
          </a:p>
          <a:p>
            <a:r>
              <a:rPr lang="en-IN" b="1" dirty="0" err="1"/>
              <a:t>String.Format</a:t>
            </a:r>
            <a:r>
              <a:rPr lang="en-IN" b="1" dirty="0"/>
              <a:t>() : </a:t>
            </a:r>
            <a:r>
              <a:rPr lang="en-IN" dirty="0"/>
              <a:t>Format method is a static method in a string class which helps to format data ,otherwise you have to use concatenation(+) which is cumbersome </a:t>
            </a:r>
          </a:p>
          <a:p>
            <a:r>
              <a:rPr lang="en-IN" b="1" dirty="0" err="1"/>
              <a:t>Eg</a:t>
            </a:r>
            <a:r>
              <a:rPr lang="en-IN" b="1" dirty="0"/>
              <a:t> return “name=”+ name +”salary=“+salary;</a:t>
            </a:r>
          </a:p>
          <a:p>
            <a:r>
              <a:rPr lang="en-IN" dirty="0"/>
              <a:t> </a:t>
            </a:r>
          </a:p>
          <a:p>
            <a:endParaRPr lang="en-IN" dirty="0"/>
          </a:p>
        </p:txBody>
      </p:sp>
    </p:spTree>
    <p:extLst>
      <p:ext uri="{BB962C8B-B14F-4D97-AF65-F5344CB8AC3E}">
        <p14:creationId xmlns:p14="http://schemas.microsoft.com/office/powerpoint/2010/main" val="47991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E711-AED5-495B-82CE-D8E6F50D67AA}"/>
              </a:ext>
            </a:extLst>
          </p:cNvPr>
          <p:cNvSpPr>
            <a:spLocks noGrp="1"/>
          </p:cNvSpPr>
          <p:nvPr>
            <p:ph type="title"/>
          </p:nvPr>
        </p:nvSpPr>
        <p:spPr/>
        <p:txBody>
          <a:bodyPr/>
          <a:lstStyle/>
          <a:p>
            <a:r>
              <a:rPr lang="en-IN" dirty="0"/>
              <a:t>Use of constructor and class</a:t>
            </a:r>
          </a:p>
        </p:txBody>
      </p:sp>
      <p:sp>
        <p:nvSpPr>
          <p:cNvPr id="3" name="Content Placeholder 2">
            <a:extLst>
              <a:ext uri="{FF2B5EF4-FFF2-40B4-BE49-F238E27FC236}">
                <a16:creationId xmlns:a16="http://schemas.microsoft.com/office/drawing/2014/main" id="{81FA2B88-BF74-4D01-97C5-1DF7690724E0}"/>
              </a:ext>
            </a:extLst>
          </p:cNvPr>
          <p:cNvSpPr>
            <a:spLocks noGrp="1"/>
          </p:cNvSpPr>
          <p:nvPr>
            <p:ph idx="1"/>
          </p:nvPr>
        </p:nvSpPr>
        <p:spPr/>
        <p:txBody>
          <a:bodyPr/>
          <a:lstStyle/>
          <a:p>
            <a:r>
              <a:rPr lang="en-IN" dirty="0"/>
              <a:t>What is class?</a:t>
            </a:r>
          </a:p>
          <a:p>
            <a:pPr lvl="1"/>
            <a:r>
              <a:rPr lang="en-IN" dirty="0"/>
              <a:t>It is user define data type.  If I want to store details of my employee then I will create a class employee. We need to store Name, Age , Salary. We can declare these as instance variable in a class. So now it will represent one record. I can create array of employee object and manage the data.</a:t>
            </a:r>
          </a:p>
          <a:p>
            <a:r>
              <a:rPr lang="en-IN" dirty="0"/>
              <a:t>What will happen if we do not use class but manage with array</a:t>
            </a:r>
          </a:p>
          <a:p>
            <a:pPr lvl="1"/>
            <a:r>
              <a:rPr lang="en-IN" dirty="0"/>
              <a:t>Think if I want to store employees detail without class what you end up doing is array of name, array of salary then you store data. Here programmer has to be </a:t>
            </a:r>
            <a:r>
              <a:rPr lang="en-IN" dirty="0" err="1"/>
              <a:t>carefull</a:t>
            </a:r>
            <a:r>
              <a:rPr lang="en-IN" dirty="0"/>
              <a:t>. See the diagram in next slide</a:t>
            </a:r>
          </a:p>
          <a:p>
            <a:pPr marL="457200" lvl="1" indent="0">
              <a:buNone/>
            </a:pPr>
            <a:r>
              <a:rPr lang="en-IN" dirty="0"/>
              <a:t>	</a:t>
            </a:r>
          </a:p>
          <a:p>
            <a:endParaRPr lang="en-IN" dirty="0"/>
          </a:p>
        </p:txBody>
      </p:sp>
    </p:spTree>
    <p:extLst>
      <p:ext uri="{BB962C8B-B14F-4D97-AF65-F5344CB8AC3E}">
        <p14:creationId xmlns:p14="http://schemas.microsoft.com/office/powerpoint/2010/main" val="318762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2007D61-91EC-417D-9B34-6D3C36249083}"/>
              </a:ext>
            </a:extLst>
          </p:cNvPr>
          <p:cNvGraphicFramePr>
            <a:graphicFrameLocks noGrp="1"/>
          </p:cNvGraphicFramePr>
          <p:nvPr>
            <p:ph idx="1"/>
            <p:extLst>
              <p:ext uri="{D42A27DB-BD31-4B8C-83A1-F6EECF244321}">
                <p14:modId xmlns:p14="http://schemas.microsoft.com/office/powerpoint/2010/main" val="3949228212"/>
              </p:ext>
            </p:extLst>
          </p:nvPr>
        </p:nvGraphicFramePr>
        <p:xfrm>
          <a:off x="1441004" y="609754"/>
          <a:ext cx="5400000" cy="731520"/>
        </p:xfrm>
        <a:graphic>
          <a:graphicData uri="http://schemas.openxmlformats.org/drawingml/2006/table">
            <a:tbl>
              <a:tblPr firstRow="1" bandRow="1"/>
              <a:tblGrid>
                <a:gridCol w="1080000">
                  <a:extLst>
                    <a:ext uri="{9D8B030D-6E8A-4147-A177-3AD203B41FA5}">
                      <a16:colId xmlns:a16="http://schemas.microsoft.com/office/drawing/2014/main" val="1933031819"/>
                    </a:ext>
                  </a:extLst>
                </a:gridCol>
                <a:gridCol w="1080000">
                  <a:extLst>
                    <a:ext uri="{9D8B030D-6E8A-4147-A177-3AD203B41FA5}">
                      <a16:colId xmlns:a16="http://schemas.microsoft.com/office/drawing/2014/main" val="132444808"/>
                    </a:ext>
                  </a:extLst>
                </a:gridCol>
                <a:gridCol w="1080000">
                  <a:extLst>
                    <a:ext uri="{9D8B030D-6E8A-4147-A177-3AD203B41FA5}">
                      <a16:colId xmlns:a16="http://schemas.microsoft.com/office/drawing/2014/main" val="2850610995"/>
                    </a:ext>
                  </a:extLst>
                </a:gridCol>
                <a:gridCol w="1080000">
                  <a:extLst>
                    <a:ext uri="{9D8B030D-6E8A-4147-A177-3AD203B41FA5}">
                      <a16:colId xmlns:a16="http://schemas.microsoft.com/office/drawing/2014/main" val="2221644811"/>
                    </a:ext>
                  </a:extLst>
                </a:gridCol>
                <a:gridCol w="1080000">
                  <a:extLst>
                    <a:ext uri="{9D8B030D-6E8A-4147-A177-3AD203B41FA5}">
                      <a16:colId xmlns:a16="http://schemas.microsoft.com/office/drawing/2014/main" val="2517881612"/>
                    </a:ext>
                  </a:extLst>
                </a:gridCol>
              </a:tblGrid>
              <a:tr h="360000">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extLst>
                  <a:ext uri="{0D108BD9-81ED-4DB2-BD59-A6C34878D82A}">
                    <a16:rowId xmlns:a16="http://schemas.microsoft.com/office/drawing/2014/main" val="2453789948"/>
                  </a:ext>
                </a:extLst>
              </a:tr>
              <a:tr h="360000">
                <a:tc>
                  <a:txBody>
                    <a:bodyPr/>
                    <a:lstStyle/>
                    <a:p>
                      <a:r>
                        <a:rPr lang="en-IN" dirty="0"/>
                        <a:t>Raj</a:t>
                      </a:r>
                    </a:p>
                  </a:txBody>
                  <a:tcPr/>
                </a:tc>
                <a:tc>
                  <a:txBody>
                    <a:bodyPr/>
                    <a:lstStyle/>
                    <a:p>
                      <a:r>
                        <a:rPr lang="en-IN" dirty="0"/>
                        <a:t>Mona</a:t>
                      </a:r>
                    </a:p>
                  </a:txBody>
                  <a:tcPr/>
                </a:tc>
                <a:tc>
                  <a:txBody>
                    <a:bodyPr/>
                    <a:lstStyle/>
                    <a:p>
                      <a:r>
                        <a:rPr lang="en-IN" dirty="0"/>
                        <a:t>Geeta</a:t>
                      </a:r>
                    </a:p>
                  </a:txBody>
                  <a:tcPr/>
                </a:tc>
                <a:tc>
                  <a:txBody>
                    <a:bodyPr/>
                    <a:lstStyle/>
                    <a:p>
                      <a:r>
                        <a:rPr lang="en-IN" dirty="0"/>
                        <a:t>Ankit</a:t>
                      </a:r>
                    </a:p>
                  </a:txBody>
                  <a:tcPr/>
                </a:tc>
                <a:tc>
                  <a:txBody>
                    <a:bodyPr/>
                    <a:lstStyle/>
                    <a:p>
                      <a:r>
                        <a:rPr lang="en-IN" dirty="0"/>
                        <a:t>Jignesh</a:t>
                      </a:r>
                    </a:p>
                  </a:txBody>
                  <a:tcPr/>
                </a:tc>
                <a:extLst>
                  <a:ext uri="{0D108BD9-81ED-4DB2-BD59-A6C34878D82A}">
                    <a16:rowId xmlns:a16="http://schemas.microsoft.com/office/drawing/2014/main" val="142608756"/>
                  </a:ext>
                </a:extLst>
              </a:tr>
            </a:tbl>
          </a:graphicData>
        </a:graphic>
      </p:graphicFrame>
      <p:sp>
        <p:nvSpPr>
          <p:cNvPr id="5" name="TextBox 4">
            <a:extLst>
              <a:ext uri="{FF2B5EF4-FFF2-40B4-BE49-F238E27FC236}">
                <a16:creationId xmlns:a16="http://schemas.microsoft.com/office/drawing/2014/main" id="{63A19296-CD94-4856-8ACF-7D32201F76FB}"/>
              </a:ext>
            </a:extLst>
          </p:cNvPr>
          <p:cNvSpPr txBox="1"/>
          <p:nvPr/>
        </p:nvSpPr>
        <p:spPr>
          <a:xfrm>
            <a:off x="1483568" y="261245"/>
            <a:ext cx="2090057" cy="370840"/>
          </a:xfrm>
          <a:prstGeom prst="rect">
            <a:avLst/>
          </a:prstGeom>
          <a:noFill/>
        </p:spPr>
        <p:txBody>
          <a:bodyPr wrap="square" rtlCol="0">
            <a:spAutoFit/>
          </a:bodyPr>
          <a:lstStyle/>
          <a:p>
            <a:r>
              <a:rPr lang="en-IN" dirty="0"/>
              <a:t>String [] name</a:t>
            </a:r>
          </a:p>
        </p:txBody>
      </p:sp>
      <p:sp>
        <p:nvSpPr>
          <p:cNvPr id="7" name="TextBox 6">
            <a:extLst>
              <a:ext uri="{FF2B5EF4-FFF2-40B4-BE49-F238E27FC236}">
                <a16:creationId xmlns:a16="http://schemas.microsoft.com/office/drawing/2014/main" id="{C14B16FA-19D8-4392-A30C-C35F8817BCF9}"/>
              </a:ext>
            </a:extLst>
          </p:cNvPr>
          <p:cNvSpPr txBox="1"/>
          <p:nvPr/>
        </p:nvSpPr>
        <p:spPr>
          <a:xfrm>
            <a:off x="353008" y="1533304"/>
            <a:ext cx="2090057" cy="370840"/>
          </a:xfrm>
          <a:prstGeom prst="rect">
            <a:avLst/>
          </a:prstGeom>
          <a:noFill/>
        </p:spPr>
        <p:txBody>
          <a:bodyPr wrap="square" rtlCol="0">
            <a:spAutoFit/>
          </a:bodyPr>
          <a:lstStyle/>
          <a:p>
            <a:r>
              <a:rPr lang="en-IN" dirty="0"/>
              <a:t>int[] salary</a:t>
            </a:r>
          </a:p>
        </p:txBody>
      </p:sp>
      <p:graphicFrame>
        <p:nvGraphicFramePr>
          <p:cNvPr id="8" name="Table 4">
            <a:extLst>
              <a:ext uri="{FF2B5EF4-FFF2-40B4-BE49-F238E27FC236}">
                <a16:creationId xmlns:a16="http://schemas.microsoft.com/office/drawing/2014/main" id="{EB6245C1-BFD9-4F80-8A08-E90CFE1EE29A}"/>
              </a:ext>
            </a:extLst>
          </p:cNvPr>
          <p:cNvGraphicFramePr>
            <a:graphicFrameLocks/>
          </p:cNvGraphicFramePr>
          <p:nvPr>
            <p:extLst>
              <p:ext uri="{D42A27DB-BD31-4B8C-83A1-F6EECF244321}">
                <p14:modId xmlns:p14="http://schemas.microsoft.com/office/powerpoint/2010/main" val="4292943489"/>
              </p:ext>
            </p:extLst>
          </p:nvPr>
        </p:nvGraphicFramePr>
        <p:xfrm>
          <a:off x="971939" y="1922024"/>
          <a:ext cx="5743820" cy="731520"/>
        </p:xfrm>
        <a:graphic>
          <a:graphicData uri="http://schemas.openxmlformats.org/drawingml/2006/table">
            <a:tbl>
              <a:tblPr firstRow="1" bandRow="1"/>
              <a:tblGrid>
                <a:gridCol w="1148764">
                  <a:extLst>
                    <a:ext uri="{9D8B030D-6E8A-4147-A177-3AD203B41FA5}">
                      <a16:colId xmlns:a16="http://schemas.microsoft.com/office/drawing/2014/main" val="1933031819"/>
                    </a:ext>
                  </a:extLst>
                </a:gridCol>
                <a:gridCol w="1148764">
                  <a:extLst>
                    <a:ext uri="{9D8B030D-6E8A-4147-A177-3AD203B41FA5}">
                      <a16:colId xmlns:a16="http://schemas.microsoft.com/office/drawing/2014/main" val="132444808"/>
                    </a:ext>
                  </a:extLst>
                </a:gridCol>
                <a:gridCol w="1148764">
                  <a:extLst>
                    <a:ext uri="{9D8B030D-6E8A-4147-A177-3AD203B41FA5}">
                      <a16:colId xmlns:a16="http://schemas.microsoft.com/office/drawing/2014/main" val="2850610995"/>
                    </a:ext>
                  </a:extLst>
                </a:gridCol>
                <a:gridCol w="1148764">
                  <a:extLst>
                    <a:ext uri="{9D8B030D-6E8A-4147-A177-3AD203B41FA5}">
                      <a16:colId xmlns:a16="http://schemas.microsoft.com/office/drawing/2014/main" val="2221644811"/>
                    </a:ext>
                  </a:extLst>
                </a:gridCol>
                <a:gridCol w="1148764">
                  <a:extLst>
                    <a:ext uri="{9D8B030D-6E8A-4147-A177-3AD203B41FA5}">
                      <a16:colId xmlns:a16="http://schemas.microsoft.com/office/drawing/2014/main" val="2517881612"/>
                    </a:ext>
                  </a:extLst>
                </a:gridCol>
              </a:tblGrid>
              <a:tr h="269743">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extLst>
                  <a:ext uri="{0D108BD9-81ED-4DB2-BD59-A6C34878D82A}">
                    <a16:rowId xmlns:a16="http://schemas.microsoft.com/office/drawing/2014/main" val="2453789948"/>
                  </a:ext>
                </a:extLst>
              </a:tr>
              <a:tr h="269743">
                <a:tc>
                  <a:txBody>
                    <a:bodyPr/>
                    <a:lstStyle/>
                    <a:p>
                      <a:r>
                        <a:rPr lang="en-IN" dirty="0"/>
                        <a:t>5000</a:t>
                      </a:r>
                    </a:p>
                  </a:txBody>
                  <a:tcPr/>
                </a:tc>
                <a:tc>
                  <a:txBody>
                    <a:bodyPr/>
                    <a:lstStyle/>
                    <a:p>
                      <a:r>
                        <a:rPr lang="en-IN" dirty="0"/>
                        <a:t>8000</a:t>
                      </a:r>
                    </a:p>
                  </a:txBody>
                  <a:tcPr/>
                </a:tc>
                <a:tc>
                  <a:txBody>
                    <a:bodyPr/>
                    <a:lstStyle/>
                    <a:p>
                      <a:r>
                        <a:rPr lang="en-IN" dirty="0"/>
                        <a:t>6000</a:t>
                      </a:r>
                    </a:p>
                  </a:txBody>
                  <a:tcPr/>
                </a:tc>
                <a:tc>
                  <a:txBody>
                    <a:bodyPr/>
                    <a:lstStyle/>
                    <a:p>
                      <a:r>
                        <a:rPr lang="en-IN" dirty="0"/>
                        <a:t>9000</a:t>
                      </a:r>
                    </a:p>
                  </a:txBody>
                  <a:tcPr/>
                </a:tc>
                <a:tc>
                  <a:txBody>
                    <a:bodyPr/>
                    <a:lstStyle/>
                    <a:p>
                      <a:r>
                        <a:rPr lang="en-IN" dirty="0"/>
                        <a:t>4000</a:t>
                      </a:r>
                    </a:p>
                  </a:txBody>
                  <a:tcPr/>
                </a:tc>
                <a:extLst>
                  <a:ext uri="{0D108BD9-81ED-4DB2-BD59-A6C34878D82A}">
                    <a16:rowId xmlns:a16="http://schemas.microsoft.com/office/drawing/2014/main" val="142608756"/>
                  </a:ext>
                </a:extLst>
              </a:tr>
            </a:tbl>
          </a:graphicData>
        </a:graphic>
      </p:graphicFrame>
      <p:sp>
        <p:nvSpPr>
          <p:cNvPr id="9" name="TextBox 8">
            <a:extLst>
              <a:ext uri="{FF2B5EF4-FFF2-40B4-BE49-F238E27FC236}">
                <a16:creationId xmlns:a16="http://schemas.microsoft.com/office/drawing/2014/main" id="{11B58F43-A267-44D0-B16C-34512C466520}"/>
              </a:ext>
            </a:extLst>
          </p:cNvPr>
          <p:cNvSpPr txBox="1"/>
          <p:nvPr/>
        </p:nvSpPr>
        <p:spPr>
          <a:xfrm>
            <a:off x="6883567" y="375921"/>
            <a:ext cx="4756371" cy="2862322"/>
          </a:xfrm>
          <a:prstGeom prst="rect">
            <a:avLst/>
          </a:prstGeom>
          <a:noFill/>
        </p:spPr>
        <p:txBody>
          <a:bodyPr wrap="square" rtlCol="0">
            <a:spAutoFit/>
          </a:bodyPr>
          <a:lstStyle/>
          <a:p>
            <a:r>
              <a:rPr lang="en-IN" dirty="0"/>
              <a:t>Now see the data above. Programmer has taken care while storing data. </a:t>
            </a:r>
            <a:r>
              <a:rPr lang="en-IN" dirty="0" err="1"/>
              <a:t>Ie</a:t>
            </a:r>
            <a:r>
              <a:rPr lang="en-IN" dirty="0"/>
              <a:t> if “Raj” is at 0 index then in salary’s 0 index his salary is stored. Now this application developer leave job and new person join.</a:t>
            </a:r>
          </a:p>
          <a:p>
            <a:r>
              <a:rPr lang="en-IN" dirty="0"/>
              <a:t>The owner of the company is asking new programmer to display salary wise data in descending order. Now the programmer sort only salary. See the data bellow. Your data is not reliable its difficult to manage it</a:t>
            </a:r>
          </a:p>
        </p:txBody>
      </p:sp>
      <p:graphicFrame>
        <p:nvGraphicFramePr>
          <p:cNvPr id="10" name="Table 4">
            <a:extLst>
              <a:ext uri="{FF2B5EF4-FFF2-40B4-BE49-F238E27FC236}">
                <a16:creationId xmlns:a16="http://schemas.microsoft.com/office/drawing/2014/main" id="{B29E16E3-3CCD-4C2C-8384-15EC10589035}"/>
              </a:ext>
            </a:extLst>
          </p:cNvPr>
          <p:cNvGraphicFramePr>
            <a:graphicFrameLocks/>
          </p:cNvGraphicFramePr>
          <p:nvPr>
            <p:extLst>
              <p:ext uri="{D42A27DB-BD31-4B8C-83A1-F6EECF244321}">
                <p14:modId xmlns:p14="http://schemas.microsoft.com/office/powerpoint/2010/main" val="663942695"/>
              </p:ext>
            </p:extLst>
          </p:nvPr>
        </p:nvGraphicFramePr>
        <p:xfrm>
          <a:off x="6979298" y="3788158"/>
          <a:ext cx="4592220" cy="811832"/>
        </p:xfrm>
        <a:graphic>
          <a:graphicData uri="http://schemas.openxmlformats.org/drawingml/2006/table">
            <a:tbl>
              <a:tblPr firstRow="1" bandRow="1"/>
              <a:tblGrid>
                <a:gridCol w="918444">
                  <a:extLst>
                    <a:ext uri="{9D8B030D-6E8A-4147-A177-3AD203B41FA5}">
                      <a16:colId xmlns:a16="http://schemas.microsoft.com/office/drawing/2014/main" val="1933031819"/>
                    </a:ext>
                  </a:extLst>
                </a:gridCol>
                <a:gridCol w="918444">
                  <a:extLst>
                    <a:ext uri="{9D8B030D-6E8A-4147-A177-3AD203B41FA5}">
                      <a16:colId xmlns:a16="http://schemas.microsoft.com/office/drawing/2014/main" val="132444808"/>
                    </a:ext>
                  </a:extLst>
                </a:gridCol>
                <a:gridCol w="918444">
                  <a:extLst>
                    <a:ext uri="{9D8B030D-6E8A-4147-A177-3AD203B41FA5}">
                      <a16:colId xmlns:a16="http://schemas.microsoft.com/office/drawing/2014/main" val="2850610995"/>
                    </a:ext>
                  </a:extLst>
                </a:gridCol>
                <a:gridCol w="918444">
                  <a:extLst>
                    <a:ext uri="{9D8B030D-6E8A-4147-A177-3AD203B41FA5}">
                      <a16:colId xmlns:a16="http://schemas.microsoft.com/office/drawing/2014/main" val="2221644811"/>
                    </a:ext>
                  </a:extLst>
                </a:gridCol>
                <a:gridCol w="918444">
                  <a:extLst>
                    <a:ext uri="{9D8B030D-6E8A-4147-A177-3AD203B41FA5}">
                      <a16:colId xmlns:a16="http://schemas.microsoft.com/office/drawing/2014/main" val="2517881612"/>
                    </a:ext>
                  </a:extLst>
                </a:gridCol>
              </a:tblGrid>
              <a:tr h="405916">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extLst>
                  <a:ext uri="{0D108BD9-81ED-4DB2-BD59-A6C34878D82A}">
                    <a16:rowId xmlns:a16="http://schemas.microsoft.com/office/drawing/2014/main" val="2453789948"/>
                  </a:ext>
                </a:extLst>
              </a:tr>
              <a:tr h="405916">
                <a:tc>
                  <a:txBody>
                    <a:bodyPr/>
                    <a:lstStyle/>
                    <a:p>
                      <a:r>
                        <a:rPr lang="en-IN" dirty="0"/>
                        <a:t>Raj</a:t>
                      </a:r>
                    </a:p>
                  </a:txBody>
                  <a:tcPr/>
                </a:tc>
                <a:tc>
                  <a:txBody>
                    <a:bodyPr/>
                    <a:lstStyle/>
                    <a:p>
                      <a:r>
                        <a:rPr lang="en-IN" dirty="0"/>
                        <a:t>Mona</a:t>
                      </a:r>
                    </a:p>
                  </a:txBody>
                  <a:tcPr/>
                </a:tc>
                <a:tc>
                  <a:txBody>
                    <a:bodyPr/>
                    <a:lstStyle/>
                    <a:p>
                      <a:r>
                        <a:rPr lang="en-IN" dirty="0"/>
                        <a:t>Geeta</a:t>
                      </a:r>
                    </a:p>
                  </a:txBody>
                  <a:tcPr/>
                </a:tc>
                <a:tc>
                  <a:txBody>
                    <a:bodyPr/>
                    <a:lstStyle/>
                    <a:p>
                      <a:r>
                        <a:rPr lang="en-IN" dirty="0"/>
                        <a:t>Ankit</a:t>
                      </a:r>
                    </a:p>
                  </a:txBody>
                  <a:tcPr/>
                </a:tc>
                <a:tc>
                  <a:txBody>
                    <a:bodyPr/>
                    <a:lstStyle/>
                    <a:p>
                      <a:r>
                        <a:rPr lang="en-IN" dirty="0"/>
                        <a:t>Jignesh</a:t>
                      </a:r>
                    </a:p>
                  </a:txBody>
                  <a:tcPr/>
                </a:tc>
                <a:extLst>
                  <a:ext uri="{0D108BD9-81ED-4DB2-BD59-A6C34878D82A}">
                    <a16:rowId xmlns:a16="http://schemas.microsoft.com/office/drawing/2014/main" val="142608756"/>
                  </a:ext>
                </a:extLst>
              </a:tr>
            </a:tbl>
          </a:graphicData>
        </a:graphic>
      </p:graphicFrame>
      <p:sp>
        <p:nvSpPr>
          <p:cNvPr id="11" name="TextBox 10">
            <a:extLst>
              <a:ext uri="{FF2B5EF4-FFF2-40B4-BE49-F238E27FC236}">
                <a16:creationId xmlns:a16="http://schemas.microsoft.com/office/drawing/2014/main" id="{CB88F621-FE81-4104-8DFE-96679EB8EFFB}"/>
              </a:ext>
            </a:extLst>
          </p:cNvPr>
          <p:cNvSpPr txBox="1"/>
          <p:nvPr/>
        </p:nvSpPr>
        <p:spPr>
          <a:xfrm>
            <a:off x="6883567" y="3271918"/>
            <a:ext cx="2090057" cy="370840"/>
          </a:xfrm>
          <a:prstGeom prst="rect">
            <a:avLst/>
          </a:prstGeom>
          <a:noFill/>
        </p:spPr>
        <p:txBody>
          <a:bodyPr wrap="square" rtlCol="0">
            <a:spAutoFit/>
          </a:bodyPr>
          <a:lstStyle/>
          <a:p>
            <a:r>
              <a:rPr lang="en-IN" dirty="0"/>
              <a:t>String [] name</a:t>
            </a:r>
          </a:p>
        </p:txBody>
      </p:sp>
      <p:sp>
        <p:nvSpPr>
          <p:cNvPr id="12" name="TextBox 11">
            <a:extLst>
              <a:ext uri="{FF2B5EF4-FFF2-40B4-BE49-F238E27FC236}">
                <a16:creationId xmlns:a16="http://schemas.microsoft.com/office/drawing/2014/main" id="{F16319B9-431B-47A6-9E2C-70640BBB9C61}"/>
              </a:ext>
            </a:extLst>
          </p:cNvPr>
          <p:cNvSpPr txBox="1"/>
          <p:nvPr/>
        </p:nvSpPr>
        <p:spPr>
          <a:xfrm>
            <a:off x="6971518" y="4699494"/>
            <a:ext cx="1612641" cy="369332"/>
          </a:xfrm>
          <a:prstGeom prst="rect">
            <a:avLst/>
          </a:prstGeom>
          <a:noFill/>
        </p:spPr>
        <p:txBody>
          <a:bodyPr wrap="square" rtlCol="0">
            <a:spAutoFit/>
          </a:bodyPr>
          <a:lstStyle/>
          <a:p>
            <a:r>
              <a:rPr lang="en-IN" dirty="0"/>
              <a:t>int[] salary</a:t>
            </a:r>
          </a:p>
        </p:txBody>
      </p:sp>
      <p:graphicFrame>
        <p:nvGraphicFramePr>
          <p:cNvPr id="13" name="Table 4">
            <a:extLst>
              <a:ext uri="{FF2B5EF4-FFF2-40B4-BE49-F238E27FC236}">
                <a16:creationId xmlns:a16="http://schemas.microsoft.com/office/drawing/2014/main" id="{147B4A23-B3A8-4C67-A5A9-B5EC0C6B2D5C}"/>
              </a:ext>
            </a:extLst>
          </p:cNvPr>
          <p:cNvGraphicFramePr>
            <a:graphicFrameLocks/>
          </p:cNvGraphicFramePr>
          <p:nvPr>
            <p:extLst>
              <p:ext uri="{D42A27DB-BD31-4B8C-83A1-F6EECF244321}">
                <p14:modId xmlns:p14="http://schemas.microsoft.com/office/powerpoint/2010/main" val="3841227499"/>
              </p:ext>
            </p:extLst>
          </p:nvPr>
        </p:nvGraphicFramePr>
        <p:xfrm>
          <a:off x="7098170" y="5088210"/>
          <a:ext cx="4756370" cy="731520"/>
        </p:xfrm>
        <a:graphic>
          <a:graphicData uri="http://schemas.openxmlformats.org/drawingml/2006/table">
            <a:tbl>
              <a:tblPr firstRow="1" bandRow="1"/>
              <a:tblGrid>
                <a:gridCol w="951274">
                  <a:extLst>
                    <a:ext uri="{9D8B030D-6E8A-4147-A177-3AD203B41FA5}">
                      <a16:colId xmlns:a16="http://schemas.microsoft.com/office/drawing/2014/main" val="1933031819"/>
                    </a:ext>
                  </a:extLst>
                </a:gridCol>
                <a:gridCol w="951274">
                  <a:extLst>
                    <a:ext uri="{9D8B030D-6E8A-4147-A177-3AD203B41FA5}">
                      <a16:colId xmlns:a16="http://schemas.microsoft.com/office/drawing/2014/main" val="132444808"/>
                    </a:ext>
                  </a:extLst>
                </a:gridCol>
                <a:gridCol w="951274">
                  <a:extLst>
                    <a:ext uri="{9D8B030D-6E8A-4147-A177-3AD203B41FA5}">
                      <a16:colId xmlns:a16="http://schemas.microsoft.com/office/drawing/2014/main" val="2850610995"/>
                    </a:ext>
                  </a:extLst>
                </a:gridCol>
                <a:gridCol w="951274">
                  <a:extLst>
                    <a:ext uri="{9D8B030D-6E8A-4147-A177-3AD203B41FA5}">
                      <a16:colId xmlns:a16="http://schemas.microsoft.com/office/drawing/2014/main" val="2221644811"/>
                    </a:ext>
                  </a:extLst>
                </a:gridCol>
                <a:gridCol w="951274">
                  <a:extLst>
                    <a:ext uri="{9D8B030D-6E8A-4147-A177-3AD203B41FA5}">
                      <a16:colId xmlns:a16="http://schemas.microsoft.com/office/drawing/2014/main" val="2517881612"/>
                    </a:ext>
                  </a:extLst>
                </a:gridCol>
              </a:tblGrid>
              <a:tr h="147777">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extLst>
                  <a:ext uri="{0D108BD9-81ED-4DB2-BD59-A6C34878D82A}">
                    <a16:rowId xmlns:a16="http://schemas.microsoft.com/office/drawing/2014/main" val="2453789948"/>
                  </a:ext>
                </a:extLst>
              </a:tr>
              <a:tr h="147777">
                <a:tc>
                  <a:txBody>
                    <a:bodyPr/>
                    <a:lstStyle/>
                    <a:p>
                      <a:r>
                        <a:rPr lang="en-IN" dirty="0"/>
                        <a:t>9000</a:t>
                      </a:r>
                    </a:p>
                  </a:txBody>
                  <a:tcPr/>
                </a:tc>
                <a:tc>
                  <a:txBody>
                    <a:bodyPr/>
                    <a:lstStyle/>
                    <a:p>
                      <a:r>
                        <a:rPr lang="en-IN" dirty="0"/>
                        <a:t>8000</a:t>
                      </a:r>
                    </a:p>
                  </a:txBody>
                  <a:tcPr/>
                </a:tc>
                <a:tc>
                  <a:txBody>
                    <a:bodyPr/>
                    <a:lstStyle/>
                    <a:p>
                      <a:r>
                        <a:rPr lang="en-IN" dirty="0"/>
                        <a:t>6000</a:t>
                      </a:r>
                    </a:p>
                  </a:txBody>
                  <a:tcPr/>
                </a:tc>
                <a:tc>
                  <a:txBody>
                    <a:bodyPr/>
                    <a:lstStyle/>
                    <a:p>
                      <a:r>
                        <a:rPr lang="en-IN" dirty="0"/>
                        <a:t>9000</a:t>
                      </a:r>
                    </a:p>
                  </a:txBody>
                  <a:tcPr/>
                </a:tc>
                <a:tc>
                  <a:txBody>
                    <a:bodyPr/>
                    <a:lstStyle/>
                    <a:p>
                      <a:r>
                        <a:rPr lang="en-IN" dirty="0"/>
                        <a:t>4000</a:t>
                      </a:r>
                    </a:p>
                  </a:txBody>
                  <a:tcPr/>
                </a:tc>
                <a:extLst>
                  <a:ext uri="{0D108BD9-81ED-4DB2-BD59-A6C34878D82A}">
                    <a16:rowId xmlns:a16="http://schemas.microsoft.com/office/drawing/2014/main" val="142608756"/>
                  </a:ext>
                </a:extLst>
              </a:tr>
            </a:tbl>
          </a:graphicData>
        </a:graphic>
      </p:graphicFrame>
      <p:sp>
        <p:nvSpPr>
          <p:cNvPr id="14" name="TextBox 13">
            <a:extLst>
              <a:ext uri="{FF2B5EF4-FFF2-40B4-BE49-F238E27FC236}">
                <a16:creationId xmlns:a16="http://schemas.microsoft.com/office/drawing/2014/main" id="{4BE9830E-7C0E-4561-83BF-172B1A53C699}"/>
              </a:ext>
            </a:extLst>
          </p:cNvPr>
          <p:cNvSpPr txBox="1"/>
          <p:nvPr/>
        </p:nvSpPr>
        <p:spPr>
          <a:xfrm>
            <a:off x="971939" y="3135085"/>
            <a:ext cx="5503506" cy="1477328"/>
          </a:xfrm>
          <a:prstGeom prst="rect">
            <a:avLst/>
          </a:prstGeom>
          <a:noFill/>
        </p:spPr>
        <p:txBody>
          <a:bodyPr wrap="square" rtlCol="0">
            <a:spAutoFit/>
          </a:bodyPr>
          <a:lstStyle/>
          <a:p>
            <a:r>
              <a:rPr lang="en-IN" dirty="0"/>
              <a:t>Now report generated by new programmer shows Raj is getting  highest salary </a:t>
            </a:r>
            <a:r>
              <a:rPr lang="en-IN" dirty="0" err="1"/>
              <a:t>ie</a:t>
            </a:r>
            <a:r>
              <a:rPr lang="en-IN" dirty="0"/>
              <a:t>. 9000. </a:t>
            </a:r>
          </a:p>
          <a:p>
            <a:r>
              <a:rPr lang="en-IN" dirty="0"/>
              <a:t>But this is wrong data.</a:t>
            </a:r>
          </a:p>
          <a:p>
            <a:endParaRPr lang="en-IN" dirty="0"/>
          </a:p>
          <a:p>
            <a:endParaRPr lang="en-IN" dirty="0"/>
          </a:p>
        </p:txBody>
      </p:sp>
    </p:spTree>
    <p:extLst>
      <p:ext uri="{BB962C8B-B14F-4D97-AF65-F5344CB8AC3E}">
        <p14:creationId xmlns:p14="http://schemas.microsoft.com/office/powerpoint/2010/main" val="22221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BBEB9-542F-4E11-AFA7-3A05CD4C0412}"/>
              </a:ext>
            </a:extLst>
          </p:cNvPr>
          <p:cNvSpPr>
            <a:spLocks noGrp="1"/>
          </p:cNvSpPr>
          <p:nvPr>
            <p:ph idx="1"/>
          </p:nvPr>
        </p:nvSpPr>
        <p:spPr>
          <a:xfrm>
            <a:off x="690465" y="597159"/>
            <a:ext cx="10663335" cy="5579804"/>
          </a:xfrm>
        </p:spPr>
        <p:txBody>
          <a:bodyPr>
            <a:normAutofit fontScale="92500" lnSpcReduction="10000"/>
          </a:bodyPr>
          <a:lstStyle/>
          <a:p>
            <a:pPr marL="0" indent="0">
              <a:buNone/>
            </a:pPr>
            <a:r>
              <a:rPr lang="en-IN" dirty="0"/>
              <a:t>So we have understood array will not solve our problem. Again data become scattered. But the same thing you can manage with either struct or class.</a:t>
            </a:r>
          </a:p>
          <a:p>
            <a:pPr marL="0" indent="0">
              <a:buNone/>
            </a:pPr>
            <a:r>
              <a:rPr lang="en-IN" dirty="0"/>
              <a:t>Now we know difference –</a:t>
            </a:r>
            <a:r>
              <a:rPr lang="en-IN" dirty="0" err="1"/>
              <a:t>stuct</a:t>
            </a:r>
            <a:r>
              <a:rPr lang="en-IN" dirty="0"/>
              <a:t> resides on stack and object of class resides on heap. Stack has limited space but on heap we can manage more data. Both will represent as record. See the diagram of array of object</a:t>
            </a:r>
          </a:p>
          <a:p>
            <a:pPr marL="0" indent="0">
              <a:buNone/>
            </a:pPr>
            <a:r>
              <a:rPr lang="en-IN" dirty="0"/>
              <a:t>Employee [] </a:t>
            </a:r>
            <a:r>
              <a:rPr lang="en-IN" dirty="0" err="1"/>
              <a:t>arr</a:t>
            </a:r>
            <a:r>
              <a:rPr lang="en-IN" dirty="0"/>
              <a:t>;</a:t>
            </a:r>
          </a:p>
          <a:p>
            <a:pPr marL="0" indent="0">
              <a:buNone/>
            </a:pPr>
            <a:endParaRPr lang="en-IN" dirty="0"/>
          </a:p>
          <a:p>
            <a:pPr marL="0" indent="0">
              <a:buNone/>
            </a:pPr>
            <a:endParaRPr lang="en-IN" dirty="0"/>
          </a:p>
          <a:p>
            <a:pPr marL="0" indent="0">
              <a:buNone/>
            </a:pPr>
            <a:endParaRPr lang="en-IN" dirty="0"/>
          </a:p>
          <a:p>
            <a:pPr marL="0" indent="0">
              <a:buNone/>
            </a:pPr>
            <a:r>
              <a:rPr lang="en-IN" dirty="0"/>
              <a:t>You can see that </a:t>
            </a:r>
            <a:r>
              <a:rPr lang="en-IN" dirty="0" err="1"/>
              <a:t>arr</a:t>
            </a:r>
            <a:r>
              <a:rPr lang="en-IN" dirty="0"/>
              <a:t>[0] represent one record having detail of employee “Raj” so now if some one says display data salary wise in descending order</a:t>
            </a:r>
          </a:p>
          <a:p>
            <a:pPr marL="0" indent="0">
              <a:buNone/>
            </a:pPr>
            <a:r>
              <a:rPr lang="en-IN" dirty="0"/>
              <a:t>You will swap one record and not just salary. So class wrap data and make application more robust and required low maintenance. </a:t>
            </a:r>
          </a:p>
        </p:txBody>
      </p:sp>
      <p:graphicFrame>
        <p:nvGraphicFramePr>
          <p:cNvPr id="4" name="Table 4">
            <a:extLst>
              <a:ext uri="{FF2B5EF4-FFF2-40B4-BE49-F238E27FC236}">
                <a16:creationId xmlns:a16="http://schemas.microsoft.com/office/drawing/2014/main" id="{B835FC73-163D-41EE-9D35-3E2145E2C0F7}"/>
              </a:ext>
            </a:extLst>
          </p:cNvPr>
          <p:cNvGraphicFramePr>
            <a:graphicFrameLocks noGrp="1"/>
          </p:cNvGraphicFramePr>
          <p:nvPr>
            <p:extLst>
              <p:ext uri="{D42A27DB-BD31-4B8C-83A1-F6EECF244321}">
                <p14:modId xmlns:p14="http://schemas.microsoft.com/office/powerpoint/2010/main" val="218967189"/>
              </p:ext>
            </p:extLst>
          </p:nvPr>
        </p:nvGraphicFramePr>
        <p:xfrm>
          <a:off x="2696547" y="3015001"/>
          <a:ext cx="8612155" cy="1280160"/>
        </p:xfrm>
        <a:graphic>
          <a:graphicData uri="http://schemas.openxmlformats.org/drawingml/2006/table">
            <a:tbl>
              <a:tblPr firstRow="1" bandRow="1"/>
              <a:tblGrid>
                <a:gridCol w="1447039">
                  <a:extLst>
                    <a:ext uri="{9D8B030D-6E8A-4147-A177-3AD203B41FA5}">
                      <a16:colId xmlns:a16="http://schemas.microsoft.com/office/drawing/2014/main" val="3072669453"/>
                    </a:ext>
                  </a:extLst>
                </a:gridCol>
                <a:gridCol w="1997823">
                  <a:extLst>
                    <a:ext uri="{9D8B030D-6E8A-4147-A177-3AD203B41FA5}">
                      <a16:colId xmlns:a16="http://schemas.microsoft.com/office/drawing/2014/main" val="1214570572"/>
                    </a:ext>
                  </a:extLst>
                </a:gridCol>
                <a:gridCol w="1722431">
                  <a:extLst>
                    <a:ext uri="{9D8B030D-6E8A-4147-A177-3AD203B41FA5}">
                      <a16:colId xmlns:a16="http://schemas.microsoft.com/office/drawing/2014/main" val="2447549950"/>
                    </a:ext>
                  </a:extLst>
                </a:gridCol>
                <a:gridCol w="1722431">
                  <a:extLst>
                    <a:ext uri="{9D8B030D-6E8A-4147-A177-3AD203B41FA5}">
                      <a16:colId xmlns:a16="http://schemas.microsoft.com/office/drawing/2014/main" val="3384762366"/>
                    </a:ext>
                  </a:extLst>
                </a:gridCol>
                <a:gridCol w="1722431">
                  <a:extLst>
                    <a:ext uri="{9D8B030D-6E8A-4147-A177-3AD203B41FA5}">
                      <a16:colId xmlns:a16="http://schemas.microsoft.com/office/drawing/2014/main" val="344553206"/>
                    </a:ext>
                  </a:extLst>
                </a:gridCol>
              </a:tblGrid>
              <a:tr h="308071">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extLst>
                  <a:ext uri="{0D108BD9-81ED-4DB2-BD59-A6C34878D82A}">
                    <a16:rowId xmlns:a16="http://schemas.microsoft.com/office/drawing/2014/main" val="427985359"/>
                  </a:ext>
                </a:extLst>
              </a:tr>
              <a:tr h="791733">
                <a:tc>
                  <a:txBody>
                    <a:bodyPr/>
                    <a:lstStyle/>
                    <a:p>
                      <a:r>
                        <a:rPr lang="en-IN" dirty="0"/>
                        <a:t>Name=“Raj”</a:t>
                      </a:r>
                    </a:p>
                    <a:p>
                      <a:r>
                        <a:rPr lang="en-IN" dirty="0"/>
                        <a:t>Salary=5000</a:t>
                      </a:r>
                    </a:p>
                  </a:txBody>
                  <a:tcPr/>
                </a:tc>
                <a:tc>
                  <a:txBody>
                    <a:bodyPr/>
                    <a:lstStyle/>
                    <a:p>
                      <a:r>
                        <a:rPr lang="en-IN" dirty="0"/>
                        <a:t>Name=“Mona”</a:t>
                      </a:r>
                    </a:p>
                    <a:p>
                      <a:r>
                        <a:rPr lang="en-IN" dirty="0"/>
                        <a:t>Salary=8000</a:t>
                      </a:r>
                    </a:p>
                    <a:p>
                      <a:endParaRPr lang="en-IN" dirty="0"/>
                    </a:p>
                  </a:txBody>
                  <a:tcPr/>
                </a:tc>
                <a:tc>
                  <a:txBody>
                    <a:bodyPr/>
                    <a:lstStyle/>
                    <a:p>
                      <a:r>
                        <a:rPr lang="en-IN" dirty="0"/>
                        <a:t>Name=“Geeta”</a:t>
                      </a:r>
                    </a:p>
                    <a:p>
                      <a:r>
                        <a:rPr lang="en-IN" dirty="0"/>
                        <a:t>Salary=6000</a:t>
                      </a:r>
                    </a:p>
                    <a:p>
                      <a:endParaRPr lang="en-IN" dirty="0"/>
                    </a:p>
                  </a:txBody>
                  <a:tcPr/>
                </a:tc>
                <a:tc>
                  <a:txBody>
                    <a:bodyPr/>
                    <a:lstStyle/>
                    <a:p>
                      <a:r>
                        <a:rPr lang="en-IN" dirty="0"/>
                        <a:t>Name=“Ankit”</a:t>
                      </a:r>
                    </a:p>
                    <a:p>
                      <a:r>
                        <a:rPr lang="en-IN" dirty="0"/>
                        <a:t>Salary=9000</a:t>
                      </a:r>
                    </a:p>
                    <a:p>
                      <a:endParaRPr lang="en-IN" dirty="0"/>
                    </a:p>
                  </a:txBody>
                  <a:tcPr/>
                </a:tc>
                <a:tc>
                  <a:txBody>
                    <a:bodyPr/>
                    <a:lstStyle/>
                    <a:p>
                      <a:r>
                        <a:rPr lang="en-IN" dirty="0"/>
                        <a:t>Name=“Jignesh”</a:t>
                      </a:r>
                    </a:p>
                    <a:p>
                      <a:r>
                        <a:rPr lang="en-IN" dirty="0"/>
                        <a:t>Salary=4000</a:t>
                      </a:r>
                    </a:p>
                    <a:p>
                      <a:endParaRPr lang="en-IN" dirty="0"/>
                    </a:p>
                  </a:txBody>
                  <a:tcPr/>
                </a:tc>
                <a:extLst>
                  <a:ext uri="{0D108BD9-81ED-4DB2-BD59-A6C34878D82A}">
                    <a16:rowId xmlns:a16="http://schemas.microsoft.com/office/drawing/2014/main" val="3108759858"/>
                  </a:ext>
                </a:extLst>
              </a:tr>
            </a:tbl>
          </a:graphicData>
        </a:graphic>
      </p:graphicFrame>
    </p:spTree>
    <p:extLst>
      <p:ext uri="{BB962C8B-B14F-4D97-AF65-F5344CB8AC3E}">
        <p14:creationId xmlns:p14="http://schemas.microsoft.com/office/powerpoint/2010/main" val="374102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3788E9-8195-4FFA-AB1B-F44EF05A1D42}"/>
              </a:ext>
            </a:extLst>
          </p:cNvPr>
          <p:cNvSpPr>
            <a:spLocks noGrp="1"/>
          </p:cNvSpPr>
          <p:nvPr>
            <p:ph type="title"/>
          </p:nvPr>
        </p:nvSpPr>
        <p:spPr>
          <a:xfrm>
            <a:off x="1404258" y="159842"/>
            <a:ext cx="10414518" cy="586597"/>
          </a:xfrm>
        </p:spPr>
        <p:txBody>
          <a:bodyPr>
            <a:normAutofit fontScale="90000"/>
          </a:bodyPr>
          <a:lstStyle/>
          <a:p>
            <a:r>
              <a:rPr lang="en-IN" dirty="0"/>
              <a:t>Use of constructor and no </a:t>
            </a:r>
            <a:r>
              <a:rPr lang="en-IN" dirty="0" err="1"/>
              <a:t>arg</a:t>
            </a:r>
            <a:r>
              <a:rPr lang="en-IN" dirty="0"/>
              <a:t> constructor</a:t>
            </a:r>
          </a:p>
        </p:txBody>
      </p:sp>
      <p:sp>
        <p:nvSpPr>
          <p:cNvPr id="5" name="Content Placeholder 4">
            <a:extLst>
              <a:ext uri="{FF2B5EF4-FFF2-40B4-BE49-F238E27FC236}">
                <a16:creationId xmlns:a16="http://schemas.microsoft.com/office/drawing/2014/main" id="{CC86D0E9-706B-4BD9-9FCB-A9E7879EE61C}"/>
              </a:ext>
            </a:extLst>
          </p:cNvPr>
          <p:cNvSpPr>
            <a:spLocks noGrp="1"/>
          </p:cNvSpPr>
          <p:nvPr>
            <p:ph idx="1"/>
          </p:nvPr>
        </p:nvSpPr>
        <p:spPr>
          <a:xfrm>
            <a:off x="373224" y="813951"/>
            <a:ext cx="6548533" cy="5736139"/>
          </a:xfrm>
        </p:spPr>
        <p:txBody>
          <a:bodyPr>
            <a:noAutofit/>
          </a:bodyPr>
          <a:lstStyle/>
          <a:p>
            <a:pPr marL="0" indent="0">
              <a:buNone/>
            </a:pPr>
            <a:r>
              <a:rPr lang="en-IN" sz="1400" dirty="0"/>
              <a:t>using System;</a:t>
            </a:r>
          </a:p>
          <a:p>
            <a:pPr marL="0" indent="0">
              <a:buNone/>
            </a:pPr>
            <a:r>
              <a:rPr lang="en-IN" sz="1400" dirty="0"/>
              <a:t>namespace ConsoleApplication13datatype</a:t>
            </a:r>
          </a:p>
          <a:p>
            <a:pPr marL="0" indent="0">
              <a:buNone/>
            </a:pPr>
            <a:r>
              <a:rPr lang="en-IN" sz="1400" dirty="0"/>
              <a:t>{     class Employee //default access </a:t>
            </a:r>
            <a:r>
              <a:rPr lang="en-IN" sz="1400" dirty="0" err="1"/>
              <a:t>modyfier</a:t>
            </a:r>
            <a:r>
              <a:rPr lang="en-IN" sz="1400" dirty="0"/>
              <a:t> internal</a:t>
            </a:r>
          </a:p>
          <a:p>
            <a:pPr marL="0" indent="0">
              <a:buNone/>
            </a:pPr>
            <a:r>
              <a:rPr lang="en-IN" sz="1400" dirty="0"/>
              <a:t>        {        public string name;</a:t>
            </a:r>
          </a:p>
          <a:p>
            <a:pPr marL="0" indent="0">
              <a:buNone/>
            </a:pPr>
            <a:r>
              <a:rPr lang="en-IN" sz="1400" dirty="0"/>
              <a:t>       public float salary; //member are by default private</a:t>
            </a:r>
          </a:p>
          <a:p>
            <a:pPr marL="0" indent="0">
              <a:buNone/>
            </a:pPr>
            <a:r>
              <a:rPr lang="en-IN" sz="1400" dirty="0"/>
              <a:t>      //constructor must be public or internal else will not able to create object outside class</a:t>
            </a:r>
          </a:p>
          <a:p>
            <a:pPr marL="0" indent="0">
              <a:buNone/>
            </a:pPr>
            <a:r>
              <a:rPr lang="en-IN" sz="1400" dirty="0"/>
              <a:t>          public Employee ()</a:t>
            </a:r>
          </a:p>
          <a:p>
            <a:pPr marL="0" indent="0">
              <a:buNone/>
            </a:pPr>
            <a:r>
              <a:rPr lang="en-IN" sz="1400" dirty="0"/>
              <a:t>        {            </a:t>
            </a:r>
            <a:r>
              <a:rPr lang="en-IN" sz="1400" dirty="0" err="1"/>
              <a:t>Console.WriteLine</a:t>
            </a:r>
            <a:r>
              <a:rPr lang="en-IN" sz="1400" dirty="0"/>
              <a:t>("initialize data");</a:t>
            </a:r>
          </a:p>
          <a:p>
            <a:pPr marL="0" indent="0">
              <a:buNone/>
            </a:pPr>
            <a:r>
              <a:rPr lang="en-IN" sz="1400" dirty="0"/>
              <a:t>         }		</a:t>
            </a:r>
          </a:p>
          <a:p>
            <a:pPr marL="0" indent="0">
              <a:buNone/>
            </a:pPr>
            <a:r>
              <a:rPr lang="en-IN" sz="1400" dirty="0"/>
              <a:t>//if you do not write constructor frame work will give you no </a:t>
            </a:r>
            <a:r>
              <a:rPr lang="en-IN" sz="1400" dirty="0" err="1"/>
              <a:t>args</a:t>
            </a:r>
            <a:r>
              <a:rPr lang="en-IN" sz="1400" dirty="0"/>
              <a:t> constructor</a:t>
            </a:r>
          </a:p>
          <a:p>
            <a:pPr marL="0" indent="0">
              <a:buNone/>
            </a:pPr>
            <a:r>
              <a:rPr lang="en-IN" sz="1400" dirty="0"/>
              <a:t>   }</a:t>
            </a:r>
          </a:p>
          <a:p>
            <a:pPr marL="0" indent="0">
              <a:buNone/>
            </a:pPr>
            <a:r>
              <a:rPr lang="en-IN" sz="1400" dirty="0"/>
              <a:t>    class Program</a:t>
            </a:r>
          </a:p>
          <a:p>
            <a:pPr marL="0" indent="0">
              <a:buNone/>
            </a:pPr>
            <a:r>
              <a:rPr lang="en-IN" sz="1400" dirty="0"/>
              <a:t>    {</a:t>
            </a:r>
          </a:p>
          <a:p>
            <a:pPr marL="0" indent="0">
              <a:buNone/>
            </a:pPr>
            <a:r>
              <a:rPr lang="en-IN" sz="1400" dirty="0"/>
              <a:t>        static void Main(string[] </a:t>
            </a:r>
            <a:r>
              <a:rPr lang="en-IN" sz="1400" dirty="0" err="1"/>
              <a:t>args</a:t>
            </a:r>
            <a:r>
              <a:rPr lang="en-IN" sz="1400" dirty="0"/>
              <a:t>)</a:t>
            </a:r>
          </a:p>
          <a:p>
            <a:pPr marL="0" indent="0">
              <a:buNone/>
            </a:pPr>
            <a:r>
              <a:rPr lang="en-IN" sz="1400" dirty="0"/>
              <a:t>        {            Employee </a:t>
            </a:r>
            <a:r>
              <a:rPr lang="en-IN" sz="1400" dirty="0" err="1"/>
              <a:t>obj</a:t>
            </a:r>
            <a:r>
              <a:rPr lang="en-IN" sz="1400" dirty="0"/>
              <a:t> = new Employee();</a:t>
            </a:r>
          </a:p>
          <a:p>
            <a:pPr marL="0" indent="0">
              <a:buNone/>
            </a:pPr>
            <a:r>
              <a:rPr lang="en-IN" sz="1400" dirty="0"/>
              <a:t>                   </a:t>
            </a:r>
            <a:r>
              <a:rPr lang="en-IN" sz="1400" dirty="0" err="1"/>
              <a:t>Console.WriteLine</a:t>
            </a:r>
            <a:r>
              <a:rPr lang="en-IN" sz="1400" dirty="0"/>
              <a:t>("{0}{1}", obj.name, </a:t>
            </a:r>
            <a:r>
              <a:rPr lang="en-IN" sz="1400" dirty="0" err="1"/>
              <a:t>obj.age</a:t>
            </a:r>
            <a:r>
              <a:rPr lang="en-IN" sz="1400" dirty="0"/>
              <a:t>);</a:t>
            </a:r>
          </a:p>
          <a:p>
            <a:pPr marL="0" indent="0">
              <a:buNone/>
            </a:pPr>
            <a:r>
              <a:rPr lang="en-IN" sz="1400" dirty="0"/>
              <a:t>         }</a:t>
            </a:r>
          </a:p>
          <a:p>
            <a:pPr marL="0" indent="0">
              <a:buNone/>
            </a:pPr>
            <a:r>
              <a:rPr lang="en-IN" sz="1400" dirty="0"/>
              <a:t>    }</a:t>
            </a:r>
          </a:p>
          <a:p>
            <a:pPr marL="0" indent="0">
              <a:buNone/>
            </a:pPr>
            <a:r>
              <a:rPr lang="en-IN" sz="1400" dirty="0"/>
              <a:t>}</a:t>
            </a:r>
          </a:p>
        </p:txBody>
      </p:sp>
      <p:sp>
        <p:nvSpPr>
          <p:cNvPr id="7" name="Rectangle 6">
            <a:extLst>
              <a:ext uri="{FF2B5EF4-FFF2-40B4-BE49-F238E27FC236}">
                <a16:creationId xmlns:a16="http://schemas.microsoft.com/office/drawing/2014/main" id="{2D91715E-6547-407A-8D02-4B514B55C48E}"/>
              </a:ext>
            </a:extLst>
          </p:cNvPr>
          <p:cNvSpPr/>
          <p:nvPr/>
        </p:nvSpPr>
        <p:spPr>
          <a:xfrm>
            <a:off x="7134807" y="1119661"/>
            <a:ext cx="718457" cy="662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2000</a:t>
            </a:r>
          </a:p>
        </p:txBody>
      </p:sp>
      <p:sp>
        <p:nvSpPr>
          <p:cNvPr id="8" name="TextBox 7">
            <a:extLst>
              <a:ext uri="{FF2B5EF4-FFF2-40B4-BE49-F238E27FC236}">
                <a16:creationId xmlns:a16="http://schemas.microsoft.com/office/drawing/2014/main" id="{EB9F8BA4-4024-456F-A64B-043D7119F6D3}"/>
              </a:ext>
            </a:extLst>
          </p:cNvPr>
          <p:cNvSpPr txBox="1"/>
          <p:nvPr/>
        </p:nvSpPr>
        <p:spPr>
          <a:xfrm>
            <a:off x="7134807" y="653130"/>
            <a:ext cx="839756" cy="369332"/>
          </a:xfrm>
          <a:prstGeom prst="rect">
            <a:avLst/>
          </a:prstGeom>
          <a:noFill/>
        </p:spPr>
        <p:txBody>
          <a:bodyPr wrap="square" rtlCol="0">
            <a:spAutoFit/>
          </a:bodyPr>
          <a:lstStyle/>
          <a:p>
            <a:r>
              <a:rPr lang="en-IN" dirty="0" err="1"/>
              <a:t>obj</a:t>
            </a:r>
            <a:endParaRPr lang="en-IN" dirty="0"/>
          </a:p>
        </p:txBody>
      </p:sp>
      <p:sp>
        <p:nvSpPr>
          <p:cNvPr id="9" name="Rectangle 8">
            <a:extLst>
              <a:ext uri="{FF2B5EF4-FFF2-40B4-BE49-F238E27FC236}">
                <a16:creationId xmlns:a16="http://schemas.microsoft.com/office/drawing/2014/main" id="{96D59EB8-860F-40B8-BF2C-45083B63277D}"/>
              </a:ext>
            </a:extLst>
          </p:cNvPr>
          <p:cNvSpPr/>
          <p:nvPr/>
        </p:nvSpPr>
        <p:spPr>
          <a:xfrm>
            <a:off x="8630816" y="615805"/>
            <a:ext cx="2416629" cy="1166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String name=“”</a:t>
            </a:r>
          </a:p>
          <a:p>
            <a:r>
              <a:rPr lang="en-IN" dirty="0">
                <a:solidFill>
                  <a:schemeClr val="tx1"/>
                </a:solidFill>
              </a:rPr>
              <a:t>float salary=0</a:t>
            </a:r>
          </a:p>
        </p:txBody>
      </p:sp>
      <p:sp>
        <p:nvSpPr>
          <p:cNvPr id="10" name="TextBox 9">
            <a:extLst>
              <a:ext uri="{FF2B5EF4-FFF2-40B4-BE49-F238E27FC236}">
                <a16:creationId xmlns:a16="http://schemas.microsoft.com/office/drawing/2014/main" id="{678E67EA-8D7E-45EB-87B4-A0BFC1848093}"/>
              </a:ext>
            </a:extLst>
          </p:cNvPr>
          <p:cNvSpPr txBox="1"/>
          <p:nvPr/>
        </p:nvSpPr>
        <p:spPr>
          <a:xfrm>
            <a:off x="9000931" y="1950070"/>
            <a:ext cx="849085" cy="369332"/>
          </a:xfrm>
          <a:prstGeom prst="rect">
            <a:avLst/>
          </a:prstGeom>
          <a:noFill/>
        </p:spPr>
        <p:txBody>
          <a:bodyPr wrap="square" rtlCol="0">
            <a:spAutoFit/>
          </a:bodyPr>
          <a:lstStyle/>
          <a:p>
            <a:r>
              <a:rPr lang="en-IN" dirty="0"/>
              <a:t>2000</a:t>
            </a:r>
          </a:p>
        </p:txBody>
      </p:sp>
      <p:cxnSp>
        <p:nvCxnSpPr>
          <p:cNvPr id="12" name="Straight Arrow Connector 11">
            <a:extLst>
              <a:ext uri="{FF2B5EF4-FFF2-40B4-BE49-F238E27FC236}">
                <a16:creationId xmlns:a16="http://schemas.microsoft.com/office/drawing/2014/main" id="{CD273D2C-14FB-44AF-9757-4CDD9BA7838F}"/>
              </a:ext>
            </a:extLst>
          </p:cNvPr>
          <p:cNvCxnSpPr>
            <a:cxnSpLocks/>
            <a:endCxn id="7" idx="2"/>
          </p:cNvCxnSpPr>
          <p:nvPr/>
        </p:nvCxnSpPr>
        <p:spPr>
          <a:xfrm flipV="1">
            <a:off x="7425612" y="1782134"/>
            <a:ext cx="68424" cy="16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F1447D8-175A-46CE-AF53-DF0F12F6F3D2}"/>
              </a:ext>
            </a:extLst>
          </p:cNvPr>
          <p:cNvSpPr txBox="1"/>
          <p:nvPr/>
        </p:nvSpPr>
        <p:spPr>
          <a:xfrm>
            <a:off x="6985516" y="1996727"/>
            <a:ext cx="1334279" cy="646331"/>
          </a:xfrm>
          <a:prstGeom prst="rect">
            <a:avLst/>
          </a:prstGeom>
          <a:noFill/>
        </p:spPr>
        <p:txBody>
          <a:bodyPr wrap="square" rtlCol="0">
            <a:spAutoFit/>
          </a:bodyPr>
          <a:lstStyle/>
          <a:p>
            <a:r>
              <a:rPr lang="en-IN" dirty="0"/>
              <a:t>Reference on stack</a:t>
            </a:r>
          </a:p>
        </p:txBody>
      </p:sp>
      <p:sp>
        <p:nvSpPr>
          <p:cNvPr id="15" name="TextBox 14">
            <a:extLst>
              <a:ext uri="{FF2B5EF4-FFF2-40B4-BE49-F238E27FC236}">
                <a16:creationId xmlns:a16="http://schemas.microsoft.com/office/drawing/2014/main" id="{C3939A5D-27AE-40C7-9783-D3FD61AD3861}"/>
              </a:ext>
            </a:extLst>
          </p:cNvPr>
          <p:cNvSpPr txBox="1"/>
          <p:nvPr/>
        </p:nvSpPr>
        <p:spPr>
          <a:xfrm>
            <a:off x="9159550" y="2179664"/>
            <a:ext cx="1726164" cy="369332"/>
          </a:xfrm>
          <a:prstGeom prst="rect">
            <a:avLst/>
          </a:prstGeom>
          <a:noFill/>
        </p:spPr>
        <p:txBody>
          <a:bodyPr wrap="square" rtlCol="0">
            <a:spAutoFit/>
          </a:bodyPr>
          <a:lstStyle/>
          <a:p>
            <a:r>
              <a:rPr lang="en-IN" dirty="0"/>
              <a:t>Object on heap</a:t>
            </a:r>
          </a:p>
        </p:txBody>
      </p:sp>
      <p:cxnSp>
        <p:nvCxnSpPr>
          <p:cNvPr id="16" name="Straight Arrow Connector 15">
            <a:extLst>
              <a:ext uri="{FF2B5EF4-FFF2-40B4-BE49-F238E27FC236}">
                <a16:creationId xmlns:a16="http://schemas.microsoft.com/office/drawing/2014/main" id="{1FEF7139-267B-4E12-8E15-4B2B3C5783C7}"/>
              </a:ext>
            </a:extLst>
          </p:cNvPr>
          <p:cNvCxnSpPr>
            <a:cxnSpLocks/>
          </p:cNvCxnSpPr>
          <p:nvPr/>
        </p:nvCxnSpPr>
        <p:spPr>
          <a:xfrm flipV="1">
            <a:off x="9786257" y="1850565"/>
            <a:ext cx="0" cy="55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67F6E9-6CCB-4D1A-B64F-9BEA14B2A48D}"/>
              </a:ext>
            </a:extLst>
          </p:cNvPr>
          <p:cNvSpPr txBox="1"/>
          <p:nvPr/>
        </p:nvSpPr>
        <p:spPr>
          <a:xfrm>
            <a:off x="6176865" y="2603222"/>
            <a:ext cx="5831633" cy="4247317"/>
          </a:xfrm>
          <a:prstGeom prst="rect">
            <a:avLst/>
          </a:prstGeom>
          <a:noFill/>
        </p:spPr>
        <p:txBody>
          <a:bodyPr wrap="square" rtlCol="0">
            <a:spAutoFit/>
          </a:bodyPr>
          <a:lstStyle/>
          <a:p>
            <a:r>
              <a:rPr lang="en-IN" dirty="0"/>
              <a:t>Employee </a:t>
            </a:r>
            <a:r>
              <a:rPr lang="en-IN" dirty="0" err="1"/>
              <a:t>obj</a:t>
            </a:r>
            <a:r>
              <a:rPr lang="en-IN" dirty="0"/>
              <a:t> = new Employee();</a:t>
            </a:r>
          </a:p>
          <a:p>
            <a:r>
              <a:rPr lang="en-IN" dirty="0"/>
              <a:t>After reading this line control will go to</a:t>
            </a:r>
          </a:p>
          <a:p>
            <a:r>
              <a:rPr lang="en-IN" dirty="0"/>
              <a:t> public Employee () </a:t>
            </a:r>
          </a:p>
          <a:p>
            <a:r>
              <a:rPr lang="en-IN" dirty="0"/>
              <a:t>        {            </a:t>
            </a:r>
            <a:r>
              <a:rPr lang="en-IN" dirty="0" err="1"/>
              <a:t>Console.WriteLine</a:t>
            </a:r>
            <a:r>
              <a:rPr lang="en-IN" dirty="0"/>
              <a:t>("initialize data");</a:t>
            </a:r>
          </a:p>
          <a:p>
            <a:r>
              <a:rPr lang="en-IN" dirty="0"/>
              <a:t>         }	</a:t>
            </a:r>
          </a:p>
          <a:p>
            <a:r>
              <a:rPr lang="en-IN" dirty="0"/>
              <a:t>  This is constructor, it has same name as class name. Observe access modifier is public and no return type. Job of constructor is to initialise instance member. Here name and salary are instance member.</a:t>
            </a:r>
          </a:p>
          <a:p>
            <a:r>
              <a:rPr lang="en-IN" dirty="0"/>
              <a:t>In this o/p initialize data  </a:t>
            </a:r>
          </a:p>
          <a:p>
            <a:r>
              <a:rPr lang="en-IN" dirty="0"/>
              <a:t>                  blank 0</a:t>
            </a:r>
          </a:p>
          <a:p>
            <a:r>
              <a:rPr lang="en-IN" dirty="0"/>
              <a:t>Run this code again after commenting constructor. Out  put will be same. If you do not write constructor frame work will give you, no </a:t>
            </a:r>
            <a:r>
              <a:rPr lang="en-IN" dirty="0" err="1"/>
              <a:t>args</a:t>
            </a:r>
            <a:r>
              <a:rPr lang="en-IN" dirty="0"/>
              <a:t> constructor.</a:t>
            </a:r>
          </a:p>
          <a:p>
            <a:endParaRPr lang="en-IN" dirty="0"/>
          </a:p>
        </p:txBody>
      </p:sp>
    </p:spTree>
    <p:extLst>
      <p:ext uri="{BB962C8B-B14F-4D97-AF65-F5344CB8AC3E}">
        <p14:creationId xmlns:p14="http://schemas.microsoft.com/office/powerpoint/2010/main" val="23666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3788E9-8195-4FFA-AB1B-F44EF05A1D42}"/>
              </a:ext>
            </a:extLst>
          </p:cNvPr>
          <p:cNvSpPr>
            <a:spLocks noGrp="1"/>
          </p:cNvSpPr>
          <p:nvPr>
            <p:ph type="title"/>
          </p:nvPr>
        </p:nvSpPr>
        <p:spPr>
          <a:xfrm>
            <a:off x="1404258" y="159842"/>
            <a:ext cx="10414518" cy="586597"/>
          </a:xfrm>
        </p:spPr>
        <p:txBody>
          <a:bodyPr>
            <a:normAutofit fontScale="90000"/>
          </a:bodyPr>
          <a:lstStyle/>
          <a:p>
            <a:r>
              <a:rPr lang="en-IN" dirty="0"/>
              <a:t>Use of constructor and no </a:t>
            </a:r>
            <a:r>
              <a:rPr lang="en-IN" dirty="0" err="1"/>
              <a:t>arg</a:t>
            </a:r>
            <a:r>
              <a:rPr lang="en-IN" dirty="0"/>
              <a:t> constructor</a:t>
            </a:r>
          </a:p>
        </p:txBody>
      </p:sp>
      <p:sp>
        <p:nvSpPr>
          <p:cNvPr id="5" name="Content Placeholder 4">
            <a:extLst>
              <a:ext uri="{FF2B5EF4-FFF2-40B4-BE49-F238E27FC236}">
                <a16:creationId xmlns:a16="http://schemas.microsoft.com/office/drawing/2014/main" id="{CC86D0E9-706B-4BD9-9FCB-A9E7879EE61C}"/>
              </a:ext>
            </a:extLst>
          </p:cNvPr>
          <p:cNvSpPr>
            <a:spLocks noGrp="1"/>
          </p:cNvSpPr>
          <p:nvPr>
            <p:ph idx="1"/>
          </p:nvPr>
        </p:nvSpPr>
        <p:spPr>
          <a:xfrm>
            <a:off x="373224" y="813951"/>
            <a:ext cx="6548533" cy="5736139"/>
          </a:xfrm>
        </p:spPr>
        <p:txBody>
          <a:bodyPr>
            <a:noAutofit/>
          </a:bodyPr>
          <a:lstStyle/>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ConsoleApplication13datatype</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Employee</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//default access modifier internal</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internal</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name;</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internal</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salary; </a:t>
            </a:r>
          </a:p>
          <a:p>
            <a:pPr marL="0" indent="0">
              <a:lnSpc>
                <a:spcPct val="100000"/>
              </a:lnSpc>
              <a:spcBef>
                <a:spcPts val="0"/>
              </a:spcBef>
              <a:buNone/>
            </a:pPr>
            <a:r>
              <a:rPr lang="en-US" sz="1400" dirty="0">
                <a:solidFill>
                  <a:srgbClr val="008000"/>
                </a:solidFill>
                <a:highlight>
                  <a:srgbClr val="FFFFFF"/>
                </a:highlight>
                <a:latin typeface="Consolas" panose="020B0609020204030204" pitchFamily="49" charset="0"/>
              </a:rPr>
              <a:t>//member are by default private</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8000"/>
                </a:solidFill>
                <a:highlight>
                  <a:srgbClr val="FFFFFF"/>
                </a:highlight>
                <a:latin typeface="Consolas" panose="020B0609020204030204" pitchFamily="49" charset="0"/>
              </a:rPr>
              <a:t>//constructor must be public else will not able to </a:t>
            </a:r>
          </a:p>
          <a:p>
            <a:pPr marL="0" indent="0">
              <a:lnSpc>
                <a:spcPct val="100000"/>
              </a:lnSpc>
              <a:spcBef>
                <a:spcPts val="0"/>
              </a:spcBef>
              <a:buNone/>
            </a:pPr>
            <a:r>
              <a:rPr lang="en-US" sz="1400" dirty="0">
                <a:solidFill>
                  <a:srgbClr val="008000"/>
                </a:solidFill>
                <a:highlight>
                  <a:srgbClr val="FFFFFF"/>
                </a:highlight>
                <a:latin typeface="Consolas" panose="020B0609020204030204" pitchFamily="49" charset="0"/>
              </a:rPr>
              <a:t>//create object outside class</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internal</a:t>
            </a:r>
            <a:r>
              <a:rPr lang="en-IN" sz="1400" dirty="0">
                <a:solidFill>
                  <a:srgbClr val="000000"/>
                </a:solidFill>
                <a:highlight>
                  <a:srgbClr val="FFFFFF"/>
                </a:highlight>
                <a:latin typeface="Consolas" panose="020B0609020204030204" pitchFamily="49" charset="0"/>
              </a:rPr>
              <a:t> Employee()</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"initialize data"</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//if you do not write constructor frame work will give you no </a:t>
            </a:r>
            <a:r>
              <a:rPr lang="en-US" sz="1400" dirty="0" err="1">
                <a:solidFill>
                  <a:srgbClr val="008000"/>
                </a:solidFill>
                <a:highlight>
                  <a:srgbClr val="FFFFFF"/>
                </a:highlight>
                <a:latin typeface="Consolas" panose="020B0609020204030204" pitchFamily="49" charset="0"/>
              </a:rPr>
              <a:t>args</a:t>
            </a:r>
            <a:r>
              <a:rPr lang="en-US" sz="1400" dirty="0">
                <a:solidFill>
                  <a:srgbClr val="008000"/>
                </a:solidFill>
                <a:highlight>
                  <a:srgbClr val="FFFFFF"/>
                </a:highlight>
                <a:latin typeface="Consolas" panose="020B0609020204030204" pitchFamily="49" charset="0"/>
              </a:rPr>
              <a:t> constructor</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Employee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obj</a:t>
            </a: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Employee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"{0}{1}"</a:t>
            </a:r>
            <a:r>
              <a:rPr lang="en-IN" sz="1400" dirty="0">
                <a:solidFill>
                  <a:srgbClr val="000000"/>
                </a:solidFill>
                <a:highlight>
                  <a:srgbClr val="FFFFFF"/>
                </a:highlight>
                <a:latin typeface="Consolas" panose="020B0609020204030204" pitchFamily="49" charset="0"/>
              </a:rPr>
              <a:t>, obj.name, </a:t>
            </a:r>
            <a:r>
              <a:rPr lang="en-IN" sz="1400" dirty="0" err="1">
                <a:solidFill>
                  <a:srgbClr val="000000"/>
                </a:solidFill>
                <a:highlight>
                  <a:srgbClr val="FFFFFF"/>
                </a:highlight>
                <a:latin typeface="Consolas" panose="020B0609020204030204" pitchFamily="49" charset="0"/>
              </a:rPr>
              <a:t>obj.salary</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.ReadLine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endParaRPr lang="en-IN" sz="1100" dirty="0"/>
          </a:p>
        </p:txBody>
      </p:sp>
      <p:sp>
        <p:nvSpPr>
          <p:cNvPr id="7" name="Rectangle 6">
            <a:extLst>
              <a:ext uri="{FF2B5EF4-FFF2-40B4-BE49-F238E27FC236}">
                <a16:creationId xmlns:a16="http://schemas.microsoft.com/office/drawing/2014/main" id="{2D91715E-6547-407A-8D02-4B514B55C48E}"/>
              </a:ext>
            </a:extLst>
          </p:cNvPr>
          <p:cNvSpPr/>
          <p:nvPr/>
        </p:nvSpPr>
        <p:spPr>
          <a:xfrm>
            <a:off x="7134807" y="1119661"/>
            <a:ext cx="718457" cy="662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2000</a:t>
            </a:r>
          </a:p>
        </p:txBody>
      </p:sp>
      <p:sp>
        <p:nvSpPr>
          <p:cNvPr id="8" name="TextBox 7">
            <a:extLst>
              <a:ext uri="{FF2B5EF4-FFF2-40B4-BE49-F238E27FC236}">
                <a16:creationId xmlns:a16="http://schemas.microsoft.com/office/drawing/2014/main" id="{EB9F8BA4-4024-456F-A64B-043D7119F6D3}"/>
              </a:ext>
            </a:extLst>
          </p:cNvPr>
          <p:cNvSpPr txBox="1"/>
          <p:nvPr/>
        </p:nvSpPr>
        <p:spPr>
          <a:xfrm>
            <a:off x="7134807" y="653130"/>
            <a:ext cx="839756" cy="369332"/>
          </a:xfrm>
          <a:prstGeom prst="rect">
            <a:avLst/>
          </a:prstGeom>
          <a:noFill/>
        </p:spPr>
        <p:txBody>
          <a:bodyPr wrap="square" rtlCol="0">
            <a:spAutoFit/>
          </a:bodyPr>
          <a:lstStyle/>
          <a:p>
            <a:r>
              <a:rPr lang="en-IN" dirty="0" err="1"/>
              <a:t>obj</a:t>
            </a:r>
            <a:endParaRPr lang="en-IN" dirty="0"/>
          </a:p>
        </p:txBody>
      </p:sp>
      <p:sp>
        <p:nvSpPr>
          <p:cNvPr id="9" name="Rectangle 8">
            <a:extLst>
              <a:ext uri="{FF2B5EF4-FFF2-40B4-BE49-F238E27FC236}">
                <a16:creationId xmlns:a16="http://schemas.microsoft.com/office/drawing/2014/main" id="{96D59EB8-860F-40B8-BF2C-45083B63277D}"/>
              </a:ext>
            </a:extLst>
          </p:cNvPr>
          <p:cNvSpPr/>
          <p:nvPr/>
        </p:nvSpPr>
        <p:spPr>
          <a:xfrm>
            <a:off x="8630816" y="615805"/>
            <a:ext cx="2416629" cy="1166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String name=null</a:t>
            </a:r>
          </a:p>
          <a:p>
            <a:r>
              <a:rPr lang="en-IN" dirty="0">
                <a:solidFill>
                  <a:schemeClr val="tx1"/>
                </a:solidFill>
              </a:rPr>
              <a:t>float salary=0</a:t>
            </a:r>
          </a:p>
        </p:txBody>
      </p:sp>
      <p:sp>
        <p:nvSpPr>
          <p:cNvPr id="10" name="TextBox 9">
            <a:extLst>
              <a:ext uri="{FF2B5EF4-FFF2-40B4-BE49-F238E27FC236}">
                <a16:creationId xmlns:a16="http://schemas.microsoft.com/office/drawing/2014/main" id="{678E67EA-8D7E-45EB-87B4-A0BFC1848093}"/>
              </a:ext>
            </a:extLst>
          </p:cNvPr>
          <p:cNvSpPr txBox="1"/>
          <p:nvPr/>
        </p:nvSpPr>
        <p:spPr>
          <a:xfrm>
            <a:off x="9000931" y="1950070"/>
            <a:ext cx="849085" cy="369332"/>
          </a:xfrm>
          <a:prstGeom prst="rect">
            <a:avLst/>
          </a:prstGeom>
          <a:noFill/>
        </p:spPr>
        <p:txBody>
          <a:bodyPr wrap="square" rtlCol="0">
            <a:spAutoFit/>
          </a:bodyPr>
          <a:lstStyle/>
          <a:p>
            <a:r>
              <a:rPr lang="en-IN" dirty="0"/>
              <a:t>2000</a:t>
            </a:r>
          </a:p>
        </p:txBody>
      </p:sp>
      <p:cxnSp>
        <p:nvCxnSpPr>
          <p:cNvPr id="12" name="Straight Arrow Connector 11">
            <a:extLst>
              <a:ext uri="{FF2B5EF4-FFF2-40B4-BE49-F238E27FC236}">
                <a16:creationId xmlns:a16="http://schemas.microsoft.com/office/drawing/2014/main" id="{CD273D2C-14FB-44AF-9757-4CDD9BA7838F}"/>
              </a:ext>
            </a:extLst>
          </p:cNvPr>
          <p:cNvCxnSpPr>
            <a:cxnSpLocks/>
            <a:endCxn id="7" idx="2"/>
          </p:cNvCxnSpPr>
          <p:nvPr/>
        </p:nvCxnSpPr>
        <p:spPr>
          <a:xfrm flipV="1">
            <a:off x="7425612" y="1782134"/>
            <a:ext cx="68424" cy="16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F1447D8-175A-46CE-AF53-DF0F12F6F3D2}"/>
              </a:ext>
            </a:extLst>
          </p:cNvPr>
          <p:cNvSpPr txBox="1"/>
          <p:nvPr/>
        </p:nvSpPr>
        <p:spPr>
          <a:xfrm>
            <a:off x="6985516" y="1996727"/>
            <a:ext cx="1334279" cy="646331"/>
          </a:xfrm>
          <a:prstGeom prst="rect">
            <a:avLst/>
          </a:prstGeom>
          <a:noFill/>
        </p:spPr>
        <p:txBody>
          <a:bodyPr wrap="square" rtlCol="0">
            <a:spAutoFit/>
          </a:bodyPr>
          <a:lstStyle/>
          <a:p>
            <a:r>
              <a:rPr lang="en-IN" dirty="0"/>
              <a:t>Reference on stack</a:t>
            </a:r>
          </a:p>
        </p:txBody>
      </p:sp>
      <p:sp>
        <p:nvSpPr>
          <p:cNvPr id="15" name="TextBox 14">
            <a:extLst>
              <a:ext uri="{FF2B5EF4-FFF2-40B4-BE49-F238E27FC236}">
                <a16:creationId xmlns:a16="http://schemas.microsoft.com/office/drawing/2014/main" id="{C3939A5D-27AE-40C7-9783-D3FD61AD3861}"/>
              </a:ext>
            </a:extLst>
          </p:cNvPr>
          <p:cNvSpPr txBox="1"/>
          <p:nvPr/>
        </p:nvSpPr>
        <p:spPr>
          <a:xfrm>
            <a:off x="9159550" y="2179664"/>
            <a:ext cx="1726164" cy="369332"/>
          </a:xfrm>
          <a:prstGeom prst="rect">
            <a:avLst/>
          </a:prstGeom>
          <a:noFill/>
        </p:spPr>
        <p:txBody>
          <a:bodyPr wrap="square" rtlCol="0">
            <a:spAutoFit/>
          </a:bodyPr>
          <a:lstStyle/>
          <a:p>
            <a:r>
              <a:rPr lang="en-IN" dirty="0"/>
              <a:t>Object on heap</a:t>
            </a:r>
          </a:p>
        </p:txBody>
      </p:sp>
      <p:cxnSp>
        <p:nvCxnSpPr>
          <p:cNvPr id="16" name="Straight Arrow Connector 15">
            <a:extLst>
              <a:ext uri="{FF2B5EF4-FFF2-40B4-BE49-F238E27FC236}">
                <a16:creationId xmlns:a16="http://schemas.microsoft.com/office/drawing/2014/main" id="{1FEF7139-267B-4E12-8E15-4B2B3C5783C7}"/>
              </a:ext>
            </a:extLst>
          </p:cNvPr>
          <p:cNvCxnSpPr>
            <a:cxnSpLocks/>
          </p:cNvCxnSpPr>
          <p:nvPr/>
        </p:nvCxnSpPr>
        <p:spPr>
          <a:xfrm flipV="1">
            <a:off x="9786257" y="1850565"/>
            <a:ext cx="0" cy="55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67F6E9-6CCB-4D1A-B64F-9BEA14B2A48D}"/>
              </a:ext>
            </a:extLst>
          </p:cNvPr>
          <p:cNvSpPr txBox="1"/>
          <p:nvPr/>
        </p:nvSpPr>
        <p:spPr>
          <a:xfrm>
            <a:off x="6176865" y="2603222"/>
            <a:ext cx="5831633" cy="4247317"/>
          </a:xfrm>
          <a:prstGeom prst="rect">
            <a:avLst/>
          </a:prstGeom>
          <a:noFill/>
        </p:spPr>
        <p:txBody>
          <a:bodyPr wrap="square" rtlCol="0">
            <a:spAutoFit/>
          </a:bodyPr>
          <a:lstStyle/>
          <a:p>
            <a:r>
              <a:rPr lang="en-IN" dirty="0"/>
              <a:t>Employee </a:t>
            </a:r>
            <a:r>
              <a:rPr lang="en-IN" dirty="0" err="1"/>
              <a:t>obj</a:t>
            </a:r>
            <a:r>
              <a:rPr lang="en-IN" dirty="0"/>
              <a:t> = new Employee();</a:t>
            </a:r>
          </a:p>
          <a:p>
            <a:r>
              <a:rPr lang="en-IN" dirty="0"/>
              <a:t>After reading this line control will go to</a:t>
            </a:r>
          </a:p>
          <a:p>
            <a:r>
              <a:rPr lang="en-IN" dirty="0"/>
              <a:t> public Employee () </a:t>
            </a:r>
          </a:p>
          <a:p>
            <a:r>
              <a:rPr lang="en-IN" dirty="0"/>
              <a:t>        {            </a:t>
            </a:r>
            <a:r>
              <a:rPr lang="en-IN" dirty="0" err="1"/>
              <a:t>Console.WriteLine</a:t>
            </a:r>
            <a:r>
              <a:rPr lang="en-IN" dirty="0"/>
              <a:t>("initialize data");</a:t>
            </a:r>
          </a:p>
          <a:p>
            <a:r>
              <a:rPr lang="en-IN" dirty="0"/>
              <a:t>         }	</a:t>
            </a:r>
          </a:p>
          <a:p>
            <a:r>
              <a:rPr lang="en-IN" dirty="0"/>
              <a:t>  This is constructor, it has same name as class name. Observe access modifier is public and no return type. Job of constructor is to initialise instance member. Here name and salary are instance member.</a:t>
            </a:r>
          </a:p>
          <a:p>
            <a:r>
              <a:rPr lang="en-IN" dirty="0"/>
              <a:t>In this o/p initialize data  </a:t>
            </a:r>
          </a:p>
          <a:p>
            <a:r>
              <a:rPr lang="en-IN" dirty="0"/>
              <a:t>                  blank 0</a:t>
            </a:r>
          </a:p>
          <a:p>
            <a:r>
              <a:rPr lang="en-IN" dirty="0"/>
              <a:t>Run this code again after commenting constructor. Out  put will be same. If you do not write constructor frame work will give you, no </a:t>
            </a:r>
            <a:r>
              <a:rPr lang="en-IN" dirty="0" err="1"/>
              <a:t>args</a:t>
            </a:r>
            <a:r>
              <a:rPr lang="en-IN" dirty="0"/>
              <a:t> constructor.</a:t>
            </a:r>
          </a:p>
          <a:p>
            <a:endParaRPr lang="en-IN" dirty="0"/>
          </a:p>
        </p:txBody>
      </p:sp>
    </p:spTree>
    <p:extLst>
      <p:ext uri="{BB962C8B-B14F-4D97-AF65-F5344CB8AC3E}">
        <p14:creationId xmlns:p14="http://schemas.microsoft.com/office/powerpoint/2010/main" val="82657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22F9-785C-4258-81B1-7BC2C7EDA87B}"/>
              </a:ext>
            </a:extLst>
          </p:cNvPr>
          <p:cNvSpPr>
            <a:spLocks noGrp="1"/>
          </p:cNvSpPr>
          <p:nvPr>
            <p:ph type="title"/>
          </p:nvPr>
        </p:nvSpPr>
        <p:spPr>
          <a:xfrm>
            <a:off x="1194318" y="10253"/>
            <a:ext cx="9982200" cy="446638"/>
          </a:xfrm>
        </p:spPr>
        <p:txBody>
          <a:bodyPr>
            <a:normAutofit fontScale="90000"/>
          </a:bodyPr>
          <a:lstStyle/>
          <a:p>
            <a:r>
              <a:rPr lang="en-IN" dirty="0"/>
              <a:t>Parameterised constructor</a:t>
            </a:r>
          </a:p>
        </p:txBody>
      </p:sp>
      <p:sp>
        <p:nvSpPr>
          <p:cNvPr id="3" name="Content Placeholder 2">
            <a:extLst>
              <a:ext uri="{FF2B5EF4-FFF2-40B4-BE49-F238E27FC236}">
                <a16:creationId xmlns:a16="http://schemas.microsoft.com/office/drawing/2014/main" id="{4C8DE0A2-C472-4F5B-B25D-EF6D274FB462}"/>
              </a:ext>
            </a:extLst>
          </p:cNvPr>
          <p:cNvSpPr>
            <a:spLocks noGrp="1"/>
          </p:cNvSpPr>
          <p:nvPr>
            <p:ph idx="1"/>
          </p:nvPr>
        </p:nvSpPr>
        <p:spPr>
          <a:xfrm>
            <a:off x="326571" y="774440"/>
            <a:ext cx="5934270" cy="5719665"/>
          </a:xfrm>
        </p:spPr>
        <p:txBody>
          <a:bodyPr>
            <a:noAutofit/>
          </a:bodyPr>
          <a:lstStyle/>
          <a:p>
            <a:pPr marL="0" indent="0">
              <a:lnSpc>
                <a:spcPct val="100000"/>
              </a:lnSpc>
              <a:spcBef>
                <a:spcPts val="0"/>
              </a:spcBef>
              <a:buNone/>
            </a:pPr>
            <a:r>
              <a:rPr lang="en-IN" sz="1200" dirty="0"/>
              <a:t>using System;</a:t>
            </a:r>
          </a:p>
          <a:p>
            <a:pPr marL="0" indent="0">
              <a:lnSpc>
                <a:spcPct val="100000"/>
              </a:lnSpc>
              <a:spcBef>
                <a:spcPts val="0"/>
              </a:spcBef>
              <a:buNone/>
            </a:pPr>
            <a:endParaRPr lang="en-IN" sz="1200" dirty="0"/>
          </a:p>
          <a:p>
            <a:pPr marL="0" indent="0">
              <a:lnSpc>
                <a:spcPct val="100000"/>
              </a:lnSpc>
              <a:spcBef>
                <a:spcPts val="0"/>
              </a:spcBef>
              <a:buNone/>
            </a:pPr>
            <a:r>
              <a:rPr lang="en-IN" sz="1200" dirty="0"/>
              <a:t>namespace ConsoleApplication13datatype</a:t>
            </a:r>
          </a:p>
          <a:p>
            <a:pPr marL="0" indent="0">
              <a:lnSpc>
                <a:spcPct val="100000"/>
              </a:lnSpc>
              <a:spcBef>
                <a:spcPts val="0"/>
              </a:spcBef>
              <a:buNone/>
            </a:pPr>
            <a:r>
              <a:rPr lang="en-IN" sz="1200" dirty="0"/>
              <a:t>{</a:t>
            </a:r>
          </a:p>
          <a:p>
            <a:pPr marL="0" indent="0">
              <a:lnSpc>
                <a:spcPct val="100000"/>
              </a:lnSpc>
              <a:spcBef>
                <a:spcPts val="0"/>
              </a:spcBef>
              <a:buNone/>
            </a:pPr>
            <a:r>
              <a:rPr lang="en-IN" sz="1200" dirty="0"/>
              <a:t>    class Employee //default access </a:t>
            </a:r>
            <a:r>
              <a:rPr lang="en-IN" sz="1200" dirty="0" err="1"/>
              <a:t>modyfier</a:t>
            </a:r>
            <a:r>
              <a:rPr lang="en-IN" sz="1200" dirty="0"/>
              <a:t> internal</a:t>
            </a:r>
          </a:p>
          <a:p>
            <a:pPr marL="0" indent="0">
              <a:lnSpc>
                <a:spcPct val="100000"/>
              </a:lnSpc>
              <a:spcBef>
                <a:spcPts val="0"/>
              </a:spcBef>
              <a:buNone/>
            </a:pPr>
            <a:r>
              <a:rPr lang="en-IN" sz="1200" dirty="0"/>
              <a:t>    {</a:t>
            </a:r>
          </a:p>
          <a:p>
            <a:pPr marL="0" indent="0">
              <a:lnSpc>
                <a:spcPct val="100000"/>
              </a:lnSpc>
              <a:spcBef>
                <a:spcPts val="0"/>
              </a:spcBef>
              <a:buNone/>
            </a:pPr>
            <a:r>
              <a:rPr lang="en-IN" sz="1200" dirty="0"/>
              <a:t>       public string name;</a:t>
            </a:r>
          </a:p>
          <a:p>
            <a:pPr marL="0" indent="0">
              <a:lnSpc>
                <a:spcPct val="100000"/>
              </a:lnSpc>
              <a:spcBef>
                <a:spcPts val="0"/>
              </a:spcBef>
              <a:buNone/>
            </a:pPr>
            <a:r>
              <a:rPr lang="en-IN" sz="1200" dirty="0"/>
              <a:t>       public float salary; //member are by default private (if you do not use access modifier) </a:t>
            </a:r>
          </a:p>
          <a:p>
            <a:pPr marL="0" indent="0">
              <a:lnSpc>
                <a:spcPct val="100000"/>
              </a:lnSpc>
              <a:spcBef>
                <a:spcPts val="0"/>
              </a:spcBef>
              <a:buNone/>
            </a:pPr>
            <a:endParaRPr lang="en-IN" sz="1200" dirty="0"/>
          </a:p>
          <a:p>
            <a:pPr marL="0" indent="0">
              <a:lnSpc>
                <a:spcPct val="100000"/>
              </a:lnSpc>
              <a:spcBef>
                <a:spcPts val="0"/>
              </a:spcBef>
              <a:buNone/>
            </a:pPr>
            <a:r>
              <a:rPr lang="en-IN" sz="1200" dirty="0"/>
              <a:t>        public Employee (</a:t>
            </a:r>
            <a:r>
              <a:rPr lang="en-IN" sz="1050" dirty="0">
                <a:solidFill>
                  <a:srgbClr val="0000FF"/>
                </a:solidFill>
                <a:highlight>
                  <a:srgbClr val="FFFFFF"/>
                </a:highlight>
                <a:latin typeface="Consolas" panose="020B0609020204030204" pitchFamily="49" charset="0"/>
              </a:rPr>
              <a:t>string</a:t>
            </a:r>
            <a:r>
              <a:rPr lang="en-IN" sz="1050" dirty="0">
                <a:solidFill>
                  <a:srgbClr val="000000"/>
                </a:solidFill>
                <a:highlight>
                  <a:srgbClr val="FFFFFF"/>
                </a:highlight>
                <a:latin typeface="Consolas" panose="020B0609020204030204" pitchFamily="49" charset="0"/>
              </a:rPr>
              <a:t> nm, </a:t>
            </a:r>
            <a:r>
              <a:rPr lang="en-IN" sz="1050" dirty="0">
                <a:solidFill>
                  <a:srgbClr val="0000FF"/>
                </a:solidFill>
                <a:highlight>
                  <a:srgbClr val="FFFFFF"/>
                </a:highlight>
                <a:latin typeface="Consolas" panose="020B0609020204030204" pitchFamily="49" charset="0"/>
              </a:rPr>
              <a:t>float</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sal</a:t>
            </a:r>
            <a:r>
              <a:rPr lang="en-IN" sz="1200" dirty="0"/>
              <a:t>) //must be public else will not able to create object outside class</a:t>
            </a:r>
          </a:p>
          <a:p>
            <a:pPr marL="0" indent="0">
              <a:lnSpc>
                <a:spcPct val="100000"/>
              </a:lnSpc>
              <a:spcBef>
                <a:spcPts val="0"/>
              </a:spcBef>
              <a:buNone/>
            </a:pPr>
            <a:r>
              <a:rPr lang="en-IN" sz="1200" dirty="0"/>
              <a:t>        {  	name=nm;</a:t>
            </a:r>
          </a:p>
          <a:p>
            <a:pPr marL="0" indent="0">
              <a:lnSpc>
                <a:spcPct val="100000"/>
              </a:lnSpc>
              <a:spcBef>
                <a:spcPts val="0"/>
              </a:spcBef>
              <a:buNone/>
            </a:pPr>
            <a:r>
              <a:rPr lang="en-IN" sz="1200" dirty="0"/>
              <a:t>	salary=</a:t>
            </a:r>
            <a:r>
              <a:rPr lang="en-IN" sz="1200" dirty="0" err="1"/>
              <a:t>sal</a:t>
            </a:r>
            <a:r>
              <a:rPr lang="en-IN" sz="1200" dirty="0"/>
              <a:t>;</a:t>
            </a:r>
          </a:p>
          <a:p>
            <a:pPr marL="0" indent="0">
              <a:lnSpc>
                <a:spcPct val="100000"/>
              </a:lnSpc>
              <a:spcBef>
                <a:spcPts val="0"/>
              </a:spcBef>
              <a:buNone/>
            </a:pPr>
            <a:r>
              <a:rPr lang="en-IN" sz="1200" dirty="0"/>
              <a:t>          </a:t>
            </a:r>
            <a:r>
              <a:rPr lang="en-IN" sz="1200" dirty="0" err="1"/>
              <a:t>Console.WriteLine</a:t>
            </a:r>
            <a:r>
              <a:rPr lang="en-IN" sz="1200" dirty="0"/>
              <a:t>("initialize data"); </a:t>
            </a:r>
          </a:p>
          <a:p>
            <a:pPr marL="0" indent="0">
              <a:lnSpc>
                <a:spcPct val="100000"/>
              </a:lnSpc>
              <a:spcBef>
                <a:spcPts val="0"/>
              </a:spcBef>
              <a:buNone/>
            </a:pPr>
            <a:r>
              <a:rPr lang="en-IN" sz="1200" dirty="0"/>
              <a:t>       }</a:t>
            </a:r>
          </a:p>
          <a:p>
            <a:pPr marL="0" indent="0">
              <a:lnSpc>
                <a:spcPct val="100000"/>
              </a:lnSpc>
              <a:spcBef>
                <a:spcPts val="0"/>
              </a:spcBef>
              <a:buNone/>
            </a:pPr>
            <a:r>
              <a:rPr lang="en-IN" sz="1200" dirty="0"/>
              <a:t>//if you </a:t>
            </a:r>
            <a:r>
              <a:rPr lang="en-IN" sz="1200" dirty="0">
                <a:solidFill>
                  <a:srgbClr val="FF0000"/>
                </a:solidFill>
              </a:rPr>
              <a:t>have parameterised constructor </a:t>
            </a:r>
            <a:r>
              <a:rPr lang="en-IN" sz="1200" dirty="0"/>
              <a:t>frame work will </a:t>
            </a:r>
            <a:r>
              <a:rPr lang="en-IN" sz="1200" dirty="0">
                <a:solidFill>
                  <a:srgbClr val="FF0000"/>
                </a:solidFill>
              </a:rPr>
              <a:t>not give </a:t>
            </a:r>
            <a:r>
              <a:rPr lang="en-IN" sz="1200" dirty="0"/>
              <a:t>you </a:t>
            </a:r>
            <a:r>
              <a:rPr lang="en-IN" sz="1200" dirty="0">
                <a:solidFill>
                  <a:srgbClr val="FF0000"/>
                </a:solidFill>
              </a:rPr>
              <a:t>no </a:t>
            </a:r>
            <a:r>
              <a:rPr lang="en-IN" sz="1200" dirty="0" err="1">
                <a:solidFill>
                  <a:srgbClr val="FF0000"/>
                </a:solidFill>
              </a:rPr>
              <a:t>args</a:t>
            </a:r>
            <a:r>
              <a:rPr lang="en-IN" sz="1200" dirty="0">
                <a:solidFill>
                  <a:srgbClr val="FF0000"/>
                </a:solidFill>
              </a:rPr>
              <a:t> </a:t>
            </a:r>
            <a:r>
              <a:rPr lang="en-IN" sz="1200" dirty="0"/>
              <a:t>constructor</a:t>
            </a:r>
          </a:p>
          <a:p>
            <a:pPr marL="0" indent="0">
              <a:lnSpc>
                <a:spcPct val="100000"/>
              </a:lnSpc>
              <a:spcBef>
                <a:spcPts val="0"/>
              </a:spcBef>
              <a:buNone/>
            </a:pPr>
            <a:r>
              <a:rPr lang="en-IN" sz="1200" dirty="0"/>
              <a:t>    }</a:t>
            </a:r>
          </a:p>
          <a:p>
            <a:pPr marL="0" indent="0">
              <a:lnSpc>
                <a:spcPct val="100000"/>
              </a:lnSpc>
              <a:spcBef>
                <a:spcPts val="0"/>
              </a:spcBef>
              <a:buNone/>
            </a:pPr>
            <a:r>
              <a:rPr lang="en-IN" sz="1200" dirty="0"/>
              <a:t>    class Program</a:t>
            </a:r>
          </a:p>
          <a:p>
            <a:pPr marL="0" indent="0">
              <a:lnSpc>
                <a:spcPct val="100000"/>
              </a:lnSpc>
              <a:spcBef>
                <a:spcPts val="0"/>
              </a:spcBef>
              <a:buNone/>
            </a:pPr>
            <a:r>
              <a:rPr lang="en-IN" sz="1200" dirty="0"/>
              <a:t>    {</a:t>
            </a:r>
          </a:p>
          <a:p>
            <a:pPr marL="0" indent="0">
              <a:lnSpc>
                <a:spcPct val="100000"/>
              </a:lnSpc>
              <a:spcBef>
                <a:spcPts val="0"/>
              </a:spcBef>
              <a:buNone/>
            </a:pPr>
            <a:r>
              <a:rPr lang="en-IN" sz="1200" dirty="0"/>
              <a:t>        static void Main(string[] </a:t>
            </a:r>
            <a:r>
              <a:rPr lang="en-IN" sz="1200" dirty="0" err="1"/>
              <a:t>args</a:t>
            </a:r>
            <a:r>
              <a:rPr lang="en-IN" sz="1200" dirty="0"/>
              <a:t>)</a:t>
            </a:r>
          </a:p>
          <a:p>
            <a:pPr marL="0" indent="0">
              <a:lnSpc>
                <a:spcPct val="100000"/>
              </a:lnSpc>
              <a:spcBef>
                <a:spcPts val="0"/>
              </a:spcBef>
              <a:buNone/>
            </a:pPr>
            <a:r>
              <a:rPr lang="en-IN" sz="1200" dirty="0"/>
              <a:t>        { </a:t>
            </a:r>
          </a:p>
          <a:p>
            <a:pPr marL="0" indent="0">
              <a:lnSpc>
                <a:spcPct val="100000"/>
              </a:lnSpc>
              <a:spcBef>
                <a:spcPts val="0"/>
              </a:spcBef>
              <a:buNone/>
            </a:pPr>
            <a:r>
              <a:rPr lang="en-IN" sz="1200" dirty="0"/>
              <a:t>              </a:t>
            </a:r>
          </a:p>
          <a:p>
            <a:pPr marL="0" indent="0">
              <a:lnSpc>
                <a:spcPct val="100000"/>
              </a:lnSpc>
              <a:spcBef>
                <a:spcPts val="0"/>
              </a:spcBef>
              <a:buNone/>
            </a:pPr>
            <a:r>
              <a:rPr lang="en-IN" sz="1200" dirty="0"/>
              <a:t>             Employee obj1 = new  Employee ("Raj",5000);</a:t>
            </a:r>
          </a:p>
          <a:p>
            <a:pPr marL="0" indent="0">
              <a:lnSpc>
                <a:spcPct val="100000"/>
              </a:lnSpc>
              <a:spcBef>
                <a:spcPts val="0"/>
              </a:spcBef>
              <a:buNone/>
            </a:pPr>
            <a:r>
              <a:rPr lang="en-IN" sz="1200" dirty="0"/>
              <a:t>            Employee obj2 = new  Employee (“Mona",8000);</a:t>
            </a:r>
          </a:p>
          <a:p>
            <a:pPr marL="0" indent="0">
              <a:lnSpc>
                <a:spcPct val="100000"/>
              </a:lnSpc>
              <a:spcBef>
                <a:spcPts val="0"/>
              </a:spcBef>
              <a:buNone/>
            </a:pPr>
            <a:r>
              <a:rPr lang="en-IN" sz="1200" dirty="0"/>
              <a:t>            </a:t>
            </a:r>
            <a:r>
              <a:rPr lang="en-IN" sz="1200" dirty="0" err="1"/>
              <a:t>Console.WriteLine</a:t>
            </a:r>
            <a:r>
              <a:rPr lang="en-IN" sz="1200" dirty="0"/>
              <a:t>("{0} {1}", obj1.name, obj1.sal);</a:t>
            </a:r>
          </a:p>
          <a:p>
            <a:pPr marL="0" indent="0">
              <a:lnSpc>
                <a:spcPct val="100000"/>
              </a:lnSpc>
              <a:spcBef>
                <a:spcPts val="0"/>
              </a:spcBef>
              <a:buNone/>
            </a:pPr>
            <a:endParaRPr lang="en-IN" sz="1200" dirty="0"/>
          </a:p>
          <a:p>
            <a:pPr marL="0" indent="0">
              <a:lnSpc>
                <a:spcPct val="100000"/>
              </a:lnSpc>
              <a:spcBef>
                <a:spcPts val="0"/>
              </a:spcBef>
              <a:buNone/>
            </a:pPr>
            <a:r>
              <a:rPr lang="en-IN" sz="1200" dirty="0"/>
              <a:t>        }</a:t>
            </a:r>
          </a:p>
          <a:p>
            <a:pPr marL="0" indent="0">
              <a:lnSpc>
                <a:spcPct val="100000"/>
              </a:lnSpc>
              <a:spcBef>
                <a:spcPts val="0"/>
              </a:spcBef>
              <a:buNone/>
            </a:pPr>
            <a:r>
              <a:rPr lang="en-IN" sz="1200" dirty="0"/>
              <a:t>    }</a:t>
            </a:r>
          </a:p>
          <a:p>
            <a:pPr marL="0" indent="0">
              <a:lnSpc>
                <a:spcPct val="100000"/>
              </a:lnSpc>
              <a:spcBef>
                <a:spcPts val="0"/>
              </a:spcBef>
              <a:buNone/>
            </a:pPr>
            <a:r>
              <a:rPr lang="en-IN" sz="1200" dirty="0"/>
              <a:t>}</a:t>
            </a:r>
          </a:p>
          <a:p>
            <a:pPr marL="0" indent="0">
              <a:lnSpc>
                <a:spcPct val="100000"/>
              </a:lnSpc>
              <a:spcBef>
                <a:spcPts val="0"/>
              </a:spcBef>
              <a:buNone/>
            </a:pPr>
            <a:r>
              <a:rPr lang="en-IN" sz="1200" dirty="0"/>
              <a:t>O/p initialize data </a:t>
            </a:r>
          </a:p>
          <a:p>
            <a:pPr marL="0" indent="0">
              <a:lnSpc>
                <a:spcPct val="100000"/>
              </a:lnSpc>
              <a:spcBef>
                <a:spcPts val="0"/>
              </a:spcBef>
              <a:buNone/>
            </a:pPr>
            <a:r>
              <a:rPr lang="en-IN" sz="1200" dirty="0"/>
              <a:t>      Initialize data</a:t>
            </a:r>
          </a:p>
          <a:p>
            <a:pPr marL="0" indent="0">
              <a:lnSpc>
                <a:spcPct val="100000"/>
              </a:lnSpc>
              <a:spcBef>
                <a:spcPts val="0"/>
              </a:spcBef>
              <a:buNone/>
            </a:pPr>
            <a:r>
              <a:rPr lang="en-IN" sz="1200" dirty="0"/>
              <a:t>Raj 5000</a:t>
            </a:r>
          </a:p>
          <a:p>
            <a:pPr marL="0" indent="0">
              <a:lnSpc>
                <a:spcPct val="100000"/>
              </a:lnSpc>
              <a:spcBef>
                <a:spcPts val="0"/>
              </a:spcBef>
              <a:buNone/>
            </a:pPr>
            <a:endParaRPr lang="en-IN" sz="1200" dirty="0"/>
          </a:p>
        </p:txBody>
      </p:sp>
      <p:sp>
        <p:nvSpPr>
          <p:cNvPr id="4" name="Rectangle 3">
            <a:extLst>
              <a:ext uri="{FF2B5EF4-FFF2-40B4-BE49-F238E27FC236}">
                <a16:creationId xmlns:a16="http://schemas.microsoft.com/office/drawing/2014/main" id="{EC2D8E18-9E83-429F-AD72-23829DAFF6F7}"/>
              </a:ext>
            </a:extLst>
          </p:cNvPr>
          <p:cNvSpPr/>
          <p:nvPr/>
        </p:nvSpPr>
        <p:spPr>
          <a:xfrm>
            <a:off x="7134807" y="542688"/>
            <a:ext cx="718457" cy="809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2000</a:t>
            </a:r>
          </a:p>
        </p:txBody>
      </p:sp>
      <p:sp>
        <p:nvSpPr>
          <p:cNvPr id="5" name="TextBox 4">
            <a:extLst>
              <a:ext uri="{FF2B5EF4-FFF2-40B4-BE49-F238E27FC236}">
                <a16:creationId xmlns:a16="http://schemas.microsoft.com/office/drawing/2014/main" id="{5A3233A4-1E77-4D91-A837-CD9C6EDCCE43}"/>
              </a:ext>
            </a:extLst>
          </p:cNvPr>
          <p:cNvSpPr txBox="1"/>
          <p:nvPr/>
        </p:nvSpPr>
        <p:spPr>
          <a:xfrm>
            <a:off x="7134807" y="149584"/>
            <a:ext cx="839756" cy="369332"/>
          </a:xfrm>
          <a:prstGeom prst="rect">
            <a:avLst/>
          </a:prstGeom>
          <a:noFill/>
        </p:spPr>
        <p:txBody>
          <a:bodyPr wrap="square" rtlCol="0">
            <a:spAutoFit/>
          </a:bodyPr>
          <a:lstStyle/>
          <a:p>
            <a:r>
              <a:rPr lang="en-IN" dirty="0"/>
              <a:t>obj1</a:t>
            </a:r>
          </a:p>
        </p:txBody>
      </p:sp>
      <p:sp>
        <p:nvSpPr>
          <p:cNvPr id="6" name="Rectangle 5">
            <a:extLst>
              <a:ext uri="{FF2B5EF4-FFF2-40B4-BE49-F238E27FC236}">
                <a16:creationId xmlns:a16="http://schemas.microsoft.com/office/drawing/2014/main" id="{9CAD8AD5-DFBD-495C-B161-EDEDE628383D}"/>
              </a:ext>
            </a:extLst>
          </p:cNvPr>
          <p:cNvSpPr/>
          <p:nvPr/>
        </p:nvSpPr>
        <p:spPr>
          <a:xfrm>
            <a:off x="8630816" y="-17015"/>
            <a:ext cx="2416629" cy="1424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String name=“Raj”</a:t>
            </a:r>
          </a:p>
          <a:p>
            <a:r>
              <a:rPr lang="en-IN" dirty="0">
                <a:solidFill>
                  <a:schemeClr val="tx1"/>
                </a:solidFill>
              </a:rPr>
              <a:t>float salary=5000</a:t>
            </a:r>
          </a:p>
        </p:txBody>
      </p:sp>
      <p:sp>
        <p:nvSpPr>
          <p:cNvPr id="7" name="TextBox 6">
            <a:extLst>
              <a:ext uri="{FF2B5EF4-FFF2-40B4-BE49-F238E27FC236}">
                <a16:creationId xmlns:a16="http://schemas.microsoft.com/office/drawing/2014/main" id="{D4B2386E-9760-47B3-A5F0-DF27CFDD5F6C}"/>
              </a:ext>
            </a:extLst>
          </p:cNvPr>
          <p:cNvSpPr txBox="1"/>
          <p:nvPr/>
        </p:nvSpPr>
        <p:spPr>
          <a:xfrm>
            <a:off x="9000931" y="1446524"/>
            <a:ext cx="849085" cy="369332"/>
          </a:xfrm>
          <a:prstGeom prst="rect">
            <a:avLst/>
          </a:prstGeom>
          <a:noFill/>
        </p:spPr>
        <p:txBody>
          <a:bodyPr wrap="square" rtlCol="0">
            <a:spAutoFit/>
          </a:bodyPr>
          <a:lstStyle/>
          <a:p>
            <a:r>
              <a:rPr lang="en-IN" dirty="0"/>
              <a:t>2000</a:t>
            </a:r>
          </a:p>
        </p:txBody>
      </p:sp>
      <p:cxnSp>
        <p:nvCxnSpPr>
          <p:cNvPr id="8" name="Straight Arrow Connector 7">
            <a:extLst>
              <a:ext uri="{FF2B5EF4-FFF2-40B4-BE49-F238E27FC236}">
                <a16:creationId xmlns:a16="http://schemas.microsoft.com/office/drawing/2014/main" id="{FBDF632A-2292-4B62-8378-C3317C249BD6}"/>
              </a:ext>
            </a:extLst>
          </p:cNvPr>
          <p:cNvCxnSpPr>
            <a:cxnSpLocks/>
            <a:endCxn id="4" idx="2"/>
          </p:cNvCxnSpPr>
          <p:nvPr/>
        </p:nvCxnSpPr>
        <p:spPr>
          <a:xfrm flipV="1">
            <a:off x="7425612" y="1352016"/>
            <a:ext cx="68424" cy="9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34410EB-DA95-4EE0-9A91-8943B0621A97}"/>
              </a:ext>
            </a:extLst>
          </p:cNvPr>
          <p:cNvSpPr txBox="1"/>
          <p:nvPr/>
        </p:nvSpPr>
        <p:spPr>
          <a:xfrm>
            <a:off x="6963746" y="1554438"/>
            <a:ext cx="1334279" cy="646331"/>
          </a:xfrm>
          <a:prstGeom prst="rect">
            <a:avLst/>
          </a:prstGeom>
          <a:noFill/>
        </p:spPr>
        <p:txBody>
          <a:bodyPr wrap="square" rtlCol="0">
            <a:spAutoFit/>
          </a:bodyPr>
          <a:lstStyle/>
          <a:p>
            <a:r>
              <a:rPr lang="en-IN" dirty="0"/>
              <a:t>Reference on stack</a:t>
            </a:r>
          </a:p>
        </p:txBody>
      </p:sp>
      <p:sp>
        <p:nvSpPr>
          <p:cNvPr id="10" name="TextBox 9">
            <a:extLst>
              <a:ext uri="{FF2B5EF4-FFF2-40B4-BE49-F238E27FC236}">
                <a16:creationId xmlns:a16="http://schemas.microsoft.com/office/drawing/2014/main" id="{E41F6A8F-F7A4-4068-BB72-76F1F7F9F54A}"/>
              </a:ext>
            </a:extLst>
          </p:cNvPr>
          <p:cNvSpPr txBox="1"/>
          <p:nvPr/>
        </p:nvSpPr>
        <p:spPr>
          <a:xfrm>
            <a:off x="9159550" y="1676118"/>
            <a:ext cx="1726164" cy="369332"/>
          </a:xfrm>
          <a:prstGeom prst="rect">
            <a:avLst/>
          </a:prstGeom>
          <a:noFill/>
        </p:spPr>
        <p:txBody>
          <a:bodyPr wrap="square" rtlCol="0">
            <a:spAutoFit/>
          </a:bodyPr>
          <a:lstStyle/>
          <a:p>
            <a:r>
              <a:rPr lang="en-IN" dirty="0"/>
              <a:t>Object on heap</a:t>
            </a:r>
          </a:p>
        </p:txBody>
      </p:sp>
      <p:sp>
        <p:nvSpPr>
          <p:cNvPr id="11" name="Rectangle 10">
            <a:extLst>
              <a:ext uri="{FF2B5EF4-FFF2-40B4-BE49-F238E27FC236}">
                <a16:creationId xmlns:a16="http://schemas.microsoft.com/office/drawing/2014/main" id="{914CBF05-D5C3-4E75-B7A7-2B7BFFFF1F9F}"/>
              </a:ext>
            </a:extLst>
          </p:cNvPr>
          <p:cNvSpPr/>
          <p:nvPr/>
        </p:nvSpPr>
        <p:spPr>
          <a:xfrm>
            <a:off x="7287207" y="2774597"/>
            <a:ext cx="718457" cy="662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4000</a:t>
            </a:r>
          </a:p>
        </p:txBody>
      </p:sp>
      <p:sp>
        <p:nvSpPr>
          <p:cNvPr id="12" name="TextBox 11">
            <a:extLst>
              <a:ext uri="{FF2B5EF4-FFF2-40B4-BE49-F238E27FC236}">
                <a16:creationId xmlns:a16="http://schemas.microsoft.com/office/drawing/2014/main" id="{E46E5674-B6CD-4226-8EEA-31682E5DAA37}"/>
              </a:ext>
            </a:extLst>
          </p:cNvPr>
          <p:cNvSpPr txBox="1"/>
          <p:nvPr/>
        </p:nvSpPr>
        <p:spPr>
          <a:xfrm>
            <a:off x="7287207" y="2308066"/>
            <a:ext cx="839756" cy="369332"/>
          </a:xfrm>
          <a:prstGeom prst="rect">
            <a:avLst/>
          </a:prstGeom>
          <a:noFill/>
        </p:spPr>
        <p:txBody>
          <a:bodyPr wrap="square" rtlCol="0">
            <a:spAutoFit/>
          </a:bodyPr>
          <a:lstStyle/>
          <a:p>
            <a:r>
              <a:rPr lang="en-IN" dirty="0"/>
              <a:t>obj2</a:t>
            </a:r>
          </a:p>
        </p:txBody>
      </p:sp>
      <p:sp>
        <p:nvSpPr>
          <p:cNvPr id="13" name="Rectangle 12">
            <a:extLst>
              <a:ext uri="{FF2B5EF4-FFF2-40B4-BE49-F238E27FC236}">
                <a16:creationId xmlns:a16="http://schemas.microsoft.com/office/drawing/2014/main" id="{668428ED-AD3E-46F4-AB47-EF2A9A6F16A1}"/>
              </a:ext>
            </a:extLst>
          </p:cNvPr>
          <p:cNvSpPr/>
          <p:nvPr/>
        </p:nvSpPr>
        <p:spPr>
          <a:xfrm>
            <a:off x="8783216" y="2270741"/>
            <a:ext cx="2416629" cy="1166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String name=“Mona”</a:t>
            </a:r>
          </a:p>
          <a:p>
            <a:r>
              <a:rPr lang="en-IN" dirty="0">
                <a:solidFill>
                  <a:schemeClr val="tx1"/>
                </a:solidFill>
              </a:rPr>
              <a:t>float salary=8000</a:t>
            </a:r>
          </a:p>
        </p:txBody>
      </p:sp>
      <p:sp>
        <p:nvSpPr>
          <p:cNvPr id="14" name="TextBox 13">
            <a:extLst>
              <a:ext uri="{FF2B5EF4-FFF2-40B4-BE49-F238E27FC236}">
                <a16:creationId xmlns:a16="http://schemas.microsoft.com/office/drawing/2014/main" id="{38304645-C2E5-4A4C-863F-35FE769E488C}"/>
              </a:ext>
            </a:extLst>
          </p:cNvPr>
          <p:cNvSpPr txBox="1"/>
          <p:nvPr/>
        </p:nvSpPr>
        <p:spPr>
          <a:xfrm>
            <a:off x="9153331" y="3493034"/>
            <a:ext cx="849085" cy="369332"/>
          </a:xfrm>
          <a:prstGeom prst="rect">
            <a:avLst/>
          </a:prstGeom>
          <a:noFill/>
        </p:spPr>
        <p:txBody>
          <a:bodyPr wrap="square" rtlCol="0">
            <a:spAutoFit/>
          </a:bodyPr>
          <a:lstStyle/>
          <a:p>
            <a:r>
              <a:rPr lang="en-IN" dirty="0"/>
              <a:t>4000</a:t>
            </a:r>
          </a:p>
        </p:txBody>
      </p:sp>
      <p:cxnSp>
        <p:nvCxnSpPr>
          <p:cNvPr id="15" name="Straight Arrow Connector 14">
            <a:extLst>
              <a:ext uri="{FF2B5EF4-FFF2-40B4-BE49-F238E27FC236}">
                <a16:creationId xmlns:a16="http://schemas.microsoft.com/office/drawing/2014/main" id="{850FA07C-BF54-46AD-8652-C14A92F829ED}"/>
              </a:ext>
            </a:extLst>
          </p:cNvPr>
          <p:cNvCxnSpPr>
            <a:cxnSpLocks/>
            <a:endCxn id="11" idx="2"/>
          </p:cNvCxnSpPr>
          <p:nvPr/>
        </p:nvCxnSpPr>
        <p:spPr>
          <a:xfrm flipV="1">
            <a:off x="7578012" y="3437070"/>
            <a:ext cx="68424" cy="16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4F4A1D4-9EC1-4ECA-8482-99439B79E3F0}"/>
              </a:ext>
            </a:extLst>
          </p:cNvPr>
          <p:cNvSpPr txBox="1"/>
          <p:nvPr/>
        </p:nvSpPr>
        <p:spPr>
          <a:xfrm>
            <a:off x="6746240" y="3651663"/>
            <a:ext cx="2117840" cy="369332"/>
          </a:xfrm>
          <a:prstGeom prst="rect">
            <a:avLst/>
          </a:prstGeom>
          <a:noFill/>
        </p:spPr>
        <p:txBody>
          <a:bodyPr wrap="square" rtlCol="0">
            <a:spAutoFit/>
          </a:bodyPr>
          <a:lstStyle/>
          <a:p>
            <a:r>
              <a:rPr lang="en-IN" dirty="0"/>
              <a:t>Reference on stack</a:t>
            </a:r>
          </a:p>
        </p:txBody>
      </p:sp>
      <p:sp>
        <p:nvSpPr>
          <p:cNvPr id="17" name="TextBox 16">
            <a:extLst>
              <a:ext uri="{FF2B5EF4-FFF2-40B4-BE49-F238E27FC236}">
                <a16:creationId xmlns:a16="http://schemas.microsoft.com/office/drawing/2014/main" id="{22E1433B-01AB-4F8A-9FF4-63B8A0DF2FF0}"/>
              </a:ext>
            </a:extLst>
          </p:cNvPr>
          <p:cNvSpPr txBox="1"/>
          <p:nvPr/>
        </p:nvSpPr>
        <p:spPr>
          <a:xfrm>
            <a:off x="9694505" y="3619990"/>
            <a:ext cx="1726164" cy="369332"/>
          </a:xfrm>
          <a:prstGeom prst="rect">
            <a:avLst/>
          </a:prstGeom>
          <a:noFill/>
        </p:spPr>
        <p:txBody>
          <a:bodyPr wrap="square" rtlCol="0">
            <a:spAutoFit/>
          </a:bodyPr>
          <a:lstStyle/>
          <a:p>
            <a:r>
              <a:rPr lang="en-IN" dirty="0"/>
              <a:t>Object on heap</a:t>
            </a:r>
          </a:p>
        </p:txBody>
      </p:sp>
      <p:cxnSp>
        <p:nvCxnSpPr>
          <p:cNvPr id="18" name="Straight Arrow Connector 17">
            <a:extLst>
              <a:ext uri="{FF2B5EF4-FFF2-40B4-BE49-F238E27FC236}">
                <a16:creationId xmlns:a16="http://schemas.microsoft.com/office/drawing/2014/main" id="{B5346D34-6631-40A8-908F-E51F936FB52F}"/>
              </a:ext>
            </a:extLst>
          </p:cNvPr>
          <p:cNvCxnSpPr>
            <a:cxnSpLocks/>
          </p:cNvCxnSpPr>
          <p:nvPr/>
        </p:nvCxnSpPr>
        <p:spPr>
          <a:xfrm flipV="1">
            <a:off x="7853264" y="1134848"/>
            <a:ext cx="777552" cy="6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6027B9E-9FD5-4697-B61E-9866155171AA}"/>
              </a:ext>
            </a:extLst>
          </p:cNvPr>
          <p:cNvCxnSpPr>
            <a:cxnSpLocks/>
          </p:cNvCxnSpPr>
          <p:nvPr/>
        </p:nvCxnSpPr>
        <p:spPr>
          <a:xfrm flipV="1">
            <a:off x="8014996" y="3040425"/>
            <a:ext cx="777552" cy="6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DD68346-2EA0-4700-A6D5-3F517F0A8A15}"/>
              </a:ext>
            </a:extLst>
          </p:cNvPr>
          <p:cNvSpPr txBox="1"/>
          <p:nvPr/>
        </p:nvSpPr>
        <p:spPr>
          <a:xfrm>
            <a:off x="4525348" y="4030748"/>
            <a:ext cx="7585372" cy="2585323"/>
          </a:xfrm>
          <a:prstGeom prst="rect">
            <a:avLst/>
          </a:prstGeom>
          <a:noFill/>
        </p:spPr>
        <p:txBody>
          <a:bodyPr wrap="square" rtlCol="0">
            <a:spAutoFit/>
          </a:bodyPr>
          <a:lstStyle/>
          <a:p>
            <a:pPr marL="285750" indent="-285750">
              <a:buFont typeface="Arial" panose="020B0604020202020204" pitchFamily="34" charset="0"/>
              <a:buChar char="•"/>
            </a:pPr>
            <a:r>
              <a:rPr lang="en-IN" dirty="0"/>
              <a:t>In this example we have created two object of Employee class (</a:t>
            </a:r>
            <a:r>
              <a:rPr lang="en-IN" dirty="0" err="1"/>
              <a:t>ie</a:t>
            </a:r>
            <a:r>
              <a:rPr lang="en-IN" dirty="0"/>
              <a:t> 2 record). </a:t>
            </a:r>
          </a:p>
          <a:p>
            <a:pPr marL="285750" indent="-285750">
              <a:buFont typeface="Arial" panose="020B0604020202020204" pitchFamily="34" charset="0"/>
              <a:buChar char="•"/>
            </a:pPr>
            <a:r>
              <a:rPr lang="en-IN" dirty="0"/>
              <a:t>Every Object has its own copy of variable. Here obj1 has it own copy of instance member(name , salary). Obj2 has its own copy of instance member(name ,salary)</a:t>
            </a:r>
          </a:p>
          <a:p>
            <a:pPr marL="285750" indent="-285750">
              <a:buFont typeface="Arial" panose="020B0604020202020204" pitchFamily="34" charset="0"/>
              <a:buChar char="•"/>
            </a:pPr>
            <a:r>
              <a:rPr lang="en-IN" dirty="0"/>
              <a:t>In this code if you write following line you will get error</a:t>
            </a:r>
          </a:p>
          <a:p>
            <a:pPr marL="285750" indent="-285750">
              <a:buFont typeface="Arial" panose="020B0604020202020204" pitchFamily="34" charset="0"/>
              <a:buChar char="•"/>
            </a:pPr>
            <a:r>
              <a:rPr lang="en-IN" dirty="0"/>
              <a:t>Employee e3=new Employee(); //this line will give error</a:t>
            </a:r>
          </a:p>
          <a:p>
            <a:pPr marL="285750" indent="-285750">
              <a:buFont typeface="Arial" panose="020B0604020202020204" pitchFamily="34" charset="0"/>
              <a:buChar char="•"/>
            </a:pPr>
            <a:r>
              <a:rPr lang="en-IN" dirty="0"/>
              <a:t>Because if you have parameterised constructor frame work will not give no </a:t>
            </a:r>
            <a:r>
              <a:rPr lang="en-IN" dirty="0" err="1"/>
              <a:t>args</a:t>
            </a:r>
            <a:r>
              <a:rPr lang="en-IN" dirty="0"/>
              <a:t> constructor so when you write new Employee() it is searching for no </a:t>
            </a:r>
            <a:r>
              <a:rPr lang="en-IN" dirty="0" err="1"/>
              <a:t>args</a:t>
            </a:r>
            <a:r>
              <a:rPr lang="en-IN" dirty="0"/>
              <a:t> constructor which is not there that is why you get error </a:t>
            </a:r>
          </a:p>
        </p:txBody>
      </p:sp>
    </p:spTree>
    <p:extLst>
      <p:ext uri="{BB962C8B-B14F-4D97-AF65-F5344CB8AC3E}">
        <p14:creationId xmlns:p14="http://schemas.microsoft.com/office/powerpoint/2010/main" val="258479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A441-1BA6-45A5-A7F8-7540C79D4044}"/>
              </a:ext>
            </a:extLst>
          </p:cNvPr>
          <p:cNvSpPr>
            <a:spLocks noGrp="1"/>
          </p:cNvSpPr>
          <p:nvPr>
            <p:ph type="title"/>
          </p:nvPr>
        </p:nvSpPr>
        <p:spPr>
          <a:xfrm>
            <a:off x="1101012" y="206505"/>
            <a:ext cx="10252788" cy="679904"/>
          </a:xfrm>
        </p:spPr>
        <p:txBody>
          <a:bodyPr>
            <a:normAutofit fontScale="90000"/>
          </a:bodyPr>
          <a:lstStyle/>
          <a:p>
            <a:r>
              <a:rPr lang="en-IN" dirty="0"/>
              <a:t>Importance of new key word</a:t>
            </a:r>
          </a:p>
        </p:txBody>
      </p:sp>
      <p:sp>
        <p:nvSpPr>
          <p:cNvPr id="3" name="Content Placeholder 2">
            <a:extLst>
              <a:ext uri="{FF2B5EF4-FFF2-40B4-BE49-F238E27FC236}">
                <a16:creationId xmlns:a16="http://schemas.microsoft.com/office/drawing/2014/main" id="{924D1445-F0E4-4E5C-9F23-06071FBE4490}"/>
              </a:ext>
            </a:extLst>
          </p:cNvPr>
          <p:cNvSpPr>
            <a:spLocks noGrp="1"/>
          </p:cNvSpPr>
          <p:nvPr>
            <p:ph idx="1"/>
          </p:nvPr>
        </p:nvSpPr>
        <p:spPr>
          <a:xfrm>
            <a:off x="307910" y="1110342"/>
            <a:ext cx="11045889" cy="5747658"/>
          </a:xfrm>
        </p:spPr>
        <p:txBody>
          <a:bodyPr>
            <a:normAutofit/>
          </a:bodyPr>
          <a:lstStyle/>
          <a:p>
            <a:pPr marL="0" indent="0">
              <a:buNone/>
            </a:pPr>
            <a:r>
              <a:rPr lang="en-IN" dirty="0"/>
              <a:t>Why should I write    Employee </a:t>
            </a:r>
            <a:r>
              <a:rPr lang="en-IN" dirty="0" err="1"/>
              <a:t>obj</a:t>
            </a:r>
            <a:r>
              <a:rPr lang="en-IN" dirty="0"/>
              <a:t> = new Employee(“Raj”,5000);?</a:t>
            </a:r>
          </a:p>
          <a:p>
            <a:pPr marL="0" indent="0">
              <a:buNone/>
            </a:pPr>
            <a:r>
              <a:rPr lang="en-IN" dirty="0"/>
              <a:t>Why I can’t use name and salary directly even though it is public.?</a:t>
            </a:r>
          </a:p>
          <a:p>
            <a:pPr marL="0" indent="0">
              <a:buNone/>
            </a:pPr>
            <a:r>
              <a:rPr lang="en-IN" dirty="0"/>
              <a:t>When you write </a:t>
            </a:r>
          </a:p>
          <a:p>
            <a:pPr marL="0" indent="0">
              <a:buNone/>
            </a:pPr>
            <a:r>
              <a:rPr lang="en-IN" dirty="0"/>
              <a:t>Employee </a:t>
            </a:r>
            <a:r>
              <a:rPr lang="en-IN" dirty="0" err="1"/>
              <a:t>obj</a:t>
            </a:r>
            <a:r>
              <a:rPr lang="en-IN" dirty="0"/>
              <a:t>; </a:t>
            </a:r>
          </a:p>
          <a:p>
            <a:pPr marL="0" indent="0">
              <a:buNone/>
            </a:pPr>
            <a:r>
              <a:rPr lang="en-IN" dirty="0" err="1"/>
              <a:t>obj</a:t>
            </a:r>
            <a:r>
              <a:rPr lang="en-IN" dirty="0"/>
              <a:t> is null(</a:t>
            </a:r>
            <a:r>
              <a:rPr lang="en-IN" dirty="0" err="1"/>
              <a:t>ie</a:t>
            </a:r>
            <a:r>
              <a:rPr lang="en-IN" dirty="0"/>
              <a:t> not pointing to any memory block)</a:t>
            </a:r>
          </a:p>
          <a:p>
            <a:pPr marL="0" indent="0">
              <a:buNone/>
            </a:pPr>
            <a:r>
              <a:rPr lang="en-IN" dirty="0"/>
              <a:t>When you write </a:t>
            </a:r>
          </a:p>
          <a:p>
            <a:pPr marL="0" indent="0">
              <a:buNone/>
            </a:pPr>
            <a:r>
              <a:rPr lang="en-IN" dirty="0" err="1"/>
              <a:t>obj</a:t>
            </a:r>
            <a:r>
              <a:rPr lang="en-IN" dirty="0"/>
              <a:t>=new Employee(“Raj”,5000);</a:t>
            </a:r>
          </a:p>
          <a:p>
            <a:pPr marL="0" indent="0">
              <a:buNone/>
            </a:pPr>
            <a:r>
              <a:rPr lang="en-IN" dirty="0"/>
              <a:t>Now </a:t>
            </a:r>
            <a:r>
              <a:rPr lang="en-IN" dirty="0" err="1"/>
              <a:t>obj</a:t>
            </a:r>
            <a:r>
              <a:rPr lang="en-IN" dirty="0"/>
              <a:t> is pointing to object Employee</a:t>
            </a:r>
          </a:p>
          <a:p>
            <a:pPr marL="0" indent="0">
              <a:buNone/>
            </a:pPr>
            <a:r>
              <a:rPr lang="en-IN" dirty="0"/>
              <a:t>Which got created at runtime due to new key word.</a:t>
            </a:r>
          </a:p>
          <a:p>
            <a:pPr marL="0" indent="0">
              <a:buNone/>
            </a:pPr>
            <a:r>
              <a:rPr lang="en-IN" dirty="0"/>
              <a:t>That why we use obj.name</a:t>
            </a:r>
          </a:p>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BB85C30C-524B-4D76-B870-9209846DA329}"/>
              </a:ext>
            </a:extLst>
          </p:cNvPr>
          <p:cNvSpPr/>
          <p:nvPr/>
        </p:nvSpPr>
        <p:spPr>
          <a:xfrm>
            <a:off x="4450710" y="2481946"/>
            <a:ext cx="774434" cy="6438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Null</a:t>
            </a:r>
          </a:p>
        </p:txBody>
      </p:sp>
      <p:sp>
        <p:nvSpPr>
          <p:cNvPr id="5" name="Rectangle 4">
            <a:extLst>
              <a:ext uri="{FF2B5EF4-FFF2-40B4-BE49-F238E27FC236}">
                <a16:creationId xmlns:a16="http://schemas.microsoft.com/office/drawing/2014/main" id="{82AA3CD2-7B75-4570-8A84-B50A0CD4CE27}"/>
              </a:ext>
            </a:extLst>
          </p:cNvPr>
          <p:cNvSpPr/>
          <p:nvPr/>
        </p:nvSpPr>
        <p:spPr>
          <a:xfrm>
            <a:off x="4460033" y="2211357"/>
            <a:ext cx="643812" cy="223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obj</a:t>
            </a:r>
            <a:endParaRPr lang="en-IN" dirty="0">
              <a:solidFill>
                <a:schemeClr val="tx1"/>
              </a:solidFill>
            </a:endParaRPr>
          </a:p>
        </p:txBody>
      </p:sp>
      <p:cxnSp>
        <p:nvCxnSpPr>
          <p:cNvPr id="7" name="Straight Arrow Connector 6">
            <a:extLst>
              <a:ext uri="{FF2B5EF4-FFF2-40B4-BE49-F238E27FC236}">
                <a16:creationId xmlns:a16="http://schemas.microsoft.com/office/drawing/2014/main" id="{7C7C4DE2-4D13-410B-8082-D3FD7C0FDC8F}"/>
              </a:ext>
            </a:extLst>
          </p:cNvPr>
          <p:cNvCxnSpPr/>
          <p:nvPr/>
        </p:nvCxnSpPr>
        <p:spPr>
          <a:xfrm flipV="1">
            <a:off x="2649894" y="2715208"/>
            <a:ext cx="1800816" cy="186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1B3BA65-F5B7-4427-8163-4004630F6380}"/>
              </a:ext>
            </a:extLst>
          </p:cNvPr>
          <p:cNvCxnSpPr>
            <a:cxnSpLocks/>
          </p:cNvCxnSpPr>
          <p:nvPr/>
        </p:nvCxnSpPr>
        <p:spPr>
          <a:xfrm>
            <a:off x="5103845" y="4376056"/>
            <a:ext cx="2450840" cy="759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F03C28D-9F87-494A-BD0B-99F59FF2D39F}"/>
              </a:ext>
            </a:extLst>
          </p:cNvPr>
          <p:cNvSpPr/>
          <p:nvPr/>
        </p:nvSpPr>
        <p:spPr>
          <a:xfrm>
            <a:off x="7134807" y="3760531"/>
            <a:ext cx="718457" cy="662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2000</a:t>
            </a:r>
          </a:p>
        </p:txBody>
      </p:sp>
      <p:sp>
        <p:nvSpPr>
          <p:cNvPr id="12" name="TextBox 11">
            <a:extLst>
              <a:ext uri="{FF2B5EF4-FFF2-40B4-BE49-F238E27FC236}">
                <a16:creationId xmlns:a16="http://schemas.microsoft.com/office/drawing/2014/main" id="{3F60D40F-09C6-4BA1-BB14-8DC6F14E9A34}"/>
              </a:ext>
            </a:extLst>
          </p:cNvPr>
          <p:cNvSpPr txBox="1"/>
          <p:nvPr/>
        </p:nvSpPr>
        <p:spPr>
          <a:xfrm>
            <a:off x="7134807" y="3294000"/>
            <a:ext cx="839756" cy="369332"/>
          </a:xfrm>
          <a:prstGeom prst="rect">
            <a:avLst/>
          </a:prstGeom>
          <a:noFill/>
        </p:spPr>
        <p:txBody>
          <a:bodyPr wrap="square" rtlCol="0">
            <a:spAutoFit/>
          </a:bodyPr>
          <a:lstStyle/>
          <a:p>
            <a:r>
              <a:rPr lang="en-IN" dirty="0" err="1"/>
              <a:t>obj</a:t>
            </a:r>
            <a:endParaRPr lang="en-IN" dirty="0"/>
          </a:p>
        </p:txBody>
      </p:sp>
      <p:sp>
        <p:nvSpPr>
          <p:cNvPr id="14" name="Rectangle 13">
            <a:extLst>
              <a:ext uri="{FF2B5EF4-FFF2-40B4-BE49-F238E27FC236}">
                <a16:creationId xmlns:a16="http://schemas.microsoft.com/office/drawing/2014/main" id="{2D81A49C-CEBE-4320-9EEB-CA2CB112EB5D}"/>
              </a:ext>
            </a:extLst>
          </p:cNvPr>
          <p:cNvSpPr/>
          <p:nvPr/>
        </p:nvSpPr>
        <p:spPr>
          <a:xfrm>
            <a:off x="8630816" y="3256675"/>
            <a:ext cx="2416629" cy="1166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String name=“Raj”</a:t>
            </a:r>
          </a:p>
          <a:p>
            <a:r>
              <a:rPr lang="en-IN" dirty="0">
                <a:solidFill>
                  <a:schemeClr val="tx1"/>
                </a:solidFill>
              </a:rPr>
              <a:t>float salary=5000</a:t>
            </a:r>
          </a:p>
        </p:txBody>
      </p:sp>
      <p:sp>
        <p:nvSpPr>
          <p:cNvPr id="16" name="TextBox 15">
            <a:extLst>
              <a:ext uri="{FF2B5EF4-FFF2-40B4-BE49-F238E27FC236}">
                <a16:creationId xmlns:a16="http://schemas.microsoft.com/office/drawing/2014/main" id="{171FA546-C8AB-4210-A2B3-6DE68D3F4203}"/>
              </a:ext>
            </a:extLst>
          </p:cNvPr>
          <p:cNvSpPr txBox="1"/>
          <p:nvPr/>
        </p:nvSpPr>
        <p:spPr>
          <a:xfrm>
            <a:off x="9000931" y="4590940"/>
            <a:ext cx="849085" cy="369332"/>
          </a:xfrm>
          <a:prstGeom prst="rect">
            <a:avLst/>
          </a:prstGeom>
          <a:noFill/>
        </p:spPr>
        <p:txBody>
          <a:bodyPr wrap="square" rtlCol="0">
            <a:spAutoFit/>
          </a:bodyPr>
          <a:lstStyle/>
          <a:p>
            <a:r>
              <a:rPr lang="en-IN" dirty="0"/>
              <a:t>2000</a:t>
            </a:r>
          </a:p>
        </p:txBody>
      </p:sp>
      <p:sp>
        <p:nvSpPr>
          <p:cNvPr id="18" name="TextBox 17">
            <a:extLst>
              <a:ext uri="{FF2B5EF4-FFF2-40B4-BE49-F238E27FC236}">
                <a16:creationId xmlns:a16="http://schemas.microsoft.com/office/drawing/2014/main" id="{18958648-DE11-44B4-8B5E-BFCFDA9019FF}"/>
              </a:ext>
            </a:extLst>
          </p:cNvPr>
          <p:cNvSpPr txBox="1"/>
          <p:nvPr/>
        </p:nvSpPr>
        <p:spPr>
          <a:xfrm>
            <a:off x="6939249" y="4416424"/>
            <a:ext cx="1334279" cy="646331"/>
          </a:xfrm>
          <a:prstGeom prst="rect">
            <a:avLst/>
          </a:prstGeom>
          <a:noFill/>
        </p:spPr>
        <p:txBody>
          <a:bodyPr wrap="square" rtlCol="0">
            <a:spAutoFit/>
          </a:bodyPr>
          <a:lstStyle/>
          <a:p>
            <a:r>
              <a:rPr lang="en-IN" dirty="0"/>
              <a:t>Reference on stack</a:t>
            </a:r>
          </a:p>
        </p:txBody>
      </p:sp>
      <p:sp>
        <p:nvSpPr>
          <p:cNvPr id="20" name="TextBox 19">
            <a:extLst>
              <a:ext uri="{FF2B5EF4-FFF2-40B4-BE49-F238E27FC236}">
                <a16:creationId xmlns:a16="http://schemas.microsoft.com/office/drawing/2014/main" id="{3CD6896C-52DC-41D3-8665-CE8EF879CE2E}"/>
              </a:ext>
            </a:extLst>
          </p:cNvPr>
          <p:cNvSpPr txBox="1"/>
          <p:nvPr/>
        </p:nvSpPr>
        <p:spPr>
          <a:xfrm>
            <a:off x="9159550" y="4820534"/>
            <a:ext cx="1726164" cy="369332"/>
          </a:xfrm>
          <a:prstGeom prst="rect">
            <a:avLst/>
          </a:prstGeom>
          <a:noFill/>
        </p:spPr>
        <p:txBody>
          <a:bodyPr wrap="square" rtlCol="0">
            <a:spAutoFit/>
          </a:bodyPr>
          <a:lstStyle/>
          <a:p>
            <a:r>
              <a:rPr lang="en-IN" dirty="0"/>
              <a:t>Object on heap</a:t>
            </a:r>
          </a:p>
        </p:txBody>
      </p:sp>
      <p:cxnSp>
        <p:nvCxnSpPr>
          <p:cNvPr id="22" name="Straight Arrow Connector 21">
            <a:extLst>
              <a:ext uri="{FF2B5EF4-FFF2-40B4-BE49-F238E27FC236}">
                <a16:creationId xmlns:a16="http://schemas.microsoft.com/office/drawing/2014/main" id="{E32B7D39-6CDE-4511-86DE-217568D75E72}"/>
              </a:ext>
            </a:extLst>
          </p:cNvPr>
          <p:cNvCxnSpPr>
            <a:cxnSpLocks/>
          </p:cNvCxnSpPr>
          <p:nvPr/>
        </p:nvCxnSpPr>
        <p:spPr>
          <a:xfrm flipV="1">
            <a:off x="7942292" y="3935210"/>
            <a:ext cx="567225" cy="179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470BBDB-0E76-4697-A8BD-DF3A0E7B2942}"/>
              </a:ext>
            </a:extLst>
          </p:cNvPr>
          <p:cNvCxnSpPr>
            <a:cxnSpLocks/>
          </p:cNvCxnSpPr>
          <p:nvPr/>
        </p:nvCxnSpPr>
        <p:spPr>
          <a:xfrm flipV="1">
            <a:off x="7531359" y="4338733"/>
            <a:ext cx="1360326" cy="81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27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E340-2D27-415E-9DDB-DB06C96C5F61}"/>
              </a:ext>
            </a:extLst>
          </p:cNvPr>
          <p:cNvSpPr>
            <a:spLocks noGrp="1"/>
          </p:cNvSpPr>
          <p:nvPr>
            <p:ph type="title"/>
          </p:nvPr>
        </p:nvSpPr>
        <p:spPr>
          <a:xfrm>
            <a:off x="1080796" y="66448"/>
            <a:ext cx="10515600" cy="614589"/>
          </a:xfrm>
        </p:spPr>
        <p:txBody>
          <a:bodyPr>
            <a:noAutofit/>
          </a:bodyPr>
          <a:lstStyle/>
          <a:p>
            <a:r>
              <a:rPr lang="en-IN" sz="2800" dirty="0"/>
              <a:t>If I do not use parameterised constructor then you are repeating the code</a:t>
            </a:r>
          </a:p>
        </p:txBody>
      </p:sp>
      <p:sp>
        <p:nvSpPr>
          <p:cNvPr id="3" name="Content Placeholder 2">
            <a:extLst>
              <a:ext uri="{FF2B5EF4-FFF2-40B4-BE49-F238E27FC236}">
                <a16:creationId xmlns:a16="http://schemas.microsoft.com/office/drawing/2014/main" id="{37961EFE-878C-4BD4-9D7C-869E8F670951}"/>
              </a:ext>
            </a:extLst>
          </p:cNvPr>
          <p:cNvSpPr>
            <a:spLocks noGrp="1"/>
          </p:cNvSpPr>
          <p:nvPr>
            <p:ph idx="1"/>
          </p:nvPr>
        </p:nvSpPr>
        <p:spPr>
          <a:xfrm>
            <a:off x="541179" y="793102"/>
            <a:ext cx="4655972" cy="5775649"/>
          </a:xfrm>
        </p:spPr>
        <p:txBody>
          <a:bodyPr>
            <a:normAutofit lnSpcReduction="10000"/>
          </a:bodyPr>
          <a:lstStyle/>
          <a:p>
            <a:pPr marL="0" indent="0">
              <a:buNone/>
            </a:pPr>
            <a:r>
              <a:rPr lang="en-IN" sz="1400" dirty="0"/>
              <a:t>using System;</a:t>
            </a:r>
          </a:p>
          <a:p>
            <a:pPr marL="0" indent="0">
              <a:buNone/>
            </a:pPr>
            <a:r>
              <a:rPr lang="en-IN" sz="1400" dirty="0"/>
              <a:t>namespace ConsoleApplication13datatype</a:t>
            </a:r>
          </a:p>
          <a:p>
            <a:pPr marL="0" indent="0">
              <a:buNone/>
            </a:pPr>
            <a:r>
              <a:rPr lang="en-IN" sz="1400" dirty="0"/>
              <a:t>{     class Employee</a:t>
            </a:r>
          </a:p>
          <a:p>
            <a:pPr marL="0" indent="0">
              <a:buNone/>
            </a:pPr>
            <a:r>
              <a:rPr lang="en-IN" sz="1400" dirty="0"/>
              <a:t>        {        public string name;</a:t>
            </a:r>
          </a:p>
          <a:p>
            <a:pPr marL="0" indent="0">
              <a:buNone/>
            </a:pPr>
            <a:r>
              <a:rPr lang="en-IN" sz="1400" dirty="0"/>
              <a:t>                   public float salary; </a:t>
            </a:r>
          </a:p>
          <a:p>
            <a:pPr marL="0" indent="0">
              <a:buNone/>
            </a:pPr>
            <a:r>
              <a:rPr lang="en-IN" sz="1400" dirty="0"/>
              <a:t>        }</a:t>
            </a:r>
          </a:p>
          <a:p>
            <a:pPr marL="0" indent="0">
              <a:buNone/>
            </a:pPr>
            <a:r>
              <a:rPr lang="en-IN" sz="1400" dirty="0"/>
              <a:t>    class Program</a:t>
            </a:r>
          </a:p>
          <a:p>
            <a:pPr marL="0" indent="0">
              <a:buNone/>
            </a:pPr>
            <a:r>
              <a:rPr lang="en-IN" sz="1400" dirty="0"/>
              <a:t>    {</a:t>
            </a:r>
          </a:p>
          <a:p>
            <a:pPr marL="0" indent="0">
              <a:buNone/>
            </a:pPr>
            <a:r>
              <a:rPr lang="en-IN" sz="1400" dirty="0"/>
              <a:t>        static void Main(string[] </a:t>
            </a:r>
            <a:r>
              <a:rPr lang="en-IN" sz="1400" dirty="0" err="1"/>
              <a:t>args</a:t>
            </a:r>
            <a:r>
              <a:rPr lang="en-IN" sz="1400" dirty="0"/>
              <a:t>)</a:t>
            </a:r>
          </a:p>
          <a:p>
            <a:pPr marL="0" indent="0">
              <a:buNone/>
            </a:pPr>
            <a:r>
              <a:rPr lang="en-IN" sz="1400" dirty="0"/>
              <a:t>        {            Employee obj1 = new Employee();</a:t>
            </a:r>
          </a:p>
          <a:p>
            <a:pPr marL="0" indent="0">
              <a:buNone/>
            </a:pPr>
            <a:r>
              <a:rPr lang="en-IN" sz="1400" dirty="0"/>
              <a:t>	obj1.name=“Raj”;</a:t>
            </a:r>
          </a:p>
          <a:p>
            <a:pPr marL="0" indent="0">
              <a:buNone/>
            </a:pPr>
            <a:r>
              <a:rPr lang="en-IN" sz="1400" dirty="0"/>
              <a:t>	obj1.salary=5000;</a:t>
            </a:r>
          </a:p>
          <a:p>
            <a:pPr marL="0" indent="0">
              <a:buNone/>
            </a:pPr>
            <a:r>
              <a:rPr lang="en-IN" sz="1400" dirty="0"/>
              <a:t>              Employee obj2 = new Employee();</a:t>
            </a:r>
          </a:p>
          <a:p>
            <a:pPr marL="0" indent="0">
              <a:buNone/>
            </a:pPr>
            <a:r>
              <a:rPr lang="en-IN" sz="1400" dirty="0"/>
              <a:t>	obj2.name=“Mona”; // repeating code</a:t>
            </a:r>
          </a:p>
          <a:p>
            <a:pPr marL="0" indent="0">
              <a:buNone/>
            </a:pPr>
            <a:r>
              <a:rPr lang="en-IN" sz="1400" dirty="0"/>
              <a:t>	obj2.salary=8000;</a:t>
            </a:r>
          </a:p>
          <a:p>
            <a:pPr marL="0" indent="0">
              <a:buNone/>
            </a:pPr>
            <a:r>
              <a:rPr lang="en-IN" sz="1400" dirty="0"/>
              <a:t>                  </a:t>
            </a:r>
          </a:p>
          <a:p>
            <a:pPr marL="0" indent="0">
              <a:buNone/>
            </a:pPr>
            <a:r>
              <a:rPr lang="en-IN" sz="1400" dirty="0"/>
              <a:t>         }</a:t>
            </a:r>
          </a:p>
          <a:p>
            <a:pPr marL="0" indent="0">
              <a:buNone/>
            </a:pPr>
            <a:r>
              <a:rPr lang="en-IN" sz="1400" dirty="0"/>
              <a:t>    }</a:t>
            </a:r>
          </a:p>
          <a:p>
            <a:pPr marL="0" indent="0">
              <a:buNone/>
            </a:pPr>
            <a:r>
              <a:rPr lang="en-IN" sz="1400" dirty="0"/>
              <a:t>}</a:t>
            </a:r>
          </a:p>
          <a:p>
            <a:endParaRPr lang="en-IN" sz="1400" dirty="0"/>
          </a:p>
        </p:txBody>
      </p:sp>
      <p:sp>
        <p:nvSpPr>
          <p:cNvPr id="4" name="TextBox 3">
            <a:extLst>
              <a:ext uri="{FF2B5EF4-FFF2-40B4-BE49-F238E27FC236}">
                <a16:creationId xmlns:a16="http://schemas.microsoft.com/office/drawing/2014/main" id="{E22C2CC0-FA60-4067-95B0-5451B8E305D4}"/>
              </a:ext>
            </a:extLst>
          </p:cNvPr>
          <p:cNvSpPr txBox="1"/>
          <p:nvPr/>
        </p:nvSpPr>
        <p:spPr>
          <a:xfrm>
            <a:off x="6096000" y="1418252"/>
            <a:ext cx="5931159" cy="3693319"/>
          </a:xfrm>
          <a:prstGeom prst="rect">
            <a:avLst/>
          </a:prstGeom>
          <a:noFill/>
        </p:spPr>
        <p:txBody>
          <a:bodyPr wrap="square" rtlCol="0">
            <a:spAutoFit/>
          </a:bodyPr>
          <a:lstStyle/>
          <a:p>
            <a:r>
              <a:rPr lang="en-IN" dirty="0"/>
              <a:t>In this example you are initializing obj1 and obj2 out side the class. Think if I have 50 employee you are repeating the code. All ways follow DRY (Do not Repeat yourself)</a:t>
            </a:r>
          </a:p>
          <a:p>
            <a:r>
              <a:rPr lang="en-IN" dirty="0"/>
              <a:t>So now it must be clear why parametrised constructor?</a:t>
            </a:r>
          </a:p>
          <a:p>
            <a:endParaRPr lang="en-IN" dirty="0"/>
          </a:p>
          <a:p>
            <a:r>
              <a:rPr lang="en-IN" dirty="0"/>
              <a:t>Here think if instance member are private then you can not initialize out side class. So in this situation also parameterised constructor is </a:t>
            </a:r>
            <a:r>
              <a:rPr lang="en-IN" dirty="0" err="1"/>
              <a:t>usefull</a:t>
            </a:r>
            <a:r>
              <a:rPr lang="en-IN" dirty="0"/>
              <a:t>.</a:t>
            </a:r>
          </a:p>
          <a:p>
            <a:endParaRPr lang="en-IN" dirty="0"/>
          </a:p>
          <a:p>
            <a:r>
              <a:rPr lang="en-IN" dirty="0"/>
              <a:t>Observe there is no constructor written.</a:t>
            </a:r>
          </a:p>
          <a:p>
            <a:r>
              <a:rPr lang="en-IN" dirty="0"/>
              <a:t>Do  we have no </a:t>
            </a:r>
            <a:r>
              <a:rPr lang="en-IN" dirty="0" err="1"/>
              <a:t>args</a:t>
            </a:r>
            <a:r>
              <a:rPr lang="en-IN" dirty="0"/>
              <a:t> constructor in this code?</a:t>
            </a:r>
          </a:p>
          <a:p>
            <a:r>
              <a:rPr lang="en-IN" dirty="0"/>
              <a:t>Yes</a:t>
            </a:r>
          </a:p>
          <a:p>
            <a:r>
              <a:rPr lang="en-IN" dirty="0"/>
              <a:t>By default frame work will give no </a:t>
            </a:r>
            <a:r>
              <a:rPr lang="en-IN" dirty="0" err="1"/>
              <a:t>args</a:t>
            </a:r>
            <a:r>
              <a:rPr lang="en-IN" dirty="0"/>
              <a:t> constructor.</a:t>
            </a:r>
          </a:p>
        </p:txBody>
      </p:sp>
    </p:spTree>
    <p:extLst>
      <p:ext uri="{BB962C8B-B14F-4D97-AF65-F5344CB8AC3E}">
        <p14:creationId xmlns:p14="http://schemas.microsoft.com/office/powerpoint/2010/main" val="258396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1989</Words>
  <Application>Microsoft Office PowerPoint</Application>
  <PresentationFormat>Widescreen</PresentationFormat>
  <Paragraphs>309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Consolas</vt:lpstr>
      <vt:lpstr>Garamond</vt:lpstr>
      <vt:lpstr>Office Theme</vt:lpstr>
      <vt:lpstr>PowerPoint Presentation</vt:lpstr>
      <vt:lpstr>Use of constructor and class</vt:lpstr>
      <vt:lpstr>PowerPoint Presentation</vt:lpstr>
      <vt:lpstr>PowerPoint Presentation</vt:lpstr>
      <vt:lpstr>Use of constructor and no arg constructor</vt:lpstr>
      <vt:lpstr>Use of constructor and no arg constructor</vt:lpstr>
      <vt:lpstr>Parameterised constructor</vt:lpstr>
      <vt:lpstr>Importance of new key word</vt:lpstr>
      <vt:lpstr>If I do not use parameterised constructor then you are repeating the code</vt:lpstr>
      <vt:lpstr>Shallow copy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50</cp:revision>
  <dcterms:created xsi:type="dcterms:W3CDTF">2020-07-20T11:47:39Z</dcterms:created>
  <dcterms:modified xsi:type="dcterms:W3CDTF">2020-10-22T04:21:21Z</dcterms:modified>
</cp:coreProperties>
</file>