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71A92-D37F-4044-9B85-F2A57331CF7A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D1F86-13DD-43B8-BFEF-CB2545E6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0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1F86-13DD-43B8-BFEF-CB2545E6CF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9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1F86-13DD-43B8-BFEF-CB2545E6CF2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7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3C9-5694-49E5-84CD-D6F10B28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B37D-6FB7-46C7-ADDA-56A7535A8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3392-878C-4C8D-8315-2859D1EB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1074-C607-44E4-9D45-A9F360C0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8084-64AC-40F0-B536-A96E9478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7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2DDD-4CC0-4513-9946-90ACFBFE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A8D18-00CE-4357-9D18-C81EB2BA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A42B-2566-4567-AE51-CDBF1CF6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6134-0820-44CB-B025-8D1F116B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979A-CEF0-4ED0-B797-D6B520C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0E8DB-C658-43A5-85E6-034905D50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7DFA8-BEDC-41E0-8C51-C27B9EE1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1D01-1044-4740-96B3-219B392D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0B75-20B2-4C43-A650-0F7DA0C5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2785-B09A-4123-9CAC-48DCCBA8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A615-9DD2-4336-A925-B80FF9FF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E896-7FED-4A2D-9EDC-7C010D28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CA79-3E57-44B2-9DD0-283E0253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7EAE-5257-436D-AED5-D571B0C5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01CB-7601-4759-97C7-3DD7FB6C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6ED0-16B2-4DCD-B91B-42BA0ADB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7913-8570-46AC-8BFB-53CC1699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1F2F-0B08-4889-8158-D9D558D2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4D926-E1AB-482E-9B7B-07082655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26BF-FBCC-488E-9035-BF137106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6CC4-B8F8-425E-B4B3-DE3D2654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404A-08BA-4AAB-9D31-4EFB7F68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4D905-95A3-44FE-8EB3-C4B964679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4131-C32E-41AC-8EB6-827E5113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C788-3119-4A18-9F61-9E7E50D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1D67-F0A4-489B-A721-11917078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19E0-0DF1-4F35-A747-C624704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2B751-7B72-4E78-B76C-108768AD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BF473-3B1C-472E-A7AC-C7526A7C8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62046-4973-4245-B937-7E3984A6C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6E0B7-560C-4B4C-8C32-365488C0A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BBF98-3A05-47D3-B959-B61D979F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B1964-22A5-47D2-ADF2-2CD7BFE3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CE616-9AD9-4904-A121-A305ACA0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B396-D5DF-46DF-B157-B232964F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B76C5-3D34-40E7-899A-5FA23CF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6F464-39A5-4881-BF80-7D719DBF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6884D-0754-4E58-AFB7-F1D6E5D7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33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3223C-6F32-44BC-A0C8-CF1A7233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07A4-2D82-404D-9671-165F124C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8E24-1E4A-4007-B493-73A305D4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4DDA-FFC0-4164-8FA1-80882FDD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2C6C-88E0-4BE7-9DBF-D9B1B0A3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2301-BBB4-4109-8F95-985481BA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338BB-2E87-4FDD-BA4A-76EF9977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E4958-6BF9-4128-BFF3-481BD55F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5B934-23CE-4040-8D2B-65572E6F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0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B746-640F-4BD6-BC6E-8B5B2320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F4514-6183-4684-B865-05750AA8E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78738-B1F3-4BF5-8732-DC60CB27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71477-0013-49D0-9921-4F3FBC8D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11BA-79BF-4FB7-ADBE-A7F43334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11379-F016-4480-9C76-E0FDB9CE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4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1719B-CBD2-4F33-BEC7-A667A16F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D485A-1880-4807-85BA-4B6F80AE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E53C-84D6-4360-8B17-DFAEBF3B2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4C5D-82DA-4C3B-A7E7-5F077C2099E8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0CAF-9867-459A-86C8-67ADFA944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6398-3D9D-4EA6-B73B-CA3543557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C2F7-326E-45EA-9D6B-A81DD25FDD11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10BD7-F4D7-40B5-90D4-02866787E6C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13" y="-109941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C7E2DE-7B72-4D0A-A9C0-803A477C989B}"/>
              </a:ext>
            </a:extLst>
          </p:cNvPr>
          <p:cNvSpPr/>
          <p:nvPr userDrawn="1"/>
        </p:nvSpPr>
        <p:spPr>
          <a:xfrm>
            <a:off x="1155124" y="6594071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01ABA9-B727-438F-A96C-73D935C8F9DE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8458200" cy="6705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>
                <a:hlinkClick r:id="rId2"/>
              </a:rPr>
              <a:t>http://www.vidyanidhi.com/</a:t>
            </a:r>
            <a:endParaRPr lang="en-IN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/>
              <a:t>Ketkiacharya.net@gmail.com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3BE20-7538-427E-919C-712A05A3C1F6}"/>
              </a:ext>
            </a:extLst>
          </p:cNvPr>
          <p:cNvSpPr txBox="1"/>
          <p:nvPr/>
        </p:nvSpPr>
        <p:spPr>
          <a:xfrm>
            <a:off x="533400" y="4038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26683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123-FA96-4106-AF6E-1B19E707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5" y="188323"/>
            <a:ext cx="10137742" cy="4927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Class and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F1DC-C6A0-444E-ACFD-568C349E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3" y="826383"/>
            <a:ext cx="10745662" cy="5667013"/>
          </a:xfrm>
        </p:spPr>
        <p:txBody>
          <a:bodyPr>
            <a:normAutofit/>
          </a:bodyPr>
          <a:lstStyle/>
          <a:p>
            <a:r>
              <a:rPr lang="en-IN" dirty="0"/>
              <a:t>Class is user define data type </a:t>
            </a:r>
          </a:p>
          <a:p>
            <a:pPr lvl="1"/>
            <a:r>
              <a:rPr lang="en-IN" dirty="0"/>
              <a:t>It wraps instance data and method in it.</a:t>
            </a:r>
          </a:p>
          <a:p>
            <a:r>
              <a:rPr lang="en-IN" dirty="0"/>
              <a:t>Job of constructor is to initialize data</a:t>
            </a:r>
          </a:p>
          <a:p>
            <a:pPr lvl="1"/>
            <a:r>
              <a:rPr lang="en-IN" dirty="0"/>
              <a:t>If you do not write constructor frame work will give parameter less constructor</a:t>
            </a:r>
          </a:p>
          <a:p>
            <a:pPr lvl="1"/>
            <a:r>
              <a:rPr lang="en-IN" dirty="0"/>
              <a:t>If you write parameterised constructor then frame work will not give parameter less constructor</a:t>
            </a:r>
          </a:p>
          <a:p>
            <a:pPr lvl="1"/>
            <a:endParaRPr lang="en-IN" dirty="0"/>
          </a:p>
          <a:p>
            <a:r>
              <a:rPr lang="en-IN" dirty="0"/>
              <a:t>In the next slide read code and  observe repetition of code</a:t>
            </a:r>
          </a:p>
          <a:p>
            <a:pPr lvl="1"/>
            <a:r>
              <a:rPr lang="en-IN" dirty="0"/>
              <a:t>Initialisation of instance member</a:t>
            </a:r>
          </a:p>
          <a:p>
            <a:pPr lvl="1"/>
            <a:r>
              <a:rPr lang="en-IN" dirty="0"/>
              <a:t>Calculation of net salary</a:t>
            </a:r>
          </a:p>
          <a:p>
            <a:pPr lvl="1"/>
            <a:r>
              <a:rPr lang="en-IN" dirty="0"/>
              <a:t>Printing of name and </a:t>
            </a:r>
            <a:r>
              <a:rPr lang="en-IN" dirty="0" err="1"/>
              <a:t>netsalary</a:t>
            </a:r>
            <a:r>
              <a:rPr lang="en-IN" dirty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1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9280-8E59-4549-85F4-0B4CD575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390106"/>
            <a:ext cx="5142271" cy="6227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U	sing System;</a:t>
            </a:r>
          </a:p>
          <a:p>
            <a:pPr marL="0" indent="0">
              <a:buNone/>
            </a:pPr>
            <a:r>
              <a:rPr lang="en-IN" sz="1400" dirty="0"/>
              <a:t>namespace basic1</a:t>
            </a:r>
          </a:p>
          <a:p>
            <a:pPr marL="0" indent="0">
              <a:buNone/>
            </a:pPr>
            <a:r>
              <a:rPr lang="en-IN" sz="1400" dirty="0"/>
              <a:t>{    class Employee</a:t>
            </a:r>
          </a:p>
          <a:p>
            <a:pPr marL="0" indent="0">
              <a:buNone/>
            </a:pPr>
            <a:r>
              <a:rPr lang="en-IN" sz="1400" dirty="0"/>
              <a:t>    {     //observe public member </a:t>
            </a:r>
          </a:p>
          <a:p>
            <a:pPr marL="0" indent="0">
              <a:buNone/>
            </a:pPr>
            <a:r>
              <a:rPr lang="en-IN" sz="1400" dirty="0"/>
              <a:t>        </a:t>
            </a:r>
            <a:r>
              <a:rPr lang="en-IN" sz="1400" dirty="0">
                <a:solidFill>
                  <a:schemeClr val="accent2"/>
                </a:solidFill>
              </a:rPr>
              <a:t>public</a:t>
            </a:r>
            <a:r>
              <a:rPr lang="en-IN" sz="1400" dirty="0"/>
              <a:t> int age;     </a:t>
            </a:r>
          </a:p>
          <a:p>
            <a:pPr marL="0" indent="0">
              <a:buNone/>
            </a:pPr>
            <a:r>
              <a:rPr lang="en-IN" sz="1400" dirty="0"/>
              <a:t>        </a:t>
            </a:r>
            <a:r>
              <a:rPr lang="en-IN" sz="1400" dirty="0">
                <a:solidFill>
                  <a:schemeClr val="accent2"/>
                </a:solidFill>
              </a:rPr>
              <a:t>public</a:t>
            </a:r>
            <a:r>
              <a:rPr lang="en-IN" sz="1400" dirty="0"/>
              <a:t> int salary;     </a:t>
            </a:r>
          </a:p>
          <a:p>
            <a:pPr marL="0" indent="0">
              <a:buNone/>
            </a:pPr>
            <a:r>
              <a:rPr lang="en-IN" sz="1400" dirty="0"/>
              <a:t>        </a:t>
            </a:r>
            <a:r>
              <a:rPr lang="en-IN" sz="1400" dirty="0">
                <a:solidFill>
                  <a:schemeClr val="accent2"/>
                </a:solidFill>
              </a:rPr>
              <a:t>public</a:t>
            </a:r>
            <a:r>
              <a:rPr lang="en-IN" sz="1400" dirty="0"/>
              <a:t> string name;  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class </a:t>
            </a:r>
            <a:r>
              <a:rPr lang="en-IN" sz="1400" dirty="0" err="1"/>
              <a:t>EmployeeDemo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{         static void Main()</a:t>
            </a:r>
          </a:p>
          <a:p>
            <a:pPr marL="0" indent="0">
              <a:buNone/>
            </a:pPr>
            <a:r>
              <a:rPr lang="en-IN" sz="1400" dirty="0"/>
              <a:t>        {</a:t>
            </a:r>
            <a:r>
              <a:rPr lang="en-US" sz="1400" dirty="0"/>
              <a:t>   Employee emp = new Employee(); // create a object </a:t>
            </a:r>
          </a:p>
          <a:p>
            <a:pPr marL="0" indent="0">
              <a:buNone/>
            </a:pPr>
            <a:r>
              <a:rPr lang="en-IN" sz="1400" dirty="0"/>
              <a:t>           double </a:t>
            </a:r>
            <a:r>
              <a:rPr lang="en-IN" sz="1400" dirty="0" err="1"/>
              <a:t>netsal</a:t>
            </a:r>
            <a:r>
              <a:rPr lang="en-IN" sz="1400" dirty="0"/>
              <a:t>; </a:t>
            </a:r>
          </a:p>
          <a:p>
            <a:pPr marL="0" indent="0">
              <a:buNone/>
            </a:pPr>
            <a:r>
              <a:rPr lang="en-IN" sz="1400" dirty="0"/>
              <a:t>           // Assign values to fields </a:t>
            </a:r>
          </a:p>
          <a:p>
            <a:pPr marL="0" indent="0"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emp.age</a:t>
            </a:r>
            <a:r>
              <a:rPr lang="en-IN" sz="1400" dirty="0"/>
              <a:t> = 25;</a:t>
            </a:r>
          </a:p>
          <a:p>
            <a:pPr marL="0" indent="0"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emp.salary</a:t>
            </a:r>
            <a:r>
              <a:rPr lang="en-IN" sz="1400" dirty="0"/>
              <a:t> = 8500;</a:t>
            </a:r>
          </a:p>
          <a:p>
            <a:pPr marL="0" indent="0">
              <a:buNone/>
            </a:pPr>
            <a:r>
              <a:rPr lang="en-IN" sz="1400" dirty="0"/>
              <a:t>            emp.name = "Raj";</a:t>
            </a:r>
          </a:p>
          <a:p>
            <a:pPr marL="0" indent="0">
              <a:buNone/>
            </a:pPr>
            <a:r>
              <a:rPr lang="en-US" sz="1400" dirty="0"/>
              <a:t>            //if you create one more object you need to initialize it again</a:t>
            </a:r>
            <a:r>
              <a:rPr lang="en-IN" sz="1400" dirty="0"/>
              <a:t>      </a:t>
            </a:r>
          </a:p>
          <a:p>
            <a:pPr marL="0" indent="0">
              <a:buNone/>
            </a:pPr>
            <a:r>
              <a:rPr lang="en-IN" sz="1400" dirty="0"/>
              <a:t>           // Compute net salary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netsal</a:t>
            </a:r>
            <a:r>
              <a:rPr lang="en-US" sz="1400" dirty="0"/>
              <a:t> = </a:t>
            </a:r>
            <a:r>
              <a:rPr lang="en-US" sz="1400" dirty="0" err="1"/>
              <a:t>emp.salary</a:t>
            </a:r>
            <a:r>
              <a:rPr lang="en-US" sz="1400" dirty="0"/>
              <a:t> - </a:t>
            </a:r>
            <a:r>
              <a:rPr lang="en-US" sz="1400" dirty="0" err="1"/>
              <a:t>emp.salary</a:t>
            </a:r>
            <a:r>
              <a:rPr lang="en-US" sz="1400" dirty="0"/>
              <a:t> * 0.1;</a:t>
            </a:r>
            <a:endParaRPr lang="en-IN" sz="1400" dirty="0"/>
          </a:p>
          <a:p>
            <a:pPr marL="0" indent="0">
              <a:buNone/>
            </a:pPr>
            <a:r>
              <a:rPr lang="en-US" sz="1400" dirty="0"/>
              <a:t>          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864C8-CCF9-427D-8AC9-10A1309EC047}"/>
              </a:ext>
            </a:extLst>
          </p:cNvPr>
          <p:cNvSpPr txBox="1"/>
          <p:nvPr/>
        </p:nvSpPr>
        <p:spPr>
          <a:xfrm>
            <a:off x="5260258" y="390106"/>
            <a:ext cx="68137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//if you create one more object you need to calculate net salary again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Console.WriteLine</a:t>
            </a:r>
            <a:r>
              <a:rPr lang="en-IN" sz="1400" dirty="0"/>
              <a:t>("Name:{0} </a:t>
            </a:r>
            <a:r>
              <a:rPr lang="en-IN" sz="1400" dirty="0" err="1"/>
              <a:t>Netsal</a:t>
            </a:r>
            <a:r>
              <a:rPr lang="en-IN" sz="1400" dirty="0"/>
              <a:t>={1}",</a:t>
            </a:r>
            <a:r>
              <a:rPr lang="en-IN" sz="1400" dirty="0" err="1"/>
              <a:t>emp.name,netsal</a:t>
            </a:r>
            <a:r>
              <a:rPr lang="en-IN" sz="1400" dirty="0"/>
              <a:t>);</a:t>
            </a:r>
          </a:p>
          <a:p>
            <a:endParaRPr lang="en-IN" sz="1400" dirty="0"/>
          </a:p>
          <a:p>
            <a:r>
              <a:rPr lang="en-US" sz="1400" dirty="0"/>
              <a:t>            //printing job is also need to repeat </a:t>
            </a:r>
            <a:r>
              <a:rPr lang="en-IN" sz="1400" dirty="0"/>
              <a:t> </a:t>
            </a:r>
          </a:p>
          <a:p>
            <a:r>
              <a:rPr lang="en-IN" sz="1400" dirty="0"/>
              <a:t>            Employee e= new Employee();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e.age</a:t>
            </a:r>
            <a:r>
              <a:rPr lang="en-IN" sz="1400" dirty="0"/>
              <a:t> = 20;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e.salary</a:t>
            </a:r>
            <a:r>
              <a:rPr lang="en-IN" sz="1400" dirty="0"/>
              <a:t> = 9800;</a:t>
            </a:r>
          </a:p>
          <a:p>
            <a:r>
              <a:rPr lang="en-IN" sz="1400" dirty="0"/>
              <a:t>            e.name = "Kavi";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netsal</a:t>
            </a:r>
            <a:r>
              <a:rPr lang="en-US" sz="1400" dirty="0"/>
              <a:t> = </a:t>
            </a:r>
            <a:r>
              <a:rPr lang="en-US" sz="1400" dirty="0" err="1"/>
              <a:t>e.salary</a:t>
            </a:r>
            <a:r>
              <a:rPr lang="en-US" sz="1400" dirty="0"/>
              <a:t> - </a:t>
            </a:r>
            <a:r>
              <a:rPr lang="en-US" sz="1400" dirty="0" err="1"/>
              <a:t>e.salary</a:t>
            </a:r>
            <a:r>
              <a:rPr lang="en-US" sz="1400" dirty="0"/>
              <a:t> * 0.1;</a:t>
            </a:r>
          </a:p>
          <a:p>
            <a:endParaRPr lang="en-IN" sz="1400" dirty="0"/>
          </a:p>
          <a:p>
            <a:r>
              <a:rPr lang="en-IN" sz="1400" dirty="0"/>
              <a:t>           </a:t>
            </a:r>
            <a:r>
              <a:rPr lang="en-IN" sz="1400" dirty="0" err="1"/>
              <a:t>Console.WriteLine</a:t>
            </a:r>
            <a:r>
              <a:rPr lang="en-IN" sz="1400" dirty="0"/>
              <a:t>("Name:{0} </a:t>
            </a:r>
            <a:r>
              <a:rPr lang="en-IN" sz="1400" dirty="0" err="1"/>
              <a:t>Netsal</a:t>
            </a:r>
            <a:r>
              <a:rPr lang="en-IN" sz="1400" dirty="0"/>
              <a:t>={1}", e.name, </a:t>
            </a:r>
            <a:r>
              <a:rPr lang="en-IN" sz="1400" dirty="0" err="1"/>
              <a:t>netsal</a:t>
            </a:r>
            <a:r>
              <a:rPr lang="en-IN" sz="1400" dirty="0"/>
              <a:t>);</a:t>
            </a:r>
          </a:p>
          <a:p>
            <a:r>
              <a:rPr lang="en-US" sz="1400" dirty="0"/>
              <a:t>           //DRY do not repeat your self use constructor</a:t>
            </a:r>
            <a:r>
              <a:rPr lang="en-IN" sz="1400" dirty="0"/>
              <a:t>    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129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B773-C173-48EC-9E4F-AE7AE970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60820" cy="6805394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Employee emp = new Employee(); // create a object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i="1" dirty="0"/>
              <a:t>Every object has its own copy of instance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i="1" dirty="0"/>
              <a:t>variable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935D7-98DB-4B36-9031-E72EE0A7993B}"/>
              </a:ext>
            </a:extLst>
          </p:cNvPr>
          <p:cNvSpPr/>
          <p:nvPr/>
        </p:nvSpPr>
        <p:spPr>
          <a:xfrm>
            <a:off x="4618299" y="2766351"/>
            <a:ext cx="682907" cy="60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5D217-BF13-483A-8546-88EB5CBC2E24}"/>
              </a:ext>
            </a:extLst>
          </p:cNvPr>
          <p:cNvSpPr/>
          <p:nvPr/>
        </p:nvSpPr>
        <p:spPr>
          <a:xfrm>
            <a:off x="4805421" y="5106365"/>
            <a:ext cx="682907" cy="60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7DF79-F60B-485A-BB2E-23AFE372F287}"/>
              </a:ext>
            </a:extLst>
          </p:cNvPr>
          <p:cNvSpPr/>
          <p:nvPr/>
        </p:nvSpPr>
        <p:spPr>
          <a:xfrm>
            <a:off x="21988" y="5049983"/>
            <a:ext cx="3027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Employee e= new Employee();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65024-78AC-4DF5-8D00-8DE56986722E}"/>
              </a:ext>
            </a:extLst>
          </p:cNvPr>
          <p:cNvSpPr/>
          <p:nvPr/>
        </p:nvSpPr>
        <p:spPr>
          <a:xfrm>
            <a:off x="6412376" y="2559944"/>
            <a:ext cx="1541362" cy="1329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age=0</a:t>
            </a:r>
          </a:p>
          <a:p>
            <a:r>
              <a:rPr lang="en-IN" dirty="0">
                <a:solidFill>
                  <a:schemeClr val="tx1"/>
                </a:solidFill>
              </a:rPr>
              <a:t>salary=0</a:t>
            </a:r>
          </a:p>
          <a:p>
            <a:r>
              <a:rPr lang="en-IN" dirty="0">
                <a:solidFill>
                  <a:schemeClr val="tx1"/>
                </a:solidFill>
              </a:rPr>
              <a:t>name=“”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04203-042D-4C57-BF14-C16077F008B5}"/>
              </a:ext>
            </a:extLst>
          </p:cNvPr>
          <p:cNvSpPr/>
          <p:nvPr/>
        </p:nvSpPr>
        <p:spPr>
          <a:xfrm>
            <a:off x="6412377" y="4388736"/>
            <a:ext cx="1678328" cy="132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age=0 </a:t>
            </a:r>
          </a:p>
          <a:p>
            <a:r>
              <a:rPr lang="en-IN" dirty="0">
                <a:solidFill>
                  <a:schemeClr val="tx1"/>
                </a:solidFill>
              </a:rPr>
              <a:t>salary=</a:t>
            </a:r>
            <a:r>
              <a:rPr lang="en-IN">
                <a:solidFill>
                  <a:schemeClr val="tx1"/>
                </a:solidFill>
              </a:rPr>
              <a:t>0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name=“”</a:t>
            </a:r>
          </a:p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EB565-C855-404E-9637-C633D239A213}"/>
              </a:ext>
            </a:extLst>
          </p:cNvPr>
          <p:cNvSpPr txBox="1"/>
          <p:nvPr/>
        </p:nvSpPr>
        <p:spPr>
          <a:xfrm>
            <a:off x="4618299" y="2210773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8CCE5-EA83-4902-85B3-F2BEF9B26D6A}"/>
              </a:ext>
            </a:extLst>
          </p:cNvPr>
          <p:cNvSpPr txBox="1"/>
          <p:nvPr/>
        </p:nvSpPr>
        <p:spPr>
          <a:xfrm>
            <a:off x="4753335" y="4573061"/>
            <a:ext cx="4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E8360-2AAC-4500-8C8D-DB77D220D203}"/>
              </a:ext>
            </a:extLst>
          </p:cNvPr>
          <p:cNvSpPr/>
          <p:nvPr/>
        </p:nvSpPr>
        <p:spPr>
          <a:xfrm>
            <a:off x="6377963" y="588570"/>
            <a:ext cx="1541362" cy="1151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334F8-32FD-491D-9A5F-E27D5FB5E5A4}"/>
              </a:ext>
            </a:extLst>
          </p:cNvPr>
          <p:cNvSpPr txBox="1"/>
          <p:nvPr/>
        </p:nvSpPr>
        <p:spPr>
          <a:xfrm>
            <a:off x="6520841" y="109619"/>
            <a:ext cx="100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5AE53-2255-4AA5-B489-8DBD426CC29D}"/>
              </a:ext>
            </a:extLst>
          </p:cNvPr>
          <p:cNvSpPr/>
          <p:nvPr/>
        </p:nvSpPr>
        <p:spPr>
          <a:xfrm>
            <a:off x="8201847" y="681977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8FA69-1072-4A3B-80E3-EE46EC3047EC}"/>
              </a:ext>
            </a:extLst>
          </p:cNvPr>
          <p:cNvSpPr/>
          <p:nvPr/>
        </p:nvSpPr>
        <p:spPr>
          <a:xfrm>
            <a:off x="9928402" y="510280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0078A9-E2A9-41D3-A478-EFCD8B5F6ED9}"/>
              </a:ext>
            </a:extLst>
          </p:cNvPr>
          <p:cNvSpPr/>
          <p:nvPr/>
        </p:nvSpPr>
        <p:spPr>
          <a:xfrm>
            <a:off x="8506647" y="1496064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33B960-0593-4997-88A1-AB63C5818907}"/>
              </a:ext>
            </a:extLst>
          </p:cNvPr>
          <p:cNvSpPr/>
          <p:nvPr/>
        </p:nvSpPr>
        <p:spPr>
          <a:xfrm>
            <a:off x="10513759" y="1511246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C6150-17A4-49EC-BE88-A61DFA26A8E4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48644" y="1740310"/>
            <a:ext cx="34413" cy="81963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071824-0FA8-4670-9B89-D3AF96AEE0D2}"/>
              </a:ext>
            </a:extLst>
          </p:cNvPr>
          <p:cNvSpPr txBox="1"/>
          <p:nvPr/>
        </p:nvSpPr>
        <p:spPr>
          <a:xfrm>
            <a:off x="7183057" y="1964466"/>
            <a:ext cx="134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FAC66-92FA-4854-A195-4B15357676D9}"/>
              </a:ext>
            </a:extLst>
          </p:cNvPr>
          <p:cNvSpPr txBox="1"/>
          <p:nvPr/>
        </p:nvSpPr>
        <p:spPr>
          <a:xfrm>
            <a:off x="7805168" y="211581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virtual bool</a:t>
            </a:r>
            <a:r>
              <a:rPr lang="en-IN" dirty="0"/>
              <a:t> Equals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CAE98F-A4E8-417A-9ABC-59F355AFB64E}"/>
              </a:ext>
            </a:extLst>
          </p:cNvPr>
          <p:cNvSpPr txBox="1"/>
          <p:nvPr/>
        </p:nvSpPr>
        <p:spPr>
          <a:xfrm>
            <a:off x="9791795" y="140949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Virtual int </a:t>
            </a:r>
            <a:r>
              <a:rPr lang="en-IN" dirty="0"/>
              <a:t> </a:t>
            </a:r>
            <a:r>
              <a:rPr lang="en-IN" dirty="0" err="1"/>
              <a:t>GetHasCode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C4F14-77B9-4EA4-9D9C-F36DFF5B5120}"/>
              </a:ext>
            </a:extLst>
          </p:cNvPr>
          <p:cNvSpPr txBox="1"/>
          <p:nvPr/>
        </p:nvSpPr>
        <p:spPr>
          <a:xfrm>
            <a:off x="7991933" y="1126733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virtual</a:t>
            </a:r>
            <a:r>
              <a:rPr lang="en-IN" dirty="0"/>
              <a:t> string </a:t>
            </a:r>
            <a:r>
              <a:rPr lang="en-IN" dirty="0" err="1"/>
              <a:t>ToString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0B70E-2FD6-4569-8481-5EF5304EB945}"/>
              </a:ext>
            </a:extLst>
          </p:cNvPr>
          <p:cNvSpPr txBox="1"/>
          <p:nvPr/>
        </p:nvSpPr>
        <p:spPr>
          <a:xfrm>
            <a:off x="10377115" y="1012546"/>
            <a:ext cx="147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Type </a:t>
            </a:r>
            <a:r>
              <a:rPr lang="en-IN" dirty="0" err="1"/>
              <a:t>GetType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55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E525-31A0-46BB-BC03-FD545417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1" y="532434"/>
            <a:ext cx="11725155" cy="58336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err="1"/>
              <a:t>emp.age</a:t>
            </a:r>
            <a:r>
              <a:rPr lang="en-IN" sz="1800" dirty="0"/>
              <a:t> = 25;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</a:t>
            </a:r>
            <a:r>
              <a:rPr lang="en-IN" sz="1800" dirty="0" err="1"/>
              <a:t>emp.salary</a:t>
            </a:r>
            <a:r>
              <a:rPr lang="en-IN" sz="1800" dirty="0"/>
              <a:t> = 8500;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/>
              <a:t>  emp.name = "Raj";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e.age</a:t>
            </a:r>
            <a:r>
              <a:rPr lang="en-IN" sz="1800" dirty="0"/>
              <a:t> = 20;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err="1"/>
              <a:t>e.salary</a:t>
            </a:r>
            <a:r>
              <a:rPr lang="en-IN" sz="1800" dirty="0"/>
              <a:t> = 9800;</a:t>
            </a:r>
          </a:p>
          <a:p>
            <a:pPr marL="0" indent="0">
              <a:buNone/>
            </a:pPr>
            <a:r>
              <a:rPr lang="en-IN" sz="1800" dirty="0"/>
              <a:t>e.name = "Kavi";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i="1" dirty="0"/>
              <a:t>Every object has its own copy of instance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i="1" dirty="0"/>
              <a:t>variable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59103-0D6F-474E-BDE7-1417299988F3}"/>
              </a:ext>
            </a:extLst>
          </p:cNvPr>
          <p:cNvSpPr/>
          <p:nvPr/>
        </p:nvSpPr>
        <p:spPr>
          <a:xfrm>
            <a:off x="4618299" y="2766351"/>
            <a:ext cx="682907" cy="60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3FA32-83E0-4829-9CD8-67EBF5722C53}"/>
              </a:ext>
            </a:extLst>
          </p:cNvPr>
          <p:cNvSpPr/>
          <p:nvPr/>
        </p:nvSpPr>
        <p:spPr>
          <a:xfrm>
            <a:off x="4805421" y="5106365"/>
            <a:ext cx="682907" cy="60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1D937-2D27-4FF7-85FF-99D8956A447E}"/>
              </a:ext>
            </a:extLst>
          </p:cNvPr>
          <p:cNvSpPr/>
          <p:nvPr/>
        </p:nvSpPr>
        <p:spPr>
          <a:xfrm>
            <a:off x="6412376" y="2559944"/>
            <a:ext cx="1541362" cy="1329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age=0 25</a:t>
            </a:r>
          </a:p>
          <a:p>
            <a:r>
              <a:rPr lang="en-IN" dirty="0">
                <a:solidFill>
                  <a:schemeClr val="tx1"/>
                </a:solidFill>
              </a:rPr>
              <a:t>salary=0 8500</a:t>
            </a:r>
          </a:p>
          <a:p>
            <a:r>
              <a:rPr lang="en-IN" dirty="0">
                <a:solidFill>
                  <a:schemeClr val="tx1"/>
                </a:solidFill>
              </a:rPr>
              <a:t>name=“” Raj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4666C-BF22-4E91-9A1F-2EA5F849AF64}"/>
              </a:ext>
            </a:extLst>
          </p:cNvPr>
          <p:cNvSpPr/>
          <p:nvPr/>
        </p:nvSpPr>
        <p:spPr>
          <a:xfrm>
            <a:off x="6412377" y="4388736"/>
            <a:ext cx="1678328" cy="132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age=0 20</a:t>
            </a:r>
          </a:p>
          <a:p>
            <a:r>
              <a:rPr lang="en-IN" dirty="0">
                <a:solidFill>
                  <a:schemeClr val="tx1"/>
                </a:solidFill>
              </a:rPr>
              <a:t>salary=08900</a:t>
            </a:r>
          </a:p>
          <a:p>
            <a:r>
              <a:rPr lang="en-IN" dirty="0">
                <a:solidFill>
                  <a:schemeClr val="tx1"/>
                </a:solidFill>
              </a:rPr>
              <a:t>name=“” </a:t>
            </a:r>
            <a:r>
              <a:rPr lang="en-IN" dirty="0" err="1">
                <a:solidFill>
                  <a:schemeClr val="tx1"/>
                </a:solidFill>
              </a:rPr>
              <a:t>kavi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E7F58-6F0A-4CA2-970A-E22B6AEAF094}"/>
              </a:ext>
            </a:extLst>
          </p:cNvPr>
          <p:cNvSpPr txBox="1"/>
          <p:nvPr/>
        </p:nvSpPr>
        <p:spPr>
          <a:xfrm>
            <a:off x="4618299" y="2210773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E18B4-3354-4595-BCEB-37429DBB38B8}"/>
              </a:ext>
            </a:extLst>
          </p:cNvPr>
          <p:cNvSpPr txBox="1"/>
          <p:nvPr/>
        </p:nvSpPr>
        <p:spPr>
          <a:xfrm>
            <a:off x="4753335" y="4573061"/>
            <a:ext cx="4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89A79-E5E5-4C5E-A4FA-63524A447CF3}"/>
              </a:ext>
            </a:extLst>
          </p:cNvPr>
          <p:cNvSpPr/>
          <p:nvPr/>
        </p:nvSpPr>
        <p:spPr>
          <a:xfrm>
            <a:off x="6377963" y="588570"/>
            <a:ext cx="1541362" cy="1151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10C63-A9A9-4125-8268-058BAB656DC7}"/>
              </a:ext>
            </a:extLst>
          </p:cNvPr>
          <p:cNvSpPr txBox="1"/>
          <p:nvPr/>
        </p:nvSpPr>
        <p:spPr>
          <a:xfrm>
            <a:off x="6520841" y="109619"/>
            <a:ext cx="100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AB1879-45C3-4431-B22E-1A01717FDA6F}"/>
              </a:ext>
            </a:extLst>
          </p:cNvPr>
          <p:cNvSpPr/>
          <p:nvPr/>
        </p:nvSpPr>
        <p:spPr>
          <a:xfrm>
            <a:off x="8201847" y="681977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47EDF-B18A-4DD1-A77E-2DA0CEEB681E}"/>
              </a:ext>
            </a:extLst>
          </p:cNvPr>
          <p:cNvSpPr/>
          <p:nvPr/>
        </p:nvSpPr>
        <p:spPr>
          <a:xfrm>
            <a:off x="9928402" y="510280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6450F0-72AB-4610-ADBE-37F067A0AC3A}"/>
              </a:ext>
            </a:extLst>
          </p:cNvPr>
          <p:cNvSpPr/>
          <p:nvPr/>
        </p:nvSpPr>
        <p:spPr>
          <a:xfrm>
            <a:off x="8506647" y="1496064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C5040D-834F-43BF-AEA2-7F7D0E0FBDBF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7148644" y="1740310"/>
            <a:ext cx="34413" cy="81963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AA6FD5-0026-4330-AABD-DE2306186733}"/>
              </a:ext>
            </a:extLst>
          </p:cNvPr>
          <p:cNvSpPr txBox="1"/>
          <p:nvPr/>
        </p:nvSpPr>
        <p:spPr>
          <a:xfrm>
            <a:off x="7183057" y="1964466"/>
            <a:ext cx="134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D5664-E908-4C06-8E91-916FA274140C}"/>
              </a:ext>
            </a:extLst>
          </p:cNvPr>
          <p:cNvSpPr txBox="1"/>
          <p:nvPr/>
        </p:nvSpPr>
        <p:spPr>
          <a:xfrm>
            <a:off x="7805168" y="211581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virtual bool</a:t>
            </a:r>
            <a:r>
              <a:rPr lang="en-IN" dirty="0"/>
              <a:t> Equals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6B0A2-046F-4B58-A226-AFCF3F84AF13}"/>
              </a:ext>
            </a:extLst>
          </p:cNvPr>
          <p:cNvSpPr txBox="1"/>
          <p:nvPr/>
        </p:nvSpPr>
        <p:spPr>
          <a:xfrm>
            <a:off x="7991933" y="1126733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virtual</a:t>
            </a:r>
            <a:r>
              <a:rPr lang="en-IN" dirty="0"/>
              <a:t> string </a:t>
            </a:r>
            <a:r>
              <a:rPr lang="en-IN" dirty="0" err="1"/>
              <a:t>ToString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D8189F-23E1-49BD-9820-6EB3FFF878CD}"/>
              </a:ext>
            </a:extLst>
          </p:cNvPr>
          <p:cNvSpPr txBox="1"/>
          <p:nvPr/>
        </p:nvSpPr>
        <p:spPr>
          <a:xfrm>
            <a:off x="10377115" y="1012546"/>
            <a:ext cx="147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Type </a:t>
            </a:r>
            <a:r>
              <a:rPr lang="en-IN" dirty="0" err="1"/>
              <a:t>GetType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3C95AA-3230-4C16-BA34-19A3AB1C0870}"/>
              </a:ext>
            </a:extLst>
          </p:cNvPr>
          <p:cNvCxnSpPr/>
          <p:nvPr/>
        </p:nvCxnSpPr>
        <p:spPr>
          <a:xfrm flipV="1">
            <a:off x="6948671" y="2685327"/>
            <a:ext cx="158186" cy="9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501A3A-4775-4F59-8D80-5A04626F6F25}"/>
              </a:ext>
            </a:extLst>
          </p:cNvPr>
          <p:cNvCxnSpPr/>
          <p:nvPr/>
        </p:nvCxnSpPr>
        <p:spPr>
          <a:xfrm flipV="1">
            <a:off x="7147371" y="2965052"/>
            <a:ext cx="158186" cy="9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D4A94C-D84B-46EC-AC7A-87CE5A8A2796}"/>
              </a:ext>
            </a:extLst>
          </p:cNvPr>
          <p:cNvCxnSpPr/>
          <p:nvPr/>
        </p:nvCxnSpPr>
        <p:spPr>
          <a:xfrm flipV="1">
            <a:off x="7137724" y="3210049"/>
            <a:ext cx="158186" cy="9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2753EF-89CE-45E3-B92F-1419565149DF}"/>
              </a:ext>
            </a:extLst>
          </p:cNvPr>
          <p:cNvCxnSpPr/>
          <p:nvPr/>
        </p:nvCxnSpPr>
        <p:spPr>
          <a:xfrm flipV="1">
            <a:off x="6948671" y="4524203"/>
            <a:ext cx="158186" cy="23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819A20-91DC-4666-8529-2010C1ACF14F}"/>
              </a:ext>
            </a:extLst>
          </p:cNvPr>
          <p:cNvCxnSpPr/>
          <p:nvPr/>
        </p:nvCxnSpPr>
        <p:spPr>
          <a:xfrm flipV="1">
            <a:off x="7101071" y="4803928"/>
            <a:ext cx="158186" cy="23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DAA554-7C34-4A7F-A5CC-8E9B15021815}"/>
              </a:ext>
            </a:extLst>
          </p:cNvPr>
          <p:cNvCxnSpPr/>
          <p:nvPr/>
        </p:nvCxnSpPr>
        <p:spPr>
          <a:xfrm flipV="1">
            <a:off x="7158946" y="5023845"/>
            <a:ext cx="158186" cy="23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6983EB-D4D4-466C-BF87-5AEB5181F522}"/>
              </a:ext>
            </a:extLst>
          </p:cNvPr>
          <p:cNvCxnSpPr>
            <a:stCxn id="4" idx="3"/>
          </p:cNvCxnSpPr>
          <p:nvPr/>
        </p:nvCxnSpPr>
        <p:spPr>
          <a:xfrm flipV="1">
            <a:off x="5301206" y="3057651"/>
            <a:ext cx="121963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F251B0-CD09-41F9-9459-889A4EE4581C}"/>
              </a:ext>
            </a:extLst>
          </p:cNvPr>
          <p:cNvCxnSpPr/>
          <p:nvPr/>
        </p:nvCxnSpPr>
        <p:spPr>
          <a:xfrm flipV="1">
            <a:off x="5530550" y="5422743"/>
            <a:ext cx="121963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FB897E-6A57-44F9-BC92-CE0CD74BE8B1}"/>
              </a:ext>
            </a:extLst>
          </p:cNvPr>
          <p:cNvSpPr txBox="1"/>
          <p:nvPr/>
        </p:nvSpPr>
        <p:spPr>
          <a:xfrm>
            <a:off x="9781410" y="15683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virtual</a:t>
            </a:r>
            <a:r>
              <a:rPr lang="en-IN" dirty="0"/>
              <a:t> string </a:t>
            </a:r>
            <a:r>
              <a:rPr lang="en-IN" dirty="0" err="1"/>
              <a:t>ToString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7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0448-AA52-4743-A4DF-460B846B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71" y="212785"/>
            <a:ext cx="10288929" cy="468252"/>
          </a:xfrm>
        </p:spPr>
        <p:txBody>
          <a:bodyPr>
            <a:noAutofit/>
          </a:bodyPr>
          <a:lstStyle/>
          <a:p>
            <a:r>
              <a:rPr lang="en-IN" sz="3200" dirty="0"/>
              <a:t>Compare this code with previous code[No repetition of code]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C53D-B5FD-4B57-BF3A-3F4EDDD7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20" y="681037"/>
            <a:ext cx="5393802" cy="59641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using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namespace basic1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class Employee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float salary; //private instance 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string name; //private instance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//public constructor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public Employee(string nm, float </a:t>
            </a:r>
            <a:r>
              <a:rPr lang="en-IN" sz="1400" dirty="0" err="1"/>
              <a:t>sal</a:t>
            </a:r>
            <a:r>
              <a:rPr lang="en-IN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 name = nm;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 salary = </a:t>
            </a:r>
            <a:r>
              <a:rPr lang="en-IN" sz="1400" dirty="0" err="1"/>
              <a:t>sal</a:t>
            </a:r>
            <a:r>
              <a:rPr lang="en-IN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//public method to work on instance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public double calculate()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  double </a:t>
            </a:r>
            <a:r>
              <a:rPr lang="en-IN" sz="1400" dirty="0" err="1"/>
              <a:t>netsal</a:t>
            </a:r>
            <a:r>
              <a:rPr lang="en-IN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   </a:t>
            </a:r>
            <a:r>
              <a:rPr lang="en-IN" sz="1400" dirty="0" err="1"/>
              <a:t>netsal</a:t>
            </a:r>
            <a:r>
              <a:rPr lang="en-IN" sz="1400" dirty="0"/>
              <a:t> = salary - salary * 0.1;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  return </a:t>
            </a:r>
            <a:r>
              <a:rPr lang="en-IN" sz="1400" dirty="0" err="1"/>
              <a:t>netsal</a:t>
            </a:r>
            <a:r>
              <a:rPr lang="en-IN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//public method to display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public  string display()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   double </a:t>
            </a:r>
            <a:r>
              <a:rPr lang="en-IN" sz="1400" dirty="0" err="1"/>
              <a:t>nsal</a:t>
            </a:r>
            <a:r>
              <a:rPr lang="en-IN" sz="1400" dirty="0"/>
              <a:t>= calculate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    return </a:t>
            </a:r>
            <a:r>
              <a:rPr lang="en-IN" sz="1400" dirty="0" err="1"/>
              <a:t>string.Format</a:t>
            </a:r>
            <a:r>
              <a:rPr lang="en-IN" sz="1400" dirty="0"/>
              <a:t>("{0}{1}{2}", name, salary, </a:t>
            </a:r>
            <a:r>
              <a:rPr lang="en-IN" sz="1400" dirty="0" err="1"/>
              <a:t>nsal</a:t>
            </a:r>
            <a:r>
              <a:rPr lang="en-IN" sz="1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BD6D9-799E-47EA-BF91-44B19ED6CF85}"/>
              </a:ext>
            </a:extLst>
          </p:cNvPr>
          <p:cNvSpPr txBox="1"/>
          <p:nvPr/>
        </p:nvSpPr>
        <p:spPr>
          <a:xfrm>
            <a:off x="6252320" y="679048"/>
            <a:ext cx="52317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class </a:t>
            </a:r>
            <a:r>
              <a:rPr lang="en-IN" dirty="0" err="1"/>
              <a:t>EmployeeDemo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Employee emp = new Employee("Raj",30000); // create a  object </a:t>
            </a:r>
          </a:p>
          <a:p>
            <a:endParaRPr lang="en-IN" dirty="0"/>
          </a:p>
          <a:p>
            <a:r>
              <a:rPr lang="en-IN" dirty="0" err="1"/>
              <a:t>Console.WriteLine</a:t>
            </a:r>
            <a:r>
              <a:rPr lang="en-IN" dirty="0"/>
              <a:t>(emp);</a:t>
            </a:r>
          </a:p>
          <a:p>
            <a:r>
              <a:rPr lang="en-IN" dirty="0"/>
              <a:t>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emp.display</a:t>
            </a:r>
            <a:r>
              <a:rPr lang="en-IN" dirty="0"/>
              <a:t>());</a:t>
            </a:r>
          </a:p>
          <a:p>
            <a:endParaRPr lang="en-IN" dirty="0"/>
          </a:p>
          <a:p>
            <a:r>
              <a:rPr lang="en-IN" dirty="0"/>
              <a:t>            Employee e = new Employee("Geeta",40000); // create a object </a:t>
            </a:r>
          </a:p>
          <a:p>
            <a:endParaRPr lang="en-IN" dirty="0"/>
          </a:p>
          <a:p>
            <a:r>
              <a:rPr lang="en-IN"/>
              <a:t>	</a:t>
            </a:r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(e);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745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EA33-B00C-4BE4-88D2-41F199C2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6" y="776748"/>
            <a:ext cx="11147323" cy="581086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i="1" dirty="0">
                <a:latin typeface="Garamond" panose="02020404030301010803" pitchFamily="18" charset="0"/>
              </a:rPr>
              <a:t>Every object has its own copy of instance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i="1" dirty="0">
                <a:latin typeface="Garamond" panose="02020404030301010803" pitchFamily="18" charset="0"/>
              </a:rPr>
              <a:t>Variable.[copy of method does not get created]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1" i="1" dirty="0">
                <a:latin typeface="Garamond" panose="02020404030301010803" pitchFamily="18" charset="0"/>
              </a:rPr>
              <a:t>But class has address of method.</a:t>
            </a:r>
          </a:p>
          <a:p>
            <a:pPr marL="0" indent="0">
              <a:buNone/>
            </a:pPr>
            <a:r>
              <a:rPr lang="en-IN" sz="1800" b="1" dirty="0"/>
              <a:t>emp </a:t>
            </a:r>
            <a:r>
              <a:rPr lang="en-IN" sz="1800" b="1" dirty="0">
                <a:solidFill>
                  <a:schemeClr val="accent2"/>
                </a:solidFill>
              </a:rPr>
              <a:t>. </a:t>
            </a: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calculate() </a:t>
            </a:r>
            <a:r>
              <a:rPr lang="en-IN" sz="1800" dirty="0"/>
              <a:t>observe emp is pointing to object on heap, </a:t>
            </a:r>
          </a:p>
          <a:p>
            <a:pPr marL="0" indent="0">
              <a:buNone/>
            </a:pPr>
            <a:r>
              <a:rPr lang="en-IN" sz="1800" dirty="0"/>
              <a:t>this has instance member and addresses of method. So instance</a:t>
            </a:r>
          </a:p>
          <a:p>
            <a:pPr marL="0" indent="0">
              <a:buNone/>
            </a:pPr>
            <a:r>
              <a:rPr lang="en-IN" sz="1800" dirty="0"/>
              <a:t>member will go to that method and return </a:t>
            </a:r>
            <a:r>
              <a:rPr lang="en-IN" sz="1800" dirty="0" err="1"/>
              <a:t>netsalary</a:t>
            </a:r>
            <a:endParaRPr lang="en-IN" sz="1800" dirty="0"/>
          </a:p>
          <a:p>
            <a:r>
              <a:rPr lang="en-IN" dirty="0"/>
              <a:t>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1800" dirty="0"/>
              <a:t>Employee emp = new Employee("Raj",30000);</a:t>
            </a:r>
          </a:p>
          <a:p>
            <a:pPr marL="0" indent="0">
              <a:buNone/>
            </a:pPr>
            <a:r>
              <a:rPr lang="en-IN" sz="1800" dirty="0" err="1"/>
              <a:t>emp.calculate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r>
              <a:rPr lang="en-IN" sz="1800" dirty="0" err="1"/>
              <a:t>emp.display</a:t>
            </a:r>
            <a:r>
              <a:rPr lang="en-IN" sz="1800" dirty="0"/>
              <a:t>()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Employee e = new Employee("Geeta",40000);  </a:t>
            </a:r>
          </a:p>
          <a:p>
            <a:pPr marL="0" indent="0">
              <a:buNone/>
            </a:pPr>
            <a:r>
              <a:rPr lang="en-IN" sz="1800" dirty="0" err="1"/>
              <a:t>e.calculate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 err="1"/>
              <a:t>e.display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4F003-F387-4479-B03C-71DFDCF5E712}"/>
              </a:ext>
            </a:extLst>
          </p:cNvPr>
          <p:cNvSpPr/>
          <p:nvPr/>
        </p:nvSpPr>
        <p:spPr>
          <a:xfrm>
            <a:off x="4736288" y="3307123"/>
            <a:ext cx="720126" cy="514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40155-DD17-4293-B7F5-CB94E210C07C}"/>
              </a:ext>
            </a:extLst>
          </p:cNvPr>
          <p:cNvSpPr/>
          <p:nvPr/>
        </p:nvSpPr>
        <p:spPr>
          <a:xfrm>
            <a:off x="5071082" y="5647137"/>
            <a:ext cx="876030" cy="43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FBCAE-DDD7-449E-858D-0C7092BD9FB3}"/>
              </a:ext>
            </a:extLst>
          </p:cNvPr>
          <p:cNvSpPr/>
          <p:nvPr/>
        </p:nvSpPr>
        <p:spPr>
          <a:xfrm>
            <a:off x="6078081" y="3100716"/>
            <a:ext cx="2168562" cy="1329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salary= 30000</a:t>
            </a:r>
          </a:p>
          <a:p>
            <a:r>
              <a:rPr lang="en-IN" dirty="0">
                <a:solidFill>
                  <a:schemeClr val="tx1"/>
                </a:solidFill>
              </a:rPr>
              <a:t>name=“Raj”</a:t>
            </a:r>
          </a:p>
          <a:p>
            <a:r>
              <a:rPr lang="en-IN" dirty="0">
                <a:solidFill>
                  <a:schemeClr val="tx1"/>
                </a:solidFill>
              </a:rPr>
              <a:t>8000</a:t>
            </a:r>
          </a:p>
          <a:p>
            <a:r>
              <a:rPr lang="en-IN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70BCC-FAB1-464A-B120-510BC37E4DFB}"/>
              </a:ext>
            </a:extLst>
          </p:cNvPr>
          <p:cNvSpPr/>
          <p:nvPr/>
        </p:nvSpPr>
        <p:spPr>
          <a:xfrm>
            <a:off x="6025996" y="4845477"/>
            <a:ext cx="2272732" cy="1329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salary=40000</a:t>
            </a:r>
          </a:p>
          <a:p>
            <a:r>
              <a:rPr lang="en-IN" dirty="0">
                <a:solidFill>
                  <a:schemeClr val="tx1"/>
                </a:solidFill>
              </a:rPr>
              <a:t>name=“ Geeta”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8000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A81BD-9A43-4CC5-849C-E8B1FEE3E743}"/>
              </a:ext>
            </a:extLst>
          </p:cNvPr>
          <p:cNvSpPr txBox="1"/>
          <p:nvPr/>
        </p:nvSpPr>
        <p:spPr>
          <a:xfrm>
            <a:off x="4736288" y="2790317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45ED2-5407-425D-90AC-5C2FCCDF7B48}"/>
              </a:ext>
            </a:extLst>
          </p:cNvPr>
          <p:cNvSpPr txBox="1"/>
          <p:nvPr/>
        </p:nvSpPr>
        <p:spPr>
          <a:xfrm>
            <a:off x="5126968" y="5113833"/>
            <a:ext cx="4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9DEB0-CDAC-4625-B705-079E67134E1C}"/>
              </a:ext>
            </a:extLst>
          </p:cNvPr>
          <p:cNvSpPr/>
          <p:nvPr/>
        </p:nvSpPr>
        <p:spPr>
          <a:xfrm>
            <a:off x="6043668" y="1129342"/>
            <a:ext cx="1541362" cy="1151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05C6B-CBF4-41E5-AB24-81D4AD8FE7E2}"/>
              </a:ext>
            </a:extLst>
          </p:cNvPr>
          <p:cNvSpPr txBox="1"/>
          <p:nvPr/>
        </p:nvSpPr>
        <p:spPr>
          <a:xfrm>
            <a:off x="6186546" y="650391"/>
            <a:ext cx="100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6672E-DC14-4E66-AE62-F0DFEE49C788}"/>
              </a:ext>
            </a:extLst>
          </p:cNvPr>
          <p:cNvSpPr/>
          <p:nvPr/>
        </p:nvSpPr>
        <p:spPr>
          <a:xfrm>
            <a:off x="7867552" y="1222749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DC66E-DDBB-486C-BFC9-4C23FEFC0AF5}"/>
              </a:ext>
            </a:extLst>
          </p:cNvPr>
          <p:cNvSpPr/>
          <p:nvPr/>
        </p:nvSpPr>
        <p:spPr>
          <a:xfrm>
            <a:off x="9594107" y="1051052"/>
            <a:ext cx="1057900" cy="458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FA84BA-6D41-4F98-A67B-E52E10394D45}"/>
              </a:ext>
            </a:extLst>
          </p:cNvPr>
          <p:cNvCxnSpPr>
            <a:cxnSpLocks/>
          </p:cNvCxnSpPr>
          <p:nvPr/>
        </p:nvCxnSpPr>
        <p:spPr>
          <a:xfrm>
            <a:off x="6848762" y="2281082"/>
            <a:ext cx="67793" cy="81963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06161B-7127-4A8F-8E76-9F3348DC9C52}"/>
              </a:ext>
            </a:extLst>
          </p:cNvPr>
          <p:cNvSpPr txBox="1"/>
          <p:nvPr/>
        </p:nvSpPr>
        <p:spPr>
          <a:xfrm>
            <a:off x="6848762" y="2505238"/>
            <a:ext cx="134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B0816-40CD-409D-A052-092EDC7435F8}"/>
              </a:ext>
            </a:extLst>
          </p:cNvPr>
          <p:cNvSpPr txBox="1"/>
          <p:nvPr/>
        </p:nvSpPr>
        <p:spPr>
          <a:xfrm>
            <a:off x="7470873" y="752353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virtual bool</a:t>
            </a:r>
            <a:r>
              <a:rPr lang="en-IN" dirty="0"/>
              <a:t> Equals()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74A10-6060-466B-ACB4-0C3C5EB73A69}"/>
              </a:ext>
            </a:extLst>
          </p:cNvPr>
          <p:cNvSpPr txBox="1"/>
          <p:nvPr/>
        </p:nvSpPr>
        <p:spPr>
          <a:xfrm>
            <a:off x="10042820" y="1553318"/>
            <a:ext cx="168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Type </a:t>
            </a:r>
            <a:r>
              <a:rPr lang="en-IN" dirty="0" err="1"/>
              <a:t>GetType</a:t>
            </a:r>
            <a:r>
              <a:rPr lang="en-IN" dirty="0"/>
              <a:t>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ACDE45-D70E-4F5F-8316-ADA7FC13866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456414" y="3564167"/>
            <a:ext cx="569582" cy="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E45809-5A59-4E0B-AED1-AE8775EE40A6}"/>
              </a:ext>
            </a:extLst>
          </p:cNvPr>
          <p:cNvCxnSpPr/>
          <p:nvPr/>
        </p:nvCxnSpPr>
        <p:spPr>
          <a:xfrm flipV="1">
            <a:off x="5196255" y="5963515"/>
            <a:ext cx="121963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F63D506-77D9-4588-A7EA-613F4CA7AAD3}"/>
              </a:ext>
            </a:extLst>
          </p:cNvPr>
          <p:cNvSpPr/>
          <p:nvPr/>
        </p:nvSpPr>
        <p:spPr>
          <a:xfrm>
            <a:off x="8600987" y="3432836"/>
            <a:ext cx="997976" cy="43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{       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0D07CB-5ED3-4039-8529-1870BE916C1E}"/>
              </a:ext>
            </a:extLst>
          </p:cNvPr>
          <p:cNvSpPr txBox="1"/>
          <p:nvPr/>
        </p:nvSpPr>
        <p:spPr>
          <a:xfrm>
            <a:off x="8350814" y="3068605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Public double </a:t>
            </a:r>
            <a:r>
              <a:rPr lang="en-IN" dirty="0"/>
              <a:t>calculate()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9BC2C2-5E97-464C-A772-F68C509D416F}"/>
              </a:ext>
            </a:extLst>
          </p:cNvPr>
          <p:cNvSpPr txBox="1"/>
          <p:nvPr/>
        </p:nvSpPr>
        <p:spPr>
          <a:xfrm>
            <a:off x="9074353" y="4084088"/>
            <a:ext cx="84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EFA7B5-94EC-4FBA-ACD4-2FA93881BEC1}"/>
              </a:ext>
            </a:extLst>
          </p:cNvPr>
          <p:cNvSpPr/>
          <p:nvPr/>
        </p:nvSpPr>
        <p:spPr>
          <a:xfrm>
            <a:off x="10434706" y="3821211"/>
            <a:ext cx="997976" cy="43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{       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18C722-2280-4EBD-9D58-BE00289CB329}"/>
              </a:ext>
            </a:extLst>
          </p:cNvPr>
          <p:cNvSpPr txBox="1"/>
          <p:nvPr/>
        </p:nvSpPr>
        <p:spPr>
          <a:xfrm>
            <a:off x="9988753" y="3526732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Public double display</a:t>
            </a:r>
            <a:r>
              <a:rPr lang="en-IN" dirty="0"/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26FCF5-9795-4932-B148-00715FAF19EC}"/>
              </a:ext>
            </a:extLst>
          </p:cNvPr>
          <p:cNvSpPr txBox="1"/>
          <p:nvPr/>
        </p:nvSpPr>
        <p:spPr>
          <a:xfrm>
            <a:off x="10583607" y="4197155"/>
            <a:ext cx="84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6AD246-7167-4DBA-94E9-5FC6D0F1C174}"/>
              </a:ext>
            </a:extLst>
          </p:cNvPr>
          <p:cNvSpPr txBox="1"/>
          <p:nvPr/>
        </p:nvSpPr>
        <p:spPr>
          <a:xfrm>
            <a:off x="6523016" y="4403742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E216D2-E6EF-4A22-A594-08459A4A47F5}"/>
              </a:ext>
            </a:extLst>
          </p:cNvPr>
          <p:cNvSpPr txBox="1"/>
          <p:nvPr/>
        </p:nvSpPr>
        <p:spPr>
          <a:xfrm>
            <a:off x="7129804" y="6161120"/>
            <a:ext cx="7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9A0F01-B5E4-40EC-9A40-A724283B46FC}"/>
              </a:ext>
            </a:extLst>
          </p:cNvPr>
          <p:cNvSpPr txBox="1"/>
          <p:nvPr/>
        </p:nvSpPr>
        <p:spPr>
          <a:xfrm>
            <a:off x="9674754" y="575534"/>
            <a:ext cx="25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virtual</a:t>
            </a:r>
            <a:r>
              <a:rPr lang="en-IN" dirty="0"/>
              <a:t> string </a:t>
            </a:r>
            <a:r>
              <a:rPr lang="en-IN" dirty="0" err="1"/>
              <a:t>ToString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6B69-5112-4EDA-8F80-39409C97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78" y="0"/>
            <a:ext cx="10370574" cy="755752"/>
          </a:xfrm>
        </p:spPr>
        <p:txBody>
          <a:bodyPr/>
          <a:lstStyle/>
          <a:p>
            <a:r>
              <a:rPr lang="en-IN" dirty="0"/>
              <a:t>Compare two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383A-D7D3-4998-B8A4-79212A9D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47" y="698094"/>
            <a:ext cx="5471652" cy="3067664"/>
          </a:xfrm>
        </p:spPr>
        <p:txBody>
          <a:bodyPr>
            <a:normAutofit/>
          </a:bodyPr>
          <a:lstStyle/>
          <a:p>
            <a:r>
              <a:rPr lang="en-IN" sz="2000" dirty="0"/>
              <a:t>1</a:t>
            </a:r>
            <a:r>
              <a:rPr lang="en-IN" sz="2000" baseline="30000" dirty="0"/>
              <a:t>st Example</a:t>
            </a:r>
            <a:endParaRPr lang="en-IN" sz="2000" dirty="0"/>
          </a:p>
          <a:p>
            <a:r>
              <a:rPr lang="en-IN" sz="2000" dirty="0"/>
              <a:t>Instance member are public</a:t>
            </a:r>
          </a:p>
          <a:p>
            <a:r>
              <a:rPr lang="en-IN" sz="2000" dirty="0"/>
              <a:t>Frame work has given no </a:t>
            </a:r>
            <a:r>
              <a:rPr lang="en-IN" sz="2000" dirty="0" err="1"/>
              <a:t>args</a:t>
            </a:r>
            <a:r>
              <a:rPr lang="en-IN" sz="2000" dirty="0"/>
              <a:t> construct</a:t>
            </a:r>
          </a:p>
          <a:p>
            <a:r>
              <a:rPr lang="en-IN" sz="2000" dirty="0"/>
              <a:t>Initialization work is repeated for each object</a:t>
            </a:r>
          </a:p>
          <a:p>
            <a:r>
              <a:rPr lang="en-IN" sz="2000" dirty="0"/>
              <a:t>Net salary calculation is done for each object </a:t>
            </a:r>
            <a:r>
              <a:rPr lang="en-IN" sz="2000" dirty="0" err="1"/>
              <a:t>ie</a:t>
            </a:r>
            <a:r>
              <a:rPr lang="en-IN" sz="2000" dirty="0"/>
              <a:t>. Repetition of work</a:t>
            </a:r>
          </a:p>
          <a:p>
            <a:r>
              <a:rPr lang="en-IN" sz="2000" dirty="0"/>
              <a:t>Printing work is repeated for each object</a:t>
            </a:r>
          </a:p>
          <a:p>
            <a:r>
              <a:rPr lang="en-IN" sz="2000" dirty="0"/>
              <a:t>No data hiding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55CF1D-01E1-4DAE-A2CB-31A0363AF939}"/>
              </a:ext>
            </a:extLst>
          </p:cNvPr>
          <p:cNvSpPr txBox="1">
            <a:spLocks/>
          </p:cNvSpPr>
          <p:nvPr/>
        </p:nvSpPr>
        <p:spPr>
          <a:xfrm>
            <a:off x="6095999" y="570273"/>
            <a:ext cx="5471654" cy="32839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2</a:t>
            </a:r>
            <a:r>
              <a:rPr lang="en-IN" sz="2000" baseline="30000" dirty="0"/>
              <a:t>nd</a:t>
            </a:r>
            <a:r>
              <a:rPr lang="en-IN" sz="2000" dirty="0"/>
              <a:t> Example</a:t>
            </a:r>
          </a:p>
          <a:p>
            <a:r>
              <a:rPr lang="en-IN" sz="2000" dirty="0"/>
              <a:t>Instance member are private</a:t>
            </a:r>
          </a:p>
          <a:p>
            <a:r>
              <a:rPr lang="en-IN" sz="2000" dirty="0"/>
              <a:t>Created parameterised constructor</a:t>
            </a:r>
          </a:p>
          <a:p>
            <a:r>
              <a:rPr lang="en-IN" sz="2000" dirty="0"/>
              <a:t>Initialization is done by public constructor</a:t>
            </a:r>
          </a:p>
          <a:p>
            <a:r>
              <a:rPr lang="en-IN" sz="2000" dirty="0"/>
              <a:t>Created instance public method calculate , which will work on instance member.</a:t>
            </a:r>
          </a:p>
          <a:p>
            <a:r>
              <a:rPr lang="en-IN" sz="2000" dirty="0"/>
              <a:t>Created instance public method display() for printing data</a:t>
            </a:r>
          </a:p>
          <a:p>
            <a:r>
              <a:rPr lang="en-IN" sz="2000" dirty="0"/>
              <a:t>Data hiding as instance member are private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21AD0-A84D-4AEB-8038-E087AA4C0DEE}"/>
              </a:ext>
            </a:extLst>
          </p:cNvPr>
          <p:cNvSpPr txBox="1"/>
          <p:nvPr/>
        </p:nvSpPr>
        <p:spPr>
          <a:xfrm>
            <a:off x="255638" y="3873909"/>
            <a:ext cx="1162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Q1. What is class? </a:t>
            </a:r>
            <a:r>
              <a:rPr lang="en-IN" dirty="0">
                <a:solidFill>
                  <a:schemeClr val="accent2"/>
                </a:solidFill>
              </a:rPr>
              <a:t>Ans</a:t>
            </a:r>
            <a:r>
              <a:rPr lang="en-IN" dirty="0"/>
              <a:t>: User Define datatype see this Employee emp so here emp is variable and just before variable we write datatype </a:t>
            </a:r>
            <a:r>
              <a:rPr lang="en-IN" dirty="0" err="1"/>
              <a:t>ie</a:t>
            </a:r>
            <a:r>
              <a:rPr lang="en-IN" dirty="0"/>
              <a:t> Employee so when we say emp we visualise age, salary, name.</a:t>
            </a:r>
          </a:p>
          <a:p>
            <a:r>
              <a:rPr lang="en-IN" dirty="0"/>
              <a:t>Q2. What is constructor? </a:t>
            </a:r>
            <a:r>
              <a:rPr lang="en-IN" dirty="0">
                <a:solidFill>
                  <a:schemeClr val="accent2"/>
                </a:solidFill>
              </a:rPr>
              <a:t>Ans</a:t>
            </a:r>
            <a:r>
              <a:rPr lang="en-IN" dirty="0"/>
              <a:t>: It initialise instance member.</a:t>
            </a:r>
          </a:p>
          <a:p>
            <a:r>
              <a:rPr lang="en-IN" dirty="0"/>
              <a:t>Q3. what is instance method?  </a:t>
            </a:r>
            <a:r>
              <a:rPr lang="en-IN" dirty="0">
                <a:solidFill>
                  <a:schemeClr val="accent2"/>
                </a:solidFill>
              </a:rPr>
              <a:t>Ans</a:t>
            </a:r>
            <a:r>
              <a:rPr lang="en-IN" dirty="0"/>
              <a:t>: It works on instance member</a:t>
            </a:r>
          </a:p>
          <a:p>
            <a:r>
              <a:rPr lang="en-IN" dirty="0"/>
              <a:t>Q4. Default Access modifier for member of class? </a:t>
            </a:r>
            <a:r>
              <a:rPr lang="en-IN" dirty="0">
                <a:solidFill>
                  <a:schemeClr val="accent2"/>
                </a:solidFill>
              </a:rPr>
              <a:t>Ans</a:t>
            </a:r>
            <a:r>
              <a:rPr lang="en-IN" dirty="0"/>
              <a:t>: private</a:t>
            </a:r>
          </a:p>
          <a:p>
            <a:r>
              <a:rPr lang="en-IN" dirty="0"/>
              <a:t>Q5. . Default Access modifier for top level class? </a:t>
            </a:r>
            <a:r>
              <a:rPr lang="en-IN" dirty="0">
                <a:solidFill>
                  <a:schemeClr val="accent2"/>
                </a:solidFill>
              </a:rPr>
              <a:t>Ans</a:t>
            </a:r>
            <a:r>
              <a:rPr lang="en-IN" dirty="0"/>
              <a:t>: internal[you can access in current assembly]</a:t>
            </a:r>
          </a:p>
          <a:p>
            <a:r>
              <a:rPr lang="en-IN" dirty="0"/>
              <a:t>Q6. What Access modifier allowed for top level class? </a:t>
            </a:r>
            <a:r>
              <a:rPr lang="en-IN" dirty="0">
                <a:solidFill>
                  <a:schemeClr val="accent2"/>
                </a:solidFill>
              </a:rPr>
              <a:t>Ans:</a:t>
            </a:r>
            <a:r>
              <a:rPr lang="en-IN" dirty="0"/>
              <a:t>  public or internal</a:t>
            </a:r>
          </a:p>
          <a:p>
            <a:r>
              <a:rPr lang="en-IN" dirty="0"/>
              <a:t>Q7. Which Access modifier for method to be used if you want to access it outside class? </a:t>
            </a:r>
            <a:r>
              <a:rPr lang="en-IN" dirty="0">
                <a:solidFill>
                  <a:schemeClr val="accent2"/>
                </a:solidFill>
              </a:rPr>
              <a:t>Ans</a:t>
            </a:r>
            <a:r>
              <a:rPr lang="en-IN" dirty="0"/>
              <a:t>: public or internal</a:t>
            </a:r>
          </a:p>
          <a:p>
            <a:r>
              <a:rPr lang="en-IN" dirty="0"/>
              <a:t>Q8. How to achieve  data hiding? </a:t>
            </a:r>
            <a:r>
              <a:rPr lang="en-IN" dirty="0">
                <a:solidFill>
                  <a:schemeClr val="accent2"/>
                </a:solidFill>
              </a:rPr>
              <a:t>Ans</a:t>
            </a:r>
            <a:r>
              <a:rPr lang="en-IN" dirty="0"/>
              <a:t>: By making instance member private</a:t>
            </a:r>
          </a:p>
        </p:txBody>
      </p:sp>
    </p:spTree>
    <p:extLst>
      <p:ext uri="{BB962C8B-B14F-4D97-AF65-F5344CB8AC3E}">
        <p14:creationId xmlns:p14="http://schemas.microsoft.com/office/powerpoint/2010/main" val="417644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1099</Words>
  <Application>Microsoft Office PowerPoint</Application>
  <PresentationFormat>Widescreen</PresentationFormat>
  <Paragraphs>227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Garamond</vt:lpstr>
      <vt:lpstr>Office Theme</vt:lpstr>
      <vt:lpstr>PowerPoint Presentation</vt:lpstr>
      <vt:lpstr>Class and constructor</vt:lpstr>
      <vt:lpstr>PowerPoint Presentation</vt:lpstr>
      <vt:lpstr>PowerPoint Presentation</vt:lpstr>
      <vt:lpstr>PowerPoint Presentation</vt:lpstr>
      <vt:lpstr>Compare this code with previous code[No repetition of code]</vt:lpstr>
      <vt:lpstr>PowerPoint Presentation</vt:lpstr>
      <vt:lpstr>Compare two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>Sriram Mantri vidyanidhi infotech academy</dc:creator>
  <cp:lastModifiedBy>Sriram Mantri vidyanidhi infotech academy</cp:lastModifiedBy>
  <cp:revision>46</cp:revision>
  <dcterms:created xsi:type="dcterms:W3CDTF">2020-07-14T13:02:53Z</dcterms:created>
  <dcterms:modified xsi:type="dcterms:W3CDTF">2020-10-22T04:52:19Z</dcterms:modified>
</cp:coreProperties>
</file>